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12"/>
  </p:notesMasterIdLst>
  <p:handoutMasterIdLst>
    <p:handoutMasterId r:id="rId213"/>
  </p:handoutMasterIdLst>
  <p:sldIdLst>
    <p:sldId id="258" r:id="rId3"/>
    <p:sldId id="351" r:id="rId4"/>
    <p:sldId id="477" r:id="rId5"/>
    <p:sldId id="501" r:id="rId6"/>
    <p:sldId id="389" r:id="rId7"/>
    <p:sldId id="390" r:id="rId8"/>
    <p:sldId id="503" r:id="rId9"/>
    <p:sldId id="360" r:id="rId10"/>
    <p:sldId id="479" r:id="rId11"/>
    <p:sldId id="480" r:id="rId12"/>
    <p:sldId id="354" r:id="rId13"/>
    <p:sldId id="355" r:id="rId14"/>
    <p:sldId id="356" r:id="rId15"/>
    <p:sldId id="357" r:id="rId16"/>
    <p:sldId id="358" r:id="rId17"/>
    <p:sldId id="359"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481" r:id="rId33"/>
    <p:sldId id="375" r:id="rId34"/>
    <p:sldId id="376" r:id="rId35"/>
    <p:sldId id="377" r:id="rId36"/>
    <p:sldId id="378" r:id="rId37"/>
    <p:sldId id="379" r:id="rId38"/>
    <p:sldId id="380" r:id="rId39"/>
    <p:sldId id="385" r:id="rId40"/>
    <p:sldId id="387" r:id="rId41"/>
    <p:sldId id="383" r:id="rId42"/>
    <p:sldId id="384" r:id="rId43"/>
    <p:sldId id="504" r:id="rId44"/>
    <p:sldId id="353" r:id="rId45"/>
    <p:sldId id="570" r:id="rId46"/>
    <p:sldId id="571" r:id="rId47"/>
    <p:sldId id="572" r:id="rId48"/>
    <p:sldId id="573" r:id="rId49"/>
    <p:sldId id="574" r:id="rId50"/>
    <p:sldId id="575" r:id="rId51"/>
    <p:sldId id="576" r:id="rId52"/>
    <p:sldId id="577" r:id="rId53"/>
    <p:sldId id="578" r:id="rId54"/>
    <p:sldId id="579" r:id="rId55"/>
    <p:sldId id="580" r:id="rId56"/>
    <p:sldId id="581" r:id="rId57"/>
    <p:sldId id="582" r:id="rId58"/>
    <p:sldId id="583" r:id="rId59"/>
    <p:sldId id="584" r:id="rId60"/>
    <p:sldId id="585" r:id="rId61"/>
    <p:sldId id="586" r:id="rId62"/>
    <p:sldId id="587" r:id="rId63"/>
    <p:sldId id="588" r:id="rId64"/>
    <p:sldId id="589" r:id="rId65"/>
    <p:sldId id="590" r:id="rId66"/>
    <p:sldId id="591" r:id="rId67"/>
    <p:sldId id="592" r:id="rId68"/>
    <p:sldId id="593" r:id="rId69"/>
    <p:sldId id="594" r:id="rId70"/>
    <p:sldId id="595" r:id="rId71"/>
    <p:sldId id="596" r:id="rId72"/>
    <p:sldId id="597" r:id="rId73"/>
    <p:sldId id="598" r:id="rId74"/>
    <p:sldId id="599" r:id="rId75"/>
    <p:sldId id="600" r:id="rId76"/>
    <p:sldId id="601" r:id="rId77"/>
    <p:sldId id="602" r:id="rId78"/>
    <p:sldId id="603" r:id="rId79"/>
    <p:sldId id="604" r:id="rId80"/>
    <p:sldId id="605" r:id="rId81"/>
    <p:sldId id="606" r:id="rId82"/>
    <p:sldId id="607" r:id="rId83"/>
    <p:sldId id="608" r:id="rId84"/>
    <p:sldId id="609" r:id="rId85"/>
    <p:sldId id="610" r:id="rId86"/>
    <p:sldId id="611" r:id="rId87"/>
    <p:sldId id="612" r:id="rId88"/>
    <p:sldId id="613" r:id="rId89"/>
    <p:sldId id="614" r:id="rId90"/>
    <p:sldId id="615" r:id="rId91"/>
    <p:sldId id="616" r:id="rId92"/>
    <p:sldId id="617" r:id="rId93"/>
    <p:sldId id="618" r:id="rId94"/>
    <p:sldId id="619" r:id="rId95"/>
    <p:sldId id="620" r:id="rId96"/>
    <p:sldId id="621" r:id="rId97"/>
    <p:sldId id="622" r:id="rId98"/>
    <p:sldId id="623" r:id="rId99"/>
    <p:sldId id="624" r:id="rId100"/>
    <p:sldId id="625" r:id="rId101"/>
    <p:sldId id="626" r:id="rId102"/>
    <p:sldId id="627" r:id="rId103"/>
    <p:sldId id="628" r:id="rId104"/>
    <p:sldId id="629" r:id="rId105"/>
    <p:sldId id="630" r:id="rId106"/>
    <p:sldId id="631" r:id="rId107"/>
    <p:sldId id="632" r:id="rId108"/>
    <p:sldId id="633" r:id="rId109"/>
    <p:sldId id="634" r:id="rId110"/>
    <p:sldId id="635" r:id="rId111"/>
    <p:sldId id="636" r:id="rId112"/>
    <p:sldId id="637" r:id="rId113"/>
    <p:sldId id="638" r:id="rId114"/>
    <p:sldId id="639" r:id="rId115"/>
    <p:sldId id="640" r:id="rId116"/>
    <p:sldId id="641" r:id="rId117"/>
    <p:sldId id="642" r:id="rId118"/>
    <p:sldId id="643" r:id="rId119"/>
    <p:sldId id="644" r:id="rId120"/>
    <p:sldId id="645" r:id="rId121"/>
    <p:sldId id="646" r:id="rId122"/>
    <p:sldId id="647" r:id="rId123"/>
    <p:sldId id="648" r:id="rId124"/>
    <p:sldId id="649" r:id="rId125"/>
    <p:sldId id="650" r:id="rId126"/>
    <p:sldId id="651" r:id="rId127"/>
    <p:sldId id="652" r:id="rId128"/>
    <p:sldId id="653" r:id="rId129"/>
    <p:sldId id="654" r:id="rId130"/>
    <p:sldId id="482" r:id="rId131"/>
    <p:sldId id="526" r:id="rId132"/>
    <p:sldId id="527" r:id="rId133"/>
    <p:sldId id="528" r:id="rId134"/>
    <p:sldId id="529" r:id="rId135"/>
    <p:sldId id="530" r:id="rId136"/>
    <p:sldId id="531" r:id="rId137"/>
    <p:sldId id="532" r:id="rId138"/>
    <p:sldId id="533" r:id="rId139"/>
    <p:sldId id="534" r:id="rId140"/>
    <p:sldId id="535" r:id="rId141"/>
    <p:sldId id="536" r:id="rId142"/>
    <p:sldId id="537" r:id="rId143"/>
    <p:sldId id="538" r:id="rId144"/>
    <p:sldId id="539" r:id="rId145"/>
    <p:sldId id="540" r:id="rId146"/>
    <p:sldId id="568" r:id="rId147"/>
    <p:sldId id="542" r:id="rId148"/>
    <p:sldId id="543" r:id="rId149"/>
    <p:sldId id="544" r:id="rId150"/>
    <p:sldId id="545" r:id="rId151"/>
    <p:sldId id="546" r:id="rId152"/>
    <p:sldId id="547" r:id="rId153"/>
    <p:sldId id="548" r:id="rId154"/>
    <p:sldId id="549" r:id="rId155"/>
    <p:sldId id="550" r:id="rId156"/>
    <p:sldId id="551" r:id="rId157"/>
    <p:sldId id="552" r:id="rId158"/>
    <p:sldId id="553" r:id="rId159"/>
    <p:sldId id="554" r:id="rId160"/>
    <p:sldId id="555" r:id="rId161"/>
    <p:sldId id="556" r:id="rId162"/>
    <p:sldId id="557" r:id="rId163"/>
    <p:sldId id="558" r:id="rId164"/>
    <p:sldId id="559" r:id="rId165"/>
    <p:sldId id="560" r:id="rId166"/>
    <p:sldId id="561" r:id="rId167"/>
    <p:sldId id="562" r:id="rId168"/>
    <p:sldId id="563" r:id="rId169"/>
    <p:sldId id="564" r:id="rId170"/>
    <p:sldId id="565" r:id="rId171"/>
    <p:sldId id="566" r:id="rId172"/>
    <p:sldId id="567" r:id="rId173"/>
    <p:sldId id="569" r:id="rId174"/>
    <p:sldId id="483" r:id="rId175"/>
    <p:sldId id="484" r:id="rId176"/>
    <p:sldId id="485" r:id="rId177"/>
    <p:sldId id="486" r:id="rId178"/>
    <p:sldId id="487" r:id="rId179"/>
    <p:sldId id="488" r:id="rId180"/>
    <p:sldId id="489" r:id="rId181"/>
    <p:sldId id="490" r:id="rId182"/>
    <p:sldId id="491" r:id="rId183"/>
    <p:sldId id="492" r:id="rId184"/>
    <p:sldId id="493" r:id="rId185"/>
    <p:sldId id="494" r:id="rId186"/>
    <p:sldId id="495" r:id="rId187"/>
    <p:sldId id="496" r:id="rId188"/>
    <p:sldId id="497" r:id="rId189"/>
    <p:sldId id="498" r:id="rId190"/>
    <p:sldId id="502" r:id="rId191"/>
    <p:sldId id="506" r:id="rId192"/>
    <p:sldId id="507" r:id="rId193"/>
    <p:sldId id="508" r:id="rId194"/>
    <p:sldId id="509" r:id="rId195"/>
    <p:sldId id="510" r:id="rId196"/>
    <p:sldId id="511" r:id="rId197"/>
    <p:sldId id="512" r:id="rId198"/>
    <p:sldId id="513" r:id="rId199"/>
    <p:sldId id="514" r:id="rId200"/>
    <p:sldId id="515" r:id="rId201"/>
    <p:sldId id="516" r:id="rId202"/>
    <p:sldId id="517" r:id="rId203"/>
    <p:sldId id="518" r:id="rId204"/>
    <p:sldId id="519" r:id="rId205"/>
    <p:sldId id="520" r:id="rId206"/>
    <p:sldId id="521" r:id="rId207"/>
    <p:sldId id="522" r:id="rId208"/>
    <p:sldId id="523" r:id="rId209"/>
    <p:sldId id="524" r:id="rId210"/>
    <p:sldId id="525" r:id="rId2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8F"/>
    <a:srgbClr val="CC9900"/>
    <a:srgbClr val="2F729B"/>
    <a:srgbClr val="296A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85913" autoAdjust="0"/>
  </p:normalViewPr>
  <p:slideViewPr>
    <p:cSldViewPr>
      <p:cViewPr varScale="1">
        <p:scale>
          <a:sx n="63" d="100"/>
          <a:sy n="63" d="100"/>
        </p:scale>
        <p:origin x="1302" y="72"/>
      </p:cViewPr>
      <p:guideLst>
        <p:guide orient="horz" pos="2160"/>
        <p:guide pos="2880"/>
      </p:guideLst>
    </p:cSldViewPr>
  </p:slideViewPr>
  <p:outlineViewPr>
    <p:cViewPr>
      <p:scale>
        <a:sx n="33" d="100"/>
        <a:sy n="33" d="100"/>
      </p:scale>
      <p:origin x="0" y="-41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theme" Target="theme/theme1.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tableStyles" Target="tableStyles.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presProps" Target="presProp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viewProps" Target="viewProps.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notesMaster" Target="notesMasters/notes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cala%20Khumalo\Desktop\COVID_19_NC_DATABASE\SURVEILLANCE%20REPORT\Updated%20COVID19_EPI_ANALYSIS_%2013%20Aug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cala%20Khumalo\Desktop\COVID_19_NC_DATABASE\SURVEILLANCE%20REPORT\Updated%20COVID19_EPI_ANALYSIS_%2013%20Aug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cala%20Khumalo\Desktop\COVID_19_NC_DATABASE\SURVEILLANCE%20REPORT\Updated%20COVID19_EPI_ANALYSIS_%2013%20Aug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cala%20Khumalo\Desktop\COVID_19_NC_DATABASE\SURVEILLANCE%20REPORT\Updated%20COVID19_EPI_ANALYSIS_%2013%20Aug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cala%20Khumalo\Desktop\COVID_19_NC_DATABASE\SURVEILLANCE%20REPORT\Covid%20Employee%20%20Database_OHSREPORT_13Aug2020%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cala%20Khumalo\Desktop\COVID_19_NC_DATABASE\SURVEILLANCE%20REPORT\Covid-19%20Screening%20&amp;%20Testing%20Weekly%20Analysis(1)_09Aug2020.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Age_Sex!$B$2:$B$10</c:f>
              <c:strCache>
                <c:ptCount val="9"/>
                <c:pt idx="0">
                  <c:v>&lt;10 yrs</c:v>
                </c:pt>
                <c:pt idx="1">
                  <c:v>10 - 19 yrs</c:v>
                </c:pt>
                <c:pt idx="2">
                  <c:v>20 - 29 yrs</c:v>
                </c:pt>
                <c:pt idx="3">
                  <c:v>30 - 39 yrs</c:v>
                </c:pt>
                <c:pt idx="4">
                  <c:v>40 - 49 yrs</c:v>
                </c:pt>
                <c:pt idx="5">
                  <c:v>50 - 59 yrs</c:v>
                </c:pt>
                <c:pt idx="6">
                  <c:v>60 - 69 yrs</c:v>
                </c:pt>
                <c:pt idx="7">
                  <c:v>70 &amp; older</c:v>
                </c:pt>
                <c:pt idx="8">
                  <c:v>Unknown</c:v>
                </c:pt>
              </c:strCache>
            </c:strRef>
          </c:cat>
          <c:val>
            <c:numRef>
              <c:f>Age_Sex!$F$2:$F$10</c:f>
              <c:numCache>
                <c:formatCode>0%</c:formatCode>
                <c:ptCount val="9"/>
                <c:pt idx="0">
                  <c:v>5.9626636946224575E-2</c:v>
                </c:pt>
                <c:pt idx="1">
                  <c:v>8.9439955419336858E-2</c:v>
                </c:pt>
                <c:pt idx="2">
                  <c:v>0.15519643354694901</c:v>
                </c:pt>
                <c:pt idx="3">
                  <c:v>0.2407355809417665</c:v>
                </c:pt>
                <c:pt idx="4">
                  <c:v>0.21036500417943718</c:v>
                </c:pt>
                <c:pt idx="5">
                  <c:v>0.13847868487043744</c:v>
                </c:pt>
                <c:pt idx="6">
                  <c:v>6.1577040958484257E-2</c:v>
                </c:pt>
                <c:pt idx="7">
                  <c:v>3.3435497353023126E-2</c:v>
                </c:pt>
                <c:pt idx="8">
                  <c:v>1.1145165784341042E-2</c:v>
                </c:pt>
              </c:numCache>
            </c:numRef>
          </c:val>
          <c:extLst>
            <c:ext xmlns:c16="http://schemas.microsoft.com/office/drawing/2014/chart" uri="{C3380CC4-5D6E-409C-BE32-E72D297353CC}">
              <c16:uniqueId val="{00000000-47E6-9B48-9655-FE4954453982}"/>
            </c:ext>
          </c:extLst>
        </c:ser>
        <c:dLbls>
          <c:showLegendKey val="0"/>
          <c:showVal val="0"/>
          <c:showCatName val="0"/>
          <c:showSerName val="0"/>
          <c:showPercent val="0"/>
          <c:showBubbleSize val="0"/>
        </c:dLbls>
        <c:gapWidth val="48"/>
        <c:overlap val="-20"/>
        <c:axId val="-1658735984"/>
        <c:axId val="-1658731632"/>
      </c:barChart>
      <c:valAx>
        <c:axId val="-1658731632"/>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58735984"/>
        <c:crosses val="autoZero"/>
        <c:crossBetween val="between"/>
      </c:valAx>
      <c:catAx>
        <c:axId val="-165873598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58731632"/>
        <c:crosses val="autoZero"/>
        <c:auto val="1"/>
        <c:lblAlgn val="ctr"/>
        <c:lblOffset val="100"/>
        <c:noMultiLvlLbl val="0"/>
      </c:catAx>
      <c:spPr>
        <a:noFill/>
        <a:ln>
          <a:noFill/>
        </a:ln>
        <a:effectLst/>
      </c:spPr>
    </c:plotArea>
    <c:plotVisOnly val="1"/>
    <c:dispBlanksAs val="gap"/>
    <c:showDLblsOverMax val="0"/>
  </c:chart>
  <c:spPr>
    <a:solidFill>
      <a:schemeClr val="bg1">
        <a:lumMod val="95000"/>
      </a:schemeClr>
    </a:solid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a:solidFill>
                <a:srgbClr val="FFFF66"/>
              </a:solidFill>
            </a:ln>
          </c:spPr>
          <c:dPt>
            <c:idx val="0"/>
            <c:bubble3D val="0"/>
            <c:spPr>
              <a:solidFill>
                <a:srgbClr val="00B0F0"/>
              </a:solidFill>
              <a:ln>
                <a:solidFill>
                  <a:srgbClr val="FFFF6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contourClr>
                  <a:srgbClr val="FFFF66"/>
                </a:contourClr>
              </a:sp3d>
            </c:spPr>
            <c:extLst>
              <c:ext xmlns:c16="http://schemas.microsoft.com/office/drawing/2014/chart" uri="{C3380CC4-5D6E-409C-BE32-E72D297353CC}">
                <c16:uniqueId val="{00000001-FF19-3842-AC9B-699E64238389}"/>
              </c:ext>
            </c:extLst>
          </c:dPt>
          <c:dPt>
            <c:idx val="1"/>
            <c:bubble3D val="0"/>
            <c:spPr>
              <a:solidFill>
                <a:srgbClr val="FFFF66"/>
              </a:solidFill>
              <a:ln>
                <a:solidFill>
                  <a:srgbClr val="FFFF6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contourClr>
                  <a:srgbClr val="FFFF66"/>
                </a:contourClr>
              </a:sp3d>
            </c:spPr>
            <c:extLst>
              <c:ext xmlns:c16="http://schemas.microsoft.com/office/drawing/2014/chart" uri="{C3380CC4-5D6E-409C-BE32-E72D297353CC}">
                <c16:uniqueId val="{00000003-FF19-3842-AC9B-699E64238389}"/>
              </c:ext>
            </c:extLst>
          </c:dPt>
          <c:dLbls>
            <c:dLbl>
              <c:idx val="0"/>
              <c:layout>
                <c:manualLayout>
                  <c:x val="-1.8793230260804733E-2"/>
                  <c:y val="-9.998818210550906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F19-3842-AC9B-699E64238389}"/>
                </c:ext>
              </c:extLst>
            </c:dLbl>
            <c:dLbl>
              <c:idx val="1"/>
              <c:layout>
                <c:manualLayout>
                  <c:x val="1.2795905310300703E-2"/>
                  <c:y val="-0.3629807678821256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F19-3842-AC9B-699E64238389}"/>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Age_Sex!$O$2:$O$3</c:f>
              <c:strCache>
                <c:ptCount val="2"/>
                <c:pt idx="0">
                  <c:v>Male</c:v>
                </c:pt>
                <c:pt idx="1">
                  <c:v>Female</c:v>
                </c:pt>
              </c:strCache>
            </c:strRef>
          </c:cat>
          <c:val>
            <c:numRef>
              <c:f>Age_Sex!$P$2:$P$3</c:f>
              <c:numCache>
                <c:formatCode>0%</c:formatCode>
                <c:ptCount val="2"/>
                <c:pt idx="0">
                  <c:v>0.47</c:v>
                </c:pt>
                <c:pt idx="1">
                  <c:v>0.53</c:v>
                </c:pt>
              </c:numCache>
            </c:numRef>
          </c:val>
          <c:extLst>
            <c:ext xmlns:c16="http://schemas.microsoft.com/office/drawing/2014/chart" uri="{C3380CC4-5D6E-409C-BE32-E72D297353CC}">
              <c16:uniqueId val="{00000004-FF19-3842-AC9B-699E64238389}"/>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6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GB" sz="2400" dirty="0"/>
              <a:t>COVID-19: Number of Patients admitted in hospital </a:t>
            </a:r>
            <a:r>
              <a:rPr lang="en-GB" sz="2400" baseline="0" dirty="0"/>
              <a:t> on a given  week</a:t>
            </a:r>
            <a:endParaRPr lang="en-GB" sz="2400" dirty="0"/>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1"/>
          <c:order val="1"/>
          <c:tx>
            <c:strRef>
              <c:f>Sheet1!$C$1</c:f>
              <c:strCache>
                <c:ptCount val="1"/>
                <c:pt idx="0">
                  <c:v>General beds</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d\-mmm</c:formatCode>
                <c:ptCount val="7"/>
                <c:pt idx="0">
                  <c:v>44017</c:v>
                </c:pt>
                <c:pt idx="1">
                  <c:v>44024</c:v>
                </c:pt>
                <c:pt idx="2">
                  <c:v>44031</c:v>
                </c:pt>
                <c:pt idx="3">
                  <c:v>44038</c:v>
                </c:pt>
                <c:pt idx="4">
                  <c:v>44045</c:v>
                </c:pt>
                <c:pt idx="5">
                  <c:v>44052</c:v>
                </c:pt>
                <c:pt idx="6">
                  <c:v>44059</c:v>
                </c:pt>
              </c:numCache>
            </c:numRef>
          </c:cat>
          <c:val>
            <c:numRef>
              <c:f>Sheet1!$C$2:$C$8</c:f>
              <c:numCache>
                <c:formatCode>General</c:formatCode>
                <c:ptCount val="7"/>
                <c:pt idx="0">
                  <c:v>8</c:v>
                </c:pt>
                <c:pt idx="1">
                  <c:v>12</c:v>
                </c:pt>
                <c:pt idx="2">
                  <c:v>10</c:v>
                </c:pt>
                <c:pt idx="3">
                  <c:v>58</c:v>
                </c:pt>
                <c:pt idx="4">
                  <c:v>41</c:v>
                </c:pt>
                <c:pt idx="5">
                  <c:v>93</c:v>
                </c:pt>
                <c:pt idx="6">
                  <c:v>79</c:v>
                </c:pt>
              </c:numCache>
            </c:numRef>
          </c:val>
          <c:smooth val="0"/>
          <c:extLst>
            <c:ext xmlns:c16="http://schemas.microsoft.com/office/drawing/2014/chart" uri="{C3380CC4-5D6E-409C-BE32-E72D297353CC}">
              <c16:uniqueId val="{00000000-5AEB-C341-8BF8-5493F66B9EDC}"/>
            </c:ext>
          </c:extLst>
        </c:ser>
        <c:ser>
          <c:idx val="2"/>
          <c:order val="2"/>
          <c:tx>
            <c:strRef>
              <c:f>Sheet1!$D$1</c:f>
              <c:strCache>
                <c:ptCount val="1"/>
                <c:pt idx="0">
                  <c:v>High care beds</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d\-mmm</c:formatCode>
                <c:ptCount val="7"/>
                <c:pt idx="0">
                  <c:v>44017</c:v>
                </c:pt>
                <c:pt idx="1">
                  <c:v>44024</c:v>
                </c:pt>
                <c:pt idx="2">
                  <c:v>44031</c:v>
                </c:pt>
                <c:pt idx="3">
                  <c:v>44038</c:v>
                </c:pt>
                <c:pt idx="4">
                  <c:v>44045</c:v>
                </c:pt>
                <c:pt idx="5">
                  <c:v>44052</c:v>
                </c:pt>
                <c:pt idx="6">
                  <c:v>44059</c:v>
                </c:pt>
              </c:numCache>
            </c:numRef>
          </c:cat>
          <c:val>
            <c:numRef>
              <c:f>Sheet1!$D$2:$D$8</c:f>
              <c:numCache>
                <c:formatCode>General</c:formatCode>
                <c:ptCount val="7"/>
                <c:pt idx="0">
                  <c:v>0</c:v>
                </c:pt>
                <c:pt idx="1">
                  <c:v>1</c:v>
                </c:pt>
                <c:pt idx="2">
                  <c:v>0</c:v>
                </c:pt>
                <c:pt idx="3">
                  <c:v>9</c:v>
                </c:pt>
                <c:pt idx="4">
                  <c:v>11</c:v>
                </c:pt>
                <c:pt idx="5">
                  <c:v>2</c:v>
                </c:pt>
                <c:pt idx="6">
                  <c:v>5</c:v>
                </c:pt>
              </c:numCache>
            </c:numRef>
          </c:val>
          <c:smooth val="0"/>
          <c:extLst>
            <c:ext xmlns:c16="http://schemas.microsoft.com/office/drawing/2014/chart" uri="{C3380CC4-5D6E-409C-BE32-E72D297353CC}">
              <c16:uniqueId val="{00000001-5AEB-C341-8BF8-5493F66B9EDC}"/>
            </c:ext>
          </c:extLst>
        </c:ser>
        <c:ser>
          <c:idx val="3"/>
          <c:order val="3"/>
          <c:tx>
            <c:strRef>
              <c:f>Sheet1!$E$1</c:f>
              <c:strCache>
                <c:ptCount val="1"/>
                <c:pt idx="0">
                  <c:v>Intensive care beds</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d\-mmm</c:formatCode>
                <c:ptCount val="7"/>
                <c:pt idx="0">
                  <c:v>44017</c:v>
                </c:pt>
                <c:pt idx="1">
                  <c:v>44024</c:v>
                </c:pt>
                <c:pt idx="2">
                  <c:v>44031</c:v>
                </c:pt>
                <c:pt idx="3">
                  <c:v>44038</c:v>
                </c:pt>
                <c:pt idx="4">
                  <c:v>44045</c:v>
                </c:pt>
                <c:pt idx="5">
                  <c:v>44052</c:v>
                </c:pt>
                <c:pt idx="6">
                  <c:v>44059</c:v>
                </c:pt>
              </c:numCache>
            </c:numRef>
          </c:cat>
          <c:val>
            <c:numRef>
              <c:f>Sheet1!$E$2:$E$8</c:f>
              <c:numCache>
                <c:formatCode>General</c:formatCode>
                <c:ptCount val="7"/>
                <c:pt idx="0">
                  <c:v>4</c:v>
                </c:pt>
                <c:pt idx="1">
                  <c:v>6</c:v>
                </c:pt>
                <c:pt idx="2">
                  <c:v>21</c:v>
                </c:pt>
                <c:pt idx="3">
                  <c:v>9</c:v>
                </c:pt>
                <c:pt idx="4">
                  <c:v>18</c:v>
                </c:pt>
                <c:pt idx="5">
                  <c:v>29</c:v>
                </c:pt>
                <c:pt idx="6">
                  <c:v>23</c:v>
                </c:pt>
              </c:numCache>
            </c:numRef>
          </c:val>
          <c:smooth val="0"/>
          <c:extLst>
            <c:ext xmlns:c16="http://schemas.microsoft.com/office/drawing/2014/chart" uri="{C3380CC4-5D6E-409C-BE32-E72D297353CC}">
              <c16:uniqueId val="{00000002-5AEB-C341-8BF8-5493F66B9EDC}"/>
            </c:ext>
          </c:extLst>
        </c:ser>
        <c:ser>
          <c:idx val="4"/>
          <c:order val="4"/>
          <c:tx>
            <c:strRef>
              <c:f>Sheet1!$F$1</c:f>
              <c:strCache>
                <c:ptCount val="1"/>
                <c:pt idx="0">
                  <c:v>TOTAL</c:v>
                </c:pt>
              </c:strCache>
            </c:strRef>
          </c:tx>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d\-mmm</c:formatCode>
                <c:ptCount val="7"/>
                <c:pt idx="0">
                  <c:v>44017</c:v>
                </c:pt>
                <c:pt idx="1">
                  <c:v>44024</c:v>
                </c:pt>
                <c:pt idx="2">
                  <c:v>44031</c:v>
                </c:pt>
                <c:pt idx="3">
                  <c:v>44038</c:v>
                </c:pt>
                <c:pt idx="4">
                  <c:v>44045</c:v>
                </c:pt>
                <c:pt idx="5">
                  <c:v>44052</c:v>
                </c:pt>
                <c:pt idx="6">
                  <c:v>44059</c:v>
                </c:pt>
              </c:numCache>
            </c:numRef>
          </c:cat>
          <c:val>
            <c:numRef>
              <c:f>Sheet1!$F$2:$F$8</c:f>
              <c:numCache>
                <c:formatCode>General</c:formatCode>
                <c:ptCount val="7"/>
                <c:pt idx="0">
                  <c:v>12</c:v>
                </c:pt>
                <c:pt idx="1">
                  <c:v>19</c:v>
                </c:pt>
                <c:pt idx="2">
                  <c:v>31</c:v>
                </c:pt>
                <c:pt idx="3">
                  <c:v>76</c:v>
                </c:pt>
                <c:pt idx="4">
                  <c:v>70</c:v>
                </c:pt>
                <c:pt idx="5">
                  <c:v>124</c:v>
                </c:pt>
                <c:pt idx="6">
                  <c:v>107</c:v>
                </c:pt>
              </c:numCache>
            </c:numRef>
          </c:val>
          <c:smooth val="0"/>
          <c:extLst>
            <c:ext xmlns:c16="http://schemas.microsoft.com/office/drawing/2014/chart" uri="{C3380CC4-5D6E-409C-BE32-E72D297353CC}">
              <c16:uniqueId val="{00000003-5AEB-C341-8BF8-5493F66B9EDC}"/>
            </c:ext>
          </c:extLst>
        </c:ser>
        <c:dLbls>
          <c:dLblPos val="ctr"/>
          <c:showLegendKey val="0"/>
          <c:showVal val="1"/>
          <c:showCatName val="0"/>
          <c:showSerName val="0"/>
          <c:showPercent val="0"/>
          <c:showBubbleSize val="0"/>
        </c:dLbls>
        <c:marker val="1"/>
        <c:smooth val="0"/>
        <c:axId val="133141440"/>
        <c:axId val="133128768"/>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strCache>
                  </c:strRef>
                </c:tx>
                <c:spPr>
                  <a:ln w="317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numRef>
                    <c:extLst>
                      <c:ext uri="{02D57815-91ED-43cb-92C2-25804820EDAC}">
                        <c15:formulaRef>
                          <c15:sqref>Sheet1!$A$2:$A$8</c15:sqref>
                        </c15:formulaRef>
                      </c:ext>
                    </c:extLst>
                    <c:numCache>
                      <c:formatCode>d\-mmm</c:formatCode>
                      <c:ptCount val="7"/>
                      <c:pt idx="0">
                        <c:v>44017</c:v>
                      </c:pt>
                      <c:pt idx="1">
                        <c:v>44024</c:v>
                      </c:pt>
                      <c:pt idx="2">
                        <c:v>44031</c:v>
                      </c:pt>
                      <c:pt idx="3">
                        <c:v>44038</c:v>
                      </c:pt>
                      <c:pt idx="4">
                        <c:v>44045</c:v>
                      </c:pt>
                      <c:pt idx="5">
                        <c:v>44052</c:v>
                      </c:pt>
                      <c:pt idx="6">
                        <c:v>44059</c:v>
                      </c:pt>
                    </c:numCache>
                  </c:numRef>
                </c:cat>
                <c:val>
                  <c:numRef>
                    <c:extLst>
                      <c:ext uri="{02D57815-91ED-43cb-92C2-25804820EDAC}">
                        <c15:formulaRef>
                          <c15:sqref>Sheet1!$B$2:$B$8</c15:sqref>
                        </c15:formulaRef>
                      </c:ext>
                    </c:extLst>
                    <c:numCache>
                      <c:formatCode>General</c:formatCode>
                      <c:ptCount val="7"/>
                    </c:numCache>
                  </c:numRef>
                </c:val>
                <c:smooth val="0"/>
                <c:extLst>
                  <c:ext xmlns:c16="http://schemas.microsoft.com/office/drawing/2014/chart" uri="{C3380CC4-5D6E-409C-BE32-E72D297353CC}">
                    <c16:uniqueId val="{00000004-5AEB-C341-8BF8-5493F66B9EDC}"/>
                  </c:ext>
                </c:extLst>
              </c15:ser>
            </c15:filteredLineSeries>
          </c:ext>
        </c:extLst>
      </c:lineChart>
      <c:dateAx>
        <c:axId val="13314144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minorGridlines>
          <c:spPr>
            <a:ln>
              <a:noFill/>
            </a:ln>
            <a:effectLst/>
          </c:spPr>
        </c:minorGridlines>
        <c:numFmt formatCode="d\-mmm"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133128768"/>
        <c:crosses val="autoZero"/>
        <c:auto val="1"/>
        <c:lblOffset val="100"/>
        <c:baseTimeUnit val="days"/>
      </c:dateAx>
      <c:valAx>
        <c:axId val="1331287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3314144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ZA" b="1"/>
              <a:t>Covid-19 New &amp; Cumulative Deaths, NC, as at 16 Aug 2020</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Sheet4!$B$1</c:f>
              <c:strCache>
                <c:ptCount val="1"/>
                <c:pt idx="0">
                  <c:v>New </c:v>
                </c:pt>
              </c:strCache>
            </c:strRef>
          </c:tx>
          <c:spPr>
            <a:ln w="50800" cap="rnd">
              <a:solidFill>
                <a:srgbClr val="00B050"/>
              </a:solidFill>
              <a:round/>
            </a:ln>
            <a:effectLst/>
          </c:spPr>
          <c:marker>
            <c:symbol val="none"/>
          </c:marker>
          <c:cat>
            <c:numRef>
              <c:f>Sheet4!$A$2:$A$103</c:f>
              <c:numCache>
                <c:formatCode>[$-1C09]dd/mmmm/yyyy;@</c:formatCode>
                <c:ptCount val="102"/>
                <c:pt idx="0">
                  <c:v>43958</c:v>
                </c:pt>
                <c:pt idx="1">
                  <c:v>43959</c:v>
                </c:pt>
                <c:pt idx="2">
                  <c:v>43960</c:v>
                </c:pt>
                <c:pt idx="3">
                  <c:v>43961</c:v>
                </c:pt>
                <c:pt idx="4">
                  <c:v>43962</c:v>
                </c:pt>
                <c:pt idx="5">
                  <c:v>43963</c:v>
                </c:pt>
                <c:pt idx="6">
                  <c:v>43964</c:v>
                </c:pt>
                <c:pt idx="7">
                  <c:v>43965</c:v>
                </c:pt>
                <c:pt idx="8">
                  <c:v>43966</c:v>
                </c:pt>
                <c:pt idx="9">
                  <c:v>43967</c:v>
                </c:pt>
                <c:pt idx="10">
                  <c:v>43968</c:v>
                </c:pt>
                <c:pt idx="11">
                  <c:v>43969</c:v>
                </c:pt>
                <c:pt idx="12">
                  <c:v>43970</c:v>
                </c:pt>
                <c:pt idx="13">
                  <c:v>43971</c:v>
                </c:pt>
                <c:pt idx="14">
                  <c:v>43972</c:v>
                </c:pt>
                <c:pt idx="15">
                  <c:v>43973</c:v>
                </c:pt>
                <c:pt idx="16">
                  <c:v>43974</c:v>
                </c:pt>
                <c:pt idx="17">
                  <c:v>43975</c:v>
                </c:pt>
                <c:pt idx="18">
                  <c:v>43976</c:v>
                </c:pt>
                <c:pt idx="19">
                  <c:v>43977</c:v>
                </c:pt>
                <c:pt idx="20">
                  <c:v>43978</c:v>
                </c:pt>
                <c:pt idx="21">
                  <c:v>43979</c:v>
                </c:pt>
                <c:pt idx="22">
                  <c:v>43980</c:v>
                </c:pt>
                <c:pt idx="23">
                  <c:v>43981</c:v>
                </c:pt>
                <c:pt idx="24">
                  <c:v>43982</c:v>
                </c:pt>
                <c:pt idx="25">
                  <c:v>43983</c:v>
                </c:pt>
                <c:pt idx="26">
                  <c:v>43984</c:v>
                </c:pt>
                <c:pt idx="27">
                  <c:v>43985</c:v>
                </c:pt>
                <c:pt idx="28">
                  <c:v>43986</c:v>
                </c:pt>
                <c:pt idx="29">
                  <c:v>43987</c:v>
                </c:pt>
                <c:pt idx="30">
                  <c:v>43988</c:v>
                </c:pt>
                <c:pt idx="31">
                  <c:v>43989</c:v>
                </c:pt>
                <c:pt idx="32">
                  <c:v>43990</c:v>
                </c:pt>
                <c:pt idx="33">
                  <c:v>43991</c:v>
                </c:pt>
                <c:pt idx="34">
                  <c:v>43992</c:v>
                </c:pt>
                <c:pt idx="35">
                  <c:v>43993</c:v>
                </c:pt>
                <c:pt idx="36">
                  <c:v>43994</c:v>
                </c:pt>
                <c:pt idx="37">
                  <c:v>43995</c:v>
                </c:pt>
                <c:pt idx="38">
                  <c:v>43996</c:v>
                </c:pt>
                <c:pt idx="39">
                  <c:v>43997</c:v>
                </c:pt>
                <c:pt idx="40">
                  <c:v>43998</c:v>
                </c:pt>
                <c:pt idx="41">
                  <c:v>43999</c:v>
                </c:pt>
                <c:pt idx="42">
                  <c:v>44000</c:v>
                </c:pt>
                <c:pt idx="43">
                  <c:v>44001</c:v>
                </c:pt>
                <c:pt idx="44">
                  <c:v>44002</c:v>
                </c:pt>
                <c:pt idx="45">
                  <c:v>44003</c:v>
                </c:pt>
                <c:pt idx="46">
                  <c:v>44004</c:v>
                </c:pt>
                <c:pt idx="47">
                  <c:v>44005</c:v>
                </c:pt>
                <c:pt idx="48">
                  <c:v>44006</c:v>
                </c:pt>
                <c:pt idx="49">
                  <c:v>44007</c:v>
                </c:pt>
                <c:pt idx="50">
                  <c:v>44008</c:v>
                </c:pt>
                <c:pt idx="51">
                  <c:v>44009</c:v>
                </c:pt>
                <c:pt idx="52">
                  <c:v>44010</c:v>
                </c:pt>
                <c:pt idx="53">
                  <c:v>44011</c:v>
                </c:pt>
                <c:pt idx="54">
                  <c:v>44012</c:v>
                </c:pt>
                <c:pt idx="55">
                  <c:v>44013</c:v>
                </c:pt>
                <c:pt idx="56">
                  <c:v>44014</c:v>
                </c:pt>
                <c:pt idx="57">
                  <c:v>44015</c:v>
                </c:pt>
                <c:pt idx="58">
                  <c:v>44016</c:v>
                </c:pt>
                <c:pt idx="59">
                  <c:v>44017</c:v>
                </c:pt>
                <c:pt idx="60">
                  <c:v>44018</c:v>
                </c:pt>
                <c:pt idx="61">
                  <c:v>44019</c:v>
                </c:pt>
                <c:pt idx="62">
                  <c:v>44020</c:v>
                </c:pt>
                <c:pt idx="63">
                  <c:v>44021</c:v>
                </c:pt>
                <c:pt idx="64">
                  <c:v>44022</c:v>
                </c:pt>
                <c:pt idx="65">
                  <c:v>44023</c:v>
                </c:pt>
                <c:pt idx="66">
                  <c:v>44024</c:v>
                </c:pt>
                <c:pt idx="67">
                  <c:v>44025</c:v>
                </c:pt>
                <c:pt idx="68">
                  <c:v>44026</c:v>
                </c:pt>
                <c:pt idx="69">
                  <c:v>44027</c:v>
                </c:pt>
                <c:pt idx="70">
                  <c:v>44028</c:v>
                </c:pt>
                <c:pt idx="71">
                  <c:v>44029</c:v>
                </c:pt>
                <c:pt idx="72">
                  <c:v>44030</c:v>
                </c:pt>
                <c:pt idx="73">
                  <c:v>44031</c:v>
                </c:pt>
                <c:pt idx="74">
                  <c:v>44032</c:v>
                </c:pt>
                <c:pt idx="75">
                  <c:v>44033</c:v>
                </c:pt>
                <c:pt idx="76">
                  <c:v>44034</c:v>
                </c:pt>
                <c:pt idx="77">
                  <c:v>44035</c:v>
                </c:pt>
                <c:pt idx="78">
                  <c:v>44036</c:v>
                </c:pt>
                <c:pt idx="79">
                  <c:v>44037</c:v>
                </c:pt>
                <c:pt idx="80">
                  <c:v>44038</c:v>
                </c:pt>
                <c:pt idx="81">
                  <c:v>44039</c:v>
                </c:pt>
                <c:pt idx="82">
                  <c:v>44040</c:v>
                </c:pt>
                <c:pt idx="83">
                  <c:v>44041</c:v>
                </c:pt>
                <c:pt idx="84">
                  <c:v>44042</c:v>
                </c:pt>
                <c:pt idx="85">
                  <c:v>44043</c:v>
                </c:pt>
                <c:pt idx="86">
                  <c:v>44044</c:v>
                </c:pt>
                <c:pt idx="87">
                  <c:v>44045</c:v>
                </c:pt>
                <c:pt idx="88">
                  <c:v>44046</c:v>
                </c:pt>
                <c:pt idx="89">
                  <c:v>44047</c:v>
                </c:pt>
                <c:pt idx="90">
                  <c:v>44048</c:v>
                </c:pt>
                <c:pt idx="91">
                  <c:v>44049</c:v>
                </c:pt>
                <c:pt idx="92">
                  <c:v>44050</c:v>
                </c:pt>
                <c:pt idx="93">
                  <c:v>44051</c:v>
                </c:pt>
                <c:pt idx="94">
                  <c:v>44052</c:v>
                </c:pt>
                <c:pt idx="95">
                  <c:v>44053</c:v>
                </c:pt>
                <c:pt idx="96">
                  <c:v>44054</c:v>
                </c:pt>
                <c:pt idx="97">
                  <c:v>44055</c:v>
                </c:pt>
                <c:pt idx="98">
                  <c:v>44056</c:v>
                </c:pt>
                <c:pt idx="99">
                  <c:v>44057</c:v>
                </c:pt>
                <c:pt idx="100">
                  <c:v>44058</c:v>
                </c:pt>
                <c:pt idx="101">
                  <c:v>44059</c:v>
                </c:pt>
              </c:numCache>
            </c:numRef>
          </c:cat>
          <c:val>
            <c:numRef>
              <c:f>Sheet4!$B$2:$B$103</c:f>
              <c:numCache>
                <c:formatCode>General</c:formatCode>
                <c:ptCount val="102"/>
                <c:pt idx="0">
                  <c:v>0</c:v>
                </c:pt>
                <c:pt idx="1">
                  <c:v>0</c:v>
                </c:pt>
                <c:pt idx="2">
                  <c:v>0</c:v>
                </c:pt>
                <c:pt idx="3">
                  <c:v>0</c:v>
                </c:pt>
                <c:pt idx="4">
                  <c:v>1</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1</c:v>
                </c:pt>
                <c:pt idx="37">
                  <c:v>0</c:v>
                </c:pt>
                <c:pt idx="38">
                  <c:v>0</c:v>
                </c:pt>
                <c:pt idx="39">
                  <c:v>0</c:v>
                </c:pt>
                <c:pt idx="40">
                  <c:v>0</c:v>
                </c:pt>
                <c:pt idx="41">
                  <c:v>0</c:v>
                </c:pt>
                <c:pt idx="42">
                  <c:v>0</c:v>
                </c:pt>
                <c:pt idx="43">
                  <c:v>0</c:v>
                </c:pt>
                <c:pt idx="44">
                  <c:v>0</c:v>
                </c:pt>
                <c:pt idx="45">
                  <c:v>0</c:v>
                </c:pt>
                <c:pt idx="46">
                  <c:v>1</c:v>
                </c:pt>
                <c:pt idx="47">
                  <c:v>0</c:v>
                </c:pt>
                <c:pt idx="48">
                  <c:v>0</c:v>
                </c:pt>
                <c:pt idx="49">
                  <c:v>1</c:v>
                </c:pt>
                <c:pt idx="50">
                  <c:v>0</c:v>
                </c:pt>
                <c:pt idx="51">
                  <c:v>0</c:v>
                </c:pt>
                <c:pt idx="52">
                  <c:v>0</c:v>
                </c:pt>
                <c:pt idx="53">
                  <c:v>1</c:v>
                </c:pt>
                <c:pt idx="54">
                  <c:v>0</c:v>
                </c:pt>
                <c:pt idx="55">
                  <c:v>1</c:v>
                </c:pt>
                <c:pt idx="56">
                  <c:v>0</c:v>
                </c:pt>
                <c:pt idx="57">
                  <c:v>1</c:v>
                </c:pt>
                <c:pt idx="58">
                  <c:v>0</c:v>
                </c:pt>
                <c:pt idx="59">
                  <c:v>2</c:v>
                </c:pt>
                <c:pt idx="60">
                  <c:v>0</c:v>
                </c:pt>
                <c:pt idx="61">
                  <c:v>1</c:v>
                </c:pt>
                <c:pt idx="62">
                  <c:v>1</c:v>
                </c:pt>
                <c:pt idx="63">
                  <c:v>2</c:v>
                </c:pt>
                <c:pt idx="64">
                  <c:v>0</c:v>
                </c:pt>
                <c:pt idx="65">
                  <c:v>3</c:v>
                </c:pt>
                <c:pt idx="66">
                  <c:v>0</c:v>
                </c:pt>
                <c:pt idx="67">
                  <c:v>0</c:v>
                </c:pt>
                <c:pt idx="68">
                  <c:v>0</c:v>
                </c:pt>
                <c:pt idx="69">
                  <c:v>4</c:v>
                </c:pt>
                <c:pt idx="70">
                  <c:v>1</c:v>
                </c:pt>
                <c:pt idx="71">
                  <c:v>2</c:v>
                </c:pt>
                <c:pt idx="72">
                  <c:v>0</c:v>
                </c:pt>
                <c:pt idx="73">
                  <c:v>2</c:v>
                </c:pt>
                <c:pt idx="74">
                  <c:v>1</c:v>
                </c:pt>
                <c:pt idx="75">
                  <c:v>0</c:v>
                </c:pt>
                <c:pt idx="76">
                  <c:v>4</c:v>
                </c:pt>
                <c:pt idx="77">
                  <c:v>2</c:v>
                </c:pt>
                <c:pt idx="78">
                  <c:v>1</c:v>
                </c:pt>
                <c:pt idx="79">
                  <c:v>1</c:v>
                </c:pt>
                <c:pt idx="80">
                  <c:v>0</c:v>
                </c:pt>
                <c:pt idx="81">
                  <c:v>2</c:v>
                </c:pt>
                <c:pt idx="82">
                  <c:v>0</c:v>
                </c:pt>
                <c:pt idx="83">
                  <c:v>1</c:v>
                </c:pt>
                <c:pt idx="84">
                  <c:v>2</c:v>
                </c:pt>
                <c:pt idx="85">
                  <c:v>1</c:v>
                </c:pt>
                <c:pt idx="86">
                  <c:v>4</c:v>
                </c:pt>
                <c:pt idx="87">
                  <c:v>6</c:v>
                </c:pt>
                <c:pt idx="88">
                  <c:v>2</c:v>
                </c:pt>
                <c:pt idx="89">
                  <c:v>7</c:v>
                </c:pt>
                <c:pt idx="90">
                  <c:v>5</c:v>
                </c:pt>
                <c:pt idx="91">
                  <c:v>6</c:v>
                </c:pt>
                <c:pt idx="92">
                  <c:v>7</c:v>
                </c:pt>
                <c:pt idx="93">
                  <c:v>1</c:v>
                </c:pt>
                <c:pt idx="94">
                  <c:v>2</c:v>
                </c:pt>
                <c:pt idx="95">
                  <c:v>1</c:v>
                </c:pt>
                <c:pt idx="96">
                  <c:v>6</c:v>
                </c:pt>
                <c:pt idx="97">
                  <c:v>1</c:v>
                </c:pt>
                <c:pt idx="98">
                  <c:v>4</c:v>
                </c:pt>
                <c:pt idx="99">
                  <c:v>0</c:v>
                </c:pt>
                <c:pt idx="100">
                  <c:v>0</c:v>
                </c:pt>
                <c:pt idx="101">
                  <c:v>1</c:v>
                </c:pt>
              </c:numCache>
            </c:numRef>
          </c:val>
          <c:smooth val="0"/>
          <c:extLst>
            <c:ext xmlns:c16="http://schemas.microsoft.com/office/drawing/2014/chart" uri="{C3380CC4-5D6E-409C-BE32-E72D297353CC}">
              <c16:uniqueId val="{00000000-649E-A440-BD01-DD84DCA515E5}"/>
            </c:ext>
          </c:extLst>
        </c:ser>
        <c:ser>
          <c:idx val="1"/>
          <c:order val="1"/>
          <c:tx>
            <c:strRef>
              <c:f>Sheet4!$C$1</c:f>
              <c:strCache>
                <c:ptCount val="1"/>
                <c:pt idx="0">
                  <c:v>Cumulative</c:v>
                </c:pt>
              </c:strCache>
            </c:strRef>
          </c:tx>
          <c:spPr>
            <a:ln w="50800" cap="rnd">
              <a:solidFill>
                <a:srgbClr val="FF0000"/>
              </a:solidFill>
              <a:round/>
            </a:ln>
            <a:effectLst/>
          </c:spPr>
          <c:marker>
            <c:symbol val="none"/>
          </c:marker>
          <c:cat>
            <c:numRef>
              <c:f>Sheet4!$A$2:$A$103</c:f>
              <c:numCache>
                <c:formatCode>[$-1C09]dd/mmmm/yyyy;@</c:formatCode>
                <c:ptCount val="102"/>
                <c:pt idx="0">
                  <c:v>43958</c:v>
                </c:pt>
                <c:pt idx="1">
                  <c:v>43959</c:v>
                </c:pt>
                <c:pt idx="2">
                  <c:v>43960</c:v>
                </c:pt>
                <c:pt idx="3">
                  <c:v>43961</c:v>
                </c:pt>
                <c:pt idx="4">
                  <c:v>43962</c:v>
                </c:pt>
                <c:pt idx="5">
                  <c:v>43963</c:v>
                </c:pt>
                <c:pt idx="6">
                  <c:v>43964</c:v>
                </c:pt>
                <c:pt idx="7">
                  <c:v>43965</c:v>
                </c:pt>
                <c:pt idx="8">
                  <c:v>43966</c:v>
                </c:pt>
                <c:pt idx="9">
                  <c:v>43967</c:v>
                </c:pt>
                <c:pt idx="10">
                  <c:v>43968</c:v>
                </c:pt>
                <c:pt idx="11">
                  <c:v>43969</c:v>
                </c:pt>
                <c:pt idx="12">
                  <c:v>43970</c:v>
                </c:pt>
                <c:pt idx="13">
                  <c:v>43971</c:v>
                </c:pt>
                <c:pt idx="14">
                  <c:v>43972</c:v>
                </c:pt>
                <c:pt idx="15">
                  <c:v>43973</c:v>
                </c:pt>
                <c:pt idx="16">
                  <c:v>43974</c:v>
                </c:pt>
                <c:pt idx="17">
                  <c:v>43975</c:v>
                </c:pt>
                <c:pt idx="18">
                  <c:v>43976</c:v>
                </c:pt>
                <c:pt idx="19">
                  <c:v>43977</c:v>
                </c:pt>
                <c:pt idx="20">
                  <c:v>43978</c:v>
                </c:pt>
                <c:pt idx="21">
                  <c:v>43979</c:v>
                </c:pt>
                <c:pt idx="22">
                  <c:v>43980</c:v>
                </c:pt>
                <c:pt idx="23">
                  <c:v>43981</c:v>
                </c:pt>
                <c:pt idx="24">
                  <c:v>43982</c:v>
                </c:pt>
                <c:pt idx="25">
                  <c:v>43983</c:v>
                </c:pt>
                <c:pt idx="26">
                  <c:v>43984</c:v>
                </c:pt>
                <c:pt idx="27">
                  <c:v>43985</c:v>
                </c:pt>
                <c:pt idx="28">
                  <c:v>43986</c:v>
                </c:pt>
                <c:pt idx="29">
                  <c:v>43987</c:v>
                </c:pt>
                <c:pt idx="30">
                  <c:v>43988</c:v>
                </c:pt>
                <c:pt idx="31">
                  <c:v>43989</c:v>
                </c:pt>
                <c:pt idx="32">
                  <c:v>43990</c:v>
                </c:pt>
                <c:pt idx="33">
                  <c:v>43991</c:v>
                </c:pt>
                <c:pt idx="34">
                  <c:v>43992</c:v>
                </c:pt>
                <c:pt idx="35">
                  <c:v>43993</c:v>
                </c:pt>
                <c:pt idx="36">
                  <c:v>43994</c:v>
                </c:pt>
                <c:pt idx="37">
                  <c:v>43995</c:v>
                </c:pt>
                <c:pt idx="38">
                  <c:v>43996</c:v>
                </c:pt>
                <c:pt idx="39">
                  <c:v>43997</c:v>
                </c:pt>
                <c:pt idx="40">
                  <c:v>43998</c:v>
                </c:pt>
                <c:pt idx="41">
                  <c:v>43999</c:v>
                </c:pt>
                <c:pt idx="42">
                  <c:v>44000</c:v>
                </c:pt>
                <c:pt idx="43">
                  <c:v>44001</c:v>
                </c:pt>
                <c:pt idx="44">
                  <c:v>44002</c:v>
                </c:pt>
                <c:pt idx="45">
                  <c:v>44003</c:v>
                </c:pt>
                <c:pt idx="46">
                  <c:v>44004</c:v>
                </c:pt>
                <c:pt idx="47">
                  <c:v>44005</c:v>
                </c:pt>
                <c:pt idx="48">
                  <c:v>44006</c:v>
                </c:pt>
                <c:pt idx="49">
                  <c:v>44007</c:v>
                </c:pt>
                <c:pt idx="50">
                  <c:v>44008</c:v>
                </c:pt>
                <c:pt idx="51">
                  <c:v>44009</c:v>
                </c:pt>
                <c:pt idx="52">
                  <c:v>44010</c:v>
                </c:pt>
                <c:pt idx="53">
                  <c:v>44011</c:v>
                </c:pt>
                <c:pt idx="54">
                  <c:v>44012</c:v>
                </c:pt>
                <c:pt idx="55">
                  <c:v>44013</c:v>
                </c:pt>
                <c:pt idx="56">
                  <c:v>44014</c:v>
                </c:pt>
                <c:pt idx="57">
                  <c:v>44015</c:v>
                </c:pt>
                <c:pt idx="58">
                  <c:v>44016</c:v>
                </c:pt>
                <c:pt idx="59">
                  <c:v>44017</c:v>
                </c:pt>
                <c:pt idx="60">
                  <c:v>44018</c:v>
                </c:pt>
                <c:pt idx="61">
                  <c:v>44019</c:v>
                </c:pt>
                <c:pt idx="62">
                  <c:v>44020</c:v>
                </c:pt>
                <c:pt idx="63">
                  <c:v>44021</c:v>
                </c:pt>
                <c:pt idx="64">
                  <c:v>44022</c:v>
                </c:pt>
                <c:pt idx="65">
                  <c:v>44023</c:v>
                </c:pt>
                <c:pt idx="66">
                  <c:v>44024</c:v>
                </c:pt>
                <c:pt idx="67">
                  <c:v>44025</c:v>
                </c:pt>
                <c:pt idx="68">
                  <c:v>44026</c:v>
                </c:pt>
                <c:pt idx="69">
                  <c:v>44027</c:v>
                </c:pt>
                <c:pt idx="70">
                  <c:v>44028</c:v>
                </c:pt>
                <c:pt idx="71">
                  <c:v>44029</c:v>
                </c:pt>
                <c:pt idx="72">
                  <c:v>44030</c:v>
                </c:pt>
                <c:pt idx="73">
                  <c:v>44031</c:v>
                </c:pt>
                <c:pt idx="74">
                  <c:v>44032</c:v>
                </c:pt>
                <c:pt idx="75">
                  <c:v>44033</c:v>
                </c:pt>
                <c:pt idx="76">
                  <c:v>44034</c:v>
                </c:pt>
                <c:pt idx="77">
                  <c:v>44035</c:v>
                </c:pt>
                <c:pt idx="78">
                  <c:v>44036</c:v>
                </c:pt>
                <c:pt idx="79">
                  <c:v>44037</c:v>
                </c:pt>
                <c:pt idx="80">
                  <c:v>44038</c:v>
                </c:pt>
                <c:pt idx="81">
                  <c:v>44039</c:v>
                </c:pt>
                <c:pt idx="82">
                  <c:v>44040</c:v>
                </c:pt>
                <c:pt idx="83">
                  <c:v>44041</c:v>
                </c:pt>
                <c:pt idx="84">
                  <c:v>44042</c:v>
                </c:pt>
                <c:pt idx="85">
                  <c:v>44043</c:v>
                </c:pt>
                <c:pt idx="86">
                  <c:v>44044</c:v>
                </c:pt>
                <c:pt idx="87">
                  <c:v>44045</c:v>
                </c:pt>
                <c:pt idx="88">
                  <c:v>44046</c:v>
                </c:pt>
                <c:pt idx="89">
                  <c:v>44047</c:v>
                </c:pt>
                <c:pt idx="90">
                  <c:v>44048</c:v>
                </c:pt>
                <c:pt idx="91">
                  <c:v>44049</c:v>
                </c:pt>
                <c:pt idx="92">
                  <c:v>44050</c:v>
                </c:pt>
                <c:pt idx="93">
                  <c:v>44051</c:v>
                </c:pt>
                <c:pt idx="94">
                  <c:v>44052</c:v>
                </c:pt>
                <c:pt idx="95">
                  <c:v>44053</c:v>
                </c:pt>
                <c:pt idx="96">
                  <c:v>44054</c:v>
                </c:pt>
                <c:pt idx="97">
                  <c:v>44055</c:v>
                </c:pt>
                <c:pt idx="98">
                  <c:v>44056</c:v>
                </c:pt>
                <c:pt idx="99">
                  <c:v>44057</c:v>
                </c:pt>
                <c:pt idx="100">
                  <c:v>44058</c:v>
                </c:pt>
                <c:pt idx="101">
                  <c:v>44059</c:v>
                </c:pt>
              </c:numCache>
            </c:numRef>
          </c:cat>
          <c:val>
            <c:numRef>
              <c:f>Sheet4!$C$2:$C$103</c:f>
              <c:numCache>
                <c:formatCode>General</c:formatCode>
                <c:ptCount val="102"/>
                <c:pt idx="0">
                  <c:v>0</c:v>
                </c:pt>
                <c:pt idx="1">
                  <c:v>0</c:v>
                </c:pt>
                <c:pt idx="2">
                  <c:v>0</c:v>
                </c:pt>
                <c:pt idx="3">
                  <c:v>0</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2</c:v>
                </c:pt>
                <c:pt idx="37">
                  <c:v>2</c:v>
                </c:pt>
                <c:pt idx="38">
                  <c:v>2</c:v>
                </c:pt>
                <c:pt idx="39">
                  <c:v>2</c:v>
                </c:pt>
                <c:pt idx="40">
                  <c:v>2</c:v>
                </c:pt>
                <c:pt idx="41">
                  <c:v>2</c:v>
                </c:pt>
                <c:pt idx="42">
                  <c:v>2</c:v>
                </c:pt>
                <c:pt idx="43">
                  <c:v>2</c:v>
                </c:pt>
                <c:pt idx="44">
                  <c:v>2</c:v>
                </c:pt>
                <c:pt idx="45">
                  <c:v>2</c:v>
                </c:pt>
                <c:pt idx="46">
                  <c:v>3</c:v>
                </c:pt>
                <c:pt idx="47">
                  <c:v>3</c:v>
                </c:pt>
                <c:pt idx="48">
                  <c:v>3</c:v>
                </c:pt>
                <c:pt idx="49">
                  <c:v>4</c:v>
                </c:pt>
                <c:pt idx="50">
                  <c:v>4</c:v>
                </c:pt>
                <c:pt idx="51">
                  <c:v>4</c:v>
                </c:pt>
                <c:pt idx="52">
                  <c:v>4</c:v>
                </c:pt>
                <c:pt idx="53">
                  <c:v>5</c:v>
                </c:pt>
                <c:pt idx="54">
                  <c:v>5</c:v>
                </c:pt>
                <c:pt idx="55">
                  <c:v>6</c:v>
                </c:pt>
                <c:pt idx="56">
                  <c:v>6</c:v>
                </c:pt>
                <c:pt idx="57">
                  <c:v>7</c:v>
                </c:pt>
                <c:pt idx="58">
                  <c:v>7</c:v>
                </c:pt>
                <c:pt idx="59">
                  <c:v>9</c:v>
                </c:pt>
                <c:pt idx="60">
                  <c:v>9</c:v>
                </c:pt>
                <c:pt idx="61">
                  <c:v>10</c:v>
                </c:pt>
                <c:pt idx="62">
                  <c:v>11</c:v>
                </c:pt>
                <c:pt idx="63">
                  <c:v>13</c:v>
                </c:pt>
                <c:pt idx="64">
                  <c:v>13</c:v>
                </c:pt>
                <c:pt idx="65">
                  <c:v>16</c:v>
                </c:pt>
                <c:pt idx="66">
                  <c:v>16</c:v>
                </c:pt>
                <c:pt idx="67">
                  <c:v>16</c:v>
                </c:pt>
                <c:pt idx="68">
                  <c:v>16</c:v>
                </c:pt>
                <c:pt idx="69">
                  <c:v>20</c:v>
                </c:pt>
                <c:pt idx="70">
                  <c:v>21</c:v>
                </c:pt>
                <c:pt idx="71">
                  <c:v>23</c:v>
                </c:pt>
                <c:pt idx="72">
                  <c:v>23</c:v>
                </c:pt>
                <c:pt idx="73">
                  <c:v>25</c:v>
                </c:pt>
                <c:pt idx="74">
                  <c:v>26</c:v>
                </c:pt>
                <c:pt idx="75">
                  <c:v>26</c:v>
                </c:pt>
                <c:pt idx="76">
                  <c:v>30</c:v>
                </c:pt>
                <c:pt idx="77">
                  <c:v>28</c:v>
                </c:pt>
                <c:pt idx="78">
                  <c:v>31</c:v>
                </c:pt>
                <c:pt idx="79">
                  <c:v>32</c:v>
                </c:pt>
                <c:pt idx="80">
                  <c:v>32</c:v>
                </c:pt>
                <c:pt idx="81">
                  <c:v>34</c:v>
                </c:pt>
                <c:pt idx="82">
                  <c:v>34</c:v>
                </c:pt>
                <c:pt idx="83">
                  <c:v>35</c:v>
                </c:pt>
                <c:pt idx="84">
                  <c:v>37</c:v>
                </c:pt>
                <c:pt idx="85">
                  <c:v>38</c:v>
                </c:pt>
                <c:pt idx="86">
                  <c:v>42</c:v>
                </c:pt>
                <c:pt idx="87">
                  <c:v>48</c:v>
                </c:pt>
                <c:pt idx="88">
                  <c:v>50</c:v>
                </c:pt>
                <c:pt idx="89">
                  <c:v>57</c:v>
                </c:pt>
                <c:pt idx="90">
                  <c:v>62</c:v>
                </c:pt>
                <c:pt idx="91">
                  <c:v>68</c:v>
                </c:pt>
                <c:pt idx="92">
                  <c:v>75</c:v>
                </c:pt>
                <c:pt idx="93">
                  <c:v>76</c:v>
                </c:pt>
                <c:pt idx="94">
                  <c:v>78</c:v>
                </c:pt>
                <c:pt idx="95">
                  <c:v>79</c:v>
                </c:pt>
                <c:pt idx="96">
                  <c:v>85</c:v>
                </c:pt>
                <c:pt idx="97">
                  <c:v>86</c:v>
                </c:pt>
                <c:pt idx="98">
                  <c:v>90</c:v>
                </c:pt>
                <c:pt idx="99">
                  <c:v>90</c:v>
                </c:pt>
                <c:pt idx="100">
                  <c:v>90</c:v>
                </c:pt>
                <c:pt idx="101">
                  <c:v>91</c:v>
                </c:pt>
              </c:numCache>
            </c:numRef>
          </c:val>
          <c:smooth val="0"/>
          <c:extLst>
            <c:ext xmlns:c16="http://schemas.microsoft.com/office/drawing/2014/chart" uri="{C3380CC4-5D6E-409C-BE32-E72D297353CC}">
              <c16:uniqueId val="{00000001-649E-A440-BD01-DD84DCA515E5}"/>
            </c:ext>
          </c:extLst>
        </c:ser>
        <c:dLbls>
          <c:showLegendKey val="0"/>
          <c:showVal val="0"/>
          <c:showCatName val="0"/>
          <c:showSerName val="0"/>
          <c:showPercent val="0"/>
          <c:showBubbleSize val="0"/>
        </c:dLbls>
        <c:smooth val="0"/>
        <c:axId val="-439556928"/>
        <c:axId val="-439556384"/>
      </c:lineChart>
      <c:dateAx>
        <c:axId val="-439556928"/>
        <c:scaling>
          <c:orientation val="minMax"/>
        </c:scaling>
        <c:delete val="0"/>
        <c:axPos val="b"/>
        <c:numFmt formatCode="[$-1C09]dd/m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39556384"/>
        <c:crosses val="autoZero"/>
        <c:auto val="1"/>
        <c:lblOffset val="100"/>
        <c:baseTimeUnit val="days"/>
      </c:dateAx>
      <c:valAx>
        <c:axId val="-439556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3955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ysClr val="windowText" lastClr="000000"/>
                </a:solidFill>
                <a:latin typeface="+mn-lt"/>
                <a:ea typeface="+mn-ea"/>
                <a:cs typeface="+mn-cs"/>
              </a:defRPr>
            </a:pPr>
            <a:r>
              <a:rPr lang="en-ZA"/>
              <a:t>Distribution of Covid-19 Related Deaths by Sex &amp; Age, NC, as at 16 August 2020</a:t>
            </a:r>
          </a:p>
        </c:rich>
      </c:tx>
      <c:overlay val="0"/>
      <c:spPr>
        <a:solidFill>
          <a:schemeClr val="bg1"/>
        </a:solidFill>
        <a:ln>
          <a:noFill/>
        </a:ln>
        <a:effectLst/>
      </c:spPr>
      <c:txPr>
        <a:bodyPr rot="0" spcFirstLastPara="1" vertOverflow="ellipsis" vert="horz" wrap="square" anchor="ctr" anchorCtr="1"/>
        <a:lstStyle/>
        <a:p>
          <a:pPr>
            <a:defRPr sz="168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'Updated graphs'!$C$5</c:f>
              <c:strCache>
                <c:ptCount val="1"/>
                <c:pt idx="0">
                  <c:v>Male</c:v>
                </c:pt>
              </c:strCache>
            </c:strRef>
          </c:tx>
          <c:spPr>
            <a:solidFill>
              <a:schemeClr val="accent6">
                <a:lumMod val="75000"/>
              </a:schemeClr>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'Updated graphs'!$B$6:$B$13</c:f>
              <c:strCache>
                <c:ptCount val="8"/>
                <c:pt idx="0">
                  <c:v>20-29yrs</c:v>
                </c:pt>
                <c:pt idx="1">
                  <c:v>30-39yrs</c:v>
                </c:pt>
                <c:pt idx="2">
                  <c:v>40-49 yrs</c:v>
                </c:pt>
                <c:pt idx="3">
                  <c:v>50-59 yrs</c:v>
                </c:pt>
                <c:pt idx="4">
                  <c:v>60-69 yrs</c:v>
                </c:pt>
                <c:pt idx="5">
                  <c:v>70-79 yrs</c:v>
                </c:pt>
                <c:pt idx="6">
                  <c:v>80 yrs. &amp; older</c:v>
                </c:pt>
                <c:pt idx="7">
                  <c:v>*Unspecified Age</c:v>
                </c:pt>
              </c:strCache>
            </c:strRef>
          </c:cat>
          <c:val>
            <c:numRef>
              <c:f>'Updated graphs'!$C$6:$C$13</c:f>
              <c:numCache>
                <c:formatCode>General</c:formatCode>
                <c:ptCount val="8"/>
                <c:pt idx="0">
                  <c:v>0</c:v>
                </c:pt>
                <c:pt idx="1">
                  <c:v>0</c:v>
                </c:pt>
                <c:pt idx="2">
                  <c:v>2</c:v>
                </c:pt>
                <c:pt idx="3">
                  <c:v>15</c:v>
                </c:pt>
                <c:pt idx="4">
                  <c:v>17</c:v>
                </c:pt>
                <c:pt idx="5">
                  <c:v>8</c:v>
                </c:pt>
                <c:pt idx="6">
                  <c:v>8</c:v>
                </c:pt>
                <c:pt idx="7">
                  <c:v>1</c:v>
                </c:pt>
              </c:numCache>
            </c:numRef>
          </c:val>
          <c:extLst>
            <c:ext xmlns:c16="http://schemas.microsoft.com/office/drawing/2014/chart" uri="{C3380CC4-5D6E-409C-BE32-E72D297353CC}">
              <c16:uniqueId val="{00000000-DFE2-3048-87C5-185CD046435B}"/>
            </c:ext>
          </c:extLst>
        </c:ser>
        <c:ser>
          <c:idx val="1"/>
          <c:order val="1"/>
          <c:tx>
            <c:strRef>
              <c:f>'Updated graphs'!$D$5</c:f>
              <c:strCache>
                <c:ptCount val="1"/>
                <c:pt idx="0">
                  <c:v>Female</c:v>
                </c:pt>
              </c:strCache>
            </c:strRef>
          </c:tx>
          <c:spPr>
            <a:solidFill>
              <a:srgbClr val="FFC0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'Updated graphs'!$B$6:$B$13</c:f>
              <c:strCache>
                <c:ptCount val="8"/>
                <c:pt idx="0">
                  <c:v>20-29yrs</c:v>
                </c:pt>
                <c:pt idx="1">
                  <c:v>30-39yrs</c:v>
                </c:pt>
                <c:pt idx="2">
                  <c:v>40-49 yrs</c:v>
                </c:pt>
                <c:pt idx="3">
                  <c:v>50-59 yrs</c:v>
                </c:pt>
                <c:pt idx="4">
                  <c:v>60-69 yrs</c:v>
                </c:pt>
                <c:pt idx="5">
                  <c:v>70-79 yrs</c:v>
                </c:pt>
                <c:pt idx="6">
                  <c:v>80 yrs. &amp; older</c:v>
                </c:pt>
                <c:pt idx="7">
                  <c:v>*Unspecified Age</c:v>
                </c:pt>
              </c:strCache>
            </c:strRef>
          </c:cat>
          <c:val>
            <c:numRef>
              <c:f>'Updated graphs'!$D$6:$D$13</c:f>
              <c:numCache>
                <c:formatCode>General</c:formatCode>
                <c:ptCount val="8"/>
                <c:pt idx="0">
                  <c:v>1</c:v>
                </c:pt>
                <c:pt idx="1">
                  <c:v>3</c:v>
                </c:pt>
                <c:pt idx="2">
                  <c:v>7</c:v>
                </c:pt>
                <c:pt idx="3">
                  <c:v>12</c:v>
                </c:pt>
                <c:pt idx="4">
                  <c:v>13</c:v>
                </c:pt>
                <c:pt idx="5">
                  <c:v>4</c:v>
                </c:pt>
                <c:pt idx="6">
                  <c:v>2</c:v>
                </c:pt>
                <c:pt idx="7">
                  <c:v>2</c:v>
                </c:pt>
              </c:numCache>
            </c:numRef>
          </c:val>
          <c:extLst>
            <c:ext xmlns:c16="http://schemas.microsoft.com/office/drawing/2014/chart" uri="{C3380CC4-5D6E-409C-BE32-E72D297353CC}">
              <c16:uniqueId val="{00000001-DFE2-3048-87C5-185CD046435B}"/>
            </c:ext>
          </c:extLst>
        </c:ser>
        <c:dLbls>
          <c:showLegendKey val="0"/>
          <c:showVal val="0"/>
          <c:showCatName val="0"/>
          <c:showSerName val="0"/>
          <c:showPercent val="0"/>
          <c:showBubbleSize val="0"/>
        </c:dLbls>
        <c:gapWidth val="100"/>
        <c:overlap val="-24"/>
        <c:axId val="-439564544"/>
        <c:axId val="-439561824"/>
      </c:barChart>
      <c:catAx>
        <c:axId val="-4395645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39561824"/>
        <c:crosses val="autoZero"/>
        <c:auto val="1"/>
        <c:lblAlgn val="ctr"/>
        <c:lblOffset val="100"/>
        <c:noMultiLvlLbl val="0"/>
      </c:catAx>
      <c:valAx>
        <c:axId val="-43956182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39564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400">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solidFill>
                <a:latin typeface="+mn-lt"/>
                <a:ea typeface="+mn-ea"/>
                <a:cs typeface="+mn-cs"/>
              </a:defRPr>
            </a:pPr>
            <a:r>
              <a:rPr lang="en-US"/>
              <a:t>Distribution of Health Care Workers Infected with Covid-19, as at 14 Aug 2020</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87CD-AD47-AE03-4A6A6C0983ED}"/>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87CD-AD47-AE03-4A6A6C0983ED}"/>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87CD-AD47-AE03-4A6A6C0983ED}"/>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87CD-AD47-AE03-4A6A6C0983ED}"/>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9-87CD-AD47-AE03-4A6A6C0983ED}"/>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B-87CD-AD47-AE03-4A6A6C0983ED}"/>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D-87CD-AD47-AE03-4A6A6C0983ED}"/>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F-87CD-AD47-AE03-4A6A6C0983ED}"/>
              </c:ext>
            </c:extLst>
          </c:dPt>
          <c:dLbls>
            <c:dLbl>
              <c:idx val="0"/>
              <c:layout>
                <c:manualLayout>
                  <c:x val="3.4900252294044641E-3"/>
                  <c:y val="-1.371587858653138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7CD-AD47-AE03-4A6A6C0983ED}"/>
                </c:ext>
              </c:extLst>
            </c:dLbl>
            <c:dLbl>
              <c:idx val="1"/>
              <c:layout>
                <c:manualLayout>
                  <c:x val="2.3447387027202993E-2"/>
                  <c:y val="-8.72422488036978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7CD-AD47-AE03-4A6A6C0983ED}"/>
                </c:ext>
              </c:extLst>
            </c:dLbl>
            <c:dLbl>
              <c:idx val="2"/>
              <c:layout>
                <c:manualLayout>
                  <c:x val="2.4535913752060063E-2"/>
                  <c:y val="3.688600455449790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7CD-AD47-AE03-4A6A6C0983ED}"/>
                </c:ext>
              </c:extLst>
            </c:dLbl>
            <c:dLbl>
              <c:idx val="3"/>
              <c:layout>
                <c:manualLayout>
                  <c:x val="7.4670262874117479E-3"/>
                  <c:y val="3.02732970167767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7CD-AD47-AE03-4A6A6C0983ED}"/>
                </c:ext>
              </c:extLst>
            </c:dLbl>
            <c:dLbl>
              <c:idx val="4"/>
              <c:layout>
                <c:manualLayout>
                  <c:x val="-4.4141920486683349E-3"/>
                  <c:y val="-2.986236079331862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7CD-AD47-AE03-4A6A6C0983E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SUMMARY!$G$27:$G$34</c:f>
              <c:strCache>
                <c:ptCount val="8"/>
                <c:pt idx="0">
                  <c:v>Nurse </c:v>
                </c:pt>
                <c:pt idx="1">
                  <c:v>EMS Personnel</c:v>
                </c:pt>
                <c:pt idx="2">
                  <c:v>Pharmacist</c:v>
                </c:pt>
                <c:pt idx="3">
                  <c:v>Medical Officer</c:v>
                </c:pt>
                <c:pt idx="4">
                  <c:v>CHW</c:v>
                </c:pt>
                <c:pt idx="5">
                  <c:v>Other </c:v>
                </c:pt>
                <c:pt idx="6">
                  <c:v>Allied Worker</c:v>
                </c:pt>
                <c:pt idx="7">
                  <c:v>Prov Office</c:v>
                </c:pt>
              </c:strCache>
            </c:strRef>
          </c:cat>
          <c:val>
            <c:numRef>
              <c:f>SUMMARY!$H$27:$H$34</c:f>
              <c:numCache>
                <c:formatCode>0</c:formatCode>
                <c:ptCount val="8"/>
                <c:pt idx="0">
                  <c:v>101</c:v>
                </c:pt>
                <c:pt idx="1">
                  <c:v>8</c:v>
                </c:pt>
                <c:pt idx="2">
                  <c:v>6</c:v>
                </c:pt>
                <c:pt idx="3">
                  <c:v>24</c:v>
                </c:pt>
                <c:pt idx="4">
                  <c:v>36</c:v>
                </c:pt>
                <c:pt idx="5">
                  <c:v>125</c:v>
                </c:pt>
                <c:pt idx="6">
                  <c:v>10</c:v>
                </c:pt>
                <c:pt idx="7">
                  <c:v>7</c:v>
                </c:pt>
              </c:numCache>
            </c:numRef>
          </c:val>
          <c:extLst>
            <c:ext xmlns:c16="http://schemas.microsoft.com/office/drawing/2014/chart" uri="{C3380CC4-5D6E-409C-BE32-E72D297353CC}">
              <c16:uniqueId val="{00000010-87CD-AD47-AE03-4A6A6C0983ED}"/>
            </c:ext>
          </c:extLst>
        </c:ser>
        <c:dLbls>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6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Sheet3!$B$3</c:f>
              <c:strCache>
                <c:ptCount val="1"/>
                <c:pt idx="0">
                  <c:v>Week ending 26 Aug</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Sheet3!$A$4:$A$9</c:f>
              <c:strCache>
                <c:ptCount val="6"/>
                <c:pt idx="0">
                  <c:v>Frances Baard</c:v>
                </c:pt>
                <c:pt idx="1">
                  <c:v>JT Gaetsewe</c:v>
                </c:pt>
                <c:pt idx="2">
                  <c:v>Namakwa</c:v>
                </c:pt>
                <c:pt idx="3">
                  <c:v>Pixley ka Seme</c:v>
                </c:pt>
                <c:pt idx="4">
                  <c:v>ZF Mgcawu</c:v>
                </c:pt>
                <c:pt idx="5">
                  <c:v>NC Average</c:v>
                </c:pt>
              </c:strCache>
            </c:strRef>
          </c:cat>
          <c:val>
            <c:numRef>
              <c:f>Sheet3!$B$4:$B$9</c:f>
              <c:numCache>
                <c:formatCode>0%</c:formatCode>
                <c:ptCount val="6"/>
                <c:pt idx="0">
                  <c:v>0.36</c:v>
                </c:pt>
                <c:pt idx="1">
                  <c:v>0.51</c:v>
                </c:pt>
                <c:pt idx="2">
                  <c:v>0.19</c:v>
                </c:pt>
                <c:pt idx="3">
                  <c:v>0.35</c:v>
                </c:pt>
                <c:pt idx="4">
                  <c:v>0.56999999999999995</c:v>
                </c:pt>
                <c:pt idx="5">
                  <c:v>0.4</c:v>
                </c:pt>
              </c:numCache>
            </c:numRef>
          </c:val>
          <c:extLst>
            <c:ext xmlns:c16="http://schemas.microsoft.com/office/drawing/2014/chart" uri="{C3380CC4-5D6E-409C-BE32-E72D297353CC}">
              <c16:uniqueId val="{00000000-7F33-B142-89BB-3BF3BE2321C5}"/>
            </c:ext>
          </c:extLst>
        </c:ser>
        <c:ser>
          <c:idx val="1"/>
          <c:order val="1"/>
          <c:tx>
            <c:strRef>
              <c:f>Sheet3!$C$3</c:f>
              <c:strCache>
                <c:ptCount val="1"/>
                <c:pt idx="0">
                  <c:v>Week ending 02 Aug</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Sheet3!$A$4:$A$9</c:f>
              <c:strCache>
                <c:ptCount val="6"/>
                <c:pt idx="0">
                  <c:v>Frances Baard</c:v>
                </c:pt>
                <c:pt idx="1">
                  <c:v>JT Gaetsewe</c:v>
                </c:pt>
                <c:pt idx="2">
                  <c:v>Namakwa</c:v>
                </c:pt>
                <c:pt idx="3">
                  <c:v>Pixley ka Seme</c:v>
                </c:pt>
                <c:pt idx="4">
                  <c:v>ZF Mgcawu</c:v>
                </c:pt>
                <c:pt idx="5">
                  <c:v>NC Average</c:v>
                </c:pt>
              </c:strCache>
            </c:strRef>
          </c:cat>
          <c:val>
            <c:numRef>
              <c:f>Sheet3!$C$4:$C$9</c:f>
              <c:numCache>
                <c:formatCode>0%</c:formatCode>
                <c:ptCount val="6"/>
                <c:pt idx="0">
                  <c:v>0.34</c:v>
                </c:pt>
                <c:pt idx="1">
                  <c:v>0.41</c:v>
                </c:pt>
                <c:pt idx="2">
                  <c:v>0.14000000000000001</c:v>
                </c:pt>
                <c:pt idx="3">
                  <c:v>0.22</c:v>
                </c:pt>
                <c:pt idx="4">
                  <c:v>0.45</c:v>
                </c:pt>
                <c:pt idx="5">
                  <c:v>0.31</c:v>
                </c:pt>
              </c:numCache>
            </c:numRef>
          </c:val>
          <c:extLst>
            <c:ext xmlns:c16="http://schemas.microsoft.com/office/drawing/2014/chart" uri="{C3380CC4-5D6E-409C-BE32-E72D297353CC}">
              <c16:uniqueId val="{00000001-7F33-B142-89BB-3BF3BE2321C5}"/>
            </c:ext>
          </c:extLst>
        </c:ser>
        <c:ser>
          <c:idx val="2"/>
          <c:order val="2"/>
          <c:tx>
            <c:strRef>
              <c:f>Sheet3!$D$3</c:f>
              <c:strCache>
                <c:ptCount val="1"/>
                <c:pt idx="0">
                  <c:v>Week ending 09 Aug</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Sheet3!$A$4:$A$9</c:f>
              <c:strCache>
                <c:ptCount val="6"/>
                <c:pt idx="0">
                  <c:v>Frances Baard</c:v>
                </c:pt>
                <c:pt idx="1">
                  <c:v>JT Gaetsewe</c:v>
                </c:pt>
                <c:pt idx="2">
                  <c:v>Namakwa</c:v>
                </c:pt>
                <c:pt idx="3">
                  <c:v>Pixley ka Seme</c:v>
                </c:pt>
                <c:pt idx="4">
                  <c:v>ZF Mgcawu</c:v>
                </c:pt>
                <c:pt idx="5">
                  <c:v>NC Average</c:v>
                </c:pt>
              </c:strCache>
            </c:strRef>
          </c:cat>
          <c:val>
            <c:numRef>
              <c:f>Sheet3!$D$4:$D$9</c:f>
              <c:numCache>
                <c:formatCode>0%</c:formatCode>
                <c:ptCount val="6"/>
                <c:pt idx="0">
                  <c:v>0.18</c:v>
                </c:pt>
                <c:pt idx="1">
                  <c:v>0.23</c:v>
                </c:pt>
                <c:pt idx="2">
                  <c:v>0.2</c:v>
                </c:pt>
                <c:pt idx="3">
                  <c:v>7.0000000000000007E-2</c:v>
                </c:pt>
                <c:pt idx="4">
                  <c:v>0.21</c:v>
                </c:pt>
                <c:pt idx="5">
                  <c:v>0.16</c:v>
                </c:pt>
              </c:numCache>
            </c:numRef>
          </c:val>
          <c:extLst>
            <c:ext xmlns:c16="http://schemas.microsoft.com/office/drawing/2014/chart" uri="{C3380CC4-5D6E-409C-BE32-E72D297353CC}">
              <c16:uniqueId val="{00000002-7F33-B142-89BB-3BF3BE2321C5}"/>
            </c:ext>
          </c:extLst>
        </c:ser>
        <c:ser>
          <c:idx val="3"/>
          <c:order val="3"/>
          <c:tx>
            <c:strRef>
              <c:f>Sheet3!$E$3</c:f>
              <c:strCache>
                <c:ptCount val="1"/>
                <c:pt idx="0">
                  <c:v>Week ending 16 Aug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Sheet3!$A$4:$A$9</c:f>
              <c:strCache>
                <c:ptCount val="6"/>
                <c:pt idx="0">
                  <c:v>Frances Baard</c:v>
                </c:pt>
                <c:pt idx="1">
                  <c:v>JT Gaetsewe</c:v>
                </c:pt>
                <c:pt idx="2">
                  <c:v>Namakwa</c:v>
                </c:pt>
                <c:pt idx="3">
                  <c:v>Pixley ka Seme</c:v>
                </c:pt>
                <c:pt idx="4">
                  <c:v>ZF Mgcawu</c:v>
                </c:pt>
                <c:pt idx="5">
                  <c:v>NC Average</c:v>
                </c:pt>
              </c:strCache>
            </c:strRef>
          </c:cat>
          <c:val>
            <c:numRef>
              <c:f>Sheet3!$E$4:$E$9</c:f>
              <c:numCache>
                <c:formatCode>0%</c:formatCode>
                <c:ptCount val="6"/>
                <c:pt idx="0">
                  <c:v>0.19627618308766487</c:v>
                </c:pt>
                <c:pt idx="1">
                  <c:v>0.18155825589706934</c:v>
                </c:pt>
                <c:pt idx="2">
                  <c:v>0.20382165605095542</c:v>
                </c:pt>
                <c:pt idx="3">
                  <c:v>0.11451187335092348</c:v>
                </c:pt>
                <c:pt idx="4">
                  <c:v>0.31979695431472083</c:v>
                </c:pt>
                <c:pt idx="5">
                  <c:v>0.18096676737160119</c:v>
                </c:pt>
              </c:numCache>
            </c:numRef>
          </c:val>
          <c:extLst>
            <c:ext xmlns:c16="http://schemas.microsoft.com/office/drawing/2014/chart" uri="{C3380CC4-5D6E-409C-BE32-E72D297353CC}">
              <c16:uniqueId val="{00000003-7F33-B142-89BB-3BF3BE2321C5}"/>
            </c:ext>
          </c:extLst>
        </c:ser>
        <c:dLbls>
          <c:showLegendKey val="0"/>
          <c:showVal val="0"/>
          <c:showCatName val="0"/>
          <c:showSerName val="0"/>
          <c:showPercent val="0"/>
          <c:showBubbleSize val="0"/>
        </c:dLbls>
        <c:gapWidth val="219"/>
        <c:overlap val="-27"/>
        <c:axId val="1067256560"/>
        <c:axId val="1067253840"/>
      </c:barChart>
      <c:catAx>
        <c:axId val="106725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67253840"/>
        <c:crosses val="autoZero"/>
        <c:auto val="1"/>
        <c:lblAlgn val="ctr"/>
        <c:lblOffset val="100"/>
        <c:noMultiLvlLbl val="0"/>
      </c:catAx>
      <c:valAx>
        <c:axId val="10672538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6725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1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DF02D2B-6D7D-4D20-ADCA-59563FC3A4B8}" type="doc">
      <dgm:prSet loTypeId="urn:microsoft.com/office/officeart/2005/8/layout/vProcess5" loCatId="process" qsTypeId="urn:microsoft.com/office/officeart/2005/8/quickstyle/simple1#1" qsCatId="simple" csTypeId="urn:microsoft.com/office/officeart/2005/8/colors/colorful1#1" csCatId="colorful" phldr="1"/>
      <dgm:spPr/>
      <dgm:t>
        <a:bodyPr/>
        <a:lstStyle/>
        <a:p>
          <a:endParaRPr lang="en-US"/>
        </a:p>
      </dgm:t>
    </dgm:pt>
    <dgm:pt modelId="{3A6A5D47-EB85-43D0-AC3D-BD2F7E3DBCA1}">
      <dgm:prSet custT="1"/>
      <dgm:spPr>
        <a:solidFill>
          <a:schemeClr val="accent6"/>
        </a:solidFill>
      </dgm:spPr>
      <dgm:t>
        <a:bodyPr/>
        <a:lstStyle/>
        <a:p>
          <a:r>
            <a:rPr lang="en-GB" sz="2400" dirty="0"/>
            <a:t>R396.8m</a:t>
          </a:r>
        </a:p>
        <a:p>
          <a:r>
            <a:rPr lang="en-GB" sz="2000" dirty="0"/>
            <a:t>Provincial top up on equitable share</a:t>
          </a:r>
          <a:endParaRPr lang="en-US" sz="2000" dirty="0"/>
        </a:p>
      </dgm:t>
    </dgm:pt>
    <dgm:pt modelId="{5EEE3EFB-DEB9-4CE9-8470-F5B939C5DFBF}" type="parTrans" cxnId="{BB19CF91-CE9D-4024-929B-FD05AEFE481D}">
      <dgm:prSet/>
      <dgm:spPr/>
      <dgm:t>
        <a:bodyPr/>
        <a:lstStyle/>
        <a:p>
          <a:endParaRPr lang="en-US"/>
        </a:p>
      </dgm:t>
    </dgm:pt>
    <dgm:pt modelId="{6BA7CC77-8510-4471-B2E9-CFB8767A7596}" type="sibTrans" cxnId="{BB19CF91-CE9D-4024-929B-FD05AEFE481D}">
      <dgm:prSet/>
      <dgm:spPr/>
      <dgm:t>
        <a:bodyPr/>
        <a:lstStyle/>
        <a:p>
          <a:endParaRPr lang="en-US"/>
        </a:p>
      </dgm:t>
    </dgm:pt>
    <dgm:pt modelId="{34BE0790-322A-4388-9236-F3E21C810A0F}">
      <dgm:prSet custT="1"/>
      <dgm:spPr>
        <a:solidFill>
          <a:schemeClr val="bg1">
            <a:lumMod val="65000"/>
          </a:schemeClr>
        </a:solidFill>
      </dgm:spPr>
      <dgm:t>
        <a:bodyPr/>
        <a:lstStyle/>
        <a:p>
          <a:r>
            <a:rPr lang="en-GB" sz="2400" dirty="0"/>
            <a:t>R100m</a:t>
          </a:r>
        </a:p>
        <a:p>
          <a:r>
            <a:rPr lang="en-GB" sz="2000" dirty="0"/>
            <a:t>Reprioritisation of HIV conditional grant</a:t>
          </a:r>
          <a:endParaRPr lang="en-US" sz="2000" dirty="0"/>
        </a:p>
      </dgm:t>
    </dgm:pt>
    <dgm:pt modelId="{23AE688C-4DEE-4634-B066-B7701A155EAD}" type="parTrans" cxnId="{02FECE9C-BBD5-4BDD-B11C-453EC4C35C8C}">
      <dgm:prSet/>
      <dgm:spPr/>
      <dgm:t>
        <a:bodyPr/>
        <a:lstStyle/>
        <a:p>
          <a:endParaRPr lang="en-US"/>
        </a:p>
      </dgm:t>
    </dgm:pt>
    <dgm:pt modelId="{0DC284D3-7139-4E6D-91C7-4C29CC38D17B}" type="sibTrans" cxnId="{02FECE9C-BBD5-4BDD-B11C-453EC4C35C8C}">
      <dgm:prSet/>
      <dgm:spPr/>
      <dgm:t>
        <a:bodyPr/>
        <a:lstStyle/>
        <a:p>
          <a:endParaRPr lang="en-US"/>
        </a:p>
      </dgm:t>
    </dgm:pt>
    <dgm:pt modelId="{A4E47F17-4D0B-4A57-8705-30929FF4A34A}">
      <dgm:prSet custT="1"/>
      <dgm:spPr>
        <a:solidFill>
          <a:srgbClr val="FFC000"/>
        </a:solidFill>
      </dgm:spPr>
      <dgm:t>
        <a:bodyPr/>
        <a:lstStyle/>
        <a:p>
          <a:r>
            <a:rPr lang="en-ZA" sz="2400" dirty="0"/>
            <a:t>R76.6m </a:t>
          </a:r>
        </a:p>
        <a:p>
          <a:r>
            <a:rPr lang="en-ZA" sz="2100" dirty="0"/>
            <a:t>Reprioritisation from Equitable share</a:t>
          </a:r>
          <a:endParaRPr lang="en-US" sz="2100" dirty="0"/>
        </a:p>
      </dgm:t>
    </dgm:pt>
    <dgm:pt modelId="{6FED1EA9-1B3A-479A-B2E5-E1C4A5A0C688}" type="parTrans" cxnId="{9689C2B5-85C1-4672-8A12-66AE55C0B10C}">
      <dgm:prSet/>
      <dgm:spPr/>
      <dgm:t>
        <a:bodyPr/>
        <a:lstStyle/>
        <a:p>
          <a:endParaRPr lang="en-US"/>
        </a:p>
      </dgm:t>
    </dgm:pt>
    <dgm:pt modelId="{6C99F477-2923-4865-B00E-A4739BA6118E}" type="sibTrans" cxnId="{9689C2B5-85C1-4672-8A12-66AE55C0B10C}">
      <dgm:prSet/>
      <dgm:spPr/>
      <dgm:t>
        <a:bodyPr/>
        <a:lstStyle/>
        <a:p>
          <a:endParaRPr lang="en-US"/>
        </a:p>
      </dgm:t>
    </dgm:pt>
    <dgm:pt modelId="{B6BF8415-0739-445A-AEB0-E62B08BD89B8}">
      <dgm:prSet custT="1"/>
      <dgm:spPr/>
      <dgm:t>
        <a:bodyPr/>
        <a:lstStyle/>
        <a:p>
          <a:r>
            <a:rPr lang="en-ZA" sz="2400" dirty="0"/>
            <a:t>R51m</a:t>
          </a:r>
          <a:r>
            <a:rPr lang="en-ZA" sz="2100" dirty="0"/>
            <a:t> </a:t>
          </a:r>
        </a:p>
        <a:p>
          <a:r>
            <a:rPr lang="en-ZA" sz="2100" dirty="0"/>
            <a:t>Shifted from other conditional brants</a:t>
          </a:r>
          <a:endParaRPr lang="en-US" sz="2100" dirty="0"/>
        </a:p>
      </dgm:t>
    </dgm:pt>
    <dgm:pt modelId="{EF328FCD-8C15-4977-9C2F-71183A8B5CA1}" type="parTrans" cxnId="{6CB6BD3F-2CB0-48D2-9A0C-41DD741C0D19}">
      <dgm:prSet/>
      <dgm:spPr/>
      <dgm:t>
        <a:bodyPr/>
        <a:lstStyle/>
        <a:p>
          <a:endParaRPr lang="en-US"/>
        </a:p>
      </dgm:t>
    </dgm:pt>
    <dgm:pt modelId="{67943A7B-9445-40C7-96BD-318A13E8E153}" type="sibTrans" cxnId="{6CB6BD3F-2CB0-48D2-9A0C-41DD741C0D19}">
      <dgm:prSet/>
      <dgm:spPr/>
      <dgm:t>
        <a:bodyPr/>
        <a:lstStyle/>
        <a:p>
          <a:endParaRPr lang="en-US"/>
        </a:p>
      </dgm:t>
    </dgm:pt>
    <dgm:pt modelId="{7BA6ED2E-BD2F-4F98-B4B1-E19C19BE5D98}">
      <dgm:prSet custT="1"/>
      <dgm:spPr>
        <a:solidFill>
          <a:srgbClr val="92D050"/>
        </a:solidFill>
      </dgm:spPr>
      <dgm:t>
        <a:bodyPr/>
        <a:lstStyle/>
        <a:p>
          <a:r>
            <a:rPr lang="en-GB" sz="2400" dirty="0"/>
            <a:t>R6.2m</a:t>
          </a:r>
        </a:p>
        <a:p>
          <a:r>
            <a:rPr lang="en-US" sz="2200" dirty="0"/>
            <a:t>From Disaster Relief Fund</a:t>
          </a:r>
        </a:p>
      </dgm:t>
    </dgm:pt>
    <dgm:pt modelId="{68A5FA78-927D-48DD-835B-9A93EECCF0AE}" type="parTrans" cxnId="{183DEC51-8E7B-4F92-9B12-AD9D78FFC32A}">
      <dgm:prSet/>
      <dgm:spPr/>
      <dgm:t>
        <a:bodyPr/>
        <a:lstStyle/>
        <a:p>
          <a:endParaRPr lang="en-US"/>
        </a:p>
      </dgm:t>
    </dgm:pt>
    <dgm:pt modelId="{9B61DD82-F4F1-42BD-B758-E3AFFC18CAF9}" type="sibTrans" cxnId="{183DEC51-8E7B-4F92-9B12-AD9D78FFC32A}">
      <dgm:prSet/>
      <dgm:spPr/>
      <dgm:t>
        <a:bodyPr/>
        <a:lstStyle/>
        <a:p>
          <a:endParaRPr lang="en-US"/>
        </a:p>
      </dgm:t>
    </dgm:pt>
    <dgm:pt modelId="{C846F2C7-E0CF-6B43-AEA3-86432A713959}" type="pres">
      <dgm:prSet presAssocID="{ADF02D2B-6D7D-4D20-ADCA-59563FC3A4B8}" presName="outerComposite" presStyleCnt="0">
        <dgm:presLayoutVars>
          <dgm:chMax val="5"/>
          <dgm:dir/>
          <dgm:resizeHandles val="exact"/>
        </dgm:presLayoutVars>
      </dgm:prSet>
      <dgm:spPr/>
      <dgm:t>
        <a:bodyPr/>
        <a:lstStyle/>
        <a:p>
          <a:endParaRPr lang="en-US"/>
        </a:p>
      </dgm:t>
    </dgm:pt>
    <dgm:pt modelId="{1AA55539-70F9-6C47-B1C7-951868BBC30C}" type="pres">
      <dgm:prSet presAssocID="{ADF02D2B-6D7D-4D20-ADCA-59563FC3A4B8}" presName="dummyMaxCanvas" presStyleCnt="0">
        <dgm:presLayoutVars/>
      </dgm:prSet>
      <dgm:spPr/>
    </dgm:pt>
    <dgm:pt modelId="{C4372F6C-F85D-FC47-BE27-BCFBA2E4DADA}" type="pres">
      <dgm:prSet presAssocID="{ADF02D2B-6D7D-4D20-ADCA-59563FC3A4B8}" presName="FiveNodes_1" presStyleLbl="node1" presStyleIdx="0" presStyleCnt="5">
        <dgm:presLayoutVars>
          <dgm:bulletEnabled val="1"/>
        </dgm:presLayoutVars>
      </dgm:prSet>
      <dgm:spPr/>
      <dgm:t>
        <a:bodyPr/>
        <a:lstStyle/>
        <a:p>
          <a:endParaRPr lang="en-US"/>
        </a:p>
      </dgm:t>
    </dgm:pt>
    <dgm:pt modelId="{9AA59F0D-C535-0547-B879-CF6EFC64C098}" type="pres">
      <dgm:prSet presAssocID="{ADF02D2B-6D7D-4D20-ADCA-59563FC3A4B8}" presName="FiveNodes_2" presStyleLbl="node1" presStyleIdx="1" presStyleCnt="5">
        <dgm:presLayoutVars>
          <dgm:bulletEnabled val="1"/>
        </dgm:presLayoutVars>
      </dgm:prSet>
      <dgm:spPr/>
      <dgm:t>
        <a:bodyPr/>
        <a:lstStyle/>
        <a:p>
          <a:endParaRPr lang="en-US"/>
        </a:p>
      </dgm:t>
    </dgm:pt>
    <dgm:pt modelId="{04BB6632-A38B-3044-B660-33A3B633EAD1}" type="pres">
      <dgm:prSet presAssocID="{ADF02D2B-6D7D-4D20-ADCA-59563FC3A4B8}" presName="FiveNodes_3" presStyleLbl="node1" presStyleIdx="2" presStyleCnt="5">
        <dgm:presLayoutVars>
          <dgm:bulletEnabled val="1"/>
        </dgm:presLayoutVars>
      </dgm:prSet>
      <dgm:spPr/>
      <dgm:t>
        <a:bodyPr/>
        <a:lstStyle/>
        <a:p>
          <a:endParaRPr lang="en-US"/>
        </a:p>
      </dgm:t>
    </dgm:pt>
    <dgm:pt modelId="{4F7005DD-881B-4945-B851-09FFD6A6BBB8}" type="pres">
      <dgm:prSet presAssocID="{ADF02D2B-6D7D-4D20-ADCA-59563FC3A4B8}" presName="FiveNodes_4" presStyleLbl="node1" presStyleIdx="3" presStyleCnt="5">
        <dgm:presLayoutVars>
          <dgm:bulletEnabled val="1"/>
        </dgm:presLayoutVars>
      </dgm:prSet>
      <dgm:spPr/>
      <dgm:t>
        <a:bodyPr/>
        <a:lstStyle/>
        <a:p>
          <a:endParaRPr lang="en-US"/>
        </a:p>
      </dgm:t>
    </dgm:pt>
    <dgm:pt modelId="{37C00457-D9C3-AE47-BFEB-2F3816913545}" type="pres">
      <dgm:prSet presAssocID="{ADF02D2B-6D7D-4D20-ADCA-59563FC3A4B8}" presName="FiveNodes_5" presStyleLbl="node1" presStyleIdx="4" presStyleCnt="5">
        <dgm:presLayoutVars>
          <dgm:bulletEnabled val="1"/>
        </dgm:presLayoutVars>
      </dgm:prSet>
      <dgm:spPr/>
      <dgm:t>
        <a:bodyPr/>
        <a:lstStyle/>
        <a:p>
          <a:endParaRPr lang="en-US"/>
        </a:p>
      </dgm:t>
    </dgm:pt>
    <dgm:pt modelId="{5C15546D-5F6C-D648-A4DB-007114457634}" type="pres">
      <dgm:prSet presAssocID="{ADF02D2B-6D7D-4D20-ADCA-59563FC3A4B8}" presName="FiveConn_1-2" presStyleLbl="fgAccFollowNode1" presStyleIdx="0" presStyleCnt="4">
        <dgm:presLayoutVars>
          <dgm:bulletEnabled val="1"/>
        </dgm:presLayoutVars>
      </dgm:prSet>
      <dgm:spPr/>
      <dgm:t>
        <a:bodyPr/>
        <a:lstStyle/>
        <a:p>
          <a:endParaRPr lang="en-US"/>
        </a:p>
      </dgm:t>
    </dgm:pt>
    <dgm:pt modelId="{F095E353-AC32-9040-9B58-44E61F920FD2}" type="pres">
      <dgm:prSet presAssocID="{ADF02D2B-6D7D-4D20-ADCA-59563FC3A4B8}" presName="FiveConn_2-3" presStyleLbl="fgAccFollowNode1" presStyleIdx="1" presStyleCnt="4">
        <dgm:presLayoutVars>
          <dgm:bulletEnabled val="1"/>
        </dgm:presLayoutVars>
      </dgm:prSet>
      <dgm:spPr/>
      <dgm:t>
        <a:bodyPr/>
        <a:lstStyle/>
        <a:p>
          <a:endParaRPr lang="en-US"/>
        </a:p>
      </dgm:t>
    </dgm:pt>
    <dgm:pt modelId="{FD416CD7-22F7-1B4D-B4F9-5570BA01A990}" type="pres">
      <dgm:prSet presAssocID="{ADF02D2B-6D7D-4D20-ADCA-59563FC3A4B8}" presName="FiveConn_3-4" presStyleLbl="fgAccFollowNode1" presStyleIdx="2" presStyleCnt="4">
        <dgm:presLayoutVars>
          <dgm:bulletEnabled val="1"/>
        </dgm:presLayoutVars>
      </dgm:prSet>
      <dgm:spPr/>
      <dgm:t>
        <a:bodyPr/>
        <a:lstStyle/>
        <a:p>
          <a:endParaRPr lang="en-US"/>
        </a:p>
      </dgm:t>
    </dgm:pt>
    <dgm:pt modelId="{1B8811D9-EE7D-2542-8C51-BFFC5165771C}" type="pres">
      <dgm:prSet presAssocID="{ADF02D2B-6D7D-4D20-ADCA-59563FC3A4B8}" presName="FiveConn_4-5" presStyleLbl="fgAccFollowNode1" presStyleIdx="3" presStyleCnt="4">
        <dgm:presLayoutVars>
          <dgm:bulletEnabled val="1"/>
        </dgm:presLayoutVars>
      </dgm:prSet>
      <dgm:spPr/>
      <dgm:t>
        <a:bodyPr/>
        <a:lstStyle/>
        <a:p>
          <a:endParaRPr lang="en-US"/>
        </a:p>
      </dgm:t>
    </dgm:pt>
    <dgm:pt modelId="{A8EBD362-EA28-6844-AAA0-AEA703568485}" type="pres">
      <dgm:prSet presAssocID="{ADF02D2B-6D7D-4D20-ADCA-59563FC3A4B8}" presName="FiveNodes_1_text" presStyleLbl="node1" presStyleIdx="4" presStyleCnt="5">
        <dgm:presLayoutVars>
          <dgm:bulletEnabled val="1"/>
        </dgm:presLayoutVars>
      </dgm:prSet>
      <dgm:spPr/>
      <dgm:t>
        <a:bodyPr/>
        <a:lstStyle/>
        <a:p>
          <a:endParaRPr lang="en-US"/>
        </a:p>
      </dgm:t>
    </dgm:pt>
    <dgm:pt modelId="{14F08B0F-04CB-5D49-82B7-76428E67E548}" type="pres">
      <dgm:prSet presAssocID="{ADF02D2B-6D7D-4D20-ADCA-59563FC3A4B8}" presName="FiveNodes_2_text" presStyleLbl="node1" presStyleIdx="4" presStyleCnt="5">
        <dgm:presLayoutVars>
          <dgm:bulletEnabled val="1"/>
        </dgm:presLayoutVars>
      </dgm:prSet>
      <dgm:spPr/>
      <dgm:t>
        <a:bodyPr/>
        <a:lstStyle/>
        <a:p>
          <a:endParaRPr lang="en-US"/>
        </a:p>
      </dgm:t>
    </dgm:pt>
    <dgm:pt modelId="{CED0880E-348F-3142-BF2A-A236876DBBC8}" type="pres">
      <dgm:prSet presAssocID="{ADF02D2B-6D7D-4D20-ADCA-59563FC3A4B8}" presName="FiveNodes_3_text" presStyleLbl="node1" presStyleIdx="4" presStyleCnt="5">
        <dgm:presLayoutVars>
          <dgm:bulletEnabled val="1"/>
        </dgm:presLayoutVars>
      </dgm:prSet>
      <dgm:spPr/>
      <dgm:t>
        <a:bodyPr/>
        <a:lstStyle/>
        <a:p>
          <a:endParaRPr lang="en-US"/>
        </a:p>
      </dgm:t>
    </dgm:pt>
    <dgm:pt modelId="{49BEF192-8758-5846-BF8B-2EF7770F0011}" type="pres">
      <dgm:prSet presAssocID="{ADF02D2B-6D7D-4D20-ADCA-59563FC3A4B8}" presName="FiveNodes_4_text" presStyleLbl="node1" presStyleIdx="4" presStyleCnt="5">
        <dgm:presLayoutVars>
          <dgm:bulletEnabled val="1"/>
        </dgm:presLayoutVars>
      </dgm:prSet>
      <dgm:spPr/>
      <dgm:t>
        <a:bodyPr/>
        <a:lstStyle/>
        <a:p>
          <a:endParaRPr lang="en-US"/>
        </a:p>
      </dgm:t>
    </dgm:pt>
    <dgm:pt modelId="{FBB385E4-BCC6-8343-A05A-869E51FE93F6}" type="pres">
      <dgm:prSet presAssocID="{ADF02D2B-6D7D-4D20-ADCA-59563FC3A4B8}" presName="FiveNodes_5_text" presStyleLbl="node1" presStyleIdx="4" presStyleCnt="5">
        <dgm:presLayoutVars>
          <dgm:bulletEnabled val="1"/>
        </dgm:presLayoutVars>
      </dgm:prSet>
      <dgm:spPr/>
      <dgm:t>
        <a:bodyPr/>
        <a:lstStyle/>
        <a:p>
          <a:endParaRPr lang="en-US"/>
        </a:p>
      </dgm:t>
    </dgm:pt>
  </dgm:ptLst>
  <dgm:cxnLst>
    <dgm:cxn modelId="{CF608C04-8233-FD4D-8A65-DEE54B389062}" type="presOf" srcId="{B6BF8415-0739-445A-AEB0-E62B08BD89B8}" destId="{4F7005DD-881B-4945-B851-09FFD6A6BBB8}" srcOrd="0" destOrd="0" presId="urn:microsoft.com/office/officeart/2005/8/layout/vProcess5"/>
    <dgm:cxn modelId="{9689C2B5-85C1-4672-8A12-66AE55C0B10C}" srcId="{ADF02D2B-6D7D-4D20-ADCA-59563FC3A4B8}" destId="{A4E47F17-4D0B-4A57-8705-30929FF4A34A}" srcOrd="2" destOrd="0" parTransId="{6FED1EA9-1B3A-479A-B2E5-E1C4A5A0C688}" sibTransId="{6C99F477-2923-4865-B00E-A4739BA6118E}"/>
    <dgm:cxn modelId="{183DEC51-8E7B-4F92-9B12-AD9D78FFC32A}" srcId="{ADF02D2B-6D7D-4D20-ADCA-59563FC3A4B8}" destId="{7BA6ED2E-BD2F-4F98-B4B1-E19C19BE5D98}" srcOrd="4" destOrd="0" parTransId="{68A5FA78-927D-48DD-835B-9A93EECCF0AE}" sibTransId="{9B61DD82-F4F1-42BD-B758-E3AFFC18CAF9}"/>
    <dgm:cxn modelId="{BC19E9C6-8E6B-964B-97D2-735212642BCF}" type="presOf" srcId="{B6BF8415-0739-445A-AEB0-E62B08BD89B8}" destId="{49BEF192-8758-5846-BF8B-2EF7770F0011}" srcOrd="1" destOrd="0" presId="urn:microsoft.com/office/officeart/2005/8/layout/vProcess5"/>
    <dgm:cxn modelId="{6EE3DA45-1301-3941-BB4B-E4877FA438DD}" type="presOf" srcId="{0DC284D3-7139-4E6D-91C7-4C29CC38D17B}" destId="{F095E353-AC32-9040-9B58-44E61F920FD2}" srcOrd="0" destOrd="0" presId="urn:microsoft.com/office/officeart/2005/8/layout/vProcess5"/>
    <dgm:cxn modelId="{9E09E6C1-65EC-4E46-ADF8-878CFB505B77}" type="presOf" srcId="{ADF02D2B-6D7D-4D20-ADCA-59563FC3A4B8}" destId="{C846F2C7-E0CF-6B43-AEA3-86432A713959}" srcOrd="0" destOrd="0" presId="urn:microsoft.com/office/officeart/2005/8/layout/vProcess5"/>
    <dgm:cxn modelId="{BB19CF91-CE9D-4024-929B-FD05AEFE481D}" srcId="{ADF02D2B-6D7D-4D20-ADCA-59563FC3A4B8}" destId="{3A6A5D47-EB85-43D0-AC3D-BD2F7E3DBCA1}" srcOrd="0" destOrd="0" parTransId="{5EEE3EFB-DEB9-4CE9-8470-F5B939C5DFBF}" sibTransId="{6BA7CC77-8510-4471-B2E9-CFB8767A7596}"/>
    <dgm:cxn modelId="{270D6C65-9096-7842-BC3A-ED79C3EC2DCB}" type="presOf" srcId="{3A6A5D47-EB85-43D0-AC3D-BD2F7E3DBCA1}" destId="{A8EBD362-EA28-6844-AAA0-AEA703568485}" srcOrd="1" destOrd="0" presId="urn:microsoft.com/office/officeart/2005/8/layout/vProcess5"/>
    <dgm:cxn modelId="{02FECE9C-BBD5-4BDD-B11C-453EC4C35C8C}" srcId="{ADF02D2B-6D7D-4D20-ADCA-59563FC3A4B8}" destId="{34BE0790-322A-4388-9236-F3E21C810A0F}" srcOrd="1" destOrd="0" parTransId="{23AE688C-4DEE-4634-B066-B7701A155EAD}" sibTransId="{0DC284D3-7139-4E6D-91C7-4C29CC38D17B}"/>
    <dgm:cxn modelId="{C0E79A20-A0B8-E74F-B56C-3C4C4DA102D7}" type="presOf" srcId="{34BE0790-322A-4388-9236-F3E21C810A0F}" destId="{14F08B0F-04CB-5D49-82B7-76428E67E548}" srcOrd="1" destOrd="0" presId="urn:microsoft.com/office/officeart/2005/8/layout/vProcess5"/>
    <dgm:cxn modelId="{32A39CA1-B117-1D46-B9D4-BBBC018B7C81}" type="presOf" srcId="{7BA6ED2E-BD2F-4F98-B4B1-E19C19BE5D98}" destId="{37C00457-D9C3-AE47-BFEB-2F3816913545}" srcOrd="0" destOrd="0" presId="urn:microsoft.com/office/officeart/2005/8/layout/vProcess5"/>
    <dgm:cxn modelId="{A2CD40C1-68BA-0743-A3CC-15402FB68CD3}" type="presOf" srcId="{67943A7B-9445-40C7-96BD-318A13E8E153}" destId="{1B8811D9-EE7D-2542-8C51-BFFC5165771C}" srcOrd="0" destOrd="0" presId="urn:microsoft.com/office/officeart/2005/8/layout/vProcess5"/>
    <dgm:cxn modelId="{FAFC54BE-DE92-204E-A113-2AE7037D7C70}" type="presOf" srcId="{3A6A5D47-EB85-43D0-AC3D-BD2F7E3DBCA1}" destId="{C4372F6C-F85D-FC47-BE27-BCFBA2E4DADA}" srcOrd="0" destOrd="0" presId="urn:microsoft.com/office/officeart/2005/8/layout/vProcess5"/>
    <dgm:cxn modelId="{9DC995FD-CEB0-744A-B4D9-2B01368697E6}" type="presOf" srcId="{6C99F477-2923-4865-B00E-A4739BA6118E}" destId="{FD416CD7-22F7-1B4D-B4F9-5570BA01A990}" srcOrd="0" destOrd="0" presId="urn:microsoft.com/office/officeart/2005/8/layout/vProcess5"/>
    <dgm:cxn modelId="{6CB6BD3F-2CB0-48D2-9A0C-41DD741C0D19}" srcId="{ADF02D2B-6D7D-4D20-ADCA-59563FC3A4B8}" destId="{B6BF8415-0739-445A-AEB0-E62B08BD89B8}" srcOrd="3" destOrd="0" parTransId="{EF328FCD-8C15-4977-9C2F-71183A8B5CA1}" sibTransId="{67943A7B-9445-40C7-96BD-318A13E8E153}"/>
    <dgm:cxn modelId="{D3B01466-B9B1-3A44-A25B-EAED1F9DE623}" type="presOf" srcId="{7BA6ED2E-BD2F-4F98-B4B1-E19C19BE5D98}" destId="{FBB385E4-BCC6-8343-A05A-869E51FE93F6}" srcOrd="1" destOrd="0" presId="urn:microsoft.com/office/officeart/2005/8/layout/vProcess5"/>
    <dgm:cxn modelId="{A8C51CA5-DC50-C642-91B6-BE5532F3C7A8}" type="presOf" srcId="{34BE0790-322A-4388-9236-F3E21C810A0F}" destId="{9AA59F0D-C535-0547-B879-CF6EFC64C098}" srcOrd="0" destOrd="0" presId="urn:microsoft.com/office/officeart/2005/8/layout/vProcess5"/>
    <dgm:cxn modelId="{43F0E05F-C3DD-074A-9F2E-0C590DF9318F}" type="presOf" srcId="{6BA7CC77-8510-4471-B2E9-CFB8767A7596}" destId="{5C15546D-5F6C-D648-A4DB-007114457634}" srcOrd="0" destOrd="0" presId="urn:microsoft.com/office/officeart/2005/8/layout/vProcess5"/>
    <dgm:cxn modelId="{A57790AE-8485-F04E-9A87-BAD53119D576}" type="presOf" srcId="{A4E47F17-4D0B-4A57-8705-30929FF4A34A}" destId="{04BB6632-A38B-3044-B660-33A3B633EAD1}" srcOrd="0" destOrd="0" presId="urn:microsoft.com/office/officeart/2005/8/layout/vProcess5"/>
    <dgm:cxn modelId="{0887CA04-4796-CE4F-897F-282A27008DC5}" type="presOf" srcId="{A4E47F17-4D0B-4A57-8705-30929FF4A34A}" destId="{CED0880E-348F-3142-BF2A-A236876DBBC8}" srcOrd="1" destOrd="0" presId="urn:microsoft.com/office/officeart/2005/8/layout/vProcess5"/>
    <dgm:cxn modelId="{088281DD-D285-404A-B379-7D76DB8E61C2}" type="presParOf" srcId="{C846F2C7-E0CF-6B43-AEA3-86432A713959}" destId="{1AA55539-70F9-6C47-B1C7-951868BBC30C}" srcOrd="0" destOrd="0" presId="urn:microsoft.com/office/officeart/2005/8/layout/vProcess5"/>
    <dgm:cxn modelId="{642FD46D-5209-4844-969D-7A5F50EE65B2}" type="presParOf" srcId="{C846F2C7-E0CF-6B43-AEA3-86432A713959}" destId="{C4372F6C-F85D-FC47-BE27-BCFBA2E4DADA}" srcOrd="1" destOrd="0" presId="urn:microsoft.com/office/officeart/2005/8/layout/vProcess5"/>
    <dgm:cxn modelId="{EF8ABC94-B7D5-B842-BAA0-1E66FD5F9534}" type="presParOf" srcId="{C846F2C7-E0CF-6B43-AEA3-86432A713959}" destId="{9AA59F0D-C535-0547-B879-CF6EFC64C098}" srcOrd="2" destOrd="0" presId="urn:microsoft.com/office/officeart/2005/8/layout/vProcess5"/>
    <dgm:cxn modelId="{37DA7369-53B7-E04F-84DD-E1D0296EB3A3}" type="presParOf" srcId="{C846F2C7-E0CF-6B43-AEA3-86432A713959}" destId="{04BB6632-A38B-3044-B660-33A3B633EAD1}" srcOrd="3" destOrd="0" presId="urn:microsoft.com/office/officeart/2005/8/layout/vProcess5"/>
    <dgm:cxn modelId="{FB3543AD-41D7-CF41-AA1F-84E7BCC0B3FE}" type="presParOf" srcId="{C846F2C7-E0CF-6B43-AEA3-86432A713959}" destId="{4F7005DD-881B-4945-B851-09FFD6A6BBB8}" srcOrd="4" destOrd="0" presId="urn:microsoft.com/office/officeart/2005/8/layout/vProcess5"/>
    <dgm:cxn modelId="{157A122E-A3CE-D745-B7BD-1AE54F7C75E4}" type="presParOf" srcId="{C846F2C7-E0CF-6B43-AEA3-86432A713959}" destId="{37C00457-D9C3-AE47-BFEB-2F3816913545}" srcOrd="5" destOrd="0" presId="urn:microsoft.com/office/officeart/2005/8/layout/vProcess5"/>
    <dgm:cxn modelId="{3E085D24-305F-3F4C-A454-B5D5E784DCA5}" type="presParOf" srcId="{C846F2C7-E0CF-6B43-AEA3-86432A713959}" destId="{5C15546D-5F6C-D648-A4DB-007114457634}" srcOrd="6" destOrd="0" presId="urn:microsoft.com/office/officeart/2005/8/layout/vProcess5"/>
    <dgm:cxn modelId="{A9606424-517C-374B-8D2E-12AADE0EB619}" type="presParOf" srcId="{C846F2C7-E0CF-6B43-AEA3-86432A713959}" destId="{F095E353-AC32-9040-9B58-44E61F920FD2}" srcOrd="7" destOrd="0" presId="urn:microsoft.com/office/officeart/2005/8/layout/vProcess5"/>
    <dgm:cxn modelId="{7BA5CB4E-16C3-EE43-858A-C46C99D4D687}" type="presParOf" srcId="{C846F2C7-E0CF-6B43-AEA3-86432A713959}" destId="{FD416CD7-22F7-1B4D-B4F9-5570BA01A990}" srcOrd="8" destOrd="0" presId="urn:microsoft.com/office/officeart/2005/8/layout/vProcess5"/>
    <dgm:cxn modelId="{29C11988-79CD-934B-AADA-FA7FE3612BE6}" type="presParOf" srcId="{C846F2C7-E0CF-6B43-AEA3-86432A713959}" destId="{1B8811D9-EE7D-2542-8C51-BFFC5165771C}" srcOrd="9" destOrd="0" presId="urn:microsoft.com/office/officeart/2005/8/layout/vProcess5"/>
    <dgm:cxn modelId="{5E1B0511-4A3A-DA49-8F10-724A15C4F97A}" type="presParOf" srcId="{C846F2C7-E0CF-6B43-AEA3-86432A713959}" destId="{A8EBD362-EA28-6844-AAA0-AEA703568485}" srcOrd="10" destOrd="0" presId="urn:microsoft.com/office/officeart/2005/8/layout/vProcess5"/>
    <dgm:cxn modelId="{C4A9DAB1-7B50-E44E-AB2B-BCD495573896}" type="presParOf" srcId="{C846F2C7-E0CF-6B43-AEA3-86432A713959}" destId="{14F08B0F-04CB-5D49-82B7-76428E67E548}" srcOrd="11" destOrd="0" presId="urn:microsoft.com/office/officeart/2005/8/layout/vProcess5"/>
    <dgm:cxn modelId="{662F1039-4C7A-5741-8AC7-457826331B3C}" type="presParOf" srcId="{C846F2C7-E0CF-6B43-AEA3-86432A713959}" destId="{CED0880E-348F-3142-BF2A-A236876DBBC8}" srcOrd="12" destOrd="0" presId="urn:microsoft.com/office/officeart/2005/8/layout/vProcess5"/>
    <dgm:cxn modelId="{D5FD2AA1-4741-2641-8D2D-FD335C0A0C86}" type="presParOf" srcId="{C846F2C7-E0CF-6B43-AEA3-86432A713959}" destId="{49BEF192-8758-5846-BF8B-2EF7770F0011}" srcOrd="13" destOrd="0" presId="urn:microsoft.com/office/officeart/2005/8/layout/vProcess5"/>
    <dgm:cxn modelId="{4580C7A5-BB30-3248-8CEE-114A47A63542}" type="presParOf" srcId="{C846F2C7-E0CF-6B43-AEA3-86432A713959}" destId="{FBB385E4-BCC6-8343-A05A-869E51FE93F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4E68B8-22E7-43F2-909B-2AC9FE1251DC}" type="doc">
      <dgm:prSet loTypeId="urn:microsoft.com/office/officeart/2005/8/layout/default#1" loCatId="list" qsTypeId="urn:microsoft.com/office/officeart/2005/8/quickstyle/simple1#2" qsCatId="simple" csTypeId="urn:microsoft.com/office/officeart/2005/8/colors/colorful1#2" csCatId="colorful" phldr="1"/>
      <dgm:spPr/>
      <dgm:t>
        <a:bodyPr/>
        <a:lstStyle/>
        <a:p>
          <a:endParaRPr lang="en-US"/>
        </a:p>
      </dgm:t>
    </dgm:pt>
    <dgm:pt modelId="{EB8CDB31-6AD5-49C7-B4F5-115F5BF74CC0}">
      <dgm:prSet/>
      <dgm:spPr>
        <a:solidFill>
          <a:schemeClr val="accent6"/>
        </a:solidFill>
      </dgm:spPr>
      <dgm:t>
        <a:bodyPr/>
        <a:lstStyle/>
        <a:p>
          <a:r>
            <a:rPr lang="en-ZA" dirty="0"/>
            <a:t>R181M</a:t>
          </a:r>
        </a:p>
        <a:p>
          <a:r>
            <a:rPr lang="en-ZA" dirty="0"/>
            <a:t>Additional staff</a:t>
          </a:r>
          <a:endParaRPr lang="en-US" dirty="0"/>
        </a:p>
      </dgm:t>
    </dgm:pt>
    <dgm:pt modelId="{A926D933-F5A6-451B-926D-509310C500B5}" type="parTrans" cxnId="{CAF015C5-AADC-4E8B-A520-B593D3BCFC50}">
      <dgm:prSet/>
      <dgm:spPr/>
      <dgm:t>
        <a:bodyPr/>
        <a:lstStyle/>
        <a:p>
          <a:endParaRPr lang="en-US"/>
        </a:p>
      </dgm:t>
    </dgm:pt>
    <dgm:pt modelId="{07194CA7-8CB9-45DF-8116-BA1503175206}" type="sibTrans" cxnId="{CAF015C5-AADC-4E8B-A520-B593D3BCFC50}">
      <dgm:prSet/>
      <dgm:spPr/>
      <dgm:t>
        <a:bodyPr/>
        <a:lstStyle/>
        <a:p>
          <a:endParaRPr lang="en-US"/>
        </a:p>
      </dgm:t>
    </dgm:pt>
    <dgm:pt modelId="{209AF807-393D-4101-AB15-B41B8D94492C}">
      <dgm:prSet/>
      <dgm:spPr>
        <a:solidFill>
          <a:schemeClr val="bg1">
            <a:lumMod val="75000"/>
          </a:schemeClr>
        </a:solidFill>
      </dgm:spPr>
      <dgm:t>
        <a:bodyPr/>
        <a:lstStyle/>
        <a:p>
          <a:r>
            <a:rPr lang="en-ZA" dirty="0"/>
            <a:t>R18m</a:t>
          </a:r>
        </a:p>
        <a:p>
          <a:r>
            <a:rPr lang="en-ZA" dirty="0"/>
            <a:t>Oxygen capacity for inpatients</a:t>
          </a:r>
          <a:endParaRPr lang="en-US" dirty="0"/>
        </a:p>
      </dgm:t>
    </dgm:pt>
    <dgm:pt modelId="{64D4B424-B28F-41F8-B667-2ACB93273D6E}" type="parTrans" cxnId="{4AECE1A3-B9B2-4D78-951D-D1FA92157864}">
      <dgm:prSet/>
      <dgm:spPr/>
      <dgm:t>
        <a:bodyPr/>
        <a:lstStyle/>
        <a:p>
          <a:endParaRPr lang="en-US"/>
        </a:p>
      </dgm:t>
    </dgm:pt>
    <dgm:pt modelId="{91C0A02F-098D-4B5A-913F-BC12508B8B00}" type="sibTrans" cxnId="{4AECE1A3-B9B2-4D78-951D-D1FA92157864}">
      <dgm:prSet/>
      <dgm:spPr/>
      <dgm:t>
        <a:bodyPr/>
        <a:lstStyle/>
        <a:p>
          <a:endParaRPr lang="en-US"/>
        </a:p>
      </dgm:t>
    </dgm:pt>
    <dgm:pt modelId="{8E6E21F7-8D4C-47BF-B83E-0F4D680ADB28}">
      <dgm:prSet/>
      <dgm:spPr>
        <a:solidFill>
          <a:srgbClr val="FFC000"/>
        </a:solidFill>
      </dgm:spPr>
      <dgm:t>
        <a:bodyPr/>
        <a:lstStyle/>
        <a:p>
          <a:r>
            <a:rPr lang="en-ZA" dirty="0"/>
            <a:t>R80.5M</a:t>
          </a:r>
        </a:p>
        <a:p>
          <a:r>
            <a:rPr lang="en-ZA" dirty="0"/>
            <a:t>Additional inpatient structures</a:t>
          </a:r>
          <a:endParaRPr lang="en-US" dirty="0"/>
        </a:p>
      </dgm:t>
    </dgm:pt>
    <dgm:pt modelId="{F52FA428-E5C8-4DDD-AD73-0BF81773E80D}" type="parTrans" cxnId="{905F998C-6FFC-40D3-9BD1-FEC54CA29A75}">
      <dgm:prSet/>
      <dgm:spPr/>
      <dgm:t>
        <a:bodyPr/>
        <a:lstStyle/>
        <a:p>
          <a:endParaRPr lang="en-US"/>
        </a:p>
      </dgm:t>
    </dgm:pt>
    <dgm:pt modelId="{47A9A78F-D350-47C2-ADC9-281FAA170C60}" type="sibTrans" cxnId="{905F998C-6FFC-40D3-9BD1-FEC54CA29A75}">
      <dgm:prSet/>
      <dgm:spPr/>
      <dgm:t>
        <a:bodyPr/>
        <a:lstStyle/>
        <a:p>
          <a:endParaRPr lang="en-US"/>
        </a:p>
      </dgm:t>
    </dgm:pt>
    <dgm:pt modelId="{D74D21D2-89B0-4563-8C9E-D1C6DFFDA436}">
      <dgm:prSet/>
      <dgm:spPr/>
      <dgm:t>
        <a:bodyPr/>
        <a:lstStyle/>
        <a:p>
          <a:r>
            <a:rPr lang="en-ZA" dirty="0"/>
            <a:t>R130.8m</a:t>
          </a:r>
        </a:p>
        <a:p>
          <a:r>
            <a:rPr lang="en-ZA" dirty="0"/>
            <a:t>Medical equipment</a:t>
          </a:r>
          <a:endParaRPr lang="en-US" dirty="0"/>
        </a:p>
      </dgm:t>
    </dgm:pt>
    <dgm:pt modelId="{3A19F402-0ECB-4AAC-9830-F4F2D46A1FE5}" type="parTrans" cxnId="{157EB6E4-B3BE-4D4A-93E3-DE8C114776DF}">
      <dgm:prSet/>
      <dgm:spPr/>
      <dgm:t>
        <a:bodyPr/>
        <a:lstStyle/>
        <a:p>
          <a:endParaRPr lang="en-US"/>
        </a:p>
      </dgm:t>
    </dgm:pt>
    <dgm:pt modelId="{59EE9ABD-5ED5-4F2A-9C51-5B186C44BE2A}" type="sibTrans" cxnId="{157EB6E4-B3BE-4D4A-93E3-DE8C114776DF}">
      <dgm:prSet/>
      <dgm:spPr/>
      <dgm:t>
        <a:bodyPr/>
        <a:lstStyle/>
        <a:p>
          <a:endParaRPr lang="en-US"/>
        </a:p>
      </dgm:t>
    </dgm:pt>
    <dgm:pt modelId="{AF2365CC-13C7-4F03-BCF4-0642F40058DE}">
      <dgm:prSet/>
      <dgm:spPr>
        <a:solidFill>
          <a:srgbClr val="92D050"/>
        </a:solidFill>
      </dgm:spPr>
      <dgm:t>
        <a:bodyPr/>
        <a:lstStyle/>
        <a:p>
          <a:r>
            <a:rPr lang="en-ZA" dirty="0"/>
            <a:t>R72m</a:t>
          </a:r>
        </a:p>
        <a:p>
          <a:r>
            <a:rPr lang="en-ZA" dirty="0"/>
            <a:t>Quarantine/Isolation facilities</a:t>
          </a:r>
          <a:endParaRPr lang="en-US" dirty="0"/>
        </a:p>
      </dgm:t>
    </dgm:pt>
    <dgm:pt modelId="{2377D217-69DA-4E77-BC07-4AE4CF892A0A}" type="parTrans" cxnId="{154CA26B-ECB8-4503-AF47-CC332C42A176}">
      <dgm:prSet/>
      <dgm:spPr/>
      <dgm:t>
        <a:bodyPr/>
        <a:lstStyle/>
        <a:p>
          <a:endParaRPr lang="en-US"/>
        </a:p>
      </dgm:t>
    </dgm:pt>
    <dgm:pt modelId="{C9DACDD6-12D8-477C-92E3-69AADD50AF96}" type="sibTrans" cxnId="{154CA26B-ECB8-4503-AF47-CC332C42A176}">
      <dgm:prSet/>
      <dgm:spPr/>
      <dgm:t>
        <a:bodyPr/>
        <a:lstStyle/>
        <a:p>
          <a:endParaRPr lang="en-US"/>
        </a:p>
      </dgm:t>
    </dgm:pt>
    <dgm:pt modelId="{F6DAEB2F-76DC-8445-BF5B-96B37E4D9229}" type="pres">
      <dgm:prSet presAssocID="{914E68B8-22E7-43F2-909B-2AC9FE1251DC}" presName="diagram" presStyleCnt="0">
        <dgm:presLayoutVars>
          <dgm:dir/>
          <dgm:resizeHandles val="exact"/>
        </dgm:presLayoutVars>
      </dgm:prSet>
      <dgm:spPr/>
      <dgm:t>
        <a:bodyPr/>
        <a:lstStyle/>
        <a:p>
          <a:endParaRPr lang="en-US"/>
        </a:p>
      </dgm:t>
    </dgm:pt>
    <dgm:pt modelId="{2EBB590F-B8AB-A44B-8CFE-83586014E90E}" type="pres">
      <dgm:prSet presAssocID="{EB8CDB31-6AD5-49C7-B4F5-115F5BF74CC0}" presName="node" presStyleLbl="node1" presStyleIdx="0" presStyleCnt="5">
        <dgm:presLayoutVars>
          <dgm:bulletEnabled val="1"/>
        </dgm:presLayoutVars>
      </dgm:prSet>
      <dgm:spPr/>
      <dgm:t>
        <a:bodyPr/>
        <a:lstStyle/>
        <a:p>
          <a:endParaRPr lang="en-US"/>
        </a:p>
      </dgm:t>
    </dgm:pt>
    <dgm:pt modelId="{5BFFD6AA-1A22-0445-AE71-FD7328AD160F}" type="pres">
      <dgm:prSet presAssocID="{07194CA7-8CB9-45DF-8116-BA1503175206}" presName="sibTrans" presStyleCnt="0"/>
      <dgm:spPr/>
    </dgm:pt>
    <dgm:pt modelId="{3744891C-F16D-564D-9C6A-89F7981EABE5}" type="pres">
      <dgm:prSet presAssocID="{209AF807-393D-4101-AB15-B41B8D94492C}" presName="node" presStyleLbl="node1" presStyleIdx="1" presStyleCnt="5">
        <dgm:presLayoutVars>
          <dgm:bulletEnabled val="1"/>
        </dgm:presLayoutVars>
      </dgm:prSet>
      <dgm:spPr/>
      <dgm:t>
        <a:bodyPr/>
        <a:lstStyle/>
        <a:p>
          <a:endParaRPr lang="en-US"/>
        </a:p>
      </dgm:t>
    </dgm:pt>
    <dgm:pt modelId="{3244B9AF-AB69-0140-B695-83DA097F299C}" type="pres">
      <dgm:prSet presAssocID="{91C0A02F-098D-4B5A-913F-BC12508B8B00}" presName="sibTrans" presStyleCnt="0"/>
      <dgm:spPr/>
    </dgm:pt>
    <dgm:pt modelId="{CFDB8FB7-CAFF-7C40-9B72-A5BC800A13C8}" type="pres">
      <dgm:prSet presAssocID="{8E6E21F7-8D4C-47BF-B83E-0F4D680ADB28}" presName="node" presStyleLbl="node1" presStyleIdx="2" presStyleCnt="5">
        <dgm:presLayoutVars>
          <dgm:bulletEnabled val="1"/>
        </dgm:presLayoutVars>
      </dgm:prSet>
      <dgm:spPr/>
      <dgm:t>
        <a:bodyPr/>
        <a:lstStyle/>
        <a:p>
          <a:endParaRPr lang="en-US"/>
        </a:p>
      </dgm:t>
    </dgm:pt>
    <dgm:pt modelId="{FEEA9C83-586F-8346-899F-42B65A4A0662}" type="pres">
      <dgm:prSet presAssocID="{47A9A78F-D350-47C2-ADC9-281FAA170C60}" presName="sibTrans" presStyleCnt="0"/>
      <dgm:spPr/>
    </dgm:pt>
    <dgm:pt modelId="{FE6A1B29-4B97-324E-9BDE-424937671BD5}" type="pres">
      <dgm:prSet presAssocID="{D74D21D2-89B0-4563-8C9E-D1C6DFFDA436}" presName="node" presStyleLbl="node1" presStyleIdx="3" presStyleCnt="5">
        <dgm:presLayoutVars>
          <dgm:bulletEnabled val="1"/>
        </dgm:presLayoutVars>
      </dgm:prSet>
      <dgm:spPr/>
      <dgm:t>
        <a:bodyPr/>
        <a:lstStyle/>
        <a:p>
          <a:endParaRPr lang="en-US"/>
        </a:p>
      </dgm:t>
    </dgm:pt>
    <dgm:pt modelId="{5630C7AD-FCD4-0F4C-96EF-0C41EAB0BF8D}" type="pres">
      <dgm:prSet presAssocID="{59EE9ABD-5ED5-4F2A-9C51-5B186C44BE2A}" presName="sibTrans" presStyleCnt="0"/>
      <dgm:spPr/>
    </dgm:pt>
    <dgm:pt modelId="{27C34842-3426-CB41-9BE2-FFC363FBE73F}" type="pres">
      <dgm:prSet presAssocID="{AF2365CC-13C7-4F03-BCF4-0642F40058DE}" presName="node" presStyleLbl="node1" presStyleIdx="4" presStyleCnt="5">
        <dgm:presLayoutVars>
          <dgm:bulletEnabled val="1"/>
        </dgm:presLayoutVars>
      </dgm:prSet>
      <dgm:spPr/>
      <dgm:t>
        <a:bodyPr/>
        <a:lstStyle/>
        <a:p>
          <a:endParaRPr lang="en-US"/>
        </a:p>
      </dgm:t>
    </dgm:pt>
  </dgm:ptLst>
  <dgm:cxnLst>
    <dgm:cxn modelId="{BC682C10-760D-A04E-AA3F-12E1473C9207}" type="presOf" srcId="{AF2365CC-13C7-4F03-BCF4-0642F40058DE}" destId="{27C34842-3426-CB41-9BE2-FFC363FBE73F}" srcOrd="0" destOrd="0" presId="urn:microsoft.com/office/officeart/2005/8/layout/default#1"/>
    <dgm:cxn modelId="{154CA26B-ECB8-4503-AF47-CC332C42A176}" srcId="{914E68B8-22E7-43F2-909B-2AC9FE1251DC}" destId="{AF2365CC-13C7-4F03-BCF4-0642F40058DE}" srcOrd="4" destOrd="0" parTransId="{2377D217-69DA-4E77-BC07-4AE4CF892A0A}" sibTransId="{C9DACDD6-12D8-477C-92E3-69AADD50AF96}"/>
    <dgm:cxn modelId="{E0444FB3-A049-3D4E-83EA-DC77F20148B5}" type="presOf" srcId="{209AF807-393D-4101-AB15-B41B8D94492C}" destId="{3744891C-F16D-564D-9C6A-89F7981EABE5}" srcOrd="0" destOrd="0" presId="urn:microsoft.com/office/officeart/2005/8/layout/default#1"/>
    <dgm:cxn modelId="{905F998C-6FFC-40D3-9BD1-FEC54CA29A75}" srcId="{914E68B8-22E7-43F2-909B-2AC9FE1251DC}" destId="{8E6E21F7-8D4C-47BF-B83E-0F4D680ADB28}" srcOrd="2" destOrd="0" parTransId="{F52FA428-E5C8-4DDD-AD73-0BF81773E80D}" sibTransId="{47A9A78F-D350-47C2-ADC9-281FAA170C60}"/>
    <dgm:cxn modelId="{CAF015C5-AADC-4E8B-A520-B593D3BCFC50}" srcId="{914E68B8-22E7-43F2-909B-2AC9FE1251DC}" destId="{EB8CDB31-6AD5-49C7-B4F5-115F5BF74CC0}" srcOrd="0" destOrd="0" parTransId="{A926D933-F5A6-451B-926D-509310C500B5}" sibTransId="{07194CA7-8CB9-45DF-8116-BA1503175206}"/>
    <dgm:cxn modelId="{7A0D3DF8-BCFC-A041-B649-E87168C70B31}" type="presOf" srcId="{EB8CDB31-6AD5-49C7-B4F5-115F5BF74CC0}" destId="{2EBB590F-B8AB-A44B-8CFE-83586014E90E}" srcOrd="0" destOrd="0" presId="urn:microsoft.com/office/officeart/2005/8/layout/default#1"/>
    <dgm:cxn modelId="{4AECE1A3-B9B2-4D78-951D-D1FA92157864}" srcId="{914E68B8-22E7-43F2-909B-2AC9FE1251DC}" destId="{209AF807-393D-4101-AB15-B41B8D94492C}" srcOrd="1" destOrd="0" parTransId="{64D4B424-B28F-41F8-B667-2ACB93273D6E}" sibTransId="{91C0A02F-098D-4B5A-913F-BC12508B8B00}"/>
    <dgm:cxn modelId="{6F3BD6A1-3AAA-B64B-859F-593C2C0BC79A}" type="presOf" srcId="{8E6E21F7-8D4C-47BF-B83E-0F4D680ADB28}" destId="{CFDB8FB7-CAFF-7C40-9B72-A5BC800A13C8}" srcOrd="0" destOrd="0" presId="urn:microsoft.com/office/officeart/2005/8/layout/default#1"/>
    <dgm:cxn modelId="{157EB6E4-B3BE-4D4A-93E3-DE8C114776DF}" srcId="{914E68B8-22E7-43F2-909B-2AC9FE1251DC}" destId="{D74D21D2-89B0-4563-8C9E-D1C6DFFDA436}" srcOrd="3" destOrd="0" parTransId="{3A19F402-0ECB-4AAC-9830-F4F2D46A1FE5}" sibTransId="{59EE9ABD-5ED5-4F2A-9C51-5B186C44BE2A}"/>
    <dgm:cxn modelId="{C822F258-C747-4D49-B92B-835AFCBA788C}" type="presOf" srcId="{914E68B8-22E7-43F2-909B-2AC9FE1251DC}" destId="{F6DAEB2F-76DC-8445-BF5B-96B37E4D9229}" srcOrd="0" destOrd="0" presId="urn:microsoft.com/office/officeart/2005/8/layout/default#1"/>
    <dgm:cxn modelId="{D46594A4-95A8-6E4C-93E4-288255BD2323}" type="presOf" srcId="{D74D21D2-89B0-4563-8C9E-D1C6DFFDA436}" destId="{FE6A1B29-4B97-324E-9BDE-424937671BD5}" srcOrd="0" destOrd="0" presId="urn:microsoft.com/office/officeart/2005/8/layout/default#1"/>
    <dgm:cxn modelId="{B7CF73DD-5773-BF48-ADFE-6FF069DC2DA8}" type="presParOf" srcId="{F6DAEB2F-76DC-8445-BF5B-96B37E4D9229}" destId="{2EBB590F-B8AB-A44B-8CFE-83586014E90E}" srcOrd="0" destOrd="0" presId="urn:microsoft.com/office/officeart/2005/8/layout/default#1"/>
    <dgm:cxn modelId="{5B88D06A-857C-884D-B8EF-600A7776EFA7}" type="presParOf" srcId="{F6DAEB2F-76DC-8445-BF5B-96B37E4D9229}" destId="{5BFFD6AA-1A22-0445-AE71-FD7328AD160F}" srcOrd="1" destOrd="0" presId="urn:microsoft.com/office/officeart/2005/8/layout/default#1"/>
    <dgm:cxn modelId="{535E56D1-C697-CF40-8B96-1CB0A61F2610}" type="presParOf" srcId="{F6DAEB2F-76DC-8445-BF5B-96B37E4D9229}" destId="{3744891C-F16D-564D-9C6A-89F7981EABE5}" srcOrd="2" destOrd="0" presId="urn:microsoft.com/office/officeart/2005/8/layout/default#1"/>
    <dgm:cxn modelId="{0E9B581A-79C5-3145-9575-8034B44B2FD1}" type="presParOf" srcId="{F6DAEB2F-76DC-8445-BF5B-96B37E4D9229}" destId="{3244B9AF-AB69-0140-B695-83DA097F299C}" srcOrd="3" destOrd="0" presId="urn:microsoft.com/office/officeart/2005/8/layout/default#1"/>
    <dgm:cxn modelId="{19185C23-A8E7-2940-BC64-BA6F2881F9D3}" type="presParOf" srcId="{F6DAEB2F-76DC-8445-BF5B-96B37E4D9229}" destId="{CFDB8FB7-CAFF-7C40-9B72-A5BC800A13C8}" srcOrd="4" destOrd="0" presId="urn:microsoft.com/office/officeart/2005/8/layout/default#1"/>
    <dgm:cxn modelId="{364FF3C1-01B7-7A47-B0F0-0B718321272E}" type="presParOf" srcId="{F6DAEB2F-76DC-8445-BF5B-96B37E4D9229}" destId="{FEEA9C83-586F-8346-899F-42B65A4A0662}" srcOrd="5" destOrd="0" presId="urn:microsoft.com/office/officeart/2005/8/layout/default#1"/>
    <dgm:cxn modelId="{1A71DE38-99FB-AA40-A0AD-B1EE7B976FB6}" type="presParOf" srcId="{F6DAEB2F-76DC-8445-BF5B-96B37E4D9229}" destId="{FE6A1B29-4B97-324E-9BDE-424937671BD5}" srcOrd="6" destOrd="0" presId="urn:microsoft.com/office/officeart/2005/8/layout/default#1"/>
    <dgm:cxn modelId="{68695324-845A-8D48-8A0C-BB4C3BB31794}" type="presParOf" srcId="{F6DAEB2F-76DC-8445-BF5B-96B37E4D9229}" destId="{5630C7AD-FCD4-0F4C-96EF-0C41EAB0BF8D}" srcOrd="7" destOrd="0" presId="urn:microsoft.com/office/officeart/2005/8/layout/default#1"/>
    <dgm:cxn modelId="{F6CCF36D-2605-BB47-90A3-51192E0674A1}" type="presParOf" srcId="{F6DAEB2F-76DC-8445-BF5B-96B37E4D9229}" destId="{27C34842-3426-CB41-9BE2-FFC363FBE73F}"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72F6C-F85D-FC47-BE27-BCFBA2E4DADA}">
      <dsp:nvSpPr>
        <dsp:cNvPr id="0" name=""/>
        <dsp:cNvSpPr/>
      </dsp:nvSpPr>
      <dsp:spPr>
        <a:xfrm>
          <a:off x="0" y="0"/>
          <a:ext cx="5058200" cy="1127645"/>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R396.8m</a:t>
          </a:r>
        </a:p>
        <a:p>
          <a:pPr lvl="0" algn="l" defTabSz="1066800">
            <a:lnSpc>
              <a:spcPct val="90000"/>
            </a:lnSpc>
            <a:spcBef>
              <a:spcPct val="0"/>
            </a:spcBef>
            <a:spcAft>
              <a:spcPct val="35000"/>
            </a:spcAft>
          </a:pPr>
          <a:r>
            <a:rPr lang="en-GB" sz="2000" kern="1200" dirty="0"/>
            <a:t>Provincial top up on equitable share</a:t>
          </a:r>
          <a:endParaRPr lang="en-US" sz="2000" kern="1200" dirty="0"/>
        </a:p>
      </dsp:txBody>
      <dsp:txXfrm>
        <a:off x="33028" y="33028"/>
        <a:ext cx="3709447" cy="1061589"/>
      </dsp:txXfrm>
    </dsp:sp>
    <dsp:sp modelId="{9AA59F0D-C535-0547-B879-CF6EFC64C098}">
      <dsp:nvSpPr>
        <dsp:cNvPr id="0" name=""/>
        <dsp:cNvSpPr/>
      </dsp:nvSpPr>
      <dsp:spPr>
        <a:xfrm>
          <a:off x="377722" y="1284262"/>
          <a:ext cx="5058200" cy="1127645"/>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R100m</a:t>
          </a:r>
        </a:p>
        <a:p>
          <a:pPr lvl="0" algn="l" defTabSz="1066800">
            <a:lnSpc>
              <a:spcPct val="90000"/>
            </a:lnSpc>
            <a:spcBef>
              <a:spcPct val="0"/>
            </a:spcBef>
            <a:spcAft>
              <a:spcPct val="35000"/>
            </a:spcAft>
          </a:pPr>
          <a:r>
            <a:rPr lang="en-GB" sz="2000" kern="1200" dirty="0"/>
            <a:t>Reprioritisation of HIV conditional grant</a:t>
          </a:r>
          <a:endParaRPr lang="en-US" sz="2000" kern="1200" dirty="0"/>
        </a:p>
      </dsp:txBody>
      <dsp:txXfrm>
        <a:off x="410750" y="1317290"/>
        <a:ext cx="3881451" cy="1061589"/>
      </dsp:txXfrm>
    </dsp:sp>
    <dsp:sp modelId="{04BB6632-A38B-3044-B660-33A3B633EAD1}">
      <dsp:nvSpPr>
        <dsp:cNvPr id="0" name=""/>
        <dsp:cNvSpPr/>
      </dsp:nvSpPr>
      <dsp:spPr>
        <a:xfrm>
          <a:off x="755445" y="2568525"/>
          <a:ext cx="5058200" cy="112764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ZA" sz="2400" kern="1200" dirty="0"/>
            <a:t>R76.6m </a:t>
          </a:r>
        </a:p>
        <a:p>
          <a:pPr lvl="0" algn="l" defTabSz="1066800">
            <a:lnSpc>
              <a:spcPct val="90000"/>
            </a:lnSpc>
            <a:spcBef>
              <a:spcPct val="0"/>
            </a:spcBef>
            <a:spcAft>
              <a:spcPct val="35000"/>
            </a:spcAft>
          </a:pPr>
          <a:r>
            <a:rPr lang="en-ZA" sz="2100" kern="1200" dirty="0"/>
            <a:t>Reprioritisation from Equitable share</a:t>
          </a:r>
          <a:endParaRPr lang="en-US" sz="2100" kern="1200" dirty="0"/>
        </a:p>
      </dsp:txBody>
      <dsp:txXfrm>
        <a:off x="788473" y="2601553"/>
        <a:ext cx="3881451" cy="1061589"/>
      </dsp:txXfrm>
    </dsp:sp>
    <dsp:sp modelId="{4F7005DD-881B-4945-B851-09FFD6A6BBB8}">
      <dsp:nvSpPr>
        <dsp:cNvPr id="0" name=""/>
        <dsp:cNvSpPr/>
      </dsp:nvSpPr>
      <dsp:spPr>
        <a:xfrm>
          <a:off x="1133168" y="3852788"/>
          <a:ext cx="5058200" cy="112764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ZA" sz="2400" kern="1200" dirty="0"/>
            <a:t>R51m</a:t>
          </a:r>
          <a:r>
            <a:rPr lang="en-ZA" sz="2100" kern="1200" dirty="0"/>
            <a:t> </a:t>
          </a:r>
        </a:p>
        <a:p>
          <a:pPr lvl="0" algn="l" defTabSz="1066800">
            <a:lnSpc>
              <a:spcPct val="90000"/>
            </a:lnSpc>
            <a:spcBef>
              <a:spcPct val="0"/>
            </a:spcBef>
            <a:spcAft>
              <a:spcPct val="35000"/>
            </a:spcAft>
          </a:pPr>
          <a:r>
            <a:rPr lang="en-ZA" sz="2100" kern="1200" dirty="0"/>
            <a:t>Shifted from other conditional brants</a:t>
          </a:r>
          <a:endParaRPr lang="en-US" sz="2100" kern="1200" dirty="0"/>
        </a:p>
      </dsp:txBody>
      <dsp:txXfrm>
        <a:off x="1166196" y="3885816"/>
        <a:ext cx="3881451" cy="1061589"/>
      </dsp:txXfrm>
    </dsp:sp>
    <dsp:sp modelId="{37C00457-D9C3-AE47-BFEB-2F3816913545}">
      <dsp:nvSpPr>
        <dsp:cNvPr id="0" name=""/>
        <dsp:cNvSpPr/>
      </dsp:nvSpPr>
      <dsp:spPr>
        <a:xfrm>
          <a:off x="1510890" y="5137050"/>
          <a:ext cx="5058200" cy="112764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R6.2m</a:t>
          </a:r>
        </a:p>
        <a:p>
          <a:pPr lvl="0" algn="l" defTabSz="1066800">
            <a:lnSpc>
              <a:spcPct val="90000"/>
            </a:lnSpc>
            <a:spcBef>
              <a:spcPct val="0"/>
            </a:spcBef>
            <a:spcAft>
              <a:spcPct val="35000"/>
            </a:spcAft>
          </a:pPr>
          <a:r>
            <a:rPr lang="en-US" sz="2200" kern="1200" dirty="0"/>
            <a:t>From Disaster Relief Fund</a:t>
          </a:r>
        </a:p>
      </dsp:txBody>
      <dsp:txXfrm>
        <a:off x="1543918" y="5170078"/>
        <a:ext cx="3881451" cy="1061589"/>
      </dsp:txXfrm>
    </dsp:sp>
    <dsp:sp modelId="{5C15546D-5F6C-D648-A4DB-007114457634}">
      <dsp:nvSpPr>
        <dsp:cNvPr id="0" name=""/>
        <dsp:cNvSpPr/>
      </dsp:nvSpPr>
      <dsp:spPr>
        <a:xfrm>
          <a:off x="4325230" y="823807"/>
          <a:ext cx="732969" cy="73296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4490148" y="823807"/>
        <a:ext cx="403133" cy="551559"/>
      </dsp:txXfrm>
    </dsp:sp>
    <dsp:sp modelId="{F095E353-AC32-9040-9B58-44E61F920FD2}">
      <dsp:nvSpPr>
        <dsp:cNvPr id="0" name=""/>
        <dsp:cNvSpPr/>
      </dsp:nvSpPr>
      <dsp:spPr>
        <a:xfrm>
          <a:off x="4702953" y="2108070"/>
          <a:ext cx="732969" cy="73296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4867871" y="2108070"/>
        <a:ext cx="403133" cy="551559"/>
      </dsp:txXfrm>
    </dsp:sp>
    <dsp:sp modelId="{FD416CD7-22F7-1B4D-B4F9-5570BA01A990}">
      <dsp:nvSpPr>
        <dsp:cNvPr id="0" name=""/>
        <dsp:cNvSpPr/>
      </dsp:nvSpPr>
      <dsp:spPr>
        <a:xfrm>
          <a:off x="5080676" y="3373538"/>
          <a:ext cx="732969" cy="73296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245594" y="3373538"/>
        <a:ext cx="403133" cy="551559"/>
      </dsp:txXfrm>
    </dsp:sp>
    <dsp:sp modelId="{1B8811D9-EE7D-2542-8C51-BFFC5165771C}">
      <dsp:nvSpPr>
        <dsp:cNvPr id="0" name=""/>
        <dsp:cNvSpPr/>
      </dsp:nvSpPr>
      <dsp:spPr>
        <a:xfrm>
          <a:off x="5458398" y="4670330"/>
          <a:ext cx="732969" cy="732969"/>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623316" y="4670330"/>
        <a:ext cx="403133" cy="551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B590F-B8AB-A44B-8CFE-83586014E90E}">
      <dsp:nvSpPr>
        <dsp:cNvPr id="0" name=""/>
        <dsp:cNvSpPr/>
      </dsp:nvSpPr>
      <dsp:spPr>
        <a:xfrm>
          <a:off x="747" y="348774"/>
          <a:ext cx="2913897" cy="1748338"/>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ZA" sz="2500" kern="1200" dirty="0"/>
            <a:t>R181M</a:t>
          </a:r>
        </a:p>
        <a:p>
          <a:pPr lvl="0" algn="ctr" defTabSz="1111250">
            <a:lnSpc>
              <a:spcPct val="90000"/>
            </a:lnSpc>
            <a:spcBef>
              <a:spcPct val="0"/>
            </a:spcBef>
            <a:spcAft>
              <a:spcPct val="35000"/>
            </a:spcAft>
          </a:pPr>
          <a:r>
            <a:rPr lang="en-ZA" sz="2500" kern="1200" dirty="0"/>
            <a:t>Additional staff</a:t>
          </a:r>
          <a:endParaRPr lang="en-US" sz="2500" kern="1200" dirty="0"/>
        </a:p>
      </dsp:txBody>
      <dsp:txXfrm>
        <a:off x="747" y="348774"/>
        <a:ext cx="2913897" cy="1748338"/>
      </dsp:txXfrm>
    </dsp:sp>
    <dsp:sp modelId="{3744891C-F16D-564D-9C6A-89F7981EABE5}">
      <dsp:nvSpPr>
        <dsp:cNvPr id="0" name=""/>
        <dsp:cNvSpPr/>
      </dsp:nvSpPr>
      <dsp:spPr>
        <a:xfrm>
          <a:off x="3206034" y="348774"/>
          <a:ext cx="2913897" cy="1748338"/>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ZA" sz="2500" kern="1200" dirty="0"/>
            <a:t>R18m</a:t>
          </a:r>
        </a:p>
        <a:p>
          <a:pPr lvl="0" algn="ctr" defTabSz="1111250">
            <a:lnSpc>
              <a:spcPct val="90000"/>
            </a:lnSpc>
            <a:spcBef>
              <a:spcPct val="0"/>
            </a:spcBef>
            <a:spcAft>
              <a:spcPct val="35000"/>
            </a:spcAft>
          </a:pPr>
          <a:r>
            <a:rPr lang="en-ZA" sz="2500" kern="1200" dirty="0"/>
            <a:t>Oxygen capacity for inpatients</a:t>
          </a:r>
          <a:endParaRPr lang="en-US" sz="2500" kern="1200" dirty="0"/>
        </a:p>
      </dsp:txBody>
      <dsp:txXfrm>
        <a:off x="3206034" y="348774"/>
        <a:ext cx="2913897" cy="1748338"/>
      </dsp:txXfrm>
    </dsp:sp>
    <dsp:sp modelId="{CFDB8FB7-CAFF-7C40-9B72-A5BC800A13C8}">
      <dsp:nvSpPr>
        <dsp:cNvPr id="0" name=""/>
        <dsp:cNvSpPr/>
      </dsp:nvSpPr>
      <dsp:spPr>
        <a:xfrm>
          <a:off x="747" y="2388502"/>
          <a:ext cx="2913897" cy="174833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ZA" sz="2500" kern="1200" dirty="0"/>
            <a:t>R80.5M</a:t>
          </a:r>
        </a:p>
        <a:p>
          <a:pPr lvl="0" algn="ctr" defTabSz="1111250">
            <a:lnSpc>
              <a:spcPct val="90000"/>
            </a:lnSpc>
            <a:spcBef>
              <a:spcPct val="0"/>
            </a:spcBef>
            <a:spcAft>
              <a:spcPct val="35000"/>
            </a:spcAft>
          </a:pPr>
          <a:r>
            <a:rPr lang="en-ZA" sz="2500" kern="1200" dirty="0"/>
            <a:t>Additional inpatient structures</a:t>
          </a:r>
          <a:endParaRPr lang="en-US" sz="2500" kern="1200" dirty="0"/>
        </a:p>
      </dsp:txBody>
      <dsp:txXfrm>
        <a:off x="747" y="2388502"/>
        <a:ext cx="2913897" cy="1748338"/>
      </dsp:txXfrm>
    </dsp:sp>
    <dsp:sp modelId="{FE6A1B29-4B97-324E-9BDE-424937671BD5}">
      <dsp:nvSpPr>
        <dsp:cNvPr id="0" name=""/>
        <dsp:cNvSpPr/>
      </dsp:nvSpPr>
      <dsp:spPr>
        <a:xfrm>
          <a:off x="3206034" y="2388502"/>
          <a:ext cx="2913897" cy="17483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ZA" sz="2500" kern="1200" dirty="0"/>
            <a:t>R130.8m</a:t>
          </a:r>
        </a:p>
        <a:p>
          <a:pPr lvl="0" algn="ctr" defTabSz="1111250">
            <a:lnSpc>
              <a:spcPct val="90000"/>
            </a:lnSpc>
            <a:spcBef>
              <a:spcPct val="0"/>
            </a:spcBef>
            <a:spcAft>
              <a:spcPct val="35000"/>
            </a:spcAft>
          </a:pPr>
          <a:r>
            <a:rPr lang="en-ZA" sz="2500" kern="1200" dirty="0"/>
            <a:t>Medical equipment</a:t>
          </a:r>
          <a:endParaRPr lang="en-US" sz="2500" kern="1200" dirty="0"/>
        </a:p>
      </dsp:txBody>
      <dsp:txXfrm>
        <a:off x="3206034" y="2388502"/>
        <a:ext cx="2913897" cy="1748338"/>
      </dsp:txXfrm>
    </dsp:sp>
    <dsp:sp modelId="{27C34842-3426-CB41-9BE2-FFC363FBE73F}">
      <dsp:nvSpPr>
        <dsp:cNvPr id="0" name=""/>
        <dsp:cNvSpPr/>
      </dsp:nvSpPr>
      <dsp:spPr>
        <a:xfrm>
          <a:off x="1603391" y="4428231"/>
          <a:ext cx="2913897" cy="1748338"/>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ZA" sz="2500" kern="1200" dirty="0"/>
            <a:t>R72m</a:t>
          </a:r>
        </a:p>
        <a:p>
          <a:pPr lvl="0" algn="ctr" defTabSz="1111250">
            <a:lnSpc>
              <a:spcPct val="90000"/>
            </a:lnSpc>
            <a:spcBef>
              <a:spcPct val="0"/>
            </a:spcBef>
            <a:spcAft>
              <a:spcPct val="35000"/>
            </a:spcAft>
          </a:pPr>
          <a:r>
            <a:rPr lang="en-ZA" sz="2500" kern="1200" dirty="0"/>
            <a:t>Quarantine/Isolation facilities</a:t>
          </a:r>
          <a:endParaRPr lang="en-US" sz="2500" kern="1200" dirty="0"/>
        </a:p>
      </dsp:txBody>
      <dsp:txXfrm>
        <a:off x="1603391" y="4428231"/>
        <a:ext cx="2913897" cy="174833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150C965-C445-44E3-A16D-4AFA03B1CC18}" type="datetimeFigureOut">
              <a:rPr lang="en-ZA" smtClean="0"/>
              <a:t>2020/08/19</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8FACA60-08EA-467E-8BCE-12D3C0FCE4A1}" type="slidenum">
              <a:rPr lang="en-ZA" smtClean="0"/>
              <a:t>‹#›</a:t>
            </a:fld>
            <a:endParaRPr lang="en-ZA"/>
          </a:p>
        </p:txBody>
      </p:sp>
    </p:spTree>
    <p:extLst>
      <p:ext uri="{BB962C8B-B14F-4D97-AF65-F5344CB8AC3E}">
        <p14:creationId xmlns:p14="http://schemas.microsoft.com/office/powerpoint/2010/main" val="860807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2E55CC8-B76C-487E-9D24-497F39BA01A1}" type="datetimeFigureOut">
              <a:rPr lang="en-ZA" smtClean="0"/>
              <a:pPr/>
              <a:t>2020/08/19</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B4D1F02-373E-446B-8E39-9FAD1E52DA30}" type="slidenum">
              <a:rPr lang="en-ZA" smtClean="0"/>
              <a:pPr/>
              <a:t>‹#›</a:t>
            </a:fld>
            <a:endParaRPr lang="en-ZA"/>
          </a:p>
        </p:txBody>
      </p:sp>
    </p:spTree>
    <p:extLst>
      <p:ext uri="{BB962C8B-B14F-4D97-AF65-F5344CB8AC3E}">
        <p14:creationId xmlns:p14="http://schemas.microsoft.com/office/powerpoint/2010/main" val="161512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22530-C8ED-4CB1-8405-1A6D5062408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84765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AD23B-47E2-D84D-ACB8-B0574FC300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5510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2092596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2117173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4162041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Tree>
    <p:extLst>
      <p:ext uri="{BB962C8B-B14F-4D97-AF65-F5344CB8AC3E}">
        <p14:creationId xmlns:p14="http://schemas.microsoft.com/office/powerpoint/2010/main" val="2315907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Tree>
    <p:extLst>
      <p:ext uri="{BB962C8B-B14F-4D97-AF65-F5344CB8AC3E}">
        <p14:creationId xmlns:p14="http://schemas.microsoft.com/office/powerpoint/2010/main" val="127880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Tree>
    <p:extLst>
      <p:ext uri="{BB962C8B-B14F-4D97-AF65-F5344CB8AC3E}">
        <p14:creationId xmlns:p14="http://schemas.microsoft.com/office/powerpoint/2010/main" val="2972802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3107952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AD23B-47E2-D84D-ACB8-B0574FC300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895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67381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22530-C8ED-4CB1-8405-1A6D5062408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523398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2583833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AD23B-47E2-D84D-ACB8-B0574FC300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65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2069431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925266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4134078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3457476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1868923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2013889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1423748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159766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722530-C8ED-4CB1-8405-1A6D506240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298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AD23B-47E2-D84D-ACB8-B0574FC300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6144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AD23B-47E2-D84D-ACB8-B0574FC300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999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AD23B-47E2-D84D-ACB8-B0574FC300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2643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2070568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AD23B-47E2-D84D-ACB8-B0574FC300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9003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1336889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264594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252683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15103897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Tree>
    <p:extLst>
      <p:ext uri="{BB962C8B-B14F-4D97-AF65-F5344CB8AC3E}">
        <p14:creationId xmlns:p14="http://schemas.microsoft.com/office/powerpoint/2010/main" val="345517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22530-C8ED-4CB1-8405-1A6D5062408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570564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AD23B-47E2-D84D-ACB8-B0574FC300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11456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AD23B-47E2-D84D-ACB8-B0574FC300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4145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AD23B-47E2-D84D-ACB8-B0574FC300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51445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AD23B-47E2-D84D-ACB8-B0574FC300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280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AD23B-47E2-D84D-ACB8-B0574FC300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4203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AE7F147-1F83-4570-9EDC-FDB6B9FA211B}" type="slidenum">
              <a:rPr lang="en-ZA" smtClean="0"/>
              <a:t>138</a:t>
            </a:fld>
            <a:endParaRPr lang="en-ZA"/>
          </a:p>
        </p:txBody>
      </p:sp>
    </p:spTree>
    <p:extLst>
      <p:ext uri="{BB962C8B-B14F-4D97-AF65-F5344CB8AC3E}">
        <p14:creationId xmlns:p14="http://schemas.microsoft.com/office/powerpoint/2010/main" val="3463419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E7F147-1F83-4570-9EDC-FDB6B9FA211B}" type="slidenum">
              <a:rPr lang="en-ZA" smtClean="0"/>
              <a:t>152</a:t>
            </a:fld>
            <a:endParaRPr lang="en-ZA"/>
          </a:p>
        </p:txBody>
      </p:sp>
    </p:spTree>
    <p:extLst>
      <p:ext uri="{BB962C8B-B14F-4D97-AF65-F5344CB8AC3E}">
        <p14:creationId xmlns:p14="http://schemas.microsoft.com/office/powerpoint/2010/main" val="31105741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4D1F02-373E-446B-8E39-9FAD1E52DA30}" type="slidenum">
              <a:rPr lang="en-ZA" smtClean="0"/>
              <a:pPr/>
              <a:t>158</a:t>
            </a:fld>
            <a:endParaRPr lang="en-ZA"/>
          </a:p>
        </p:txBody>
      </p:sp>
    </p:spTree>
    <p:extLst>
      <p:ext uri="{BB962C8B-B14F-4D97-AF65-F5344CB8AC3E}">
        <p14:creationId xmlns:p14="http://schemas.microsoft.com/office/powerpoint/2010/main" val="39071521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GB" altLang="en-US" dirty="0">
              <a:latin typeface="Times" charset="0"/>
              <a:ea typeface="MS PGothic" charset="-128"/>
            </a:endParaRPr>
          </a:p>
        </p:txBody>
      </p:sp>
      <p:sp>
        <p:nvSpPr>
          <p:cNvPr id="70661"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128"/>
              </a:defRPr>
            </a:lvl1pPr>
            <a:lvl2pPr marL="732445" indent="-281709">
              <a:defRPr sz="2400">
                <a:solidFill>
                  <a:schemeClr val="tx1"/>
                </a:solidFill>
                <a:latin typeface="Times" charset="0"/>
                <a:ea typeface="MS PGothic" charset="-128"/>
              </a:defRPr>
            </a:lvl2pPr>
            <a:lvl3pPr marL="1126839" indent="-225367">
              <a:defRPr sz="2400">
                <a:solidFill>
                  <a:schemeClr val="tx1"/>
                </a:solidFill>
                <a:latin typeface="Times" charset="0"/>
                <a:ea typeface="MS PGothic" charset="-128"/>
              </a:defRPr>
            </a:lvl3pPr>
            <a:lvl4pPr marL="1577572" indent="-225367">
              <a:defRPr sz="2400">
                <a:solidFill>
                  <a:schemeClr val="tx1"/>
                </a:solidFill>
                <a:latin typeface="Times" charset="0"/>
                <a:ea typeface="MS PGothic" charset="-128"/>
              </a:defRPr>
            </a:lvl4pPr>
            <a:lvl5pPr marL="2028309" indent="-225367">
              <a:defRPr sz="2400">
                <a:solidFill>
                  <a:schemeClr val="tx1"/>
                </a:solidFill>
                <a:latin typeface="Times" charset="0"/>
                <a:ea typeface="MS PGothic" charset="-128"/>
              </a:defRPr>
            </a:lvl5pPr>
            <a:lvl6pPr marL="2479044" indent="-225367" eaLnBrk="0" fontAlgn="base" hangingPunct="0">
              <a:spcBef>
                <a:spcPct val="0"/>
              </a:spcBef>
              <a:spcAft>
                <a:spcPct val="0"/>
              </a:spcAft>
              <a:defRPr sz="2400">
                <a:solidFill>
                  <a:schemeClr val="tx1"/>
                </a:solidFill>
                <a:latin typeface="Times" charset="0"/>
                <a:ea typeface="MS PGothic" charset="-128"/>
              </a:defRPr>
            </a:lvl6pPr>
            <a:lvl7pPr marL="2929778" indent="-225367" eaLnBrk="0" fontAlgn="base" hangingPunct="0">
              <a:spcBef>
                <a:spcPct val="0"/>
              </a:spcBef>
              <a:spcAft>
                <a:spcPct val="0"/>
              </a:spcAft>
              <a:defRPr sz="2400">
                <a:solidFill>
                  <a:schemeClr val="tx1"/>
                </a:solidFill>
                <a:latin typeface="Times" charset="0"/>
                <a:ea typeface="MS PGothic" charset="-128"/>
              </a:defRPr>
            </a:lvl7pPr>
            <a:lvl8pPr marL="3380515" indent="-225367" eaLnBrk="0" fontAlgn="base" hangingPunct="0">
              <a:spcBef>
                <a:spcPct val="0"/>
              </a:spcBef>
              <a:spcAft>
                <a:spcPct val="0"/>
              </a:spcAft>
              <a:defRPr sz="2400">
                <a:solidFill>
                  <a:schemeClr val="tx1"/>
                </a:solidFill>
                <a:latin typeface="Times" charset="0"/>
                <a:ea typeface="MS PGothic" charset="-128"/>
              </a:defRPr>
            </a:lvl8pPr>
            <a:lvl9pPr marL="3831250" indent="-225367" eaLnBrk="0" fontAlgn="base" hangingPunct="0">
              <a:spcBef>
                <a:spcPct val="0"/>
              </a:spcBef>
              <a:spcAft>
                <a:spcPct val="0"/>
              </a:spcAft>
              <a:defRPr sz="2400">
                <a:solidFill>
                  <a:schemeClr val="tx1"/>
                </a:solidFill>
                <a:latin typeface="Times" charset="0"/>
                <a:ea typeface="MS PGothic" charset="-128"/>
              </a:defRPr>
            </a:lvl9pPr>
          </a:lstStyle>
          <a:p>
            <a:pPr defTabSz="901539">
              <a:defRPr/>
            </a:pPr>
            <a:fld id="{5F697C0A-9B7F-3E45-A87F-122E16640E3F}" type="slidenum">
              <a:rPr lang="en-US" altLang="en-US" sz="1200">
                <a:solidFill>
                  <a:prstClr val="black"/>
                </a:solidFill>
              </a:rPr>
              <a:pPr defTabSz="901539">
                <a:defRPr/>
              </a:pPr>
              <a:t>166</a:t>
            </a:fld>
            <a:endParaRPr lang="en-US" altLang="en-US" sz="1200" dirty="0">
              <a:solidFill>
                <a:prstClr val="black"/>
              </a:solidFill>
            </a:endParaRPr>
          </a:p>
        </p:txBody>
      </p:sp>
    </p:spTree>
    <p:extLst>
      <p:ext uri="{BB962C8B-B14F-4D97-AF65-F5344CB8AC3E}">
        <p14:creationId xmlns:p14="http://schemas.microsoft.com/office/powerpoint/2010/main" val="39747596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GB" altLang="en-US" dirty="0">
              <a:latin typeface="Times" charset="0"/>
              <a:ea typeface="MS PGothic" charset="-128"/>
            </a:endParaRPr>
          </a:p>
        </p:txBody>
      </p:sp>
      <p:sp>
        <p:nvSpPr>
          <p:cNvPr id="70661"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128"/>
              </a:defRPr>
            </a:lvl1pPr>
            <a:lvl2pPr marL="732445" indent="-281709">
              <a:defRPr sz="2400">
                <a:solidFill>
                  <a:schemeClr val="tx1"/>
                </a:solidFill>
                <a:latin typeface="Times" charset="0"/>
                <a:ea typeface="MS PGothic" charset="-128"/>
              </a:defRPr>
            </a:lvl2pPr>
            <a:lvl3pPr marL="1126839" indent="-225367">
              <a:defRPr sz="2400">
                <a:solidFill>
                  <a:schemeClr val="tx1"/>
                </a:solidFill>
                <a:latin typeface="Times" charset="0"/>
                <a:ea typeface="MS PGothic" charset="-128"/>
              </a:defRPr>
            </a:lvl3pPr>
            <a:lvl4pPr marL="1577572" indent="-225367">
              <a:defRPr sz="2400">
                <a:solidFill>
                  <a:schemeClr val="tx1"/>
                </a:solidFill>
                <a:latin typeface="Times" charset="0"/>
                <a:ea typeface="MS PGothic" charset="-128"/>
              </a:defRPr>
            </a:lvl4pPr>
            <a:lvl5pPr marL="2028309" indent="-225367">
              <a:defRPr sz="2400">
                <a:solidFill>
                  <a:schemeClr val="tx1"/>
                </a:solidFill>
                <a:latin typeface="Times" charset="0"/>
                <a:ea typeface="MS PGothic" charset="-128"/>
              </a:defRPr>
            </a:lvl5pPr>
            <a:lvl6pPr marL="2479044" indent="-225367" eaLnBrk="0" fontAlgn="base" hangingPunct="0">
              <a:spcBef>
                <a:spcPct val="0"/>
              </a:spcBef>
              <a:spcAft>
                <a:spcPct val="0"/>
              </a:spcAft>
              <a:defRPr sz="2400">
                <a:solidFill>
                  <a:schemeClr val="tx1"/>
                </a:solidFill>
                <a:latin typeface="Times" charset="0"/>
                <a:ea typeface="MS PGothic" charset="-128"/>
              </a:defRPr>
            </a:lvl6pPr>
            <a:lvl7pPr marL="2929778" indent="-225367" eaLnBrk="0" fontAlgn="base" hangingPunct="0">
              <a:spcBef>
                <a:spcPct val="0"/>
              </a:spcBef>
              <a:spcAft>
                <a:spcPct val="0"/>
              </a:spcAft>
              <a:defRPr sz="2400">
                <a:solidFill>
                  <a:schemeClr val="tx1"/>
                </a:solidFill>
                <a:latin typeface="Times" charset="0"/>
                <a:ea typeface="MS PGothic" charset="-128"/>
              </a:defRPr>
            </a:lvl7pPr>
            <a:lvl8pPr marL="3380515" indent="-225367" eaLnBrk="0" fontAlgn="base" hangingPunct="0">
              <a:spcBef>
                <a:spcPct val="0"/>
              </a:spcBef>
              <a:spcAft>
                <a:spcPct val="0"/>
              </a:spcAft>
              <a:defRPr sz="2400">
                <a:solidFill>
                  <a:schemeClr val="tx1"/>
                </a:solidFill>
                <a:latin typeface="Times" charset="0"/>
                <a:ea typeface="MS PGothic" charset="-128"/>
              </a:defRPr>
            </a:lvl8pPr>
            <a:lvl9pPr marL="3831250" indent="-225367" eaLnBrk="0" fontAlgn="base" hangingPunct="0">
              <a:spcBef>
                <a:spcPct val="0"/>
              </a:spcBef>
              <a:spcAft>
                <a:spcPct val="0"/>
              </a:spcAft>
              <a:defRPr sz="2400">
                <a:solidFill>
                  <a:schemeClr val="tx1"/>
                </a:solidFill>
                <a:latin typeface="Times" charset="0"/>
                <a:ea typeface="MS PGothic" charset="-128"/>
              </a:defRPr>
            </a:lvl9pPr>
          </a:lstStyle>
          <a:p>
            <a:pPr defTabSz="901539">
              <a:defRPr/>
            </a:pPr>
            <a:fld id="{5F697C0A-9B7F-3E45-A87F-122E16640E3F}" type="slidenum">
              <a:rPr lang="en-US" altLang="en-US" sz="1200">
                <a:solidFill>
                  <a:prstClr val="black"/>
                </a:solidFill>
              </a:rPr>
              <a:pPr defTabSz="901539">
                <a:defRPr/>
              </a:pPr>
              <a:t>167</a:t>
            </a:fld>
            <a:endParaRPr lang="en-US" altLang="en-US" sz="1200" dirty="0">
              <a:solidFill>
                <a:prstClr val="black"/>
              </a:solidFill>
            </a:endParaRPr>
          </a:p>
        </p:txBody>
      </p:sp>
    </p:spTree>
    <p:extLst>
      <p:ext uri="{BB962C8B-B14F-4D97-AF65-F5344CB8AC3E}">
        <p14:creationId xmlns:p14="http://schemas.microsoft.com/office/powerpoint/2010/main" val="25154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22530-C8ED-4CB1-8405-1A6D5062408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161347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GB" altLang="en-US" dirty="0">
              <a:latin typeface="Times" charset="0"/>
              <a:ea typeface="MS PGothic" charset="-128"/>
            </a:endParaRPr>
          </a:p>
        </p:txBody>
      </p:sp>
      <p:sp>
        <p:nvSpPr>
          <p:cNvPr id="70661"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128"/>
              </a:defRPr>
            </a:lvl1pPr>
            <a:lvl2pPr marL="732445" indent="-281709">
              <a:defRPr sz="2400">
                <a:solidFill>
                  <a:schemeClr val="tx1"/>
                </a:solidFill>
                <a:latin typeface="Times" charset="0"/>
                <a:ea typeface="MS PGothic" charset="-128"/>
              </a:defRPr>
            </a:lvl2pPr>
            <a:lvl3pPr marL="1126839" indent="-225367">
              <a:defRPr sz="2400">
                <a:solidFill>
                  <a:schemeClr val="tx1"/>
                </a:solidFill>
                <a:latin typeface="Times" charset="0"/>
                <a:ea typeface="MS PGothic" charset="-128"/>
              </a:defRPr>
            </a:lvl3pPr>
            <a:lvl4pPr marL="1577572" indent="-225367">
              <a:defRPr sz="2400">
                <a:solidFill>
                  <a:schemeClr val="tx1"/>
                </a:solidFill>
                <a:latin typeface="Times" charset="0"/>
                <a:ea typeface="MS PGothic" charset="-128"/>
              </a:defRPr>
            </a:lvl4pPr>
            <a:lvl5pPr marL="2028309" indent="-225367">
              <a:defRPr sz="2400">
                <a:solidFill>
                  <a:schemeClr val="tx1"/>
                </a:solidFill>
                <a:latin typeface="Times" charset="0"/>
                <a:ea typeface="MS PGothic" charset="-128"/>
              </a:defRPr>
            </a:lvl5pPr>
            <a:lvl6pPr marL="2479044" indent="-225367" eaLnBrk="0" fontAlgn="base" hangingPunct="0">
              <a:spcBef>
                <a:spcPct val="0"/>
              </a:spcBef>
              <a:spcAft>
                <a:spcPct val="0"/>
              </a:spcAft>
              <a:defRPr sz="2400">
                <a:solidFill>
                  <a:schemeClr val="tx1"/>
                </a:solidFill>
                <a:latin typeface="Times" charset="0"/>
                <a:ea typeface="MS PGothic" charset="-128"/>
              </a:defRPr>
            </a:lvl6pPr>
            <a:lvl7pPr marL="2929778" indent="-225367" eaLnBrk="0" fontAlgn="base" hangingPunct="0">
              <a:spcBef>
                <a:spcPct val="0"/>
              </a:spcBef>
              <a:spcAft>
                <a:spcPct val="0"/>
              </a:spcAft>
              <a:defRPr sz="2400">
                <a:solidFill>
                  <a:schemeClr val="tx1"/>
                </a:solidFill>
                <a:latin typeface="Times" charset="0"/>
                <a:ea typeface="MS PGothic" charset="-128"/>
              </a:defRPr>
            </a:lvl7pPr>
            <a:lvl8pPr marL="3380515" indent="-225367" eaLnBrk="0" fontAlgn="base" hangingPunct="0">
              <a:spcBef>
                <a:spcPct val="0"/>
              </a:spcBef>
              <a:spcAft>
                <a:spcPct val="0"/>
              </a:spcAft>
              <a:defRPr sz="2400">
                <a:solidFill>
                  <a:schemeClr val="tx1"/>
                </a:solidFill>
                <a:latin typeface="Times" charset="0"/>
                <a:ea typeface="MS PGothic" charset="-128"/>
              </a:defRPr>
            </a:lvl8pPr>
            <a:lvl9pPr marL="3831250" indent="-225367" eaLnBrk="0" fontAlgn="base" hangingPunct="0">
              <a:spcBef>
                <a:spcPct val="0"/>
              </a:spcBef>
              <a:spcAft>
                <a:spcPct val="0"/>
              </a:spcAft>
              <a:defRPr sz="2400">
                <a:solidFill>
                  <a:schemeClr val="tx1"/>
                </a:solidFill>
                <a:latin typeface="Times" charset="0"/>
                <a:ea typeface="MS PGothic" charset="-128"/>
              </a:defRPr>
            </a:lvl9pPr>
          </a:lstStyle>
          <a:p>
            <a:pPr defTabSz="901539">
              <a:defRPr/>
            </a:pPr>
            <a:fld id="{5F697C0A-9B7F-3E45-A87F-122E16640E3F}" type="slidenum">
              <a:rPr lang="en-US" altLang="en-US" sz="1200">
                <a:solidFill>
                  <a:prstClr val="black"/>
                </a:solidFill>
              </a:rPr>
              <a:pPr defTabSz="901539">
                <a:defRPr/>
              </a:pPr>
              <a:t>168</a:t>
            </a:fld>
            <a:endParaRPr lang="en-US" altLang="en-US" sz="1200" dirty="0">
              <a:solidFill>
                <a:prstClr val="black"/>
              </a:solidFill>
            </a:endParaRPr>
          </a:p>
        </p:txBody>
      </p:sp>
    </p:spTree>
    <p:extLst>
      <p:ext uri="{BB962C8B-B14F-4D97-AF65-F5344CB8AC3E}">
        <p14:creationId xmlns:p14="http://schemas.microsoft.com/office/powerpoint/2010/main" val="1889877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GB" altLang="en-US" dirty="0">
              <a:latin typeface="Times" charset="0"/>
              <a:ea typeface="MS PGothic" charset="-128"/>
            </a:endParaRPr>
          </a:p>
        </p:txBody>
      </p:sp>
      <p:sp>
        <p:nvSpPr>
          <p:cNvPr id="70661"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charset="-128"/>
              </a:defRPr>
            </a:lvl1pPr>
            <a:lvl2pPr marL="732445" indent="-281709">
              <a:defRPr sz="2400">
                <a:solidFill>
                  <a:schemeClr val="tx1"/>
                </a:solidFill>
                <a:latin typeface="Times" charset="0"/>
                <a:ea typeface="MS PGothic" charset="-128"/>
              </a:defRPr>
            </a:lvl2pPr>
            <a:lvl3pPr marL="1126839" indent="-225367">
              <a:defRPr sz="2400">
                <a:solidFill>
                  <a:schemeClr val="tx1"/>
                </a:solidFill>
                <a:latin typeface="Times" charset="0"/>
                <a:ea typeface="MS PGothic" charset="-128"/>
              </a:defRPr>
            </a:lvl3pPr>
            <a:lvl4pPr marL="1577572" indent="-225367">
              <a:defRPr sz="2400">
                <a:solidFill>
                  <a:schemeClr val="tx1"/>
                </a:solidFill>
                <a:latin typeface="Times" charset="0"/>
                <a:ea typeface="MS PGothic" charset="-128"/>
              </a:defRPr>
            </a:lvl4pPr>
            <a:lvl5pPr marL="2028309" indent="-225367">
              <a:defRPr sz="2400">
                <a:solidFill>
                  <a:schemeClr val="tx1"/>
                </a:solidFill>
                <a:latin typeface="Times" charset="0"/>
                <a:ea typeface="MS PGothic" charset="-128"/>
              </a:defRPr>
            </a:lvl5pPr>
            <a:lvl6pPr marL="2479044" indent="-225367" eaLnBrk="0" fontAlgn="base" hangingPunct="0">
              <a:spcBef>
                <a:spcPct val="0"/>
              </a:spcBef>
              <a:spcAft>
                <a:spcPct val="0"/>
              </a:spcAft>
              <a:defRPr sz="2400">
                <a:solidFill>
                  <a:schemeClr val="tx1"/>
                </a:solidFill>
                <a:latin typeface="Times" charset="0"/>
                <a:ea typeface="MS PGothic" charset="-128"/>
              </a:defRPr>
            </a:lvl6pPr>
            <a:lvl7pPr marL="2929778" indent="-225367" eaLnBrk="0" fontAlgn="base" hangingPunct="0">
              <a:spcBef>
                <a:spcPct val="0"/>
              </a:spcBef>
              <a:spcAft>
                <a:spcPct val="0"/>
              </a:spcAft>
              <a:defRPr sz="2400">
                <a:solidFill>
                  <a:schemeClr val="tx1"/>
                </a:solidFill>
                <a:latin typeface="Times" charset="0"/>
                <a:ea typeface="MS PGothic" charset="-128"/>
              </a:defRPr>
            </a:lvl7pPr>
            <a:lvl8pPr marL="3380515" indent="-225367" eaLnBrk="0" fontAlgn="base" hangingPunct="0">
              <a:spcBef>
                <a:spcPct val="0"/>
              </a:spcBef>
              <a:spcAft>
                <a:spcPct val="0"/>
              </a:spcAft>
              <a:defRPr sz="2400">
                <a:solidFill>
                  <a:schemeClr val="tx1"/>
                </a:solidFill>
                <a:latin typeface="Times" charset="0"/>
                <a:ea typeface="MS PGothic" charset="-128"/>
              </a:defRPr>
            </a:lvl8pPr>
            <a:lvl9pPr marL="3831250" indent="-225367" eaLnBrk="0" fontAlgn="base" hangingPunct="0">
              <a:spcBef>
                <a:spcPct val="0"/>
              </a:spcBef>
              <a:spcAft>
                <a:spcPct val="0"/>
              </a:spcAft>
              <a:defRPr sz="2400">
                <a:solidFill>
                  <a:schemeClr val="tx1"/>
                </a:solidFill>
                <a:latin typeface="Times" charset="0"/>
                <a:ea typeface="MS PGothic" charset="-128"/>
              </a:defRPr>
            </a:lvl9pPr>
          </a:lstStyle>
          <a:p>
            <a:pPr defTabSz="901539">
              <a:defRPr/>
            </a:pPr>
            <a:fld id="{5F697C0A-9B7F-3E45-A87F-122E16640E3F}" type="slidenum">
              <a:rPr lang="en-US" altLang="en-US" sz="1200">
                <a:solidFill>
                  <a:prstClr val="black"/>
                </a:solidFill>
              </a:rPr>
              <a:pPr defTabSz="901539">
                <a:defRPr/>
              </a:pPr>
              <a:t>169</a:t>
            </a:fld>
            <a:endParaRPr lang="en-US" altLang="en-US" sz="1200" dirty="0">
              <a:solidFill>
                <a:prstClr val="black"/>
              </a:solidFill>
            </a:endParaRPr>
          </a:p>
        </p:txBody>
      </p:sp>
    </p:spTree>
    <p:extLst>
      <p:ext uri="{BB962C8B-B14F-4D97-AF65-F5344CB8AC3E}">
        <p14:creationId xmlns:p14="http://schemas.microsoft.com/office/powerpoint/2010/main" val="16635344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A63245-77D2-4422-B45A-24F12DB3E34C}" type="slidenum">
              <a:rPr lang="en-ZA" altLang="en-US">
                <a:solidFill>
                  <a:srgbClr val="000000"/>
                </a:solidFill>
                <a:latin typeface="Calibri" panose="020F0502020204030204" pitchFamily="34" charset="0"/>
              </a:rPr>
              <a:pPr/>
              <a:t>176</a:t>
            </a:fld>
            <a:endParaRPr lang="en-Z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9451487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E1B3CF-CA6E-4D24-9A39-11B9B37742FA}" type="slidenum">
              <a:rPr lang="en-US" smtClean="0"/>
              <a:t>190</a:t>
            </a:fld>
            <a:endParaRPr lang="en-US"/>
          </a:p>
        </p:txBody>
      </p:sp>
    </p:spTree>
    <p:extLst>
      <p:ext uri="{BB962C8B-B14F-4D97-AF65-F5344CB8AC3E}">
        <p14:creationId xmlns:p14="http://schemas.microsoft.com/office/powerpoint/2010/main" val="30449880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4D1F02-373E-446B-8E39-9FAD1E52DA30}" type="slidenum">
              <a:rPr lang="en-ZA" smtClean="0"/>
              <a:pPr/>
              <a:t>201</a:t>
            </a:fld>
            <a:endParaRPr lang="en-ZA"/>
          </a:p>
        </p:txBody>
      </p:sp>
    </p:spTree>
    <p:extLst>
      <p:ext uri="{BB962C8B-B14F-4D97-AF65-F5344CB8AC3E}">
        <p14:creationId xmlns:p14="http://schemas.microsoft.com/office/powerpoint/2010/main" val="99362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22530-C8ED-4CB1-8405-1A6D5062408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5839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22530-C8ED-4CB1-8405-1A6D5062408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93656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4D1F02-373E-446B-8E39-9FAD1E52DA30}" type="slidenum">
              <a:rPr lang="en-ZA" smtClean="0"/>
              <a:pPr/>
              <a:t>24</a:t>
            </a:fld>
            <a:endParaRPr lang="en-ZA"/>
          </a:p>
        </p:txBody>
      </p:sp>
    </p:spTree>
    <p:extLst>
      <p:ext uri="{BB962C8B-B14F-4D97-AF65-F5344CB8AC3E}">
        <p14:creationId xmlns:p14="http://schemas.microsoft.com/office/powerpoint/2010/main" val="191806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22530-C8ED-4CB1-8405-1A6D5062408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774109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80414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F3D267E-E1D8-4208-B6D4-23EC8C9A18B4}" type="datetime1">
              <a:rPr lang="en-US">
                <a:solidFill>
                  <a:prstClr val="black"/>
                </a:solidFill>
              </a:rPr>
              <a:pPr>
                <a:defRPr/>
              </a:pPr>
              <a:t>8/19/2020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prstClr val="black"/>
                </a:solidFill>
              </a:rPr>
              <a:t>Office of the Premier</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3FE1DE-ABC5-46A9-B656-E28A0552C47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4220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B03C32-EFCA-4E27-85E7-77CEBC525509}" type="datetime1">
              <a:rPr lang="en-US">
                <a:solidFill>
                  <a:prstClr val="black"/>
                </a:solidFill>
              </a:rPr>
              <a:pPr>
                <a:defRPr/>
              </a:pPr>
              <a:t>8/19/2020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prstClr val="black"/>
                </a:solidFill>
              </a:rPr>
              <a:t>Office of the Premier</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C2E1C37-71C5-4AA3-AB3E-2D0EEA93869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43188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53" name="think-cell Slide" r:id="rId5" imgW="395" imgH="394" progId="TCLayout.ActiveDocument.1">
                  <p:embed/>
                </p:oleObj>
              </mc:Choice>
              <mc:Fallback>
                <p:oleObj name="think-cell Slide" r:id="rId5" imgW="395" imgH="394" progId="TCLayout.ActiveDocument.1">
                  <p:embed/>
                  <p:pic>
                    <p:nvPicPr>
                      <p:cNvPr id="5" name="Object 4" hidden="1"/>
                      <p:cNvPicPr/>
                      <p:nvPr/>
                    </p:nvPicPr>
                    <p:blipFill>
                      <a:blip r:embed="rId6"/>
                      <a:stretch>
                        <a:fillRect/>
                      </a:stretch>
                    </p:blipFill>
                    <p:spPr>
                      <a:xfrm>
                        <a:off x="1191" y="1588"/>
                        <a:ext cx="1191"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800" b="1" i="0" baseline="0" dirty="0">
              <a:latin typeface="Calibri" panose="020F0502020204030204" pitchFamily="34" charset="0"/>
              <a:ea typeface="Verdana" panose="020B0604030504040204" pitchFamily="34" charset="0"/>
              <a:sym typeface="Calibri" panose="020F0502020204030204" pitchFamily="34" charset="0"/>
            </a:endParaRPr>
          </a:p>
        </p:txBody>
      </p:sp>
      <p:sp>
        <p:nvSpPr>
          <p:cNvPr id="3" name="Title 1"/>
          <p:cNvSpPr>
            <a:spLocks noGrp="1"/>
          </p:cNvSpPr>
          <p:nvPr>
            <p:ph type="title"/>
          </p:nvPr>
        </p:nvSpPr>
        <p:spPr>
          <a:xfrm>
            <a:off x="258590" y="0"/>
            <a:ext cx="8555868" cy="1052736"/>
          </a:xfrm>
          <a:prstGeom prst="rect">
            <a:avLst/>
          </a:prstGeom>
        </p:spPr>
        <p:txBody>
          <a:bodyPr anchor="ctr"/>
          <a:lstStyle>
            <a:lvl1pPr algn="l">
              <a:defRPr sz="1800" b="1" u="sng">
                <a:solidFill>
                  <a:schemeClr val="bg1"/>
                </a:solidFill>
                <a:latin typeface="+mj-lt"/>
                <a:ea typeface="Verdana" panose="020B0604030504040204" pitchFamily="34" charset="0"/>
                <a:cs typeface="Verdana" panose="020B0604030504040204" pitchFamily="34" charset="0"/>
              </a:defRPr>
            </a:lvl1pPr>
          </a:lstStyle>
          <a:p>
            <a:r>
              <a:rPr lang="en-US" dirty="0"/>
              <a:t>Click to edit Master title style</a:t>
            </a:r>
            <a:endParaRPr lang="en-ZA" dirty="0"/>
          </a:p>
        </p:txBody>
      </p:sp>
      <p:sp>
        <p:nvSpPr>
          <p:cNvPr id="4" name="Text Placeholder 2"/>
          <p:cNvSpPr>
            <a:spLocks noGrp="1"/>
          </p:cNvSpPr>
          <p:nvPr>
            <p:ph type="body" sz="quarter" idx="10"/>
          </p:nvPr>
        </p:nvSpPr>
        <p:spPr>
          <a:xfrm>
            <a:off x="258292" y="1277840"/>
            <a:ext cx="8634487" cy="4672110"/>
          </a:xfrm>
          <a:prstGeom prst="rect">
            <a:avLst/>
          </a:prstGeom>
        </p:spPr>
        <p:txBody>
          <a:bodyPr/>
          <a:lstStyle>
            <a:lvl1pPr>
              <a:defRPr sz="900">
                <a:latin typeface="Verdana" panose="020B0604030504040204" pitchFamily="34" charset="0"/>
                <a:ea typeface="Verdana" panose="020B0604030504040204" pitchFamily="34" charset="0"/>
                <a:cs typeface="Verdana" panose="020B0604030504040204" pitchFamily="34" charset="0"/>
              </a:defRPr>
            </a:lvl1pPr>
            <a:lvl2pPr marL="557213" indent="-214313">
              <a:buFont typeface="Courier New" panose="02070309020205020404" pitchFamily="49" charset="0"/>
              <a:buChar char="o"/>
              <a:defRPr sz="900">
                <a:latin typeface="Verdana" panose="020B0604030504040204" pitchFamily="34" charset="0"/>
                <a:ea typeface="Verdana" panose="020B0604030504040204" pitchFamily="34" charset="0"/>
                <a:cs typeface="Verdana" panose="020B0604030504040204" pitchFamily="34" charset="0"/>
              </a:defRPr>
            </a:lvl2pPr>
            <a:lvl3pPr>
              <a:defRPr sz="900">
                <a:latin typeface="Verdana" panose="020B0604030504040204" pitchFamily="34" charset="0"/>
                <a:ea typeface="Verdana" panose="020B0604030504040204" pitchFamily="34" charset="0"/>
                <a:cs typeface="Verdana" panose="020B0604030504040204" pitchFamily="34" charset="0"/>
              </a:defRPr>
            </a:lvl3pPr>
            <a:lvl4pPr>
              <a:defRPr sz="900">
                <a:latin typeface="Verdana" panose="020B0604030504040204" pitchFamily="34" charset="0"/>
                <a:ea typeface="Verdana" panose="020B0604030504040204" pitchFamily="34" charset="0"/>
                <a:cs typeface="Verdana" panose="020B0604030504040204" pitchFamily="34" charset="0"/>
              </a:defRPr>
            </a:lvl4pPr>
            <a:lvl5pPr>
              <a:defRPr sz="9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Text Placeholder 13"/>
          <p:cNvSpPr>
            <a:spLocks noGrp="1"/>
          </p:cNvSpPr>
          <p:nvPr>
            <p:ph type="body" sz="quarter" idx="11"/>
          </p:nvPr>
        </p:nvSpPr>
        <p:spPr>
          <a:xfrm>
            <a:off x="1925241" y="6026664"/>
            <a:ext cx="6211155" cy="642424"/>
          </a:xfrm>
          <a:prstGeom prst="rect">
            <a:avLst/>
          </a:prstGeom>
        </p:spPr>
        <p:txBody>
          <a:bodyPr/>
          <a:lstStyle>
            <a:lvl1pPr marL="0" indent="0">
              <a:buNone/>
              <a:defRPr sz="6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a:defRPr sz="6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2pPr>
            <a:lvl3pPr>
              <a:defRPr sz="6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3pPr>
            <a:lvl4pPr>
              <a:defRPr sz="6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4pPr>
            <a:lvl5pPr>
              <a:defRPr sz="6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endParaRPr lang="en-ZA" dirty="0"/>
          </a:p>
        </p:txBody>
      </p:sp>
      <p:sp>
        <p:nvSpPr>
          <p:cNvPr id="7" name="Rectangle 26"/>
          <p:cNvSpPr txBox="1">
            <a:spLocks noChangeArrowheads="1"/>
          </p:cNvSpPr>
          <p:nvPr userDrawn="1"/>
        </p:nvSpPr>
        <p:spPr>
          <a:xfrm>
            <a:off x="8819964" y="6605736"/>
            <a:ext cx="324036" cy="252264"/>
          </a:xfrm>
          <a:prstGeom prst="rect">
            <a:avLst/>
          </a:prstGeom>
          <a:ln/>
        </p:spPr>
        <p:txBody>
          <a:bodyPr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17EE79-33E5-4C4B-BAE3-E8DBEA3383C6}" type="slidenum">
              <a:rPr lang="en-ZA" sz="900" smtClean="0"/>
              <a:pPr/>
              <a:t>‹#›</a:t>
            </a:fld>
            <a:endParaRPr lang="en-ZA" sz="900" dirty="0"/>
          </a:p>
        </p:txBody>
      </p:sp>
    </p:spTree>
    <p:extLst>
      <p:ext uri="{BB962C8B-B14F-4D97-AF65-F5344CB8AC3E}">
        <p14:creationId xmlns:p14="http://schemas.microsoft.com/office/powerpoint/2010/main" val="4250008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atin typeface="Calibri" panose="020F0502020204030204" pitchFamily="34" charset="0"/>
                <a:cs typeface="Calibri" panose="020F0502020204030204" pitchFamily="34" charset="0"/>
              </a:defRPr>
            </a:lvl1pPr>
          </a:lstStyle>
          <a:p>
            <a:r>
              <a:rPr lang="en-US" dirty="0" err="1"/>
              <a:t>Clicksdcd</a:t>
            </a:r>
            <a:r>
              <a:rPr lang="en-US" dirty="0"/>
              <a:t>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B5DACC-AFD5-4C0D-8FE2-D3273122DA82}" type="datetime1">
              <a:rPr kumimoji="0" lang="en-ZA"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2020/08/19</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Tree>
    <p:extLst>
      <p:ext uri="{BB962C8B-B14F-4D97-AF65-F5344CB8AC3E}">
        <p14:creationId xmlns:p14="http://schemas.microsoft.com/office/powerpoint/2010/main" val="879797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BF72045-00F8-458A-95F9-519D28CF3A1E}" type="datetime1">
              <a:rPr kumimoji="0" lang="en-ZA"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2020/08/19</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b="1">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29471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467A0FB-69F7-404C-8CD0-8CFA4FB20842}" type="datetime1">
              <a:rPr kumimoji="0" lang="en-ZA"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2020/08/19</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Tree>
    <p:extLst>
      <p:ext uri="{BB962C8B-B14F-4D97-AF65-F5344CB8AC3E}">
        <p14:creationId xmlns:p14="http://schemas.microsoft.com/office/powerpoint/2010/main" val="497631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E791306-E448-4FF9-99EC-656F5E16DA5B}" type="datetime1">
              <a:rPr kumimoji="0" lang="en-ZA"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2020/08/19</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Tree>
    <p:extLst>
      <p:ext uri="{BB962C8B-B14F-4D97-AF65-F5344CB8AC3E}">
        <p14:creationId xmlns:p14="http://schemas.microsoft.com/office/powerpoint/2010/main" val="1465678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F6B63E-5B0B-4508-AFCB-EEF889E7E5C0}" type="datetime1">
              <a:rPr kumimoji="0" lang="en-ZA"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2020/08/19</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Tree>
    <p:extLst>
      <p:ext uri="{BB962C8B-B14F-4D97-AF65-F5344CB8AC3E}">
        <p14:creationId xmlns:p14="http://schemas.microsoft.com/office/powerpoint/2010/main" val="942206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A5A92C4-6F27-425A-9CD3-1BC584FF5B01}" type="datetime1">
              <a:rPr kumimoji="0" lang="en-ZA"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2020/08/19</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Tree>
    <p:extLst>
      <p:ext uri="{BB962C8B-B14F-4D97-AF65-F5344CB8AC3E}">
        <p14:creationId xmlns:p14="http://schemas.microsoft.com/office/powerpoint/2010/main" val="3090131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8FA5980-182F-495A-B1B2-63A66504C035}" type="datetime1">
              <a:rPr kumimoji="0" lang="en-ZA"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2020/08/19</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Tree>
    <p:extLst>
      <p:ext uri="{BB962C8B-B14F-4D97-AF65-F5344CB8AC3E}">
        <p14:creationId xmlns:p14="http://schemas.microsoft.com/office/powerpoint/2010/main" val="255736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87A3DA0-7058-4ADD-8654-47450C33F2A4}" type="datetime1">
              <a:rPr lang="en-US">
                <a:solidFill>
                  <a:prstClr val="black"/>
                </a:solidFill>
              </a:rPr>
              <a:pPr>
                <a:defRPr/>
              </a:pPr>
              <a:t>8/19/2020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prstClr val="black"/>
                </a:solidFill>
              </a:rPr>
              <a:t>Office of the Premier</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13ABB5D-57A9-41EB-845B-EBD39C7CF88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838165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543F85-D5C0-4328-BF09-71AC07664282}" type="datetime1">
              <a:rPr kumimoji="0" lang="en-ZA"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2020/08/19</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Tree>
    <p:extLst>
      <p:ext uri="{BB962C8B-B14F-4D97-AF65-F5344CB8AC3E}">
        <p14:creationId xmlns:p14="http://schemas.microsoft.com/office/powerpoint/2010/main" val="3032415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165375-9123-4109-A557-C411840CD73C}" type="datetime1">
              <a:rPr kumimoji="0" lang="en-ZA"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2020/08/19</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Tree>
    <p:extLst>
      <p:ext uri="{BB962C8B-B14F-4D97-AF65-F5344CB8AC3E}">
        <p14:creationId xmlns:p14="http://schemas.microsoft.com/office/powerpoint/2010/main" val="662504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41CF4BB-778B-4A6C-A767-BA29427FC911}" type="datetime1">
              <a:rPr kumimoji="0" lang="en-ZA"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2020/08/19</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Tree>
    <p:extLst>
      <p:ext uri="{BB962C8B-B14F-4D97-AF65-F5344CB8AC3E}">
        <p14:creationId xmlns:p14="http://schemas.microsoft.com/office/powerpoint/2010/main" val="1911337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E1D349F-FAD1-408A-B7C5-420F16DA7595}" type="datetime1">
              <a:rPr kumimoji="0" lang="en-ZA"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2020/08/19</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Tree>
    <p:extLst>
      <p:ext uri="{BB962C8B-B14F-4D97-AF65-F5344CB8AC3E}">
        <p14:creationId xmlns:p14="http://schemas.microsoft.com/office/powerpoint/2010/main" val="418855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90BE11-542A-41B0-BF52-7440EE71C033}" type="datetime1">
              <a:rPr lang="en-US">
                <a:solidFill>
                  <a:prstClr val="black"/>
                </a:solidFill>
              </a:rPr>
              <a:pPr>
                <a:defRPr/>
              </a:pPr>
              <a:t>8/19/2020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prstClr val="black"/>
                </a:solidFill>
              </a:rPr>
              <a:t>Office of the Premier</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B24DE05-8451-43BB-9132-F3973F11BCF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35717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3AC4A66-8C71-44CE-AA91-006886A07F97}" type="datetime1">
              <a:rPr lang="en-US">
                <a:solidFill>
                  <a:prstClr val="black"/>
                </a:solidFill>
              </a:rPr>
              <a:pPr>
                <a:defRPr/>
              </a:pPr>
              <a:t>8/19/2020</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prstClr val="black"/>
                </a:solidFill>
              </a:rPr>
              <a:t>Office of the Premier</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733C699-453A-4FF8-AB22-568C94577B6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6701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4B8027-BF72-41AC-9A5E-796B98EE6C09}" type="datetime1">
              <a:rPr lang="en-US">
                <a:solidFill>
                  <a:prstClr val="black"/>
                </a:solidFill>
              </a:rPr>
              <a:pPr>
                <a:defRPr/>
              </a:pPr>
              <a:t>8/19/2020</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prstClr val="black"/>
                </a:solidFill>
              </a:rPr>
              <a:t>Office of the Premier</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64A9ADF-C865-4D47-A18E-B00B1376A8A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1293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19B446-AE9A-45BC-B793-7490C9CB8EA8}" type="datetime1">
              <a:rPr lang="en-US">
                <a:solidFill>
                  <a:prstClr val="black"/>
                </a:solidFill>
              </a:rPr>
              <a:pPr>
                <a:defRPr/>
              </a:pPr>
              <a:t>8/19/2020</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prstClr val="black"/>
                </a:solidFill>
              </a:rPr>
              <a:t>Office of the Premier</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3EA1AC8-5BF7-435E-A155-ABD3FB69D4D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5216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B5E03B-E293-45AE-87AA-64F0593AD6AF}" type="datetime1">
              <a:rPr lang="en-US">
                <a:solidFill>
                  <a:prstClr val="black"/>
                </a:solidFill>
              </a:rPr>
              <a:pPr>
                <a:defRPr/>
              </a:pPr>
              <a:t>8/19/2020</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prstClr val="black"/>
                </a:solidFill>
              </a:rPr>
              <a:t>Office of the Premier</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E20B52-DCE2-4CFC-A5C9-717CBDDED35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8674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D89800-5F64-4DDE-842E-8FA710C0DAAE}" type="datetime1">
              <a:rPr lang="en-US">
                <a:solidFill>
                  <a:prstClr val="black"/>
                </a:solidFill>
              </a:rPr>
              <a:pPr>
                <a:defRPr/>
              </a:pPr>
              <a:t>8/19/2020</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prstClr val="black"/>
                </a:solidFill>
              </a:rPr>
              <a:t>Office of the Premier</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A56C601-0CBB-4AF7-A82E-45B10622F40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9751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76CA2E4-DFEE-4607-8AC4-3ADEEC411BEA}" type="datetime1">
              <a:rPr lang="en-US">
                <a:solidFill>
                  <a:prstClr val="black"/>
                </a:solidFill>
              </a:rPr>
              <a:pPr>
                <a:defRPr/>
              </a:pPr>
              <a:t>8/19/2020</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prstClr val="black"/>
                </a:solidFill>
              </a:rPr>
              <a:t>Office of the Premier</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8A5596-4754-4CB6-A0BD-E3D98D02BC5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01266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 name="Picture 6" descr="otp-logo-new.png"/>
          <p:cNvPicPr>
            <a:picLocks noChangeAspect="1"/>
          </p:cNvPicPr>
          <p:nvPr userDrawn="1"/>
        </p:nvPicPr>
        <p:blipFill>
          <a:blip r:embed="rId14" cstate="print"/>
          <a:stretch>
            <a:fillRect/>
          </a:stretch>
        </p:blipFill>
        <p:spPr>
          <a:xfrm>
            <a:off x="152400" y="5943600"/>
            <a:ext cx="2590800" cy="805473"/>
          </a:xfrm>
          <a:prstGeom prst="rect">
            <a:avLst/>
          </a:prstGeom>
        </p:spPr>
      </p:pic>
      <p:pic>
        <p:nvPicPr>
          <p:cNvPr id="10242" name="Picture 2"/>
          <p:cNvPicPr>
            <a:picLocks noChangeAspect="1" noChangeArrowheads="1"/>
          </p:cNvPicPr>
          <p:nvPr userDrawn="1"/>
        </p:nvPicPr>
        <p:blipFill>
          <a:blip r:embed="rId15" cstate="print"/>
          <a:srcRect/>
          <a:stretch>
            <a:fillRect/>
          </a:stretch>
        </p:blipFill>
        <p:spPr bwMode="auto">
          <a:xfrm>
            <a:off x="4233863" y="5973763"/>
            <a:ext cx="4910137" cy="884237"/>
          </a:xfrm>
          <a:prstGeom prst="rect">
            <a:avLst/>
          </a:prstGeom>
          <a:noFill/>
          <a:ln w="9525">
            <a:noFill/>
            <a:miter lim="800000"/>
            <a:headEnd/>
            <a:tailEnd/>
          </a:ln>
          <a:effectLst/>
        </p:spPr>
      </p:pic>
    </p:spTree>
    <p:extLst>
      <p:ext uri="{BB962C8B-B14F-4D97-AF65-F5344CB8AC3E}">
        <p14:creationId xmlns:p14="http://schemas.microsoft.com/office/powerpoint/2010/main" val="3462929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Lucida Sans" pitchFamily="34" charset="0"/>
        </a:defRPr>
      </a:lvl2pPr>
      <a:lvl3pPr algn="ctr" rtl="0" fontAlgn="base">
        <a:spcBef>
          <a:spcPct val="0"/>
        </a:spcBef>
        <a:spcAft>
          <a:spcPct val="0"/>
        </a:spcAft>
        <a:defRPr sz="4400">
          <a:solidFill>
            <a:schemeClr val="tx1"/>
          </a:solidFill>
          <a:latin typeface="Lucida Sans" pitchFamily="34" charset="0"/>
        </a:defRPr>
      </a:lvl3pPr>
      <a:lvl4pPr algn="ctr" rtl="0" fontAlgn="base">
        <a:spcBef>
          <a:spcPct val="0"/>
        </a:spcBef>
        <a:spcAft>
          <a:spcPct val="0"/>
        </a:spcAft>
        <a:defRPr sz="4400">
          <a:solidFill>
            <a:schemeClr val="tx1"/>
          </a:solidFill>
          <a:latin typeface="Lucida Sans" pitchFamily="34" charset="0"/>
        </a:defRPr>
      </a:lvl4pPr>
      <a:lvl5pPr algn="ctr" rtl="0" fontAlgn="base">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46FE847-4AF4-49E6-9698-77ED909E1461}" type="datetime1">
              <a:rPr kumimoji="0" lang="en-ZA"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2020/08/19</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0" i="0" u="none" strike="noStrike" kern="1200" cap="none" spc="0" normalizeH="0" baseline="0" noProof="0" smtClean="0">
                <a:ln>
                  <a:noFill/>
                </a:ln>
                <a:solidFill>
                  <a:srgbClr val="154354">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4354">
                  <a:tint val="75000"/>
                </a:srgbClr>
              </a:solidFill>
              <a:effectLst/>
              <a:uLnTx/>
              <a:uFillTx/>
              <a:latin typeface="Arial"/>
              <a:ea typeface="+mn-ea"/>
              <a:cs typeface="+mn-cs"/>
            </a:endParaRPr>
          </a:p>
        </p:txBody>
      </p:sp>
      <p:pic>
        <p:nvPicPr>
          <p:cNvPr id="7" name="Picture 6" descr="artwork for powerpoint-0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23312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4.png"/><Relationship Id="rId9" Type="http://schemas.openxmlformats.org/officeDocument/2006/relationships/hyperlink" Target="https://commons.wikimedia.org/wiki/File:Fireicon05.sv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ommons.wikimedia.org/wiki/File:Fireicon05.svg" TargetMode="External"/><Relationship Id="rId5" Type="http://schemas.openxmlformats.org/officeDocument/2006/relationships/image" Target="../media/image18.png"/><Relationship Id="rId4" Type="http://schemas.openxmlformats.org/officeDocument/2006/relationships/hyperlink" Target="https://en.wikipedia.org/wiki/Socio-economic_impact_of_the_2019%E2%80%9320_coronavirus_pandemic" TargetMode="Externa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hyperlink" Target="https://commons.wikimedia.org/wiki/File:Fireicon05.sv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5134"/>
            <a:ext cx="9144000" cy="3662541"/>
          </a:xfrm>
          <a:prstGeom prst="rect">
            <a:avLst/>
          </a:prstGeom>
        </p:spPr>
        <p:txBody>
          <a:bodyPr wrap="square">
            <a:spAutoFit/>
          </a:bodyPr>
          <a:lstStyle/>
          <a:p>
            <a:pPr algn="ctr">
              <a:defRPr/>
            </a:pPr>
            <a:endParaRPr lang="en-ZA" sz="3600" b="1" dirty="0" smtClean="0">
              <a:solidFill>
                <a:schemeClr val="accent2"/>
              </a:solidFill>
            </a:endParaRPr>
          </a:p>
          <a:p>
            <a:pPr algn="ctr">
              <a:defRPr/>
            </a:pPr>
            <a:r>
              <a:rPr lang="en-ZA" sz="3600" b="1" dirty="0" smtClean="0">
                <a:solidFill>
                  <a:schemeClr val="accent2"/>
                </a:solidFill>
              </a:rPr>
              <a:t>RESPONSE PLAN FOR THE </a:t>
            </a:r>
          </a:p>
          <a:p>
            <a:pPr algn="ctr">
              <a:defRPr/>
            </a:pPr>
            <a:r>
              <a:rPr lang="en-ZA" sz="3600" b="1" dirty="0" smtClean="0">
                <a:solidFill>
                  <a:schemeClr val="accent2"/>
                </a:solidFill>
              </a:rPr>
              <a:t>NORTHERN CAPE </a:t>
            </a:r>
          </a:p>
          <a:p>
            <a:pPr algn="ctr">
              <a:defRPr/>
            </a:pPr>
            <a:r>
              <a:rPr lang="en-ZA" sz="3600" b="1" dirty="0" smtClean="0">
                <a:solidFill>
                  <a:schemeClr val="accent2"/>
                </a:solidFill>
              </a:rPr>
              <a:t>PROVINCE </a:t>
            </a:r>
            <a:endParaRPr lang="en-ZA" sz="3600" b="1" i="1" dirty="0" smtClean="0">
              <a:solidFill>
                <a:schemeClr val="accent2"/>
              </a:solidFill>
            </a:endParaRPr>
          </a:p>
          <a:p>
            <a:pPr>
              <a:defRPr/>
            </a:pPr>
            <a:endParaRPr lang="en-ZA" sz="3600" b="1" i="1" dirty="0">
              <a:solidFill>
                <a:srgbClr val="CC9900"/>
              </a:solidFill>
            </a:endParaRPr>
          </a:p>
          <a:p>
            <a:pPr>
              <a:defRPr/>
            </a:pPr>
            <a:r>
              <a:rPr lang="en-ZA" sz="1600" b="1" i="1" dirty="0" smtClean="0">
                <a:solidFill>
                  <a:schemeClr val="accent2"/>
                </a:solidFill>
              </a:rPr>
              <a:t>				20 August 2020  @ 19h00-22h00 </a:t>
            </a:r>
            <a:endParaRPr lang="en-ZA" sz="1600" i="1" dirty="0" smtClean="0">
              <a:solidFill>
                <a:schemeClr val="accent2"/>
              </a:solidFill>
            </a:endParaRPr>
          </a:p>
          <a:p>
            <a:pPr algn="ctr">
              <a:defRPr/>
            </a:pPr>
            <a:r>
              <a:rPr lang="en-ZA" sz="3600" i="1" dirty="0" smtClean="0"/>
              <a:t>    </a:t>
            </a:r>
            <a:endParaRPr lang="en-ZA" sz="3600" i="1" dirty="0"/>
          </a:p>
        </p:txBody>
      </p:sp>
      <p:pic>
        <p:nvPicPr>
          <p:cNvPr id="3" name="Picture 2" descr="A close up of a flower&#10;&#10;Description automatically generated">
            <a:extLst>
              <a:ext uri="{FF2B5EF4-FFF2-40B4-BE49-F238E27FC236}">
                <a16:creationId xmlns:a16="http://schemas.microsoft.com/office/drawing/2014/main" id="{85004A3A-4F8B-9C47-B0E4-FF08121B1ECB}"/>
              </a:ext>
            </a:extLst>
          </p:cNvPr>
          <p:cNvPicPr>
            <a:picLocks noChangeAspect="1"/>
          </p:cNvPicPr>
          <p:nvPr/>
        </p:nvPicPr>
        <p:blipFill>
          <a:blip r:embed="rId2"/>
          <a:stretch>
            <a:fillRect/>
          </a:stretch>
        </p:blipFill>
        <p:spPr>
          <a:xfrm>
            <a:off x="2051720" y="548680"/>
            <a:ext cx="4248472" cy="21309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C88D82-9AA0-C241-B8DD-96204526627F}"/>
              </a:ext>
            </a:extLst>
          </p:cNvPr>
          <p:cNvSpPr>
            <a:spLocks noGrp="1"/>
          </p:cNvSpPr>
          <p:nvPr>
            <p:ph type="title"/>
          </p:nvPr>
        </p:nvSpPr>
        <p:spPr>
          <a:xfrm>
            <a:off x="0" y="0"/>
            <a:ext cx="9144000" cy="2125266"/>
          </a:xfrm>
          <a:solidFill>
            <a:schemeClr val="accent1">
              <a:lumMod val="75000"/>
            </a:schemeClr>
          </a:solidFill>
        </p:spPr>
        <p:txBody>
          <a:bodyPr>
            <a:normAutofit/>
          </a:bodyPr>
          <a:lstStyle/>
          <a:p>
            <a:pPr algn="ctr"/>
            <a:r>
              <a:rPr lang="en-US" dirty="0">
                <a:solidFill>
                  <a:schemeClr val="bg1"/>
                </a:solidFill>
              </a:rPr>
              <a:t>COVID-19 Case Statistics: Provincial comparisons</a:t>
            </a:r>
            <a:br>
              <a:rPr lang="en-US" dirty="0">
                <a:solidFill>
                  <a:schemeClr val="bg1"/>
                </a:solidFill>
              </a:rPr>
            </a:br>
            <a:r>
              <a:rPr lang="en-US" sz="2400" dirty="0">
                <a:solidFill>
                  <a:schemeClr val="bg1"/>
                </a:solidFill>
              </a:rPr>
              <a:t>(16 August 2020)</a:t>
            </a:r>
            <a:endParaRPr lang="en-US" dirty="0">
              <a:solidFill>
                <a:schemeClr val="bg1"/>
              </a:solidFill>
            </a:endParaRPr>
          </a:p>
        </p:txBody>
      </p:sp>
      <p:sp>
        <p:nvSpPr>
          <p:cNvPr id="2" name="Slide Number Placeholder 1">
            <a:extLst>
              <a:ext uri="{FF2B5EF4-FFF2-40B4-BE49-F238E27FC236}">
                <a16:creationId xmlns:a16="http://schemas.microsoft.com/office/drawing/2014/main" id="{C4EE98FA-C0A4-CF48-84F8-4B19497C5B05}"/>
              </a:ext>
            </a:extLst>
          </p:cNvPr>
          <p:cNvSpPr>
            <a:spLocks noGrp="1"/>
          </p:cNvSpPr>
          <p:nvPr>
            <p:ph type="sldNum" sz="quarter" idx="12"/>
          </p:nvPr>
        </p:nvSpPr>
        <p:spPr>
          <a:xfrm>
            <a:off x="6953250" y="5726907"/>
            <a:ext cx="2057400" cy="273844"/>
          </a:xfrm>
        </p:spPr>
        <p:txBody>
          <a:bodyPr/>
          <a:lstStyle/>
          <a:p>
            <a:fld id="{CADCB112-FE00-6040-8D50-928C16AA38BE}" type="slidenum">
              <a:rPr lang="en-US" smtClean="0"/>
              <a:t>10</a:t>
            </a:fld>
            <a:endParaRPr lang="en-US"/>
          </a:p>
        </p:txBody>
      </p:sp>
      <p:pic>
        <p:nvPicPr>
          <p:cNvPr id="7" name="Picture 6">
            <a:extLst>
              <a:ext uri="{FF2B5EF4-FFF2-40B4-BE49-F238E27FC236}">
                <a16:creationId xmlns:a16="http://schemas.microsoft.com/office/drawing/2014/main" id="{60139713-BAC1-A845-9BEB-4DAA38BE3411}"/>
              </a:ext>
            </a:extLst>
          </p:cNvPr>
          <p:cNvPicPr>
            <a:picLocks noChangeAspect="1"/>
          </p:cNvPicPr>
          <p:nvPr/>
        </p:nvPicPr>
        <p:blipFill>
          <a:blip r:embed="rId2"/>
          <a:stretch>
            <a:fillRect/>
          </a:stretch>
        </p:blipFill>
        <p:spPr>
          <a:xfrm>
            <a:off x="0" y="2125266"/>
            <a:ext cx="9144000" cy="4732734"/>
          </a:xfrm>
          <a:prstGeom prst="rect">
            <a:avLst/>
          </a:prstGeom>
        </p:spPr>
      </p:pic>
    </p:spTree>
    <p:extLst>
      <p:ext uri="{BB962C8B-B14F-4D97-AF65-F5344CB8AC3E}">
        <p14:creationId xmlns:p14="http://schemas.microsoft.com/office/powerpoint/2010/main" val="648376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78"/>
            <a:ext cx="8229600" cy="641968"/>
          </a:xfrm>
        </p:spPr>
        <p:txBody>
          <a:bodyPr>
            <a:normAutofit fontScale="90000"/>
          </a:bodyPr>
          <a:lstStyle/>
          <a:p>
            <a:pPr algn="ctr"/>
            <a:r>
              <a:rPr lang="en-US" b="1" dirty="0">
                <a:latin typeface="Calibri" panose="020F0502020204030204" pitchFamily="34" charset="0"/>
                <a:cs typeface="Calibri" panose="020F0502020204030204" pitchFamily="34" charset="0"/>
              </a:rPr>
              <a:t>VACANCIES AT SCHOOL HOSTELS</a:t>
            </a:r>
            <a:endParaRPr 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22422" y="659946"/>
            <a:ext cx="8662086" cy="473530"/>
          </a:xfrm>
        </p:spPr>
        <p:txBody>
          <a:bodyPr>
            <a:noAutofit/>
          </a:bodyPr>
          <a:lstStyle/>
          <a:p>
            <a:pPr algn="just">
              <a:spcBef>
                <a:spcPts val="0"/>
              </a:spcBef>
              <a:spcAft>
                <a:spcPts val="1800"/>
              </a:spcAft>
              <a:buFont typeface="Arial" pitchFamily="34" charset="0"/>
              <a:buChar char="•"/>
            </a:pPr>
            <a:r>
              <a:rPr lang="en-US" sz="2600" dirty="0">
                <a:latin typeface="Calibri" pitchFamily="34" charset="0"/>
              </a:rPr>
              <a:t>There are currently 256 support staff vacancies at hostels.</a:t>
            </a:r>
            <a:endParaRPr lang="en-US" sz="2600" dirty="0">
              <a:latin typeface="Calibri" panose="020F0502020204030204" pitchFamily="34" charset="0"/>
              <a:cs typeface="Calibri" panose="020F0502020204030204" pitchFamily="34" charset="0"/>
            </a:endParaRPr>
          </a:p>
          <a:p>
            <a:pPr algn="just">
              <a:spcBef>
                <a:spcPts val="0"/>
              </a:spcBef>
              <a:spcAft>
                <a:spcPts val="1800"/>
              </a:spcAft>
            </a:pPr>
            <a:endParaRPr lang="en-US" sz="2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100</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7" name="Table 6"/>
          <p:cNvGraphicFramePr>
            <a:graphicFrameLocks noGrp="1"/>
          </p:cNvGraphicFramePr>
          <p:nvPr/>
        </p:nvGraphicFramePr>
        <p:xfrm>
          <a:off x="237744" y="1151468"/>
          <a:ext cx="8660727" cy="5037665"/>
        </p:xfrm>
        <a:graphic>
          <a:graphicData uri="http://schemas.openxmlformats.org/drawingml/2006/table">
            <a:tbl>
              <a:tblPr>
                <a:tableStyleId>{073A0DAA-6AF3-43AB-8588-CEC1D06C72B9}</a:tableStyleId>
              </a:tblPr>
              <a:tblGrid>
                <a:gridCol w="2194560">
                  <a:extLst>
                    <a:ext uri="{9D8B030D-6E8A-4147-A177-3AD203B41FA5}">
                      <a16:colId xmlns:a16="http://schemas.microsoft.com/office/drawing/2014/main" val="20000"/>
                    </a:ext>
                  </a:extLst>
                </a:gridCol>
                <a:gridCol w="718463">
                  <a:extLst>
                    <a:ext uri="{9D8B030D-6E8A-4147-A177-3AD203B41FA5}">
                      <a16:colId xmlns:a16="http://schemas.microsoft.com/office/drawing/2014/main" val="20001"/>
                    </a:ext>
                  </a:extLst>
                </a:gridCol>
                <a:gridCol w="718463">
                  <a:extLst>
                    <a:ext uri="{9D8B030D-6E8A-4147-A177-3AD203B41FA5}">
                      <a16:colId xmlns:a16="http://schemas.microsoft.com/office/drawing/2014/main" val="20002"/>
                    </a:ext>
                  </a:extLst>
                </a:gridCol>
                <a:gridCol w="718463">
                  <a:extLst>
                    <a:ext uri="{9D8B030D-6E8A-4147-A177-3AD203B41FA5}">
                      <a16:colId xmlns:a16="http://schemas.microsoft.com/office/drawing/2014/main" val="20003"/>
                    </a:ext>
                  </a:extLst>
                </a:gridCol>
                <a:gridCol w="718463">
                  <a:extLst>
                    <a:ext uri="{9D8B030D-6E8A-4147-A177-3AD203B41FA5}">
                      <a16:colId xmlns:a16="http://schemas.microsoft.com/office/drawing/2014/main" val="20004"/>
                    </a:ext>
                  </a:extLst>
                </a:gridCol>
                <a:gridCol w="718463">
                  <a:extLst>
                    <a:ext uri="{9D8B030D-6E8A-4147-A177-3AD203B41FA5}">
                      <a16:colId xmlns:a16="http://schemas.microsoft.com/office/drawing/2014/main" val="20005"/>
                    </a:ext>
                  </a:extLst>
                </a:gridCol>
                <a:gridCol w="718463">
                  <a:extLst>
                    <a:ext uri="{9D8B030D-6E8A-4147-A177-3AD203B41FA5}">
                      <a16:colId xmlns:a16="http://schemas.microsoft.com/office/drawing/2014/main" val="20006"/>
                    </a:ext>
                  </a:extLst>
                </a:gridCol>
                <a:gridCol w="718463">
                  <a:extLst>
                    <a:ext uri="{9D8B030D-6E8A-4147-A177-3AD203B41FA5}">
                      <a16:colId xmlns:a16="http://schemas.microsoft.com/office/drawing/2014/main" val="20007"/>
                    </a:ext>
                  </a:extLst>
                </a:gridCol>
                <a:gridCol w="718463">
                  <a:extLst>
                    <a:ext uri="{9D8B030D-6E8A-4147-A177-3AD203B41FA5}">
                      <a16:colId xmlns:a16="http://schemas.microsoft.com/office/drawing/2014/main" val="20008"/>
                    </a:ext>
                  </a:extLst>
                </a:gridCol>
                <a:gridCol w="718463">
                  <a:extLst>
                    <a:ext uri="{9D8B030D-6E8A-4147-A177-3AD203B41FA5}">
                      <a16:colId xmlns:a16="http://schemas.microsoft.com/office/drawing/2014/main" val="20009"/>
                    </a:ext>
                  </a:extLst>
                </a:gridCol>
              </a:tblGrid>
              <a:tr h="2057399">
                <a:tc>
                  <a:txBody>
                    <a:bodyPr/>
                    <a:lstStyle/>
                    <a:p>
                      <a:pPr algn="ctr" fontAlgn="ctr"/>
                      <a:r>
                        <a:rPr lang="en-ZA" sz="1800" b="1" u="none" strike="noStrike" dirty="0">
                          <a:solidFill>
                            <a:schemeClr val="bg1"/>
                          </a:solidFill>
                          <a:effectLst/>
                          <a:latin typeface="Calibri" panose="020F0502020204030204" pitchFamily="34" charset="0"/>
                          <a:cs typeface="Calibri" panose="020F0502020204030204" pitchFamily="34" charset="0"/>
                        </a:rPr>
                        <a:t>District</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vert="vert270" anchor="ctr">
                    <a:solidFill>
                      <a:schemeClr val="tx1"/>
                    </a:solidFill>
                  </a:tcPr>
                </a:tc>
                <a:tc>
                  <a:txBody>
                    <a:bodyPr/>
                    <a:lstStyle/>
                    <a:p>
                      <a:pPr algn="ctr" fontAlgn="ctr"/>
                      <a:r>
                        <a:rPr lang="en-ZA" sz="1800" b="1" u="none" strike="noStrike">
                          <a:solidFill>
                            <a:schemeClr val="bg1"/>
                          </a:solidFill>
                          <a:effectLst/>
                          <a:latin typeface="Calibri" panose="020F0502020204030204" pitchFamily="34" charset="0"/>
                          <a:cs typeface="Calibri" panose="020F0502020204030204" pitchFamily="34" charset="0"/>
                        </a:rPr>
                        <a:t>Cleaner/Household Aide/General Worker</a:t>
                      </a:r>
                      <a:endParaRPr lang="en-ZA" sz="1800" b="1"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vert="vert270" anchor="ctr">
                    <a:solidFill>
                      <a:schemeClr val="tx1"/>
                    </a:solidFill>
                  </a:tcPr>
                </a:tc>
                <a:tc>
                  <a:txBody>
                    <a:bodyPr/>
                    <a:lstStyle/>
                    <a:p>
                      <a:pPr algn="ctr" fontAlgn="ctr"/>
                      <a:r>
                        <a:rPr lang="en-ZA" sz="1800" b="1" u="none" strike="noStrike" dirty="0">
                          <a:solidFill>
                            <a:schemeClr val="bg1"/>
                          </a:solidFill>
                          <a:effectLst/>
                          <a:latin typeface="Calibri" panose="020F0502020204030204" pitchFamily="34" charset="0"/>
                          <a:cs typeface="Calibri" panose="020F0502020204030204" pitchFamily="34" charset="0"/>
                        </a:rPr>
                        <a:t> Handyman</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vert="vert270" anchor="ctr">
                    <a:solidFill>
                      <a:schemeClr val="tx1"/>
                    </a:solidFill>
                  </a:tcPr>
                </a:tc>
                <a:tc>
                  <a:txBody>
                    <a:bodyPr/>
                    <a:lstStyle/>
                    <a:p>
                      <a:pPr algn="ctr" fontAlgn="ctr"/>
                      <a:r>
                        <a:rPr lang="en-ZA" sz="1800" b="1" u="none" strike="noStrike">
                          <a:solidFill>
                            <a:schemeClr val="bg1"/>
                          </a:solidFill>
                          <a:effectLst/>
                          <a:latin typeface="Calibri" panose="020F0502020204030204" pitchFamily="34" charset="0"/>
                          <a:cs typeface="Calibri" panose="020F0502020204030204" pitchFamily="34" charset="0"/>
                        </a:rPr>
                        <a:t> House Mother / House Father</a:t>
                      </a:r>
                      <a:endParaRPr lang="en-ZA" sz="1800" b="1"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vert="vert270" anchor="ctr">
                    <a:solidFill>
                      <a:schemeClr val="tx1"/>
                    </a:solidFill>
                  </a:tcPr>
                </a:tc>
                <a:tc>
                  <a:txBody>
                    <a:bodyPr/>
                    <a:lstStyle/>
                    <a:p>
                      <a:pPr algn="ctr" fontAlgn="ctr"/>
                      <a:r>
                        <a:rPr lang="en-ZA" sz="1800" b="1" u="none" strike="noStrike">
                          <a:solidFill>
                            <a:schemeClr val="bg1"/>
                          </a:solidFill>
                          <a:effectLst/>
                          <a:latin typeface="Calibri" panose="020F0502020204030204" pitchFamily="34" charset="0"/>
                          <a:cs typeface="Calibri" panose="020F0502020204030204" pitchFamily="34" charset="0"/>
                        </a:rPr>
                        <a:t>Food Services Supervisor </a:t>
                      </a:r>
                      <a:endParaRPr lang="en-ZA" sz="1800" b="1"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vert="vert270" anchor="ctr">
                    <a:solidFill>
                      <a:schemeClr val="tx1"/>
                    </a:solidFill>
                  </a:tcPr>
                </a:tc>
                <a:tc>
                  <a:txBody>
                    <a:bodyPr/>
                    <a:lstStyle/>
                    <a:p>
                      <a:pPr algn="ctr" fontAlgn="ctr"/>
                      <a:r>
                        <a:rPr lang="en-ZA" sz="1800" b="1" u="none" strike="noStrike">
                          <a:solidFill>
                            <a:schemeClr val="bg1"/>
                          </a:solidFill>
                          <a:effectLst/>
                          <a:latin typeface="Calibri" panose="020F0502020204030204" pitchFamily="34" charset="0"/>
                          <a:cs typeface="Calibri" panose="020F0502020204030204" pitchFamily="34" charset="0"/>
                        </a:rPr>
                        <a:t> Food Services Aid</a:t>
                      </a:r>
                      <a:endParaRPr lang="en-ZA" sz="1800" b="1"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vert="vert270" anchor="ctr">
                    <a:solidFill>
                      <a:schemeClr val="tx1"/>
                    </a:solidFill>
                  </a:tcPr>
                </a:tc>
                <a:tc>
                  <a:txBody>
                    <a:bodyPr/>
                    <a:lstStyle/>
                    <a:p>
                      <a:pPr algn="ctr" fontAlgn="ctr"/>
                      <a:r>
                        <a:rPr lang="en-ZA" sz="1800" b="1" u="none" strike="noStrike">
                          <a:solidFill>
                            <a:schemeClr val="bg1"/>
                          </a:solidFill>
                          <a:effectLst/>
                          <a:latin typeface="Calibri" panose="020F0502020204030204" pitchFamily="34" charset="0"/>
                          <a:cs typeface="Calibri" panose="020F0502020204030204" pitchFamily="34" charset="0"/>
                        </a:rPr>
                        <a:t>Laundry Aid</a:t>
                      </a:r>
                      <a:endParaRPr lang="en-ZA" sz="1800" b="1"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vert="vert270" anchor="ctr">
                    <a:solidFill>
                      <a:schemeClr val="tx1"/>
                    </a:solidFill>
                  </a:tcPr>
                </a:tc>
                <a:tc>
                  <a:txBody>
                    <a:bodyPr/>
                    <a:lstStyle/>
                    <a:p>
                      <a:pPr algn="ctr" fontAlgn="ctr"/>
                      <a:r>
                        <a:rPr lang="en-ZA" sz="1800" b="1" u="none" strike="noStrike">
                          <a:solidFill>
                            <a:schemeClr val="bg1"/>
                          </a:solidFill>
                          <a:effectLst/>
                          <a:latin typeface="Calibri" panose="020F0502020204030204" pitchFamily="34" charset="0"/>
                          <a:cs typeface="Calibri" panose="020F0502020204030204" pitchFamily="34" charset="0"/>
                        </a:rPr>
                        <a:t>Nurse</a:t>
                      </a:r>
                      <a:endParaRPr lang="en-ZA" sz="1800" b="1"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vert="vert270" anchor="ctr">
                    <a:solidFill>
                      <a:schemeClr val="tx1"/>
                    </a:solidFill>
                  </a:tcPr>
                </a:tc>
                <a:tc>
                  <a:txBody>
                    <a:bodyPr/>
                    <a:lstStyle/>
                    <a:p>
                      <a:pPr algn="ctr" fontAlgn="ctr"/>
                      <a:r>
                        <a:rPr lang="en-ZA" sz="1800" b="1" u="none" strike="noStrike">
                          <a:solidFill>
                            <a:schemeClr val="bg1"/>
                          </a:solidFill>
                          <a:effectLst/>
                          <a:latin typeface="Calibri" panose="020F0502020204030204" pitchFamily="34" charset="0"/>
                          <a:cs typeface="Calibri" panose="020F0502020204030204" pitchFamily="34" charset="0"/>
                        </a:rPr>
                        <a:t>Nursing Assistant</a:t>
                      </a:r>
                      <a:endParaRPr lang="en-ZA" sz="1800" b="1"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vert="vert270" anchor="ctr">
                    <a:solidFill>
                      <a:schemeClr val="tx1"/>
                    </a:solidFill>
                  </a:tcPr>
                </a:tc>
                <a:tc>
                  <a:txBody>
                    <a:bodyPr/>
                    <a:lstStyle/>
                    <a:p>
                      <a:pPr algn="ctr" fontAlgn="ctr"/>
                      <a:r>
                        <a:rPr lang="en-ZA" sz="1800" b="1" u="none" strike="noStrike" dirty="0">
                          <a:solidFill>
                            <a:schemeClr val="bg1"/>
                          </a:solidFill>
                          <a:effectLst/>
                          <a:latin typeface="Calibri" panose="020F0502020204030204" pitchFamily="34" charset="0"/>
                          <a:cs typeface="Calibri" panose="020F0502020204030204" pitchFamily="34" charset="0"/>
                        </a:rPr>
                        <a:t>Total</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vert="vert270" anchor="ctr">
                    <a:solidFill>
                      <a:schemeClr val="tx1"/>
                    </a:solidFill>
                  </a:tcPr>
                </a:tc>
                <a:extLst>
                  <a:ext uri="{0D108BD9-81ED-4DB2-BD59-A6C34878D82A}">
                    <a16:rowId xmlns:a16="http://schemas.microsoft.com/office/drawing/2014/main" val="10000"/>
                  </a:ext>
                </a:extLst>
              </a:tr>
              <a:tr h="496711">
                <a:tc>
                  <a:txBody>
                    <a:bodyPr/>
                    <a:lstStyle/>
                    <a:p>
                      <a:pPr algn="just" fontAlgn="ctr"/>
                      <a:r>
                        <a:rPr lang="en-ZA" sz="1800" u="none" strike="noStrike" dirty="0">
                          <a:effectLst/>
                          <a:latin typeface="Calibri" panose="020F0502020204030204" pitchFamily="34" charset="0"/>
                          <a:cs typeface="Calibri" panose="020F0502020204030204" pitchFamily="34" charset="0"/>
                        </a:rPr>
                        <a:t>Frances Baard</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dirty="0">
                          <a:effectLst/>
                          <a:latin typeface="Calibri" panose="020F0502020204030204" pitchFamily="34" charset="0"/>
                          <a:cs typeface="Calibri" panose="020F0502020204030204" pitchFamily="34" charset="0"/>
                        </a:rPr>
                        <a:t>3</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dirty="0">
                          <a:effectLst/>
                          <a:latin typeface="Calibri" panose="020F0502020204030204" pitchFamily="34" charset="0"/>
                          <a:cs typeface="Calibri" panose="020F0502020204030204" pitchFamily="34" charset="0"/>
                        </a:rPr>
                        <a:t>5</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7</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5</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6</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2</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0</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1</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ZA" sz="1800" b="1" u="none" strike="noStrike" dirty="0">
                          <a:effectLst/>
                          <a:latin typeface="Calibri" panose="020F0502020204030204" pitchFamily="34" charset="0"/>
                          <a:cs typeface="Calibri" panose="020F0502020204030204" pitchFamily="34" charset="0"/>
                        </a:rPr>
                        <a:t>29</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496711">
                <a:tc>
                  <a:txBody>
                    <a:bodyPr/>
                    <a:lstStyle/>
                    <a:p>
                      <a:pPr algn="just" fontAlgn="ctr"/>
                      <a:r>
                        <a:rPr lang="en-ZA" sz="1800" u="none" strike="noStrike" dirty="0">
                          <a:effectLst/>
                          <a:latin typeface="Calibri" panose="020F0502020204030204" pitchFamily="34" charset="0"/>
                          <a:cs typeface="Calibri" panose="020F0502020204030204" pitchFamily="34" charset="0"/>
                        </a:rPr>
                        <a:t>John </a:t>
                      </a:r>
                      <a:r>
                        <a:rPr lang="en-ZA" sz="1800" u="none" strike="noStrike" dirty="0" err="1">
                          <a:effectLst/>
                          <a:latin typeface="Calibri" panose="020F0502020204030204" pitchFamily="34" charset="0"/>
                          <a:cs typeface="Calibri" panose="020F0502020204030204" pitchFamily="34" charset="0"/>
                        </a:rPr>
                        <a:t>Taolo</a:t>
                      </a:r>
                      <a:r>
                        <a:rPr lang="en-ZA" sz="1800" u="none" strike="noStrike" dirty="0">
                          <a:effectLst/>
                          <a:latin typeface="Calibri" panose="020F0502020204030204" pitchFamily="34" charset="0"/>
                          <a:cs typeface="Calibri" panose="020F0502020204030204" pitchFamily="34" charset="0"/>
                        </a:rPr>
                        <a:t> </a:t>
                      </a:r>
                      <a:r>
                        <a:rPr lang="en-ZA" sz="1800" u="none" strike="noStrike" dirty="0" err="1">
                          <a:effectLst/>
                          <a:latin typeface="Calibri" panose="020F0502020204030204" pitchFamily="34" charset="0"/>
                          <a:cs typeface="Calibri" panose="020F0502020204030204" pitchFamily="34" charset="0"/>
                        </a:rPr>
                        <a:t>Gaetsewe</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ctr"/>
                      <a:r>
                        <a:rPr lang="en-ZA" sz="1800" u="none" strike="noStrike">
                          <a:effectLst/>
                          <a:latin typeface="Calibri" panose="020F0502020204030204" pitchFamily="34" charset="0"/>
                          <a:cs typeface="Calibri" panose="020F0502020204030204" pitchFamily="34" charset="0"/>
                        </a:rPr>
                        <a:t>5</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ctr"/>
                      <a:r>
                        <a:rPr lang="en-ZA" sz="1800" u="none" strike="noStrike" dirty="0">
                          <a:effectLst/>
                          <a:latin typeface="Calibri" panose="020F0502020204030204" pitchFamily="34" charset="0"/>
                          <a:cs typeface="Calibri" panose="020F0502020204030204" pitchFamily="34" charset="0"/>
                        </a:rPr>
                        <a:t>5</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ctr"/>
                      <a:r>
                        <a:rPr lang="en-ZA" sz="1800" u="none" strike="noStrike">
                          <a:effectLst/>
                          <a:latin typeface="Calibri" panose="020F0502020204030204" pitchFamily="34" charset="0"/>
                          <a:cs typeface="Calibri" panose="020F0502020204030204" pitchFamily="34" charset="0"/>
                        </a:rPr>
                        <a:t>6</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ctr"/>
                      <a:r>
                        <a:rPr lang="en-ZA" sz="1800" u="none" strike="noStrike" dirty="0">
                          <a:effectLst/>
                          <a:latin typeface="Calibri" panose="020F0502020204030204" pitchFamily="34" charset="0"/>
                          <a:cs typeface="Calibri" panose="020F0502020204030204" pitchFamily="34" charset="0"/>
                        </a:rPr>
                        <a:t>5</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ctr"/>
                      <a:r>
                        <a:rPr lang="en-ZA" sz="1800" u="none" strike="noStrike" dirty="0">
                          <a:effectLst/>
                          <a:latin typeface="Calibri" panose="020F0502020204030204" pitchFamily="34" charset="0"/>
                          <a:cs typeface="Calibri" panose="020F0502020204030204" pitchFamily="34" charset="0"/>
                        </a:rPr>
                        <a:t>5</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ctr"/>
                      <a:r>
                        <a:rPr lang="en-ZA" sz="1800" u="none" strike="noStrike" dirty="0">
                          <a:effectLst/>
                          <a:latin typeface="Calibri" panose="020F0502020204030204" pitchFamily="34" charset="0"/>
                          <a:cs typeface="Calibri" panose="020F0502020204030204" pitchFamily="34" charset="0"/>
                        </a:rPr>
                        <a:t>2</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ctr"/>
                      <a:r>
                        <a:rPr lang="en-ZA" sz="1800" u="none" strike="noStrike" dirty="0">
                          <a:effectLst/>
                          <a:latin typeface="Calibri" panose="020F0502020204030204" pitchFamily="34" charset="0"/>
                          <a:cs typeface="Calibri" panose="020F0502020204030204" pitchFamily="34" charset="0"/>
                        </a:rPr>
                        <a:t>1</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ctr"/>
                      <a:r>
                        <a:rPr lang="en-ZA" sz="1800" u="none" strike="noStrike" dirty="0">
                          <a:effectLst/>
                          <a:latin typeface="Calibri" panose="020F0502020204030204" pitchFamily="34" charset="0"/>
                          <a:cs typeface="Calibri" panose="020F0502020204030204" pitchFamily="34" charset="0"/>
                        </a:rPr>
                        <a:t>2</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b"/>
                      <a:r>
                        <a:rPr lang="en-ZA" sz="1800" b="1" u="none" strike="noStrike" dirty="0">
                          <a:effectLst/>
                          <a:latin typeface="Calibri" panose="020F0502020204030204" pitchFamily="34" charset="0"/>
                          <a:cs typeface="Calibri" panose="020F0502020204030204" pitchFamily="34" charset="0"/>
                        </a:rPr>
                        <a:t>31</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extLst>
                  <a:ext uri="{0D108BD9-81ED-4DB2-BD59-A6C34878D82A}">
                    <a16:rowId xmlns:a16="http://schemas.microsoft.com/office/drawing/2014/main" val="10002"/>
                  </a:ext>
                </a:extLst>
              </a:tr>
              <a:tr h="496711">
                <a:tc>
                  <a:txBody>
                    <a:bodyPr/>
                    <a:lstStyle/>
                    <a:p>
                      <a:pPr algn="just" fontAlgn="ctr"/>
                      <a:r>
                        <a:rPr lang="en-ZA" sz="1800" u="none" strike="noStrike" dirty="0">
                          <a:effectLst/>
                          <a:latin typeface="Calibri" panose="020F0502020204030204" pitchFamily="34" charset="0"/>
                          <a:cs typeface="Calibri" panose="020F0502020204030204" pitchFamily="34" charset="0"/>
                        </a:rPr>
                        <a:t>Namakwa</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2</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12</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19</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11</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14</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3</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dirty="0">
                          <a:effectLst/>
                          <a:latin typeface="Calibri" panose="020F0502020204030204" pitchFamily="34" charset="0"/>
                          <a:cs typeface="Calibri" panose="020F0502020204030204" pitchFamily="34" charset="0"/>
                        </a:rPr>
                        <a:t>0</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dirty="0">
                          <a:effectLst/>
                          <a:latin typeface="Calibri" panose="020F0502020204030204" pitchFamily="34" charset="0"/>
                          <a:cs typeface="Calibri" panose="020F0502020204030204" pitchFamily="34" charset="0"/>
                        </a:rPr>
                        <a:t>0</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ZA" sz="1800" b="1" u="none" strike="noStrike" dirty="0">
                          <a:effectLst/>
                          <a:latin typeface="Calibri" panose="020F0502020204030204" pitchFamily="34" charset="0"/>
                          <a:cs typeface="Calibri" panose="020F0502020204030204" pitchFamily="34" charset="0"/>
                        </a:rPr>
                        <a:t>61</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r h="496711">
                <a:tc>
                  <a:txBody>
                    <a:bodyPr/>
                    <a:lstStyle/>
                    <a:p>
                      <a:pPr algn="just" fontAlgn="ctr"/>
                      <a:r>
                        <a:rPr lang="en-ZA" sz="1800" u="none" strike="noStrike" dirty="0" err="1">
                          <a:effectLst/>
                          <a:latin typeface="Calibri" panose="020F0502020204030204" pitchFamily="34" charset="0"/>
                          <a:cs typeface="Calibri" panose="020F0502020204030204" pitchFamily="34" charset="0"/>
                        </a:rPr>
                        <a:t>Pixley</a:t>
                      </a:r>
                      <a:r>
                        <a:rPr lang="en-ZA" sz="1800" u="none" strike="noStrike" dirty="0">
                          <a:effectLst/>
                          <a:latin typeface="Calibri" panose="020F0502020204030204" pitchFamily="34" charset="0"/>
                          <a:cs typeface="Calibri" panose="020F0502020204030204" pitchFamily="34" charset="0"/>
                        </a:rPr>
                        <a:t> </a:t>
                      </a:r>
                      <a:r>
                        <a:rPr lang="en-ZA" sz="1800" u="none" strike="noStrike" dirty="0" err="1">
                          <a:effectLst/>
                          <a:latin typeface="Calibri" panose="020F0502020204030204" pitchFamily="34" charset="0"/>
                          <a:cs typeface="Calibri" panose="020F0502020204030204" pitchFamily="34" charset="0"/>
                        </a:rPr>
                        <a:t>ka</a:t>
                      </a:r>
                      <a:r>
                        <a:rPr lang="en-ZA" sz="1800" u="none" strike="noStrike" dirty="0">
                          <a:effectLst/>
                          <a:latin typeface="Calibri" panose="020F0502020204030204" pitchFamily="34" charset="0"/>
                          <a:cs typeface="Calibri" panose="020F0502020204030204" pitchFamily="34" charset="0"/>
                        </a:rPr>
                        <a:t> </a:t>
                      </a:r>
                      <a:r>
                        <a:rPr lang="en-ZA" sz="1800" u="none" strike="noStrike" dirty="0" err="1">
                          <a:effectLst/>
                          <a:latin typeface="Calibri" panose="020F0502020204030204" pitchFamily="34" charset="0"/>
                          <a:cs typeface="Calibri" panose="020F0502020204030204" pitchFamily="34" charset="0"/>
                        </a:rPr>
                        <a:t>Seme</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ctr"/>
                      <a:r>
                        <a:rPr lang="en-ZA" sz="1800" u="none" strike="noStrike">
                          <a:effectLst/>
                          <a:latin typeface="Calibri" panose="020F0502020204030204" pitchFamily="34" charset="0"/>
                          <a:cs typeface="Calibri" panose="020F0502020204030204" pitchFamily="34" charset="0"/>
                        </a:rPr>
                        <a:t>9</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ctr"/>
                      <a:r>
                        <a:rPr lang="en-ZA" sz="1800" u="none" strike="noStrike">
                          <a:effectLst/>
                          <a:latin typeface="Calibri" panose="020F0502020204030204" pitchFamily="34" charset="0"/>
                          <a:cs typeface="Calibri" panose="020F0502020204030204" pitchFamily="34" charset="0"/>
                        </a:rPr>
                        <a:t>14</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ctr"/>
                      <a:r>
                        <a:rPr lang="en-ZA" sz="1800" u="none" strike="noStrike">
                          <a:effectLst/>
                          <a:latin typeface="Calibri" panose="020F0502020204030204" pitchFamily="34" charset="0"/>
                          <a:cs typeface="Calibri" panose="020F0502020204030204" pitchFamily="34" charset="0"/>
                        </a:rPr>
                        <a:t>22</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ctr"/>
                      <a:r>
                        <a:rPr lang="en-ZA" sz="1800" u="none" strike="noStrike">
                          <a:effectLst/>
                          <a:latin typeface="Calibri" panose="020F0502020204030204" pitchFamily="34" charset="0"/>
                          <a:cs typeface="Calibri" panose="020F0502020204030204" pitchFamily="34" charset="0"/>
                        </a:rPr>
                        <a:t>14</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ctr"/>
                      <a:r>
                        <a:rPr lang="en-ZA" sz="1800" u="none" strike="noStrike">
                          <a:effectLst/>
                          <a:latin typeface="Calibri" panose="020F0502020204030204" pitchFamily="34" charset="0"/>
                          <a:cs typeface="Calibri" panose="020F0502020204030204" pitchFamily="34" charset="0"/>
                        </a:rPr>
                        <a:t>14</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ctr"/>
                      <a:r>
                        <a:rPr lang="en-ZA" sz="1800" u="none" strike="noStrike">
                          <a:effectLst/>
                          <a:latin typeface="Calibri" panose="020F0502020204030204" pitchFamily="34" charset="0"/>
                          <a:cs typeface="Calibri" panose="020F0502020204030204" pitchFamily="34" charset="0"/>
                        </a:rPr>
                        <a:t>4</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ctr"/>
                      <a:r>
                        <a:rPr lang="en-ZA" sz="1800" u="none" strike="noStrike">
                          <a:effectLst/>
                          <a:latin typeface="Calibri" panose="020F0502020204030204" pitchFamily="34" charset="0"/>
                          <a:cs typeface="Calibri" panose="020F0502020204030204" pitchFamily="34" charset="0"/>
                        </a:rPr>
                        <a:t>0</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ctr"/>
                      <a:r>
                        <a:rPr lang="en-ZA" sz="1800" u="none" strike="noStrike" dirty="0">
                          <a:effectLst/>
                          <a:latin typeface="Calibri" panose="020F0502020204030204" pitchFamily="34" charset="0"/>
                          <a:cs typeface="Calibri" panose="020F0502020204030204" pitchFamily="34" charset="0"/>
                        </a:rPr>
                        <a:t>0</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b"/>
                      <a:r>
                        <a:rPr lang="en-ZA" sz="1800" b="1" u="none" strike="noStrike" dirty="0">
                          <a:effectLst/>
                          <a:latin typeface="Calibri" panose="020F0502020204030204" pitchFamily="34" charset="0"/>
                          <a:cs typeface="Calibri" panose="020F0502020204030204" pitchFamily="34" charset="0"/>
                        </a:rPr>
                        <a:t>77</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extLst>
                  <a:ext uri="{0D108BD9-81ED-4DB2-BD59-A6C34878D82A}">
                    <a16:rowId xmlns:a16="http://schemas.microsoft.com/office/drawing/2014/main" val="10004"/>
                  </a:ext>
                </a:extLst>
              </a:tr>
              <a:tr h="496711">
                <a:tc>
                  <a:txBody>
                    <a:bodyPr/>
                    <a:lstStyle/>
                    <a:p>
                      <a:pPr algn="just" fontAlgn="ctr"/>
                      <a:r>
                        <a:rPr lang="en-ZA" sz="1800" u="none" strike="noStrike" dirty="0">
                          <a:effectLst/>
                          <a:latin typeface="Calibri" panose="020F0502020204030204" pitchFamily="34" charset="0"/>
                          <a:cs typeface="Calibri" panose="020F0502020204030204" pitchFamily="34" charset="0"/>
                        </a:rPr>
                        <a:t>ZF </a:t>
                      </a:r>
                      <a:r>
                        <a:rPr lang="en-ZA" sz="1800" u="none" strike="noStrike" dirty="0" err="1">
                          <a:effectLst/>
                          <a:latin typeface="Calibri" panose="020F0502020204030204" pitchFamily="34" charset="0"/>
                          <a:cs typeface="Calibri" panose="020F0502020204030204" pitchFamily="34" charset="0"/>
                        </a:rPr>
                        <a:t>Mgcawu</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6</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10</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17</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10</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10</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5</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a:effectLst/>
                          <a:latin typeface="Calibri" panose="020F0502020204030204" pitchFamily="34" charset="0"/>
                          <a:cs typeface="Calibri" panose="020F0502020204030204" pitchFamily="34" charset="0"/>
                        </a:rPr>
                        <a:t>0</a:t>
                      </a:r>
                      <a:endParaRPr lang="en-ZA" sz="18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ctr"/>
                      <a:r>
                        <a:rPr lang="en-ZA" sz="1800" u="none" strike="noStrike" dirty="0">
                          <a:effectLst/>
                          <a:latin typeface="Calibri" panose="020F0502020204030204" pitchFamily="34" charset="0"/>
                          <a:cs typeface="Calibri" panose="020F0502020204030204" pitchFamily="34" charset="0"/>
                        </a:rPr>
                        <a:t>0</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n-ZA" sz="1800" b="1" u="none" strike="noStrike" dirty="0">
                          <a:effectLst/>
                          <a:latin typeface="Calibri" panose="020F0502020204030204" pitchFamily="34" charset="0"/>
                          <a:cs typeface="Calibri" panose="020F0502020204030204" pitchFamily="34" charset="0"/>
                        </a:rPr>
                        <a:t>58</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5"/>
                  </a:ext>
                </a:extLst>
              </a:tr>
              <a:tr h="496711">
                <a:tc>
                  <a:txBody>
                    <a:bodyPr/>
                    <a:lstStyle/>
                    <a:p>
                      <a:pPr algn="just" fontAlgn="b"/>
                      <a:r>
                        <a:rPr lang="en-ZA" sz="1800" b="1" u="none" strike="noStrike" dirty="0">
                          <a:effectLst/>
                          <a:latin typeface="Calibri" panose="020F0502020204030204" pitchFamily="34" charset="0"/>
                          <a:cs typeface="Calibri" panose="020F0502020204030204" pitchFamily="34" charset="0"/>
                        </a:rPr>
                        <a:t>Total</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b"/>
                      <a:r>
                        <a:rPr lang="en-ZA" sz="1800" b="1" u="none" strike="noStrike" dirty="0">
                          <a:effectLst/>
                          <a:latin typeface="Calibri" panose="020F0502020204030204" pitchFamily="34" charset="0"/>
                          <a:cs typeface="Calibri" panose="020F0502020204030204" pitchFamily="34" charset="0"/>
                        </a:rPr>
                        <a:t>25</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b"/>
                      <a:r>
                        <a:rPr lang="en-ZA" sz="1800" b="1" u="none" strike="noStrike" dirty="0">
                          <a:effectLst/>
                          <a:latin typeface="Calibri" panose="020F0502020204030204" pitchFamily="34" charset="0"/>
                          <a:cs typeface="Calibri" panose="020F0502020204030204" pitchFamily="34" charset="0"/>
                        </a:rPr>
                        <a:t>46</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b"/>
                      <a:r>
                        <a:rPr lang="en-ZA" sz="1800" b="1" u="none" strike="noStrike" dirty="0">
                          <a:effectLst/>
                          <a:latin typeface="Calibri" panose="020F0502020204030204" pitchFamily="34" charset="0"/>
                          <a:cs typeface="Calibri" panose="020F0502020204030204" pitchFamily="34" charset="0"/>
                        </a:rPr>
                        <a:t>71</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b"/>
                      <a:r>
                        <a:rPr lang="en-ZA" sz="1800" b="1" u="none" strike="noStrike" dirty="0">
                          <a:effectLst/>
                          <a:latin typeface="Calibri" panose="020F0502020204030204" pitchFamily="34" charset="0"/>
                          <a:cs typeface="Calibri" panose="020F0502020204030204" pitchFamily="34" charset="0"/>
                        </a:rPr>
                        <a:t>45</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b"/>
                      <a:r>
                        <a:rPr lang="en-ZA" sz="1800" b="1" u="none" strike="noStrike" dirty="0">
                          <a:effectLst/>
                          <a:latin typeface="Calibri" panose="020F0502020204030204" pitchFamily="34" charset="0"/>
                          <a:cs typeface="Calibri" panose="020F0502020204030204" pitchFamily="34" charset="0"/>
                        </a:rPr>
                        <a:t>49</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b"/>
                      <a:r>
                        <a:rPr lang="en-ZA" sz="1800" b="1" u="none" strike="noStrike" dirty="0">
                          <a:effectLst/>
                          <a:latin typeface="Calibri" panose="020F0502020204030204" pitchFamily="34" charset="0"/>
                          <a:cs typeface="Calibri" panose="020F0502020204030204" pitchFamily="34" charset="0"/>
                        </a:rPr>
                        <a:t>16</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b"/>
                      <a:r>
                        <a:rPr lang="en-ZA" sz="1800" b="1" u="none" strike="noStrike" dirty="0">
                          <a:effectLst/>
                          <a:latin typeface="Calibri" panose="020F0502020204030204" pitchFamily="34" charset="0"/>
                          <a:cs typeface="Calibri" panose="020F0502020204030204" pitchFamily="34" charset="0"/>
                        </a:rPr>
                        <a:t>1</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b"/>
                      <a:r>
                        <a:rPr lang="en-ZA" sz="1800" b="1" u="none" strike="noStrike" dirty="0">
                          <a:effectLst/>
                          <a:latin typeface="Calibri" panose="020F0502020204030204" pitchFamily="34" charset="0"/>
                          <a:cs typeface="Calibri" panose="020F0502020204030204" pitchFamily="34" charset="0"/>
                        </a:rPr>
                        <a:t>3</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tc>
                  <a:txBody>
                    <a:bodyPr/>
                    <a:lstStyle/>
                    <a:p>
                      <a:pPr algn="ctr" fontAlgn="b"/>
                      <a:r>
                        <a:rPr lang="en-ZA" sz="1800" b="1" u="none" strike="noStrike" dirty="0">
                          <a:effectLst/>
                          <a:latin typeface="Calibri" panose="020F0502020204030204" pitchFamily="34" charset="0"/>
                          <a:cs typeface="Calibri" panose="020F0502020204030204" pitchFamily="34" charset="0"/>
                        </a:rPr>
                        <a:t>256</a:t>
                      </a:r>
                      <a:endParaRPr lang="en-ZA" sz="18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bg2">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251799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 y="44452"/>
            <a:ext cx="9079992" cy="525462"/>
          </a:xfrm>
        </p:spPr>
        <p:txBody>
          <a:bodyPr>
            <a:noAutofit/>
          </a:bodyPr>
          <a:lstStyle/>
          <a:p>
            <a:r>
              <a:rPr lang="en-GB" sz="3400" b="1" dirty="0">
                <a:latin typeface="Calibri" panose="020F0502020204030204" pitchFamily="34" charset="0"/>
                <a:ea typeface="Cambria" panose="02040503050406030204" pitchFamily="18" charset="0"/>
                <a:cs typeface="Calibri" panose="020F0502020204030204" pitchFamily="34" charset="0"/>
              </a:rPr>
              <a:t>HOSTEL READINESS AND CHALLENGES</a:t>
            </a:r>
            <a:endParaRPr lang="en-ZA" sz="3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5638" y="586614"/>
            <a:ext cx="8910427" cy="5769736"/>
          </a:xfrm>
        </p:spPr>
        <p:txBody>
          <a:bodyPr>
            <a:noAutofit/>
          </a:bodyPr>
          <a:lstStyle/>
          <a:p>
            <a:pPr algn="just">
              <a:spcAft>
                <a:spcPts val="400"/>
              </a:spcAft>
            </a:pPr>
            <a:r>
              <a:rPr lang="en-US" sz="1550" dirty="0">
                <a:latin typeface="Calibri" panose="020F0502020204030204" pitchFamily="34" charset="0"/>
                <a:cs typeface="Calibri" panose="020F0502020204030204" pitchFamily="34" charset="0"/>
              </a:rPr>
              <a:t>The </a:t>
            </a:r>
            <a:r>
              <a:rPr lang="en-GB" sz="1550" dirty="0">
                <a:latin typeface="Calibri" panose="020F0502020204030204" pitchFamily="34" charset="0"/>
                <a:ea typeface="Cambria" panose="02040503050406030204" pitchFamily="18" charset="0"/>
                <a:cs typeface="Calibri" panose="020F0502020204030204" pitchFamily="34" charset="0"/>
              </a:rPr>
              <a:t>basic sanitation and hygiene packages</a:t>
            </a:r>
            <a:r>
              <a:rPr lang="en-US" sz="1550" dirty="0">
                <a:latin typeface="Calibri" panose="020F0502020204030204" pitchFamily="34" charset="0"/>
                <a:cs typeface="Calibri" panose="020F0502020204030204" pitchFamily="34" charset="0"/>
              </a:rPr>
              <a:t> ordered were delivered to all 70 hostels, with some critical special essential protective equipment for the five special school hostels still outstanding.</a:t>
            </a:r>
          </a:p>
          <a:p>
            <a:pPr algn="just">
              <a:spcAft>
                <a:spcPts val="400"/>
              </a:spcAft>
            </a:pPr>
            <a:r>
              <a:rPr lang="en-ZA" sz="1550" dirty="0">
                <a:latin typeface="Calibri" panose="020F0502020204030204" pitchFamily="34" charset="0"/>
                <a:cs typeface="Calibri" panose="020F0502020204030204" pitchFamily="34" charset="0"/>
              </a:rPr>
              <a:t>All 11 public special schools has resume teaching and learning</a:t>
            </a:r>
            <a:r>
              <a:rPr lang="en-US" sz="1550" dirty="0">
                <a:latin typeface="Calibri" panose="020F0502020204030204" pitchFamily="34" charset="0"/>
                <a:cs typeface="Calibri" panose="020F0502020204030204" pitchFamily="34" charset="0"/>
              </a:rPr>
              <a:t> but only one (1) of the five (5) is open as at 12 August 2020 – due to a combination of factors: the already shortage in personnel is exacerbated by the absence of replacements for those employees with comorbidities / underlying medical conditions</a:t>
            </a:r>
          </a:p>
          <a:p>
            <a:pPr algn="just">
              <a:spcAft>
                <a:spcPts val="400"/>
              </a:spcAft>
            </a:pPr>
            <a:r>
              <a:rPr lang="en-US" sz="1550" dirty="0">
                <a:latin typeface="Calibri" panose="020F0502020204030204" pitchFamily="34" charset="0"/>
                <a:cs typeface="Calibri" panose="020F0502020204030204" pitchFamily="34" charset="0"/>
              </a:rPr>
              <a:t>Onsite auditing of all 65 public ordinary school hostel was conducted. According to this Audit Report all 70 hostels combined have the capacity to house 10045 learners, but currently (2020) accommodate 5 336 learners (54%).</a:t>
            </a:r>
          </a:p>
          <a:p>
            <a:pPr algn="just">
              <a:spcAft>
                <a:spcPts val="400"/>
              </a:spcAft>
            </a:pPr>
            <a:r>
              <a:rPr lang="en-US" sz="1550" dirty="0">
                <a:latin typeface="Calibri" panose="020F0502020204030204" pitchFamily="34" charset="0"/>
                <a:cs typeface="Calibri" panose="020F0502020204030204" pitchFamily="34" charset="0"/>
              </a:rPr>
              <a:t>The two guiding Directions for determining occupancy readiness of hostels in order to ensure compliance with health, safety, and social distancing requirements - in terms of the Directions of 23 June 2020 – are:</a:t>
            </a:r>
          </a:p>
          <a:p>
            <a:pPr marL="1314450" lvl="2" indent="-514350" algn="just">
              <a:spcAft>
                <a:spcPts val="400"/>
              </a:spcAft>
              <a:buFont typeface="+mj-lt"/>
              <a:buAutoNum type="arabicPeriod"/>
            </a:pPr>
            <a:r>
              <a:rPr lang="en-US" sz="1550" dirty="0">
                <a:latin typeface="Calibri" panose="020F0502020204030204" pitchFamily="34" charset="0"/>
                <a:cs typeface="Calibri" panose="020F0502020204030204" pitchFamily="34" charset="0"/>
              </a:rPr>
              <a:t>Every school, hostel or office must comply with the social distancing; and requirement of at least 1.5 meters, as prescribed in the Regulations; and</a:t>
            </a:r>
          </a:p>
          <a:p>
            <a:pPr marL="1314450" lvl="2" indent="-514350" algn="just">
              <a:spcAft>
                <a:spcPts val="400"/>
              </a:spcAft>
              <a:buFont typeface="+mj-lt"/>
              <a:buAutoNum type="arabicPeriod"/>
            </a:pPr>
            <a:r>
              <a:rPr lang="en-US" sz="1550" dirty="0">
                <a:latin typeface="Calibri" panose="020F0502020204030204" pitchFamily="34" charset="0"/>
                <a:cs typeface="Calibri" panose="020F0502020204030204" pitchFamily="34" charset="0"/>
              </a:rPr>
              <a:t>School facilities must operate at 50% or less of their capacity at any given time.</a:t>
            </a:r>
          </a:p>
          <a:p>
            <a:pPr algn="just">
              <a:spcAft>
                <a:spcPts val="400"/>
              </a:spcAft>
            </a:pPr>
            <a:r>
              <a:rPr lang="en-US" sz="1550" dirty="0">
                <a:latin typeface="Calibri" panose="020F0502020204030204" pitchFamily="34" charset="0"/>
                <a:cs typeface="Calibri" panose="020F0502020204030204" pitchFamily="34" charset="0"/>
              </a:rPr>
              <a:t>In terms of the above directions the combined learner total in hostels will be in excess with 496 (boarders).</a:t>
            </a:r>
          </a:p>
          <a:p>
            <a:pPr algn="just">
              <a:spcAft>
                <a:spcPts val="400"/>
              </a:spcAft>
            </a:pPr>
            <a:r>
              <a:rPr lang="en-US" sz="1550" dirty="0">
                <a:latin typeface="Calibri" panose="020F0502020204030204" pitchFamily="34" charset="0"/>
                <a:cs typeface="Calibri" panose="020F0502020204030204" pitchFamily="34" charset="0"/>
              </a:rPr>
              <a:t>Alternative arrangements for excess boarders (340), if Soc. Dist. is gained through 50% of normal capacity, will have to be sought in 11 of the 65 ordinary public school hostels and for excess learners in each of the five special school hostels (156)</a:t>
            </a:r>
          </a:p>
          <a:p>
            <a:pPr algn="just">
              <a:spcAft>
                <a:spcPts val="400"/>
              </a:spcAft>
            </a:pPr>
            <a:r>
              <a:rPr lang="en-US" sz="1550" dirty="0">
                <a:latin typeface="Calibri" panose="020F0502020204030204" pitchFamily="34" charset="0"/>
                <a:cs typeface="Calibri" panose="020F0502020204030204" pitchFamily="34" charset="0"/>
              </a:rPr>
              <a:t>The biggest challenge faced by almost all hostel is the absence of the minimum required personnel.</a:t>
            </a:r>
          </a:p>
          <a:p>
            <a:pPr algn="just">
              <a:spcAft>
                <a:spcPts val="400"/>
              </a:spcAft>
            </a:pPr>
            <a:r>
              <a:rPr lang="en-US" sz="1550" dirty="0">
                <a:latin typeface="Calibri" panose="020F0502020204030204" pitchFamily="34" charset="0"/>
                <a:cs typeface="Calibri" panose="020F0502020204030204" pitchFamily="34" charset="0"/>
              </a:rPr>
              <a:t>The total number of critical vacant posts is 256.</a:t>
            </a:r>
            <a:endParaRPr lang="en-ZA" sz="155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5515423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5863"/>
          </a:xfrm>
        </p:spPr>
        <p:txBody>
          <a:bodyPr>
            <a:normAutofit fontScale="90000"/>
          </a:bodyPr>
          <a:lstStyle/>
          <a:p>
            <a:r>
              <a:rPr lang="en-US" dirty="0">
                <a:latin typeface="Calibri" panose="020F0502020204030204" pitchFamily="34" charset="0"/>
                <a:cs typeface="Calibri" panose="020F0502020204030204" pitchFamily="34" charset="0"/>
              </a:rPr>
              <a:t>MITIGATING </a:t>
            </a:r>
            <a:r>
              <a:rPr lang="en-US" dirty="0" smtClean="0">
                <a:latin typeface="Calibri" panose="020F0502020204030204" pitchFamily="34" charset="0"/>
                <a:cs typeface="Calibri" panose="020F0502020204030204" pitchFamily="34" charset="0"/>
              </a:rPr>
              <a:t>MEASURES FOR HOSTELS</a:t>
            </a:r>
            <a:endParaRPr lang="en-ZA"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64592" y="933069"/>
            <a:ext cx="8833104" cy="5117465"/>
          </a:xfrm>
        </p:spPr>
        <p:txBody>
          <a:bodyPr>
            <a:noAutofit/>
          </a:bodyPr>
          <a:lstStyle/>
          <a:p>
            <a:pPr algn="just">
              <a:spcBef>
                <a:spcPts val="0"/>
              </a:spcBef>
              <a:spcAft>
                <a:spcPts val="1200"/>
              </a:spcAft>
            </a:pPr>
            <a:r>
              <a:rPr lang="en-US" sz="1900" dirty="0" smtClean="0"/>
              <a:t>The following </a:t>
            </a:r>
            <a:r>
              <a:rPr lang="en-US" sz="1900" dirty="0"/>
              <a:t>four (4) schools </a:t>
            </a:r>
            <a:r>
              <a:rPr lang="en-US" sz="1900" dirty="0" smtClean="0"/>
              <a:t>are situated </a:t>
            </a:r>
            <a:r>
              <a:rPr lang="en-US" sz="1900" dirty="0"/>
              <a:t>in towns with more than one school hostel (Carnarvon High, Carnarvon High, </a:t>
            </a:r>
            <a:r>
              <a:rPr lang="en-US" sz="1900" dirty="0" err="1"/>
              <a:t>Duineveld</a:t>
            </a:r>
            <a:r>
              <a:rPr lang="en-US" sz="1900" dirty="0"/>
              <a:t> High, SC Kearns High and Saul Damon High), </a:t>
            </a:r>
            <a:r>
              <a:rPr lang="en-US" sz="1900" dirty="0" smtClean="0"/>
              <a:t>and could manage to easily mitigate the issue of social distancing.</a:t>
            </a:r>
          </a:p>
          <a:p>
            <a:pPr algn="just">
              <a:spcBef>
                <a:spcPts val="0"/>
              </a:spcBef>
              <a:spcAft>
                <a:spcPts val="1200"/>
              </a:spcAft>
            </a:pPr>
            <a:r>
              <a:rPr lang="en-US" sz="1900" dirty="0"/>
              <a:t>A</a:t>
            </a:r>
            <a:r>
              <a:rPr lang="en-US" sz="1900" dirty="0" smtClean="0"/>
              <a:t>ll </a:t>
            </a:r>
            <a:r>
              <a:rPr lang="en-US" sz="1900" dirty="0"/>
              <a:t>other seven (7) public ordinary hostels are located in rural towns without alternative / second hostels (Rietfontein </a:t>
            </a:r>
            <a:r>
              <a:rPr lang="en-US" sz="1900" dirty="0" err="1"/>
              <a:t>Gekombineerde</a:t>
            </a:r>
            <a:r>
              <a:rPr lang="en-US" sz="1900" dirty="0"/>
              <a:t> </a:t>
            </a:r>
            <a:r>
              <a:rPr lang="en-US" sz="1900" dirty="0" err="1"/>
              <a:t>Skool</a:t>
            </a:r>
            <a:r>
              <a:rPr lang="en-US" sz="1900" dirty="0"/>
              <a:t>, </a:t>
            </a:r>
            <a:r>
              <a:rPr lang="en-US" sz="1900" dirty="0" err="1"/>
              <a:t>Kgotatsano</a:t>
            </a:r>
            <a:r>
              <a:rPr lang="en-US" sz="1900" dirty="0"/>
              <a:t> Primary School, </a:t>
            </a:r>
            <a:r>
              <a:rPr lang="en-US" sz="1900" dirty="0" err="1"/>
              <a:t>Hoërskool</a:t>
            </a:r>
            <a:r>
              <a:rPr lang="en-US" sz="1900" dirty="0"/>
              <a:t> Groblershoop, </a:t>
            </a:r>
            <a:r>
              <a:rPr lang="en-US" sz="1900" dirty="0" err="1"/>
              <a:t>Volop</a:t>
            </a:r>
            <a:r>
              <a:rPr lang="en-US" sz="1900" dirty="0"/>
              <a:t> Intermediate School, </a:t>
            </a:r>
            <a:r>
              <a:rPr lang="en-US" sz="1900" dirty="0" err="1"/>
              <a:t>Sonskyn</a:t>
            </a:r>
            <a:r>
              <a:rPr lang="en-US" sz="1900" dirty="0"/>
              <a:t> Intermediate School, Van </a:t>
            </a:r>
            <a:r>
              <a:rPr lang="en-US" sz="1900" dirty="0" err="1"/>
              <a:t>Zylsrus</a:t>
            </a:r>
            <a:r>
              <a:rPr lang="en-US" sz="1900" dirty="0"/>
              <a:t> </a:t>
            </a:r>
            <a:r>
              <a:rPr lang="en-US" sz="1900" dirty="0" err="1"/>
              <a:t>Intermediêre</a:t>
            </a:r>
            <a:r>
              <a:rPr lang="en-US" sz="1900" dirty="0"/>
              <a:t> </a:t>
            </a:r>
            <a:r>
              <a:rPr lang="en-US" sz="1900" dirty="0" err="1"/>
              <a:t>Skool</a:t>
            </a:r>
            <a:r>
              <a:rPr lang="en-US" sz="1900" dirty="0"/>
              <a:t> and </a:t>
            </a:r>
            <a:r>
              <a:rPr lang="en-US" sz="1900" dirty="0" err="1"/>
              <a:t>Kitlanyang</a:t>
            </a:r>
            <a:r>
              <a:rPr lang="en-US" sz="1900" dirty="0"/>
              <a:t> Primary School</a:t>
            </a:r>
            <a:r>
              <a:rPr lang="en-US" sz="1900" dirty="0" smtClean="0"/>
              <a:t>).</a:t>
            </a:r>
            <a:endParaRPr lang="en-US" sz="1900" dirty="0"/>
          </a:p>
          <a:p>
            <a:pPr algn="just">
              <a:spcBef>
                <a:spcPts val="0"/>
              </a:spcBef>
              <a:spcAft>
                <a:spcPts val="1200"/>
              </a:spcAft>
            </a:pPr>
            <a:r>
              <a:rPr lang="en-US" sz="1900" dirty="0"/>
              <a:t>Learner Transport is an option for excess learners from these rural towns, but except for </a:t>
            </a:r>
            <a:r>
              <a:rPr lang="en-US" sz="1900" dirty="0" err="1"/>
              <a:t>Kitlanyang</a:t>
            </a:r>
            <a:r>
              <a:rPr lang="en-US" sz="1900" dirty="0"/>
              <a:t> Primary School (46), </a:t>
            </a:r>
            <a:r>
              <a:rPr lang="en-US" sz="1900" dirty="0" err="1"/>
              <a:t>Hoërskool</a:t>
            </a:r>
            <a:r>
              <a:rPr lang="en-US" sz="1900" dirty="0"/>
              <a:t> Groblershoop (64) and </a:t>
            </a:r>
            <a:r>
              <a:rPr lang="en-US" sz="1900" dirty="0" err="1"/>
              <a:t>Kgotatsano</a:t>
            </a:r>
            <a:r>
              <a:rPr lang="en-US" sz="1900" dirty="0"/>
              <a:t> Primary School (56) the number of combined excess learners in the other schools is 31 – making it near impossible to establish routes.</a:t>
            </a:r>
          </a:p>
          <a:p>
            <a:pPr algn="just">
              <a:spcBef>
                <a:spcPts val="0"/>
              </a:spcBef>
              <a:spcAft>
                <a:spcPts val="1200"/>
              </a:spcAft>
            </a:pPr>
            <a:r>
              <a:rPr lang="en-US" sz="1900" dirty="0"/>
              <a:t>Given the current trend of less learners returning to hostels, we anticipate that more from these rural hostels will ‘’even out’’ the excesses.</a:t>
            </a:r>
          </a:p>
          <a:p>
            <a:pPr algn="just">
              <a:spcBef>
                <a:spcPts val="0"/>
              </a:spcBef>
              <a:spcAft>
                <a:spcPts val="1200"/>
              </a:spcAft>
            </a:pPr>
            <a:r>
              <a:rPr lang="en-US" sz="1900" dirty="0"/>
              <a:t>Despite the above projection schools are busy adjusting their plans in accordance with the regulations and </a:t>
            </a:r>
            <a:r>
              <a:rPr lang="en-US" sz="1900" dirty="0" smtClean="0"/>
              <a:t>directions.</a:t>
            </a:r>
            <a:endParaRPr lang="en-US" sz="1900" dirty="0"/>
          </a:p>
          <a:p>
            <a:pPr algn="just">
              <a:spcBef>
                <a:spcPts val="0"/>
              </a:spcBef>
              <a:spcAft>
                <a:spcPts val="1200"/>
              </a:spcAft>
            </a:pPr>
            <a:endParaRPr lang="en-ZA" sz="19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488990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154354"/>
                </a:solidFill>
                <a:effectLst/>
                <a:uLnTx/>
                <a:uFillTx/>
                <a:latin typeface="Calibri" panose="020F0502020204030204" pitchFamily="34" charset="0"/>
                <a:ea typeface="+mj-ea"/>
                <a:cs typeface="Calibri" panose="020F0502020204030204" pitchFamily="34" charset="0"/>
              </a:rPr>
              <a:t>3.5. </a:t>
            </a: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TEACHER CO-MORBIDITIES</a:t>
            </a:r>
          </a:p>
        </p:txBody>
      </p:sp>
    </p:spTree>
    <p:extLst>
      <p:ext uri="{BB962C8B-B14F-4D97-AF65-F5344CB8AC3E}">
        <p14:creationId xmlns:p14="http://schemas.microsoft.com/office/powerpoint/2010/main" val="14560366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BAC99-637F-A243-A1D6-133FC4BDAA66}"/>
              </a:ext>
            </a:extLst>
          </p:cNvPr>
          <p:cNvSpPr>
            <a:spLocks noGrp="1"/>
          </p:cNvSpPr>
          <p:nvPr>
            <p:ph type="title"/>
          </p:nvPr>
        </p:nvSpPr>
        <p:spPr>
          <a:xfrm>
            <a:off x="0" y="18288"/>
            <a:ext cx="9144000" cy="662957"/>
          </a:xfrm>
        </p:spPr>
        <p:txBody>
          <a:bodyPr>
            <a:noAutofit/>
          </a:bodyPr>
          <a:lstStyle/>
          <a:p>
            <a:r>
              <a:rPr lang="en-US" sz="3200" dirty="0"/>
              <a:t>Consolidated Information on </a:t>
            </a:r>
            <a:r>
              <a:rPr lang="en-US" sz="3200" dirty="0" smtClean="0"/>
              <a:t>Teacher Co-Morbidities</a:t>
            </a:r>
            <a:endParaRPr lang="en-US" sz="3200" dirty="0"/>
          </a:p>
        </p:txBody>
      </p:sp>
      <p:sp>
        <p:nvSpPr>
          <p:cNvPr id="3" name="Content Placeholder 2">
            <a:extLst>
              <a:ext uri="{FF2B5EF4-FFF2-40B4-BE49-F238E27FC236}">
                <a16:creationId xmlns:a16="http://schemas.microsoft.com/office/drawing/2014/main" id="{4DA5AB6F-62CA-5149-866A-6AABD3AFAA35}"/>
              </a:ext>
            </a:extLst>
          </p:cNvPr>
          <p:cNvSpPr>
            <a:spLocks noGrp="1"/>
          </p:cNvSpPr>
          <p:nvPr>
            <p:ph idx="1"/>
          </p:nvPr>
        </p:nvSpPr>
        <p:spPr>
          <a:xfrm>
            <a:off x="301752" y="4970163"/>
            <a:ext cx="8604504" cy="1193064"/>
          </a:xfrm>
        </p:spPr>
        <p:txBody>
          <a:bodyPr>
            <a:noAutofit/>
          </a:bodyPr>
          <a:lstStyle/>
          <a:p>
            <a:pPr algn="just"/>
            <a:r>
              <a:rPr lang="en-US" sz="1700" b="1" dirty="0"/>
              <a:t>To date no formal disputes have been registered by educators where the concession application was declined.</a:t>
            </a:r>
          </a:p>
          <a:p>
            <a:pPr algn="just"/>
            <a:r>
              <a:rPr lang="en-US" sz="1700" b="1" dirty="0"/>
              <a:t>Challenges are experienced with the Health Risk Manager for the second opinion for the 254 concession applications. The Department is working on alternative plans to address this.</a:t>
            </a:r>
          </a:p>
        </p:txBody>
      </p:sp>
      <p:sp>
        <p:nvSpPr>
          <p:cNvPr id="4" name="Slide Number Placeholder 3">
            <a:extLst>
              <a:ext uri="{FF2B5EF4-FFF2-40B4-BE49-F238E27FC236}">
                <a16:creationId xmlns:a16="http://schemas.microsoft.com/office/drawing/2014/main" id="{71EF2BF3-069E-D74F-8538-825E0E5B1A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5" name="Table 4"/>
          <p:cNvGraphicFramePr>
            <a:graphicFrameLocks noGrp="1"/>
          </p:cNvGraphicFramePr>
          <p:nvPr/>
        </p:nvGraphicFramePr>
        <p:xfrm>
          <a:off x="429333" y="681246"/>
          <a:ext cx="8403772" cy="4209695"/>
        </p:xfrm>
        <a:graphic>
          <a:graphicData uri="http://schemas.openxmlformats.org/drawingml/2006/table">
            <a:tbl>
              <a:tblPr/>
              <a:tblGrid>
                <a:gridCol w="1381089">
                  <a:extLst>
                    <a:ext uri="{9D8B030D-6E8A-4147-A177-3AD203B41FA5}">
                      <a16:colId xmlns:a16="http://schemas.microsoft.com/office/drawing/2014/main" val="20000"/>
                    </a:ext>
                  </a:extLst>
                </a:gridCol>
                <a:gridCol w="1075782">
                  <a:extLst>
                    <a:ext uri="{9D8B030D-6E8A-4147-A177-3AD203B41FA5}">
                      <a16:colId xmlns:a16="http://schemas.microsoft.com/office/drawing/2014/main" val="20001"/>
                    </a:ext>
                  </a:extLst>
                </a:gridCol>
                <a:gridCol w="1133791">
                  <a:extLst>
                    <a:ext uri="{9D8B030D-6E8A-4147-A177-3AD203B41FA5}">
                      <a16:colId xmlns:a16="http://schemas.microsoft.com/office/drawing/2014/main" val="20002"/>
                    </a:ext>
                  </a:extLst>
                </a:gridCol>
                <a:gridCol w="1218200">
                  <a:extLst>
                    <a:ext uri="{9D8B030D-6E8A-4147-A177-3AD203B41FA5}">
                      <a16:colId xmlns:a16="http://schemas.microsoft.com/office/drawing/2014/main" val="20003"/>
                    </a:ext>
                  </a:extLst>
                </a:gridCol>
                <a:gridCol w="1249229">
                  <a:extLst>
                    <a:ext uri="{9D8B030D-6E8A-4147-A177-3AD203B41FA5}">
                      <a16:colId xmlns:a16="http://schemas.microsoft.com/office/drawing/2014/main" val="20004"/>
                    </a:ext>
                  </a:extLst>
                </a:gridCol>
                <a:gridCol w="1152548">
                  <a:extLst>
                    <a:ext uri="{9D8B030D-6E8A-4147-A177-3AD203B41FA5}">
                      <a16:colId xmlns:a16="http://schemas.microsoft.com/office/drawing/2014/main" val="20005"/>
                    </a:ext>
                  </a:extLst>
                </a:gridCol>
                <a:gridCol w="1193133">
                  <a:extLst>
                    <a:ext uri="{9D8B030D-6E8A-4147-A177-3AD203B41FA5}">
                      <a16:colId xmlns:a16="http://schemas.microsoft.com/office/drawing/2014/main" val="20006"/>
                    </a:ext>
                  </a:extLst>
                </a:gridCol>
              </a:tblGrid>
              <a:tr h="1430042">
                <a:tc>
                  <a:txBody>
                    <a:bodyPr/>
                    <a:lstStyle/>
                    <a:p>
                      <a:pPr algn="l" fontAlgn="ctr"/>
                      <a:r>
                        <a:rPr lang="en-ZA" sz="1400" b="1" i="0" u="none" strike="noStrike" dirty="0">
                          <a:solidFill>
                            <a:schemeClr val="tx1"/>
                          </a:solidFill>
                          <a:effectLst/>
                          <a:latin typeface="Calibri" panose="020F0502020204030204" pitchFamily="34" charset="0"/>
                          <a:cs typeface="Calibri" panose="020F0502020204030204" pitchFamily="34" charset="0"/>
                        </a:rPr>
                        <a:t>District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400" b="1" i="0" u="none" strike="noStrike" dirty="0">
                          <a:solidFill>
                            <a:schemeClr val="tx1"/>
                          </a:solidFill>
                          <a:effectLst/>
                          <a:latin typeface="Calibri" panose="020F0502020204030204" pitchFamily="34" charset="0"/>
                          <a:cs typeface="Calibri" panose="020F0502020204030204" pitchFamily="34" charset="0"/>
                        </a:rPr>
                        <a:t>No. of Schools where</a:t>
                      </a:r>
                      <a:r>
                        <a:rPr lang="en-ZA" sz="1400" b="1" i="0" u="none" strike="noStrike" baseline="0" dirty="0">
                          <a:solidFill>
                            <a:schemeClr val="tx1"/>
                          </a:solidFill>
                          <a:effectLst/>
                          <a:latin typeface="Calibri" panose="020F0502020204030204" pitchFamily="34" charset="0"/>
                          <a:cs typeface="Calibri" panose="020F0502020204030204" pitchFamily="34" charset="0"/>
                        </a:rPr>
                        <a:t> Co-Morbidities have been registered</a:t>
                      </a:r>
                      <a:endParaRPr lang="en-ZA" sz="1400" b="1"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400" b="1" i="0" u="none" strike="noStrike" dirty="0">
                          <a:solidFill>
                            <a:schemeClr val="tx1"/>
                          </a:solidFill>
                          <a:effectLst/>
                          <a:latin typeface="Calibri" panose="020F0502020204030204" pitchFamily="34" charset="0"/>
                          <a:cs typeface="Calibri" panose="020F0502020204030204" pitchFamily="34" charset="0"/>
                        </a:rPr>
                        <a:t>Total Applications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a:solidFill>
                            <a:schemeClr val="tx1"/>
                          </a:solidFill>
                          <a:effectLst/>
                          <a:latin typeface="Calibri" panose="020F0502020204030204" pitchFamily="34" charset="0"/>
                          <a:cs typeface="Calibri" panose="020F0502020204030204" pitchFamily="34" charset="0"/>
                        </a:rPr>
                        <a:t>No.</a:t>
                      </a:r>
                      <a:r>
                        <a:rPr lang="en-US" sz="1400" b="1" i="0" u="none" strike="noStrike" baseline="0" dirty="0">
                          <a:solidFill>
                            <a:schemeClr val="tx1"/>
                          </a:solidFill>
                          <a:effectLst/>
                          <a:latin typeface="Calibri" panose="020F0502020204030204" pitchFamily="34" charset="0"/>
                          <a:cs typeface="Calibri" panose="020F0502020204030204" pitchFamily="34" charset="0"/>
                        </a:rPr>
                        <a:t> of </a:t>
                      </a:r>
                      <a:r>
                        <a:rPr lang="en-US" sz="1400" b="1" i="0" u="none" strike="noStrike" dirty="0">
                          <a:solidFill>
                            <a:schemeClr val="tx1"/>
                          </a:solidFill>
                          <a:effectLst/>
                          <a:latin typeface="Calibri" panose="020F0502020204030204" pitchFamily="34" charset="0"/>
                          <a:cs typeface="Calibri" panose="020F0502020204030204" pitchFamily="34" charset="0"/>
                        </a:rPr>
                        <a:t>Concessions Approved as at 31 July 2020</a:t>
                      </a:r>
                      <a:endParaRPr lang="en-ZA" sz="1400" b="1"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a:solidFill>
                            <a:schemeClr val="tx1"/>
                          </a:solidFill>
                          <a:effectLst/>
                          <a:latin typeface="Calibri" panose="020F0502020204030204" pitchFamily="34" charset="0"/>
                          <a:cs typeface="Calibri" panose="020F0502020204030204" pitchFamily="34" charset="0"/>
                        </a:rPr>
                        <a:t>Number</a:t>
                      </a:r>
                      <a:r>
                        <a:rPr lang="en-US" sz="1400" b="1" i="0" u="none" strike="noStrike" baseline="0" dirty="0">
                          <a:solidFill>
                            <a:schemeClr val="tx1"/>
                          </a:solidFill>
                          <a:effectLst/>
                          <a:latin typeface="Calibri" panose="020F0502020204030204" pitchFamily="34" charset="0"/>
                          <a:cs typeface="Calibri" panose="020F0502020204030204" pitchFamily="34" charset="0"/>
                        </a:rPr>
                        <a:t> of applications declined</a:t>
                      </a:r>
                      <a:endParaRPr lang="en-ZA" sz="1400" b="1"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a:solidFill>
                            <a:schemeClr val="tx1"/>
                          </a:solidFill>
                          <a:effectLst/>
                          <a:latin typeface="Calibri" panose="020F0502020204030204" pitchFamily="34" charset="0"/>
                          <a:cs typeface="Calibri" panose="020F0502020204030204" pitchFamily="34" charset="0"/>
                        </a:rPr>
                        <a:t>Number of disputes</a:t>
                      </a:r>
                      <a:endParaRPr lang="en-ZA" sz="1400" b="1"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Calibri" panose="020F0502020204030204" pitchFamily="34" charset="0"/>
                          <a:cs typeface="Calibri" panose="020F0502020204030204" pitchFamily="34" charset="0"/>
                        </a:rPr>
                        <a:t>Concession</a:t>
                      </a:r>
                      <a:r>
                        <a:rPr lang="en-US" sz="1400" b="1" i="0" u="none" strike="noStrike" baseline="0" dirty="0">
                          <a:solidFill>
                            <a:schemeClr val="tx1"/>
                          </a:solidFill>
                          <a:effectLst/>
                          <a:latin typeface="Calibri" panose="020F0502020204030204" pitchFamily="34" charset="0"/>
                          <a:cs typeface="Calibri" panose="020F0502020204030204" pitchFamily="34" charset="0"/>
                        </a:rPr>
                        <a:t> Applications referred to the District Office by Schools</a:t>
                      </a:r>
                      <a:endParaRPr lang="en-ZA" sz="1400" b="1" i="0" u="none" strike="noStrike" dirty="0">
                        <a:solidFill>
                          <a:schemeClr val="tx1"/>
                        </a:solidFill>
                        <a:effectLst/>
                        <a:latin typeface="Calibri" panose="020F0502020204030204" pitchFamily="34" charset="0"/>
                        <a:cs typeface="Calibri" panose="020F0502020204030204" pitchFamily="34" charset="0"/>
                      </a:endParaRPr>
                    </a:p>
                    <a:p>
                      <a:pPr algn="ctr" fontAlgn="ctr"/>
                      <a:endParaRPr lang="en-ZA" sz="1400" b="1"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532382">
                <a:tc>
                  <a:txBody>
                    <a:bodyPr/>
                    <a:lstStyle/>
                    <a:p>
                      <a:pPr algn="l" fontAlgn="ctr"/>
                      <a:r>
                        <a:rPr lang="en-ZA" sz="1800" b="1" i="0" u="none" strike="noStrike" dirty="0">
                          <a:solidFill>
                            <a:schemeClr val="tx1"/>
                          </a:solidFill>
                          <a:effectLst/>
                          <a:latin typeface="Calibri" panose="020F0502020204030204" pitchFamily="34" charset="0"/>
                          <a:cs typeface="Calibri" panose="020F0502020204030204" pitchFamily="34" charset="0"/>
                        </a:rPr>
                        <a:t> Frances    </a:t>
                      </a:r>
                    </a:p>
                    <a:p>
                      <a:pPr algn="l" fontAlgn="ctr"/>
                      <a:r>
                        <a:rPr lang="en-ZA" sz="1800" b="1" i="0" u="none" strike="noStrike" dirty="0">
                          <a:solidFill>
                            <a:schemeClr val="tx1"/>
                          </a:solidFill>
                          <a:effectLst/>
                          <a:latin typeface="Calibri" panose="020F0502020204030204" pitchFamily="34" charset="0"/>
                          <a:cs typeface="Calibri" panose="020F0502020204030204" pitchFamily="34" charset="0"/>
                        </a:rPr>
                        <a:t> Baard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800" b="0" i="0" u="none" strike="noStrike" dirty="0">
                          <a:solidFill>
                            <a:schemeClr val="tx1"/>
                          </a:solidFill>
                          <a:effectLst/>
                          <a:latin typeface="Calibri" panose="020F0502020204030204" pitchFamily="34" charset="0"/>
                          <a:cs typeface="Calibri" panose="020F0502020204030204" pitchFamily="34" charset="0"/>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800" b="0" i="0" u="none" strike="noStrike" dirty="0">
                          <a:solidFill>
                            <a:schemeClr val="tx1"/>
                          </a:solidFill>
                          <a:effectLst/>
                          <a:latin typeface="Calibri" panose="020F0502020204030204" pitchFamily="34" charset="0"/>
                          <a:cs typeface="Calibri" panose="020F0502020204030204" pitchFamily="34" charset="0"/>
                        </a:rPr>
                        <a:t>742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chemeClr val="tx1"/>
                          </a:solidFill>
                          <a:effectLst/>
                          <a:latin typeface="Calibri" panose="020F0502020204030204" pitchFamily="34" charset="0"/>
                          <a:cs typeface="Calibri" panose="020F0502020204030204" pitchFamily="34" charset="0"/>
                        </a:rPr>
                        <a:t>587</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chemeClr val="tx1"/>
                          </a:solidFill>
                          <a:effectLst/>
                          <a:latin typeface="Calibri" panose="020F0502020204030204" pitchFamily="34" charset="0"/>
                          <a:cs typeface="Calibri" panose="020F0502020204030204" pitchFamily="34" charset="0"/>
                        </a:rPr>
                        <a:t>25</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tx1"/>
                          </a:solidFill>
                          <a:effectLst/>
                          <a:latin typeface="Calibri" panose="020F0502020204030204" pitchFamily="34" charset="0"/>
                          <a:cs typeface="Calibri" panose="020F0502020204030204" pitchFamily="34" charset="0"/>
                        </a:rPr>
                        <a:t>0</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tx1"/>
                          </a:solidFill>
                          <a:effectLst/>
                          <a:latin typeface="Calibri" panose="020F0502020204030204" pitchFamily="34" charset="0"/>
                          <a:cs typeface="Calibri" panose="020F0502020204030204" pitchFamily="34" charset="0"/>
                        </a:rPr>
                        <a:t>130</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2017">
                <a:tc>
                  <a:txBody>
                    <a:bodyPr/>
                    <a:lstStyle/>
                    <a:p>
                      <a:pPr algn="l" fontAlgn="ctr"/>
                      <a:r>
                        <a:rPr lang="en-ZA" sz="1800" b="1" i="0" u="none" strike="noStrike" dirty="0">
                          <a:solidFill>
                            <a:schemeClr val="tx1"/>
                          </a:solidFill>
                          <a:effectLst/>
                          <a:latin typeface="Calibri" panose="020F0502020204030204" pitchFamily="34" charset="0"/>
                          <a:cs typeface="Calibri" panose="020F0502020204030204" pitchFamily="34" charset="0"/>
                        </a:rPr>
                        <a:t> John </a:t>
                      </a:r>
                      <a:r>
                        <a:rPr lang="en-ZA" sz="1800" b="1" i="0" u="none" strike="noStrike" dirty="0" err="1">
                          <a:solidFill>
                            <a:schemeClr val="tx1"/>
                          </a:solidFill>
                          <a:effectLst/>
                          <a:latin typeface="Calibri" panose="020F0502020204030204" pitchFamily="34" charset="0"/>
                          <a:cs typeface="Calibri" panose="020F0502020204030204" pitchFamily="34" charset="0"/>
                        </a:rPr>
                        <a:t>Taolo</a:t>
                      </a:r>
                      <a:r>
                        <a:rPr lang="en-ZA" sz="1800" b="1" i="0" u="none" strike="noStrike" dirty="0">
                          <a:solidFill>
                            <a:schemeClr val="tx1"/>
                          </a:solidFill>
                          <a:effectLst/>
                          <a:latin typeface="Calibri" panose="020F0502020204030204" pitchFamily="34" charset="0"/>
                          <a:cs typeface="Calibri" panose="020F0502020204030204" pitchFamily="34" charset="0"/>
                        </a:rPr>
                        <a:t>    </a:t>
                      </a:r>
                    </a:p>
                    <a:p>
                      <a:pPr algn="l" fontAlgn="ctr"/>
                      <a:r>
                        <a:rPr lang="en-ZA" sz="1800" b="1" i="0" u="none" strike="noStrike" dirty="0">
                          <a:solidFill>
                            <a:schemeClr val="tx1"/>
                          </a:solidFill>
                          <a:effectLst/>
                          <a:latin typeface="Calibri" panose="020F0502020204030204" pitchFamily="34" charset="0"/>
                          <a:cs typeface="Calibri" panose="020F0502020204030204" pitchFamily="34" charset="0"/>
                        </a:rPr>
                        <a:t> </a:t>
                      </a:r>
                      <a:r>
                        <a:rPr lang="en-ZA" sz="1800" b="1" i="0" u="none" strike="noStrike" dirty="0" err="1">
                          <a:solidFill>
                            <a:schemeClr val="tx1"/>
                          </a:solidFill>
                          <a:effectLst/>
                          <a:latin typeface="Calibri" panose="020F0502020204030204" pitchFamily="34" charset="0"/>
                          <a:cs typeface="Calibri" panose="020F0502020204030204" pitchFamily="34" charset="0"/>
                        </a:rPr>
                        <a:t>Gaetsewe</a:t>
                      </a:r>
                      <a:endParaRPr lang="en-ZA" sz="1800" b="1"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800" b="0" i="0" u="none" strike="noStrike" dirty="0">
                          <a:solidFill>
                            <a:schemeClr val="tx1"/>
                          </a:solidFill>
                          <a:effectLst/>
                          <a:latin typeface="Calibri" panose="020F0502020204030204" pitchFamily="34" charset="0"/>
                          <a:cs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800" b="0" i="0" u="none" strike="noStrike">
                          <a:solidFill>
                            <a:schemeClr val="tx1"/>
                          </a:solidFill>
                          <a:effectLst/>
                          <a:latin typeface="Calibri" panose="020F0502020204030204" pitchFamily="34" charset="0"/>
                          <a:cs typeface="Calibri" panose="020F0502020204030204" pitchFamily="34" charset="0"/>
                        </a:rPr>
                        <a:t>386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chemeClr val="tx1"/>
                          </a:solidFill>
                          <a:effectLst/>
                          <a:latin typeface="Calibri" panose="020F0502020204030204" pitchFamily="34" charset="0"/>
                          <a:cs typeface="Calibri" panose="020F0502020204030204" pitchFamily="34" charset="0"/>
                        </a:rPr>
                        <a:t>136</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chemeClr val="tx1"/>
                          </a:solidFill>
                          <a:effectLst/>
                          <a:latin typeface="Calibri" panose="020F0502020204030204" pitchFamily="34" charset="0"/>
                          <a:cs typeface="Calibri" panose="020F0502020204030204" pitchFamily="34" charset="0"/>
                        </a:rPr>
                        <a:t>136</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tx1"/>
                          </a:solidFill>
                          <a:effectLst/>
                          <a:latin typeface="Calibri" panose="020F0502020204030204" pitchFamily="34" charset="0"/>
                          <a:cs typeface="Calibri" panose="020F0502020204030204" pitchFamily="34" charset="0"/>
                        </a:rPr>
                        <a:t>0</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tx1"/>
                          </a:solidFill>
                          <a:effectLst/>
                          <a:latin typeface="Calibri" panose="020F0502020204030204" pitchFamily="34" charset="0"/>
                          <a:cs typeface="Calibri" panose="020F0502020204030204" pitchFamily="34" charset="0"/>
                        </a:rPr>
                        <a:t>114</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6008">
                <a:tc>
                  <a:txBody>
                    <a:bodyPr/>
                    <a:lstStyle/>
                    <a:p>
                      <a:pPr algn="l" fontAlgn="ctr"/>
                      <a:r>
                        <a:rPr lang="en-ZA" sz="1800" b="1" i="0" u="none" strike="noStrike" dirty="0">
                          <a:solidFill>
                            <a:schemeClr val="tx1"/>
                          </a:solidFill>
                          <a:effectLst/>
                          <a:latin typeface="Calibri" panose="020F0502020204030204" pitchFamily="34" charset="0"/>
                          <a:cs typeface="Calibri" panose="020F0502020204030204" pitchFamily="34" charset="0"/>
                        </a:rPr>
                        <a:t> Namakwa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800" b="0" i="0" u="none" strike="noStrike" dirty="0">
                          <a:solidFill>
                            <a:schemeClr val="tx1"/>
                          </a:solidFill>
                          <a:effectLst/>
                          <a:latin typeface="Calibri" panose="020F0502020204030204" pitchFamily="34" charset="0"/>
                          <a:cs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chemeClr val="tx1"/>
                          </a:solidFill>
                          <a:effectLst/>
                          <a:latin typeface="Calibri" panose="020F0502020204030204" pitchFamily="34" charset="0"/>
                          <a:cs typeface="Calibri" panose="020F0502020204030204" pitchFamily="34" charset="0"/>
                        </a:rPr>
                        <a:t>198</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chemeClr val="tx1"/>
                          </a:solidFill>
                          <a:effectLst/>
                          <a:latin typeface="Calibri" panose="020F0502020204030204" pitchFamily="34" charset="0"/>
                          <a:cs typeface="Calibri" panose="020F0502020204030204" pitchFamily="34" charset="0"/>
                        </a:rPr>
                        <a:t>59</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chemeClr val="tx1"/>
                          </a:solidFill>
                          <a:effectLst/>
                          <a:latin typeface="Calibri" panose="020F0502020204030204" pitchFamily="34" charset="0"/>
                          <a:cs typeface="Calibri" panose="020F0502020204030204" pitchFamily="34" charset="0"/>
                        </a:rPr>
                        <a:t>139</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tx1"/>
                          </a:solidFill>
                          <a:effectLst/>
                          <a:latin typeface="Calibri" panose="020F0502020204030204" pitchFamily="34" charset="0"/>
                          <a:cs typeface="Calibri" panose="020F0502020204030204" pitchFamily="34" charset="0"/>
                        </a:rPr>
                        <a:t>0</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tx1"/>
                          </a:solidFill>
                          <a:effectLst/>
                          <a:latin typeface="Calibri" panose="020F0502020204030204" pitchFamily="34" charset="0"/>
                          <a:cs typeface="Calibri" panose="020F0502020204030204" pitchFamily="34" charset="0"/>
                        </a:rPr>
                        <a:t>0</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2382">
                <a:tc>
                  <a:txBody>
                    <a:bodyPr/>
                    <a:lstStyle/>
                    <a:p>
                      <a:pPr algn="l" fontAlgn="ctr"/>
                      <a:r>
                        <a:rPr lang="en-ZA" sz="1800" b="1" i="0" u="none" strike="noStrike" dirty="0">
                          <a:solidFill>
                            <a:schemeClr val="tx1"/>
                          </a:solidFill>
                          <a:effectLst/>
                          <a:latin typeface="Calibri" panose="020F0502020204030204" pitchFamily="34" charset="0"/>
                          <a:cs typeface="Calibri" panose="020F0502020204030204" pitchFamily="34" charset="0"/>
                        </a:rPr>
                        <a:t> </a:t>
                      </a:r>
                      <a:r>
                        <a:rPr lang="en-ZA" sz="1800" b="1" i="0" u="none" strike="noStrike" dirty="0" err="1">
                          <a:solidFill>
                            <a:schemeClr val="tx1"/>
                          </a:solidFill>
                          <a:effectLst/>
                          <a:latin typeface="Calibri" panose="020F0502020204030204" pitchFamily="34" charset="0"/>
                          <a:cs typeface="Calibri" panose="020F0502020204030204" pitchFamily="34" charset="0"/>
                        </a:rPr>
                        <a:t>Pixley</a:t>
                      </a:r>
                      <a:r>
                        <a:rPr lang="en-ZA" sz="1800" b="1" i="0" u="none" strike="noStrike" dirty="0">
                          <a:solidFill>
                            <a:schemeClr val="tx1"/>
                          </a:solidFill>
                          <a:effectLst/>
                          <a:latin typeface="Calibri" panose="020F0502020204030204" pitchFamily="34" charset="0"/>
                          <a:cs typeface="Calibri" panose="020F0502020204030204" pitchFamily="34" charset="0"/>
                        </a:rPr>
                        <a:t> </a:t>
                      </a:r>
                      <a:r>
                        <a:rPr lang="en-ZA" sz="1800" b="1" i="0" u="none" strike="noStrike" dirty="0" err="1">
                          <a:solidFill>
                            <a:schemeClr val="tx1"/>
                          </a:solidFill>
                          <a:effectLst/>
                          <a:latin typeface="Calibri" panose="020F0502020204030204" pitchFamily="34" charset="0"/>
                          <a:cs typeface="Calibri" panose="020F0502020204030204" pitchFamily="34" charset="0"/>
                        </a:rPr>
                        <a:t>ka</a:t>
                      </a:r>
                      <a:r>
                        <a:rPr lang="en-ZA" sz="1800" b="1" i="0" u="none" strike="noStrike" dirty="0">
                          <a:solidFill>
                            <a:schemeClr val="tx1"/>
                          </a:solidFill>
                          <a:effectLst/>
                          <a:latin typeface="Calibri" panose="020F0502020204030204" pitchFamily="34" charset="0"/>
                          <a:cs typeface="Calibri" panose="020F0502020204030204" pitchFamily="34" charset="0"/>
                        </a:rPr>
                        <a:t> </a:t>
                      </a:r>
                    </a:p>
                    <a:p>
                      <a:pPr algn="l" fontAlgn="ctr"/>
                      <a:r>
                        <a:rPr lang="en-ZA" sz="1800" b="1" i="0" u="none" strike="noStrike" dirty="0">
                          <a:solidFill>
                            <a:schemeClr val="tx1"/>
                          </a:solidFill>
                          <a:effectLst/>
                          <a:latin typeface="Calibri" panose="020F0502020204030204" pitchFamily="34" charset="0"/>
                          <a:cs typeface="Calibri" panose="020F0502020204030204" pitchFamily="34" charset="0"/>
                        </a:rPr>
                        <a:t> </a:t>
                      </a:r>
                      <a:r>
                        <a:rPr lang="en-ZA" sz="1800" b="1" i="0" u="none" strike="noStrike" dirty="0" err="1">
                          <a:solidFill>
                            <a:schemeClr val="tx1"/>
                          </a:solidFill>
                          <a:effectLst/>
                          <a:latin typeface="Calibri" panose="020F0502020204030204" pitchFamily="34" charset="0"/>
                          <a:cs typeface="Calibri" panose="020F0502020204030204" pitchFamily="34" charset="0"/>
                        </a:rPr>
                        <a:t>Seme</a:t>
                      </a:r>
                      <a:endParaRPr lang="en-ZA" sz="1800" b="1"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chemeClr val="tx1"/>
                          </a:solidFill>
                          <a:effectLst/>
                          <a:latin typeface="Calibri" panose="020F0502020204030204" pitchFamily="34" charset="0"/>
                          <a:cs typeface="Calibri" panose="020F0502020204030204" pitchFamily="34" charset="0"/>
                        </a:rPr>
                        <a:t>93</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800" b="0" i="0" u="none" strike="noStrike" dirty="0">
                          <a:solidFill>
                            <a:schemeClr val="tx1"/>
                          </a:solidFill>
                          <a:effectLst/>
                          <a:latin typeface="Calibri" panose="020F0502020204030204" pitchFamily="34" charset="0"/>
                          <a:cs typeface="Calibri" panose="020F0502020204030204" pitchFamily="34" charset="0"/>
                        </a:rPr>
                        <a:t>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chemeClr val="tx1"/>
                          </a:solidFill>
                          <a:effectLst/>
                          <a:latin typeface="Calibri" panose="020F0502020204030204" pitchFamily="34" charset="0"/>
                          <a:cs typeface="Calibri" panose="020F0502020204030204" pitchFamily="34" charset="0"/>
                        </a:rPr>
                        <a:t>145</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chemeClr val="tx1"/>
                          </a:solidFill>
                          <a:effectLst/>
                          <a:latin typeface="Calibri" panose="020F0502020204030204" pitchFamily="34" charset="0"/>
                          <a:cs typeface="Calibri" panose="020F0502020204030204" pitchFamily="34" charset="0"/>
                        </a:rPr>
                        <a:t>66</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tx1"/>
                          </a:solidFill>
                          <a:effectLst/>
                          <a:latin typeface="Calibri" panose="020F0502020204030204" pitchFamily="34" charset="0"/>
                          <a:cs typeface="Calibri" panose="020F0502020204030204" pitchFamily="34" charset="0"/>
                        </a:rPr>
                        <a:t>0</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tx1"/>
                          </a:solidFill>
                          <a:effectLst/>
                          <a:latin typeface="Calibri" panose="020F0502020204030204" pitchFamily="34" charset="0"/>
                          <a:cs typeface="Calibri" panose="020F0502020204030204" pitchFamily="34" charset="0"/>
                        </a:rPr>
                        <a:t>10</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2174">
                <a:tc>
                  <a:txBody>
                    <a:bodyPr/>
                    <a:lstStyle/>
                    <a:p>
                      <a:pPr algn="l" fontAlgn="ctr"/>
                      <a:r>
                        <a:rPr lang="en-ZA" sz="1800" b="1" i="0" u="none" strike="noStrike" dirty="0">
                          <a:solidFill>
                            <a:schemeClr val="tx1"/>
                          </a:solidFill>
                          <a:effectLst/>
                          <a:latin typeface="Calibri" panose="020F0502020204030204" pitchFamily="34" charset="0"/>
                          <a:cs typeface="Calibri" panose="020F0502020204030204" pitchFamily="34" charset="0"/>
                        </a:rPr>
                        <a:t> ZF </a:t>
                      </a:r>
                      <a:r>
                        <a:rPr lang="en-ZA" sz="1800" b="1" i="0" u="none" strike="noStrike" dirty="0" err="1">
                          <a:solidFill>
                            <a:schemeClr val="tx1"/>
                          </a:solidFill>
                          <a:effectLst/>
                          <a:latin typeface="Calibri" panose="020F0502020204030204" pitchFamily="34" charset="0"/>
                          <a:cs typeface="Calibri" panose="020F0502020204030204" pitchFamily="34" charset="0"/>
                        </a:rPr>
                        <a:t>Mgcawu</a:t>
                      </a:r>
                      <a:endParaRPr lang="en-ZA" sz="1800" b="1"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chemeClr val="tx1"/>
                          </a:solidFill>
                          <a:effectLst/>
                          <a:latin typeface="Calibri" panose="020F0502020204030204" pitchFamily="34" charset="0"/>
                          <a:cs typeface="Calibri" panose="020F0502020204030204" pitchFamily="34" charset="0"/>
                        </a:rPr>
                        <a:t>55</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chemeClr val="tx1"/>
                          </a:solidFill>
                          <a:effectLst/>
                          <a:latin typeface="Calibri" panose="020F0502020204030204" pitchFamily="34" charset="0"/>
                          <a:cs typeface="Calibri" panose="020F0502020204030204" pitchFamily="34" charset="0"/>
                        </a:rPr>
                        <a:t>497</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chemeClr val="tx1"/>
                          </a:solidFill>
                          <a:effectLst/>
                          <a:latin typeface="Calibri" panose="020F0502020204030204" pitchFamily="34" charset="0"/>
                          <a:cs typeface="Calibri" panose="020F0502020204030204" pitchFamily="34" charset="0"/>
                        </a:rPr>
                        <a:t>183</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chemeClr val="tx1"/>
                          </a:solidFill>
                          <a:effectLst/>
                          <a:latin typeface="Calibri" panose="020F0502020204030204" pitchFamily="34" charset="0"/>
                          <a:cs typeface="Calibri" panose="020F0502020204030204" pitchFamily="34" charset="0"/>
                        </a:rPr>
                        <a:t>314</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tx1"/>
                          </a:solidFill>
                          <a:effectLst/>
                          <a:latin typeface="Calibri" panose="020F0502020204030204" pitchFamily="34" charset="0"/>
                          <a:cs typeface="Calibri" panose="020F0502020204030204" pitchFamily="34" charset="0"/>
                        </a:rPr>
                        <a:t>0</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tx1"/>
                          </a:solidFill>
                          <a:effectLst/>
                          <a:latin typeface="Calibri" panose="020F0502020204030204" pitchFamily="34" charset="0"/>
                          <a:cs typeface="Calibri" panose="020F0502020204030204" pitchFamily="34" charset="0"/>
                        </a:rPr>
                        <a:t>0</a:t>
                      </a:r>
                      <a:endParaRPr lang="en-ZA" sz="18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2174">
                <a:tc>
                  <a:txBody>
                    <a:bodyPr/>
                    <a:lstStyle/>
                    <a:p>
                      <a:pPr algn="l" fontAlgn="ctr"/>
                      <a:r>
                        <a:rPr lang="en-ZA" sz="1800" b="1" i="0" u="none" strike="noStrike" dirty="0">
                          <a:solidFill>
                            <a:schemeClr val="tx1"/>
                          </a:solidFill>
                          <a:effectLst/>
                          <a:latin typeface="Calibri" panose="020F0502020204030204" pitchFamily="34" charset="0"/>
                          <a:cs typeface="Calibri" panose="020F0502020204030204" pitchFamily="34" charset="0"/>
                        </a:rPr>
                        <a:t>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tx1"/>
                          </a:solidFill>
                          <a:effectLst/>
                          <a:latin typeface="Calibri" panose="020F0502020204030204" pitchFamily="34" charset="0"/>
                          <a:cs typeface="Calibri" panose="020F0502020204030204" pitchFamily="34" charset="0"/>
                        </a:rPr>
                        <a:t>410</a:t>
                      </a:r>
                      <a:endParaRPr lang="en-ZA" sz="1800" b="1"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tx1"/>
                          </a:solidFill>
                          <a:effectLst/>
                          <a:latin typeface="Calibri" panose="020F0502020204030204" pitchFamily="34" charset="0"/>
                          <a:cs typeface="Calibri" panose="020F0502020204030204" pitchFamily="34" charset="0"/>
                        </a:rPr>
                        <a:t>2 044</a:t>
                      </a:r>
                      <a:endParaRPr lang="en-ZA" sz="1800" b="1"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tx1"/>
                          </a:solidFill>
                          <a:effectLst/>
                          <a:latin typeface="Calibri" panose="020F0502020204030204" pitchFamily="34" charset="0"/>
                          <a:cs typeface="Calibri" panose="020F0502020204030204" pitchFamily="34" charset="0"/>
                        </a:rPr>
                        <a:t>1 110</a:t>
                      </a:r>
                      <a:endParaRPr lang="en-ZA" sz="1800" b="1"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chemeClr val="tx1"/>
                          </a:solidFill>
                          <a:effectLst/>
                          <a:latin typeface="Calibri" panose="020F0502020204030204" pitchFamily="34" charset="0"/>
                          <a:cs typeface="Calibri" panose="020F0502020204030204" pitchFamily="34" charset="0"/>
                        </a:rPr>
                        <a:t>680</a:t>
                      </a:r>
                      <a:endParaRPr lang="en-ZA" sz="1800" b="1"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chemeClr val="tx1"/>
                          </a:solidFill>
                          <a:effectLst/>
                          <a:latin typeface="Calibri" panose="020F0502020204030204" pitchFamily="34" charset="0"/>
                          <a:cs typeface="Calibri" panose="020F0502020204030204" pitchFamily="34" charset="0"/>
                        </a:rPr>
                        <a:t>0</a:t>
                      </a:r>
                      <a:endParaRPr lang="en-ZA" sz="1800" b="1"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chemeClr val="tx1"/>
                          </a:solidFill>
                          <a:effectLst/>
                          <a:latin typeface="Calibri" panose="020F0502020204030204" pitchFamily="34" charset="0"/>
                          <a:cs typeface="Calibri" panose="020F0502020204030204" pitchFamily="34" charset="0"/>
                        </a:rPr>
                        <a:t>254</a:t>
                      </a:r>
                      <a:endParaRPr lang="en-ZA" sz="1800" b="1"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930010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648998"/>
          </a:xfrm>
          <a:ln>
            <a:solidFill>
              <a:schemeClr val="bg1">
                <a:lumMod val="95000"/>
              </a:schemeClr>
            </a:solidFill>
          </a:ln>
        </p:spPr>
        <p:txBody>
          <a:bodyPr>
            <a:noAutofit/>
          </a:bodyPr>
          <a:lstStyle/>
          <a:p>
            <a:r>
              <a:rPr lang="en-ZA" sz="2800" b="1" dirty="0">
                <a:solidFill>
                  <a:schemeClr val="tx1">
                    <a:lumMod val="75000"/>
                  </a:schemeClr>
                </a:solidFill>
              </a:rPr>
              <a:t>SUSTITUTE EDUCATORS REQUIRED  BASED ON APPROVED CONCESSIONS GRANTED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5" name="Table 4"/>
          <p:cNvGraphicFramePr>
            <a:graphicFrameLocks noGrp="1"/>
          </p:cNvGraphicFramePr>
          <p:nvPr>
            <p:extLst/>
          </p:nvPr>
        </p:nvGraphicFramePr>
        <p:xfrm>
          <a:off x="384048" y="1308184"/>
          <a:ext cx="8339328" cy="4214823"/>
        </p:xfrm>
        <a:graphic>
          <a:graphicData uri="http://schemas.openxmlformats.org/drawingml/2006/table">
            <a:tbl>
              <a:tblPr/>
              <a:tblGrid>
                <a:gridCol w="2229222">
                  <a:extLst>
                    <a:ext uri="{9D8B030D-6E8A-4147-A177-3AD203B41FA5}">
                      <a16:colId xmlns:a16="http://schemas.microsoft.com/office/drawing/2014/main" val="20000"/>
                    </a:ext>
                  </a:extLst>
                </a:gridCol>
                <a:gridCol w="2036702">
                  <a:extLst>
                    <a:ext uri="{9D8B030D-6E8A-4147-A177-3AD203B41FA5}">
                      <a16:colId xmlns:a16="http://schemas.microsoft.com/office/drawing/2014/main" val="20001"/>
                    </a:ext>
                  </a:extLst>
                </a:gridCol>
                <a:gridCol w="2036702">
                  <a:extLst>
                    <a:ext uri="{9D8B030D-6E8A-4147-A177-3AD203B41FA5}">
                      <a16:colId xmlns:a16="http://schemas.microsoft.com/office/drawing/2014/main" val="20002"/>
                    </a:ext>
                  </a:extLst>
                </a:gridCol>
                <a:gridCol w="2036702">
                  <a:extLst>
                    <a:ext uri="{9D8B030D-6E8A-4147-A177-3AD203B41FA5}">
                      <a16:colId xmlns:a16="http://schemas.microsoft.com/office/drawing/2014/main" val="20003"/>
                    </a:ext>
                  </a:extLst>
                </a:gridCol>
              </a:tblGrid>
              <a:tr h="668056">
                <a:tc>
                  <a:txBody>
                    <a:bodyPr/>
                    <a:lstStyle/>
                    <a:p>
                      <a:pPr marL="72000" algn="just" fontAlgn="b"/>
                      <a:r>
                        <a:rPr lang="en-ZA" sz="1800" b="1" i="0" u="none" strike="noStrike" dirty="0">
                          <a:solidFill>
                            <a:schemeClr val="tx1">
                              <a:lumMod val="75000"/>
                            </a:schemeClr>
                          </a:solidFill>
                          <a:effectLst/>
                          <a:latin typeface="Calibri" panose="020F0502020204030204" pitchFamily="34" charset="0"/>
                          <a:cs typeface="Calibri" panose="020F0502020204030204" pitchFamily="34" charset="0"/>
                        </a:rPr>
                        <a:t>District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800" b="1" i="0" u="none" strike="noStrike" dirty="0">
                          <a:solidFill>
                            <a:schemeClr val="tx1">
                              <a:lumMod val="75000"/>
                            </a:schemeClr>
                          </a:solidFill>
                          <a:effectLst/>
                          <a:latin typeface="Calibri" panose="020F0502020204030204" pitchFamily="34" charset="0"/>
                          <a:cs typeface="Calibri" panose="020F0502020204030204" pitchFamily="34" charset="0"/>
                        </a:rPr>
                        <a:t>Number</a:t>
                      </a:r>
                      <a:r>
                        <a:rPr lang="en-ZA" sz="1800" b="1" i="0" u="none" strike="noStrike" baseline="0" dirty="0">
                          <a:solidFill>
                            <a:schemeClr val="tx1">
                              <a:lumMod val="75000"/>
                            </a:schemeClr>
                          </a:solidFill>
                          <a:effectLst/>
                          <a:latin typeface="Calibri" panose="020F0502020204030204" pitchFamily="34" charset="0"/>
                          <a:cs typeface="Calibri" panose="020F0502020204030204" pitchFamily="34" charset="0"/>
                        </a:rPr>
                        <a:t> of substitutes required</a:t>
                      </a:r>
                      <a:endParaRPr lang="en-ZA" sz="1800" b="1" i="0" u="none" strike="noStrike" dirty="0">
                        <a:solidFill>
                          <a:schemeClr val="tx1">
                            <a:lumMod val="75000"/>
                          </a:schemeClr>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800" b="1" i="0" u="none" strike="noStrike" dirty="0">
                          <a:solidFill>
                            <a:schemeClr val="tx1">
                              <a:lumMod val="75000"/>
                            </a:schemeClr>
                          </a:solidFill>
                          <a:effectLst/>
                          <a:latin typeface="Calibri" panose="020F0502020204030204" pitchFamily="34" charset="0"/>
                          <a:cs typeface="Calibri" panose="020F0502020204030204" pitchFamily="34" charset="0"/>
                        </a:rPr>
                        <a:t>Number of schools affected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800" b="1" i="0" u="none" strike="noStrike" dirty="0">
                          <a:solidFill>
                            <a:schemeClr val="tx1">
                              <a:lumMod val="75000"/>
                            </a:schemeClr>
                          </a:solidFill>
                          <a:effectLst/>
                          <a:latin typeface="Calibri" panose="020F0502020204030204" pitchFamily="34" charset="0"/>
                          <a:cs typeface="Calibri" panose="020F0502020204030204" pitchFamily="34" charset="0"/>
                        </a:rPr>
                        <a:t>Cost implication for six months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573716">
                <a:tc>
                  <a:txBody>
                    <a:bodyPr/>
                    <a:lstStyle/>
                    <a:p>
                      <a:pPr marL="72000" marR="0" indent="0" algn="just" defTabSz="457200" rtl="0" eaLnBrk="1" fontAlgn="b" latinLnBrk="0" hangingPunct="1">
                        <a:lnSpc>
                          <a:spcPct val="100000"/>
                        </a:lnSpc>
                        <a:spcBef>
                          <a:spcPts val="0"/>
                        </a:spcBef>
                        <a:spcAft>
                          <a:spcPts val="0"/>
                        </a:spcAft>
                        <a:buClrTx/>
                        <a:buSzTx/>
                        <a:buFontTx/>
                        <a:buNone/>
                        <a:tabLst/>
                        <a:defRPr/>
                      </a:pPr>
                      <a:r>
                        <a:rPr lang="en-ZA" sz="1800" b="1" i="0" u="none" strike="noStrike" dirty="0">
                          <a:solidFill>
                            <a:schemeClr val="tx1">
                              <a:lumMod val="75000"/>
                            </a:schemeClr>
                          </a:solidFill>
                          <a:effectLst/>
                          <a:latin typeface="Calibri" panose="020F0502020204030204" pitchFamily="34" charset="0"/>
                          <a:cs typeface="Calibri" panose="020F0502020204030204" pitchFamily="34" charset="0"/>
                        </a:rPr>
                        <a:t>FRANCES BAARD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587</a:t>
                      </a:r>
                      <a:endParaRPr lang="en-ZA" sz="1800" b="0" i="0" u="none" strike="no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ZA" sz="1800" b="0" i="0" u="none" strike="no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800" b="0" i="0" u="none" strike="noStrike" dirty="0">
                          <a:solidFill>
                            <a:schemeClr val="tx1">
                              <a:lumMod val="75000"/>
                            </a:schemeClr>
                          </a:solidFill>
                          <a:effectLst/>
                          <a:latin typeface="Calibri" panose="020F0502020204030204" pitchFamily="34" charset="0"/>
                          <a:cs typeface="Calibri" panose="020F0502020204030204" pitchFamily="34" charset="0"/>
                        </a:rPr>
                        <a:t>R120 922 000.00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3716">
                <a:tc>
                  <a:txBody>
                    <a:bodyPr/>
                    <a:lstStyle/>
                    <a:p>
                      <a:pPr marL="72000" algn="just" fontAlgn="b"/>
                      <a:r>
                        <a:rPr lang="en-ZA" sz="1800" b="1" i="0" u="none" strike="noStrike" dirty="0">
                          <a:solidFill>
                            <a:schemeClr val="tx1">
                              <a:lumMod val="75000"/>
                            </a:schemeClr>
                          </a:solidFill>
                          <a:effectLst/>
                          <a:latin typeface="Calibri" panose="020F0502020204030204" pitchFamily="34" charset="0"/>
                          <a:cs typeface="Calibri" panose="020F0502020204030204" pitchFamily="34" charset="0"/>
                        </a:rPr>
                        <a:t>JOHN</a:t>
                      </a:r>
                      <a:r>
                        <a:rPr lang="en-ZA" sz="1800" b="1" i="0" u="none" strike="noStrike" baseline="0" dirty="0">
                          <a:solidFill>
                            <a:schemeClr val="tx1">
                              <a:lumMod val="75000"/>
                            </a:schemeClr>
                          </a:solidFill>
                          <a:effectLst/>
                          <a:latin typeface="Calibri" panose="020F0502020204030204" pitchFamily="34" charset="0"/>
                          <a:cs typeface="Calibri" panose="020F0502020204030204" pitchFamily="34" charset="0"/>
                        </a:rPr>
                        <a:t> </a:t>
                      </a:r>
                      <a:r>
                        <a:rPr lang="en-ZA" sz="1800" b="1" i="0" u="none" strike="noStrike" dirty="0">
                          <a:solidFill>
                            <a:schemeClr val="tx1">
                              <a:lumMod val="75000"/>
                            </a:schemeClr>
                          </a:solidFill>
                          <a:effectLst/>
                          <a:latin typeface="Calibri" panose="020F0502020204030204" pitchFamily="34" charset="0"/>
                          <a:cs typeface="Calibri" panose="020F0502020204030204" pitchFamily="34" charset="0"/>
                        </a:rPr>
                        <a:t>TAOLO GAETSEWE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136</a:t>
                      </a:r>
                      <a:endParaRPr lang="en-ZA" sz="1800" b="0" i="0" u="none" strike="no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ZA" sz="1800" b="0" i="0" u="none" strike="no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800" b="0" i="0" u="none" strike="noStrike" dirty="0">
                          <a:solidFill>
                            <a:schemeClr val="tx1">
                              <a:lumMod val="75000"/>
                            </a:schemeClr>
                          </a:solidFill>
                          <a:effectLst/>
                          <a:latin typeface="Calibri" panose="020F0502020204030204" pitchFamily="34" charset="0"/>
                          <a:cs typeface="Calibri" panose="020F0502020204030204" pitchFamily="34" charset="0"/>
                        </a:rPr>
                        <a:t>R28 016 000.00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78187">
                <a:tc>
                  <a:txBody>
                    <a:bodyPr/>
                    <a:lstStyle/>
                    <a:p>
                      <a:pPr marL="72000" marR="0" indent="0" algn="just" defTabSz="457200" rtl="0" eaLnBrk="1" fontAlgn="b" latinLnBrk="0" hangingPunct="1">
                        <a:lnSpc>
                          <a:spcPct val="100000"/>
                        </a:lnSpc>
                        <a:spcBef>
                          <a:spcPts val="0"/>
                        </a:spcBef>
                        <a:spcAft>
                          <a:spcPts val="0"/>
                        </a:spcAft>
                        <a:buClrTx/>
                        <a:buSzTx/>
                        <a:buFontTx/>
                        <a:buNone/>
                        <a:tabLst/>
                        <a:defRPr/>
                      </a:pPr>
                      <a:r>
                        <a:rPr lang="en-ZA" sz="1800" b="1" i="0" u="none" strike="noStrike" dirty="0">
                          <a:solidFill>
                            <a:schemeClr val="tx1">
                              <a:lumMod val="75000"/>
                            </a:schemeClr>
                          </a:solidFill>
                          <a:effectLst/>
                          <a:latin typeface="Calibri" panose="020F0502020204030204" pitchFamily="34" charset="0"/>
                          <a:cs typeface="Calibri" panose="020F0502020204030204" pitchFamily="34" charset="0"/>
                        </a:rPr>
                        <a:t>NAMAKWA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59</a:t>
                      </a:r>
                      <a:endParaRPr lang="en-ZA" sz="1800" b="0" i="0" u="none" strike="no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ZA" sz="1800" b="0" i="0" u="none" strike="no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800" b="0" i="0" u="none" strike="noStrike" dirty="0">
                          <a:solidFill>
                            <a:schemeClr val="tx1">
                              <a:lumMod val="75000"/>
                            </a:schemeClr>
                          </a:solidFill>
                          <a:effectLst/>
                          <a:latin typeface="Calibri" panose="020F0502020204030204" pitchFamily="34" charset="0"/>
                          <a:cs typeface="Calibri" panose="020F0502020204030204" pitchFamily="34" charset="0"/>
                        </a:rPr>
                        <a:t>R12 154 000.00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3716">
                <a:tc>
                  <a:txBody>
                    <a:bodyPr/>
                    <a:lstStyle/>
                    <a:p>
                      <a:pPr marL="72000" marR="0" indent="0" algn="just" defTabSz="457200" rtl="0" eaLnBrk="1" fontAlgn="b" latinLnBrk="0" hangingPunct="1">
                        <a:lnSpc>
                          <a:spcPct val="100000"/>
                        </a:lnSpc>
                        <a:spcBef>
                          <a:spcPts val="0"/>
                        </a:spcBef>
                        <a:spcAft>
                          <a:spcPts val="0"/>
                        </a:spcAft>
                        <a:buClrTx/>
                        <a:buSzTx/>
                        <a:buFontTx/>
                        <a:buNone/>
                        <a:tabLst/>
                        <a:defRPr/>
                      </a:pPr>
                      <a:r>
                        <a:rPr lang="en-ZA" sz="1800" b="1" i="0" u="none" strike="noStrike" dirty="0">
                          <a:solidFill>
                            <a:schemeClr val="tx1">
                              <a:lumMod val="75000"/>
                            </a:schemeClr>
                          </a:solidFill>
                          <a:effectLst/>
                          <a:latin typeface="Calibri" panose="020F0502020204030204" pitchFamily="34" charset="0"/>
                          <a:cs typeface="Calibri" panose="020F0502020204030204" pitchFamily="34" charset="0"/>
                        </a:rPr>
                        <a:t>PIXLEY KA SEME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145</a:t>
                      </a:r>
                      <a:endParaRPr lang="en-ZA" sz="1800" b="0" i="0" u="none" strike="no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93</a:t>
                      </a:r>
                      <a:endParaRPr lang="en-ZA" sz="1800" b="0" i="0" u="none" strike="no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800" b="0" i="0" u="none" strike="noStrike" dirty="0">
                          <a:solidFill>
                            <a:schemeClr val="tx1">
                              <a:lumMod val="75000"/>
                            </a:schemeClr>
                          </a:solidFill>
                          <a:effectLst/>
                          <a:latin typeface="Calibri" panose="020F0502020204030204" pitchFamily="34" charset="0"/>
                          <a:cs typeface="Calibri" panose="020F0502020204030204" pitchFamily="34" charset="0"/>
                        </a:rPr>
                        <a:t>R29 870 000.00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3716">
                <a:tc>
                  <a:txBody>
                    <a:bodyPr/>
                    <a:lstStyle/>
                    <a:p>
                      <a:pPr marL="72000" algn="just" fontAlgn="b"/>
                      <a:r>
                        <a:rPr lang="en-ZA" sz="1800" b="1" i="0" u="none" strike="noStrike" dirty="0">
                          <a:solidFill>
                            <a:schemeClr val="tx1">
                              <a:lumMod val="75000"/>
                            </a:schemeClr>
                          </a:solidFill>
                          <a:effectLst/>
                          <a:latin typeface="Calibri" panose="020F0502020204030204" pitchFamily="34" charset="0"/>
                          <a:cs typeface="Calibri" panose="020F0502020204030204" pitchFamily="34" charset="0"/>
                        </a:rPr>
                        <a:t>ZF MGCAWU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183</a:t>
                      </a:r>
                      <a:endParaRPr lang="en-ZA" sz="1800" b="0" i="0" u="none" strike="no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55</a:t>
                      </a:r>
                      <a:endParaRPr lang="en-ZA" sz="1800" b="0" i="0" u="none" strike="no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800" b="0" i="0" u="none" strike="noStrike" dirty="0">
                          <a:solidFill>
                            <a:schemeClr val="tx1">
                              <a:lumMod val="75000"/>
                            </a:schemeClr>
                          </a:solidFill>
                          <a:effectLst/>
                          <a:latin typeface="Calibri" panose="020F0502020204030204" pitchFamily="34" charset="0"/>
                          <a:cs typeface="Calibri" panose="020F0502020204030204" pitchFamily="34" charset="0"/>
                        </a:rPr>
                        <a:t>R37 698 000.00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73716">
                <a:tc>
                  <a:txBody>
                    <a:bodyPr/>
                    <a:lstStyle/>
                    <a:p>
                      <a:pPr marL="72000" algn="just" fontAlgn="b"/>
                      <a:r>
                        <a:rPr lang="en-ZA" sz="1800" b="1" i="0" u="none" strike="noStrike" dirty="0">
                          <a:solidFill>
                            <a:schemeClr val="tx1">
                              <a:lumMod val="75000"/>
                            </a:schemeClr>
                          </a:solidFill>
                          <a:effectLst/>
                          <a:latin typeface="Calibri" panose="020F0502020204030204" pitchFamily="34" charset="0"/>
                          <a:cs typeface="Calibri" panose="020F0502020204030204" pitchFamily="34" charset="0"/>
                        </a:rPr>
                        <a:t> 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800" b="1" i="0" u="none" strike="noStrike" dirty="0">
                          <a:solidFill>
                            <a:schemeClr val="tx1">
                              <a:lumMod val="75000"/>
                            </a:schemeClr>
                          </a:solidFill>
                          <a:effectLst/>
                          <a:latin typeface="Calibri" panose="020F0502020204030204" pitchFamily="34" charset="0"/>
                          <a:cs typeface="Calibri" panose="020F0502020204030204" pitchFamily="34" charset="0"/>
                        </a:rPr>
                        <a:t>1 110</a:t>
                      </a:r>
                      <a:endParaRPr lang="en-ZA" sz="1800" b="1" i="0" u="none" strike="noStrike" dirty="0">
                        <a:solidFill>
                          <a:schemeClr val="tx1">
                            <a:lumMod val="75000"/>
                          </a:schemeClr>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800" b="1" i="0" u="none" strike="noStrike" dirty="0">
                          <a:solidFill>
                            <a:schemeClr val="tx1">
                              <a:lumMod val="75000"/>
                            </a:schemeClr>
                          </a:solidFill>
                          <a:effectLst/>
                          <a:latin typeface="Calibri" panose="020F0502020204030204" pitchFamily="34" charset="0"/>
                          <a:cs typeface="Calibri" panose="020F0502020204030204" pitchFamily="34" charset="0"/>
                        </a:rPr>
                        <a:t>410</a:t>
                      </a:r>
                      <a:endParaRPr lang="en-ZA" sz="1800" b="1" i="0" u="none" strike="noStrike" dirty="0">
                        <a:solidFill>
                          <a:schemeClr val="tx1">
                            <a:lumMod val="75000"/>
                          </a:schemeClr>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800" b="1" i="0" u="none" strike="noStrike" dirty="0">
                          <a:solidFill>
                            <a:schemeClr val="tx1">
                              <a:lumMod val="75000"/>
                            </a:schemeClr>
                          </a:solidFill>
                          <a:effectLst/>
                          <a:latin typeface="Calibri" panose="020F0502020204030204" pitchFamily="34" charset="0"/>
                          <a:cs typeface="Calibri" panose="020F0502020204030204" pitchFamily="34" charset="0"/>
                        </a:rPr>
                        <a:t>R228 660 000.00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577964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508"/>
            <a:ext cx="9144000" cy="584426"/>
          </a:xfrm>
        </p:spPr>
        <p:txBody>
          <a:bodyPr>
            <a:normAutofit fontScale="90000"/>
          </a:bodyPr>
          <a:lstStyle/>
          <a:p>
            <a:r>
              <a:rPr lang="en-US" sz="3600" dirty="0" smtClean="0"/>
              <a:t>READINESS CHALLENGES </a:t>
            </a:r>
            <a:r>
              <a:rPr lang="en-US" sz="3600" dirty="0"/>
              <a:t>IN TERMS OF TEACHERS</a:t>
            </a:r>
            <a:endParaRPr lang="en-ZA" sz="36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106</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6" name="Content Placeholder 5"/>
          <p:cNvGraphicFramePr>
            <a:graphicFrameLocks noGrp="1"/>
          </p:cNvGraphicFramePr>
          <p:nvPr>
            <p:ph idx="1"/>
            <p:extLst/>
          </p:nvPr>
        </p:nvGraphicFramePr>
        <p:xfrm>
          <a:off x="182880" y="941832"/>
          <a:ext cx="8503920" cy="4901184"/>
        </p:xfrm>
        <a:graphic>
          <a:graphicData uri="http://schemas.openxmlformats.org/drawingml/2006/table">
            <a:tbl>
              <a:tblPr firstRow="1" bandRow="1">
                <a:tableStyleId>{073A0DAA-6AF3-43AB-8588-CEC1D06C72B9}</a:tableStyleId>
              </a:tblPr>
              <a:tblGrid>
                <a:gridCol w="4251960">
                  <a:extLst>
                    <a:ext uri="{9D8B030D-6E8A-4147-A177-3AD203B41FA5}">
                      <a16:colId xmlns:a16="http://schemas.microsoft.com/office/drawing/2014/main" val="20000"/>
                    </a:ext>
                  </a:extLst>
                </a:gridCol>
                <a:gridCol w="4251960">
                  <a:extLst>
                    <a:ext uri="{9D8B030D-6E8A-4147-A177-3AD203B41FA5}">
                      <a16:colId xmlns:a16="http://schemas.microsoft.com/office/drawing/2014/main" val="20001"/>
                    </a:ext>
                  </a:extLst>
                </a:gridCol>
              </a:tblGrid>
              <a:tr h="370840">
                <a:tc>
                  <a:txBody>
                    <a:bodyPr/>
                    <a:lstStyle/>
                    <a:p>
                      <a:r>
                        <a:rPr lang="en-US" sz="2000" dirty="0" smtClean="0">
                          <a:latin typeface="Calibri" panose="020F0502020204030204" pitchFamily="34" charset="0"/>
                          <a:cs typeface="Calibri" panose="020F0502020204030204" pitchFamily="34" charset="0"/>
                        </a:rPr>
                        <a:t>Challenges</a:t>
                      </a:r>
                      <a:endParaRPr lang="en-ZA" sz="2000" dirty="0">
                        <a:latin typeface="Calibri" panose="020F0502020204030204" pitchFamily="34" charset="0"/>
                        <a:cs typeface="Calibri" panose="020F0502020204030204" pitchFamily="34" charset="0"/>
                      </a:endParaRPr>
                    </a:p>
                  </a:txBody>
                  <a:tcPr/>
                </a:tc>
                <a:tc>
                  <a:txBody>
                    <a:bodyPr/>
                    <a:lstStyle/>
                    <a:p>
                      <a:r>
                        <a:rPr lang="en-US" sz="2000" dirty="0" smtClean="0">
                          <a:latin typeface="Calibri" panose="020F0502020204030204" pitchFamily="34" charset="0"/>
                          <a:cs typeface="Calibri" panose="020F0502020204030204" pitchFamily="34" charset="0"/>
                        </a:rPr>
                        <a:t>Mitigating Actions</a:t>
                      </a:r>
                      <a:endParaRPr lang="en-ZA"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2740152">
                <a:tc>
                  <a:txBody>
                    <a:bodyPr/>
                    <a:lstStyle/>
                    <a:p>
                      <a:pPr algn="just"/>
                      <a:r>
                        <a:rPr lang="en-ZA" sz="2000" dirty="0" smtClean="0">
                          <a:latin typeface="Calibri" panose="020F0502020204030204" pitchFamily="34" charset="0"/>
                          <a:cs typeface="Calibri" panose="020F0502020204030204" pitchFamily="34" charset="0"/>
                        </a:rPr>
                        <a:t>NCDOE is currently experiencing challenges to  source a second opinion from the Health Risk Manager (HRM). They</a:t>
                      </a:r>
                      <a:r>
                        <a:rPr lang="en-ZA" sz="2000" baseline="0" dirty="0" smtClean="0">
                          <a:latin typeface="Calibri" panose="020F0502020204030204" pitchFamily="34" charset="0"/>
                          <a:cs typeface="Calibri" panose="020F0502020204030204" pitchFamily="34" charset="0"/>
                        </a:rPr>
                        <a:t> have </a:t>
                      </a:r>
                      <a:r>
                        <a:rPr lang="en-ZA" sz="2000" dirty="0" smtClean="0">
                          <a:latin typeface="Calibri" panose="020F0502020204030204" pitchFamily="34" charset="0"/>
                          <a:cs typeface="Calibri" panose="020F0502020204030204" pitchFamily="34" charset="0"/>
                        </a:rPr>
                        <a:t>indicated that the Department will be required to liaise with the DPSA to grant permission for them to process assessments since it is not part of their current contract.</a:t>
                      </a:r>
                      <a:endParaRPr lang="en-ZA" sz="2000" dirty="0">
                        <a:latin typeface="Calibri" panose="020F0502020204030204" pitchFamily="34" charset="0"/>
                        <a:cs typeface="Calibri" panose="020F0502020204030204" pitchFamily="34" charset="0"/>
                      </a:endParaRPr>
                    </a:p>
                  </a:txBody>
                  <a:tcPr/>
                </a:tc>
                <a:tc>
                  <a:txBody>
                    <a:bodyPr/>
                    <a:lstStyle/>
                    <a:p>
                      <a:pPr algn="just"/>
                      <a:r>
                        <a:rPr lang="en-US" sz="2000" dirty="0" smtClean="0">
                          <a:latin typeface="Calibri" panose="020F0502020204030204" pitchFamily="34" charset="0"/>
                          <a:cs typeface="Calibri" panose="020F0502020204030204" pitchFamily="34" charset="0"/>
                        </a:rPr>
                        <a:t>The Department has written a formal letter to the Department of Health in the Province to assist with the assessments in the absence of the Health Risk Manager.  </a:t>
                      </a:r>
                      <a:endParaRPr lang="en-ZA"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1764792">
                <a:tc>
                  <a:txBody>
                    <a:bodyPr/>
                    <a:lstStyle/>
                    <a:p>
                      <a:pPr algn="just"/>
                      <a:r>
                        <a:rPr lang="en-ZA" sz="2000" dirty="0" smtClean="0">
                          <a:latin typeface="Calibri" panose="020F0502020204030204" pitchFamily="34" charset="0"/>
                          <a:cs typeface="Calibri" panose="020F0502020204030204" pitchFamily="34" charset="0"/>
                        </a:rPr>
                        <a:t>Sourcing of educators who match the required post profile is problematic</a:t>
                      </a:r>
                      <a:r>
                        <a:rPr lang="en-ZA" sz="2000" baseline="0" dirty="0" smtClean="0">
                          <a:latin typeface="Calibri" panose="020F0502020204030204" pitchFamily="34" charset="0"/>
                          <a:cs typeface="Calibri" panose="020F0502020204030204" pitchFamily="34" charset="0"/>
                        </a:rPr>
                        <a:t> since</a:t>
                      </a:r>
                      <a:r>
                        <a:rPr lang="en-ZA" sz="2000" dirty="0" smtClean="0">
                          <a:latin typeface="Calibri" panose="020F0502020204030204" pitchFamily="34" charset="0"/>
                          <a:cs typeface="Calibri" panose="020F0502020204030204" pitchFamily="34" charset="0"/>
                        </a:rPr>
                        <a:t> the Language of Learning and</a:t>
                      </a:r>
                      <a:r>
                        <a:rPr lang="en-ZA" sz="2000" baseline="0" dirty="0" smtClean="0">
                          <a:latin typeface="Calibri" panose="020F0502020204030204" pitchFamily="34" charset="0"/>
                          <a:cs typeface="Calibri" panose="020F0502020204030204" pitchFamily="34" charset="0"/>
                        </a:rPr>
                        <a:t> Teaching (L</a:t>
                      </a:r>
                      <a:r>
                        <a:rPr lang="en-ZA" sz="2000" dirty="0" smtClean="0">
                          <a:latin typeface="Calibri" panose="020F0502020204030204" pitchFamily="34" charset="0"/>
                          <a:cs typeface="Calibri" panose="020F0502020204030204" pitchFamily="34" charset="0"/>
                        </a:rPr>
                        <a:t>OLT) in the Northern Cape is predominantly Afrikaans.</a:t>
                      </a:r>
                      <a:endParaRPr lang="en-ZA" sz="2000" dirty="0">
                        <a:latin typeface="Calibri" panose="020F0502020204030204" pitchFamily="34" charset="0"/>
                        <a:cs typeface="Calibri" panose="020F0502020204030204" pitchFamily="34" charset="0"/>
                      </a:endParaRPr>
                    </a:p>
                  </a:txBody>
                  <a:tcPr/>
                </a:tc>
                <a:tc>
                  <a:txBody>
                    <a:bodyPr/>
                    <a:lstStyle/>
                    <a:p>
                      <a:pPr algn="just"/>
                      <a:r>
                        <a:rPr lang="en-US" sz="2000" dirty="0" smtClean="0">
                          <a:latin typeface="Calibri" panose="020F0502020204030204" pitchFamily="34" charset="0"/>
                          <a:cs typeface="Calibri" panose="020F0502020204030204" pitchFamily="34" charset="0"/>
                        </a:rPr>
                        <a:t>The Department developed</a:t>
                      </a:r>
                      <a:r>
                        <a:rPr lang="en-US" sz="2000" baseline="0" dirty="0" smtClean="0">
                          <a:latin typeface="Calibri" panose="020F0502020204030204" pitchFamily="34" charset="0"/>
                          <a:cs typeface="Calibri" panose="020F0502020204030204" pitchFamily="34" charset="0"/>
                        </a:rPr>
                        <a:t> a database of retired and qualified unemployed educators to address this challenge.</a:t>
                      </a:r>
                      <a:endParaRPr lang="en-ZA"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190353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506"/>
            <a:ext cx="9070848" cy="584426"/>
          </a:xfrm>
        </p:spPr>
        <p:txBody>
          <a:bodyPr>
            <a:normAutofit fontScale="90000"/>
          </a:bodyPr>
          <a:lstStyle/>
          <a:p>
            <a:r>
              <a:rPr lang="en-US" sz="3600" dirty="0"/>
              <a:t>READINESS CHALLENGES IN TERMS OF </a:t>
            </a:r>
            <a:r>
              <a:rPr lang="en-US" sz="3600" dirty="0" smtClean="0"/>
              <a:t>TEACHERS</a:t>
            </a:r>
            <a:r>
              <a:rPr lang="en-US" sz="3100" i="1" dirty="0" smtClean="0"/>
              <a:t>…2</a:t>
            </a:r>
            <a:endParaRPr lang="en-ZA" sz="3100" i="1"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107</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6" name="Content Placeholder 5"/>
          <p:cNvGraphicFramePr>
            <a:graphicFrameLocks noGrp="1"/>
          </p:cNvGraphicFramePr>
          <p:nvPr>
            <p:ph idx="1"/>
            <p:extLst/>
          </p:nvPr>
        </p:nvGraphicFramePr>
        <p:xfrm>
          <a:off x="182880" y="1014984"/>
          <a:ext cx="8503920" cy="2817055"/>
        </p:xfrm>
        <a:graphic>
          <a:graphicData uri="http://schemas.openxmlformats.org/drawingml/2006/table">
            <a:tbl>
              <a:tblPr firstRow="1" bandRow="1">
                <a:tableStyleId>{073A0DAA-6AF3-43AB-8588-CEC1D06C72B9}</a:tableStyleId>
              </a:tblPr>
              <a:tblGrid>
                <a:gridCol w="4251960">
                  <a:extLst>
                    <a:ext uri="{9D8B030D-6E8A-4147-A177-3AD203B41FA5}">
                      <a16:colId xmlns:a16="http://schemas.microsoft.com/office/drawing/2014/main" val="20000"/>
                    </a:ext>
                  </a:extLst>
                </a:gridCol>
                <a:gridCol w="4251960">
                  <a:extLst>
                    <a:ext uri="{9D8B030D-6E8A-4147-A177-3AD203B41FA5}">
                      <a16:colId xmlns:a16="http://schemas.microsoft.com/office/drawing/2014/main" val="20001"/>
                    </a:ext>
                  </a:extLst>
                </a:gridCol>
              </a:tblGrid>
              <a:tr h="461356">
                <a:tc>
                  <a:txBody>
                    <a:bodyPr/>
                    <a:lstStyle/>
                    <a:p>
                      <a:r>
                        <a:rPr lang="en-US" sz="2000" dirty="0" smtClean="0">
                          <a:latin typeface="Calibri" panose="020F0502020204030204" pitchFamily="34" charset="0"/>
                          <a:cs typeface="Calibri" panose="020F0502020204030204" pitchFamily="34" charset="0"/>
                        </a:rPr>
                        <a:t>Challenges</a:t>
                      </a:r>
                      <a:endParaRPr lang="en-ZA" sz="2000" dirty="0">
                        <a:latin typeface="Calibri" panose="020F0502020204030204" pitchFamily="34" charset="0"/>
                        <a:cs typeface="Calibri" panose="020F0502020204030204" pitchFamily="34" charset="0"/>
                      </a:endParaRPr>
                    </a:p>
                  </a:txBody>
                  <a:tcPr/>
                </a:tc>
                <a:tc>
                  <a:txBody>
                    <a:bodyPr/>
                    <a:lstStyle/>
                    <a:p>
                      <a:r>
                        <a:rPr lang="en-US" sz="2000" dirty="0" smtClean="0">
                          <a:latin typeface="Calibri" panose="020F0502020204030204" pitchFamily="34" charset="0"/>
                          <a:cs typeface="Calibri" panose="020F0502020204030204" pitchFamily="34" charset="0"/>
                        </a:rPr>
                        <a:t>Mitigating Actions</a:t>
                      </a:r>
                      <a:endParaRPr lang="en-ZA"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1184564">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2000" dirty="0" smtClean="0">
                          <a:latin typeface="Calibri" panose="020F0502020204030204" pitchFamily="34" charset="0"/>
                          <a:cs typeface="Calibri" panose="020F0502020204030204" pitchFamily="34" charset="0"/>
                        </a:rPr>
                        <a:t>Sourcing substitute educators to teach in rural areas is proving difficult due to lack</a:t>
                      </a:r>
                      <a:r>
                        <a:rPr lang="en-ZA" sz="2000" baseline="0" dirty="0" smtClean="0">
                          <a:latin typeface="Calibri" panose="020F0502020204030204" pitchFamily="34" charset="0"/>
                          <a:cs typeface="Calibri" panose="020F0502020204030204" pitchFamily="34" charset="0"/>
                        </a:rPr>
                        <a:t> of amenities</a:t>
                      </a:r>
                      <a:endParaRPr lang="en-ZA" sz="2000" dirty="0">
                        <a:latin typeface="Calibri" panose="020F0502020204030204" pitchFamily="34" charset="0"/>
                        <a:cs typeface="Calibri" panose="020F0502020204030204" pitchFamily="34" charset="0"/>
                      </a:endParaRPr>
                    </a:p>
                  </a:txBody>
                  <a:tcPr/>
                </a:tc>
                <a:tc>
                  <a:txBody>
                    <a:bodyPr/>
                    <a:lstStyle/>
                    <a:p>
                      <a:pPr algn="just"/>
                      <a:r>
                        <a:rPr lang="en-US" sz="2000" dirty="0" smtClean="0">
                          <a:latin typeface="Calibri" panose="020F0502020204030204" pitchFamily="34" charset="0"/>
                          <a:cs typeface="Calibri" panose="020F0502020204030204" pitchFamily="34" charset="0"/>
                        </a:rPr>
                        <a:t>The Department</a:t>
                      </a:r>
                      <a:r>
                        <a:rPr lang="en-US" sz="2000" baseline="0" dirty="0" smtClean="0">
                          <a:latin typeface="Calibri" panose="020F0502020204030204" pitchFamily="34" charset="0"/>
                          <a:cs typeface="Calibri" panose="020F0502020204030204" pitchFamily="34" charset="0"/>
                        </a:rPr>
                        <a:t> is offering rural incentives to attract and retain qualified educators in rural areas.</a:t>
                      </a:r>
                      <a:endParaRPr lang="en-ZA"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1171135">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cs typeface="Calibri" panose="020F0502020204030204" pitchFamily="34" charset="0"/>
                        </a:rPr>
                        <a:t>Funding for the additional substitutes required remains a big challenge in the Province.  </a:t>
                      </a:r>
                      <a:endParaRPr lang="en-ZA" sz="2000" dirty="0" smtClean="0">
                        <a:latin typeface="Calibri" panose="020F0502020204030204" pitchFamily="34" charset="0"/>
                        <a:cs typeface="Calibri" panose="020F0502020204030204" pitchFamily="34" charset="0"/>
                      </a:endParaRPr>
                    </a:p>
                  </a:txBody>
                  <a:tcPr/>
                </a:tc>
                <a:tc>
                  <a:txBody>
                    <a:bodyPr/>
                    <a:lstStyle/>
                    <a:p>
                      <a:pPr algn="just"/>
                      <a:r>
                        <a:rPr lang="en-US" sz="2000" dirty="0" smtClean="0">
                          <a:latin typeface="Calibri" panose="020F0502020204030204" pitchFamily="34" charset="0"/>
                          <a:cs typeface="Calibri" panose="020F0502020204030204" pitchFamily="34" charset="0"/>
                        </a:rPr>
                        <a:t>The Department is engaging Provincial Treasury for additional funding.</a:t>
                      </a:r>
                      <a:endParaRPr lang="en-ZA"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719699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108</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154354"/>
                </a:solidFill>
                <a:effectLst/>
                <a:uLnTx/>
                <a:uFillTx/>
                <a:latin typeface="Calibri" panose="020F0502020204030204" pitchFamily="34" charset="0"/>
                <a:ea typeface="+mj-ea"/>
                <a:cs typeface="Calibri" panose="020F0502020204030204" pitchFamily="34" charset="0"/>
              </a:rPr>
              <a:t>3.6. </a:t>
            </a: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COVID-19 CASES AT SCHOOLS</a:t>
            </a:r>
          </a:p>
        </p:txBody>
      </p:sp>
    </p:spTree>
    <p:extLst>
      <p:ext uri="{BB962C8B-B14F-4D97-AF65-F5344CB8AC3E}">
        <p14:creationId xmlns:p14="http://schemas.microsoft.com/office/powerpoint/2010/main" val="346966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62635"/>
          </a:xfrm>
        </p:spPr>
        <p:txBody>
          <a:bodyPr>
            <a:noAutofit/>
          </a:bodyPr>
          <a:lstStyle/>
          <a:p>
            <a:r>
              <a:rPr lang="en-US" sz="3200" b="1" dirty="0"/>
              <a:t>PROVINCIAL SUMMARY</a:t>
            </a:r>
            <a:br>
              <a:rPr lang="en-US" sz="3200" b="1" dirty="0"/>
            </a:br>
            <a:r>
              <a:rPr lang="en-US" sz="3200" b="1" dirty="0"/>
              <a:t>CONFIRMED COVID-19 CASES </a:t>
            </a:r>
            <a:r>
              <a:rPr lang="en-US" sz="3200" b="1" dirty="0" smtClean="0"/>
              <a:t>AT SCHOOLS</a:t>
            </a:r>
            <a:r>
              <a:rPr lang="en-US" sz="3200" b="1" dirty="0"/>
              <a:t/>
            </a:r>
            <a:br>
              <a:rPr lang="en-US" sz="3200" b="1" dirty="0"/>
            </a:br>
            <a:r>
              <a:rPr lang="en-US" sz="3200" b="1" dirty="0"/>
              <a:t>AS AT 17 AUGUST 2020</a:t>
            </a:r>
            <a:endParaRPr lang="en-ZA" sz="3200" b="1"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109</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5" name="Content Placeholder 4"/>
          <p:cNvGraphicFramePr>
            <a:graphicFrameLocks noGrp="1"/>
          </p:cNvGraphicFramePr>
          <p:nvPr>
            <p:ph idx="1"/>
            <p:extLst/>
          </p:nvPr>
        </p:nvGraphicFramePr>
        <p:xfrm>
          <a:off x="54864" y="1435608"/>
          <a:ext cx="8961120" cy="4920743"/>
        </p:xfrm>
        <a:graphic>
          <a:graphicData uri="http://schemas.openxmlformats.org/drawingml/2006/table">
            <a:tbl>
              <a:tblPr firstRow="1" bandRow="1">
                <a:tableStyleId>{073A0DAA-6AF3-43AB-8588-CEC1D06C72B9}</a:tableStyleId>
              </a:tblPr>
              <a:tblGrid>
                <a:gridCol w="1379000">
                  <a:extLst>
                    <a:ext uri="{9D8B030D-6E8A-4147-A177-3AD203B41FA5}">
                      <a16:colId xmlns:a16="http://schemas.microsoft.com/office/drawing/2014/main" val="20000"/>
                    </a:ext>
                  </a:extLst>
                </a:gridCol>
                <a:gridCol w="519255">
                  <a:extLst>
                    <a:ext uri="{9D8B030D-6E8A-4147-A177-3AD203B41FA5}">
                      <a16:colId xmlns:a16="http://schemas.microsoft.com/office/drawing/2014/main" val="20001"/>
                    </a:ext>
                  </a:extLst>
                </a:gridCol>
                <a:gridCol w="527766">
                  <a:extLst>
                    <a:ext uri="{9D8B030D-6E8A-4147-A177-3AD203B41FA5}">
                      <a16:colId xmlns:a16="http://schemas.microsoft.com/office/drawing/2014/main" val="20002"/>
                    </a:ext>
                  </a:extLst>
                </a:gridCol>
                <a:gridCol w="500059">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gridCol w="410006">
                  <a:extLst>
                    <a:ext uri="{9D8B030D-6E8A-4147-A177-3AD203B41FA5}">
                      <a16:colId xmlns:a16="http://schemas.microsoft.com/office/drawing/2014/main" val="20005"/>
                    </a:ext>
                  </a:extLst>
                </a:gridCol>
                <a:gridCol w="526567">
                  <a:extLst>
                    <a:ext uri="{9D8B030D-6E8A-4147-A177-3AD203B41FA5}">
                      <a16:colId xmlns:a16="http://schemas.microsoft.com/office/drawing/2014/main" val="20006"/>
                    </a:ext>
                  </a:extLst>
                </a:gridCol>
                <a:gridCol w="526567">
                  <a:extLst>
                    <a:ext uri="{9D8B030D-6E8A-4147-A177-3AD203B41FA5}">
                      <a16:colId xmlns:a16="http://schemas.microsoft.com/office/drawing/2014/main" val="20007"/>
                    </a:ext>
                  </a:extLst>
                </a:gridCol>
                <a:gridCol w="573581">
                  <a:extLst>
                    <a:ext uri="{9D8B030D-6E8A-4147-A177-3AD203B41FA5}">
                      <a16:colId xmlns:a16="http://schemas.microsoft.com/office/drawing/2014/main" val="20008"/>
                    </a:ext>
                  </a:extLst>
                </a:gridCol>
                <a:gridCol w="752238">
                  <a:extLst>
                    <a:ext uri="{9D8B030D-6E8A-4147-A177-3AD203B41FA5}">
                      <a16:colId xmlns:a16="http://schemas.microsoft.com/office/drawing/2014/main" val="20009"/>
                    </a:ext>
                  </a:extLst>
                </a:gridCol>
                <a:gridCol w="789850">
                  <a:extLst>
                    <a:ext uri="{9D8B030D-6E8A-4147-A177-3AD203B41FA5}">
                      <a16:colId xmlns:a16="http://schemas.microsoft.com/office/drawing/2014/main" val="20010"/>
                    </a:ext>
                  </a:extLst>
                </a:gridCol>
                <a:gridCol w="507761">
                  <a:extLst>
                    <a:ext uri="{9D8B030D-6E8A-4147-A177-3AD203B41FA5}">
                      <a16:colId xmlns:a16="http://schemas.microsoft.com/office/drawing/2014/main" val="20011"/>
                    </a:ext>
                  </a:extLst>
                </a:gridCol>
                <a:gridCol w="470149">
                  <a:extLst>
                    <a:ext uri="{9D8B030D-6E8A-4147-A177-3AD203B41FA5}">
                      <a16:colId xmlns:a16="http://schemas.microsoft.com/office/drawing/2014/main" val="20012"/>
                    </a:ext>
                  </a:extLst>
                </a:gridCol>
                <a:gridCol w="883961">
                  <a:extLst>
                    <a:ext uri="{9D8B030D-6E8A-4147-A177-3AD203B41FA5}">
                      <a16:colId xmlns:a16="http://schemas.microsoft.com/office/drawing/2014/main" val="20013"/>
                    </a:ext>
                  </a:extLst>
                </a:gridCol>
              </a:tblGrid>
              <a:tr h="1699081">
                <a:tc>
                  <a:txBody>
                    <a:bodyPr/>
                    <a:lstStyle/>
                    <a:p>
                      <a:pPr algn="ctr"/>
                      <a:r>
                        <a:rPr lang="en-US" sz="1600" dirty="0">
                          <a:latin typeface="Calibri" panose="020F0502020204030204" pitchFamily="34" charset="0"/>
                          <a:cs typeface="Calibri" panose="020F0502020204030204" pitchFamily="34" charset="0"/>
                        </a:rPr>
                        <a:t>District</a:t>
                      </a:r>
                      <a:endParaRPr lang="en-ZA" sz="1600" dirty="0">
                        <a:latin typeface="Calibri" panose="020F0502020204030204" pitchFamily="34" charset="0"/>
                        <a:cs typeface="Calibri" panose="020F0502020204030204" pitchFamily="34" charset="0"/>
                      </a:endParaRPr>
                    </a:p>
                  </a:txBody>
                  <a:tcPr vert="vert270" anchor="ctr"/>
                </a:tc>
                <a:tc>
                  <a:txBody>
                    <a:bodyPr/>
                    <a:lstStyle/>
                    <a:p>
                      <a:pPr algn="ctr"/>
                      <a:r>
                        <a:rPr lang="en-ZA" sz="1600" dirty="0">
                          <a:latin typeface="Calibri" panose="020F0502020204030204" pitchFamily="34" charset="0"/>
                          <a:cs typeface="Calibri" panose="020F0502020204030204" pitchFamily="34" charset="0"/>
                        </a:rPr>
                        <a:t>Number of schools affected</a:t>
                      </a:r>
                    </a:p>
                  </a:txBody>
                  <a:tcPr vert="vert270" anchor="ctr"/>
                </a:tc>
                <a:tc>
                  <a:txBody>
                    <a:bodyPr/>
                    <a:lstStyle/>
                    <a:p>
                      <a:pPr algn="ctr"/>
                      <a:r>
                        <a:rPr lang="en-ZA" sz="1600" dirty="0">
                          <a:latin typeface="Calibri" panose="020F0502020204030204" pitchFamily="34" charset="0"/>
                          <a:cs typeface="Calibri" panose="020F0502020204030204" pitchFamily="34" charset="0"/>
                        </a:rPr>
                        <a:t>Number of schools still closed</a:t>
                      </a:r>
                    </a:p>
                  </a:txBody>
                  <a:tcPr vert="vert270" anchor="ctr"/>
                </a:tc>
                <a:tc>
                  <a:txBody>
                    <a:bodyPr/>
                    <a:lstStyle/>
                    <a:p>
                      <a:pPr algn="ctr"/>
                      <a:r>
                        <a:rPr lang="en-US" sz="1600" dirty="0">
                          <a:latin typeface="Calibri" panose="020F0502020204030204" pitchFamily="34" charset="0"/>
                          <a:cs typeface="Calibri" panose="020F0502020204030204" pitchFamily="34" charset="0"/>
                        </a:rPr>
                        <a:t>No. of Educators</a:t>
                      </a:r>
                      <a:endParaRPr lang="en-ZA" sz="1600" dirty="0">
                        <a:latin typeface="Calibri" panose="020F0502020204030204" pitchFamily="34" charset="0"/>
                        <a:cs typeface="Calibri" panose="020F0502020204030204" pitchFamily="34" charset="0"/>
                      </a:endParaRPr>
                    </a:p>
                  </a:txBody>
                  <a:tcPr vert="vert270" anchor="ctr"/>
                </a:tc>
                <a:tc>
                  <a:txBody>
                    <a:bodyPr/>
                    <a:lstStyle/>
                    <a:p>
                      <a:pPr algn="ctr"/>
                      <a:r>
                        <a:rPr lang="en-ZA" sz="1600" dirty="0">
                          <a:latin typeface="Calibri" panose="020F0502020204030204" pitchFamily="34" charset="0"/>
                          <a:cs typeface="Calibri" panose="020F0502020204030204" pitchFamily="34" charset="0"/>
                        </a:rPr>
                        <a:t>No. of Learners</a:t>
                      </a:r>
                    </a:p>
                  </a:txBody>
                  <a:tcPr vert="vert270" anchor="ctr"/>
                </a:tc>
                <a:tc>
                  <a:txBody>
                    <a:bodyPr/>
                    <a:lstStyle/>
                    <a:p>
                      <a:pPr algn="ctr"/>
                      <a:r>
                        <a:rPr lang="en-ZA" sz="1600" dirty="0">
                          <a:latin typeface="Calibri" panose="020F0502020204030204" pitchFamily="34" charset="0"/>
                          <a:cs typeface="Calibri" panose="020F0502020204030204" pitchFamily="34" charset="0"/>
                        </a:rPr>
                        <a:t>No. of PSA Staff</a:t>
                      </a:r>
                    </a:p>
                  </a:txBody>
                  <a:tcPr vert="vert270" anchor="ctr"/>
                </a:tc>
                <a:tc>
                  <a:txBody>
                    <a:bodyPr/>
                    <a:lstStyle/>
                    <a:p>
                      <a:pPr algn="ctr"/>
                      <a:r>
                        <a:rPr lang="en-US" sz="1600" dirty="0">
                          <a:latin typeface="Calibri" panose="020F0502020204030204" pitchFamily="34" charset="0"/>
                          <a:cs typeface="Calibri" panose="020F0502020204030204" pitchFamily="34" charset="0"/>
                        </a:rPr>
                        <a:t>No of Screeners</a:t>
                      </a:r>
                      <a:endParaRPr lang="en-ZA" sz="1600" dirty="0">
                        <a:latin typeface="Calibri" panose="020F0502020204030204" pitchFamily="34" charset="0"/>
                        <a:cs typeface="Calibri" panose="020F0502020204030204" pitchFamily="34" charset="0"/>
                      </a:endParaRPr>
                    </a:p>
                  </a:txBody>
                  <a:tcPr vert="vert270" anchor="ctr"/>
                </a:tc>
                <a:tc>
                  <a:txBody>
                    <a:bodyPr/>
                    <a:lstStyle/>
                    <a:p>
                      <a:pPr algn="ctr"/>
                      <a:r>
                        <a:rPr lang="en-ZA" sz="1600" dirty="0">
                          <a:latin typeface="Calibri" panose="020F0502020204030204" pitchFamily="34" charset="0"/>
                          <a:cs typeface="Calibri" panose="020F0502020204030204" pitchFamily="34" charset="0"/>
                        </a:rPr>
                        <a:t>No of Food Handlers</a:t>
                      </a:r>
                    </a:p>
                  </a:txBody>
                  <a:tcPr vert="vert270" anchor="ctr"/>
                </a:tc>
                <a:tc>
                  <a:txBody>
                    <a:bodyPr/>
                    <a:lstStyle/>
                    <a:p>
                      <a:pPr algn="ctr"/>
                      <a:r>
                        <a:rPr lang="en-US" sz="1600" dirty="0">
                          <a:latin typeface="Calibri" panose="020F0502020204030204" pitchFamily="34" charset="0"/>
                          <a:cs typeface="Calibri" panose="020F0502020204030204" pitchFamily="34" charset="0"/>
                        </a:rPr>
                        <a:t>Total number of cases</a:t>
                      </a:r>
                      <a:endParaRPr lang="en-ZA" sz="1600" dirty="0">
                        <a:latin typeface="Calibri" panose="020F0502020204030204" pitchFamily="34" charset="0"/>
                        <a:cs typeface="Calibri" panose="020F0502020204030204" pitchFamily="34" charset="0"/>
                      </a:endParaRPr>
                    </a:p>
                  </a:txBody>
                  <a:tcPr vert="vert270" anchor="ctr"/>
                </a:tc>
                <a:tc>
                  <a:txBody>
                    <a:bodyPr/>
                    <a:lstStyle/>
                    <a:p>
                      <a:pPr algn="ctr"/>
                      <a:r>
                        <a:rPr lang="en-US" sz="1600" dirty="0">
                          <a:latin typeface="Calibri" panose="020F0502020204030204" pitchFamily="34" charset="0"/>
                          <a:cs typeface="Calibri" panose="020F0502020204030204" pitchFamily="34" charset="0"/>
                        </a:rPr>
                        <a:t>Provincial total</a:t>
                      </a:r>
                      <a:endParaRPr lang="en-ZA" sz="1600" dirty="0">
                        <a:latin typeface="Calibri" panose="020F0502020204030204" pitchFamily="34" charset="0"/>
                        <a:cs typeface="Calibri" panose="020F0502020204030204" pitchFamily="34" charset="0"/>
                      </a:endParaRPr>
                    </a:p>
                  </a:txBody>
                  <a:tcPr vert="vert270" anchor="ctr"/>
                </a:tc>
                <a:tc>
                  <a:txBody>
                    <a:bodyPr/>
                    <a:lstStyle/>
                    <a:p>
                      <a:pPr algn="ctr"/>
                      <a:r>
                        <a:rPr lang="en-US" sz="1600" dirty="0">
                          <a:latin typeface="Calibri" panose="020F0502020204030204" pitchFamily="34" charset="0"/>
                          <a:cs typeface="Calibri" panose="020F0502020204030204" pitchFamily="34" charset="0"/>
                        </a:rPr>
                        <a:t>% NCDOE positive cases  / Province cases</a:t>
                      </a:r>
                      <a:endParaRPr lang="en-ZA" sz="1600" dirty="0">
                        <a:latin typeface="Calibri" panose="020F0502020204030204" pitchFamily="34" charset="0"/>
                        <a:cs typeface="Calibri" panose="020F0502020204030204" pitchFamily="34" charset="0"/>
                      </a:endParaRPr>
                    </a:p>
                  </a:txBody>
                  <a:tcPr vert="vert270" anchor="ctr"/>
                </a:tc>
                <a:tc>
                  <a:txBody>
                    <a:bodyPr/>
                    <a:lstStyle/>
                    <a:p>
                      <a:pPr algn="ctr"/>
                      <a:r>
                        <a:rPr lang="en-US" sz="1600" dirty="0">
                          <a:latin typeface="Calibri" panose="020F0502020204030204" pitchFamily="34" charset="0"/>
                          <a:cs typeface="Calibri" panose="020F0502020204030204" pitchFamily="34" charset="0"/>
                        </a:rPr>
                        <a:t>No. of fatalities</a:t>
                      </a:r>
                      <a:endParaRPr lang="en-ZA" sz="1600" dirty="0">
                        <a:latin typeface="Calibri" panose="020F0502020204030204" pitchFamily="34" charset="0"/>
                        <a:cs typeface="Calibri" panose="020F0502020204030204" pitchFamily="34" charset="0"/>
                      </a:endParaRPr>
                    </a:p>
                  </a:txBody>
                  <a:tcPr vert="vert270" anchor="ctr"/>
                </a:tc>
                <a:tc>
                  <a:txBody>
                    <a:bodyPr/>
                    <a:lstStyle/>
                    <a:p>
                      <a:pPr algn="ctr"/>
                      <a:r>
                        <a:rPr lang="en-US" sz="1600" dirty="0">
                          <a:latin typeface="Calibri" panose="020F0502020204030204" pitchFamily="34" charset="0"/>
                          <a:cs typeface="Calibri" panose="020F0502020204030204" pitchFamily="34" charset="0"/>
                        </a:rPr>
                        <a:t>Provincial total</a:t>
                      </a:r>
                      <a:endParaRPr lang="en-ZA" sz="1600" dirty="0">
                        <a:latin typeface="Calibri" panose="020F0502020204030204" pitchFamily="34" charset="0"/>
                        <a:cs typeface="Calibri" panose="020F0502020204030204" pitchFamily="34" charset="0"/>
                      </a:endParaRPr>
                    </a:p>
                  </a:txBody>
                  <a:tcPr vert="vert270" anchor="ctr"/>
                </a:tc>
                <a:tc>
                  <a:txBody>
                    <a:bodyPr/>
                    <a:lstStyle/>
                    <a:p>
                      <a:pPr algn="ctr"/>
                      <a:r>
                        <a:rPr lang="en-US" sz="1600" dirty="0">
                          <a:latin typeface="Calibri" panose="020F0502020204030204" pitchFamily="34" charset="0"/>
                          <a:cs typeface="Calibri" panose="020F0502020204030204" pitchFamily="34" charset="0"/>
                        </a:rPr>
                        <a:t>%</a:t>
                      </a:r>
                      <a:r>
                        <a:rPr lang="en-US" sz="1600" baseline="0" dirty="0">
                          <a:latin typeface="Calibri" panose="020F0502020204030204" pitchFamily="34" charset="0"/>
                          <a:cs typeface="Calibri" panose="020F0502020204030204" pitchFamily="34" charset="0"/>
                        </a:rPr>
                        <a:t> Fatalities  / Province fatalities</a:t>
                      </a:r>
                      <a:endParaRPr lang="en-ZA" sz="1600" dirty="0">
                        <a:latin typeface="Calibri" panose="020F0502020204030204" pitchFamily="34" charset="0"/>
                        <a:cs typeface="Calibri" panose="020F0502020204030204" pitchFamily="34" charset="0"/>
                      </a:endParaRPr>
                    </a:p>
                  </a:txBody>
                  <a:tcPr vert="vert270" anchor="ctr"/>
                </a:tc>
                <a:extLst>
                  <a:ext uri="{0D108BD9-81ED-4DB2-BD59-A6C34878D82A}">
                    <a16:rowId xmlns:a16="http://schemas.microsoft.com/office/drawing/2014/main" val="10000"/>
                  </a:ext>
                </a:extLst>
              </a:tr>
              <a:tr h="560573">
                <a:tc>
                  <a:txBody>
                    <a:bodyPr/>
                    <a:lstStyle/>
                    <a:p>
                      <a:pPr algn="l"/>
                      <a:r>
                        <a:rPr lang="en-US" sz="1600" dirty="0">
                          <a:solidFill>
                            <a:schemeClr val="tx1"/>
                          </a:solidFill>
                          <a:latin typeface="Calibri" panose="020F0502020204030204" pitchFamily="34" charset="0"/>
                          <a:cs typeface="Calibri" panose="020F0502020204030204" pitchFamily="34" charset="0"/>
                        </a:rPr>
                        <a:t>Frances Baard</a:t>
                      </a:r>
                      <a:endParaRPr lang="en-ZA"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53</a:t>
                      </a:r>
                      <a:endParaRPr lang="en-ZA"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0</a:t>
                      </a:r>
                      <a:endParaRPr lang="en-ZA"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b="0" dirty="0">
                          <a:solidFill>
                            <a:schemeClr val="tx1"/>
                          </a:solidFill>
                          <a:latin typeface="Calibri" panose="020F0502020204030204" pitchFamily="34" charset="0"/>
                          <a:cs typeface="Calibri" panose="020F0502020204030204" pitchFamily="34" charset="0"/>
                        </a:rPr>
                        <a:t>64</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32</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7</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4</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2</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rgbClr val="C00000"/>
                          </a:solidFill>
                          <a:latin typeface="Calibri" panose="020F0502020204030204" pitchFamily="34" charset="0"/>
                          <a:cs typeface="Calibri" panose="020F0502020204030204" pitchFamily="34" charset="0"/>
                        </a:rPr>
                        <a:t>109</a:t>
                      </a:r>
                      <a:endParaRPr lang="en-ZA" sz="1600" b="0" dirty="0">
                        <a:solidFill>
                          <a:srgbClr val="C00000"/>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2933</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3,71%</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2</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59</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3,38%</a:t>
                      </a:r>
                      <a:endParaRPr lang="en-ZA" sz="1600" b="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623718">
                <a:tc>
                  <a:txBody>
                    <a:bodyPr/>
                    <a:lstStyle/>
                    <a:p>
                      <a:pPr algn="l"/>
                      <a:r>
                        <a:rPr lang="en-US" sz="1600" dirty="0">
                          <a:solidFill>
                            <a:schemeClr val="tx1"/>
                          </a:solidFill>
                          <a:latin typeface="Calibri" panose="020F0502020204030204" pitchFamily="34" charset="0"/>
                          <a:cs typeface="Calibri" panose="020F0502020204030204" pitchFamily="34" charset="0"/>
                        </a:rPr>
                        <a:t>John </a:t>
                      </a:r>
                      <a:r>
                        <a:rPr lang="en-US" sz="1600" dirty="0" err="1">
                          <a:solidFill>
                            <a:schemeClr val="tx1"/>
                          </a:solidFill>
                          <a:latin typeface="Calibri" panose="020F0502020204030204" pitchFamily="34" charset="0"/>
                          <a:cs typeface="Calibri" panose="020F0502020204030204" pitchFamily="34" charset="0"/>
                        </a:rPr>
                        <a:t>Taolo</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Gaetsewe</a:t>
                      </a:r>
                      <a:endParaRPr lang="en-ZA"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38</a:t>
                      </a:r>
                      <a:endParaRPr lang="en-ZA"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7</a:t>
                      </a:r>
                      <a:endParaRPr lang="en-ZA"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b="0" dirty="0">
                          <a:solidFill>
                            <a:schemeClr val="tx1"/>
                          </a:solidFill>
                          <a:latin typeface="Calibri" panose="020F0502020204030204" pitchFamily="34" charset="0"/>
                          <a:cs typeface="Calibri" panose="020F0502020204030204" pitchFamily="34" charset="0"/>
                        </a:rPr>
                        <a:t>41</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14</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2</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0</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1</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rgbClr val="C00000"/>
                          </a:solidFill>
                          <a:latin typeface="Calibri" panose="020F0502020204030204" pitchFamily="34" charset="0"/>
                          <a:cs typeface="Calibri" panose="020F0502020204030204" pitchFamily="34" charset="0"/>
                        </a:rPr>
                        <a:t>58</a:t>
                      </a:r>
                      <a:endParaRPr lang="en-ZA" sz="1600" b="0" dirty="0">
                        <a:solidFill>
                          <a:srgbClr val="C00000"/>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1578</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3,67%</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1</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16</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6,25%</a:t>
                      </a:r>
                      <a:endParaRPr lang="en-ZA" sz="1600" b="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387177">
                <a:tc>
                  <a:txBody>
                    <a:bodyPr/>
                    <a:lstStyle/>
                    <a:p>
                      <a:pPr algn="l"/>
                      <a:r>
                        <a:rPr lang="en-US" sz="1600" dirty="0">
                          <a:solidFill>
                            <a:schemeClr val="tx1"/>
                          </a:solidFill>
                          <a:latin typeface="Calibri" panose="020F0502020204030204" pitchFamily="34" charset="0"/>
                          <a:cs typeface="Calibri" panose="020F0502020204030204" pitchFamily="34" charset="0"/>
                        </a:rPr>
                        <a:t>Namakwa</a:t>
                      </a:r>
                      <a:endParaRPr lang="en-ZA"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1</a:t>
                      </a:r>
                      <a:endParaRPr lang="en-ZA"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0</a:t>
                      </a:r>
                      <a:endParaRPr lang="en-ZA"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b="0" dirty="0">
                          <a:solidFill>
                            <a:schemeClr val="tx1"/>
                          </a:solidFill>
                          <a:latin typeface="Calibri" panose="020F0502020204030204" pitchFamily="34" charset="0"/>
                          <a:cs typeface="Calibri" panose="020F0502020204030204" pitchFamily="34" charset="0"/>
                        </a:rPr>
                        <a:t>0</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0</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0</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1</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0</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rgbClr val="C00000"/>
                          </a:solidFill>
                          <a:latin typeface="Calibri" panose="020F0502020204030204" pitchFamily="34" charset="0"/>
                          <a:cs typeface="Calibri" panose="020F0502020204030204" pitchFamily="34" charset="0"/>
                        </a:rPr>
                        <a:t>1</a:t>
                      </a:r>
                      <a:endParaRPr lang="en-ZA" sz="1600" b="0" dirty="0">
                        <a:solidFill>
                          <a:srgbClr val="C00000"/>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178</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0,56%</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0</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3</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0. 00%</a:t>
                      </a:r>
                      <a:endParaRPr lang="en-ZA" sz="1600" b="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r h="623718">
                <a:tc>
                  <a:txBody>
                    <a:bodyPr/>
                    <a:lstStyle/>
                    <a:p>
                      <a:pPr algn="l"/>
                      <a:r>
                        <a:rPr lang="en-US" sz="1600" dirty="0" err="1">
                          <a:solidFill>
                            <a:schemeClr val="tx1"/>
                          </a:solidFill>
                          <a:latin typeface="Calibri" panose="020F0502020204030204" pitchFamily="34" charset="0"/>
                          <a:cs typeface="Calibri" panose="020F0502020204030204" pitchFamily="34" charset="0"/>
                        </a:rPr>
                        <a:t>Pixley</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ka</a:t>
                      </a:r>
                      <a:r>
                        <a:rPr lang="en-US" sz="1600" baseline="0" dirty="0">
                          <a:solidFill>
                            <a:schemeClr val="tx1"/>
                          </a:solidFill>
                          <a:latin typeface="Calibri" panose="020F0502020204030204" pitchFamily="34" charset="0"/>
                          <a:cs typeface="Calibri" panose="020F0502020204030204" pitchFamily="34" charset="0"/>
                        </a:rPr>
                        <a:t> </a:t>
                      </a:r>
                      <a:r>
                        <a:rPr lang="en-US" sz="1600" baseline="0" dirty="0" err="1">
                          <a:solidFill>
                            <a:schemeClr val="tx1"/>
                          </a:solidFill>
                          <a:latin typeface="Calibri" panose="020F0502020204030204" pitchFamily="34" charset="0"/>
                          <a:cs typeface="Calibri" panose="020F0502020204030204" pitchFamily="34" charset="0"/>
                        </a:rPr>
                        <a:t>Seme</a:t>
                      </a:r>
                      <a:endParaRPr lang="en-ZA"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29</a:t>
                      </a:r>
                      <a:endParaRPr lang="en-ZA"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0</a:t>
                      </a:r>
                      <a:endParaRPr lang="en-ZA"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b="0" dirty="0">
                          <a:solidFill>
                            <a:schemeClr val="tx1"/>
                          </a:solidFill>
                          <a:latin typeface="Calibri" panose="020F0502020204030204" pitchFamily="34" charset="0"/>
                          <a:cs typeface="Calibri" panose="020F0502020204030204" pitchFamily="34" charset="0"/>
                        </a:rPr>
                        <a:t>35</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43</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4</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3</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6</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rgbClr val="C00000"/>
                          </a:solidFill>
                          <a:latin typeface="Calibri" panose="020F0502020204030204" pitchFamily="34" charset="0"/>
                          <a:cs typeface="Calibri" panose="020F0502020204030204" pitchFamily="34" charset="0"/>
                        </a:rPr>
                        <a:t>91</a:t>
                      </a:r>
                      <a:endParaRPr lang="en-ZA" sz="1600" b="0" dirty="0">
                        <a:solidFill>
                          <a:srgbClr val="C00000"/>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2009</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4,52%</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1</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14</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7,14%</a:t>
                      </a:r>
                      <a:endParaRPr lang="en-ZA" sz="1600" b="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4"/>
                  </a:ext>
                </a:extLst>
              </a:tr>
              <a:tr h="402758">
                <a:tc>
                  <a:txBody>
                    <a:bodyPr/>
                    <a:lstStyle/>
                    <a:p>
                      <a:pPr algn="l"/>
                      <a:r>
                        <a:rPr lang="en-US" sz="1600" dirty="0">
                          <a:solidFill>
                            <a:schemeClr val="tx1"/>
                          </a:solidFill>
                          <a:latin typeface="Calibri" panose="020F0502020204030204" pitchFamily="34" charset="0"/>
                          <a:cs typeface="Calibri" panose="020F0502020204030204" pitchFamily="34" charset="0"/>
                        </a:rPr>
                        <a:t>ZF </a:t>
                      </a:r>
                      <a:r>
                        <a:rPr lang="en-US" sz="1600" dirty="0" err="1">
                          <a:solidFill>
                            <a:schemeClr val="tx1"/>
                          </a:solidFill>
                          <a:latin typeface="Calibri" panose="020F0502020204030204" pitchFamily="34" charset="0"/>
                          <a:cs typeface="Calibri" panose="020F0502020204030204" pitchFamily="34" charset="0"/>
                        </a:rPr>
                        <a:t>Mgcawu</a:t>
                      </a:r>
                      <a:endParaRPr lang="en-ZA"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6</a:t>
                      </a:r>
                      <a:endParaRPr lang="en-ZA"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0</a:t>
                      </a:r>
                      <a:endParaRPr lang="en-ZA" sz="16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b="0" dirty="0">
                          <a:solidFill>
                            <a:schemeClr val="tx1"/>
                          </a:solidFill>
                          <a:latin typeface="Calibri" panose="020F0502020204030204" pitchFamily="34" charset="0"/>
                          <a:cs typeface="Calibri" panose="020F0502020204030204" pitchFamily="34" charset="0"/>
                        </a:rPr>
                        <a:t>4</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15</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0</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0</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0</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rgbClr val="C00000"/>
                          </a:solidFill>
                          <a:latin typeface="Calibri" panose="020F0502020204030204" pitchFamily="34" charset="0"/>
                          <a:cs typeface="Calibri" panose="020F0502020204030204" pitchFamily="34" charset="0"/>
                        </a:rPr>
                        <a:t>19</a:t>
                      </a:r>
                      <a:endParaRPr lang="en-ZA" sz="1600" b="0" dirty="0">
                        <a:solidFill>
                          <a:srgbClr val="C00000"/>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724</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2,62%</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0</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2</a:t>
                      </a:r>
                      <a:endParaRPr lang="en-ZA" sz="16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libri" panose="020F0502020204030204" pitchFamily="34" charset="0"/>
                          <a:cs typeface="Calibri" panose="020F0502020204030204" pitchFamily="34" charset="0"/>
                        </a:rPr>
                        <a:t>0. 00%</a:t>
                      </a:r>
                      <a:endParaRPr lang="en-ZA" sz="1600" b="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5"/>
                  </a:ext>
                </a:extLst>
              </a:tr>
              <a:tr h="623718">
                <a:tc>
                  <a:txBody>
                    <a:bodyPr/>
                    <a:lstStyle/>
                    <a:p>
                      <a:pPr algn="l"/>
                      <a:r>
                        <a:rPr lang="en-US" sz="1600" b="1" dirty="0">
                          <a:solidFill>
                            <a:schemeClr val="tx1"/>
                          </a:solidFill>
                          <a:latin typeface="Calibri" panose="020F0502020204030204" pitchFamily="34" charset="0"/>
                          <a:cs typeface="Calibri" panose="020F0502020204030204" pitchFamily="34" charset="0"/>
                        </a:rPr>
                        <a:t>Total</a:t>
                      </a:r>
                      <a:endParaRPr lang="en-ZA" sz="1600" b="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b="1" dirty="0">
                          <a:solidFill>
                            <a:schemeClr val="tx1"/>
                          </a:solidFill>
                          <a:latin typeface="Calibri" panose="020F0502020204030204" pitchFamily="34" charset="0"/>
                          <a:cs typeface="Calibri" panose="020F0502020204030204" pitchFamily="34" charset="0"/>
                        </a:rPr>
                        <a:t>127</a:t>
                      </a:r>
                      <a:endParaRPr lang="en-ZA" sz="1600" b="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b="1" dirty="0">
                          <a:solidFill>
                            <a:schemeClr val="tx1"/>
                          </a:solidFill>
                          <a:latin typeface="Calibri" panose="020F0502020204030204" pitchFamily="34" charset="0"/>
                          <a:cs typeface="Calibri" panose="020F0502020204030204" pitchFamily="34" charset="0"/>
                        </a:rPr>
                        <a:t>7</a:t>
                      </a:r>
                      <a:endParaRPr lang="en-ZA" sz="1600" b="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600" b="1" dirty="0">
                          <a:solidFill>
                            <a:schemeClr val="tx1"/>
                          </a:solidFill>
                          <a:latin typeface="Calibri" panose="020F0502020204030204" pitchFamily="34" charset="0"/>
                          <a:cs typeface="Calibri" panose="020F0502020204030204" pitchFamily="34" charset="0"/>
                        </a:rPr>
                        <a:t>144</a:t>
                      </a:r>
                      <a:endParaRPr lang="en-ZA" sz="1600" b="1"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cs typeface="Calibri" panose="020F0502020204030204" pitchFamily="34" charset="0"/>
                        </a:rPr>
                        <a:t>104</a:t>
                      </a:r>
                      <a:endParaRPr lang="en-ZA" sz="1600" b="1"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cs typeface="Calibri" panose="020F0502020204030204" pitchFamily="34" charset="0"/>
                        </a:rPr>
                        <a:t>13</a:t>
                      </a:r>
                      <a:endParaRPr lang="en-ZA" sz="1600" b="1"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cs typeface="Calibri" panose="020F0502020204030204" pitchFamily="34" charset="0"/>
                        </a:rPr>
                        <a:t>8</a:t>
                      </a:r>
                      <a:endParaRPr lang="en-ZA" sz="1600" b="1"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cs typeface="Calibri" panose="020F0502020204030204" pitchFamily="34" charset="0"/>
                        </a:rPr>
                        <a:t>9</a:t>
                      </a:r>
                      <a:endParaRPr lang="en-ZA" sz="1600" b="1"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C00000"/>
                          </a:solidFill>
                          <a:latin typeface="Calibri" panose="020F0502020204030204" pitchFamily="34" charset="0"/>
                          <a:cs typeface="Calibri" panose="020F0502020204030204" pitchFamily="34" charset="0"/>
                        </a:rPr>
                        <a:t>278</a:t>
                      </a:r>
                      <a:endParaRPr lang="en-ZA" sz="1600" b="1" dirty="0">
                        <a:solidFill>
                          <a:srgbClr val="C00000"/>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cs typeface="Calibri" panose="020F0502020204030204" pitchFamily="34" charset="0"/>
                        </a:rPr>
                        <a:t>7422</a:t>
                      </a:r>
                      <a:endParaRPr lang="en-ZA" sz="1600" b="1"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highlight>
                            <a:srgbClr val="FFFF00"/>
                          </a:highlight>
                          <a:latin typeface="Calibri" panose="020F0502020204030204" pitchFamily="34" charset="0"/>
                          <a:cs typeface="Calibri" panose="020F0502020204030204" pitchFamily="34" charset="0"/>
                        </a:rPr>
                        <a:t>3,74%</a:t>
                      </a:r>
                      <a:endParaRPr lang="en-ZA" sz="1600" b="1" dirty="0">
                        <a:solidFill>
                          <a:schemeClr val="tx1"/>
                        </a:solidFill>
                        <a:highlight>
                          <a:srgbClr val="FFFF00"/>
                        </a:highlight>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cs typeface="Calibri" panose="020F0502020204030204" pitchFamily="34" charset="0"/>
                        </a:rPr>
                        <a:t>4</a:t>
                      </a:r>
                      <a:endParaRPr lang="en-ZA" sz="1600" b="1"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cs typeface="Calibri" panose="020F0502020204030204" pitchFamily="34" charset="0"/>
                        </a:rPr>
                        <a:t>94</a:t>
                      </a:r>
                      <a:endParaRPr lang="en-ZA" sz="1600" b="1"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highlight>
                            <a:srgbClr val="FFFF00"/>
                          </a:highlight>
                          <a:latin typeface="Calibri" panose="020F0502020204030204" pitchFamily="34" charset="0"/>
                          <a:cs typeface="Calibri" panose="020F0502020204030204" pitchFamily="34" charset="0"/>
                        </a:rPr>
                        <a:t>4,25%</a:t>
                      </a:r>
                      <a:endParaRPr lang="en-ZA" sz="1600" b="1" dirty="0">
                        <a:solidFill>
                          <a:schemeClr val="tx1"/>
                        </a:solidFill>
                        <a:highlight>
                          <a:srgbClr val="FFFF00"/>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2370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C10D0D-8AD9-4242-A2F1-AC12E127E03A}"/>
              </a:ext>
            </a:extLst>
          </p:cNvPr>
          <p:cNvSpPr txBox="1"/>
          <p:nvPr/>
        </p:nvSpPr>
        <p:spPr>
          <a:xfrm>
            <a:off x="4994120" y="260648"/>
            <a:ext cx="4291113" cy="994172"/>
          </a:xfrm>
          <a:prstGeom prst="rect">
            <a:avLst/>
          </a:prstGeom>
        </p:spPr>
        <p:txBody>
          <a:bodyPr vert="horz" lIns="68580" tIns="34290" rIns="68580" bIns="34290" rtlCol="0" anchor="ctr">
            <a:normAutofit lnSpcReduction="10000"/>
          </a:bodyPr>
          <a:lstStyle/>
          <a:p>
            <a:pPr>
              <a:lnSpc>
                <a:spcPct val="90000"/>
              </a:lnSpc>
              <a:spcBef>
                <a:spcPct val="0"/>
              </a:spcBef>
              <a:spcAft>
                <a:spcPts val="450"/>
              </a:spcAft>
            </a:pPr>
            <a:r>
              <a:rPr lang="en-US" sz="3300" dirty="0">
                <a:latin typeface="+mj-lt"/>
                <a:ea typeface="+mj-ea"/>
                <a:cs typeface="+mj-cs"/>
              </a:rPr>
              <a:t>Today’s Data Set: </a:t>
            </a:r>
          </a:p>
          <a:p>
            <a:pPr>
              <a:lnSpc>
                <a:spcPct val="90000"/>
              </a:lnSpc>
              <a:spcBef>
                <a:spcPct val="0"/>
              </a:spcBef>
              <a:spcAft>
                <a:spcPts val="450"/>
              </a:spcAft>
            </a:pPr>
            <a:r>
              <a:rPr lang="en-US" sz="3300" dirty="0">
                <a:latin typeface="+mj-lt"/>
                <a:ea typeface="+mj-ea"/>
                <a:cs typeface="+mj-cs"/>
              </a:rPr>
              <a:t>How it is Generated</a:t>
            </a:r>
          </a:p>
        </p:txBody>
      </p:sp>
      <p:sp>
        <p:nvSpPr>
          <p:cNvPr id="4" name="TextBox 3">
            <a:extLst>
              <a:ext uri="{FF2B5EF4-FFF2-40B4-BE49-F238E27FC236}">
                <a16:creationId xmlns:a16="http://schemas.microsoft.com/office/drawing/2014/main" id="{E2A7FF9E-019A-D540-951C-1E38DC11EACD}"/>
              </a:ext>
            </a:extLst>
          </p:cNvPr>
          <p:cNvSpPr txBox="1"/>
          <p:nvPr/>
        </p:nvSpPr>
        <p:spPr>
          <a:xfrm>
            <a:off x="4753738" y="1228348"/>
            <a:ext cx="4390261" cy="5629652"/>
          </a:xfrm>
          <a:prstGeom prst="rect">
            <a:avLst/>
          </a:prstGeom>
          <a:solidFill>
            <a:schemeClr val="bg1">
              <a:lumMod val="95000"/>
            </a:schemeClr>
          </a:solidFill>
        </p:spPr>
        <p:txBody>
          <a:bodyPr vert="horz" lIns="68580" tIns="34290" rIns="68580" bIns="34290" rtlCol="0">
            <a:normAutofit/>
          </a:bodyPr>
          <a:lstStyle/>
          <a:p>
            <a:pPr marL="257175" indent="-171450">
              <a:lnSpc>
                <a:spcPct val="90000"/>
              </a:lnSpc>
              <a:spcAft>
                <a:spcPts val="450"/>
              </a:spcAft>
              <a:buFont typeface="Arial" panose="020B0604020202020204" pitchFamily="34" charset="0"/>
              <a:buChar char="•"/>
            </a:pPr>
            <a:r>
              <a:rPr lang="en-US" sz="1350" dirty="0"/>
              <a:t>Samples taken by clinicians (private &amp; public)</a:t>
            </a:r>
          </a:p>
          <a:p>
            <a:pPr marL="257175" indent="-171450">
              <a:lnSpc>
                <a:spcPct val="90000"/>
              </a:lnSpc>
              <a:spcAft>
                <a:spcPts val="450"/>
              </a:spcAft>
              <a:buFont typeface="Arial" panose="020B0604020202020204" pitchFamily="34" charset="0"/>
              <a:buChar char="•"/>
            </a:pPr>
            <a:r>
              <a:rPr lang="en-US" sz="1350" dirty="0"/>
              <a:t>Patient forms completed by clinician – the accuracy of this determines the accuracy of final data set</a:t>
            </a:r>
          </a:p>
          <a:p>
            <a:pPr marL="257175" indent="-171450">
              <a:lnSpc>
                <a:spcPct val="90000"/>
              </a:lnSpc>
              <a:spcAft>
                <a:spcPts val="450"/>
              </a:spcAft>
              <a:buFont typeface="Arial" panose="020B0604020202020204" pitchFamily="34" charset="0"/>
              <a:buChar char="•"/>
            </a:pPr>
            <a:r>
              <a:rPr lang="en-US" sz="1350" dirty="0"/>
              <a:t>Sample and form sent to certified laboratories (private &amp; public)</a:t>
            </a:r>
          </a:p>
          <a:p>
            <a:pPr marL="257175" indent="-171450">
              <a:lnSpc>
                <a:spcPct val="90000"/>
              </a:lnSpc>
              <a:spcAft>
                <a:spcPts val="450"/>
              </a:spcAft>
              <a:buFont typeface="Arial" panose="020B0604020202020204" pitchFamily="34" charset="0"/>
              <a:buChar char="•"/>
            </a:pPr>
            <a:r>
              <a:rPr lang="en-US" sz="1350" dirty="0"/>
              <a:t>Data and laboratory result transferred to NICD</a:t>
            </a:r>
          </a:p>
          <a:p>
            <a:pPr marL="257175" indent="-171450">
              <a:lnSpc>
                <a:spcPct val="90000"/>
              </a:lnSpc>
              <a:spcAft>
                <a:spcPts val="450"/>
              </a:spcAft>
              <a:buFont typeface="Arial" panose="020B0604020202020204" pitchFamily="34" charset="0"/>
              <a:buChar char="•"/>
            </a:pPr>
            <a:r>
              <a:rPr lang="en-US" sz="1350" dirty="0"/>
              <a:t>Analysts, biostatisticians and epidemiologists clean up data and allocate against provinces</a:t>
            </a:r>
          </a:p>
          <a:p>
            <a:pPr marL="257175" indent="-171450">
              <a:lnSpc>
                <a:spcPct val="90000"/>
              </a:lnSpc>
              <a:spcAft>
                <a:spcPts val="450"/>
              </a:spcAft>
              <a:buFont typeface="Arial" panose="020B0604020202020204" pitchFamily="34" charset="0"/>
              <a:buChar char="•"/>
            </a:pPr>
            <a:r>
              <a:rPr lang="en-US" sz="1350" dirty="0"/>
              <a:t>Data released around 2pm each day to Department of Health, Ministry of Health and Provincial M&amp;E team</a:t>
            </a:r>
          </a:p>
          <a:p>
            <a:pPr marL="257175" indent="-171450">
              <a:lnSpc>
                <a:spcPct val="90000"/>
              </a:lnSpc>
              <a:spcAft>
                <a:spcPts val="450"/>
              </a:spcAft>
              <a:buFont typeface="Arial" panose="020B0604020202020204" pitchFamily="34" charset="0"/>
              <a:buChar char="•"/>
            </a:pPr>
            <a:r>
              <a:rPr lang="en-US" sz="1350" dirty="0"/>
              <a:t>M&amp;E team adds additional data to the data set (e.g. District and Local Municipality information) and puts into table format</a:t>
            </a:r>
          </a:p>
          <a:p>
            <a:pPr marL="257175" indent="-171450">
              <a:lnSpc>
                <a:spcPct val="90000"/>
              </a:lnSpc>
              <a:spcAft>
                <a:spcPts val="450"/>
              </a:spcAft>
              <a:buFont typeface="Arial" panose="020B0604020202020204" pitchFamily="34" charset="0"/>
              <a:buChar char="•"/>
            </a:pPr>
            <a:r>
              <a:rPr lang="en-US" sz="1350" dirty="0"/>
              <a:t>Minister releases information publicly that evening</a:t>
            </a:r>
          </a:p>
          <a:p>
            <a:pPr marL="257175" indent="-171450">
              <a:lnSpc>
                <a:spcPct val="90000"/>
              </a:lnSpc>
              <a:spcAft>
                <a:spcPts val="450"/>
              </a:spcAft>
              <a:buFont typeface="Arial" panose="020B0604020202020204" pitchFamily="34" charset="0"/>
              <a:buChar char="•"/>
            </a:pPr>
            <a:r>
              <a:rPr lang="en-US" sz="1350" dirty="0"/>
              <a:t>Provincial Department posts the information to social media</a:t>
            </a:r>
          </a:p>
          <a:p>
            <a:pPr marL="257175" indent="-171450">
              <a:lnSpc>
                <a:spcPct val="90000"/>
              </a:lnSpc>
              <a:spcAft>
                <a:spcPts val="450"/>
              </a:spcAft>
              <a:buFont typeface="Arial" panose="020B0604020202020204" pitchFamily="34" charset="0"/>
              <a:buChar char="•"/>
            </a:pPr>
            <a:r>
              <a:rPr lang="en-US" sz="1350" dirty="0"/>
              <a:t>Even after publishing the data continues to be corrected and updated</a:t>
            </a:r>
          </a:p>
        </p:txBody>
      </p:sp>
      <p:sp>
        <p:nvSpPr>
          <p:cNvPr id="9" name="Left Arrow 8">
            <a:extLst>
              <a:ext uri="{FF2B5EF4-FFF2-40B4-BE49-F238E27FC236}">
                <a16:creationId xmlns:a16="http://schemas.microsoft.com/office/drawing/2014/main" id="{B5DF0A47-2239-B94F-9435-E56DCFC11F00}"/>
              </a:ext>
            </a:extLst>
          </p:cNvPr>
          <p:cNvSpPr/>
          <p:nvPr/>
        </p:nvSpPr>
        <p:spPr>
          <a:xfrm>
            <a:off x="4467678" y="3861048"/>
            <a:ext cx="526442" cy="3618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Slide Number Placeholder 9">
            <a:extLst>
              <a:ext uri="{FF2B5EF4-FFF2-40B4-BE49-F238E27FC236}">
                <a16:creationId xmlns:a16="http://schemas.microsoft.com/office/drawing/2014/main" id="{4AA51280-954A-094F-A520-779634C5B354}"/>
              </a:ext>
            </a:extLst>
          </p:cNvPr>
          <p:cNvSpPr>
            <a:spLocks noGrp="1"/>
          </p:cNvSpPr>
          <p:nvPr>
            <p:ph type="sldNum" sz="quarter" idx="12"/>
          </p:nvPr>
        </p:nvSpPr>
        <p:spPr/>
        <p:txBody>
          <a:bodyPr/>
          <a:lstStyle/>
          <a:p>
            <a:fld id="{CADCB112-FE00-6040-8D50-928C16AA38BE}" type="slidenum">
              <a:rPr lang="en-US" smtClean="0"/>
              <a:t>11</a:t>
            </a:fld>
            <a:endParaRPr lang="en-US"/>
          </a:p>
        </p:txBody>
      </p:sp>
      <p:pic>
        <p:nvPicPr>
          <p:cNvPr id="5" name="Picture 4">
            <a:extLst>
              <a:ext uri="{FF2B5EF4-FFF2-40B4-BE49-F238E27FC236}">
                <a16:creationId xmlns:a16="http://schemas.microsoft.com/office/drawing/2014/main" id="{FABAF7E6-A75F-7E4C-8C8B-697F0EAA2F6C}"/>
              </a:ext>
            </a:extLst>
          </p:cNvPr>
          <p:cNvPicPr>
            <a:picLocks noChangeAspect="1"/>
          </p:cNvPicPr>
          <p:nvPr/>
        </p:nvPicPr>
        <p:blipFill>
          <a:blip r:embed="rId2"/>
          <a:srcRect/>
          <a:stretch/>
        </p:blipFill>
        <p:spPr>
          <a:xfrm>
            <a:off x="190499" y="260648"/>
            <a:ext cx="4277179" cy="6597352"/>
          </a:xfrm>
          <a:prstGeom prst="rect">
            <a:avLst/>
          </a:prstGeom>
        </p:spPr>
      </p:pic>
    </p:spTree>
    <p:extLst>
      <p:ext uri="{BB962C8B-B14F-4D97-AF65-F5344CB8AC3E}">
        <p14:creationId xmlns:p14="http://schemas.microsoft.com/office/powerpoint/2010/main" val="890281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416"/>
            <a:ext cx="9144000" cy="1404080"/>
          </a:xfrm>
        </p:spPr>
        <p:txBody>
          <a:bodyPr>
            <a:noAutofit/>
          </a:bodyPr>
          <a:lstStyle/>
          <a:p>
            <a:r>
              <a:rPr lang="en-GB" sz="3600" dirty="0"/>
              <a:t>AVERAGE NUMBER OF DAYS SCHOOLS ARE CLOSED AFTER A POSTIVE COVID-19 CASE</a:t>
            </a:r>
            <a:endParaRPr lang="en-ZA" sz="3600" i="1" dirty="0"/>
          </a:p>
        </p:txBody>
      </p:sp>
      <p:sp>
        <p:nvSpPr>
          <p:cNvPr id="3" name="Content Placeholder 2"/>
          <p:cNvSpPr>
            <a:spLocks noGrp="1"/>
          </p:cNvSpPr>
          <p:nvPr>
            <p:ph idx="1"/>
          </p:nvPr>
        </p:nvSpPr>
        <p:spPr>
          <a:xfrm>
            <a:off x="347472" y="2169268"/>
            <a:ext cx="8577072" cy="3998836"/>
          </a:xfrm>
        </p:spPr>
        <p:txBody>
          <a:bodyPr>
            <a:noAutofit/>
          </a:bodyPr>
          <a:lstStyle/>
          <a:p>
            <a:pPr algn="just"/>
            <a:r>
              <a:rPr lang="en-GB" sz="3400" dirty="0"/>
              <a:t>Schools are on average closed for 3 – 5 days depending on the time it takes to thoroughly clean the school.</a:t>
            </a:r>
            <a:endParaRPr lang="en-ZA" sz="34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110</a:t>
            </a:fld>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9586917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784"/>
            <a:ext cx="9144000" cy="617973"/>
          </a:xfrm>
        </p:spPr>
        <p:txBody>
          <a:bodyPr>
            <a:noAutofit/>
          </a:bodyPr>
          <a:lstStyle/>
          <a:p>
            <a:r>
              <a:rPr lang="en-GB" sz="3600" dirty="0"/>
              <a:t>HOW IS THE CLOSURE MANAGED?</a:t>
            </a:r>
            <a:endParaRPr lang="en-ZA" sz="3600" i="1" dirty="0"/>
          </a:p>
        </p:txBody>
      </p:sp>
      <p:sp>
        <p:nvSpPr>
          <p:cNvPr id="3" name="Content Placeholder 2"/>
          <p:cNvSpPr>
            <a:spLocks noGrp="1"/>
          </p:cNvSpPr>
          <p:nvPr>
            <p:ph idx="1"/>
          </p:nvPr>
        </p:nvSpPr>
        <p:spPr>
          <a:xfrm>
            <a:off x="283464" y="1060103"/>
            <a:ext cx="8577072" cy="5296247"/>
          </a:xfrm>
        </p:spPr>
        <p:txBody>
          <a:bodyPr>
            <a:noAutofit/>
          </a:bodyPr>
          <a:lstStyle/>
          <a:p>
            <a:pPr algn="just"/>
            <a:r>
              <a:rPr lang="en-GB" sz="2400" dirty="0"/>
              <a:t>The principal informs the Circuit Manager of a positive case at the school.</a:t>
            </a:r>
          </a:p>
          <a:p>
            <a:pPr algn="just"/>
            <a:r>
              <a:rPr lang="en-GB" sz="2400" dirty="0"/>
              <a:t>The Circuit Manager informs the District Director.</a:t>
            </a:r>
          </a:p>
          <a:p>
            <a:pPr algn="just"/>
            <a:r>
              <a:rPr lang="en-GB" sz="2400" dirty="0"/>
              <a:t>The District Director then consult the </a:t>
            </a:r>
            <a:r>
              <a:rPr lang="en-GB" sz="2400" dirty="0" err="1"/>
              <a:t>DoH</a:t>
            </a:r>
            <a:r>
              <a:rPr lang="en-GB" sz="2400" dirty="0"/>
              <a:t> about the positive case/s and obtain a recommendation for the closure/non-closure.</a:t>
            </a:r>
          </a:p>
          <a:p>
            <a:pPr algn="just"/>
            <a:r>
              <a:rPr lang="en-GB" sz="2400" dirty="0"/>
              <a:t>The District then request permission from head office for the temporary closure of the school.</a:t>
            </a:r>
          </a:p>
          <a:p>
            <a:pPr algn="just"/>
            <a:r>
              <a:rPr lang="en-GB" sz="2400" dirty="0"/>
              <a:t>Once permission is obtained, the staff, parents and learners are accordingly informed.</a:t>
            </a:r>
          </a:p>
          <a:p>
            <a:pPr algn="just"/>
            <a:r>
              <a:rPr lang="en-GB" sz="2400" dirty="0"/>
              <a:t>The areas of contamination are thoroughly cleaned with bleach and the school would then reopen after the cleaning has been done.</a:t>
            </a:r>
          </a:p>
          <a:p>
            <a:pPr algn="just"/>
            <a:endParaRPr lang="en-ZA" sz="20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a:t>
            </a:fld>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408687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112</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4. PARTNERSHIPS</a:t>
            </a:r>
          </a:p>
        </p:txBody>
      </p:sp>
    </p:spTree>
    <p:extLst>
      <p:ext uri="{BB962C8B-B14F-4D97-AF65-F5344CB8AC3E}">
        <p14:creationId xmlns:p14="http://schemas.microsoft.com/office/powerpoint/2010/main" val="9976014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113</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4.1. QLTC PROGRAMMES</a:t>
            </a:r>
          </a:p>
        </p:txBody>
      </p:sp>
    </p:spTree>
    <p:extLst>
      <p:ext uri="{BB962C8B-B14F-4D97-AF65-F5344CB8AC3E}">
        <p14:creationId xmlns:p14="http://schemas.microsoft.com/office/powerpoint/2010/main" val="31696348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9144000" cy="667194"/>
          </a:xfrm>
        </p:spPr>
        <p:txBody>
          <a:bodyPr>
            <a:noAutofit/>
          </a:bodyPr>
          <a:lstStyle/>
          <a:p>
            <a:r>
              <a:rPr lang="en-ZA" sz="3200" dirty="0"/>
              <a:t>QLTC STRUCTURES ESTABLISHED AND FUNCTIONAL</a:t>
            </a:r>
          </a:p>
        </p:txBody>
      </p:sp>
      <p:sp>
        <p:nvSpPr>
          <p:cNvPr id="3" name="Content Placeholder 2"/>
          <p:cNvSpPr>
            <a:spLocks noGrp="1"/>
          </p:cNvSpPr>
          <p:nvPr>
            <p:ph idx="1"/>
          </p:nvPr>
        </p:nvSpPr>
        <p:spPr>
          <a:xfrm>
            <a:off x="263822" y="649860"/>
            <a:ext cx="8744371" cy="5706490"/>
          </a:xfrm>
        </p:spPr>
        <p:txBody>
          <a:bodyPr>
            <a:noAutofit/>
          </a:bodyPr>
          <a:lstStyle/>
          <a:p>
            <a:pPr marL="0" indent="0" algn="just">
              <a:lnSpc>
                <a:spcPct val="90000"/>
              </a:lnSpc>
              <a:spcAft>
                <a:spcPts val="600"/>
              </a:spcAft>
              <a:buNone/>
            </a:pPr>
            <a:r>
              <a:rPr lang="en-ZA" sz="2400" b="1" dirty="0">
                <a:latin typeface="Calibri"/>
                <a:cs typeface="Calibri"/>
              </a:rPr>
              <a:t>Provincial Structure: </a:t>
            </a:r>
          </a:p>
          <a:p>
            <a:pPr lvl="1" algn="just">
              <a:lnSpc>
                <a:spcPct val="90000"/>
              </a:lnSpc>
              <a:spcAft>
                <a:spcPts val="600"/>
              </a:spcAft>
            </a:pPr>
            <a:r>
              <a:rPr lang="en-ZA" sz="2200" dirty="0">
                <a:latin typeface="Calibri"/>
                <a:cs typeface="Calibri"/>
              </a:rPr>
              <a:t>A very active Provincial QLTC Steering Committee meeting regularly</a:t>
            </a:r>
          </a:p>
          <a:p>
            <a:pPr lvl="1" algn="just">
              <a:lnSpc>
                <a:spcPct val="90000"/>
              </a:lnSpc>
              <a:spcAft>
                <a:spcPts val="600"/>
              </a:spcAft>
            </a:pPr>
            <a:r>
              <a:rPr lang="en-ZA" sz="2200" dirty="0">
                <a:latin typeface="Calibri"/>
                <a:cs typeface="Calibri"/>
              </a:rPr>
              <a:t>Only one meeting held in January 2020 before National State of Disaster</a:t>
            </a:r>
          </a:p>
          <a:p>
            <a:pPr lvl="1" algn="just">
              <a:lnSpc>
                <a:spcPct val="90000"/>
              </a:lnSpc>
              <a:spcAft>
                <a:spcPts val="600"/>
              </a:spcAft>
            </a:pPr>
            <a:r>
              <a:rPr lang="en-ZA" sz="2200" dirty="0">
                <a:latin typeface="Calibri"/>
                <a:cs typeface="Calibri"/>
              </a:rPr>
              <a:t>To continue with virtual meetings, the next ons scheduled for 19 August 2020</a:t>
            </a:r>
          </a:p>
          <a:p>
            <a:pPr marL="0" indent="0" algn="just">
              <a:lnSpc>
                <a:spcPct val="90000"/>
              </a:lnSpc>
              <a:spcAft>
                <a:spcPts val="600"/>
              </a:spcAft>
              <a:buNone/>
            </a:pPr>
            <a:r>
              <a:rPr lang="en-ZA" sz="2400" b="1" dirty="0">
                <a:latin typeface="Calibri"/>
                <a:cs typeface="Calibri"/>
              </a:rPr>
              <a:t>District QLTC Structures: </a:t>
            </a:r>
            <a:endParaRPr lang="en-ZA" sz="2400" dirty="0">
              <a:latin typeface="Calibri"/>
              <a:cs typeface="Calibri"/>
            </a:endParaRPr>
          </a:p>
          <a:p>
            <a:pPr algn="just">
              <a:lnSpc>
                <a:spcPct val="90000"/>
              </a:lnSpc>
              <a:spcAft>
                <a:spcPts val="600"/>
              </a:spcAft>
            </a:pPr>
            <a:r>
              <a:rPr lang="en-ZA" sz="2200" b="1" dirty="0">
                <a:latin typeface="Calibri"/>
                <a:cs typeface="Calibri"/>
              </a:rPr>
              <a:t>Namakwa District</a:t>
            </a:r>
            <a:r>
              <a:rPr lang="en-ZA" sz="2200" dirty="0">
                <a:latin typeface="Calibri"/>
                <a:cs typeface="Calibri"/>
              </a:rPr>
              <a:t>: </a:t>
            </a:r>
          </a:p>
          <a:p>
            <a:pPr lvl="1" algn="just">
              <a:lnSpc>
                <a:spcPct val="90000"/>
              </a:lnSpc>
              <a:spcAft>
                <a:spcPts val="600"/>
              </a:spcAft>
            </a:pPr>
            <a:r>
              <a:rPr lang="en-ZA" sz="2200" dirty="0">
                <a:latin typeface="Calibri"/>
                <a:cs typeface="Calibri"/>
              </a:rPr>
              <a:t>District QLTC launched late 2019 and since then 20 School QLTC structures launched, and 13 are functional. </a:t>
            </a:r>
          </a:p>
          <a:p>
            <a:pPr algn="just">
              <a:lnSpc>
                <a:spcPct val="90000"/>
              </a:lnSpc>
              <a:spcAft>
                <a:spcPts val="600"/>
              </a:spcAft>
            </a:pPr>
            <a:r>
              <a:rPr lang="en-ZA" sz="2200" b="1" dirty="0">
                <a:latin typeface="Calibri"/>
                <a:cs typeface="Calibri"/>
              </a:rPr>
              <a:t>John </a:t>
            </a:r>
            <a:r>
              <a:rPr lang="en-ZA" sz="2200" b="1" dirty="0" err="1">
                <a:latin typeface="Calibri"/>
                <a:cs typeface="Calibri"/>
              </a:rPr>
              <a:t>Taolo</a:t>
            </a:r>
            <a:r>
              <a:rPr lang="en-ZA" sz="2200" b="1" dirty="0">
                <a:latin typeface="Calibri"/>
                <a:cs typeface="Calibri"/>
              </a:rPr>
              <a:t> </a:t>
            </a:r>
            <a:r>
              <a:rPr lang="en-ZA" sz="2200" b="1" dirty="0" err="1">
                <a:latin typeface="Calibri"/>
                <a:cs typeface="Calibri"/>
              </a:rPr>
              <a:t>Gaetsewe</a:t>
            </a:r>
            <a:r>
              <a:rPr lang="en-ZA" sz="2200" b="1" dirty="0">
                <a:latin typeface="Calibri"/>
                <a:cs typeface="Calibri"/>
              </a:rPr>
              <a:t> District: </a:t>
            </a:r>
          </a:p>
          <a:p>
            <a:pPr lvl="1" algn="just">
              <a:lnSpc>
                <a:spcPct val="90000"/>
              </a:lnSpc>
              <a:spcAft>
                <a:spcPts val="600"/>
              </a:spcAft>
            </a:pPr>
            <a:r>
              <a:rPr lang="en-ZA" sz="2200" dirty="0">
                <a:latin typeface="Calibri"/>
                <a:cs typeface="Calibri"/>
              </a:rPr>
              <a:t>District structure launch with the assistance of the NECT during 2019</a:t>
            </a:r>
          </a:p>
          <a:p>
            <a:pPr lvl="1" algn="just">
              <a:lnSpc>
                <a:spcPct val="90000"/>
              </a:lnSpc>
              <a:spcAft>
                <a:spcPts val="600"/>
              </a:spcAft>
            </a:pPr>
            <a:r>
              <a:rPr lang="en-ZA" sz="2200" dirty="0">
                <a:latin typeface="Calibri"/>
                <a:cs typeface="Calibri"/>
              </a:rPr>
              <a:t>QLTC structure is functional and all stakeholders actively involved results. Circuit QLTC Structures launched 15 School QLTC structures.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114</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079294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9144000" cy="667194"/>
          </a:xfrm>
        </p:spPr>
        <p:txBody>
          <a:bodyPr>
            <a:noAutofit/>
          </a:bodyPr>
          <a:lstStyle/>
          <a:p>
            <a:r>
              <a:rPr lang="en-ZA" sz="3100" dirty="0"/>
              <a:t>QLTC STRUCTURES ESTABLISHED AND FUNCTIONAL</a:t>
            </a:r>
            <a:r>
              <a:rPr lang="en-ZA" sz="2600" i="1" dirty="0"/>
              <a:t>…2</a:t>
            </a:r>
          </a:p>
        </p:txBody>
      </p:sp>
      <p:sp>
        <p:nvSpPr>
          <p:cNvPr id="3" name="Content Placeholder 2"/>
          <p:cNvSpPr>
            <a:spLocks noGrp="1"/>
          </p:cNvSpPr>
          <p:nvPr>
            <p:ph idx="1"/>
          </p:nvPr>
        </p:nvSpPr>
        <p:spPr>
          <a:xfrm>
            <a:off x="263822" y="869634"/>
            <a:ext cx="8744371" cy="5706490"/>
          </a:xfrm>
        </p:spPr>
        <p:txBody>
          <a:bodyPr>
            <a:noAutofit/>
          </a:bodyPr>
          <a:lstStyle/>
          <a:p>
            <a:pPr algn="just">
              <a:lnSpc>
                <a:spcPct val="90000"/>
              </a:lnSpc>
              <a:spcAft>
                <a:spcPts val="600"/>
              </a:spcAft>
            </a:pPr>
            <a:r>
              <a:rPr lang="en-ZA" sz="2200" b="1" dirty="0" err="1">
                <a:latin typeface="Calibri"/>
                <a:cs typeface="Calibri"/>
              </a:rPr>
              <a:t>Pixley</a:t>
            </a:r>
            <a:r>
              <a:rPr lang="en-ZA" sz="2200" b="1" dirty="0">
                <a:latin typeface="Calibri"/>
                <a:cs typeface="Calibri"/>
              </a:rPr>
              <a:t> Ka Seme</a:t>
            </a:r>
            <a:r>
              <a:rPr lang="en-ZA" sz="2200" dirty="0">
                <a:latin typeface="Calibri"/>
                <a:cs typeface="Calibri"/>
              </a:rPr>
              <a:t>: </a:t>
            </a:r>
          </a:p>
          <a:p>
            <a:pPr lvl="1" algn="just">
              <a:lnSpc>
                <a:spcPct val="90000"/>
              </a:lnSpc>
              <a:spcAft>
                <a:spcPts val="600"/>
              </a:spcAft>
            </a:pPr>
            <a:r>
              <a:rPr lang="en-ZA" sz="2200" dirty="0">
                <a:latin typeface="Calibri"/>
                <a:cs typeface="Calibri"/>
              </a:rPr>
              <a:t>District structure launch with the assistance of the NECT during 2019 and still fully functional</a:t>
            </a:r>
          </a:p>
          <a:p>
            <a:pPr lvl="1" algn="just">
              <a:lnSpc>
                <a:spcPct val="90000"/>
              </a:lnSpc>
              <a:spcAft>
                <a:spcPts val="600"/>
              </a:spcAft>
            </a:pPr>
            <a:r>
              <a:rPr lang="en-ZA" sz="2200" dirty="0">
                <a:latin typeface="Calibri"/>
                <a:cs typeface="Calibri"/>
              </a:rPr>
              <a:t>7 School QLTC structures launched, with only 3 functional</a:t>
            </a:r>
            <a:endParaRPr lang="en-ZA" sz="2200" b="1" dirty="0">
              <a:latin typeface="Calibri"/>
              <a:cs typeface="Calibri"/>
            </a:endParaRPr>
          </a:p>
          <a:p>
            <a:pPr algn="just">
              <a:lnSpc>
                <a:spcPct val="90000"/>
              </a:lnSpc>
              <a:spcAft>
                <a:spcPts val="600"/>
              </a:spcAft>
            </a:pPr>
            <a:r>
              <a:rPr lang="en-ZA" sz="2200" b="1" dirty="0">
                <a:latin typeface="Calibri"/>
                <a:cs typeface="Calibri"/>
              </a:rPr>
              <a:t>ZF </a:t>
            </a:r>
            <a:r>
              <a:rPr lang="en-ZA" sz="2200" b="1" dirty="0" err="1">
                <a:latin typeface="Calibri"/>
                <a:cs typeface="Calibri"/>
              </a:rPr>
              <a:t>Mgcawu</a:t>
            </a:r>
            <a:r>
              <a:rPr lang="en-ZA" sz="2200" b="1" dirty="0">
                <a:latin typeface="Calibri"/>
                <a:cs typeface="Calibri"/>
              </a:rPr>
              <a:t> District: </a:t>
            </a:r>
          </a:p>
          <a:p>
            <a:pPr lvl="1" algn="just">
              <a:spcAft>
                <a:spcPts val="600"/>
              </a:spcAft>
            </a:pPr>
            <a:r>
              <a:rPr lang="en-ZA" sz="2200" dirty="0">
                <a:latin typeface="Calibri"/>
                <a:cs typeface="Calibri"/>
              </a:rPr>
              <a:t>District structure launch with the assistance of the NECT during 2019</a:t>
            </a:r>
          </a:p>
          <a:p>
            <a:pPr lvl="1" algn="just">
              <a:spcAft>
                <a:spcPts val="600"/>
              </a:spcAft>
            </a:pPr>
            <a:r>
              <a:rPr lang="en-ZA" sz="2200" dirty="0">
                <a:latin typeface="Calibri"/>
                <a:cs typeface="Calibri"/>
              </a:rPr>
              <a:t>Challenges experienced with the launching of school structures due to staff shortages</a:t>
            </a:r>
            <a:endParaRPr lang="en-US" sz="2200" dirty="0">
              <a:latin typeface="Calibri"/>
              <a:cs typeface="Calibri"/>
            </a:endParaRPr>
          </a:p>
          <a:p>
            <a:pPr algn="just">
              <a:spcAft>
                <a:spcPts val="600"/>
              </a:spcAft>
            </a:pPr>
            <a:r>
              <a:rPr lang="en-ZA" sz="2200" b="1" dirty="0">
                <a:latin typeface="Calibri"/>
                <a:cs typeface="Calibri"/>
              </a:rPr>
              <a:t>Frances Baard District</a:t>
            </a:r>
            <a:r>
              <a:rPr lang="en-ZA" sz="2200" dirty="0">
                <a:latin typeface="Calibri"/>
                <a:cs typeface="Calibri"/>
              </a:rPr>
              <a:t>: </a:t>
            </a:r>
          </a:p>
          <a:p>
            <a:pPr lvl="1" algn="just">
              <a:spcAft>
                <a:spcPts val="600"/>
              </a:spcAft>
            </a:pPr>
            <a:r>
              <a:rPr lang="en-ZA" sz="2200" dirty="0">
                <a:latin typeface="Calibri"/>
                <a:cs typeface="Calibri"/>
              </a:rPr>
              <a:t>No  District QLTC launced yet</a:t>
            </a:r>
          </a:p>
          <a:p>
            <a:pPr lvl="1" algn="just">
              <a:spcAft>
                <a:spcPts val="600"/>
              </a:spcAft>
            </a:pPr>
            <a:r>
              <a:rPr lang="en-ZA" sz="2200" dirty="0">
                <a:latin typeface="Calibri"/>
                <a:cs typeface="Calibri"/>
              </a:rPr>
              <a:t>Challenges experienced due to staff shortages</a:t>
            </a:r>
          </a:p>
          <a:p>
            <a:pPr algn="just">
              <a:spcAft>
                <a:spcPts val="600"/>
              </a:spcAft>
            </a:pPr>
            <a:endParaRPr lang="en-US" sz="22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115</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526756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
            <a:ext cx="9144000" cy="530034"/>
          </a:xfrm>
        </p:spPr>
        <p:txBody>
          <a:bodyPr>
            <a:noAutofit/>
          </a:bodyPr>
          <a:lstStyle/>
          <a:p>
            <a:r>
              <a:rPr lang="en-ZA" sz="2800" dirty="0"/>
              <a:t>PUBLIC EDUCATION PROGRAMMES CONDUCTED BY QLTC</a:t>
            </a:r>
          </a:p>
        </p:txBody>
      </p:sp>
      <p:sp>
        <p:nvSpPr>
          <p:cNvPr id="3" name="Content Placeholder 2"/>
          <p:cNvSpPr>
            <a:spLocks noGrp="1"/>
          </p:cNvSpPr>
          <p:nvPr>
            <p:ph idx="1"/>
          </p:nvPr>
        </p:nvSpPr>
        <p:spPr>
          <a:xfrm>
            <a:off x="165875" y="550797"/>
            <a:ext cx="8642184" cy="5823842"/>
          </a:xfrm>
        </p:spPr>
        <p:txBody>
          <a:bodyPr>
            <a:noAutofit/>
          </a:bodyPr>
          <a:lstStyle/>
          <a:p>
            <a:pPr algn="just"/>
            <a:r>
              <a:rPr lang="en-ZA" sz="2000" b="1" dirty="0"/>
              <a:t>Provincial QLTC</a:t>
            </a:r>
            <a:r>
              <a:rPr lang="en-ZA" sz="2000" dirty="0"/>
              <a:t> </a:t>
            </a:r>
          </a:p>
          <a:p>
            <a:pPr lvl="1" algn="just"/>
            <a:r>
              <a:rPr lang="en-ZA" sz="2000" dirty="0"/>
              <a:t>Collaboration and Partnership to strengthen social compact</a:t>
            </a:r>
          </a:p>
          <a:p>
            <a:pPr lvl="1" algn="just"/>
            <a:r>
              <a:rPr lang="en-ZA" sz="2000" dirty="0"/>
              <a:t>Partnership on 24 Flights with Pilot Olerato Majoro  to take 72 learners throughout the Province on air and motivating them to become Pilots and study Aviation (Ongoing) </a:t>
            </a:r>
          </a:p>
          <a:p>
            <a:pPr lvl="1" algn="just"/>
            <a:r>
              <a:rPr lang="en-ZA" sz="2000" dirty="0"/>
              <a:t>NGO Caro Care foundation – restore the dignity of young girls (Sanitary Dignity Packs)</a:t>
            </a:r>
          </a:p>
          <a:p>
            <a:pPr lvl="1" algn="just"/>
            <a:r>
              <a:rPr lang="en-ZA" sz="2000" dirty="0"/>
              <a:t> Read to Lead Campaign, GBV, Radio Engagements, QLTC Opinion Piece on School Vandalism, 2021 Online Admission. </a:t>
            </a:r>
          </a:p>
          <a:p>
            <a:pPr algn="just"/>
            <a:r>
              <a:rPr lang="en-ZA" sz="2000" b="1" dirty="0"/>
              <a:t>John </a:t>
            </a:r>
            <a:r>
              <a:rPr lang="en-ZA" sz="2000" b="1" dirty="0" err="1"/>
              <a:t>Taolo</a:t>
            </a:r>
            <a:r>
              <a:rPr lang="en-ZA" sz="2000" b="1" dirty="0"/>
              <a:t> </a:t>
            </a:r>
            <a:r>
              <a:rPr lang="en-ZA" sz="2000" b="1" dirty="0" err="1"/>
              <a:t>Gaetsewe</a:t>
            </a:r>
            <a:r>
              <a:rPr lang="en-ZA" sz="2000" b="1" dirty="0"/>
              <a:t> District:</a:t>
            </a:r>
          </a:p>
          <a:p>
            <a:pPr lvl="1" algn="just"/>
            <a:r>
              <a:rPr lang="en-ZA" sz="2000" dirty="0"/>
              <a:t>Online admission program involving many stakeholders that include sister department such as DSD, SAPS and mining companies such as Kumba, Blackrock and JTG development Trust</a:t>
            </a:r>
          </a:p>
          <a:p>
            <a:pPr algn="just"/>
            <a:r>
              <a:rPr lang="en-ZA" sz="2000" b="1" dirty="0"/>
              <a:t>Namakwa District:</a:t>
            </a:r>
            <a:r>
              <a:rPr lang="en-ZA" sz="2000" dirty="0"/>
              <a:t> </a:t>
            </a:r>
          </a:p>
          <a:p>
            <a:pPr lvl="1" algn="just"/>
            <a:r>
              <a:rPr lang="en-ZA" sz="2000" dirty="0"/>
              <a:t>Service delivery days with reference to HIV and AIDS and TB campaign. Examples SA van Wyk High School ,Witbank Primary school</a:t>
            </a:r>
          </a:p>
          <a:p>
            <a:pPr lvl="1" algn="just"/>
            <a:r>
              <a:rPr lang="en-ZA" sz="2000" dirty="0"/>
              <a:t>Advocacy on COVID-19 Health Guidelines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9093900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903"/>
            <a:ext cx="9144000" cy="530034"/>
          </a:xfrm>
        </p:spPr>
        <p:txBody>
          <a:bodyPr>
            <a:noAutofit/>
          </a:bodyPr>
          <a:lstStyle/>
          <a:p>
            <a:r>
              <a:rPr lang="en-ZA" sz="2800" dirty="0"/>
              <a:t>PUBLIC EDUCATION PROGRAMMES CONDUCTED BY QLTC</a:t>
            </a:r>
            <a:r>
              <a:rPr lang="en-ZA" sz="2000" i="1" dirty="0"/>
              <a:t>…2</a:t>
            </a:r>
          </a:p>
        </p:txBody>
      </p:sp>
      <p:sp>
        <p:nvSpPr>
          <p:cNvPr id="3" name="Content Placeholder 2"/>
          <p:cNvSpPr>
            <a:spLocks noGrp="1"/>
          </p:cNvSpPr>
          <p:nvPr>
            <p:ph idx="1"/>
          </p:nvPr>
        </p:nvSpPr>
        <p:spPr>
          <a:xfrm>
            <a:off x="165875" y="804673"/>
            <a:ext cx="8642184" cy="5823842"/>
          </a:xfrm>
        </p:spPr>
        <p:txBody>
          <a:bodyPr>
            <a:noAutofit/>
          </a:bodyPr>
          <a:lstStyle/>
          <a:p>
            <a:pPr algn="just"/>
            <a:r>
              <a:rPr lang="en-ZA" sz="2200" b="1" dirty="0"/>
              <a:t>Frances Baard District:</a:t>
            </a:r>
            <a:r>
              <a:rPr lang="en-ZA" sz="2200" dirty="0"/>
              <a:t>  </a:t>
            </a:r>
          </a:p>
          <a:p>
            <a:pPr lvl="1" algn="just"/>
            <a:r>
              <a:rPr lang="en-ZA" sz="2200" dirty="0"/>
              <a:t>QLTC  Addressing Learner Attendance in Ritchie and Windsorton communities: Parents and stakeholders Psycho-Social Support Social Support to Stakeholders and Grade 12 Learners on COVID- 19 Positive Mood/ Advocated for School Safety, FBD Social Development to assist Child Headed Households. GBV</a:t>
            </a:r>
          </a:p>
          <a:p>
            <a:pPr algn="just"/>
            <a:r>
              <a:rPr lang="en-ZA" sz="2200" b="1" dirty="0"/>
              <a:t>Pixley </a:t>
            </a:r>
            <a:r>
              <a:rPr lang="en-ZA" sz="2200" b="1" dirty="0" err="1"/>
              <a:t>Ka</a:t>
            </a:r>
            <a:r>
              <a:rPr lang="en-ZA" sz="2200" b="1" dirty="0"/>
              <a:t> </a:t>
            </a:r>
            <a:r>
              <a:rPr lang="en-ZA" sz="2200" b="1" dirty="0" err="1"/>
              <a:t>Seme</a:t>
            </a:r>
            <a:r>
              <a:rPr lang="en-ZA" sz="2200" b="1" dirty="0"/>
              <a:t> District:</a:t>
            </a:r>
          </a:p>
          <a:p>
            <a:pPr lvl="1" algn="just"/>
            <a:r>
              <a:rPr lang="en-ZA" sz="2200" dirty="0"/>
              <a:t>Back to School, Matric Second chance, ID Campaign for 16years old, Sanitary towel to indigent girl learners IEC - Voter Education, Cleaning of school, CWP/EPWP. Uniform and school bursaries. Child headed households .Health and hygiene program. </a:t>
            </a:r>
            <a:endParaRPr lang="en-US" sz="2200" dirty="0"/>
          </a:p>
          <a:p>
            <a:pPr algn="just"/>
            <a:endParaRPr lang="en-US" sz="2200" dirty="0"/>
          </a:p>
          <a:p>
            <a:pPr algn="just"/>
            <a:endParaRPr lang="en-US" sz="22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117</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02880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9144000" cy="594042"/>
          </a:xfrm>
        </p:spPr>
        <p:txBody>
          <a:bodyPr>
            <a:noAutofit/>
          </a:bodyPr>
          <a:lstStyle/>
          <a:p>
            <a:r>
              <a:rPr lang="en-ZA" sz="3000" dirty="0"/>
              <a:t>IMPACT OF QLTC PROGRAMMES IN THE COMMUNITIES</a:t>
            </a:r>
          </a:p>
        </p:txBody>
      </p:sp>
      <p:sp>
        <p:nvSpPr>
          <p:cNvPr id="3" name="Content Placeholder 2"/>
          <p:cNvSpPr>
            <a:spLocks noGrp="1"/>
          </p:cNvSpPr>
          <p:nvPr>
            <p:ph idx="1"/>
          </p:nvPr>
        </p:nvSpPr>
        <p:spPr>
          <a:xfrm>
            <a:off x="199814" y="622586"/>
            <a:ext cx="8744372" cy="5705538"/>
          </a:xfrm>
        </p:spPr>
        <p:txBody>
          <a:bodyPr>
            <a:noAutofit/>
          </a:bodyPr>
          <a:lstStyle/>
          <a:p>
            <a:pPr algn="just">
              <a:spcAft>
                <a:spcPts val="600"/>
              </a:spcAft>
            </a:pPr>
            <a:r>
              <a:rPr lang="en-ZA" sz="1800" b="1" dirty="0">
                <a:latin typeface="Calibri"/>
                <a:cs typeface="Calibri"/>
              </a:rPr>
              <a:t>JTG District </a:t>
            </a:r>
            <a:r>
              <a:rPr lang="en-ZA" sz="1800" dirty="0">
                <a:latin typeface="Calibri"/>
                <a:cs typeface="Calibri"/>
              </a:rPr>
              <a:t>is a shining example as an improved District where stakeholders hold hands with the department. It is heart warming to hear all the Mayors call themselves QLTC Champions including the Traditional Leaders and Councillors. </a:t>
            </a:r>
          </a:p>
          <a:p>
            <a:pPr lvl="0" algn="just">
              <a:spcAft>
                <a:spcPts val="600"/>
              </a:spcAft>
            </a:pPr>
            <a:r>
              <a:rPr lang="en-ZA" sz="1800" b="1" dirty="0">
                <a:latin typeface="Calibri"/>
                <a:cs typeface="Calibri"/>
              </a:rPr>
              <a:t>Namakwa</a:t>
            </a:r>
            <a:r>
              <a:rPr lang="en-ZA" sz="1800" dirty="0">
                <a:latin typeface="Calibri"/>
                <a:cs typeface="Calibri"/>
              </a:rPr>
              <a:t> –Safeguarding of schools  against vandalism - role of South African Police Service (SAPS) community policing forum, ( GPF) Women Against Crime (WAC) and Youth against crime ( YAC) as critical role players in the QLTC structures.</a:t>
            </a:r>
          </a:p>
          <a:p>
            <a:pPr lvl="0" algn="just">
              <a:spcAft>
                <a:spcPts val="600"/>
              </a:spcAft>
            </a:pPr>
            <a:r>
              <a:rPr lang="en-ZA" sz="1800" dirty="0">
                <a:latin typeface="Calibri"/>
                <a:cs typeface="Calibri"/>
              </a:rPr>
              <a:t>EPWP roll out to support cleaning and greening of schools. QLTC standard Agenda item on the District IGR chaired by the District Mayor. </a:t>
            </a:r>
          </a:p>
          <a:p>
            <a:pPr lvl="0" algn="just">
              <a:spcAft>
                <a:spcPts val="600"/>
              </a:spcAft>
            </a:pPr>
            <a:r>
              <a:rPr lang="en-ZA" sz="1800" dirty="0">
                <a:latin typeface="Calibri"/>
                <a:cs typeface="Calibri"/>
              </a:rPr>
              <a:t>House visits conducted to homes of matriculants in support  teaching and learning as well as recommendation on conduciveness of learning environments.</a:t>
            </a:r>
          </a:p>
          <a:p>
            <a:pPr lvl="0" algn="just">
              <a:spcAft>
                <a:spcPts val="600"/>
              </a:spcAft>
            </a:pPr>
            <a:r>
              <a:rPr lang="en-ZA" sz="1800" b="1" dirty="0">
                <a:latin typeface="Calibri"/>
                <a:cs typeface="Calibri"/>
              </a:rPr>
              <a:t>Frances Baard</a:t>
            </a:r>
            <a:r>
              <a:rPr lang="en-ZA" sz="1800" dirty="0">
                <a:latin typeface="Calibri"/>
                <a:cs typeface="Calibri"/>
              </a:rPr>
              <a:t>: Provincial QLTC Support - Greenpoint HS learners School performing improvement from under performing  to performing. Ritchie/ Windsorton Communities to enjoy  more coordinated support from Ward Councillors, SAPS, CPF, Interfaith Based Organizations Pastors leading moral regeneration. Adoption of Schools by CDWs Dr EP Lekhela</a:t>
            </a:r>
          </a:p>
          <a:p>
            <a:pPr algn="just">
              <a:spcAft>
                <a:spcPts val="600"/>
              </a:spcAft>
            </a:pPr>
            <a:r>
              <a:rPr lang="en-ZA" sz="1800" b="1" dirty="0">
                <a:latin typeface="Calibri"/>
                <a:cs typeface="Calibri"/>
              </a:rPr>
              <a:t>Pixley Ka Seme</a:t>
            </a:r>
            <a:r>
              <a:rPr lang="en-ZA" sz="1800" dirty="0">
                <a:latin typeface="Calibri"/>
                <a:cs typeface="Calibri"/>
              </a:rPr>
              <a:t>: District QLTC Coordinator invited QLTC standard Agenda Item at District IGR. Monwabisi HS/Umso High School. Reduce learner absenteeism ,improve learner self esteem, discipline, perfomance. Strengthen parental and community involvement.</a:t>
            </a:r>
            <a:endParaRPr lang="en-ZA" sz="1800" b="1" dirty="0">
              <a:latin typeface="Calibri"/>
              <a:cs typeface="Calibri"/>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36780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119</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457200" y="838199"/>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5. READINESS TO RECEIVE LEARNERS ON 24 AUGUST 2020</a:t>
            </a:r>
          </a:p>
        </p:txBody>
      </p:sp>
    </p:spTree>
    <p:extLst>
      <p:ext uri="{BB962C8B-B14F-4D97-AF65-F5344CB8AC3E}">
        <p14:creationId xmlns:p14="http://schemas.microsoft.com/office/powerpoint/2010/main" val="2656646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3"/>
            <a:ext cx="9129152" cy="871586"/>
          </a:xfrm>
          <a:solidFill>
            <a:schemeClr val="accent1">
              <a:lumMod val="50000"/>
            </a:schemeClr>
          </a:solidFill>
        </p:spPr>
        <p:txBody>
          <a:bodyPr>
            <a:normAutofit/>
          </a:bodyPr>
          <a:lstStyle/>
          <a:p>
            <a:pPr algn="ctr"/>
            <a:r>
              <a:rPr lang="en-US" sz="2700" dirty="0">
                <a:solidFill>
                  <a:schemeClr val="bg1"/>
                </a:solidFill>
                <a:latin typeface="+mn-lt"/>
              </a:rPr>
              <a:t>Covid-19: Screening (16 Aug 2020)</a:t>
            </a:r>
            <a:endParaRPr lang="en-ZA" sz="2700" dirty="0">
              <a:solidFill>
                <a:schemeClr val="bg1"/>
              </a:solidFill>
              <a:latin typeface="+mn-lt"/>
            </a:endParaRPr>
          </a:p>
        </p:txBody>
      </p:sp>
      <p:pic>
        <p:nvPicPr>
          <p:cNvPr id="5" name="Picture 4"/>
          <p:cNvPicPr>
            <a:picLocks noChangeAspect="1"/>
          </p:cNvPicPr>
          <p:nvPr/>
        </p:nvPicPr>
        <p:blipFill rotWithShape="1">
          <a:blip r:embed="rId3"/>
          <a:srcRect t="21700"/>
          <a:stretch/>
        </p:blipFill>
        <p:spPr>
          <a:xfrm>
            <a:off x="268800" y="1124744"/>
            <a:ext cx="8485866" cy="4734957"/>
          </a:xfrm>
          <a:prstGeom prst="rect">
            <a:avLst/>
          </a:prstGeom>
        </p:spPr>
      </p:pic>
      <p:sp>
        <p:nvSpPr>
          <p:cNvPr id="6" name="TextBox 5"/>
          <p:cNvSpPr txBox="1"/>
          <p:nvPr/>
        </p:nvSpPr>
        <p:spPr>
          <a:xfrm>
            <a:off x="-14848" y="5996226"/>
            <a:ext cx="9144000" cy="861774"/>
          </a:xfrm>
          <a:prstGeom prst="rect">
            <a:avLst/>
          </a:prstGeom>
          <a:solidFill>
            <a:srgbClr val="002060"/>
          </a:solidFill>
        </p:spPr>
        <p:txBody>
          <a:bodyPr wrap="square" rtlCol="0">
            <a:spAutoFit/>
          </a:bodyPr>
          <a:lstStyle/>
          <a:p>
            <a:pPr algn="just"/>
            <a:r>
              <a:rPr lang="en-US" sz="2600" dirty="0">
                <a:solidFill>
                  <a:schemeClr val="bg1"/>
                </a:solidFill>
              </a:rPr>
              <a:t>The number of people screened to date is almost 2.6 </a:t>
            </a:r>
            <a:r>
              <a:rPr lang="en-US" sz="2600" dirty="0" smtClean="0">
                <a:solidFill>
                  <a:schemeClr val="bg1"/>
                </a:solidFill>
              </a:rPr>
              <a:t>million</a:t>
            </a:r>
          </a:p>
          <a:p>
            <a:pPr algn="just"/>
            <a:endParaRPr lang="en-US" sz="2400" dirty="0">
              <a:solidFill>
                <a:schemeClr val="bg1"/>
              </a:solidFill>
            </a:endParaRPr>
          </a:p>
        </p:txBody>
      </p:sp>
      <p:sp>
        <p:nvSpPr>
          <p:cNvPr id="3" name="Slide Number Placeholder 2">
            <a:extLst>
              <a:ext uri="{FF2B5EF4-FFF2-40B4-BE49-F238E27FC236}">
                <a16:creationId xmlns:a16="http://schemas.microsoft.com/office/drawing/2014/main" id="{50FB53BC-5B9F-1049-B25F-3C1F6F419C73}"/>
              </a:ext>
            </a:extLst>
          </p:cNvPr>
          <p:cNvSpPr>
            <a:spLocks noGrp="1"/>
          </p:cNvSpPr>
          <p:nvPr>
            <p:ph type="sldNum" sz="quarter" idx="12"/>
          </p:nvPr>
        </p:nvSpPr>
        <p:spPr/>
        <p:txBody>
          <a:bodyPr/>
          <a:lstStyle/>
          <a:p>
            <a:fld id="{CADCB112-FE00-6040-8D50-928C16AA38BE}" type="slidenum">
              <a:rPr lang="en-US" smtClean="0"/>
              <a:t>12</a:t>
            </a:fld>
            <a:endParaRPr lang="en-US"/>
          </a:p>
        </p:txBody>
      </p:sp>
    </p:spTree>
    <p:extLst>
      <p:ext uri="{BB962C8B-B14F-4D97-AF65-F5344CB8AC3E}">
        <p14:creationId xmlns:p14="http://schemas.microsoft.com/office/powerpoint/2010/main" val="2006761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584"/>
            <a:ext cx="9144000" cy="622570"/>
          </a:xfrm>
        </p:spPr>
        <p:txBody>
          <a:bodyPr>
            <a:noAutofit/>
          </a:bodyPr>
          <a:lstStyle/>
          <a:p>
            <a:pPr eaLnBrk="1" hangingPunct="1">
              <a:defRPr/>
            </a:pPr>
            <a:r>
              <a:rPr lang="en-US" sz="3600" b="1" dirty="0">
                <a:cs typeface="Calibri" panose="020F0502020204030204" pitchFamily="34" charset="0"/>
              </a:rPr>
              <a:t>5.1 Grades who return on 24 August 2020</a:t>
            </a:r>
            <a:endParaRPr lang="en-ZA" sz="3600" b="1" dirty="0">
              <a:cs typeface="Calibri" panose="020F0502020204030204" pitchFamily="34" charset="0"/>
            </a:endParaRPr>
          </a:p>
        </p:txBody>
      </p:sp>
      <p:graphicFrame>
        <p:nvGraphicFramePr>
          <p:cNvPr id="5" name="Content Placeholder 4"/>
          <p:cNvGraphicFramePr>
            <a:graphicFrameLocks noGrp="1"/>
          </p:cNvGraphicFramePr>
          <p:nvPr>
            <p:ph idx="1"/>
          </p:nvPr>
        </p:nvGraphicFramePr>
        <p:xfrm>
          <a:off x="611188" y="846051"/>
          <a:ext cx="8133978" cy="5410119"/>
        </p:xfrm>
        <a:graphic>
          <a:graphicData uri="http://schemas.openxmlformats.org/drawingml/2006/table">
            <a:tbl>
              <a:tblPr firstRow="1" bandRow="1">
                <a:tableStyleId>{073A0DAA-6AF3-43AB-8588-CEC1D06C72B9}</a:tableStyleId>
              </a:tblPr>
              <a:tblGrid>
                <a:gridCol w="925782">
                  <a:extLst>
                    <a:ext uri="{9D8B030D-6E8A-4147-A177-3AD203B41FA5}">
                      <a16:colId xmlns:a16="http://schemas.microsoft.com/office/drawing/2014/main" val="20000"/>
                    </a:ext>
                  </a:extLst>
                </a:gridCol>
                <a:gridCol w="1994170">
                  <a:extLst>
                    <a:ext uri="{9D8B030D-6E8A-4147-A177-3AD203B41FA5}">
                      <a16:colId xmlns:a16="http://schemas.microsoft.com/office/drawing/2014/main" val="20001"/>
                    </a:ext>
                  </a:extLst>
                </a:gridCol>
                <a:gridCol w="1575881">
                  <a:extLst>
                    <a:ext uri="{9D8B030D-6E8A-4147-A177-3AD203B41FA5}">
                      <a16:colId xmlns:a16="http://schemas.microsoft.com/office/drawing/2014/main" val="20002"/>
                    </a:ext>
                  </a:extLst>
                </a:gridCol>
                <a:gridCol w="2316788">
                  <a:extLst>
                    <a:ext uri="{9D8B030D-6E8A-4147-A177-3AD203B41FA5}">
                      <a16:colId xmlns:a16="http://schemas.microsoft.com/office/drawing/2014/main" val="20003"/>
                    </a:ext>
                  </a:extLst>
                </a:gridCol>
                <a:gridCol w="1321357">
                  <a:extLst>
                    <a:ext uri="{9D8B030D-6E8A-4147-A177-3AD203B41FA5}">
                      <a16:colId xmlns:a16="http://schemas.microsoft.com/office/drawing/2014/main" val="20004"/>
                    </a:ext>
                  </a:extLst>
                </a:gridCol>
              </a:tblGrid>
              <a:tr h="670784">
                <a:tc>
                  <a:txBody>
                    <a:bodyPr/>
                    <a:lstStyle/>
                    <a:p>
                      <a:pPr algn="ctr"/>
                      <a:r>
                        <a:rPr lang="en-US" sz="2000" dirty="0">
                          <a:latin typeface="Calibri" panose="020F0502020204030204" pitchFamily="34" charset="0"/>
                          <a:cs typeface="Calibri" panose="020F0502020204030204" pitchFamily="34" charset="0"/>
                        </a:rPr>
                        <a:t>Grade</a:t>
                      </a:r>
                      <a:endParaRPr lang="en-ZA" sz="2000" dirty="0">
                        <a:latin typeface="Calibri" panose="020F0502020204030204" pitchFamily="34" charset="0"/>
                        <a:cs typeface="Calibri" panose="020F0502020204030204" pitchFamily="34" charset="0"/>
                      </a:endParaRPr>
                    </a:p>
                  </a:txBody>
                  <a:tcPr marT="45736" marB="45736" anchor="ctr"/>
                </a:tc>
                <a:tc>
                  <a:txBody>
                    <a:bodyPr/>
                    <a:lstStyle/>
                    <a:p>
                      <a:pPr algn="ctr"/>
                      <a:r>
                        <a:rPr lang="en-US" sz="2000" dirty="0">
                          <a:latin typeface="Calibri" panose="020F0502020204030204" pitchFamily="34" charset="0"/>
                          <a:cs typeface="Calibri" panose="020F0502020204030204" pitchFamily="34" charset="0"/>
                        </a:rPr>
                        <a:t>Date returned</a:t>
                      </a:r>
                      <a:endParaRPr lang="en-ZA" sz="2000" dirty="0">
                        <a:latin typeface="Calibri" panose="020F0502020204030204" pitchFamily="34" charset="0"/>
                        <a:cs typeface="Calibri" panose="020F0502020204030204" pitchFamily="34" charset="0"/>
                      </a:endParaRPr>
                    </a:p>
                  </a:txBody>
                  <a:tcPr marT="45736" marB="45736" anchor="ctr"/>
                </a:tc>
                <a:tc>
                  <a:txBody>
                    <a:bodyPr/>
                    <a:lstStyle/>
                    <a:p>
                      <a:pPr algn="ctr"/>
                      <a:r>
                        <a:rPr lang="en-US" sz="2000" dirty="0">
                          <a:latin typeface="Calibri" panose="020F0502020204030204" pitchFamily="34" charset="0"/>
                          <a:cs typeface="Calibri" panose="020F0502020204030204" pitchFamily="34" charset="0"/>
                        </a:rPr>
                        <a:t>Learner</a:t>
                      </a:r>
                    </a:p>
                    <a:p>
                      <a:pPr algn="ctr"/>
                      <a:r>
                        <a:rPr lang="en-US" sz="2000" dirty="0">
                          <a:latin typeface="Calibri" panose="020F0502020204030204" pitchFamily="34" charset="0"/>
                          <a:cs typeface="Calibri" panose="020F0502020204030204" pitchFamily="34" charset="0"/>
                        </a:rPr>
                        <a:t>Enrollment</a:t>
                      </a:r>
                      <a:endParaRPr lang="en-ZA" sz="2000" dirty="0">
                        <a:latin typeface="Calibri" panose="020F0502020204030204" pitchFamily="34" charset="0"/>
                        <a:cs typeface="Calibri" panose="020F0502020204030204" pitchFamily="34" charset="0"/>
                      </a:endParaRPr>
                    </a:p>
                  </a:txBody>
                  <a:tcPr marT="45736" marB="45736" anchor="ctr"/>
                </a:tc>
                <a:tc>
                  <a:txBody>
                    <a:bodyPr/>
                    <a:lstStyle/>
                    <a:p>
                      <a:pPr algn="ctr"/>
                      <a:r>
                        <a:rPr lang="en-US" sz="2000" dirty="0">
                          <a:latin typeface="Calibri" panose="020F0502020204030204" pitchFamily="34" charset="0"/>
                          <a:cs typeface="Calibri" panose="020F0502020204030204" pitchFamily="34" charset="0"/>
                        </a:rPr>
                        <a:t>% of learner population</a:t>
                      </a:r>
                      <a:endParaRPr lang="en-ZA" sz="2000" dirty="0">
                        <a:latin typeface="Calibri" panose="020F0502020204030204" pitchFamily="34" charset="0"/>
                        <a:cs typeface="Calibri" panose="020F0502020204030204" pitchFamily="34" charset="0"/>
                      </a:endParaRPr>
                    </a:p>
                  </a:txBody>
                  <a:tcPr marT="45736" marB="45736" anchor="ctr"/>
                </a:tc>
                <a:tc>
                  <a:txBody>
                    <a:bodyPr/>
                    <a:lstStyle/>
                    <a:p>
                      <a:pPr algn="ctr"/>
                      <a:r>
                        <a:rPr lang="en-US" sz="2000" dirty="0">
                          <a:latin typeface="Calibri" panose="020F0502020204030204" pitchFamily="34" charset="0"/>
                          <a:cs typeface="Calibri" panose="020F0502020204030204" pitchFamily="34" charset="0"/>
                        </a:rPr>
                        <a:t>Teachers</a:t>
                      </a:r>
                      <a:endParaRPr lang="en-ZA" sz="2000" dirty="0">
                        <a:latin typeface="Calibri" panose="020F0502020204030204" pitchFamily="34" charset="0"/>
                        <a:cs typeface="Calibri" panose="020F0502020204030204" pitchFamily="34" charset="0"/>
                      </a:endParaRPr>
                    </a:p>
                  </a:txBody>
                  <a:tcPr marT="45736" marB="45736" anchor="ctr"/>
                </a:tc>
                <a:extLst>
                  <a:ext uri="{0D108BD9-81ED-4DB2-BD59-A6C34878D82A}">
                    <a16:rowId xmlns:a16="http://schemas.microsoft.com/office/drawing/2014/main" val="10000"/>
                  </a:ext>
                </a:extLst>
              </a:tr>
              <a:tr h="460656">
                <a:tc>
                  <a:txBody>
                    <a:bodyPr/>
                    <a:lstStyle/>
                    <a:p>
                      <a:pPr algn="ctr"/>
                      <a:r>
                        <a:rPr lang="en-US" sz="2000" b="1" dirty="0">
                          <a:solidFill>
                            <a:schemeClr val="tx1"/>
                          </a:solidFill>
                          <a:latin typeface="Calibri" panose="020F0502020204030204" pitchFamily="34" charset="0"/>
                          <a:cs typeface="Calibri" panose="020F0502020204030204" pitchFamily="34" charset="0"/>
                        </a:rPr>
                        <a:t>R</a:t>
                      </a:r>
                      <a:endParaRPr lang="en-ZA" sz="2000" b="1" dirty="0">
                        <a:solidFill>
                          <a:schemeClr val="tx1"/>
                        </a:solidFill>
                        <a:latin typeface="Calibri" panose="020F0502020204030204" pitchFamily="34" charset="0"/>
                        <a:cs typeface="Calibri" panose="020F0502020204030204" pitchFamily="34" charset="0"/>
                      </a:endParaRPr>
                    </a:p>
                  </a:txBody>
                  <a:tcPr marT="45736" marB="457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a:solidFill>
                            <a:schemeClr val="tx1"/>
                          </a:solidFill>
                          <a:latin typeface="Calibri" panose="020F0502020204030204" pitchFamily="34" charset="0"/>
                          <a:cs typeface="Calibri" panose="020F0502020204030204" pitchFamily="34" charset="0"/>
                        </a:rPr>
                        <a:t>24 August 2020</a:t>
                      </a:r>
                      <a:endParaRPr lang="en-ZA" sz="2000" b="0" dirty="0">
                        <a:solidFill>
                          <a:schemeClr val="tx1"/>
                        </a:solidFill>
                        <a:latin typeface="Calibri" panose="020F0502020204030204" pitchFamily="34" charset="0"/>
                        <a:cs typeface="Calibri" panose="020F0502020204030204" pitchFamily="34" charset="0"/>
                      </a:endParaRPr>
                    </a:p>
                  </a:txBody>
                  <a:tcPr marT="45736" marB="45736"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21</a:t>
                      </a:r>
                      <a:r>
                        <a:rPr lang="en-US" sz="2000" b="0" baseline="0" dirty="0">
                          <a:solidFill>
                            <a:schemeClr val="tx1"/>
                          </a:solidFill>
                          <a:latin typeface="Calibri" panose="020F0502020204030204" pitchFamily="34" charset="0"/>
                          <a:cs typeface="Calibri" panose="020F0502020204030204" pitchFamily="34" charset="0"/>
                        </a:rPr>
                        <a:t> 175</a:t>
                      </a:r>
                      <a:endParaRPr lang="en-ZA" sz="2000" b="0" dirty="0">
                        <a:solidFill>
                          <a:schemeClr val="tx1"/>
                        </a:solidFill>
                        <a:latin typeface="Calibri" panose="020F0502020204030204" pitchFamily="34" charset="0"/>
                        <a:cs typeface="Calibri" panose="020F0502020204030204" pitchFamily="34" charset="0"/>
                      </a:endParaRPr>
                    </a:p>
                  </a:txBody>
                  <a:tcPr marT="45736" marB="45736" anchor="ctr"/>
                </a:tc>
                <a:tc>
                  <a:txBody>
                    <a:bodyPr/>
                    <a:lstStyle/>
                    <a:p>
                      <a:pPr algn="ctr"/>
                      <a:r>
                        <a:rPr lang="en-US" sz="2000" b="0" dirty="0">
                          <a:solidFill>
                            <a:schemeClr val="tx1"/>
                          </a:solidFill>
                          <a:latin typeface="Calibri" panose="020F0502020204030204" pitchFamily="34" charset="0"/>
                          <a:cs typeface="Calibri" panose="020F0502020204030204" pitchFamily="34" charset="0"/>
                        </a:rPr>
                        <a:t>6,93%</a:t>
                      </a:r>
                    </a:p>
                  </a:txBody>
                  <a:tcPr marT="45736" marB="45736" anchor="ctr"/>
                </a:tc>
                <a:tc>
                  <a:txBody>
                    <a:bodyPr/>
                    <a:lstStyle/>
                    <a:p>
                      <a:pPr algn="ctr"/>
                      <a:r>
                        <a:rPr lang="en-US" sz="2000" b="0" dirty="0">
                          <a:solidFill>
                            <a:schemeClr val="tx1"/>
                          </a:solidFill>
                          <a:latin typeface="Calibri" panose="020F0502020204030204" pitchFamily="34" charset="0"/>
                          <a:cs typeface="Calibri" panose="020F0502020204030204" pitchFamily="34" charset="0"/>
                        </a:rPr>
                        <a:t>628</a:t>
                      </a:r>
                    </a:p>
                  </a:txBody>
                  <a:tcPr marT="45736" marB="45736" anchor="ctr"/>
                </a:tc>
                <a:extLst>
                  <a:ext uri="{0D108BD9-81ED-4DB2-BD59-A6C34878D82A}">
                    <a16:rowId xmlns:a16="http://schemas.microsoft.com/office/drawing/2014/main" val="10001"/>
                  </a:ext>
                </a:extLst>
              </a:tr>
              <a:tr h="460656">
                <a:tc>
                  <a:txBody>
                    <a:bodyPr/>
                    <a:lstStyle/>
                    <a:p>
                      <a:pPr algn="ctr"/>
                      <a:r>
                        <a:rPr lang="en-US" sz="2000" b="1" dirty="0">
                          <a:solidFill>
                            <a:schemeClr val="tx1"/>
                          </a:solidFill>
                          <a:latin typeface="Calibri" panose="020F0502020204030204" pitchFamily="34" charset="0"/>
                          <a:cs typeface="Calibri" panose="020F0502020204030204" pitchFamily="34" charset="0"/>
                        </a:rPr>
                        <a:t>1</a:t>
                      </a:r>
                      <a:endParaRPr lang="en-ZA" sz="2000" b="1" dirty="0">
                        <a:solidFill>
                          <a:schemeClr val="tx1"/>
                        </a:solidFill>
                        <a:latin typeface="Calibri" panose="020F0502020204030204" pitchFamily="34" charset="0"/>
                        <a:cs typeface="Calibri" panose="020F0502020204030204" pitchFamily="34" charset="0"/>
                      </a:endParaRPr>
                    </a:p>
                  </a:txBody>
                  <a:tcPr marT="45723" marB="4572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24 August 2020</a:t>
                      </a:r>
                      <a:endParaRPr lang="en-ZA" sz="2000" b="0" dirty="0">
                        <a:solidFill>
                          <a:schemeClr val="tx1"/>
                        </a:solidFill>
                        <a:latin typeface="Calibri" panose="020F0502020204030204" pitchFamily="34" charset="0"/>
                        <a:cs typeface="Calibri" panose="020F0502020204030204" pitchFamily="34" charset="0"/>
                      </a:endParaRPr>
                    </a:p>
                  </a:txBody>
                  <a:tcPr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28 723</a:t>
                      </a:r>
                      <a:endParaRPr lang="en-ZA" sz="2000" b="0" dirty="0">
                        <a:solidFill>
                          <a:schemeClr val="tx1"/>
                        </a:solidFill>
                        <a:latin typeface="Calibri" panose="020F0502020204030204" pitchFamily="34" charset="0"/>
                        <a:cs typeface="Calibri" panose="020F0502020204030204" pitchFamily="34" charset="0"/>
                      </a:endParaRPr>
                    </a:p>
                  </a:txBody>
                  <a:tcPr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9,41%</a:t>
                      </a:r>
                      <a:endParaRPr lang="en-ZA" sz="2000" b="0" dirty="0">
                        <a:solidFill>
                          <a:schemeClr val="tx1"/>
                        </a:solidFill>
                        <a:latin typeface="Calibri" panose="020F0502020204030204" pitchFamily="34" charset="0"/>
                        <a:cs typeface="Calibri" panose="020F0502020204030204" pitchFamily="34" charset="0"/>
                      </a:endParaRPr>
                    </a:p>
                  </a:txBody>
                  <a:tcPr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796</a:t>
                      </a:r>
                      <a:endParaRPr lang="en-ZA" sz="2000" b="0" dirty="0">
                        <a:solidFill>
                          <a:schemeClr val="tx1"/>
                        </a:solidFill>
                        <a:latin typeface="Calibri" panose="020F0502020204030204" pitchFamily="34" charset="0"/>
                        <a:cs typeface="Calibri" panose="020F0502020204030204" pitchFamily="34" charset="0"/>
                      </a:endParaRPr>
                    </a:p>
                  </a:txBody>
                  <a:tcPr marT="45723" marB="45723" anchor="ctr"/>
                </a:tc>
                <a:extLst>
                  <a:ext uri="{0D108BD9-81ED-4DB2-BD59-A6C34878D82A}">
                    <a16:rowId xmlns:a16="http://schemas.microsoft.com/office/drawing/2014/main" val="10002"/>
                  </a:ext>
                </a:extLst>
              </a:tr>
              <a:tr h="460656">
                <a:tc>
                  <a:txBody>
                    <a:bodyPr/>
                    <a:lstStyle/>
                    <a:p>
                      <a:pPr algn="ctr"/>
                      <a:r>
                        <a:rPr lang="en-US" sz="2000" b="1" dirty="0">
                          <a:solidFill>
                            <a:schemeClr val="tx1"/>
                          </a:solidFill>
                          <a:latin typeface="Calibri" panose="020F0502020204030204" pitchFamily="34" charset="0"/>
                          <a:cs typeface="Calibri" panose="020F0502020204030204" pitchFamily="34" charset="0"/>
                        </a:rPr>
                        <a:t>2</a:t>
                      </a:r>
                      <a:endParaRPr lang="en-ZA" sz="2000" b="1" dirty="0">
                        <a:solidFill>
                          <a:schemeClr val="tx1"/>
                        </a:solidFill>
                        <a:latin typeface="Calibri" panose="020F0502020204030204" pitchFamily="34" charset="0"/>
                        <a:cs typeface="Calibri" panose="020F0502020204030204" pitchFamily="34" charset="0"/>
                      </a:endParaRPr>
                    </a:p>
                  </a:txBody>
                  <a:tcPr marT="45723" marB="4572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24 August 2020</a:t>
                      </a:r>
                      <a:endParaRPr lang="en-ZA" sz="2000" b="0" dirty="0">
                        <a:solidFill>
                          <a:schemeClr val="tx1"/>
                        </a:solidFill>
                        <a:latin typeface="Calibri" panose="020F0502020204030204" pitchFamily="34" charset="0"/>
                        <a:cs typeface="Calibri" panose="020F0502020204030204" pitchFamily="34" charset="0"/>
                      </a:endParaRPr>
                    </a:p>
                  </a:txBody>
                  <a:tcPr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26</a:t>
                      </a:r>
                      <a:r>
                        <a:rPr lang="en-US" sz="2000" b="0" baseline="0" dirty="0">
                          <a:solidFill>
                            <a:schemeClr val="tx1"/>
                          </a:solidFill>
                          <a:latin typeface="Calibri" panose="020F0502020204030204" pitchFamily="34" charset="0"/>
                          <a:cs typeface="Calibri" panose="020F0502020204030204" pitchFamily="34" charset="0"/>
                        </a:rPr>
                        <a:t> 940</a:t>
                      </a:r>
                      <a:endParaRPr lang="en-ZA" sz="2000" b="0" dirty="0">
                        <a:solidFill>
                          <a:schemeClr val="tx1"/>
                        </a:solidFill>
                        <a:latin typeface="Calibri" panose="020F0502020204030204" pitchFamily="34" charset="0"/>
                        <a:cs typeface="Calibri" panose="020F0502020204030204" pitchFamily="34" charset="0"/>
                      </a:endParaRPr>
                    </a:p>
                  </a:txBody>
                  <a:tcPr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8,82%</a:t>
                      </a:r>
                      <a:endParaRPr lang="en-ZA" sz="2000" b="0" dirty="0">
                        <a:solidFill>
                          <a:schemeClr val="tx1"/>
                        </a:solidFill>
                        <a:latin typeface="Calibri" panose="020F0502020204030204" pitchFamily="34" charset="0"/>
                        <a:cs typeface="Calibri" panose="020F0502020204030204" pitchFamily="34" charset="0"/>
                      </a:endParaRPr>
                    </a:p>
                  </a:txBody>
                  <a:tcPr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767</a:t>
                      </a:r>
                      <a:endParaRPr lang="en-ZA" sz="2000" b="0" dirty="0">
                        <a:solidFill>
                          <a:schemeClr val="tx1"/>
                        </a:solidFill>
                        <a:latin typeface="Calibri" panose="020F0502020204030204" pitchFamily="34" charset="0"/>
                        <a:cs typeface="Calibri" panose="020F0502020204030204" pitchFamily="34" charset="0"/>
                      </a:endParaRPr>
                    </a:p>
                  </a:txBody>
                  <a:tcPr marT="45723" marB="45723" anchor="ctr"/>
                </a:tc>
                <a:extLst>
                  <a:ext uri="{0D108BD9-81ED-4DB2-BD59-A6C34878D82A}">
                    <a16:rowId xmlns:a16="http://schemas.microsoft.com/office/drawing/2014/main" val="10003"/>
                  </a:ext>
                </a:extLst>
              </a:tr>
              <a:tr h="460656">
                <a:tc>
                  <a:txBody>
                    <a:bodyPr/>
                    <a:lstStyle/>
                    <a:p>
                      <a:pPr algn="ctr"/>
                      <a:r>
                        <a:rPr lang="en-US" sz="2000" b="1" dirty="0">
                          <a:solidFill>
                            <a:schemeClr val="tx1"/>
                          </a:solidFill>
                          <a:latin typeface="Calibri" panose="020F0502020204030204" pitchFamily="34" charset="0"/>
                          <a:cs typeface="Calibri" panose="020F0502020204030204" pitchFamily="34" charset="0"/>
                        </a:rPr>
                        <a:t>3</a:t>
                      </a:r>
                      <a:endParaRPr lang="en-ZA" sz="2000" b="1" dirty="0">
                        <a:solidFill>
                          <a:schemeClr val="tx1"/>
                        </a:solidFill>
                        <a:latin typeface="Calibri" panose="020F0502020204030204" pitchFamily="34" charset="0"/>
                        <a:cs typeface="Calibri" panose="020F0502020204030204" pitchFamily="34" charset="0"/>
                      </a:endParaRPr>
                    </a:p>
                  </a:txBody>
                  <a:tcPr marT="45724" marB="45724"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24 August 2020</a:t>
                      </a:r>
                      <a:endParaRPr lang="en-ZA" sz="2000" b="0" dirty="0">
                        <a:solidFill>
                          <a:schemeClr val="tx1"/>
                        </a:solidFill>
                        <a:latin typeface="Calibri" panose="020F0502020204030204" pitchFamily="34" charset="0"/>
                        <a:cs typeface="Calibri" panose="020F0502020204030204" pitchFamily="34" charset="0"/>
                      </a:endParaRPr>
                    </a:p>
                  </a:txBody>
                  <a:tcPr marT="45724" marB="45724"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25 703</a:t>
                      </a:r>
                      <a:endParaRPr lang="en-ZA" sz="2000" b="0" dirty="0">
                        <a:solidFill>
                          <a:schemeClr val="tx1"/>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2000" b="0" dirty="0">
                          <a:solidFill>
                            <a:schemeClr val="tx1"/>
                          </a:solidFill>
                          <a:latin typeface="Calibri" panose="020F0502020204030204" pitchFamily="34" charset="0"/>
                          <a:cs typeface="Calibri" panose="020F0502020204030204" pitchFamily="34" charset="0"/>
                        </a:rPr>
                        <a:t>8,42%</a:t>
                      </a:r>
                    </a:p>
                  </a:txBody>
                  <a:tcPr marT="45736" marB="45736" anchor="ctr"/>
                </a:tc>
                <a:tc>
                  <a:txBody>
                    <a:bodyPr/>
                    <a:lstStyle/>
                    <a:p>
                      <a:pPr algn="ctr"/>
                      <a:r>
                        <a:rPr lang="en-US" sz="2000" b="0" dirty="0">
                          <a:solidFill>
                            <a:schemeClr val="tx1"/>
                          </a:solidFill>
                          <a:latin typeface="Calibri" panose="020F0502020204030204" pitchFamily="34" charset="0"/>
                          <a:cs typeface="Calibri" panose="020F0502020204030204" pitchFamily="34" charset="0"/>
                        </a:rPr>
                        <a:t>741</a:t>
                      </a:r>
                    </a:p>
                  </a:txBody>
                  <a:tcPr marT="45736" marB="45736" anchor="ctr"/>
                </a:tc>
                <a:extLst>
                  <a:ext uri="{0D108BD9-81ED-4DB2-BD59-A6C34878D82A}">
                    <a16:rowId xmlns:a16="http://schemas.microsoft.com/office/drawing/2014/main" val="10004"/>
                  </a:ext>
                </a:extLst>
              </a:tr>
              <a:tr h="460656">
                <a:tc>
                  <a:txBody>
                    <a:bodyPr/>
                    <a:lstStyle/>
                    <a:p>
                      <a:pPr algn="ctr"/>
                      <a:r>
                        <a:rPr lang="en-US" sz="2000" b="1" dirty="0">
                          <a:solidFill>
                            <a:schemeClr val="tx1"/>
                          </a:solidFill>
                          <a:latin typeface="Calibri" panose="020F0502020204030204" pitchFamily="34" charset="0"/>
                          <a:cs typeface="Calibri" panose="020F0502020204030204" pitchFamily="34" charset="0"/>
                        </a:rPr>
                        <a:t>4</a:t>
                      </a:r>
                      <a:endParaRPr lang="en-ZA" sz="2000" b="1" dirty="0">
                        <a:solidFill>
                          <a:schemeClr val="tx1"/>
                        </a:solidFill>
                        <a:latin typeface="Calibri" panose="020F0502020204030204" pitchFamily="34" charset="0"/>
                        <a:cs typeface="Calibri" panose="020F0502020204030204" pitchFamily="34" charset="0"/>
                      </a:endParaRPr>
                    </a:p>
                  </a:txBody>
                  <a:tcPr marT="45724" marB="45724"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24 August 2020</a:t>
                      </a:r>
                      <a:endParaRPr kumimoji="0" lang="en-ZA" sz="2000" b="0" i="0" u="none" strike="noStrike" kern="1200" cap="none" spc="0" normalizeH="0" baseline="0" noProof="0" dirty="0">
                        <a:ln>
                          <a:noFill/>
                        </a:ln>
                        <a:solidFill>
                          <a:srgbClr val="154354"/>
                        </a:solidFill>
                        <a:effectLst/>
                        <a:uLnTx/>
                        <a:uFillTx/>
                        <a:latin typeface="Calibri" panose="020F0502020204030204" pitchFamily="34" charset="0"/>
                        <a:cs typeface="Calibri" panose="020F0502020204030204" pitchFamily="34" charset="0"/>
                      </a:endParaRPr>
                    </a:p>
                  </a:txBody>
                  <a:tcPr marT="45724" marB="45724"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28 545</a:t>
                      </a:r>
                      <a:endParaRPr lang="en-ZA" sz="2000" b="0" dirty="0">
                        <a:solidFill>
                          <a:schemeClr val="tx1"/>
                        </a:solidFill>
                        <a:latin typeface="Calibri" panose="020F0502020204030204" pitchFamily="34" charset="0"/>
                        <a:cs typeface="Calibri" panose="020F0502020204030204" pitchFamily="34" charset="0"/>
                      </a:endParaRPr>
                    </a:p>
                  </a:txBody>
                  <a:tcPr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9,35%</a:t>
                      </a:r>
                      <a:endParaRPr lang="en-ZA" sz="2000" b="0" dirty="0">
                        <a:solidFill>
                          <a:schemeClr val="tx1"/>
                        </a:solidFill>
                        <a:latin typeface="Calibri" panose="020F0502020204030204" pitchFamily="34" charset="0"/>
                        <a:cs typeface="Calibri" panose="020F0502020204030204" pitchFamily="34" charset="0"/>
                      </a:endParaRPr>
                    </a:p>
                  </a:txBody>
                  <a:tcPr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2 903</a:t>
                      </a:r>
                      <a:endParaRPr lang="en-ZA" sz="2000" b="0" dirty="0">
                        <a:solidFill>
                          <a:schemeClr val="tx1"/>
                        </a:solidFill>
                        <a:latin typeface="Calibri" panose="020F0502020204030204" pitchFamily="34" charset="0"/>
                        <a:cs typeface="Calibri" panose="020F0502020204030204" pitchFamily="34" charset="0"/>
                      </a:endParaRPr>
                    </a:p>
                  </a:txBody>
                  <a:tcPr marT="45723" marB="45723" anchor="ctr"/>
                </a:tc>
                <a:extLst>
                  <a:ext uri="{0D108BD9-81ED-4DB2-BD59-A6C34878D82A}">
                    <a16:rowId xmlns:a16="http://schemas.microsoft.com/office/drawing/2014/main" val="10005"/>
                  </a:ext>
                </a:extLst>
              </a:tr>
              <a:tr h="460656">
                <a:tc>
                  <a:txBody>
                    <a:bodyPr/>
                    <a:lstStyle/>
                    <a:p>
                      <a:pPr algn="ctr"/>
                      <a:r>
                        <a:rPr lang="en-US" sz="2000" b="1" dirty="0">
                          <a:solidFill>
                            <a:schemeClr val="tx1"/>
                          </a:solidFill>
                          <a:latin typeface="Calibri" panose="020F0502020204030204" pitchFamily="34" charset="0"/>
                          <a:cs typeface="Calibri" panose="020F0502020204030204" pitchFamily="34" charset="0"/>
                        </a:rPr>
                        <a:t>6</a:t>
                      </a:r>
                      <a:endParaRPr lang="en-ZA" sz="2000" b="1" dirty="0">
                        <a:solidFill>
                          <a:schemeClr val="tx1"/>
                        </a:solidFill>
                        <a:latin typeface="Calibri" panose="020F0502020204030204" pitchFamily="34" charset="0"/>
                        <a:cs typeface="Calibri" panose="020F0502020204030204" pitchFamily="34" charset="0"/>
                      </a:endParaRPr>
                    </a:p>
                  </a:txBody>
                  <a:tcPr marT="45724" marB="45724"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24 August 2020</a:t>
                      </a:r>
                      <a:endParaRPr kumimoji="0" lang="en-ZA" sz="2000" b="0" i="0" u="none" strike="noStrike" kern="1200" cap="none" spc="0" normalizeH="0" baseline="0" noProof="0" dirty="0">
                        <a:ln>
                          <a:noFill/>
                        </a:ln>
                        <a:solidFill>
                          <a:srgbClr val="154354"/>
                        </a:solidFill>
                        <a:effectLst/>
                        <a:uLnTx/>
                        <a:uFillTx/>
                        <a:latin typeface="Calibri" panose="020F0502020204030204" pitchFamily="34" charset="0"/>
                        <a:cs typeface="Calibri" panose="020F0502020204030204" pitchFamily="34" charset="0"/>
                      </a:endParaRPr>
                    </a:p>
                  </a:txBody>
                  <a:tcPr marT="45724" marB="45724"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24 606</a:t>
                      </a:r>
                      <a:endParaRPr lang="en-ZA" sz="2000" b="0" dirty="0">
                        <a:solidFill>
                          <a:schemeClr val="tx1"/>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2000" b="0" dirty="0">
                          <a:solidFill>
                            <a:schemeClr val="tx1"/>
                          </a:solidFill>
                          <a:latin typeface="Calibri" panose="020F0502020204030204" pitchFamily="34" charset="0"/>
                          <a:cs typeface="Calibri" panose="020F0502020204030204" pitchFamily="34" charset="0"/>
                        </a:rPr>
                        <a:t>8,06%</a:t>
                      </a:r>
                    </a:p>
                  </a:txBody>
                  <a:tcPr marT="45736" marB="45736" anchor="ctr"/>
                </a:tc>
                <a:tc>
                  <a:txBody>
                    <a:bodyPr/>
                    <a:lstStyle/>
                    <a:p>
                      <a:pPr algn="ctr"/>
                      <a:r>
                        <a:rPr lang="en-US" sz="2000" b="0" dirty="0">
                          <a:solidFill>
                            <a:schemeClr val="tx1"/>
                          </a:solidFill>
                          <a:latin typeface="Calibri" panose="020F0502020204030204" pitchFamily="34" charset="0"/>
                          <a:cs typeface="Calibri" panose="020F0502020204030204" pitchFamily="34" charset="0"/>
                        </a:rPr>
                        <a:t>2 970</a:t>
                      </a:r>
                    </a:p>
                  </a:txBody>
                  <a:tcPr marT="45736" marB="45736" anchor="ctr"/>
                </a:tc>
                <a:extLst>
                  <a:ext uri="{0D108BD9-81ED-4DB2-BD59-A6C34878D82A}">
                    <a16:rowId xmlns:a16="http://schemas.microsoft.com/office/drawing/2014/main" val="10006"/>
                  </a:ext>
                </a:extLst>
              </a:tr>
              <a:tr h="460656">
                <a:tc>
                  <a:txBody>
                    <a:bodyPr/>
                    <a:lstStyle/>
                    <a:p>
                      <a:pPr algn="ctr"/>
                      <a:r>
                        <a:rPr lang="en-US" sz="2000" b="1" dirty="0">
                          <a:solidFill>
                            <a:schemeClr val="tx1"/>
                          </a:solidFill>
                          <a:latin typeface="Calibri" panose="020F0502020204030204" pitchFamily="34" charset="0"/>
                          <a:cs typeface="Calibri" panose="020F0502020204030204" pitchFamily="34" charset="0"/>
                        </a:rPr>
                        <a:t>9</a:t>
                      </a:r>
                      <a:endParaRPr lang="en-ZA" sz="2000" b="1" dirty="0">
                        <a:solidFill>
                          <a:schemeClr val="tx1"/>
                        </a:solidFill>
                        <a:latin typeface="Calibri" panose="020F0502020204030204" pitchFamily="34" charset="0"/>
                        <a:cs typeface="Calibri" panose="020F0502020204030204" pitchFamily="34" charset="0"/>
                      </a:endParaRPr>
                    </a:p>
                  </a:txBody>
                  <a:tcPr marT="45723" marB="4572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24 August 2020</a:t>
                      </a:r>
                      <a:endParaRPr lang="en-ZA" sz="2000" b="0" dirty="0">
                        <a:solidFill>
                          <a:schemeClr val="tx1"/>
                        </a:solidFill>
                        <a:latin typeface="Calibri" panose="020F0502020204030204" pitchFamily="34" charset="0"/>
                        <a:cs typeface="Calibri" panose="020F0502020204030204" pitchFamily="34" charset="0"/>
                      </a:endParaRPr>
                    </a:p>
                  </a:txBody>
                  <a:tcPr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21 643</a:t>
                      </a:r>
                      <a:endParaRPr lang="en-ZA" sz="2000" b="0" dirty="0">
                        <a:solidFill>
                          <a:schemeClr val="tx1"/>
                        </a:solidFill>
                        <a:latin typeface="Calibri" panose="020F0502020204030204" pitchFamily="34" charset="0"/>
                        <a:cs typeface="Calibri" panose="020F0502020204030204" pitchFamily="34" charset="0"/>
                      </a:endParaRPr>
                    </a:p>
                  </a:txBody>
                  <a:tcPr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7,09%</a:t>
                      </a:r>
                      <a:endParaRPr lang="en-ZA" sz="2000" b="0" dirty="0">
                        <a:solidFill>
                          <a:schemeClr val="tx1"/>
                        </a:solidFill>
                        <a:latin typeface="Calibri" panose="020F0502020204030204" pitchFamily="34" charset="0"/>
                        <a:cs typeface="Calibri" panose="020F0502020204030204" pitchFamily="34" charset="0"/>
                      </a:endParaRPr>
                    </a:p>
                  </a:txBody>
                  <a:tcPr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742</a:t>
                      </a:r>
                      <a:endParaRPr lang="en-ZA" sz="2000" b="0" dirty="0">
                        <a:solidFill>
                          <a:schemeClr val="tx1"/>
                        </a:solidFill>
                        <a:latin typeface="Calibri" panose="020F0502020204030204" pitchFamily="34" charset="0"/>
                        <a:cs typeface="Calibri" panose="020F0502020204030204" pitchFamily="34" charset="0"/>
                      </a:endParaRPr>
                    </a:p>
                  </a:txBody>
                  <a:tcPr marT="45723" marB="45723" anchor="ctr"/>
                </a:tc>
                <a:extLst>
                  <a:ext uri="{0D108BD9-81ED-4DB2-BD59-A6C34878D82A}">
                    <a16:rowId xmlns:a16="http://schemas.microsoft.com/office/drawing/2014/main" val="10007"/>
                  </a:ext>
                </a:extLst>
              </a:tr>
              <a:tr h="460656">
                <a:tc>
                  <a:txBody>
                    <a:bodyPr/>
                    <a:lstStyle/>
                    <a:p>
                      <a:pPr algn="ctr"/>
                      <a:r>
                        <a:rPr lang="en-US" sz="2000" b="1" dirty="0">
                          <a:solidFill>
                            <a:schemeClr val="tx1"/>
                          </a:solidFill>
                          <a:latin typeface="Calibri" panose="020F0502020204030204" pitchFamily="34" charset="0"/>
                          <a:cs typeface="Calibri" panose="020F0502020204030204" pitchFamily="34" charset="0"/>
                        </a:rPr>
                        <a:t>10</a:t>
                      </a:r>
                      <a:endParaRPr lang="en-ZA" sz="2000" b="1" dirty="0">
                        <a:solidFill>
                          <a:schemeClr val="tx1"/>
                        </a:solidFill>
                        <a:latin typeface="Calibri" panose="020F0502020204030204" pitchFamily="34" charset="0"/>
                        <a:cs typeface="Calibri" panose="020F0502020204030204" pitchFamily="34" charset="0"/>
                      </a:endParaRPr>
                    </a:p>
                  </a:txBody>
                  <a:tcPr marT="45724" marB="45724"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24 August 2020</a:t>
                      </a:r>
                      <a:endParaRPr lang="en-ZA" sz="2000" b="0" dirty="0">
                        <a:solidFill>
                          <a:schemeClr val="tx1"/>
                        </a:solidFill>
                        <a:latin typeface="Calibri" panose="020F0502020204030204" pitchFamily="34" charset="0"/>
                        <a:cs typeface="Calibri" panose="020F0502020204030204" pitchFamily="34" charset="0"/>
                      </a:endParaRPr>
                    </a:p>
                  </a:txBody>
                  <a:tcPr marT="45724" marB="45724"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23 648</a:t>
                      </a:r>
                      <a:endParaRPr lang="en-ZA" sz="2000" b="0" dirty="0">
                        <a:solidFill>
                          <a:schemeClr val="tx1"/>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2000" b="0" dirty="0">
                          <a:solidFill>
                            <a:schemeClr val="tx1"/>
                          </a:solidFill>
                          <a:latin typeface="Calibri" panose="020F0502020204030204" pitchFamily="34" charset="0"/>
                          <a:cs typeface="Calibri" panose="020F0502020204030204" pitchFamily="34" charset="0"/>
                        </a:rPr>
                        <a:t>7,75%</a:t>
                      </a:r>
                    </a:p>
                  </a:txBody>
                  <a:tcPr marT="45736" marB="45736" anchor="ctr"/>
                </a:tc>
                <a:tc>
                  <a:txBody>
                    <a:bodyPr/>
                    <a:lstStyle/>
                    <a:p>
                      <a:pPr algn="ctr"/>
                      <a:r>
                        <a:rPr lang="en-US" sz="2000" b="0" dirty="0">
                          <a:solidFill>
                            <a:schemeClr val="tx1"/>
                          </a:solidFill>
                          <a:latin typeface="Calibri" panose="020F0502020204030204" pitchFamily="34" charset="0"/>
                          <a:cs typeface="Calibri" panose="020F0502020204030204" pitchFamily="34" charset="0"/>
                        </a:rPr>
                        <a:t>3 019</a:t>
                      </a:r>
                    </a:p>
                  </a:txBody>
                  <a:tcPr marT="45736" marB="45736" anchor="ctr"/>
                </a:tc>
                <a:extLst>
                  <a:ext uri="{0D108BD9-81ED-4DB2-BD59-A6C34878D82A}">
                    <a16:rowId xmlns:a16="http://schemas.microsoft.com/office/drawing/2014/main" val="10008"/>
                  </a:ext>
                </a:extLst>
              </a:tr>
              <a:tr h="460656">
                <a:tc>
                  <a:txBody>
                    <a:bodyPr/>
                    <a:lstStyle/>
                    <a:p>
                      <a:pPr algn="ctr"/>
                      <a:r>
                        <a:rPr lang="en-US" sz="2000" b="1" dirty="0">
                          <a:solidFill>
                            <a:schemeClr val="tx1"/>
                          </a:solidFill>
                          <a:latin typeface="Calibri" panose="020F0502020204030204" pitchFamily="34" charset="0"/>
                          <a:cs typeface="Calibri" panose="020F0502020204030204" pitchFamily="34" charset="0"/>
                        </a:rPr>
                        <a:t>11</a:t>
                      </a:r>
                      <a:endParaRPr lang="en-ZA" sz="2000" b="1" dirty="0">
                        <a:solidFill>
                          <a:schemeClr val="tx1"/>
                        </a:solidFill>
                        <a:latin typeface="Calibri" panose="020F0502020204030204" pitchFamily="34" charset="0"/>
                        <a:cs typeface="Calibri" panose="020F0502020204030204" pitchFamily="34" charset="0"/>
                      </a:endParaRPr>
                    </a:p>
                  </a:txBody>
                  <a:tcPr marT="45724" marB="45724"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24 August 2020</a:t>
                      </a:r>
                      <a:endParaRPr lang="en-ZA" sz="2000" b="0" dirty="0">
                        <a:solidFill>
                          <a:schemeClr val="tx1"/>
                        </a:solidFill>
                        <a:latin typeface="Calibri" panose="020F0502020204030204" pitchFamily="34" charset="0"/>
                        <a:cs typeface="Calibri" panose="020F0502020204030204" pitchFamily="34" charset="0"/>
                      </a:endParaRPr>
                    </a:p>
                  </a:txBody>
                  <a:tcPr marT="45724" marB="45724"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15 771</a:t>
                      </a:r>
                      <a:endParaRPr lang="en-ZA" sz="2000" b="0" dirty="0">
                        <a:solidFill>
                          <a:schemeClr val="tx1"/>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2000" b="0" dirty="0">
                          <a:solidFill>
                            <a:schemeClr val="tx1"/>
                          </a:solidFill>
                          <a:latin typeface="Calibri" panose="020F0502020204030204" pitchFamily="34" charset="0"/>
                          <a:cs typeface="Calibri" panose="020F0502020204030204" pitchFamily="34" charset="0"/>
                        </a:rPr>
                        <a:t>5,16%</a:t>
                      </a:r>
                    </a:p>
                  </a:txBody>
                  <a:tcPr marT="45736" marB="45736" anchor="ctr"/>
                </a:tc>
                <a:tc>
                  <a:txBody>
                    <a:bodyPr/>
                    <a:lstStyle/>
                    <a:p>
                      <a:pPr algn="ctr"/>
                      <a:r>
                        <a:rPr lang="en-US" sz="2000" b="0" dirty="0">
                          <a:solidFill>
                            <a:schemeClr val="tx1"/>
                          </a:solidFill>
                          <a:latin typeface="Calibri" panose="020F0502020204030204" pitchFamily="34" charset="0"/>
                          <a:cs typeface="Calibri" panose="020F0502020204030204" pitchFamily="34" charset="0"/>
                        </a:rPr>
                        <a:t>2 636</a:t>
                      </a:r>
                    </a:p>
                  </a:txBody>
                  <a:tcPr marT="45736" marB="45736" anchor="ctr"/>
                </a:tc>
                <a:extLst>
                  <a:ext uri="{0D108BD9-81ED-4DB2-BD59-A6C34878D82A}">
                    <a16:rowId xmlns:a16="http://schemas.microsoft.com/office/drawing/2014/main" val="10009"/>
                  </a:ext>
                </a:extLst>
              </a:tr>
              <a:tr h="563143">
                <a:tc gridSpan="2">
                  <a:txBody>
                    <a:bodyPr/>
                    <a:lstStyle/>
                    <a:p>
                      <a:pPr algn="ctr"/>
                      <a:r>
                        <a:rPr lang="en-US" sz="2000" b="1" dirty="0">
                          <a:solidFill>
                            <a:schemeClr val="tx1"/>
                          </a:solidFill>
                          <a:latin typeface="Calibri" panose="020F0502020204030204" pitchFamily="34" charset="0"/>
                          <a:cs typeface="Calibri" panose="020F0502020204030204" pitchFamily="34" charset="0"/>
                        </a:rPr>
                        <a:t>TOTAL</a:t>
                      </a:r>
                      <a:endParaRPr lang="en-ZA" sz="2000" b="1" dirty="0">
                        <a:solidFill>
                          <a:schemeClr val="tx1"/>
                        </a:solidFill>
                        <a:latin typeface="Calibri" panose="020F0502020204030204" pitchFamily="34" charset="0"/>
                        <a:cs typeface="Calibri" panose="020F0502020204030204" pitchFamily="34" charset="0"/>
                      </a:endParaRPr>
                    </a:p>
                  </a:txBody>
                  <a:tcPr marT="45724" marB="45724"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ZA" sz="2000" b="0" dirty="0">
                        <a:solidFill>
                          <a:schemeClr val="tx1"/>
                        </a:solidFill>
                        <a:latin typeface="Calibri" panose="020F0502020204030204" pitchFamily="34" charset="0"/>
                        <a:cs typeface="Calibri" panose="020F0502020204030204" pitchFamily="34" charset="0"/>
                      </a:endParaRPr>
                    </a:p>
                  </a:txBody>
                  <a:tcPr marT="45724" marB="45724"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Calibri" panose="020F0502020204030204" pitchFamily="34" charset="0"/>
                          <a:cs typeface="Calibri" panose="020F0502020204030204" pitchFamily="34" charset="0"/>
                        </a:rPr>
                        <a:t>216 754</a:t>
                      </a:r>
                      <a:endParaRPr lang="en-ZA" sz="2000" b="1" dirty="0">
                        <a:solidFill>
                          <a:schemeClr val="tx1"/>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2000" b="1" dirty="0">
                          <a:solidFill>
                            <a:schemeClr val="tx1"/>
                          </a:solidFill>
                          <a:latin typeface="Calibri" panose="020F0502020204030204" pitchFamily="34" charset="0"/>
                          <a:cs typeface="Calibri" panose="020F0502020204030204" pitchFamily="34" charset="0"/>
                        </a:rPr>
                        <a:t>71,0%</a:t>
                      </a:r>
                    </a:p>
                  </a:txBody>
                  <a:tcPr marT="45736" marB="45736" anchor="ctr"/>
                </a:tc>
                <a:tc>
                  <a:txBody>
                    <a:bodyPr/>
                    <a:lstStyle/>
                    <a:p>
                      <a:pPr algn="ctr"/>
                      <a:endParaRPr lang="en-US" sz="2000" b="1" dirty="0">
                        <a:solidFill>
                          <a:schemeClr val="tx1"/>
                        </a:solidFill>
                        <a:latin typeface="Calibri" panose="020F0502020204030204" pitchFamily="34" charset="0"/>
                        <a:cs typeface="Calibri" panose="020F0502020204030204" pitchFamily="34" charset="0"/>
                      </a:endParaRPr>
                    </a:p>
                  </a:txBody>
                  <a:tcPr marT="45736" marB="45736" anchor="ct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48D0B-2EE6-4F09-A29D-C7F4155CB273}" type="slidenum">
              <a:rPr kumimoji="0" lang="en-US" sz="1200" b="1"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120</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735670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3116"/>
          </a:xfrm>
        </p:spPr>
        <p:txBody>
          <a:bodyPr>
            <a:noAutofit/>
          </a:bodyPr>
          <a:lstStyle/>
          <a:p>
            <a:r>
              <a:rPr lang="en-US" sz="3600" b="1" dirty="0"/>
              <a:t>5.2 READINESS OF FACILITIES</a:t>
            </a:r>
            <a:endParaRPr lang="en-ZA" sz="3600" b="1" dirty="0"/>
          </a:p>
        </p:txBody>
      </p:sp>
      <p:sp>
        <p:nvSpPr>
          <p:cNvPr id="3" name="Content Placeholder 2"/>
          <p:cNvSpPr>
            <a:spLocks noGrp="1"/>
          </p:cNvSpPr>
          <p:nvPr>
            <p:ph idx="1"/>
          </p:nvPr>
        </p:nvSpPr>
        <p:spPr>
          <a:xfrm>
            <a:off x="128016" y="978706"/>
            <a:ext cx="8778240" cy="5364763"/>
          </a:xfrm>
        </p:spPr>
        <p:txBody>
          <a:bodyPr>
            <a:noAutofit/>
          </a:bodyPr>
          <a:lstStyle/>
          <a:p>
            <a:pPr algn="just">
              <a:spcBef>
                <a:spcPts val="300"/>
              </a:spcBef>
              <a:spcAft>
                <a:spcPts val="500"/>
              </a:spcAft>
            </a:pPr>
            <a:r>
              <a:rPr lang="en-ZA" sz="2400" dirty="0"/>
              <a:t>The Department has a focused plan on water, sanitation and vandalism  projects across the districts </a:t>
            </a:r>
          </a:p>
          <a:p>
            <a:pPr algn="just">
              <a:spcBef>
                <a:spcPts val="300"/>
              </a:spcBef>
              <a:spcAft>
                <a:spcPts val="500"/>
              </a:spcAft>
            </a:pPr>
            <a:r>
              <a:rPr lang="en-US" sz="2400" dirty="0"/>
              <a:t>Focus is also placed on general safety and health hazards for learners. This includes the upgrades on electricity, ablution blocks  and nutrition centers </a:t>
            </a:r>
          </a:p>
          <a:p>
            <a:pPr algn="just">
              <a:spcBef>
                <a:spcPts val="300"/>
              </a:spcBef>
              <a:spcAft>
                <a:spcPts val="500"/>
              </a:spcAft>
            </a:pPr>
            <a:r>
              <a:rPr lang="en-US" sz="2400" dirty="0"/>
              <a:t>A total of 15 hostels (3 per district) have been identified to be upgraded for </a:t>
            </a:r>
          </a:p>
          <a:p>
            <a:pPr lvl="1" indent="-342900" algn="just">
              <a:spcBef>
                <a:spcPts val="300"/>
              </a:spcBef>
              <a:spcAft>
                <a:spcPts val="500"/>
              </a:spcAft>
              <a:buFontTx/>
              <a:buChar char="-"/>
            </a:pPr>
            <a:r>
              <a:rPr lang="en-US" sz="2200" dirty="0"/>
              <a:t>Hosting Grade 12 learners for dedicated intervention programmes </a:t>
            </a:r>
          </a:p>
          <a:p>
            <a:pPr lvl="1" indent="-342900" algn="just">
              <a:spcBef>
                <a:spcPts val="300"/>
              </a:spcBef>
              <a:spcAft>
                <a:spcPts val="500"/>
              </a:spcAft>
              <a:buFontTx/>
              <a:buChar char="-"/>
            </a:pPr>
            <a:r>
              <a:rPr lang="en-US" sz="2200" dirty="0"/>
              <a:t>Relegate and rationalize the learner transport budget </a:t>
            </a:r>
          </a:p>
          <a:p>
            <a:pPr lvl="1" indent="-342900" algn="just">
              <a:spcBef>
                <a:spcPts val="300"/>
              </a:spcBef>
              <a:spcAft>
                <a:spcPts val="500"/>
              </a:spcAft>
              <a:buFontTx/>
              <a:buChar char="-"/>
            </a:pPr>
            <a:r>
              <a:rPr lang="en-US" sz="2200" dirty="0"/>
              <a:t>Particular focus on the upgrade on Special Needs School Hostels</a:t>
            </a:r>
          </a:p>
          <a:p>
            <a:pPr marL="342900" lvl="1" indent="-342900" algn="just">
              <a:spcBef>
                <a:spcPts val="300"/>
              </a:spcBef>
              <a:spcAft>
                <a:spcPts val="500"/>
              </a:spcAft>
              <a:buFont typeface="Arial"/>
              <a:buChar char="•"/>
            </a:pPr>
            <a:r>
              <a:rPr lang="en-US" sz="2400" dirty="0"/>
              <a:t>The Department conducts continuous monitoring through various stakeholders to stay abreast of infrastructure challenges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8487868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84" y="85590"/>
            <a:ext cx="7356143" cy="632867"/>
          </a:xfrm>
        </p:spPr>
        <p:txBody>
          <a:bodyPr>
            <a:noAutofit/>
          </a:bodyPr>
          <a:lstStyle/>
          <a:p>
            <a:r>
              <a:rPr lang="en-US" sz="3400" dirty="0"/>
              <a:t>5.3 CLEANERS AND SCREENERS</a:t>
            </a:r>
            <a:endParaRPr lang="en-ZA" sz="3400" dirty="0"/>
          </a:p>
        </p:txBody>
      </p:sp>
      <p:sp>
        <p:nvSpPr>
          <p:cNvPr id="3" name="Content Placeholder 2"/>
          <p:cNvSpPr>
            <a:spLocks noGrp="1"/>
          </p:cNvSpPr>
          <p:nvPr>
            <p:ph idx="1"/>
          </p:nvPr>
        </p:nvSpPr>
        <p:spPr>
          <a:xfrm>
            <a:off x="128016" y="718457"/>
            <a:ext cx="8778240" cy="5518571"/>
          </a:xfrm>
        </p:spPr>
        <p:txBody>
          <a:bodyPr>
            <a:noAutofit/>
          </a:bodyPr>
          <a:lstStyle/>
          <a:p>
            <a:pPr algn="just">
              <a:spcBef>
                <a:spcPts val="300"/>
              </a:spcBef>
              <a:spcAft>
                <a:spcPts val="500"/>
              </a:spcAft>
            </a:pPr>
            <a:r>
              <a:rPr lang="en-ZA" sz="2800" dirty="0"/>
              <a:t>The Department appointed a total of 645 Cleaners in Schools and in Offices. </a:t>
            </a:r>
          </a:p>
          <a:p>
            <a:pPr algn="just">
              <a:spcBef>
                <a:spcPts val="300"/>
              </a:spcBef>
              <a:spcAft>
                <a:spcPts val="500"/>
              </a:spcAft>
            </a:pPr>
            <a:r>
              <a:rPr lang="en-US" sz="2800" dirty="0"/>
              <a:t>These Cleaners were appointed on SL2 in schools where vacancies existed prior to Covid-19. </a:t>
            </a:r>
          </a:p>
          <a:p>
            <a:pPr algn="just">
              <a:spcBef>
                <a:spcPts val="300"/>
              </a:spcBef>
              <a:spcAft>
                <a:spcPts val="500"/>
              </a:spcAft>
            </a:pPr>
            <a:r>
              <a:rPr lang="en-US" sz="2800" dirty="0"/>
              <a:t>However, since the declaration of co-morbidities and the application for concessions 255 cleaners in schools declared co-morbidities and are at home. </a:t>
            </a:r>
          </a:p>
          <a:p>
            <a:pPr algn="just">
              <a:spcBef>
                <a:spcPts val="300"/>
              </a:spcBef>
              <a:spcAft>
                <a:spcPts val="500"/>
              </a:spcAft>
            </a:pPr>
            <a:r>
              <a:rPr lang="en-US" sz="2800" dirty="0"/>
              <a:t>A total number of 2134 Screeners were appointed in schools and offices across the province. </a:t>
            </a:r>
          </a:p>
          <a:p>
            <a:pPr algn="just">
              <a:spcBef>
                <a:spcPts val="300"/>
              </a:spcBef>
              <a:spcAft>
                <a:spcPts val="500"/>
              </a:spcAft>
            </a:pPr>
            <a:r>
              <a:rPr lang="en-US" sz="2800" dirty="0"/>
              <a:t>The Province is in the process of recruiting Screeners for hostels and learner transport. The funding for the stipend will be sourced from ETDP SETA.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122</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835063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9144000" cy="694626"/>
          </a:xfrm>
        </p:spPr>
        <p:txBody>
          <a:bodyPr>
            <a:noAutofit/>
          </a:bodyPr>
          <a:lstStyle/>
          <a:p>
            <a:r>
              <a:rPr lang="en-ZA" sz="3400" dirty="0"/>
              <a:t>5.4 LEARNERS WITH SPECIAL EDUCATION NEEDS</a:t>
            </a:r>
            <a:endParaRPr lang="en-ZA" sz="3600" dirty="0"/>
          </a:p>
        </p:txBody>
      </p:sp>
      <p:sp>
        <p:nvSpPr>
          <p:cNvPr id="3" name="Content Placeholder 2"/>
          <p:cNvSpPr>
            <a:spLocks noGrp="1"/>
          </p:cNvSpPr>
          <p:nvPr>
            <p:ph idx="1"/>
          </p:nvPr>
        </p:nvSpPr>
        <p:spPr>
          <a:xfrm>
            <a:off x="320040" y="694944"/>
            <a:ext cx="8555717" cy="5661406"/>
          </a:xfrm>
        </p:spPr>
        <p:txBody>
          <a:bodyPr>
            <a:noAutofit/>
          </a:bodyPr>
          <a:lstStyle/>
          <a:p>
            <a:pPr marL="457200" indent="-457200" algn="just">
              <a:spcAft>
                <a:spcPts val="1200"/>
              </a:spcAft>
              <a:buFont typeface="Wingdings" panose="05000000000000000000" pitchFamily="2" charset="2"/>
              <a:buChar char="§"/>
            </a:pPr>
            <a:r>
              <a:rPr lang="en-GB" sz="1800" dirty="0"/>
              <a:t>SANTAM sponsored specialised sanitizing material as well as COVID-19 guidelines training to all special schools</a:t>
            </a:r>
          </a:p>
          <a:p>
            <a:pPr marL="457200" indent="-457200" algn="just">
              <a:spcAft>
                <a:spcPts val="1200"/>
              </a:spcAft>
              <a:buFont typeface="Wingdings" panose="05000000000000000000" pitchFamily="2" charset="2"/>
              <a:buChar char="§"/>
            </a:pPr>
            <a:r>
              <a:rPr lang="en-US" sz="1800" dirty="0"/>
              <a:t>All special schools have screeners for the schools except for the hostels</a:t>
            </a:r>
          </a:p>
          <a:p>
            <a:pPr marL="457200" indent="-457200" algn="just">
              <a:spcAft>
                <a:spcPts val="1200"/>
              </a:spcAft>
              <a:buFont typeface="Wingdings" panose="05000000000000000000" pitchFamily="2" charset="2"/>
              <a:buChar char="§"/>
            </a:pPr>
            <a:r>
              <a:rPr lang="en-US" sz="1800" dirty="0"/>
              <a:t>Re </a:t>
            </a:r>
            <a:r>
              <a:rPr lang="en-US" sz="1800" dirty="0" err="1"/>
              <a:t>Tlameleng</a:t>
            </a:r>
            <a:r>
              <a:rPr lang="en-US" sz="1800" dirty="0"/>
              <a:t> has appointed screeners who know South African Sign Language. Sadly no visors/screen masks have been provided for the learners and staff yet</a:t>
            </a:r>
          </a:p>
          <a:p>
            <a:pPr marL="457200" indent="-457200" algn="just">
              <a:spcAft>
                <a:spcPts val="1200"/>
              </a:spcAft>
              <a:buFont typeface="Wingdings" panose="05000000000000000000" pitchFamily="2" charset="2"/>
              <a:buChar char="§"/>
            </a:pPr>
            <a:r>
              <a:rPr lang="en-US" sz="1800" dirty="0"/>
              <a:t>All special schools have indicated number of educators and cleaning staff with commodities</a:t>
            </a:r>
          </a:p>
          <a:p>
            <a:pPr marL="457200" indent="-457200" algn="just">
              <a:spcAft>
                <a:spcPts val="1200"/>
              </a:spcAft>
              <a:buFont typeface="Wingdings" panose="05000000000000000000" pitchFamily="2" charset="2"/>
              <a:buChar char="§"/>
            </a:pPr>
            <a:r>
              <a:rPr lang="en-US" sz="1800" dirty="0"/>
              <a:t>Two schools of skills NJ </a:t>
            </a:r>
            <a:r>
              <a:rPr lang="en-US" sz="1800" dirty="0" err="1"/>
              <a:t>Heyns</a:t>
            </a:r>
            <a:r>
              <a:rPr lang="en-US" sz="1800" dirty="0"/>
              <a:t> and </a:t>
            </a:r>
            <a:r>
              <a:rPr lang="en-US" sz="1800" dirty="0" err="1"/>
              <a:t>Kleinzee</a:t>
            </a:r>
            <a:r>
              <a:rPr lang="en-US" sz="1800" dirty="0"/>
              <a:t> are read for the opening</a:t>
            </a:r>
          </a:p>
          <a:p>
            <a:pPr marL="457200" indent="-457200" algn="just">
              <a:spcAft>
                <a:spcPts val="1200"/>
              </a:spcAft>
              <a:buFont typeface="Wingdings" panose="05000000000000000000" pitchFamily="2" charset="2"/>
              <a:buChar char="§"/>
            </a:pPr>
            <a:r>
              <a:rPr lang="en-US" sz="1800" dirty="0"/>
              <a:t>The hostels will not be opening due to lack of staff to support and provide for learners</a:t>
            </a:r>
          </a:p>
          <a:p>
            <a:pPr marL="457200" indent="-457200" algn="just">
              <a:spcAft>
                <a:spcPts val="1200"/>
              </a:spcAft>
              <a:buFont typeface="Wingdings" panose="05000000000000000000" pitchFamily="2" charset="2"/>
              <a:buChar char="§"/>
            </a:pPr>
            <a:r>
              <a:rPr lang="en-US" sz="1800" dirty="0"/>
              <a:t>Re </a:t>
            </a:r>
            <a:r>
              <a:rPr lang="en-US" sz="1800" dirty="0" err="1"/>
              <a:t>Ttlameleng</a:t>
            </a:r>
            <a:r>
              <a:rPr lang="en-US" sz="1800" dirty="0"/>
              <a:t> has </a:t>
            </a:r>
            <a:r>
              <a:rPr lang="en-US" sz="1800" b="1" dirty="0"/>
              <a:t>deregistered the four (4) learners</a:t>
            </a:r>
            <a:r>
              <a:rPr lang="en-US" sz="1800" dirty="0"/>
              <a:t> in Grade 12</a:t>
            </a:r>
          </a:p>
          <a:p>
            <a:pPr marL="457200" indent="-457200" algn="just">
              <a:spcAft>
                <a:spcPts val="1200"/>
              </a:spcAft>
              <a:buFont typeface="Wingdings" panose="05000000000000000000" pitchFamily="2" charset="2"/>
              <a:buChar char="§"/>
            </a:pPr>
            <a:r>
              <a:rPr lang="en-US" sz="1800" dirty="0" err="1"/>
              <a:t>Learamele</a:t>
            </a:r>
            <a:r>
              <a:rPr lang="en-US" sz="1800" dirty="0"/>
              <a:t> has not yet opened the school due to infections at the school</a:t>
            </a:r>
          </a:p>
          <a:p>
            <a:pPr marL="457200" indent="-457200" algn="just">
              <a:spcAft>
                <a:spcPts val="1200"/>
              </a:spcAft>
              <a:buFont typeface="Wingdings" panose="05000000000000000000" pitchFamily="2" charset="2"/>
              <a:buChar char="§"/>
            </a:pPr>
            <a:r>
              <a:rPr lang="en-US" sz="1800" dirty="0"/>
              <a:t>The three Secure Care </a:t>
            </a:r>
            <a:r>
              <a:rPr lang="en-US" sz="1800" dirty="0" err="1"/>
              <a:t>Centres</a:t>
            </a:r>
            <a:r>
              <a:rPr lang="en-US" sz="1800" dirty="0"/>
              <a:t> George </a:t>
            </a:r>
            <a:r>
              <a:rPr lang="en-US" sz="1800" dirty="0" err="1"/>
              <a:t>Kekana</a:t>
            </a:r>
            <a:r>
              <a:rPr lang="en-US" sz="1800" dirty="0"/>
              <a:t>, Marcus </a:t>
            </a:r>
            <a:r>
              <a:rPr lang="en-US" sz="1800" dirty="0" err="1"/>
              <a:t>Mbetha</a:t>
            </a:r>
            <a:r>
              <a:rPr lang="en-US" sz="1800" dirty="0"/>
              <a:t> and Mimosa Place of Safety have all indicated their readiness for reopening on 24 August 2020</a:t>
            </a:r>
          </a:p>
          <a:p>
            <a:pPr algn="just"/>
            <a:endParaRPr lang="en-US" sz="1800" dirty="0"/>
          </a:p>
          <a:p>
            <a:pPr algn="just"/>
            <a:endParaRPr lang="en-US" sz="1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123</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94677747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0"/>
              </a:spcAft>
            </a:pPr>
            <a:r>
              <a:rPr lang="en-US" sz="3200" dirty="0">
                <a:ea typeface="Calibri" panose="020F0502020204030204" pitchFamily="34" charset="0"/>
                <a:cs typeface="Times New Roman" panose="02020603050405020304" pitchFamily="18" charset="0"/>
              </a:rPr>
              <a:t/>
            </a:r>
            <a:br>
              <a:rPr lang="en-US" sz="3200" dirty="0">
                <a:ea typeface="Calibri" panose="020F0502020204030204" pitchFamily="34" charset="0"/>
                <a:cs typeface="Times New Roman" panose="02020603050405020304" pitchFamily="18" charset="0"/>
              </a:rPr>
            </a:br>
            <a:r>
              <a:rPr lang="en-US" sz="3200" dirty="0">
                <a:ea typeface="Calibri" panose="020F0502020204030204" pitchFamily="34" charset="0"/>
                <a:cs typeface="Times New Roman" panose="02020603050405020304" pitchFamily="18" charset="0"/>
              </a:rPr>
              <a:t>5.5 DEVIATION FROM PHASED RETURN TO SCHOOLS</a:t>
            </a:r>
            <a:r>
              <a:rPr lang="en-ZA" sz="3200" dirty="0">
                <a:ea typeface="Calibri" panose="020F0502020204030204" pitchFamily="34" charset="0"/>
                <a:cs typeface="Times New Roman" panose="02020603050405020304" pitchFamily="18" charset="0"/>
              </a:rPr>
              <a:t/>
            </a:r>
            <a:br>
              <a:rPr lang="en-ZA" sz="3200" dirty="0">
                <a:ea typeface="Calibri" panose="020F0502020204030204" pitchFamily="34" charset="0"/>
                <a:cs typeface="Times New Roman" panose="02020603050405020304" pitchFamily="18" charset="0"/>
              </a:rPr>
            </a:br>
            <a:endParaRPr lang="en-ZA" sz="3200" dirty="0"/>
          </a:p>
        </p:txBody>
      </p:sp>
      <p:graphicFrame>
        <p:nvGraphicFramePr>
          <p:cNvPr id="6" name="Content Placeholder 5"/>
          <p:cNvGraphicFramePr>
            <a:graphicFrameLocks noGrp="1"/>
          </p:cNvGraphicFramePr>
          <p:nvPr>
            <p:ph idx="1"/>
            <p:extLst/>
          </p:nvPr>
        </p:nvGraphicFramePr>
        <p:xfrm>
          <a:off x="457200" y="1618488"/>
          <a:ext cx="8229600" cy="4242816"/>
        </p:xfrm>
        <a:graphic>
          <a:graphicData uri="http://schemas.openxmlformats.org/drawingml/2006/table">
            <a:tbl>
              <a:tblPr firstRow="1" bandRow="1">
                <a:tableStyleId>{073A0DAA-6AF3-43AB-8588-CEC1D06C72B9}</a:tableStyleId>
              </a:tblPr>
              <a:tblGrid>
                <a:gridCol w="557784">
                  <a:extLst>
                    <a:ext uri="{9D8B030D-6E8A-4147-A177-3AD203B41FA5}">
                      <a16:colId xmlns:a16="http://schemas.microsoft.com/office/drawing/2014/main" val="20000"/>
                    </a:ext>
                  </a:extLst>
                </a:gridCol>
                <a:gridCol w="1572768">
                  <a:extLst>
                    <a:ext uri="{9D8B030D-6E8A-4147-A177-3AD203B41FA5}">
                      <a16:colId xmlns:a16="http://schemas.microsoft.com/office/drawing/2014/main" val="20001"/>
                    </a:ext>
                  </a:extLst>
                </a:gridCol>
                <a:gridCol w="1810512">
                  <a:extLst>
                    <a:ext uri="{9D8B030D-6E8A-4147-A177-3AD203B41FA5}">
                      <a16:colId xmlns:a16="http://schemas.microsoft.com/office/drawing/2014/main" val="20002"/>
                    </a:ext>
                  </a:extLst>
                </a:gridCol>
                <a:gridCol w="1545336">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66508">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NR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DISTRICT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SCHOOL</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TYPE OF SCHOOL</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GRADES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PHASED-IN DATE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81694">
                <a:tc rowSpan="2">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Frances Baard</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St Patrick CBC School</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Independent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 2; 4; 5; 6; 8; 9; 10 &amp;11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10 June 2020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6650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3</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11 June 2020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86110">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Frances Baard</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Kimberley Islamic School</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Independent</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 – 6</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22 June</a:t>
                      </a:r>
                      <a:r>
                        <a:rPr lang="en-US" sz="1600" b="1" baseline="0" dirty="0">
                          <a:effectLst/>
                          <a:latin typeface="Calibri" panose="020F0502020204030204" pitchFamily="34" charset="0"/>
                          <a:ea typeface="Calibri" panose="020F0502020204030204" pitchFamily="34" charset="0"/>
                          <a:cs typeface="Times New Roman" panose="02020603050405020304" pitchFamily="18" charset="0"/>
                        </a:rPr>
                        <a:t> 2020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81694">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3</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Frances Baard</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Sunsetkids</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College</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Independent</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 – 6</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22 June 2020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681694">
                <a:tc>
                  <a:txBody>
                    <a:bodyPr/>
                    <a:lstStyle/>
                    <a:p>
                      <a:pPr algn="ctr">
                        <a:lnSpc>
                          <a:spcPct val="100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4</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Frances Baard</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Staats</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Primary School</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Public</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 2 &amp; 3</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06 July 2020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657436">
                <a:tc>
                  <a:txBody>
                    <a:bodyPr/>
                    <a:lstStyle/>
                    <a:p>
                      <a:pPr algn="ctr">
                        <a:lnSpc>
                          <a:spcPct val="100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5</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Frances Baard</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Eureka Primary School</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Public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 2 &amp; 3</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06 July 2020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124</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823306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6"/>
            <a:ext cx="8229600" cy="457200"/>
          </a:xfrm>
        </p:spPr>
        <p:txBody>
          <a:bodyPr>
            <a:normAutofit fontScale="90000"/>
          </a:bodyPr>
          <a:lstStyle/>
          <a:p>
            <a:r>
              <a:rPr lang="en-US" sz="3200" dirty="0">
                <a:solidFill>
                  <a:srgbClr val="154354"/>
                </a:solidFill>
                <a:ea typeface="Calibri" panose="020F0502020204030204" pitchFamily="34" charset="0"/>
                <a:cs typeface="Times New Roman" panose="02020603050405020304" pitchFamily="18" charset="0"/>
              </a:rPr>
              <a:t/>
            </a:r>
            <a:br>
              <a:rPr lang="en-US" sz="3200" dirty="0">
                <a:solidFill>
                  <a:srgbClr val="154354"/>
                </a:solidFill>
                <a:ea typeface="Calibri" panose="020F0502020204030204" pitchFamily="34" charset="0"/>
                <a:cs typeface="Times New Roman" panose="02020603050405020304" pitchFamily="18" charset="0"/>
              </a:rPr>
            </a:br>
            <a:r>
              <a:rPr lang="en-US" sz="3200" dirty="0">
                <a:solidFill>
                  <a:srgbClr val="154354"/>
                </a:solidFill>
                <a:ea typeface="Calibri" panose="020F0502020204030204" pitchFamily="34" charset="0"/>
                <a:cs typeface="Times New Roman" panose="02020603050405020304" pitchFamily="18" charset="0"/>
              </a:rPr>
              <a:t>5.5 DEVIATION FROM PHASED RETURN TO SCHOOLS</a:t>
            </a:r>
            <a:r>
              <a:rPr lang="en-US" sz="2400" i="1" dirty="0">
                <a:solidFill>
                  <a:srgbClr val="154354"/>
                </a:solidFill>
                <a:ea typeface="Calibri" panose="020F0502020204030204" pitchFamily="34" charset="0"/>
                <a:cs typeface="Times New Roman" panose="02020603050405020304" pitchFamily="18" charset="0"/>
              </a:rPr>
              <a:t>…2</a:t>
            </a:r>
            <a:r>
              <a:rPr lang="en-ZA" sz="3200" dirty="0">
                <a:solidFill>
                  <a:srgbClr val="154354"/>
                </a:solidFill>
                <a:ea typeface="Calibri" panose="020F0502020204030204" pitchFamily="34" charset="0"/>
                <a:cs typeface="Times New Roman" panose="02020603050405020304" pitchFamily="18" charset="0"/>
              </a:rPr>
              <a:t/>
            </a:r>
            <a:br>
              <a:rPr lang="en-ZA" sz="3200" dirty="0">
                <a:solidFill>
                  <a:srgbClr val="154354"/>
                </a:solidFill>
                <a:ea typeface="Calibri" panose="020F0502020204030204" pitchFamily="34" charset="0"/>
                <a:cs typeface="Times New Roman" panose="02020603050405020304" pitchFamily="18" charset="0"/>
              </a:rPr>
            </a:br>
            <a:endParaRPr lang="en-ZA" dirty="0"/>
          </a:p>
        </p:txBody>
      </p:sp>
      <p:graphicFrame>
        <p:nvGraphicFramePr>
          <p:cNvPr id="6" name="Content Placeholder 5"/>
          <p:cNvGraphicFramePr>
            <a:graphicFrameLocks noGrp="1"/>
          </p:cNvGraphicFramePr>
          <p:nvPr>
            <p:ph idx="1"/>
            <p:extLst/>
          </p:nvPr>
        </p:nvGraphicFramePr>
        <p:xfrm>
          <a:off x="457200" y="1190879"/>
          <a:ext cx="8229600" cy="5032668"/>
        </p:xfrm>
        <a:graphic>
          <a:graphicData uri="http://schemas.openxmlformats.org/drawingml/2006/table">
            <a:tbl>
              <a:tblPr firstRow="1" bandRow="1">
                <a:tableStyleId>{073A0DAA-6AF3-43AB-8588-CEC1D06C72B9}</a:tableStyleId>
              </a:tblPr>
              <a:tblGrid>
                <a:gridCol w="585216">
                  <a:extLst>
                    <a:ext uri="{9D8B030D-6E8A-4147-A177-3AD203B41FA5}">
                      <a16:colId xmlns:a16="http://schemas.microsoft.com/office/drawing/2014/main" val="20000"/>
                    </a:ext>
                  </a:extLst>
                </a:gridCol>
                <a:gridCol w="1709928">
                  <a:extLst>
                    <a:ext uri="{9D8B030D-6E8A-4147-A177-3AD203B41FA5}">
                      <a16:colId xmlns:a16="http://schemas.microsoft.com/office/drawing/2014/main" val="20001"/>
                    </a:ext>
                  </a:extLst>
                </a:gridCol>
                <a:gridCol w="1819656">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033272">
                  <a:extLst>
                    <a:ext uri="{9D8B030D-6E8A-4147-A177-3AD203B41FA5}">
                      <a16:colId xmlns:a16="http://schemas.microsoft.com/office/drawing/2014/main" val="20004"/>
                    </a:ext>
                  </a:extLst>
                </a:gridCol>
                <a:gridCol w="1709928">
                  <a:extLst>
                    <a:ext uri="{9D8B030D-6E8A-4147-A177-3AD203B41FA5}">
                      <a16:colId xmlns:a16="http://schemas.microsoft.com/office/drawing/2014/main" val="20005"/>
                    </a:ext>
                  </a:extLst>
                </a:gridCol>
              </a:tblGrid>
              <a:tr h="472229">
                <a:tc>
                  <a:txBody>
                    <a:bodyPr/>
                    <a:lstStyle/>
                    <a:p>
                      <a:pPr algn="ctr">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NR</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DISTRICT</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SCHOOL</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TYPE OF SCHOOL</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GRADES</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PHASED-IN DATE</a:t>
                      </a:r>
                      <a:endParaRPr lang="en-ZA"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50812">
                <a:tc>
                  <a:txBody>
                    <a:bodyPr/>
                    <a:lstStyle/>
                    <a:p>
                      <a:pPr marL="0" algn="ctr" defTabSz="457200" rtl="0" eaLnBrk="1" latinLnBrk="0" hangingPunct="1">
                        <a:lnSpc>
                          <a:spcPct val="100000"/>
                        </a:lnSpc>
                        <a:spcAft>
                          <a:spcPts val="0"/>
                        </a:spcAft>
                      </a:pPr>
                      <a:r>
                        <a:rPr lang="en-US" sz="1600" b="1"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6</a:t>
                      </a:r>
                      <a:endParaRPr lang="en-ZA" sz="1600" b="1"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Frances Baard</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Hartswater</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High</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Public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10 &amp; 11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17 August 2020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50812">
                <a:tc rowSpan="2">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7</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Frances Baard</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00000"/>
                        </a:lnSpc>
                        <a:spcAft>
                          <a:spcPts val="0"/>
                        </a:spcAft>
                      </a:pP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Diamantveld</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High</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Public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10 &amp; 11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11 August 2020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5081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8 &amp; 9</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17 August 2020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72229">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8</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John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Taolo</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Gaetsewe</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Kalahari High</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Public</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16 July 2020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50812">
                <a:tc rowSpan="2">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9</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John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Taolo</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Gaetsewe</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00000"/>
                        </a:lnSpc>
                        <a:spcAft>
                          <a:spcPts val="0"/>
                        </a:spcAft>
                      </a:pP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Kathu</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Primary</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Public</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4</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13 &amp; 14 July 2020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5081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5</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8 &amp; 9 July 2020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50812">
                <a:tc rowSpan="2">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John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Taolo</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Gaetsewe</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00000"/>
                        </a:lnSpc>
                        <a:spcAft>
                          <a:spcPts val="0"/>
                        </a:spcAft>
                      </a:pP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Kathu</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High</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Public</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11 August 2020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50812">
                <a:tc vMerge="1">
                  <a:txBody>
                    <a:bodyPr/>
                    <a:lstStyle/>
                    <a:p>
                      <a:pPr algn="ctr">
                        <a:lnSpc>
                          <a:spcPct val="200000"/>
                        </a:lnSpc>
                        <a:spcAft>
                          <a:spcPts val="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l">
                        <a:lnSpc>
                          <a:spcPct val="100000"/>
                        </a:lnSpc>
                        <a:spcAft>
                          <a:spcPts val="0"/>
                        </a:spcAft>
                      </a:pP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l">
                        <a:lnSpc>
                          <a:spcPct val="100000"/>
                        </a:lnSpc>
                        <a:spcAft>
                          <a:spcPts val="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l">
                        <a:lnSpc>
                          <a:spcPct val="200000"/>
                        </a:lnSpc>
                        <a:spcAft>
                          <a:spcPts val="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17</a:t>
                      </a:r>
                      <a:r>
                        <a:rPr lang="en-US" sz="1600" b="1" baseline="0" dirty="0">
                          <a:effectLst/>
                          <a:latin typeface="Calibri" panose="020F0502020204030204" pitchFamily="34" charset="0"/>
                          <a:ea typeface="Calibri" panose="020F0502020204030204" pitchFamily="34" charset="0"/>
                          <a:cs typeface="Times New Roman" panose="02020603050405020304" pitchFamily="18" charset="0"/>
                        </a:rPr>
                        <a:t> August 2020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50812">
                <a:tc rowSpan="2">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ZF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Mgcawu</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Martin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Oosthuizen</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High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Public</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8</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06 July 2020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5081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9 &amp; 10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03 August 2020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125</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660350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27432"/>
            <a:ext cx="9082340" cy="533323"/>
          </a:xfrm>
        </p:spPr>
        <p:txBody>
          <a:bodyPr>
            <a:noAutofit/>
          </a:bodyPr>
          <a:lstStyle/>
          <a:p>
            <a:r>
              <a:rPr lang="en-ZA" sz="3400" b="1" dirty="0">
                <a:latin typeface="Calibri" panose="020F0502020204030204" pitchFamily="34" charset="0"/>
              </a:rPr>
              <a:t>5.6 COVID-19 ESSENTIALS</a:t>
            </a:r>
            <a:endParaRPr lang="en-ZA" sz="3400" i="1" dirty="0">
              <a:latin typeface="Calibri" pitchFamily="34" charset="0"/>
            </a:endParaRPr>
          </a:p>
        </p:txBody>
      </p:sp>
      <p:sp>
        <p:nvSpPr>
          <p:cNvPr id="2" name="Rectangle 1"/>
          <p:cNvSpPr/>
          <p:nvPr/>
        </p:nvSpPr>
        <p:spPr>
          <a:xfrm>
            <a:off x="320041" y="749244"/>
            <a:ext cx="8669502" cy="5616922"/>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200"/>
              </a:spcAft>
              <a:buClrTx/>
              <a:buSzTx/>
              <a:buFontTx/>
              <a:buNone/>
              <a:tabLst/>
              <a:defRPr/>
            </a:pPr>
            <a:r>
              <a:rPr kumimoji="0" lang="en-ZA" sz="2300" b="1" i="0" u="none" strike="noStrike" kern="1200" cap="none" spc="0" normalizeH="0" baseline="0" noProof="0" dirty="0">
                <a:ln>
                  <a:noFill/>
                </a:ln>
                <a:solidFill>
                  <a:srgbClr val="154354"/>
                </a:solidFill>
                <a:effectLst/>
                <a:uLnTx/>
                <a:uFillTx/>
                <a:latin typeface="Calibri" pitchFamily="34" charset="0"/>
                <a:ea typeface="+mn-ea"/>
                <a:cs typeface="+mn-cs"/>
              </a:rPr>
              <a:t>Number of learners who still require COVID 19 essentials</a:t>
            </a:r>
          </a:p>
          <a:p>
            <a:pPr marL="800100" marR="0" lvl="1" indent="-34290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ZA" sz="2300" b="0" i="1" u="none" strike="noStrike" kern="1200" cap="none" spc="0" normalizeH="0" baseline="0" noProof="0" dirty="0">
                <a:ln>
                  <a:noFill/>
                </a:ln>
                <a:solidFill>
                  <a:srgbClr val="154354"/>
                </a:solidFill>
                <a:effectLst/>
                <a:uLnTx/>
                <a:uFillTx/>
                <a:latin typeface="Calibri" pitchFamily="34" charset="0"/>
                <a:ea typeface="+mn-ea"/>
                <a:cs typeface="+mn-cs"/>
              </a:rPr>
              <a:t>A total of 100 251 learners in Grades 4,5,8 and 9 have not yet received their cloth face masks. </a:t>
            </a:r>
          </a:p>
          <a:p>
            <a:pPr marL="800100" marR="0" lvl="1" indent="-34290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ZA" sz="2300" b="0" i="1" u="none" strike="noStrike" kern="1200" cap="none" spc="0" normalizeH="0" baseline="0" noProof="0" dirty="0">
                <a:ln>
                  <a:noFill/>
                </a:ln>
                <a:solidFill>
                  <a:srgbClr val="154354"/>
                </a:solidFill>
                <a:effectLst/>
                <a:uLnTx/>
                <a:uFillTx/>
                <a:latin typeface="Calibri" pitchFamily="34" charset="0"/>
                <a:ea typeface="+mn-ea"/>
                <a:cs typeface="+mn-cs"/>
              </a:rPr>
              <a:t>Deliveries for these grades is taking place from Wednesday 19 August 2020</a:t>
            </a:r>
          </a:p>
          <a:p>
            <a:pPr marL="0" marR="0" lvl="0" indent="0" algn="just" defTabSz="457200" rtl="0" eaLnBrk="1" fontAlgn="auto" latinLnBrk="0" hangingPunct="1">
              <a:lnSpc>
                <a:spcPct val="100000"/>
              </a:lnSpc>
              <a:spcBef>
                <a:spcPts val="0"/>
              </a:spcBef>
              <a:spcAft>
                <a:spcPts val="1200"/>
              </a:spcAft>
              <a:buClrTx/>
              <a:buSzTx/>
              <a:buFontTx/>
              <a:buNone/>
              <a:tabLst/>
              <a:defRPr/>
            </a:pPr>
            <a:r>
              <a:rPr kumimoji="0" lang="en-ZA" sz="2300" b="1" i="0" u="none" strike="noStrike" kern="1200" cap="none" spc="0" normalizeH="0" baseline="0" noProof="0" dirty="0">
                <a:ln>
                  <a:noFill/>
                </a:ln>
                <a:solidFill>
                  <a:srgbClr val="154354"/>
                </a:solidFill>
                <a:effectLst/>
                <a:uLnTx/>
                <a:uFillTx/>
                <a:latin typeface="Calibri" pitchFamily="34" charset="0"/>
                <a:ea typeface="+mn-ea"/>
                <a:cs typeface="+mn-cs"/>
              </a:rPr>
              <a:t>Date of procurement and date of delivery of outstanding COVID 19 essentials </a:t>
            </a:r>
          </a:p>
          <a:p>
            <a:pPr marL="800100" marR="0" lvl="1" indent="-34290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ZA" sz="2300" b="0" i="1" u="none" strike="noStrike" kern="1200" cap="none" spc="0" normalizeH="0" baseline="0" noProof="0" dirty="0">
                <a:ln>
                  <a:noFill/>
                </a:ln>
                <a:solidFill>
                  <a:srgbClr val="154354"/>
                </a:solidFill>
                <a:effectLst/>
                <a:uLnTx/>
                <a:uFillTx/>
                <a:latin typeface="Calibri" pitchFamily="34" charset="0"/>
                <a:ea typeface="+mn-ea"/>
                <a:cs typeface="+mn-cs"/>
              </a:rPr>
              <a:t>The department has current stock of 63,000 masks</a:t>
            </a:r>
          </a:p>
          <a:p>
            <a:pPr marL="800100" marR="0" lvl="1" indent="-34290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ZA" sz="2300" b="0" i="1" u="none" strike="noStrike" kern="1200" cap="none" spc="0" normalizeH="0" baseline="0" noProof="0" dirty="0">
                <a:ln>
                  <a:noFill/>
                </a:ln>
                <a:solidFill>
                  <a:srgbClr val="154354"/>
                </a:solidFill>
                <a:effectLst/>
                <a:uLnTx/>
                <a:uFillTx/>
                <a:latin typeface="Calibri" pitchFamily="34" charset="0"/>
                <a:ea typeface="+mn-ea"/>
                <a:cs typeface="+mn-cs"/>
              </a:rPr>
              <a:t>The shortfall of masks on Grade 4,5,8 and 9 amounting to 144,000 is being received from suppliers from Wednesday 19</a:t>
            </a:r>
            <a:r>
              <a:rPr kumimoji="0" lang="en-ZA" sz="2300" b="0" i="1" u="none" strike="noStrike" kern="1200" cap="none" spc="0" normalizeH="0" baseline="30000" noProof="0" dirty="0">
                <a:ln>
                  <a:noFill/>
                </a:ln>
                <a:solidFill>
                  <a:srgbClr val="154354"/>
                </a:solidFill>
                <a:effectLst/>
                <a:uLnTx/>
                <a:uFillTx/>
                <a:latin typeface="Calibri" pitchFamily="34" charset="0"/>
                <a:ea typeface="+mn-ea"/>
                <a:cs typeface="+mn-cs"/>
              </a:rPr>
              <a:t>th</a:t>
            </a:r>
            <a:r>
              <a:rPr kumimoji="0" lang="en-ZA" sz="2300" b="0" i="1" u="none" strike="noStrike" kern="1200" cap="none" spc="0" normalizeH="0" baseline="0" noProof="0" dirty="0">
                <a:ln>
                  <a:noFill/>
                </a:ln>
                <a:solidFill>
                  <a:srgbClr val="154354"/>
                </a:solidFill>
                <a:effectLst/>
                <a:uLnTx/>
                <a:uFillTx/>
                <a:latin typeface="Calibri" pitchFamily="34" charset="0"/>
                <a:ea typeface="+mn-ea"/>
                <a:cs typeface="+mn-cs"/>
              </a:rPr>
              <a:t> of August 2020</a:t>
            </a:r>
          </a:p>
          <a:p>
            <a:pPr marL="800100" marR="0" lvl="1" indent="-34290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ZA" sz="2300" b="0" i="1" u="none" strike="noStrike" kern="1200" cap="none" spc="0" normalizeH="0" baseline="0" noProof="0" dirty="0">
                <a:ln>
                  <a:noFill/>
                </a:ln>
                <a:solidFill>
                  <a:srgbClr val="154354"/>
                </a:solidFill>
                <a:effectLst/>
                <a:uLnTx/>
                <a:uFillTx/>
                <a:latin typeface="Calibri" pitchFamily="34" charset="0"/>
                <a:ea typeface="+mn-ea"/>
                <a:cs typeface="+mn-cs"/>
              </a:rPr>
              <a:t>Bleach, sanitizers and soap will also be delivered to schools in the week beginning 24</a:t>
            </a:r>
            <a:r>
              <a:rPr kumimoji="0" lang="en-ZA" sz="2300" b="0" i="1" u="none" strike="noStrike" kern="1200" cap="none" spc="0" normalizeH="0" baseline="30000" noProof="0" dirty="0">
                <a:ln>
                  <a:noFill/>
                </a:ln>
                <a:solidFill>
                  <a:srgbClr val="154354"/>
                </a:solidFill>
                <a:effectLst/>
                <a:uLnTx/>
                <a:uFillTx/>
                <a:latin typeface="Calibri" pitchFamily="34" charset="0"/>
                <a:ea typeface="+mn-ea"/>
                <a:cs typeface="+mn-cs"/>
              </a:rPr>
              <a:t>th</a:t>
            </a:r>
            <a:r>
              <a:rPr kumimoji="0" lang="en-ZA" sz="2300" b="0" i="1" u="none" strike="noStrike" kern="1200" cap="none" spc="0" normalizeH="0" baseline="0" noProof="0" dirty="0">
                <a:ln>
                  <a:noFill/>
                </a:ln>
                <a:solidFill>
                  <a:srgbClr val="154354"/>
                </a:solidFill>
                <a:effectLst/>
                <a:uLnTx/>
                <a:uFillTx/>
                <a:latin typeface="Calibri" pitchFamily="34" charset="0"/>
                <a:ea typeface="+mn-ea"/>
                <a:cs typeface="+mn-cs"/>
              </a:rPr>
              <a:t> of August 2020</a:t>
            </a:r>
            <a:endParaRPr kumimoji="0" lang="en-US" sz="2300" b="0" i="1" u="none" strike="noStrike" kern="1200" cap="none" spc="0" normalizeH="0" baseline="0" noProof="0" dirty="0">
              <a:ln>
                <a:noFill/>
              </a:ln>
              <a:solidFill>
                <a:srgbClr val="154354"/>
              </a:solidFill>
              <a:effectLst/>
              <a:uLnTx/>
              <a:uFillTx/>
              <a:latin typeface="Calibri" pitchFamily="34"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126</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270653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1660" y="54864"/>
            <a:ext cx="9144000" cy="533323"/>
          </a:xfrm>
        </p:spPr>
        <p:txBody>
          <a:bodyPr>
            <a:noAutofit/>
          </a:bodyPr>
          <a:lstStyle/>
          <a:p>
            <a:r>
              <a:rPr lang="en-ZA" sz="3600" dirty="0"/>
              <a:t>5.6 COVID-19 ESSENTIALS</a:t>
            </a:r>
            <a:r>
              <a:rPr lang="en-ZA" sz="2800" i="1" dirty="0"/>
              <a:t>…2</a:t>
            </a:r>
          </a:p>
        </p:txBody>
      </p:sp>
      <p:sp>
        <p:nvSpPr>
          <p:cNvPr id="2" name="Rectangle 1"/>
          <p:cNvSpPr/>
          <p:nvPr/>
        </p:nvSpPr>
        <p:spPr>
          <a:xfrm>
            <a:off x="358343" y="826781"/>
            <a:ext cx="8567191" cy="544764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200"/>
              </a:spcAft>
              <a:buClrTx/>
              <a:buSzTx/>
              <a:buFontTx/>
              <a:buNone/>
              <a:tabLst/>
              <a:defRPr/>
            </a:pPr>
            <a:r>
              <a:rPr kumimoji="0" lang="en-ZA" sz="2400" b="1" i="0" u="none" strike="noStrike" kern="1200" cap="none" spc="0" normalizeH="0" baseline="0" noProof="0" dirty="0">
                <a:ln>
                  <a:noFill/>
                </a:ln>
                <a:solidFill>
                  <a:srgbClr val="154354"/>
                </a:solidFill>
                <a:effectLst/>
                <a:uLnTx/>
                <a:uFillTx/>
                <a:latin typeface="Calibri" pitchFamily="34" charset="0"/>
                <a:ea typeface="+mn-ea"/>
                <a:cs typeface="+mn-cs"/>
              </a:rPr>
              <a:t>Mechanisms are in place to ensure that schools don’t run out of COVID 19 essentials  </a:t>
            </a:r>
          </a:p>
          <a:p>
            <a:pPr marL="800100" marR="0" lvl="1" indent="-34290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ZA" sz="2400" b="0" i="1" u="none" strike="noStrike" kern="1200" cap="none" spc="0" normalizeH="0" baseline="0" noProof="0" dirty="0">
                <a:ln>
                  <a:noFill/>
                </a:ln>
                <a:solidFill>
                  <a:srgbClr val="154354"/>
                </a:solidFill>
                <a:effectLst/>
                <a:uLnTx/>
                <a:uFillTx/>
                <a:latin typeface="Calibri" pitchFamily="34" charset="0"/>
                <a:ea typeface="+mn-ea"/>
                <a:cs typeface="+mn-cs"/>
              </a:rPr>
              <a:t>Telephonic enquiries are regularly made to a number of schools to assess school’s usage</a:t>
            </a:r>
          </a:p>
          <a:p>
            <a:pPr marL="800100" marR="0" lvl="1" indent="-34290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ZA" sz="2400" b="0" i="1" u="none" strike="noStrike" kern="1200" cap="none" spc="0" normalizeH="0" baseline="0" noProof="0" dirty="0">
                <a:ln>
                  <a:noFill/>
                </a:ln>
                <a:solidFill>
                  <a:srgbClr val="154354"/>
                </a:solidFill>
                <a:effectLst/>
                <a:uLnTx/>
                <a:uFillTx/>
                <a:latin typeface="Calibri" pitchFamily="34" charset="0"/>
                <a:ea typeface="+mn-ea"/>
                <a:cs typeface="+mn-cs"/>
              </a:rPr>
              <a:t>Electronic surveys are also completed by schools</a:t>
            </a:r>
          </a:p>
          <a:p>
            <a:pPr marL="800100" marR="0" lvl="1" indent="-34290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ZA" sz="2400" b="0" i="1" u="none" strike="noStrike" kern="1200" cap="none" spc="0" normalizeH="0" baseline="0" noProof="0" dirty="0">
                <a:ln>
                  <a:noFill/>
                </a:ln>
                <a:solidFill>
                  <a:srgbClr val="154354"/>
                </a:solidFill>
                <a:effectLst/>
                <a:uLnTx/>
                <a:uFillTx/>
                <a:latin typeface="Calibri" pitchFamily="34" charset="0"/>
                <a:ea typeface="+mn-ea"/>
                <a:cs typeface="+mn-cs"/>
              </a:rPr>
              <a:t>Additional contingency stocks are also kept at District Offices to assist schools that have challenges</a:t>
            </a:r>
          </a:p>
          <a:p>
            <a:pPr marL="0" marR="0" lvl="0" indent="0" algn="just" defTabSz="457200" rtl="0" eaLnBrk="1" fontAlgn="auto" latinLnBrk="0" hangingPunct="1">
              <a:lnSpc>
                <a:spcPct val="100000"/>
              </a:lnSpc>
              <a:spcBef>
                <a:spcPts val="0"/>
              </a:spcBef>
              <a:spcAft>
                <a:spcPts val="1200"/>
              </a:spcAft>
              <a:buClrTx/>
              <a:buSzTx/>
              <a:buFontTx/>
              <a:buNone/>
              <a:tabLst/>
              <a:defRPr/>
            </a:pPr>
            <a:r>
              <a:rPr kumimoji="0" lang="en-ZA" sz="2400" b="1" i="0" u="none" strike="noStrike" kern="1200" cap="none" spc="0" normalizeH="0" baseline="0" noProof="0" dirty="0">
                <a:ln>
                  <a:noFill/>
                </a:ln>
                <a:solidFill>
                  <a:srgbClr val="154354"/>
                </a:solidFill>
                <a:effectLst/>
                <a:uLnTx/>
                <a:uFillTx/>
                <a:latin typeface="Calibri" pitchFamily="34" charset="0"/>
                <a:ea typeface="+mn-ea"/>
                <a:cs typeface="+mn-cs"/>
              </a:rPr>
              <a:t>Plans for Special Schools in terms of COVID 19 essentials </a:t>
            </a:r>
            <a:r>
              <a:rPr kumimoji="0" lang="en-ZA" sz="2400" b="0" i="0" u="none" strike="noStrike" kern="1200" cap="none" spc="0" normalizeH="0" baseline="0" noProof="0" dirty="0">
                <a:ln>
                  <a:noFill/>
                </a:ln>
                <a:solidFill>
                  <a:srgbClr val="154354"/>
                </a:solidFill>
                <a:effectLst/>
                <a:uLnTx/>
                <a:uFillTx/>
                <a:latin typeface="Calibri" pitchFamily="34" charset="0"/>
                <a:ea typeface="+mn-ea"/>
                <a:cs typeface="+mn-cs"/>
              </a:rPr>
              <a:t> </a:t>
            </a:r>
          </a:p>
          <a:p>
            <a:pPr marL="800100" marR="0" lvl="2" indent="-34290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ZA" sz="2400" b="0" i="1" u="none" strike="noStrike" kern="1200" cap="none" spc="0" normalizeH="0" baseline="0" noProof="0" dirty="0">
                <a:ln>
                  <a:noFill/>
                </a:ln>
                <a:solidFill>
                  <a:srgbClr val="154354"/>
                </a:solidFill>
                <a:effectLst/>
                <a:uLnTx/>
                <a:uFillTx/>
                <a:latin typeface="Calibri" pitchFamily="34" charset="0"/>
                <a:ea typeface="+mn-ea"/>
                <a:cs typeface="+mn-cs"/>
              </a:rPr>
              <a:t>Regular check ups on our special schools are made to establish whether they have sufficient suppliers</a:t>
            </a:r>
          </a:p>
          <a:p>
            <a:pPr marL="800100" marR="0" lvl="2" indent="-34290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ZA" sz="2400" b="0" i="1" u="none" strike="noStrike" kern="1200" cap="none" spc="0" normalizeH="0" baseline="0" noProof="0" dirty="0">
                <a:ln>
                  <a:noFill/>
                </a:ln>
                <a:solidFill>
                  <a:srgbClr val="154354"/>
                </a:solidFill>
                <a:effectLst/>
                <a:uLnTx/>
                <a:uFillTx/>
                <a:latin typeface="Calibri" pitchFamily="34" charset="0"/>
                <a:ea typeface="+mn-ea"/>
                <a:cs typeface="+mn-cs"/>
              </a:rPr>
              <a:t>Regular top-ups of PPE are made to schools to ensure continuity</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127</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130399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609" y="116632"/>
            <a:ext cx="8567191" cy="4154984"/>
          </a:xfrm>
          <a:prstGeom prst="rect">
            <a:avLst/>
          </a:prstGeom>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ZA" altLang="en-US" sz="6600" b="1" i="0" u="none" strike="noStrike" kern="1200" cap="none" spc="0" normalizeH="0" baseline="0" noProof="0" dirty="0" smtClean="0">
              <a:ln>
                <a:noFill/>
              </a:ln>
              <a:solidFill>
                <a:prstClr val="black"/>
              </a:solidFill>
              <a:effectLst/>
              <a:uLnTx/>
              <a:uFillTx/>
              <a:latin typeface="Bradley Hand ITC" panose="03070402050302030203" pitchFamily="66" charset="0"/>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ZA" altLang="en-US" sz="6600" b="1" i="0" u="none" strike="noStrike" kern="1200" cap="none" spc="0" normalizeH="0" baseline="0" noProof="0" dirty="0" smtClean="0">
                <a:ln>
                  <a:noFill/>
                </a:ln>
                <a:solidFill>
                  <a:prstClr val="black"/>
                </a:solidFill>
                <a:effectLst/>
                <a:uLnTx/>
                <a:uFillTx/>
                <a:latin typeface="Bradley Hand ITC" panose="03070402050302030203" pitchFamily="66" charset="0"/>
                <a:ea typeface="+mn-ea"/>
                <a:cs typeface="+mn-cs"/>
              </a:rPr>
              <a:t>THE </a:t>
            </a:r>
            <a:r>
              <a:rPr kumimoji="0" lang="en-ZA" altLang="en-US" sz="66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END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ZA" altLang="en-US" sz="66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of </a:t>
            </a:r>
            <a:r>
              <a:rPr kumimoji="0" lang="en-ZA" altLang="en-US" sz="6600" b="1" i="0" u="none" strike="noStrike" kern="1200" cap="none" spc="0" normalizeH="0" baseline="0" noProof="0" dirty="0" smtClean="0">
                <a:ln>
                  <a:noFill/>
                </a:ln>
                <a:solidFill>
                  <a:prstClr val="black"/>
                </a:solidFill>
                <a:effectLst/>
                <a:uLnTx/>
                <a:uFillTx/>
                <a:latin typeface="Bradley Hand ITC" panose="03070402050302030203" pitchFamily="66" charset="0"/>
                <a:ea typeface="+mn-ea"/>
                <a:cs typeface="+mn-cs"/>
              </a:rPr>
              <a:t>the Education</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ZA" altLang="en-US" sz="6600" b="1" i="0" u="none" strike="noStrike" kern="1200" cap="none" spc="0" normalizeH="0" baseline="0" noProof="0" dirty="0" smtClean="0">
                <a:ln>
                  <a:noFill/>
                </a:ln>
                <a:solidFill>
                  <a:prstClr val="black"/>
                </a:solidFill>
                <a:effectLst/>
                <a:uLnTx/>
                <a:uFillTx/>
                <a:latin typeface="Bradley Hand ITC" panose="03070402050302030203" pitchFamily="66" charset="0"/>
                <a:ea typeface="+mn-ea"/>
                <a:cs typeface="+mn-cs"/>
              </a:rPr>
              <a:t>Presentation</a:t>
            </a:r>
            <a:endParaRPr kumimoji="0" lang="en-ZA" altLang="en-US" sz="66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artwork for pp-01-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9280"/>
            <a:ext cx="9144000" cy="908720"/>
          </a:xfrm>
          <a:prstGeom prst="rect">
            <a:avLst/>
          </a:prstGeom>
        </p:spPr>
      </p:pic>
    </p:spTree>
    <p:extLst>
      <p:ext uri="{BB962C8B-B14F-4D97-AF65-F5344CB8AC3E}">
        <p14:creationId xmlns:p14="http://schemas.microsoft.com/office/powerpoint/2010/main" val="19810752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9"/>
          <p:cNvGrpSpPr>
            <a:grpSpLocks/>
          </p:cNvGrpSpPr>
          <p:nvPr/>
        </p:nvGrpSpPr>
        <p:grpSpPr bwMode="auto">
          <a:xfrm>
            <a:off x="2051720" y="1484784"/>
            <a:ext cx="5184576" cy="3168352"/>
            <a:chOff x="109042200" y="107213400"/>
            <a:chExt cx="2243315" cy="2286001"/>
          </a:xfrm>
        </p:grpSpPr>
        <p:sp>
          <p:nvSpPr>
            <p:cNvPr id="11" name="WordArt 20"/>
            <p:cNvSpPr>
              <a:spLocks noChangeArrowheads="1" noChangeShapeType="1" noTextEdit="1"/>
            </p:cNvSpPr>
            <p:nvPr/>
          </p:nvSpPr>
          <p:spPr bwMode="auto">
            <a:xfrm>
              <a:off x="109042200" y="107213400"/>
              <a:ext cx="2171700" cy="487581"/>
            </a:xfrm>
            <a:prstGeom prst="rect">
              <a:avLst/>
            </a:prstGeom>
          </p:spPr>
          <p:txBody>
            <a:bodyPr wrap="none" fromWordArt="1">
              <a:prstTxWarp prst="textPlain">
                <a:avLst>
                  <a:gd name="adj" fmla="val 50000"/>
                </a:avLst>
              </a:prstTxWarp>
            </a:bodyPr>
            <a:lstStyle/>
            <a:p>
              <a:pPr algn="ctr"/>
              <a:r>
                <a:rPr lang="en-US" sz="1200" b="1" kern="10" dirty="0">
                  <a:ln w="9525" algn="ctr">
                    <a:solidFill>
                      <a:srgbClr val="000000"/>
                    </a:solidFill>
                    <a:round/>
                    <a:headEnd/>
                    <a:tailEnd/>
                  </a:ln>
                  <a:solidFill>
                    <a:srgbClr val="000000"/>
                  </a:solidFill>
                  <a:latin typeface="Arial"/>
                  <a:cs typeface="Arial"/>
                </a:rPr>
                <a:t>COGHSTA</a:t>
              </a:r>
            </a:p>
          </p:txBody>
        </p:sp>
        <p:pic>
          <p:nvPicPr>
            <p:cNvPr id="12" name="Picture 21"/>
            <p:cNvPicPr>
              <a:picLocks noChangeAspect="1" noChangeArrowheads="1"/>
            </p:cNvPicPr>
            <p:nvPr/>
          </p:nvPicPr>
          <p:blipFill>
            <a:blip r:embed="rId2"/>
            <a:srcRect/>
            <a:stretch>
              <a:fillRect/>
            </a:stretch>
          </p:blipFill>
          <p:spPr bwMode="auto">
            <a:xfrm>
              <a:off x="109042200" y="107899200"/>
              <a:ext cx="2229129" cy="1485900"/>
            </a:xfrm>
            <a:prstGeom prst="rect">
              <a:avLst/>
            </a:prstGeom>
            <a:noFill/>
            <a:ln w="9525" algn="ctr">
              <a:noFill/>
              <a:miter lim="800000"/>
              <a:headEnd/>
              <a:tailEnd/>
            </a:ln>
          </p:spPr>
        </p:pic>
        <p:sp>
          <p:nvSpPr>
            <p:cNvPr id="13" name="Line 22"/>
            <p:cNvSpPr>
              <a:spLocks noChangeShapeType="1"/>
            </p:cNvSpPr>
            <p:nvPr/>
          </p:nvSpPr>
          <p:spPr bwMode="auto">
            <a:xfrm flipV="1">
              <a:off x="109042200" y="109499400"/>
              <a:ext cx="2243315" cy="1"/>
            </a:xfrm>
            <a:prstGeom prst="line">
              <a:avLst/>
            </a:prstGeom>
            <a:noFill/>
            <a:ln w="9525" algn="ctr">
              <a:solidFill>
                <a:srgbClr val="990000"/>
              </a:solidFill>
              <a:round/>
              <a:headEnd/>
              <a:tailEnd/>
            </a:ln>
          </p:spPr>
          <p:txBody>
            <a:bodyPr lIns="36576" tIns="36576" rIns="36576" bIns="36576"/>
            <a:lstStyle/>
            <a:p>
              <a:endParaRPr lang="en-US"/>
            </a:p>
          </p:txBody>
        </p:sp>
        <p:sp>
          <p:nvSpPr>
            <p:cNvPr id="14" name="Line 24"/>
            <p:cNvSpPr>
              <a:spLocks noChangeShapeType="1"/>
            </p:cNvSpPr>
            <p:nvPr/>
          </p:nvSpPr>
          <p:spPr bwMode="auto">
            <a:xfrm flipV="1">
              <a:off x="109042200" y="107784900"/>
              <a:ext cx="2243315" cy="1"/>
            </a:xfrm>
            <a:prstGeom prst="line">
              <a:avLst/>
            </a:prstGeom>
            <a:noFill/>
            <a:ln w="9525" algn="ctr">
              <a:solidFill>
                <a:srgbClr val="990000"/>
              </a:solidFill>
              <a:round/>
              <a:headEnd/>
              <a:tailEnd/>
            </a:ln>
          </p:spPr>
          <p:txBody>
            <a:bodyPr lIns="36576" tIns="36576" rIns="36576" bIns="36576"/>
            <a:lstStyle/>
            <a:p>
              <a:endParaRPr lang="en-US"/>
            </a:p>
          </p:txBody>
        </p:sp>
      </p:grpSp>
      <p:sp>
        <p:nvSpPr>
          <p:cNvPr id="15" name="Rectangle 14"/>
          <p:cNvSpPr/>
          <p:nvPr/>
        </p:nvSpPr>
        <p:spPr>
          <a:xfrm>
            <a:off x="0" y="5733256"/>
            <a:ext cx="9144000" cy="11247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037455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88640"/>
            <a:ext cx="8640959" cy="720077"/>
          </a:xfrm>
          <a:solidFill>
            <a:schemeClr val="accent1">
              <a:lumMod val="50000"/>
            </a:schemeClr>
          </a:solidFill>
        </p:spPr>
        <p:txBody>
          <a:bodyPr>
            <a:normAutofit/>
          </a:bodyPr>
          <a:lstStyle/>
          <a:p>
            <a:pPr algn="ctr"/>
            <a:r>
              <a:rPr lang="en-US" sz="2700" dirty="0">
                <a:solidFill>
                  <a:schemeClr val="bg1"/>
                </a:solidFill>
                <a:latin typeface="+mn-lt"/>
              </a:rPr>
              <a:t>Covid-19: Testing analysis (16 Aug 2020)</a:t>
            </a:r>
            <a:endParaRPr lang="en-ZA" sz="2700" dirty="0">
              <a:solidFill>
                <a:schemeClr val="bg1"/>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1092420"/>
              </p:ext>
            </p:extLst>
          </p:nvPr>
        </p:nvGraphicFramePr>
        <p:xfrm>
          <a:off x="251520" y="908717"/>
          <a:ext cx="8640959" cy="4366207"/>
        </p:xfrm>
        <a:graphic>
          <a:graphicData uri="http://schemas.openxmlformats.org/drawingml/2006/table">
            <a:tbl>
              <a:tblPr/>
              <a:tblGrid>
                <a:gridCol w="1539591">
                  <a:extLst>
                    <a:ext uri="{9D8B030D-6E8A-4147-A177-3AD203B41FA5}">
                      <a16:colId xmlns:a16="http://schemas.microsoft.com/office/drawing/2014/main" val="20000"/>
                    </a:ext>
                  </a:extLst>
                </a:gridCol>
                <a:gridCol w="1077714">
                  <a:extLst>
                    <a:ext uri="{9D8B030D-6E8A-4147-A177-3AD203B41FA5}">
                      <a16:colId xmlns:a16="http://schemas.microsoft.com/office/drawing/2014/main" val="20001"/>
                    </a:ext>
                  </a:extLst>
                </a:gridCol>
                <a:gridCol w="1347143">
                  <a:extLst>
                    <a:ext uri="{9D8B030D-6E8A-4147-A177-3AD203B41FA5}">
                      <a16:colId xmlns:a16="http://schemas.microsoft.com/office/drawing/2014/main" val="20002"/>
                    </a:ext>
                  </a:extLst>
                </a:gridCol>
                <a:gridCol w="1424122">
                  <a:extLst>
                    <a:ext uri="{9D8B030D-6E8A-4147-A177-3AD203B41FA5}">
                      <a16:colId xmlns:a16="http://schemas.microsoft.com/office/drawing/2014/main" val="20003"/>
                    </a:ext>
                  </a:extLst>
                </a:gridCol>
                <a:gridCol w="923755">
                  <a:extLst>
                    <a:ext uri="{9D8B030D-6E8A-4147-A177-3AD203B41FA5}">
                      <a16:colId xmlns:a16="http://schemas.microsoft.com/office/drawing/2014/main" val="20004"/>
                    </a:ext>
                  </a:extLst>
                </a:gridCol>
                <a:gridCol w="1116205">
                  <a:extLst>
                    <a:ext uri="{9D8B030D-6E8A-4147-A177-3AD203B41FA5}">
                      <a16:colId xmlns:a16="http://schemas.microsoft.com/office/drawing/2014/main" val="20005"/>
                    </a:ext>
                  </a:extLst>
                </a:gridCol>
                <a:gridCol w="1212429">
                  <a:extLst>
                    <a:ext uri="{9D8B030D-6E8A-4147-A177-3AD203B41FA5}">
                      <a16:colId xmlns:a16="http://schemas.microsoft.com/office/drawing/2014/main" val="20006"/>
                    </a:ext>
                  </a:extLst>
                </a:gridCol>
              </a:tblGrid>
              <a:tr h="979341">
                <a:tc>
                  <a:txBody>
                    <a:bodyPr/>
                    <a:lstStyle/>
                    <a:p>
                      <a:pPr algn="l" fontAlgn="ctr"/>
                      <a:r>
                        <a:rPr lang="en-ZA" sz="1400" b="1" i="0" u="none" strike="noStrike" dirty="0">
                          <a:solidFill>
                            <a:srgbClr val="FFFFFF"/>
                          </a:solidFill>
                          <a:effectLst/>
                          <a:latin typeface="Arial Narrow" panose="020B0606020202030204" pitchFamily="34" charset="0"/>
                        </a:rPr>
                        <a:t>District</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chemeClr val="accent1">
                        <a:lumMod val="50000"/>
                      </a:schemeClr>
                    </a:solidFill>
                  </a:tcPr>
                </a:tc>
                <a:tc>
                  <a:txBody>
                    <a:bodyPr/>
                    <a:lstStyle/>
                    <a:p>
                      <a:pPr algn="ctr" fontAlgn="ctr"/>
                      <a:r>
                        <a:rPr lang="en-ZA" sz="1400" b="1" i="0" u="none" strike="noStrike" dirty="0">
                          <a:solidFill>
                            <a:srgbClr val="FFFFFF"/>
                          </a:solidFill>
                          <a:effectLst/>
                          <a:latin typeface="Arial Narrow" panose="020B0606020202030204" pitchFamily="34" charset="0"/>
                        </a:rPr>
                        <a:t>Population</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chemeClr val="accent1">
                        <a:lumMod val="50000"/>
                      </a:schemeClr>
                    </a:solidFill>
                  </a:tcPr>
                </a:tc>
                <a:tc>
                  <a:txBody>
                    <a:bodyPr/>
                    <a:lstStyle/>
                    <a:p>
                      <a:pPr algn="ctr" fontAlgn="ctr"/>
                      <a:r>
                        <a:rPr lang="en-US" sz="1400" b="1" i="0" u="none" strike="noStrike" dirty="0">
                          <a:solidFill>
                            <a:srgbClr val="FFFFFF"/>
                          </a:solidFill>
                          <a:effectLst/>
                          <a:latin typeface="Arial Narrow" panose="020B0606020202030204" pitchFamily="34" charset="0"/>
                        </a:rPr>
                        <a:t>Tests Done  Week Ending 09 Aug 2020</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chemeClr val="accent1">
                        <a:lumMod val="50000"/>
                      </a:schemeClr>
                    </a:solidFill>
                  </a:tcPr>
                </a:tc>
                <a:tc>
                  <a:txBody>
                    <a:bodyPr/>
                    <a:lstStyle/>
                    <a:p>
                      <a:pPr algn="ctr" fontAlgn="ctr"/>
                      <a:r>
                        <a:rPr lang="en-US" sz="1400" b="1" i="0" u="none" strike="noStrike" dirty="0">
                          <a:solidFill>
                            <a:srgbClr val="FFFFFF"/>
                          </a:solidFill>
                          <a:effectLst/>
                          <a:latin typeface="Arial Narrow" panose="020B0606020202030204" pitchFamily="34" charset="0"/>
                        </a:rPr>
                        <a:t>Tests Done  Week Ending 16 Aug 2020</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chemeClr val="accent1">
                        <a:lumMod val="50000"/>
                      </a:schemeClr>
                    </a:solidFill>
                  </a:tcPr>
                </a:tc>
                <a:tc>
                  <a:txBody>
                    <a:bodyPr/>
                    <a:lstStyle/>
                    <a:p>
                      <a:pPr algn="ctr" fontAlgn="ctr"/>
                      <a:r>
                        <a:rPr lang="en-ZA" sz="1400" b="1" i="0" u="none" strike="noStrike" dirty="0">
                          <a:solidFill>
                            <a:srgbClr val="FFFFFF"/>
                          </a:solidFill>
                          <a:effectLst/>
                          <a:latin typeface="Arial Narrow" panose="020B0606020202030204" pitchFamily="34" charset="0"/>
                        </a:rPr>
                        <a:t>Weekly Tests</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chemeClr val="accent1">
                        <a:lumMod val="50000"/>
                      </a:schemeClr>
                    </a:solidFill>
                  </a:tcPr>
                </a:tc>
                <a:tc>
                  <a:txBody>
                    <a:bodyPr/>
                    <a:lstStyle/>
                    <a:p>
                      <a:pPr algn="ctr" fontAlgn="ctr"/>
                      <a:r>
                        <a:rPr lang="en-ZA" sz="1400" b="1" i="0" u="none" strike="noStrike" dirty="0">
                          <a:solidFill>
                            <a:srgbClr val="FFFFFF"/>
                          </a:solidFill>
                          <a:effectLst/>
                          <a:latin typeface="Arial Narrow" panose="020B0606020202030204" pitchFamily="34" charset="0"/>
                        </a:rPr>
                        <a:t>% Population Tested 16 Aug 2020</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chemeClr val="accent1">
                        <a:lumMod val="50000"/>
                      </a:schemeClr>
                    </a:solidFill>
                  </a:tcPr>
                </a:tc>
                <a:tc>
                  <a:txBody>
                    <a:bodyPr/>
                    <a:lstStyle/>
                    <a:p>
                      <a:pPr algn="ctr" fontAlgn="ctr"/>
                      <a:r>
                        <a:rPr lang="en-ZA" sz="1400" b="1" i="0" u="none" strike="noStrike" dirty="0">
                          <a:solidFill>
                            <a:srgbClr val="FFFFFF"/>
                          </a:solidFill>
                          <a:effectLst/>
                          <a:latin typeface="Arial Narrow" panose="020B0606020202030204" pitchFamily="34" charset="0"/>
                        </a:rPr>
                        <a:t>Test per 100 000</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489672">
                <a:tc>
                  <a:txBody>
                    <a:bodyPr/>
                    <a:lstStyle/>
                    <a:p>
                      <a:pPr algn="l" fontAlgn="ctr"/>
                      <a:r>
                        <a:rPr lang="en-ZA" sz="1400" b="0" i="0" u="none" strike="noStrike" dirty="0">
                          <a:solidFill>
                            <a:srgbClr val="000000"/>
                          </a:solidFill>
                          <a:effectLst/>
                          <a:latin typeface="Arial Narrow" panose="020B0606020202030204" pitchFamily="34" charset="0"/>
                        </a:rPr>
                        <a:t>Frances Baard</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Arial Narrow" panose="020B0606020202030204" pitchFamily="34" charset="0"/>
                        </a:rPr>
                        <a:t>381 570</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Arial Narrow" panose="020B0606020202030204" pitchFamily="34" charset="0"/>
                        </a:rPr>
                        <a:t>24655</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ctr"/>
                      <a:r>
                        <a:rPr lang="en-ZA" sz="1400" b="0" i="0" u="none" strike="noStrike">
                          <a:solidFill>
                            <a:srgbClr val="000000"/>
                          </a:solidFill>
                          <a:effectLst/>
                          <a:latin typeface="Arial Narrow" panose="020B0606020202030204" pitchFamily="34" charset="0"/>
                        </a:rPr>
                        <a:t>27701</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Arial Narrow" panose="020B0606020202030204" pitchFamily="34" charset="0"/>
                        </a:rPr>
                        <a:t>3046</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Calibri" panose="020F0502020204030204" pitchFamily="34" charset="0"/>
                        </a:rPr>
                        <a:t>7.3%</a:t>
                      </a:r>
                    </a:p>
                  </a:txBody>
                  <a:tcPr marL="5715" marR="5715" marT="5715" marB="0" anchor="b">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Narrow" panose="020B0606020202030204" pitchFamily="34" charset="0"/>
                        </a:rPr>
                        <a:t>7 260</a:t>
                      </a:r>
                    </a:p>
                  </a:txBody>
                  <a:tcPr marL="5715" marR="5715" marT="5715" marB="0" anchor="b">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37679">
                <a:tc>
                  <a:txBody>
                    <a:bodyPr/>
                    <a:lstStyle/>
                    <a:p>
                      <a:pPr algn="l" fontAlgn="ctr"/>
                      <a:r>
                        <a:rPr lang="en-ZA" sz="1400" b="0" i="0" u="none" strike="noStrike">
                          <a:solidFill>
                            <a:srgbClr val="000000"/>
                          </a:solidFill>
                          <a:effectLst/>
                          <a:latin typeface="Arial Narrow" panose="020B0606020202030204" pitchFamily="34" charset="0"/>
                        </a:rPr>
                        <a:t>JT Gaetsewe</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ZA" sz="1400" b="0" i="0" u="none" strike="noStrike" dirty="0">
                          <a:solidFill>
                            <a:srgbClr val="000000"/>
                          </a:solidFill>
                          <a:effectLst/>
                          <a:latin typeface="Arial Narrow" panose="020B0606020202030204" pitchFamily="34" charset="0"/>
                        </a:rPr>
                        <a:t>245 820</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ZA" sz="1400" b="0" i="0" u="none" strike="noStrike">
                          <a:solidFill>
                            <a:srgbClr val="000000"/>
                          </a:solidFill>
                          <a:effectLst/>
                          <a:latin typeface="Arial Narrow" panose="020B0606020202030204" pitchFamily="34" charset="0"/>
                        </a:rPr>
                        <a:t>8398</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ZA" sz="1400" b="0" i="0" u="none" strike="noStrike">
                          <a:solidFill>
                            <a:srgbClr val="000000"/>
                          </a:solidFill>
                          <a:effectLst/>
                          <a:latin typeface="Arial Narrow" panose="020B0606020202030204" pitchFamily="34" charset="0"/>
                        </a:rPr>
                        <a:t>9690</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ZA" sz="1400" b="0" i="0" u="none" strike="noStrike">
                          <a:solidFill>
                            <a:srgbClr val="000000"/>
                          </a:solidFill>
                          <a:effectLst/>
                          <a:latin typeface="Arial Narrow" panose="020B0606020202030204" pitchFamily="34" charset="0"/>
                        </a:rPr>
                        <a:t>1292</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b"/>
                      <a:r>
                        <a:rPr lang="en-ZA" sz="1400" b="0" i="0" u="none" strike="noStrike">
                          <a:solidFill>
                            <a:srgbClr val="000000"/>
                          </a:solidFill>
                          <a:effectLst/>
                          <a:latin typeface="Calibri" panose="020F0502020204030204" pitchFamily="34" charset="0"/>
                        </a:rPr>
                        <a:t>3.9%</a:t>
                      </a:r>
                    </a:p>
                  </a:txBody>
                  <a:tcPr marL="5715" marR="5715" marT="5715" marB="0" anchor="b">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b"/>
                      <a:r>
                        <a:rPr lang="en-ZA" sz="1400" b="0" i="0" u="none" strike="noStrike" dirty="0">
                          <a:solidFill>
                            <a:srgbClr val="000000"/>
                          </a:solidFill>
                          <a:effectLst/>
                          <a:latin typeface="Arial Narrow" panose="020B0606020202030204" pitchFamily="34" charset="0"/>
                        </a:rPr>
                        <a:t>3 942</a:t>
                      </a:r>
                    </a:p>
                  </a:txBody>
                  <a:tcPr marL="5715" marR="5715" marT="5715" marB="0" anchor="b">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0002"/>
                  </a:ext>
                </a:extLst>
              </a:tr>
              <a:tr h="443064">
                <a:tc>
                  <a:txBody>
                    <a:bodyPr/>
                    <a:lstStyle/>
                    <a:p>
                      <a:pPr algn="l" fontAlgn="ctr"/>
                      <a:r>
                        <a:rPr lang="en-ZA" sz="1400" b="0" i="0" u="none" strike="noStrike">
                          <a:solidFill>
                            <a:srgbClr val="000000"/>
                          </a:solidFill>
                          <a:effectLst/>
                          <a:latin typeface="Arial Narrow" panose="020B0606020202030204" pitchFamily="34" charset="0"/>
                        </a:rPr>
                        <a:t>Namakwa</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ctr"/>
                      <a:r>
                        <a:rPr lang="en-ZA" sz="1400" b="0" i="0" u="none" strike="noStrike">
                          <a:solidFill>
                            <a:srgbClr val="000000"/>
                          </a:solidFill>
                          <a:effectLst/>
                          <a:latin typeface="Arial Narrow" panose="020B0606020202030204" pitchFamily="34" charset="0"/>
                        </a:rPr>
                        <a:t>113 474</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ctr"/>
                      <a:r>
                        <a:rPr lang="en-ZA" sz="1400" b="0" i="0" u="none" strike="noStrike">
                          <a:solidFill>
                            <a:srgbClr val="000000"/>
                          </a:solidFill>
                          <a:effectLst/>
                          <a:latin typeface="Arial Narrow" panose="020B0606020202030204" pitchFamily="34" charset="0"/>
                        </a:rPr>
                        <a:t>1264</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ctr"/>
                      <a:r>
                        <a:rPr lang="en-ZA" sz="1400" b="0" i="0" u="none" strike="noStrike">
                          <a:solidFill>
                            <a:srgbClr val="000000"/>
                          </a:solidFill>
                          <a:effectLst/>
                          <a:latin typeface="Arial Narrow" panose="020B0606020202030204" pitchFamily="34" charset="0"/>
                        </a:rPr>
                        <a:t>1471</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ctr"/>
                      <a:r>
                        <a:rPr lang="en-ZA" sz="1400" b="0" i="0" u="none" strike="noStrike">
                          <a:solidFill>
                            <a:srgbClr val="000000"/>
                          </a:solidFill>
                          <a:effectLst/>
                          <a:latin typeface="Arial Narrow" panose="020B0606020202030204" pitchFamily="34" charset="0"/>
                        </a:rPr>
                        <a:t>207</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b"/>
                      <a:r>
                        <a:rPr lang="en-ZA" sz="1400" b="0" i="0" u="none" strike="noStrike">
                          <a:solidFill>
                            <a:srgbClr val="000000"/>
                          </a:solidFill>
                          <a:effectLst/>
                          <a:latin typeface="Calibri" panose="020F0502020204030204" pitchFamily="34" charset="0"/>
                        </a:rPr>
                        <a:t>1.3%</a:t>
                      </a:r>
                    </a:p>
                  </a:txBody>
                  <a:tcPr marL="5715" marR="5715" marT="5715" marB="0" anchor="b">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Narrow" panose="020B0606020202030204" pitchFamily="34" charset="0"/>
                        </a:rPr>
                        <a:t>1 296</a:t>
                      </a:r>
                    </a:p>
                  </a:txBody>
                  <a:tcPr marL="5715" marR="5715" marT="5715" marB="0" anchor="b">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43064">
                <a:tc>
                  <a:txBody>
                    <a:bodyPr/>
                    <a:lstStyle/>
                    <a:p>
                      <a:pPr algn="l" fontAlgn="ctr"/>
                      <a:r>
                        <a:rPr lang="en-ZA" sz="1400" b="0" i="0" u="none" strike="noStrike">
                          <a:solidFill>
                            <a:srgbClr val="000000"/>
                          </a:solidFill>
                          <a:effectLst/>
                          <a:latin typeface="Arial Narrow" panose="020B0606020202030204" pitchFamily="34" charset="0"/>
                        </a:rPr>
                        <a:t>Pixley ka Seme</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ZA" sz="1400" b="0" i="0" u="none" strike="noStrike">
                          <a:solidFill>
                            <a:srgbClr val="000000"/>
                          </a:solidFill>
                          <a:effectLst/>
                          <a:latin typeface="Arial Narrow" panose="020B0606020202030204" pitchFamily="34" charset="0"/>
                        </a:rPr>
                        <a:t>213 104</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ZA" sz="1400" b="0" i="0" u="none" strike="noStrike">
                          <a:solidFill>
                            <a:srgbClr val="000000"/>
                          </a:solidFill>
                          <a:effectLst/>
                          <a:latin typeface="Arial Narrow" panose="020B0606020202030204" pitchFamily="34" charset="0"/>
                        </a:rPr>
                        <a:t>18277</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ZA" sz="1400" b="0" i="0" u="none" strike="noStrike">
                          <a:solidFill>
                            <a:srgbClr val="000000"/>
                          </a:solidFill>
                          <a:effectLst/>
                          <a:latin typeface="Arial Narrow" panose="020B0606020202030204" pitchFamily="34" charset="0"/>
                        </a:rPr>
                        <a:t>20088</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ZA" sz="1400" b="0" i="0" u="none" strike="noStrike">
                          <a:solidFill>
                            <a:srgbClr val="000000"/>
                          </a:solidFill>
                          <a:effectLst/>
                          <a:latin typeface="Arial Narrow" panose="020B0606020202030204" pitchFamily="34" charset="0"/>
                        </a:rPr>
                        <a:t>1811</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b"/>
                      <a:r>
                        <a:rPr lang="en-ZA" sz="1400" b="0" i="0" u="none" strike="noStrike">
                          <a:solidFill>
                            <a:srgbClr val="000000"/>
                          </a:solidFill>
                          <a:effectLst/>
                          <a:latin typeface="Calibri" panose="020F0502020204030204" pitchFamily="34" charset="0"/>
                        </a:rPr>
                        <a:t>9.4%</a:t>
                      </a:r>
                    </a:p>
                  </a:txBody>
                  <a:tcPr marL="5715" marR="5715" marT="5715" marB="0" anchor="b">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b"/>
                      <a:r>
                        <a:rPr lang="en-ZA" sz="1400" b="0" i="0" u="none" strike="noStrike" dirty="0">
                          <a:solidFill>
                            <a:srgbClr val="000000"/>
                          </a:solidFill>
                          <a:effectLst/>
                          <a:latin typeface="Arial Narrow" panose="020B0606020202030204" pitchFamily="34" charset="0"/>
                        </a:rPr>
                        <a:t>9 426</a:t>
                      </a:r>
                    </a:p>
                  </a:txBody>
                  <a:tcPr marL="5715" marR="5715" marT="5715" marB="0" anchor="b">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0004"/>
                  </a:ext>
                </a:extLst>
              </a:tr>
              <a:tr h="443064">
                <a:tc>
                  <a:txBody>
                    <a:bodyPr/>
                    <a:lstStyle/>
                    <a:p>
                      <a:pPr algn="l" fontAlgn="ctr"/>
                      <a:r>
                        <a:rPr lang="en-ZA" sz="1400" b="0" i="0" u="none" strike="noStrike">
                          <a:solidFill>
                            <a:srgbClr val="000000"/>
                          </a:solidFill>
                          <a:effectLst/>
                          <a:latin typeface="Arial Narrow" panose="020B0606020202030204" pitchFamily="34" charset="0"/>
                        </a:rPr>
                        <a:t>ZF Mgcawu</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ctr"/>
                      <a:r>
                        <a:rPr lang="en-ZA" sz="1400" b="0" i="0" u="none" strike="noStrike">
                          <a:solidFill>
                            <a:srgbClr val="000000"/>
                          </a:solidFill>
                          <a:effectLst/>
                          <a:latin typeface="Arial Narrow" panose="020B0606020202030204" pitchFamily="34" charset="0"/>
                        </a:rPr>
                        <a:t>265 867</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ctr"/>
                      <a:r>
                        <a:rPr lang="en-ZA" sz="1400" b="0" i="0" u="none" strike="noStrike">
                          <a:solidFill>
                            <a:srgbClr val="000000"/>
                          </a:solidFill>
                          <a:effectLst/>
                          <a:latin typeface="Arial Narrow" panose="020B0606020202030204" pitchFamily="34" charset="0"/>
                        </a:rPr>
                        <a:t>7656</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ctr"/>
                      <a:r>
                        <a:rPr lang="en-ZA" sz="1400" b="0" i="0" u="none" strike="noStrike">
                          <a:solidFill>
                            <a:srgbClr val="000000"/>
                          </a:solidFill>
                          <a:effectLst/>
                          <a:latin typeface="Arial Narrow" panose="020B0606020202030204" pitchFamily="34" charset="0"/>
                        </a:rPr>
                        <a:t>8685</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ctr"/>
                      <a:r>
                        <a:rPr lang="en-ZA" sz="1400" b="0" i="0" u="none" strike="noStrike" dirty="0">
                          <a:solidFill>
                            <a:srgbClr val="000000"/>
                          </a:solidFill>
                          <a:effectLst/>
                          <a:latin typeface="Arial Narrow" panose="020B0606020202030204" pitchFamily="34" charset="0"/>
                        </a:rPr>
                        <a:t>1029</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b"/>
                      <a:r>
                        <a:rPr lang="en-ZA" sz="1400" b="0" i="0" u="none" strike="noStrike">
                          <a:solidFill>
                            <a:srgbClr val="000000"/>
                          </a:solidFill>
                          <a:effectLst/>
                          <a:latin typeface="Calibri" panose="020F0502020204030204" pitchFamily="34" charset="0"/>
                        </a:rPr>
                        <a:t>3.3%</a:t>
                      </a:r>
                    </a:p>
                  </a:txBody>
                  <a:tcPr marL="5715" marR="5715" marT="5715" marB="0" anchor="b">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Arial Narrow" panose="020B0606020202030204" pitchFamily="34" charset="0"/>
                        </a:rPr>
                        <a:t>3 267</a:t>
                      </a:r>
                    </a:p>
                  </a:txBody>
                  <a:tcPr marL="5715" marR="5715" marT="5715" marB="0" anchor="b">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43064">
                <a:tc>
                  <a:txBody>
                    <a:bodyPr/>
                    <a:lstStyle/>
                    <a:p>
                      <a:pPr algn="l" fontAlgn="ctr"/>
                      <a:r>
                        <a:rPr lang="en-ZA" sz="1400" b="1" i="0" u="none" strike="noStrike">
                          <a:solidFill>
                            <a:srgbClr val="000000"/>
                          </a:solidFill>
                          <a:effectLst/>
                          <a:latin typeface="Arial Narrow" panose="020B0606020202030204" pitchFamily="34" charset="0"/>
                        </a:rPr>
                        <a:t>NC Total</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Arial Narrow" panose="020B0606020202030204" pitchFamily="34" charset="0"/>
                        </a:rPr>
                        <a:t>1 219 835</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Arial Narrow" panose="020B0606020202030204" pitchFamily="34" charset="0"/>
                        </a:rPr>
                        <a:t>60250</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ZA" sz="1400" b="1" i="0" u="none" strike="noStrike" dirty="0">
                          <a:solidFill>
                            <a:srgbClr val="000000"/>
                          </a:solidFill>
                          <a:effectLst/>
                          <a:latin typeface="Arial Narrow" panose="020B0606020202030204" pitchFamily="34" charset="0"/>
                        </a:rPr>
                        <a:t>67635</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ZA" sz="1400" b="1" i="0" u="none" strike="noStrike">
                          <a:solidFill>
                            <a:srgbClr val="000000"/>
                          </a:solidFill>
                          <a:effectLst/>
                          <a:latin typeface="Arial Narrow" panose="020B0606020202030204" pitchFamily="34" charset="0"/>
                        </a:rPr>
                        <a:t>7385</a:t>
                      </a: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b"/>
                      <a:r>
                        <a:rPr lang="en-ZA" sz="1400" b="1" i="0" u="none" strike="noStrike">
                          <a:solidFill>
                            <a:srgbClr val="000000"/>
                          </a:solidFill>
                          <a:effectLst/>
                          <a:latin typeface="Calibri" panose="020F0502020204030204" pitchFamily="34" charset="0"/>
                        </a:rPr>
                        <a:t>5.5%</a:t>
                      </a:r>
                    </a:p>
                  </a:txBody>
                  <a:tcPr marL="5715" marR="5715" marT="5715" marB="0" anchor="b">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b"/>
                      <a:r>
                        <a:rPr lang="en-ZA" sz="1400" b="0" i="0" u="none" strike="noStrike" dirty="0">
                          <a:solidFill>
                            <a:srgbClr val="000000"/>
                          </a:solidFill>
                          <a:effectLst/>
                          <a:latin typeface="Arial Narrow" panose="020B0606020202030204" pitchFamily="34" charset="0"/>
                        </a:rPr>
                        <a:t>5 545</a:t>
                      </a:r>
                    </a:p>
                  </a:txBody>
                  <a:tcPr marL="5715" marR="5715" marT="5715" marB="0" anchor="b">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0006"/>
                  </a:ext>
                </a:extLst>
              </a:tr>
              <a:tr h="587259">
                <a:tc>
                  <a:txBody>
                    <a:bodyPr/>
                    <a:lstStyle/>
                    <a:p>
                      <a:pPr algn="l" fontAlgn="ctr"/>
                      <a:endParaRPr lang="en-ZA" sz="1400" b="1" i="0" u="none" strike="noStrike" dirty="0">
                        <a:solidFill>
                          <a:srgbClr val="000000"/>
                        </a:solidFill>
                        <a:effectLst/>
                        <a:latin typeface="Arial Narrow" panose="020B0606020202030204" pitchFamily="34" charset="0"/>
                      </a:endParaRP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ZA" sz="1400" b="1" i="0" u="none" strike="noStrike">
                        <a:solidFill>
                          <a:srgbClr val="000000"/>
                        </a:solidFill>
                        <a:effectLst/>
                        <a:latin typeface="Arial Narrow" panose="020B0606020202030204" pitchFamily="34" charset="0"/>
                      </a:endParaRP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ZA" sz="1400" b="1" i="0" u="none" strike="noStrike">
                        <a:solidFill>
                          <a:srgbClr val="000000"/>
                        </a:solidFill>
                        <a:effectLst/>
                        <a:latin typeface="Arial Narrow" panose="020B0606020202030204" pitchFamily="34" charset="0"/>
                      </a:endParaRP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Arial Narrow" panose="020B0606020202030204" pitchFamily="34" charset="0"/>
                        </a:rPr>
                        <a:t>Unallocated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Arial Narrow" panose="020B0606020202030204" pitchFamily="34" charset="0"/>
                        </a:rPr>
                        <a:t>= 1 372</a:t>
                      </a:r>
                      <a:endParaRPr lang="en-ZA" sz="1400" b="1" i="0" u="none" strike="noStrike" dirty="0">
                        <a:solidFill>
                          <a:srgbClr val="000000"/>
                        </a:solidFill>
                        <a:effectLst/>
                        <a:latin typeface="Arial Narrow" panose="020B0606020202030204" pitchFamily="34" charset="0"/>
                      </a:endParaRP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ZA" sz="1400" b="1" i="0" u="none" strike="noStrike" dirty="0">
                        <a:solidFill>
                          <a:srgbClr val="000000"/>
                        </a:solidFill>
                        <a:effectLst/>
                        <a:latin typeface="Arial Narrow" panose="020B0606020202030204" pitchFamily="34" charset="0"/>
                      </a:endParaRPr>
                    </a:p>
                  </a:txBody>
                  <a:tcPr marL="5715" marR="5715" marT="5715" marB="0" anchor="ctr">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n-ZA" sz="1400" b="1" i="0" u="none" strike="noStrike">
                        <a:solidFill>
                          <a:srgbClr val="000000"/>
                        </a:solidFill>
                        <a:effectLst/>
                        <a:latin typeface="Calibri" panose="020F0502020204030204" pitchFamily="34" charset="0"/>
                      </a:endParaRPr>
                    </a:p>
                  </a:txBody>
                  <a:tcPr marL="5715" marR="5715" marT="5715" marB="0" anchor="b">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n-ZA" sz="1400" b="0" i="0" u="none" strike="noStrike" dirty="0">
                        <a:solidFill>
                          <a:srgbClr val="000000"/>
                        </a:solidFill>
                        <a:effectLst/>
                        <a:latin typeface="Arial Narrow" panose="020B0606020202030204" pitchFamily="34" charset="0"/>
                      </a:endParaRPr>
                    </a:p>
                  </a:txBody>
                  <a:tcPr marL="5715" marR="5715" marT="5715" marB="0" anchor="b">
                    <a:lnL w="12700" cap="flat" cmpd="sng" algn="ctr">
                      <a:solidFill>
                        <a:srgbClr val="9BC2E6"/>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0007"/>
                  </a:ext>
                </a:extLst>
              </a:tr>
            </a:tbl>
          </a:graphicData>
        </a:graphic>
      </p:graphicFrame>
      <p:sp>
        <p:nvSpPr>
          <p:cNvPr id="6" name="TextBox 5"/>
          <p:cNvSpPr txBox="1"/>
          <p:nvPr/>
        </p:nvSpPr>
        <p:spPr>
          <a:xfrm>
            <a:off x="0" y="5411450"/>
            <a:ext cx="9144000" cy="1446550"/>
          </a:xfrm>
          <a:prstGeom prst="rect">
            <a:avLst/>
          </a:prstGeom>
          <a:solidFill>
            <a:srgbClr val="002060"/>
          </a:solidFill>
        </p:spPr>
        <p:txBody>
          <a:bodyPr wrap="square" rtlCol="0">
            <a:spAutoFit/>
          </a:bodyPr>
          <a:lstStyle/>
          <a:p>
            <a:pPr algn="just"/>
            <a:endParaRPr lang="en-US" sz="2200" dirty="0" smtClean="0">
              <a:solidFill>
                <a:schemeClr val="bg1"/>
              </a:solidFill>
            </a:endParaRPr>
          </a:p>
          <a:p>
            <a:pPr algn="just"/>
            <a:r>
              <a:rPr lang="en-US" sz="2200" dirty="0" smtClean="0">
                <a:solidFill>
                  <a:schemeClr val="bg1"/>
                </a:solidFill>
              </a:rPr>
              <a:t>Tests </a:t>
            </a:r>
            <a:r>
              <a:rPr lang="en-US" sz="2200" dirty="0">
                <a:solidFill>
                  <a:schemeClr val="bg1"/>
                </a:solidFill>
              </a:rPr>
              <a:t>conducted between weeks ending 9 and 16 August is 8 757.</a:t>
            </a:r>
          </a:p>
          <a:p>
            <a:pPr algn="just"/>
            <a:r>
              <a:rPr lang="en-US" sz="2200" dirty="0">
                <a:solidFill>
                  <a:schemeClr val="bg1"/>
                </a:solidFill>
              </a:rPr>
              <a:t>This represents 5.5% of the total population (or 5 545 per 100 000 population</a:t>
            </a:r>
            <a:r>
              <a:rPr lang="en-US" sz="2200" dirty="0" smtClean="0">
                <a:solidFill>
                  <a:schemeClr val="bg1"/>
                </a:solidFill>
              </a:rPr>
              <a:t>)</a:t>
            </a:r>
          </a:p>
          <a:p>
            <a:pPr algn="just"/>
            <a:endParaRPr lang="en-ZA" sz="2200" dirty="0">
              <a:solidFill>
                <a:schemeClr val="bg1"/>
              </a:solidFill>
            </a:endParaRPr>
          </a:p>
        </p:txBody>
      </p:sp>
      <p:sp>
        <p:nvSpPr>
          <p:cNvPr id="3" name="Slide Number Placeholder 2">
            <a:extLst>
              <a:ext uri="{FF2B5EF4-FFF2-40B4-BE49-F238E27FC236}">
                <a16:creationId xmlns:a16="http://schemas.microsoft.com/office/drawing/2014/main" id="{D20FB6D4-FC0F-8A44-8445-8D0424E2F62D}"/>
              </a:ext>
            </a:extLst>
          </p:cNvPr>
          <p:cNvSpPr>
            <a:spLocks noGrp="1"/>
          </p:cNvSpPr>
          <p:nvPr>
            <p:ph type="sldNum" sz="quarter" idx="12"/>
          </p:nvPr>
        </p:nvSpPr>
        <p:spPr/>
        <p:txBody>
          <a:bodyPr/>
          <a:lstStyle/>
          <a:p>
            <a:fld id="{CADCB112-FE00-6040-8D50-928C16AA38BE}" type="slidenum">
              <a:rPr lang="en-US" smtClean="0"/>
              <a:t>13</a:t>
            </a:fld>
            <a:endParaRPr lang="en-US"/>
          </a:p>
        </p:txBody>
      </p:sp>
    </p:spTree>
    <p:extLst>
      <p:ext uri="{BB962C8B-B14F-4D97-AF65-F5344CB8AC3E}">
        <p14:creationId xmlns:p14="http://schemas.microsoft.com/office/powerpoint/2010/main" val="3199334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59189" y="984810"/>
            <a:ext cx="9128760" cy="5730875"/>
          </a:xfrm>
        </p:spPr>
        <p:txBody>
          <a:bodyPr/>
          <a:lstStyle/>
          <a:p>
            <a:pPr>
              <a:buFont typeface="Wingdings" panose="05000000000000000000" pitchFamily="2" charset="2"/>
              <a:buChar char="v"/>
            </a:pPr>
            <a:r>
              <a:rPr lang="en-US" sz="2800" b="1" dirty="0" smtClean="0">
                <a:effectLst>
                  <a:outerShdw blurRad="38100" dist="38100" dir="2700000" algn="tl">
                    <a:srgbClr val="000000">
                      <a:alpha val="43137"/>
                    </a:srgbClr>
                  </a:outerShdw>
                </a:effectLst>
              </a:rPr>
              <a:t>Departmental COVID-19 Interventions</a:t>
            </a:r>
          </a:p>
          <a:p>
            <a:pPr>
              <a:buFont typeface="Wingdings" panose="05000000000000000000" pitchFamily="2" charset="2"/>
              <a:buChar char="v"/>
            </a:pPr>
            <a:endParaRPr lang="en-US" sz="2800" b="1" dirty="0">
              <a:effectLst>
                <a:outerShdw blurRad="38100" dist="38100" dir="2700000" algn="tl">
                  <a:srgbClr val="000000">
                    <a:alpha val="43137"/>
                  </a:srgbClr>
                </a:outerShdw>
              </a:effectLst>
            </a:endParaRPr>
          </a:p>
          <a:p>
            <a:pPr>
              <a:buFont typeface="Wingdings" panose="05000000000000000000" pitchFamily="2" charset="2"/>
              <a:buChar char="v"/>
            </a:pPr>
            <a:r>
              <a:rPr lang="en-US" sz="2800" b="1" dirty="0" smtClean="0">
                <a:effectLst>
                  <a:outerShdw blurRad="38100" dist="38100" dir="2700000" algn="tl">
                    <a:srgbClr val="000000">
                      <a:alpha val="43137"/>
                    </a:srgbClr>
                  </a:outerShdw>
                </a:effectLst>
              </a:rPr>
              <a:t>Traditional Community COVID – 19 Interventions </a:t>
            </a:r>
          </a:p>
          <a:p>
            <a:pPr>
              <a:buFont typeface="Wingdings" panose="05000000000000000000" pitchFamily="2" charset="2"/>
              <a:buChar char="v"/>
            </a:pPr>
            <a:endParaRPr lang="en-US" sz="2800" b="1" dirty="0" smtClean="0">
              <a:effectLst>
                <a:outerShdw blurRad="38100" dist="38100" dir="2700000" algn="tl">
                  <a:srgbClr val="000000">
                    <a:alpha val="43137"/>
                  </a:srgbClr>
                </a:outerShdw>
              </a:effectLst>
            </a:endParaRPr>
          </a:p>
          <a:p>
            <a:pPr>
              <a:buFont typeface="Wingdings" panose="05000000000000000000" pitchFamily="2" charset="2"/>
              <a:buChar char="v"/>
            </a:pPr>
            <a:r>
              <a:rPr lang="en-US" sz="2800" b="1" dirty="0" smtClean="0">
                <a:effectLst>
                  <a:outerShdw blurRad="38100" dist="38100" dir="2700000" algn="tl">
                    <a:srgbClr val="000000">
                      <a:alpha val="43137"/>
                    </a:srgbClr>
                  </a:outerShdw>
                </a:effectLst>
              </a:rPr>
              <a:t>Municipal COVID-19 </a:t>
            </a:r>
            <a:r>
              <a:rPr lang="en-US" sz="2800" b="1" dirty="0">
                <a:effectLst>
                  <a:outerShdw blurRad="38100" dist="38100" dir="2700000" algn="tl">
                    <a:srgbClr val="000000">
                      <a:alpha val="43137"/>
                    </a:srgbClr>
                  </a:outerShdw>
                </a:effectLst>
              </a:rPr>
              <a:t>Interventions</a:t>
            </a:r>
            <a:endParaRPr lang="en-US" sz="2800" b="1" dirty="0" smtClean="0">
              <a:effectLst>
                <a:outerShdw blurRad="38100" dist="38100" dir="2700000" algn="tl">
                  <a:srgbClr val="000000">
                    <a:alpha val="43137"/>
                  </a:srgbClr>
                </a:outerShdw>
              </a:effectLst>
            </a:endParaRPr>
          </a:p>
          <a:p>
            <a:pPr>
              <a:buFont typeface="Wingdings" panose="05000000000000000000" pitchFamily="2" charset="2"/>
              <a:buChar char="v"/>
            </a:pPr>
            <a:endParaRPr lang="en-US" sz="2800" b="1" dirty="0" smtClean="0">
              <a:effectLst>
                <a:outerShdw blurRad="38100" dist="38100" dir="2700000" algn="tl">
                  <a:srgbClr val="000000">
                    <a:alpha val="43137"/>
                  </a:srgbClr>
                </a:outerShdw>
              </a:effectLst>
            </a:endParaRPr>
          </a:p>
          <a:p>
            <a:pPr>
              <a:buFont typeface="Wingdings" panose="05000000000000000000" pitchFamily="2" charset="2"/>
              <a:buChar char="v"/>
            </a:pPr>
            <a:r>
              <a:rPr lang="en-US" sz="2800" b="1" dirty="0" smtClean="0">
                <a:effectLst>
                  <a:outerShdw blurRad="38100" dist="38100" dir="2700000" algn="tl">
                    <a:srgbClr val="000000">
                      <a:alpha val="43137"/>
                    </a:srgbClr>
                  </a:outerShdw>
                </a:effectLst>
              </a:rPr>
              <a:t>Storage tanks and water trucks</a:t>
            </a:r>
          </a:p>
          <a:p>
            <a:pPr>
              <a:buFont typeface="Wingdings" panose="05000000000000000000" pitchFamily="2" charset="2"/>
              <a:buChar char="v"/>
            </a:pPr>
            <a:endParaRPr lang="en-US" sz="2800" b="1" dirty="0" smtClean="0">
              <a:effectLst>
                <a:outerShdw blurRad="38100" dist="38100" dir="2700000" algn="tl">
                  <a:srgbClr val="000000">
                    <a:alpha val="43137"/>
                  </a:srgbClr>
                </a:outerShdw>
              </a:effectLst>
            </a:endParaRPr>
          </a:p>
          <a:p>
            <a:pPr>
              <a:buFont typeface="Wingdings" panose="05000000000000000000" pitchFamily="2" charset="2"/>
              <a:buChar char="v"/>
            </a:pPr>
            <a:r>
              <a:rPr lang="en-US" sz="2800" b="1" dirty="0" smtClean="0">
                <a:effectLst>
                  <a:outerShdw blurRad="38100" dist="38100" dir="2700000" algn="tl">
                    <a:srgbClr val="000000">
                      <a:alpha val="43137"/>
                    </a:srgbClr>
                  </a:outerShdw>
                </a:effectLst>
              </a:rPr>
              <a:t>MIG Expenditure</a:t>
            </a:r>
          </a:p>
          <a:p>
            <a:pPr>
              <a:buFont typeface="Wingdings" panose="05000000000000000000" pitchFamily="2" charset="2"/>
              <a:buChar char="v"/>
            </a:pPr>
            <a:endParaRPr lang="en-US" sz="2800" b="1" dirty="0" smtClean="0">
              <a:effectLst>
                <a:outerShdw blurRad="38100" dist="38100" dir="2700000" algn="tl">
                  <a:srgbClr val="000000">
                    <a:alpha val="43137"/>
                  </a:srgbClr>
                </a:outerShdw>
              </a:effectLst>
            </a:endParaRPr>
          </a:p>
          <a:p>
            <a:pPr>
              <a:buFont typeface="Wingdings" panose="05000000000000000000" pitchFamily="2" charset="2"/>
              <a:buChar char="v"/>
            </a:pPr>
            <a:endParaRPr lang="en-US" sz="2800" b="1" dirty="0" smtClean="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endParaRPr lang="en-US" sz="2000" b="1" dirty="0" smtClean="0"/>
          </a:p>
          <a:p>
            <a:pPr>
              <a:buFont typeface="Wingdings" panose="05000000000000000000" pitchFamily="2" charset="2"/>
              <a:buChar char="q"/>
            </a:pPr>
            <a:endParaRPr lang="en-US" sz="2000" b="1" dirty="0" smtClean="0"/>
          </a:p>
          <a:p>
            <a:pPr>
              <a:buFont typeface="Wingdings" panose="05000000000000000000" pitchFamily="2" charset="2"/>
              <a:buChar char="q"/>
            </a:pPr>
            <a:endParaRPr lang="en-US" sz="2000" b="1" dirty="0" smtClean="0"/>
          </a:p>
          <a:p>
            <a:pPr>
              <a:buFont typeface="Wingdings" panose="05000000000000000000" pitchFamily="2" charset="2"/>
              <a:buChar char="q"/>
            </a:pPr>
            <a:endParaRPr lang="en-US" sz="2000" dirty="0" smtClean="0"/>
          </a:p>
          <a:p>
            <a:pPr marL="0" indent="0">
              <a:buNone/>
            </a:pPr>
            <a:endParaRPr lang="en-US" sz="2000" dirty="0" smtClean="0"/>
          </a:p>
          <a:p>
            <a:pPr marL="0" indent="0">
              <a:buNone/>
            </a:pPr>
            <a:r>
              <a:rPr lang="en-US" sz="2000" dirty="0" smtClean="0"/>
              <a:t>      </a:t>
            </a:r>
          </a:p>
          <a:p>
            <a:pPr marL="0" indent="0">
              <a:buNone/>
            </a:pPr>
            <a:endParaRPr lang="en-US" b="1" dirty="0" smtClean="0"/>
          </a:p>
          <a:p>
            <a:pPr marL="457200" indent="-457200">
              <a:buFont typeface="+mj-lt"/>
              <a:buAutoNum type="arabicParenR"/>
            </a:pPr>
            <a:endParaRPr lang="en-US" sz="2400" b="1" dirty="0" smtClean="0"/>
          </a:p>
          <a:p>
            <a:pPr marL="0" indent="0">
              <a:buNone/>
            </a:pPr>
            <a:endParaRPr lang="en-US" sz="2400" b="1"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endParaRPr lang="en-US" dirty="0"/>
          </a:p>
        </p:txBody>
      </p:sp>
      <p:grpSp>
        <p:nvGrpSpPr>
          <p:cNvPr id="14339" name="Group 12"/>
          <p:cNvGrpSpPr>
            <a:grpSpLocks/>
          </p:cNvGrpSpPr>
          <p:nvPr/>
        </p:nvGrpSpPr>
        <p:grpSpPr bwMode="auto">
          <a:xfrm>
            <a:off x="6562676" y="288925"/>
            <a:ext cx="2628900" cy="514350"/>
            <a:chOff x="108725970" y="109632750"/>
            <a:chExt cx="2992755" cy="628650"/>
          </a:xfrm>
        </p:grpSpPr>
        <p:pic>
          <p:nvPicPr>
            <p:cNvPr id="14341" name="Picture 13"/>
            <p:cNvPicPr>
              <a:picLocks noChangeAspect="1" noChangeArrowheads="1"/>
            </p:cNvPicPr>
            <p:nvPr/>
          </p:nvPicPr>
          <p:blipFill>
            <a:blip r:embed="rId2"/>
            <a:srcRect/>
            <a:stretch>
              <a:fillRect/>
            </a:stretch>
          </p:blipFill>
          <p:spPr bwMode="auto">
            <a:xfrm>
              <a:off x="108725970" y="109638665"/>
              <a:ext cx="888474" cy="622735"/>
            </a:xfrm>
            <a:prstGeom prst="rect">
              <a:avLst/>
            </a:prstGeom>
            <a:noFill/>
            <a:ln w="9525" algn="ctr">
              <a:noFill/>
              <a:miter lim="800000"/>
              <a:headEnd/>
              <a:tailEnd/>
            </a:ln>
          </p:spPr>
        </p:pic>
        <p:sp>
          <p:nvSpPr>
            <p:cNvPr id="14342" name="Text Box 14"/>
            <p:cNvSpPr txBox="1">
              <a:spLocks noChangeArrowheads="1"/>
            </p:cNvSpPr>
            <p:nvPr/>
          </p:nvSpPr>
          <p:spPr bwMode="auto">
            <a:xfrm>
              <a:off x="109614444" y="109632750"/>
              <a:ext cx="2104281" cy="628650"/>
            </a:xfrm>
            <a:prstGeom prst="rect">
              <a:avLst/>
            </a:prstGeom>
            <a:noFill/>
            <a:ln w="9525" algn="in">
              <a:noFill/>
              <a:miter lim="800000"/>
              <a:headEnd/>
              <a:tailEnd/>
            </a:ln>
          </p:spPr>
          <p:txBody>
            <a:bodyPr lIns="36576" tIns="36576" rIns="36576" bIns="36576"/>
            <a:lstStyle/>
            <a:p>
              <a:pPr algn="ctr"/>
              <a:endParaRPr lang="en-US" sz="600">
                <a:solidFill>
                  <a:srgbClr val="000000"/>
                </a:solidFill>
              </a:endParaRPr>
            </a:p>
            <a:p>
              <a:pPr algn="ctr"/>
              <a:endParaRPr lang="en-US" sz="600">
                <a:solidFill>
                  <a:srgbClr val="000000"/>
                </a:solidFill>
              </a:endParaRPr>
            </a:p>
            <a:p>
              <a:pPr algn="ctr"/>
              <a:r>
                <a:rPr lang="en-US" sz="500">
                  <a:solidFill>
                    <a:srgbClr val="000000"/>
                  </a:solidFill>
                </a:rPr>
                <a:t>Department: </a:t>
              </a:r>
            </a:p>
            <a:p>
              <a:pPr algn="ctr"/>
              <a:r>
                <a:rPr lang="en-US" sz="500">
                  <a:solidFill>
                    <a:srgbClr val="000000"/>
                  </a:solidFill>
                </a:rPr>
                <a:t>Co-operative Governance, Human Settlements &amp;</a:t>
              </a:r>
            </a:p>
            <a:p>
              <a:pPr algn="ctr"/>
              <a:r>
                <a:rPr lang="en-US" sz="500">
                  <a:solidFill>
                    <a:srgbClr val="000000"/>
                  </a:solidFill>
                </a:rPr>
                <a:t>Traditional Affairs</a:t>
              </a:r>
            </a:p>
            <a:p>
              <a:pPr algn="ctr"/>
              <a:r>
                <a:rPr lang="en-US" sz="500" b="1">
                  <a:solidFill>
                    <a:srgbClr val="000000"/>
                  </a:solidFill>
                </a:rPr>
                <a:t>Northern Cape</a:t>
              </a:r>
              <a:endParaRPr lang="en-US"/>
            </a:p>
          </p:txBody>
        </p:sp>
        <p:sp>
          <p:nvSpPr>
            <p:cNvPr id="14343" name="Line 15"/>
            <p:cNvSpPr>
              <a:spLocks noChangeShapeType="1"/>
            </p:cNvSpPr>
            <p:nvPr/>
          </p:nvSpPr>
          <p:spPr bwMode="auto">
            <a:xfrm>
              <a:off x="109707968" y="109854626"/>
              <a:ext cx="1839307" cy="6724"/>
            </a:xfrm>
            <a:prstGeom prst="line">
              <a:avLst/>
            </a:prstGeom>
            <a:noFill/>
            <a:ln w="19050" algn="ctr">
              <a:solidFill>
                <a:srgbClr val="FFCC00"/>
              </a:solidFill>
              <a:round/>
              <a:headEnd/>
              <a:tailEnd/>
            </a:ln>
          </p:spPr>
          <p:txBody>
            <a:bodyPr lIns="36576" tIns="36576" rIns="36576" bIns="36576"/>
            <a:lstStyle/>
            <a:p>
              <a:endParaRPr lang="en-US"/>
            </a:p>
          </p:txBody>
        </p:sp>
        <p:sp>
          <p:nvSpPr>
            <p:cNvPr id="14344" name="WordArt 16"/>
            <p:cNvSpPr>
              <a:spLocks noChangeArrowheads="1" noChangeShapeType="1" noTextEdit="1"/>
            </p:cNvSpPr>
            <p:nvPr/>
          </p:nvSpPr>
          <p:spPr bwMode="auto">
            <a:xfrm>
              <a:off x="109895015" y="109689900"/>
              <a:ext cx="1480810" cy="127747"/>
            </a:xfrm>
            <a:prstGeom prst="rect">
              <a:avLst/>
            </a:prstGeom>
          </p:spPr>
          <p:txBody>
            <a:bodyPr wrap="none" fromWordArt="1">
              <a:prstTxWarp prst="textPlain">
                <a:avLst>
                  <a:gd name="adj" fmla="val 50000"/>
                </a:avLst>
              </a:prstTxWarp>
            </a:bodyPr>
            <a:lstStyle/>
            <a:p>
              <a:pPr algn="ctr"/>
              <a:r>
                <a:rPr lang="en-US" sz="1200" b="1" kern="10" dirty="0">
                  <a:ln w="9525" algn="ctr">
                    <a:solidFill>
                      <a:srgbClr val="000000"/>
                    </a:solidFill>
                    <a:round/>
                    <a:headEnd/>
                    <a:tailEnd/>
                  </a:ln>
                  <a:solidFill>
                    <a:srgbClr val="000000"/>
                  </a:solidFill>
                  <a:latin typeface="Arial"/>
                  <a:cs typeface="Arial"/>
                </a:rPr>
                <a:t>COGHSTA</a:t>
              </a:r>
            </a:p>
          </p:txBody>
        </p:sp>
      </p:grpSp>
      <p:sp>
        <p:nvSpPr>
          <p:cNvPr id="3" name="Title 2"/>
          <p:cNvSpPr>
            <a:spLocks noGrp="1"/>
          </p:cNvSpPr>
          <p:nvPr>
            <p:ph type="title"/>
          </p:nvPr>
        </p:nvSpPr>
        <p:spPr>
          <a:xfrm>
            <a:off x="15240" y="0"/>
            <a:ext cx="6396831" cy="1066800"/>
          </a:xfrm>
        </p:spPr>
        <p:txBody>
          <a:bodyPr>
            <a:normAutofit/>
          </a:bodyPr>
          <a:lstStyle/>
          <a:p>
            <a:r>
              <a:rPr lang="en-US" cap="none" dirty="0" smtClean="0">
                <a:ln w="0"/>
                <a:solidFill>
                  <a:schemeClr val="tx1"/>
                </a:solidFill>
                <a:effectLst>
                  <a:outerShdw blurRad="38100" dist="19050" dir="2700000" algn="tl" rotWithShape="0">
                    <a:schemeClr val="dk1">
                      <a:alpha val="40000"/>
                    </a:schemeClr>
                  </a:outerShdw>
                </a:effectLst>
              </a:rPr>
              <a:t>CONTENTS </a:t>
            </a:r>
            <a:endParaRPr lang="en-ZA" cap="none"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8617144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2"/>
          <p:cNvGrpSpPr>
            <a:grpSpLocks/>
          </p:cNvGrpSpPr>
          <p:nvPr/>
        </p:nvGrpSpPr>
        <p:grpSpPr bwMode="auto">
          <a:xfrm>
            <a:off x="7219332" y="6038850"/>
            <a:ext cx="1848445" cy="742950"/>
            <a:chOff x="109614444" y="109632750"/>
            <a:chExt cx="2104281" cy="628650"/>
          </a:xfrm>
        </p:grpSpPr>
        <p:sp>
          <p:nvSpPr>
            <p:cNvPr id="12" name="Text Box 14"/>
            <p:cNvSpPr txBox="1">
              <a:spLocks noChangeArrowheads="1"/>
            </p:cNvSpPr>
            <p:nvPr/>
          </p:nvSpPr>
          <p:spPr bwMode="auto">
            <a:xfrm>
              <a:off x="109614444" y="109632750"/>
              <a:ext cx="2104281" cy="6286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Department: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Co-operative Governance, Human Settlements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Traditional Affairs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a:ln>
                    <a:noFill/>
                  </a:ln>
                  <a:solidFill>
                    <a:srgbClr val="000000"/>
                  </a:solidFill>
                  <a:effectLst/>
                  <a:latin typeface="Arial" pitchFamily="34" charset="0"/>
                </a:rPr>
                <a:t>Northern Cape</a:t>
              </a:r>
              <a:endParaRPr kumimoji="0" lang="en-US" sz="1800" b="0" i="0" u="none" strike="noStrike" cap="none" normalizeH="0" baseline="0" dirty="0">
                <a:ln>
                  <a:noFill/>
                </a:ln>
                <a:solidFill>
                  <a:schemeClr val="tx1"/>
                </a:solidFill>
                <a:effectLst/>
                <a:latin typeface="Arial" pitchFamily="34" charset="0"/>
              </a:endParaRPr>
            </a:p>
          </p:txBody>
        </p:sp>
        <p:sp>
          <p:nvSpPr>
            <p:cNvPr id="13" name="Line 15"/>
            <p:cNvSpPr>
              <a:spLocks noChangeShapeType="1"/>
            </p:cNvSpPr>
            <p:nvPr/>
          </p:nvSpPr>
          <p:spPr bwMode="auto">
            <a:xfrm>
              <a:off x="109707968" y="109854626"/>
              <a:ext cx="1839307" cy="6724"/>
            </a:xfrm>
            <a:prstGeom prst="line">
              <a:avLst/>
            </a:prstGeom>
            <a:noFill/>
            <a:ln w="19050" algn="ctr">
              <a:solidFill>
                <a:srgbClr val="FFCC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4" name="WordArt 16"/>
            <p:cNvSpPr>
              <a:spLocks noChangeArrowheads="1" noChangeShapeType="1" noTextEdit="1"/>
            </p:cNvSpPr>
            <p:nvPr/>
          </p:nvSpPr>
          <p:spPr bwMode="auto">
            <a:xfrm>
              <a:off x="109895015" y="109689900"/>
              <a:ext cx="1480810" cy="127747"/>
            </a:xfrm>
            <a:prstGeom prst="rect">
              <a:avLst/>
            </a:prstGeom>
          </p:spPr>
          <p:txBody>
            <a:bodyPr wrap="none" fromWordArt="1">
              <a:prstTxWarp prst="textPlain">
                <a:avLst>
                  <a:gd name="adj" fmla="val 50000"/>
                </a:avLst>
              </a:prstTxWarp>
            </a:bodyPr>
            <a:lstStyle/>
            <a:p>
              <a:pPr algn="ctr" rtl="0"/>
              <a:r>
                <a:rPr lang="en-US" sz="1200" b="1" kern="10" spc="0" dirty="0">
                  <a:ln w="9525" algn="ctr">
                    <a:solidFill>
                      <a:srgbClr val="000000"/>
                    </a:solidFill>
                    <a:round/>
                    <a:headEnd/>
                    <a:tailEnd/>
                  </a:ln>
                  <a:solidFill>
                    <a:srgbClr val="000000"/>
                  </a:solidFill>
                  <a:effectLst/>
                  <a:latin typeface="Arial"/>
                  <a:cs typeface="Arial"/>
                </a:rPr>
                <a:t>COGHSTA</a:t>
              </a:r>
            </a:p>
          </p:txBody>
        </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5185" y="6040200"/>
            <a:ext cx="915094" cy="741600"/>
          </a:xfrm>
          <a:prstGeom prst="rect">
            <a:avLst/>
          </a:prstGeom>
        </p:spPr>
      </p:pic>
      <p:sp>
        <p:nvSpPr>
          <p:cNvPr id="3" name="Slide Number Placeholder 2">
            <a:extLst>
              <a:ext uri="{FF2B5EF4-FFF2-40B4-BE49-F238E27FC236}">
                <a16:creationId xmlns:a16="http://schemas.microsoft.com/office/drawing/2014/main" id="{9F92A3B0-7221-4860-9B2F-D9192F9DBB3D}"/>
              </a:ext>
            </a:extLst>
          </p:cNvPr>
          <p:cNvSpPr>
            <a:spLocks noGrp="1"/>
          </p:cNvSpPr>
          <p:nvPr>
            <p:ph type="sldNum" sz="quarter" idx="12"/>
          </p:nvPr>
        </p:nvSpPr>
        <p:spPr/>
        <p:txBody>
          <a:bodyPr/>
          <a:lstStyle/>
          <a:p>
            <a:fld id="{CA15C064-DD44-4CAC-873E-2D1F54821676}" type="slidenum">
              <a:rPr kumimoji="0" lang="en-US" smtClean="0"/>
              <a:pPr/>
              <a:t>131</a:t>
            </a:fld>
            <a:endParaRPr kumimoji="0" lang="en-US" dirty="0"/>
          </a:p>
        </p:txBody>
      </p:sp>
      <p:sp>
        <p:nvSpPr>
          <p:cNvPr id="4" name="Content Placeholder 3"/>
          <p:cNvSpPr>
            <a:spLocks noGrp="1"/>
          </p:cNvSpPr>
          <p:nvPr>
            <p:ph idx="1"/>
          </p:nvPr>
        </p:nvSpPr>
        <p:spPr>
          <a:xfrm>
            <a:off x="304800" y="1231449"/>
            <a:ext cx="8686800" cy="4904679"/>
          </a:xfrm>
        </p:spPr>
        <p:txBody>
          <a:bodyPr>
            <a:normAutofit fontScale="92500" lnSpcReduction="20000"/>
          </a:bodyPr>
          <a:lstStyle/>
          <a:p>
            <a:pPr marL="0" indent="0">
              <a:buNone/>
            </a:pPr>
            <a:r>
              <a:rPr lang="en-ZA" sz="2800" b="1" dirty="0"/>
              <a:t>SOL PLAATJE </a:t>
            </a:r>
            <a:r>
              <a:rPr lang="en-ZA" sz="2800" b="1" dirty="0" smtClean="0"/>
              <a:t>MUNICIPALITY </a:t>
            </a:r>
            <a:r>
              <a:rPr lang="en-ZA" sz="2800" b="1" dirty="0"/>
              <a:t>- LERATO PARK:</a:t>
            </a:r>
            <a:endParaRPr lang="en-ZA" sz="2800" dirty="0"/>
          </a:p>
          <a:p>
            <a:pPr lvl="0">
              <a:buFont typeface="Wingdings" panose="05000000000000000000" pitchFamily="2" charset="2"/>
              <a:buChar char="q"/>
            </a:pPr>
            <a:r>
              <a:rPr lang="en-ZA" sz="2800" dirty="0"/>
              <a:t>58 stand pipes erected at 200m radius, of which they are all commissioned</a:t>
            </a:r>
          </a:p>
          <a:p>
            <a:pPr marL="0" indent="0">
              <a:buNone/>
            </a:pPr>
            <a:r>
              <a:rPr lang="en-ZA" sz="2800" b="1" dirty="0" smtClean="0"/>
              <a:t>PHOKWANE MUNICIPALITY </a:t>
            </a:r>
            <a:r>
              <a:rPr lang="en-ZA" sz="2800" b="1" dirty="0"/>
              <a:t>- NKANDLA:</a:t>
            </a:r>
            <a:endParaRPr lang="en-ZA" sz="2800" dirty="0"/>
          </a:p>
          <a:p>
            <a:pPr lvl="0">
              <a:buFont typeface="Wingdings" panose="05000000000000000000" pitchFamily="2" charset="2"/>
              <a:buChar char="q"/>
            </a:pPr>
            <a:r>
              <a:rPr lang="en-ZA" sz="2800" dirty="0"/>
              <a:t>Nkandla Sanitation vip (Excavation 436, Bottom 282 and top 117)</a:t>
            </a:r>
          </a:p>
          <a:p>
            <a:pPr lvl="0">
              <a:buFont typeface="Wingdings" panose="05000000000000000000" pitchFamily="2" charset="2"/>
              <a:buChar char="q"/>
            </a:pPr>
            <a:r>
              <a:rPr lang="en-ZA" sz="2800" dirty="0"/>
              <a:t>Water tanks delivered and operational.</a:t>
            </a:r>
          </a:p>
          <a:p>
            <a:pPr lvl="0">
              <a:buFont typeface="Wingdings" panose="05000000000000000000" pitchFamily="2" charset="2"/>
              <a:buChar char="q"/>
            </a:pPr>
            <a:r>
              <a:rPr lang="en-ZA" sz="2800" dirty="0"/>
              <a:t>Sanitisers delivered per household for 500.</a:t>
            </a:r>
          </a:p>
          <a:p>
            <a:pPr marL="0" indent="0">
              <a:buNone/>
            </a:pPr>
            <a:r>
              <a:rPr lang="en-ZA" sz="2800" b="1" dirty="0" smtClean="0"/>
              <a:t>KHAI-MA MUNICIPALITY </a:t>
            </a:r>
            <a:r>
              <a:rPr lang="en-ZA" sz="2800" b="1" dirty="0"/>
              <a:t>- WITBANK:</a:t>
            </a:r>
            <a:endParaRPr lang="en-ZA" sz="2800" dirty="0"/>
          </a:p>
          <a:p>
            <a:pPr lvl="0">
              <a:buFont typeface="Wingdings" panose="05000000000000000000" pitchFamily="2" charset="2"/>
              <a:buChar char="q"/>
            </a:pPr>
            <a:r>
              <a:rPr lang="en-ZA" sz="2800" dirty="0"/>
              <a:t>Sanitation (vip) to 14 households – the contractor has been appointed. </a:t>
            </a:r>
            <a:endParaRPr lang="en-ZA" sz="2800" dirty="0" smtClean="0"/>
          </a:p>
          <a:p>
            <a:pPr lvl="0">
              <a:buFont typeface="Wingdings" panose="05000000000000000000" pitchFamily="2" charset="2"/>
              <a:buChar char="q"/>
            </a:pPr>
            <a:r>
              <a:rPr lang="en-ZA" sz="2800" dirty="0" smtClean="0"/>
              <a:t>The </a:t>
            </a:r>
            <a:r>
              <a:rPr lang="en-ZA" sz="2800" dirty="0"/>
              <a:t>other 76 households have access to sanitation.</a:t>
            </a:r>
          </a:p>
          <a:p>
            <a:endParaRPr lang="en-ZA" dirty="0"/>
          </a:p>
        </p:txBody>
      </p:sp>
      <p:sp>
        <p:nvSpPr>
          <p:cNvPr id="11" name="Title 1"/>
          <p:cNvSpPr txBox="1">
            <a:spLocks noGrp="1"/>
          </p:cNvSpPr>
          <p:nvPr>
            <p:ph type="title"/>
          </p:nvPr>
        </p:nvSpPr>
        <p:spPr>
          <a:xfrm>
            <a:off x="0" y="0"/>
            <a:ext cx="9144000" cy="1066512"/>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400" b="1" dirty="0">
                <a:latin typeface="Arial" panose="020B0604020202020204" pitchFamily="34" charset="0"/>
                <a:cs typeface="Arial" panose="020B0604020202020204" pitchFamily="34" charset="0"/>
              </a:rPr>
              <a:t> </a:t>
            </a:r>
            <a:r>
              <a:rPr lang="en-US" sz="24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DEPARTMENTAL – COVID 19 PANDEMIC IMPLICATIONS</a:t>
            </a:r>
            <a:endParaRPr lang="en-US" sz="2400" b="1" dirty="0">
              <a:latin typeface="Arial" panose="020B0604020202020204" pitchFamily="34" charset="0"/>
              <a:cs typeface="Arial" panose="020B0604020202020204" pitchFamily="34" charset="0"/>
            </a:endParaRPr>
          </a:p>
        </p:txBody>
      </p:sp>
      <p:sp>
        <p:nvSpPr>
          <p:cNvPr id="2" name="Rectangle 1"/>
          <p:cNvSpPr/>
          <p:nvPr/>
        </p:nvSpPr>
        <p:spPr>
          <a:xfrm>
            <a:off x="0" y="5877272"/>
            <a:ext cx="9144000" cy="980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300812859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2"/>
          <p:cNvGrpSpPr>
            <a:grpSpLocks/>
          </p:cNvGrpSpPr>
          <p:nvPr/>
        </p:nvGrpSpPr>
        <p:grpSpPr bwMode="auto">
          <a:xfrm>
            <a:off x="7219332" y="6038850"/>
            <a:ext cx="1848445" cy="742950"/>
            <a:chOff x="109614444" y="109632750"/>
            <a:chExt cx="2104281" cy="628650"/>
          </a:xfrm>
        </p:grpSpPr>
        <p:sp>
          <p:nvSpPr>
            <p:cNvPr id="12" name="Text Box 14"/>
            <p:cNvSpPr txBox="1">
              <a:spLocks noChangeArrowheads="1"/>
            </p:cNvSpPr>
            <p:nvPr/>
          </p:nvSpPr>
          <p:spPr bwMode="auto">
            <a:xfrm>
              <a:off x="109614444" y="109632750"/>
              <a:ext cx="2104281" cy="6286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Department: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Co-operative Governance, Human Settlements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Traditional Affairs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a:ln>
                    <a:noFill/>
                  </a:ln>
                  <a:solidFill>
                    <a:srgbClr val="000000"/>
                  </a:solidFill>
                  <a:effectLst/>
                  <a:latin typeface="Arial" pitchFamily="34" charset="0"/>
                </a:rPr>
                <a:t>Northern Cape</a:t>
              </a:r>
              <a:endParaRPr kumimoji="0" lang="en-US" sz="1800" b="0" i="0" u="none" strike="noStrike" cap="none" normalizeH="0" baseline="0" dirty="0">
                <a:ln>
                  <a:noFill/>
                </a:ln>
                <a:solidFill>
                  <a:schemeClr val="tx1"/>
                </a:solidFill>
                <a:effectLst/>
                <a:latin typeface="Arial" pitchFamily="34" charset="0"/>
              </a:endParaRPr>
            </a:p>
          </p:txBody>
        </p:sp>
        <p:sp>
          <p:nvSpPr>
            <p:cNvPr id="13" name="Line 15"/>
            <p:cNvSpPr>
              <a:spLocks noChangeShapeType="1"/>
            </p:cNvSpPr>
            <p:nvPr/>
          </p:nvSpPr>
          <p:spPr bwMode="auto">
            <a:xfrm>
              <a:off x="109707968" y="109854626"/>
              <a:ext cx="1839307" cy="6724"/>
            </a:xfrm>
            <a:prstGeom prst="line">
              <a:avLst/>
            </a:prstGeom>
            <a:noFill/>
            <a:ln w="19050" algn="ctr">
              <a:solidFill>
                <a:srgbClr val="FFCC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4" name="WordArt 16"/>
            <p:cNvSpPr>
              <a:spLocks noChangeArrowheads="1" noChangeShapeType="1" noTextEdit="1"/>
            </p:cNvSpPr>
            <p:nvPr/>
          </p:nvSpPr>
          <p:spPr bwMode="auto">
            <a:xfrm>
              <a:off x="109895015" y="109689900"/>
              <a:ext cx="1480810" cy="127747"/>
            </a:xfrm>
            <a:prstGeom prst="rect">
              <a:avLst/>
            </a:prstGeom>
          </p:spPr>
          <p:txBody>
            <a:bodyPr wrap="none" fromWordArt="1">
              <a:prstTxWarp prst="textPlain">
                <a:avLst>
                  <a:gd name="adj" fmla="val 50000"/>
                </a:avLst>
              </a:prstTxWarp>
            </a:bodyPr>
            <a:lstStyle/>
            <a:p>
              <a:pPr algn="ctr" rtl="0"/>
              <a:r>
                <a:rPr lang="en-US" sz="1200" b="1" kern="10" spc="0" dirty="0">
                  <a:ln w="9525" algn="ctr">
                    <a:solidFill>
                      <a:srgbClr val="000000"/>
                    </a:solidFill>
                    <a:round/>
                    <a:headEnd/>
                    <a:tailEnd/>
                  </a:ln>
                  <a:solidFill>
                    <a:srgbClr val="000000"/>
                  </a:solidFill>
                  <a:effectLst/>
                  <a:latin typeface="Arial"/>
                  <a:cs typeface="Arial"/>
                </a:rPr>
                <a:t>COGHSTA</a:t>
              </a:r>
            </a:p>
          </p:txBody>
        </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5185" y="6040200"/>
            <a:ext cx="915094" cy="741600"/>
          </a:xfrm>
          <a:prstGeom prst="rect">
            <a:avLst/>
          </a:prstGeom>
        </p:spPr>
      </p:pic>
      <p:sp>
        <p:nvSpPr>
          <p:cNvPr id="3" name="Slide Number Placeholder 2">
            <a:extLst>
              <a:ext uri="{FF2B5EF4-FFF2-40B4-BE49-F238E27FC236}">
                <a16:creationId xmlns:a16="http://schemas.microsoft.com/office/drawing/2014/main" id="{9F92A3B0-7221-4860-9B2F-D9192F9DBB3D}"/>
              </a:ext>
            </a:extLst>
          </p:cNvPr>
          <p:cNvSpPr>
            <a:spLocks noGrp="1"/>
          </p:cNvSpPr>
          <p:nvPr>
            <p:ph type="sldNum" sz="quarter" idx="12"/>
          </p:nvPr>
        </p:nvSpPr>
        <p:spPr/>
        <p:txBody>
          <a:bodyPr/>
          <a:lstStyle/>
          <a:p>
            <a:fld id="{CA15C064-DD44-4CAC-873E-2D1F54821676}" type="slidenum">
              <a:rPr kumimoji="0" lang="en-US" smtClean="0"/>
              <a:pPr/>
              <a:t>132</a:t>
            </a:fld>
            <a:endParaRPr kumimoji="0" lang="en-US" dirty="0"/>
          </a:p>
        </p:txBody>
      </p:sp>
      <p:graphicFrame>
        <p:nvGraphicFramePr>
          <p:cNvPr id="11" name="Table 10">
            <a:extLst/>
          </p:cNvPr>
          <p:cNvGraphicFramePr>
            <a:graphicFrameLocks noGrp="1"/>
          </p:cNvGraphicFramePr>
          <p:nvPr>
            <p:extLst>
              <p:ext uri="{D42A27DB-BD31-4B8C-83A1-F6EECF244321}">
                <p14:modId xmlns:p14="http://schemas.microsoft.com/office/powerpoint/2010/main" val="4276527510"/>
              </p:ext>
            </p:extLst>
          </p:nvPr>
        </p:nvGraphicFramePr>
        <p:xfrm>
          <a:off x="-1" y="815077"/>
          <a:ext cx="9144000" cy="6042923"/>
        </p:xfrm>
        <a:graphic>
          <a:graphicData uri="http://schemas.openxmlformats.org/drawingml/2006/table">
            <a:tbl>
              <a:tblPr firstRow="1" bandRow="1">
                <a:tableStyleId>{5C22544A-7EE6-4342-B048-85BDC9FD1C3A}</a:tableStyleId>
              </a:tblPr>
              <a:tblGrid>
                <a:gridCol w="869170">
                  <a:extLst>
                    <a:ext uri="{9D8B030D-6E8A-4147-A177-3AD203B41FA5}">
                      <a16:colId xmlns:a16="http://schemas.microsoft.com/office/drawing/2014/main" val="20000"/>
                    </a:ext>
                  </a:extLst>
                </a:gridCol>
                <a:gridCol w="886306">
                  <a:extLst>
                    <a:ext uri="{9D8B030D-6E8A-4147-A177-3AD203B41FA5}">
                      <a16:colId xmlns:a16="http://schemas.microsoft.com/office/drawing/2014/main" val="20001"/>
                    </a:ext>
                  </a:extLst>
                </a:gridCol>
                <a:gridCol w="1216301">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295423">
                  <a:extLst>
                    <a:ext uri="{9D8B030D-6E8A-4147-A177-3AD203B41FA5}">
                      <a16:colId xmlns:a16="http://schemas.microsoft.com/office/drawing/2014/main" val="20007"/>
                    </a:ext>
                  </a:extLst>
                </a:gridCol>
              </a:tblGrid>
              <a:tr h="815915">
                <a:tc>
                  <a:txBody>
                    <a:bodyPr/>
                    <a:lstStyle/>
                    <a:p>
                      <a:r>
                        <a:rPr lang="en-US" sz="1400" dirty="0" smtClean="0">
                          <a:solidFill>
                            <a:schemeClr val="tx1"/>
                          </a:solidFill>
                          <a:latin typeface="Arial" pitchFamily="34" charset="0"/>
                          <a:cs typeface="Arial" pitchFamily="34" charset="0"/>
                        </a:rPr>
                        <a:t>Municipality </a:t>
                      </a:r>
                      <a:endParaRPr lang="en-US" sz="1400" dirty="0">
                        <a:solidFill>
                          <a:schemeClr val="tx1"/>
                        </a:solidFill>
                        <a:latin typeface="Arial" pitchFamily="34" charset="0"/>
                        <a:cs typeface="Arial" pitchFamily="34" charset="0"/>
                      </a:endParaRPr>
                    </a:p>
                  </a:txBody>
                  <a:tcPr marL="91442" marR="91442" marT="45731" marB="45731"/>
                </a:tc>
                <a:tc>
                  <a:txBody>
                    <a:bodyPr/>
                    <a:lstStyle/>
                    <a:p>
                      <a:r>
                        <a:rPr lang="en-US" sz="1400" dirty="0" smtClean="0">
                          <a:solidFill>
                            <a:schemeClr val="tx1"/>
                          </a:solidFill>
                          <a:latin typeface="Arial" pitchFamily="34" charset="0"/>
                          <a:cs typeface="Arial" pitchFamily="34" charset="0"/>
                        </a:rPr>
                        <a:t>Settle</a:t>
                      </a:r>
                    </a:p>
                    <a:p>
                      <a:r>
                        <a:rPr lang="en-US" sz="1400" dirty="0" err="1" smtClean="0">
                          <a:solidFill>
                            <a:schemeClr val="tx1"/>
                          </a:solidFill>
                          <a:latin typeface="Arial" pitchFamily="34" charset="0"/>
                          <a:cs typeface="Arial" pitchFamily="34" charset="0"/>
                        </a:rPr>
                        <a:t>ment</a:t>
                      </a:r>
                      <a:endParaRPr lang="en-US" sz="1400" dirty="0">
                        <a:solidFill>
                          <a:schemeClr val="tx1"/>
                        </a:solidFill>
                        <a:latin typeface="Arial" pitchFamily="34" charset="0"/>
                        <a:cs typeface="Arial" pitchFamily="34" charset="0"/>
                      </a:endParaRPr>
                    </a:p>
                  </a:txBody>
                  <a:tcPr marL="91442" marR="91442" marT="45731" marB="45731"/>
                </a:tc>
                <a:tc>
                  <a:txBody>
                    <a:bodyPr/>
                    <a:lstStyle/>
                    <a:p>
                      <a:r>
                        <a:rPr lang="en-US" sz="1400" dirty="0" smtClean="0">
                          <a:solidFill>
                            <a:schemeClr val="tx1"/>
                          </a:solidFill>
                          <a:latin typeface="Arial" pitchFamily="34" charset="0"/>
                          <a:cs typeface="Arial" pitchFamily="34" charset="0"/>
                        </a:rPr>
                        <a:t>Planned </a:t>
                      </a:r>
                      <a:r>
                        <a:rPr lang="en-US" sz="1400" dirty="0">
                          <a:solidFill>
                            <a:schemeClr val="tx1"/>
                          </a:solidFill>
                          <a:latin typeface="Arial" pitchFamily="34" charset="0"/>
                          <a:cs typeface="Arial" pitchFamily="34" charset="0"/>
                        </a:rPr>
                        <a:t>Intervention</a:t>
                      </a:r>
                    </a:p>
                  </a:txBody>
                  <a:tcPr marL="91442" marR="91442" marT="45731" marB="45731"/>
                </a:tc>
                <a:tc>
                  <a:txBody>
                    <a:bodyPr/>
                    <a:lstStyle/>
                    <a:p>
                      <a:r>
                        <a:rPr lang="en-US" sz="1400" dirty="0" smtClean="0">
                          <a:solidFill>
                            <a:schemeClr val="tx1"/>
                          </a:solidFill>
                          <a:latin typeface="Arial" pitchFamily="34" charset="0"/>
                          <a:cs typeface="Arial" pitchFamily="34" charset="0"/>
                        </a:rPr>
                        <a:t>Time</a:t>
                      </a:r>
                    </a:p>
                    <a:p>
                      <a:r>
                        <a:rPr lang="en-US" sz="1400" dirty="0" smtClean="0">
                          <a:solidFill>
                            <a:schemeClr val="tx1"/>
                          </a:solidFill>
                          <a:latin typeface="Arial" pitchFamily="34" charset="0"/>
                          <a:cs typeface="Arial" pitchFamily="34" charset="0"/>
                        </a:rPr>
                        <a:t>frame</a:t>
                      </a:r>
                      <a:endParaRPr lang="en-US" sz="1400" dirty="0">
                        <a:solidFill>
                          <a:schemeClr val="tx1"/>
                        </a:solidFill>
                        <a:latin typeface="Arial" pitchFamily="34" charset="0"/>
                        <a:cs typeface="Arial" pitchFamily="34" charset="0"/>
                      </a:endParaRPr>
                    </a:p>
                  </a:txBody>
                  <a:tcPr marL="91442" marR="91442" marT="45731" marB="45731"/>
                </a:tc>
                <a:tc>
                  <a:txBody>
                    <a:bodyPr/>
                    <a:lstStyle/>
                    <a:p>
                      <a:r>
                        <a:rPr lang="en-US" sz="1400" dirty="0" smtClean="0">
                          <a:solidFill>
                            <a:schemeClr val="tx1"/>
                          </a:solidFill>
                          <a:latin typeface="Arial" pitchFamily="34" charset="0"/>
                          <a:cs typeface="Arial" pitchFamily="34" charset="0"/>
                        </a:rPr>
                        <a:t>Budget</a:t>
                      </a:r>
                      <a:endParaRPr lang="en-US" sz="1400" dirty="0">
                        <a:solidFill>
                          <a:schemeClr val="tx1"/>
                        </a:solidFill>
                        <a:latin typeface="Arial" pitchFamily="34" charset="0"/>
                        <a:cs typeface="Arial" pitchFamily="34" charset="0"/>
                      </a:endParaRPr>
                    </a:p>
                  </a:txBody>
                  <a:tcPr marL="91442" marR="91442" marT="45731" marB="45731"/>
                </a:tc>
                <a:tc>
                  <a:txBody>
                    <a:bodyPr/>
                    <a:lstStyle/>
                    <a:p>
                      <a:r>
                        <a:rPr lang="en-US" sz="1400" dirty="0" smtClean="0">
                          <a:solidFill>
                            <a:schemeClr val="tx1"/>
                          </a:solidFill>
                          <a:latin typeface="Arial" pitchFamily="34" charset="0"/>
                          <a:cs typeface="Arial" pitchFamily="34" charset="0"/>
                        </a:rPr>
                        <a:t>Expenditure</a:t>
                      </a:r>
                      <a:endParaRPr lang="en-US" sz="1400" dirty="0">
                        <a:solidFill>
                          <a:schemeClr val="tx1"/>
                        </a:solidFill>
                        <a:latin typeface="Arial" pitchFamily="34" charset="0"/>
                        <a:cs typeface="Arial" pitchFamily="34" charset="0"/>
                      </a:endParaRPr>
                    </a:p>
                  </a:txBody>
                  <a:tcPr marL="91442" marR="91442" marT="45731" marB="45731"/>
                </a:tc>
                <a:tc>
                  <a:txBody>
                    <a:bodyPr/>
                    <a:lstStyle/>
                    <a:p>
                      <a:r>
                        <a:rPr lang="en-US" sz="1400" dirty="0" smtClean="0">
                          <a:solidFill>
                            <a:schemeClr val="tx1"/>
                          </a:solidFill>
                          <a:latin typeface="Arial" pitchFamily="34" charset="0"/>
                          <a:cs typeface="Arial" pitchFamily="34" charset="0"/>
                        </a:rPr>
                        <a:t>Progress</a:t>
                      </a:r>
                      <a:endParaRPr lang="en-US" sz="1400" dirty="0">
                        <a:solidFill>
                          <a:schemeClr val="tx1"/>
                        </a:solidFill>
                        <a:latin typeface="Arial" pitchFamily="34" charset="0"/>
                        <a:cs typeface="Arial" pitchFamily="34" charset="0"/>
                      </a:endParaRPr>
                    </a:p>
                  </a:txBody>
                  <a:tcPr marL="91442" marR="91442" marT="45731" marB="45731"/>
                </a:tc>
                <a:tc>
                  <a:txBody>
                    <a:bodyPr/>
                    <a:lstStyle/>
                    <a:p>
                      <a:r>
                        <a:rPr lang="en-US" sz="1400" dirty="0" smtClean="0">
                          <a:solidFill>
                            <a:schemeClr val="tx1"/>
                          </a:solidFill>
                          <a:latin typeface="Arial" pitchFamily="34" charset="0"/>
                          <a:cs typeface="Arial" pitchFamily="34" charset="0"/>
                        </a:rPr>
                        <a:t>Status</a:t>
                      </a:r>
                      <a:endParaRPr lang="en-US" sz="1400" dirty="0">
                        <a:solidFill>
                          <a:schemeClr val="tx1"/>
                        </a:solidFill>
                        <a:latin typeface="Arial" pitchFamily="34" charset="0"/>
                        <a:cs typeface="Arial" pitchFamily="34" charset="0"/>
                      </a:endParaRPr>
                    </a:p>
                  </a:txBody>
                  <a:tcPr marL="91442" marR="91442" marT="45731" marB="45731"/>
                </a:tc>
                <a:extLst>
                  <a:ext uri="{0D108BD9-81ED-4DB2-BD59-A6C34878D82A}">
                    <a16:rowId xmlns:a16="http://schemas.microsoft.com/office/drawing/2014/main" val="10000"/>
                  </a:ext>
                </a:extLst>
              </a:tr>
              <a:tr h="1333068">
                <a:tc>
                  <a:txBody>
                    <a:bodyPr/>
                    <a:lstStyle/>
                    <a:p>
                      <a:r>
                        <a:rPr lang="en-US" sz="1400" dirty="0" smtClean="0">
                          <a:latin typeface="Arial" panose="020B0604020202020204" pitchFamily="34" charset="0"/>
                          <a:cs typeface="Arial" panose="020B0604020202020204" pitchFamily="34" charset="0"/>
                        </a:rPr>
                        <a:t>Phokwane</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smtClean="0">
                          <a:latin typeface="Arial" panose="020B0604020202020204" pitchFamily="34" charset="0"/>
                          <a:cs typeface="Arial" panose="020B0604020202020204" pitchFamily="34" charset="0"/>
                        </a:rPr>
                        <a:t>Nkandla</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smtClean="0">
                          <a:latin typeface="Arial" panose="020B0604020202020204" pitchFamily="34" charset="0"/>
                          <a:cs typeface="Arial" panose="020B0604020202020204" pitchFamily="34" charset="0"/>
                        </a:rPr>
                        <a:t>Supply &amp; installation of 15 x 10 000lt Water Tanks</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smtClean="0">
                          <a:latin typeface="Arial" panose="020B0604020202020204" pitchFamily="34" charset="0"/>
                          <a:cs typeface="Arial" panose="020B0604020202020204" pitchFamily="34" charset="0"/>
                        </a:rPr>
                        <a:t>3 weeks</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smtClean="0">
                          <a:latin typeface="Arial" panose="020B0604020202020204" pitchFamily="34" charset="0"/>
                          <a:cs typeface="Arial" panose="020B0604020202020204" pitchFamily="34" charset="0"/>
                        </a:rPr>
                        <a:t>R1 140 903.50</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anose="020B0604020202020204" pitchFamily="34" charset="0"/>
                          <a:cs typeface="Arial" panose="020B0604020202020204" pitchFamily="34" charset="0"/>
                        </a:rPr>
                        <a:t>R1 083 858.00</a:t>
                      </a:r>
                    </a:p>
                    <a:p>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smtClean="0">
                          <a:latin typeface="Arial" panose="020B0604020202020204" pitchFamily="34" charset="0"/>
                          <a:cs typeface="Arial" panose="020B0604020202020204" pitchFamily="34" charset="0"/>
                        </a:rPr>
                        <a:t>15</a:t>
                      </a:r>
                      <a:r>
                        <a:rPr lang="en-US" sz="1400" baseline="0" dirty="0" smtClean="0">
                          <a:latin typeface="Arial" panose="020B0604020202020204" pitchFamily="34" charset="0"/>
                          <a:cs typeface="Arial" panose="020B0604020202020204" pitchFamily="34" charset="0"/>
                        </a:rPr>
                        <a:t> water tanks supplied &amp; installed</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smtClean="0">
                          <a:solidFill>
                            <a:schemeClr val="dk1"/>
                          </a:solidFill>
                          <a:latin typeface="Arial" panose="020B0604020202020204" pitchFamily="34" charset="0"/>
                          <a:cs typeface="Arial" panose="020B0604020202020204" pitchFamily="34" charset="0"/>
                        </a:rPr>
                        <a:t>Completed</a:t>
                      </a:r>
                      <a:endParaRPr lang="en-US" sz="1400" dirty="0">
                        <a:solidFill>
                          <a:sysClr val="windowText" lastClr="000000"/>
                        </a:solidFill>
                        <a:latin typeface="Arial" pitchFamily="34" charset="0"/>
                        <a:cs typeface="Arial" pitchFamily="34" charset="0"/>
                      </a:endParaRPr>
                    </a:p>
                  </a:txBody>
                  <a:tcPr marL="91442" marR="91442" marT="45731" marB="45731"/>
                </a:tc>
                <a:extLst>
                  <a:ext uri="{0D108BD9-81ED-4DB2-BD59-A6C34878D82A}">
                    <a16:rowId xmlns:a16="http://schemas.microsoft.com/office/drawing/2014/main" val="10001"/>
                  </a:ext>
                </a:extLst>
              </a:tr>
              <a:tr h="2315311">
                <a:tc>
                  <a:txBody>
                    <a:bodyPr/>
                    <a:lstStyle/>
                    <a:p>
                      <a:r>
                        <a:rPr lang="en-US" sz="1400" dirty="0" smtClean="0">
                          <a:latin typeface="Arial" panose="020B0604020202020204" pitchFamily="34" charset="0"/>
                          <a:cs typeface="Arial" panose="020B0604020202020204" pitchFamily="34" charset="0"/>
                        </a:rPr>
                        <a:t>Phokwane</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smtClean="0">
                          <a:latin typeface="Arial" panose="020B0604020202020204" pitchFamily="34" charset="0"/>
                          <a:cs typeface="Arial" panose="020B0604020202020204" pitchFamily="34" charset="0"/>
                        </a:rPr>
                        <a:t>Nkandla</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smtClean="0">
                          <a:latin typeface="Arial" panose="020B0604020202020204" pitchFamily="34" charset="0"/>
                          <a:cs typeface="Arial" panose="020B0604020202020204" pitchFamily="34" charset="0"/>
                        </a:rPr>
                        <a:t>Supply &amp; installation of 500 VIP toilets</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smtClean="0">
                          <a:solidFill>
                            <a:sysClr val="windowText" lastClr="000000"/>
                          </a:solidFill>
                          <a:latin typeface="Arial" pitchFamily="34" charset="0"/>
                          <a:cs typeface="Arial" pitchFamily="34" charset="0"/>
                        </a:rPr>
                        <a:t>3 months</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smtClean="0">
                          <a:latin typeface="Arial" panose="020B0604020202020204" pitchFamily="34" charset="0"/>
                          <a:cs typeface="Arial" panose="020B0604020202020204" pitchFamily="34" charset="0"/>
                        </a:rPr>
                        <a:t>R9 801 519.00</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anose="020B0604020202020204" pitchFamily="34" charset="0"/>
                          <a:cs typeface="Arial" panose="020B0604020202020204" pitchFamily="34" charset="0"/>
                        </a:rPr>
                        <a:t>R6 183 433.36</a:t>
                      </a:r>
                    </a:p>
                    <a:p>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smtClean="0">
                          <a:solidFill>
                            <a:schemeClr val="dk1"/>
                          </a:solidFill>
                          <a:latin typeface="Arial" panose="020B0604020202020204" pitchFamily="34" charset="0"/>
                          <a:cs typeface="Arial" panose="020B0604020202020204" pitchFamily="34" charset="0"/>
                        </a:rPr>
                        <a:t>Excavations:</a:t>
                      </a:r>
                      <a:r>
                        <a:rPr lang="en-US" sz="1400" baseline="0" dirty="0" smtClean="0">
                          <a:solidFill>
                            <a:schemeClr val="dk1"/>
                          </a:solidFill>
                          <a:latin typeface="Arial" panose="020B0604020202020204" pitchFamily="34" charset="0"/>
                          <a:cs typeface="Arial" panose="020B0604020202020204" pitchFamily="34" charset="0"/>
                        </a:rPr>
                        <a:t> 500</a:t>
                      </a:r>
                    </a:p>
                    <a:p>
                      <a:r>
                        <a:rPr lang="en-US" sz="1400" baseline="0" dirty="0" smtClean="0">
                          <a:solidFill>
                            <a:schemeClr val="dk1"/>
                          </a:solidFill>
                          <a:latin typeface="Arial" panose="020B0604020202020204" pitchFamily="34" charset="0"/>
                          <a:cs typeface="Arial" panose="020B0604020202020204" pitchFamily="34" charset="0"/>
                        </a:rPr>
                        <a:t>Tops: 400</a:t>
                      </a:r>
                    </a:p>
                    <a:p>
                      <a:r>
                        <a:rPr lang="en-US" sz="1400" baseline="0" dirty="0" smtClean="0">
                          <a:solidFill>
                            <a:schemeClr val="dk1"/>
                          </a:solidFill>
                          <a:latin typeface="Arial" panose="020B0604020202020204" pitchFamily="34" charset="0"/>
                          <a:cs typeface="Arial" panose="020B0604020202020204" pitchFamily="34" charset="0"/>
                        </a:rPr>
                        <a:t>Bottoms: 454</a:t>
                      </a:r>
                    </a:p>
                    <a:p>
                      <a:r>
                        <a:rPr lang="en-US" sz="1400" baseline="0" dirty="0" smtClean="0">
                          <a:solidFill>
                            <a:schemeClr val="dk1"/>
                          </a:solidFill>
                          <a:latin typeface="Arial" panose="020B0604020202020204" pitchFamily="34" charset="0"/>
                          <a:cs typeface="Arial" panose="020B0604020202020204" pitchFamily="34" charset="0"/>
                        </a:rPr>
                        <a:t>Accessories: 400</a:t>
                      </a:r>
                    </a:p>
                    <a:p>
                      <a:r>
                        <a:rPr lang="en-US" sz="1400" baseline="0" dirty="0" smtClean="0">
                          <a:solidFill>
                            <a:schemeClr val="dk1"/>
                          </a:solidFill>
                          <a:latin typeface="Arial" panose="020B0604020202020204" pitchFamily="34" charset="0"/>
                          <a:cs typeface="Arial" panose="020B0604020202020204" pitchFamily="34" charset="0"/>
                        </a:rPr>
                        <a:t>Happy letters: 0</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baseline="0" dirty="0" smtClean="0">
                          <a:solidFill>
                            <a:schemeClr val="dk1"/>
                          </a:solidFill>
                          <a:latin typeface="Arial" panose="020B0604020202020204" pitchFamily="34" charset="0"/>
                          <a:cs typeface="Arial" panose="020B0604020202020204" pitchFamily="34" charset="0"/>
                        </a:rPr>
                        <a:t>Contract end date 28 August 2020</a:t>
                      </a:r>
                    </a:p>
                  </a:txBody>
                  <a:tcPr marL="91442" marR="91442" marT="45731" marB="45731"/>
                </a:tc>
                <a:extLst>
                  <a:ext uri="{0D108BD9-81ED-4DB2-BD59-A6C34878D82A}">
                    <a16:rowId xmlns:a16="http://schemas.microsoft.com/office/drawing/2014/main" val="10002"/>
                  </a:ext>
                </a:extLst>
              </a:tr>
              <a:tr h="1578629">
                <a:tc>
                  <a:txBody>
                    <a:bodyPr/>
                    <a:lstStyle/>
                    <a:p>
                      <a:r>
                        <a:rPr lang="en-US" sz="1400" dirty="0" smtClean="0">
                          <a:latin typeface="Arial" panose="020B0604020202020204" pitchFamily="34" charset="0"/>
                          <a:cs typeface="Arial" panose="020B0604020202020204" pitchFamily="34" charset="0"/>
                        </a:rPr>
                        <a:t>Sol Plaatje</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err="1" smtClean="0">
                          <a:latin typeface="Arial" panose="020B0604020202020204" pitchFamily="34" charset="0"/>
                          <a:cs typeface="Arial" panose="020B0604020202020204" pitchFamily="34" charset="0"/>
                        </a:rPr>
                        <a:t>Lerato</a:t>
                      </a:r>
                      <a:r>
                        <a:rPr lang="en-US" sz="1400" dirty="0" smtClean="0">
                          <a:latin typeface="Arial" panose="020B0604020202020204" pitchFamily="34" charset="0"/>
                          <a:cs typeface="Arial" panose="020B0604020202020204" pitchFamily="34" charset="0"/>
                        </a:rPr>
                        <a:t> Park</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smtClean="0">
                          <a:latin typeface="Arial" panose="020B0604020202020204" pitchFamily="34" charset="0"/>
                          <a:cs typeface="Arial" panose="020B0604020202020204" pitchFamily="34" charset="0"/>
                        </a:rPr>
                        <a:t>Installation of 50 Temporary Communal Water Supply</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smtClean="0">
                          <a:latin typeface="Arial" panose="020B0604020202020204" pitchFamily="34" charset="0"/>
                          <a:cs typeface="Arial" panose="020B0604020202020204" pitchFamily="34" charset="0"/>
                        </a:rPr>
                        <a:t>3 weeks</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smtClean="0">
                          <a:latin typeface="Arial" panose="020B0604020202020204" pitchFamily="34" charset="0"/>
                          <a:cs typeface="Arial" panose="020B0604020202020204" pitchFamily="34" charset="0"/>
                        </a:rPr>
                        <a:t>R3 968 991.16</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smtClean="0">
                          <a:solidFill>
                            <a:sysClr val="windowText" lastClr="000000"/>
                          </a:solidFill>
                          <a:latin typeface="Arial" pitchFamily="34" charset="0"/>
                          <a:cs typeface="Arial" pitchFamily="34" charset="0"/>
                        </a:rPr>
                        <a:t>R3 090 177.38</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smtClean="0">
                          <a:latin typeface="Arial" panose="020B0604020202020204" pitchFamily="34" charset="0"/>
                          <a:cs typeface="Arial" panose="020B0604020202020204" pitchFamily="34" charset="0"/>
                        </a:rPr>
                        <a:t>50</a:t>
                      </a:r>
                    </a:p>
                    <a:p>
                      <a:r>
                        <a:rPr lang="en-US" sz="1400" dirty="0" smtClean="0">
                          <a:latin typeface="Arial" panose="020B0604020202020204" pitchFamily="34" charset="0"/>
                          <a:cs typeface="Arial" panose="020B0604020202020204" pitchFamily="34" charset="0"/>
                        </a:rPr>
                        <a:t>temporary communal water taps completed</a:t>
                      </a:r>
                      <a:endParaRPr lang="en-US" sz="1400" dirty="0">
                        <a:solidFill>
                          <a:sysClr val="windowText" lastClr="000000"/>
                        </a:solidFill>
                        <a:latin typeface="Arial" pitchFamily="34" charset="0"/>
                        <a:cs typeface="Arial" pitchFamily="34" charset="0"/>
                      </a:endParaRPr>
                    </a:p>
                  </a:txBody>
                  <a:tcPr marL="91442" marR="91442" marT="45731" marB="45731"/>
                </a:tc>
                <a:tc>
                  <a:txBody>
                    <a:bodyPr/>
                    <a:lstStyle/>
                    <a:p>
                      <a:r>
                        <a:rPr lang="en-US" sz="1400" dirty="0" smtClean="0">
                          <a:solidFill>
                            <a:schemeClr val="dk1"/>
                          </a:solidFill>
                          <a:latin typeface="Arial" panose="020B0604020202020204" pitchFamily="34" charset="0"/>
                          <a:cs typeface="Arial" panose="020B0604020202020204" pitchFamily="34" charset="0"/>
                        </a:rPr>
                        <a:t>Completed</a:t>
                      </a:r>
                      <a:endParaRPr lang="en-US" sz="1400" dirty="0">
                        <a:solidFill>
                          <a:sysClr val="windowText" lastClr="000000"/>
                        </a:solidFill>
                        <a:latin typeface="Arial" pitchFamily="34" charset="0"/>
                        <a:cs typeface="Arial" pitchFamily="34" charset="0"/>
                      </a:endParaRPr>
                    </a:p>
                  </a:txBody>
                  <a:tcPr marL="91442" marR="91442" marT="45731" marB="45731"/>
                </a:tc>
                <a:extLst>
                  <a:ext uri="{0D108BD9-81ED-4DB2-BD59-A6C34878D82A}">
                    <a16:rowId xmlns:a16="http://schemas.microsoft.com/office/drawing/2014/main" val="10003"/>
                  </a:ext>
                </a:extLst>
              </a:tr>
            </a:tbl>
          </a:graphicData>
        </a:graphic>
      </p:graphicFrame>
      <p:sp>
        <p:nvSpPr>
          <p:cNvPr id="17" name="Title 1"/>
          <p:cNvSpPr txBox="1">
            <a:spLocks noGrp="1"/>
          </p:cNvSpPr>
          <p:nvPr>
            <p:ph type="title"/>
          </p:nvPr>
        </p:nvSpPr>
        <p:spPr>
          <a:xfrm>
            <a:off x="34118" y="-6547"/>
            <a:ext cx="9109882" cy="837912"/>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400" b="1" dirty="0">
                <a:latin typeface="Arial" panose="020B0604020202020204" pitchFamily="34" charset="0"/>
                <a:cs typeface="Arial" panose="020B0604020202020204" pitchFamily="34" charset="0"/>
              </a:rPr>
              <a:t> </a:t>
            </a:r>
            <a:r>
              <a:rPr lang="en-US" sz="24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DEPARTMENTAL – COVID 19 PANDEMIC IMPLICATIONS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28318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2"/>
          <p:cNvGrpSpPr>
            <a:grpSpLocks/>
          </p:cNvGrpSpPr>
          <p:nvPr/>
        </p:nvGrpSpPr>
        <p:grpSpPr bwMode="auto">
          <a:xfrm>
            <a:off x="7219332" y="6038850"/>
            <a:ext cx="1848445" cy="742950"/>
            <a:chOff x="109614444" y="109632750"/>
            <a:chExt cx="2104281" cy="628650"/>
          </a:xfrm>
        </p:grpSpPr>
        <p:sp>
          <p:nvSpPr>
            <p:cNvPr id="12" name="Text Box 14"/>
            <p:cNvSpPr txBox="1">
              <a:spLocks noChangeArrowheads="1"/>
            </p:cNvSpPr>
            <p:nvPr/>
          </p:nvSpPr>
          <p:spPr bwMode="auto">
            <a:xfrm>
              <a:off x="109614444" y="109632750"/>
              <a:ext cx="2104281" cy="6286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Department: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Co-operative Governance, Human Settlements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Traditional Affairs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a:ln>
                    <a:noFill/>
                  </a:ln>
                  <a:solidFill>
                    <a:srgbClr val="000000"/>
                  </a:solidFill>
                  <a:effectLst/>
                  <a:latin typeface="Arial" pitchFamily="34" charset="0"/>
                </a:rPr>
                <a:t>Northern Cape</a:t>
              </a:r>
              <a:endParaRPr kumimoji="0" lang="en-US" sz="1800" b="0" i="0" u="none" strike="noStrike" cap="none" normalizeH="0" baseline="0" dirty="0">
                <a:ln>
                  <a:noFill/>
                </a:ln>
                <a:solidFill>
                  <a:schemeClr val="tx1"/>
                </a:solidFill>
                <a:effectLst/>
                <a:latin typeface="Arial" pitchFamily="34" charset="0"/>
              </a:endParaRPr>
            </a:p>
          </p:txBody>
        </p:sp>
        <p:sp>
          <p:nvSpPr>
            <p:cNvPr id="13" name="Line 15"/>
            <p:cNvSpPr>
              <a:spLocks noChangeShapeType="1"/>
            </p:cNvSpPr>
            <p:nvPr/>
          </p:nvSpPr>
          <p:spPr bwMode="auto">
            <a:xfrm>
              <a:off x="109707968" y="109854626"/>
              <a:ext cx="1839307" cy="6724"/>
            </a:xfrm>
            <a:prstGeom prst="line">
              <a:avLst/>
            </a:prstGeom>
            <a:noFill/>
            <a:ln w="19050" algn="ctr">
              <a:solidFill>
                <a:srgbClr val="FFCC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4" name="WordArt 16"/>
            <p:cNvSpPr>
              <a:spLocks noChangeArrowheads="1" noChangeShapeType="1" noTextEdit="1"/>
            </p:cNvSpPr>
            <p:nvPr/>
          </p:nvSpPr>
          <p:spPr bwMode="auto">
            <a:xfrm>
              <a:off x="109895015" y="109689900"/>
              <a:ext cx="1480810" cy="127747"/>
            </a:xfrm>
            <a:prstGeom prst="rect">
              <a:avLst/>
            </a:prstGeom>
          </p:spPr>
          <p:txBody>
            <a:bodyPr wrap="none" fromWordArt="1">
              <a:prstTxWarp prst="textPlain">
                <a:avLst>
                  <a:gd name="adj" fmla="val 50000"/>
                </a:avLst>
              </a:prstTxWarp>
            </a:bodyPr>
            <a:lstStyle/>
            <a:p>
              <a:pPr algn="ctr" rtl="0"/>
              <a:r>
                <a:rPr lang="en-US" sz="1200" b="1" kern="10" spc="0" dirty="0">
                  <a:ln w="9525" algn="ctr">
                    <a:solidFill>
                      <a:srgbClr val="000000"/>
                    </a:solidFill>
                    <a:round/>
                    <a:headEnd/>
                    <a:tailEnd/>
                  </a:ln>
                  <a:solidFill>
                    <a:srgbClr val="000000"/>
                  </a:solidFill>
                  <a:effectLst/>
                  <a:latin typeface="Arial"/>
                  <a:cs typeface="Arial"/>
                </a:rPr>
                <a:t>COGHSTA</a:t>
              </a:r>
            </a:p>
          </p:txBody>
        </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5185" y="6040200"/>
            <a:ext cx="915094" cy="741600"/>
          </a:xfrm>
          <a:prstGeom prst="rect">
            <a:avLst/>
          </a:prstGeom>
        </p:spPr>
      </p:pic>
      <p:sp>
        <p:nvSpPr>
          <p:cNvPr id="3" name="Slide Number Placeholder 2">
            <a:extLst>
              <a:ext uri="{FF2B5EF4-FFF2-40B4-BE49-F238E27FC236}">
                <a16:creationId xmlns:a16="http://schemas.microsoft.com/office/drawing/2014/main" id="{9F92A3B0-7221-4860-9B2F-D9192F9DBB3D}"/>
              </a:ext>
            </a:extLst>
          </p:cNvPr>
          <p:cNvSpPr>
            <a:spLocks noGrp="1"/>
          </p:cNvSpPr>
          <p:nvPr>
            <p:ph type="sldNum" sz="quarter" idx="12"/>
          </p:nvPr>
        </p:nvSpPr>
        <p:spPr/>
        <p:txBody>
          <a:bodyPr/>
          <a:lstStyle/>
          <a:p>
            <a:fld id="{CA15C064-DD44-4CAC-873E-2D1F54821676}" type="slidenum">
              <a:rPr kumimoji="0" lang="en-US" smtClean="0"/>
              <a:pPr/>
              <a:t>133</a:t>
            </a:fld>
            <a:endParaRPr kumimoji="0" lang="en-US" dirty="0"/>
          </a:p>
        </p:txBody>
      </p:sp>
      <p:graphicFrame>
        <p:nvGraphicFramePr>
          <p:cNvPr id="11" name="Table 10"/>
          <p:cNvGraphicFramePr>
            <a:graphicFrameLocks noGrp="1"/>
          </p:cNvGraphicFramePr>
          <p:nvPr>
            <p:extLst>
              <p:ext uri="{D42A27DB-BD31-4B8C-83A1-F6EECF244321}">
                <p14:modId xmlns:p14="http://schemas.microsoft.com/office/powerpoint/2010/main" val="2432753394"/>
              </p:ext>
            </p:extLst>
          </p:nvPr>
        </p:nvGraphicFramePr>
        <p:xfrm>
          <a:off x="0" y="978794"/>
          <a:ext cx="9144000" cy="5879206"/>
        </p:xfrm>
        <a:graphic>
          <a:graphicData uri="http://schemas.openxmlformats.org/drawingml/2006/table">
            <a:tbl>
              <a:tblPr firstRow="1" firstCol="1" bandRow="1">
                <a:tableStyleId>{5C22544A-7EE6-4342-B048-85BDC9FD1C3A}</a:tableStyleId>
              </a:tblPr>
              <a:tblGrid>
                <a:gridCol w="2212739">
                  <a:extLst>
                    <a:ext uri="{9D8B030D-6E8A-4147-A177-3AD203B41FA5}">
                      <a16:colId xmlns:a16="http://schemas.microsoft.com/office/drawing/2014/main" val="20000"/>
                    </a:ext>
                  </a:extLst>
                </a:gridCol>
                <a:gridCol w="1443314">
                  <a:extLst>
                    <a:ext uri="{9D8B030D-6E8A-4147-A177-3AD203B41FA5}">
                      <a16:colId xmlns:a16="http://schemas.microsoft.com/office/drawing/2014/main" val="20001"/>
                    </a:ext>
                  </a:extLst>
                </a:gridCol>
                <a:gridCol w="1644705">
                  <a:extLst>
                    <a:ext uri="{9D8B030D-6E8A-4147-A177-3AD203B41FA5}">
                      <a16:colId xmlns:a16="http://schemas.microsoft.com/office/drawing/2014/main" val="20002"/>
                    </a:ext>
                  </a:extLst>
                </a:gridCol>
                <a:gridCol w="1695055">
                  <a:extLst>
                    <a:ext uri="{9D8B030D-6E8A-4147-A177-3AD203B41FA5}">
                      <a16:colId xmlns:a16="http://schemas.microsoft.com/office/drawing/2014/main" val="20003"/>
                    </a:ext>
                  </a:extLst>
                </a:gridCol>
                <a:gridCol w="2148187">
                  <a:extLst>
                    <a:ext uri="{9D8B030D-6E8A-4147-A177-3AD203B41FA5}">
                      <a16:colId xmlns:a16="http://schemas.microsoft.com/office/drawing/2014/main" val="20004"/>
                    </a:ext>
                  </a:extLst>
                </a:gridCol>
              </a:tblGrid>
              <a:tr h="1079923">
                <a:tc>
                  <a:txBody>
                    <a:bodyPr/>
                    <a:lstStyle/>
                    <a:p>
                      <a:pPr marL="0" marR="0">
                        <a:lnSpc>
                          <a:spcPct val="115000"/>
                        </a:lnSpc>
                        <a:spcBef>
                          <a:spcPts val="500"/>
                        </a:spcBef>
                        <a:spcAft>
                          <a:spcPts val="1000"/>
                        </a:spcAft>
                      </a:pPr>
                      <a:r>
                        <a:rPr lang="en-ZA" sz="1400" dirty="0">
                          <a:solidFill>
                            <a:schemeClr val="tx1"/>
                          </a:solidFill>
                          <a:effectLst/>
                        </a:rPr>
                        <a:t>Intervention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nchor="ctr">
                    <a:solidFill>
                      <a:schemeClr val="accent2">
                        <a:lumMod val="60000"/>
                        <a:lumOff val="40000"/>
                      </a:schemeClr>
                    </a:solidFill>
                  </a:tcPr>
                </a:tc>
                <a:tc>
                  <a:txBody>
                    <a:bodyPr/>
                    <a:lstStyle/>
                    <a:p>
                      <a:pPr marL="0" marR="0">
                        <a:lnSpc>
                          <a:spcPct val="115000"/>
                        </a:lnSpc>
                        <a:spcBef>
                          <a:spcPts val="500"/>
                        </a:spcBef>
                        <a:spcAft>
                          <a:spcPts val="1000"/>
                        </a:spcAft>
                      </a:pPr>
                      <a:r>
                        <a:rPr lang="en-ZA" sz="1400" dirty="0">
                          <a:solidFill>
                            <a:schemeClr val="tx1"/>
                          </a:solidFill>
                          <a:effectLst/>
                        </a:rPr>
                        <a:t>No. of beneficiaries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nchor="ctr">
                    <a:solidFill>
                      <a:schemeClr val="accent2">
                        <a:lumMod val="60000"/>
                        <a:lumOff val="40000"/>
                      </a:schemeClr>
                    </a:solidFill>
                  </a:tcPr>
                </a:tc>
                <a:tc>
                  <a:txBody>
                    <a:bodyPr/>
                    <a:lstStyle/>
                    <a:p>
                      <a:pPr marL="0" marR="0">
                        <a:lnSpc>
                          <a:spcPct val="115000"/>
                        </a:lnSpc>
                        <a:spcBef>
                          <a:spcPts val="500"/>
                        </a:spcBef>
                        <a:spcAft>
                          <a:spcPts val="1000"/>
                        </a:spcAft>
                      </a:pPr>
                      <a:r>
                        <a:rPr lang="en-ZA" sz="1400" dirty="0">
                          <a:solidFill>
                            <a:schemeClr val="tx1"/>
                          </a:solidFill>
                          <a:effectLst/>
                        </a:rPr>
                        <a:t>Disaggregation of Beneficiaries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nchor="ctr">
                    <a:solidFill>
                      <a:schemeClr val="accent2">
                        <a:lumMod val="60000"/>
                        <a:lumOff val="40000"/>
                      </a:schemeClr>
                    </a:solidFill>
                  </a:tcPr>
                </a:tc>
                <a:tc>
                  <a:txBody>
                    <a:bodyPr/>
                    <a:lstStyle/>
                    <a:p>
                      <a:pPr marL="0" marR="0">
                        <a:lnSpc>
                          <a:spcPct val="115000"/>
                        </a:lnSpc>
                        <a:spcBef>
                          <a:spcPts val="500"/>
                        </a:spcBef>
                        <a:spcAft>
                          <a:spcPts val="1000"/>
                        </a:spcAft>
                      </a:pPr>
                      <a:r>
                        <a:rPr lang="en-ZA" sz="1400" dirty="0">
                          <a:solidFill>
                            <a:schemeClr val="tx1"/>
                          </a:solidFill>
                          <a:effectLst/>
                        </a:rPr>
                        <a:t>Total budget allocation per intervention (R’000)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nchor="ctr">
                    <a:solidFill>
                      <a:schemeClr val="accent2">
                        <a:lumMod val="60000"/>
                        <a:lumOff val="40000"/>
                      </a:schemeClr>
                    </a:solidFill>
                  </a:tcPr>
                </a:tc>
                <a:tc>
                  <a:txBody>
                    <a:bodyPr/>
                    <a:lstStyle/>
                    <a:p>
                      <a:pPr marL="0" marR="0">
                        <a:lnSpc>
                          <a:spcPct val="115000"/>
                        </a:lnSpc>
                        <a:spcBef>
                          <a:spcPts val="500"/>
                        </a:spcBef>
                        <a:spcAft>
                          <a:spcPts val="1000"/>
                        </a:spcAft>
                      </a:pPr>
                      <a:r>
                        <a:rPr lang="en-ZA" sz="1400" dirty="0">
                          <a:solidFill>
                            <a:schemeClr val="tx1"/>
                          </a:solidFill>
                          <a:effectLst/>
                        </a:rPr>
                        <a:t>Immediate outcomes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nchor="ctr">
                    <a:solidFill>
                      <a:schemeClr val="accent2">
                        <a:lumMod val="60000"/>
                        <a:lumOff val="40000"/>
                      </a:schemeClr>
                    </a:solidFill>
                  </a:tcPr>
                </a:tc>
                <a:extLst>
                  <a:ext uri="{0D108BD9-81ED-4DB2-BD59-A6C34878D82A}">
                    <a16:rowId xmlns:a16="http://schemas.microsoft.com/office/drawing/2014/main" val="10000"/>
                  </a:ext>
                </a:extLst>
              </a:tr>
              <a:tr h="2909418">
                <a:tc>
                  <a:txBody>
                    <a:bodyPr/>
                    <a:lstStyle/>
                    <a:p>
                      <a:pPr marL="0" marR="0">
                        <a:lnSpc>
                          <a:spcPct val="115000"/>
                        </a:lnSpc>
                        <a:spcBef>
                          <a:spcPts val="500"/>
                        </a:spcBef>
                        <a:spcAft>
                          <a:spcPts val="1000"/>
                        </a:spcAft>
                      </a:pPr>
                      <a:r>
                        <a:rPr lang="en-ZA" sz="1400" dirty="0">
                          <a:solidFill>
                            <a:schemeClr val="tx1"/>
                          </a:solidFill>
                          <a:effectLst/>
                        </a:rPr>
                        <a:t>Oversight on Disaster Management Act 57 of 2002</a:t>
                      </a:r>
                      <a:endParaRPr lang="en-US" sz="1600" dirty="0">
                        <a:solidFill>
                          <a:schemeClr val="tx1"/>
                        </a:solidFill>
                        <a:effectLst/>
                      </a:endParaRPr>
                    </a:p>
                    <a:p>
                      <a:pPr marL="342900" marR="0" lvl="0" indent="-342900">
                        <a:lnSpc>
                          <a:spcPct val="115000"/>
                        </a:lnSpc>
                        <a:spcBef>
                          <a:spcPts val="500"/>
                        </a:spcBef>
                        <a:spcAft>
                          <a:spcPts val="1000"/>
                        </a:spcAft>
                        <a:buFont typeface="Calibri" panose="020F0502020204030204" pitchFamily="34" charset="0"/>
                        <a:buChar char="-"/>
                      </a:pPr>
                      <a:r>
                        <a:rPr lang="en-ZA" sz="1400" dirty="0">
                          <a:solidFill>
                            <a:schemeClr val="tx1"/>
                          </a:solidFill>
                          <a:effectLst/>
                        </a:rPr>
                        <a:t>Provincial disaster Management Centre</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ZA" sz="1400" dirty="0">
                          <a:effectLst/>
                        </a:rPr>
                        <a:t>5 districts Municipalities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ZA" sz="1400" dirty="0">
                          <a:effectLst/>
                        </a:rPr>
                        <a:t>Frances Baard DM, John Taolo Gaetsewe DM, Pixley Ka Seme DM, ZF </a:t>
                      </a:r>
                      <a:r>
                        <a:rPr lang="en-ZA" sz="1400" dirty="0" err="1">
                          <a:effectLst/>
                        </a:rPr>
                        <a:t>Mqcawu</a:t>
                      </a:r>
                      <a:r>
                        <a:rPr lang="en-ZA" sz="1400" dirty="0">
                          <a:effectLst/>
                        </a:rPr>
                        <a:t> DM and Namakwa DM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ZA" sz="1400" dirty="0">
                          <a:effectLst/>
                        </a:rPr>
                        <a:t> </a:t>
                      </a:r>
                      <a:endParaRPr lang="en-US" sz="1600" dirty="0">
                        <a:effectLst/>
                      </a:endParaRPr>
                    </a:p>
                    <a:p>
                      <a:pPr marL="0" marR="0">
                        <a:lnSpc>
                          <a:spcPct val="115000"/>
                        </a:lnSpc>
                        <a:spcBef>
                          <a:spcPts val="500"/>
                        </a:spcBef>
                        <a:spcAft>
                          <a:spcPts val="1000"/>
                        </a:spcAft>
                      </a:pPr>
                      <a:r>
                        <a:rPr lang="en-ZA" sz="1400" dirty="0">
                          <a:effectLst/>
                        </a:rPr>
                        <a:t> </a:t>
                      </a:r>
                      <a:endParaRPr lang="en-US" sz="1600" dirty="0">
                        <a:effectLst/>
                      </a:endParaRPr>
                    </a:p>
                    <a:p>
                      <a:pPr marL="0" marR="0">
                        <a:lnSpc>
                          <a:spcPct val="115000"/>
                        </a:lnSpc>
                        <a:spcBef>
                          <a:spcPts val="500"/>
                        </a:spcBef>
                        <a:spcAft>
                          <a:spcPts val="1000"/>
                        </a:spcAft>
                      </a:pPr>
                      <a:r>
                        <a:rPr lang="en-ZA" sz="1400" dirty="0">
                          <a:effectLst/>
                        </a:rPr>
                        <a:t> </a:t>
                      </a:r>
                      <a:endParaRPr lang="en-US" sz="1600" dirty="0">
                        <a:effectLst/>
                      </a:endParaRPr>
                    </a:p>
                    <a:p>
                      <a:pPr marL="0" marR="0">
                        <a:lnSpc>
                          <a:spcPct val="115000"/>
                        </a:lnSpc>
                        <a:spcBef>
                          <a:spcPts val="500"/>
                        </a:spcBef>
                        <a:spcAft>
                          <a:spcPts val="1000"/>
                        </a:spcAft>
                      </a:pPr>
                      <a:r>
                        <a:rPr lang="en-ZA" sz="1400" dirty="0">
                          <a:effectLst/>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ZA" sz="1400" dirty="0">
                          <a:effectLst/>
                        </a:rPr>
                        <a:t>Ensuring that the Province and District municipalities submit the Covid 19 plans for containment of the virus.</a:t>
                      </a:r>
                      <a:endParaRPr lang="en-US" sz="1600" dirty="0">
                        <a:effectLst/>
                      </a:endParaRPr>
                    </a:p>
                    <a:p>
                      <a:pPr marL="0" marR="0">
                        <a:lnSpc>
                          <a:spcPct val="115000"/>
                        </a:lnSpc>
                        <a:spcBef>
                          <a:spcPts val="500"/>
                        </a:spcBef>
                        <a:spcAft>
                          <a:spcPts val="1000"/>
                        </a:spcAft>
                      </a:pPr>
                      <a:r>
                        <a:rPr lang="en-ZA" sz="1400" dirty="0">
                          <a:effectLst/>
                        </a:rPr>
                        <a:t>Ensuring that the District municipalities submit their business plan for covid 19 grants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extLst>
                  <a:ext uri="{0D108BD9-81ED-4DB2-BD59-A6C34878D82A}">
                    <a16:rowId xmlns:a16="http://schemas.microsoft.com/office/drawing/2014/main" val="10001"/>
                  </a:ext>
                </a:extLst>
              </a:tr>
              <a:tr h="1889865">
                <a:tc>
                  <a:txBody>
                    <a:bodyPr/>
                    <a:lstStyle/>
                    <a:p>
                      <a:pPr marL="0" marR="0">
                        <a:lnSpc>
                          <a:spcPct val="115000"/>
                        </a:lnSpc>
                        <a:spcBef>
                          <a:spcPts val="500"/>
                        </a:spcBef>
                        <a:spcAft>
                          <a:spcPts val="1000"/>
                        </a:spcAft>
                      </a:pPr>
                      <a:r>
                        <a:rPr lang="en-ZA" sz="1400" dirty="0">
                          <a:solidFill>
                            <a:schemeClr val="tx1"/>
                          </a:solidFill>
                          <a:effectLst/>
                        </a:rPr>
                        <a:t>Establishment of district and Local Joint Committees/Command Councils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ZA" sz="1400">
                          <a:effectLst/>
                        </a:rPr>
                        <a:t>5 Districts Municipalities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ZA" sz="1400" dirty="0">
                          <a:effectLst/>
                        </a:rPr>
                        <a:t>Frances Baard DM, John </a:t>
                      </a:r>
                      <a:r>
                        <a:rPr lang="en-ZA" sz="1400" dirty="0" err="1">
                          <a:effectLst/>
                        </a:rPr>
                        <a:t>Taolo</a:t>
                      </a:r>
                      <a:r>
                        <a:rPr lang="en-ZA" sz="1400" dirty="0">
                          <a:effectLst/>
                        </a:rPr>
                        <a:t> </a:t>
                      </a:r>
                      <a:r>
                        <a:rPr lang="en-ZA" sz="1400" dirty="0" err="1">
                          <a:effectLst/>
                        </a:rPr>
                        <a:t>Gaetsewe</a:t>
                      </a:r>
                      <a:r>
                        <a:rPr lang="en-ZA" sz="1400" dirty="0">
                          <a:effectLst/>
                        </a:rPr>
                        <a:t> DM, </a:t>
                      </a:r>
                      <a:r>
                        <a:rPr lang="en-ZA" sz="1400" dirty="0" err="1">
                          <a:effectLst/>
                        </a:rPr>
                        <a:t>Pixley</a:t>
                      </a:r>
                      <a:r>
                        <a:rPr lang="en-ZA" sz="1400" dirty="0">
                          <a:effectLst/>
                        </a:rPr>
                        <a:t> </a:t>
                      </a:r>
                      <a:r>
                        <a:rPr lang="en-ZA" sz="1400" dirty="0" err="1">
                          <a:effectLst/>
                        </a:rPr>
                        <a:t>Ka</a:t>
                      </a:r>
                      <a:r>
                        <a:rPr lang="en-ZA" sz="1400" dirty="0">
                          <a:effectLst/>
                        </a:rPr>
                        <a:t> </a:t>
                      </a:r>
                      <a:r>
                        <a:rPr lang="en-ZA" sz="1400" dirty="0" err="1">
                          <a:effectLst/>
                        </a:rPr>
                        <a:t>Seme</a:t>
                      </a:r>
                      <a:r>
                        <a:rPr lang="en-ZA" sz="1400" dirty="0">
                          <a:effectLst/>
                        </a:rPr>
                        <a:t> DM, ZF </a:t>
                      </a:r>
                      <a:r>
                        <a:rPr lang="en-ZA" sz="1400" dirty="0" err="1">
                          <a:effectLst/>
                        </a:rPr>
                        <a:t>Mqcawu</a:t>
                      </a:r>
                      <a:r>
                        <a:rPr lang="en-ZA" sz="1400" dirty="0">
                          <a:effectLst/>
                        </a:rPr>
                        <a:t> DM and Namakwa DM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ZA" sz="1400">
                          <a:effectLst/>
                        </a:rPr>
                        <a:t>N/A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ZA" sz="1400" dirty="0">
                          <a:effectLst/>
                        </a:rPr>
                        <a:t>Curbing the spread of COVID-19 Pandemic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extLst>
                  <a:ext uri="{0D108BD9-81ED-4DB2-BD59-A6C34878D82A}">
                    <a16:rowId xmlns:a16="http://schemas.microsoft.com/office/drawing/2014/main" val="10002"/>
                  </a:ext>
                </a:extLst>
              </a:tr>
            </a:tbl>
          </a:graphicData>
        </a:graphic>
      </p:graphicFrame>
      <p:sp>
        <p:nvSpPr>
          <p:cNvPr id="18" name="Title 1"/>
          <p:cNvSpPr txBox="1">
            <a:spLocks noGrp="1"/>
          </p:cNvSpPr>
          <p:nvPr>
            <p:ph type="title"/>
          </p:nvPr>
        </p:nvSpPr>
        <p:spPr>
          <a:xfrm>
            <a:off x="0" y="0"/>
            <a:ext cx="9144000" cy="1066512"/>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400" b="1" dirty="0">
                <a:latin typeface="Arial" panose="020B0604020202020204" pitchFamily="34" charset="0"/>
                <a:cs typeface="Arial" panose="020B0604020202020204" pitchFamily="34" charset="0"/>
              </a:rPr>
              <a:t> </a:t>
            </a:r>
            <a:r>
              <a:rPr lang="en-US" sz="24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DEPARTMENTAL – COVID 19 PANDEMIC IMPLICATIONS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58555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2"/>
          <p:cNvGrpSpPr>
            <a:grpSpLocks/>
          </p:cNvGrpSpPr>
          <p:nvPr/>
        </p:nvGrpSpPr>
        <p:grpSpPr bwMode="auto">
          <a:xfrm>
            <a:off x="7219332" y="6038850"/>
            <a:ext cx="1848445" cy="742950"/>
            <a:chOff x="109614444" y="109632750"/>
            <a:chExt cx="2104281" cy="628650"/>
          </a:xfrm>
        </p:grpSpPr>
        <p:sp>
          <p:nvSpPr>
            <p:cNvPr id="12" name="Text Box 14"/>
            <p:cNvSpPr txBox="1">
              <a:spLocks noChangeArrowheads="1"/>
            </p:cNvSpPr>
            <p:nvPr/>
          </p:nvSpPr>
          <p:spPr bwMode="auto">
            <a:xfrm>
              <a:off x="109614444" y="109632750"/>
              <a:ext cx="2104281" cy="6286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Department: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Co-operative Governance, Human Settlements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Traditional Affairs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a:ln>
                    <a:noFill/>
                  </a:ln>
                  <a:solidFill>
                    <a:srgbClr val="000000"/>
                  </a:solidFill>
                  <a:effectLst/>
                  <a:latin typeface="Arial" pitchFamily="34" charset="0"/>
                </a:rPr>
                <a:t>Northern Cape</a:t>
              </a:r>
              <a:endParaRPr kumimoji="0" lang="en-US" sz="1800" b="0" i="0" u="none" strike="noStrike" cap="none" normalizeH="0" baseline="0" dirty="0">
                <a:ln>
                  <a:noFill/>
                </a:ln>
                <a:solidFill>
                  <a:schemeClr val="tx1"/>
                </a:solidFill>
                <a:effectLst/>
                <a:latin typeface="Arial" pitchFamily="34" charset="0"/>
              </a:endParaRPr>
            </a:p>
          </p:txBody>
        </p:sp>
        <p:sp>
          <p:nvSpPr>
            <p:cNvPr id="13" name="Line 15"/>
            <p:cNvSpPr>
              <a:spLocks noChangeShapeType="1"/>
            </p:cNvSpPr>
            <p:nvPr/>
          </p:nvSpPr>
          <p:spPr bwMode="auto">
            <a:xfrm>
              <a:off x="109707968" y="109854626"/>
              <a:ext cx="1839307" cy="6724"/>
            </a:xfrm>
            <a:prstGeom prst="line">
              <a:avLst/>
            </a:prstGeom>
            <a:noFill/>
            <a:ln w="19050" algn="ctr">
              <a:solidFill>
                <a:srgbClr val="FFCC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4" name="WordArt 16"/>
            <p:cNvSpPr>
              <a:spLocks noChangeArrowheads="1" noChangeShapeType="1" noTextEdit="1"/>
            </p:cNvSpPr>
            <p:nvPr/>
          </p:nvSpPr>
          <p:spPr bwMode="auto">
            <a:xfrm>
              <a:off x="109895015" y="109689900"/>
              <a:ext cx="1480810" cy="127747"/>
            </a:xfrm>
            <a:prstGeom prst="rect">
              <a:avLst/>
            </a:prstGeom>
          </p:spPr>
          <p:txBody>
            <a:bodyPr wrap="none" fromWordArt="1">
              <a:prstTxWarp prst="textPlain">
                <a:avLst>
                  <a:gd name="adj" fmla="val 50000"/>
                </a:avLst>
              </a:prstTxWarp>
            </a:bodyPr>
            <a:lstStyle/>
            <a:p>
              <a:pPr algn="ctr" rtl="0"/>
              <a:r>
                <a:rPr lang="en-US" sz="1200" b="1" kern="10" spc="0" dirty="0">
                  <a:ln w="9525" algn="ctr">
                    <a:solidFill>
                      <a:srgbClr val="000000"/>
                    </a:solidFill>
                    <a:round/>
                    <a:headEnd/>
                    <a:tailEnd/>
                  </a:ln>
                  <a:solidFill>
                    <a:srgbClr val="000000"/>
                  </a:solidFill>
                  <a:effectLst/>
                  <a:latin typeface="Arial"/>
                  <a:cs typeface="Arial"/>
                </a:rPr>
                <a:t>COGHSTA</a:t>
              </a:r>
            </a:p>
          </p:txBody>
        </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5185" y="6040200"/>
            <a:ext cx="915094" cy="741600"/>
          </a:xfrm>
          <a:prstGeom prst="rect">
            <a:avLst/>
          </a:prstGeom>
        </p:spPr>
      </p:pic>
      <p:sp>
        <p:nvSpPr>
          <p:cNvPr id="3" name="Slide Number Placeholder 2">
            <a:extLst>
              <a:ext uri="{FF2B5EF4-FFF2-40B4-BE49-F238E27FC236}">
                <a16:creationId xmlns:a16="http://schemas.microsoft.com/office/drawing/2014/main" id="{9F92A3B0-7221-4860-9B2F-D9192F9DBB3D}"/>
              </a:ext>
            </a:extLst>
          </p:cNvPr>
          <p:cNvSpPr>
            <a:spLocks noGrp="1"/>
          </p:cNvSpPr>
          <p:nvPr>
            <p:ph type="sldNum" sz="quarter" idx="12"/>
          </p:nvPr>
        </p:nvSpPr>
        <p:spPr/>
        <p:txBody>
          <a:bodyPr/>
          <a:lstStyle/>
          <a:p>
            <a:fld id="{CA15C064-DD44-4CAC-873E-2D1F54821676}" type="slidenum">
              <a:rPr kumimoji="0" lang="en-US" smtClean="0"/>
              <a:pPr/>
              <a:t>134</a:t>
            </a:fld>
            <a:endParaRPr kumimoji="0" lang="en-US" dirty="0"/>
          </a:p>
        </p:txBody>
      </p:sp>
      <p:sp>
        <p:nvSpPr>
          <p:cNvPr id="16" name="Title 1"/>
          <p:cNvSpPr txBox="1">
            <a:spLocks noGrp="1"/>
          </p:cNvSpPr>
          <p:nvPr>
            <p:ph type="title"/>
          </p:nvPr>
        </p:nvSpPr>
        <p:spPr>
          <a:xfrm>
            <a:off x="0" y="0"/>
            <a:ext cx="9144000" cy="1066512"/>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400" b="1" dirty="0">
                <a:latin typeface="Arial" panose="020B0604020202020204" pitchFamily="34" charset="0"/>
                <a:cs typeface="Arial" panose="020B0604020202020204" pitchFamily="34" charset="0"/>
              </a:rPr>
              <a:t> </a:t>
            </a:r>
            <a:r>
              <a:rPr lang="en-US" sz="24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DEPARTMENTAL – COVID 19 PANDEMIC IMPLICATIONS</a:t>
            </a:r>
            <a:endParaRPr lang="en-US" sz="2400" b="1"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nvPr>
        </p:nvGraphicFramePr>
        <p:xfrm>
          <a:off x="38638" y="1322887"/>
          <a:ext cx="9105362" cy="4551151"/>
        </p:xfrm>
        <a:graphic>
          <a:graphicData uri="http://schemas.openxmlformats.org/drawingml/2006/table">
            <a:tbl>
              <a:tblPr firstRow="1" firstCol="1" bandRow="1">
                <a:tableStyleId>{5C22544A-7EE6-4342-B048-85BDC9FD1C3A}</a:tableStyleId>
              </a:tblPr>
              <a:tblGrid>
                <a:gridCol w="1677304">
                  <a:extLst>
                    <a:ext uri="{9D8B030D-6E8A-4147-A177-3AD203B41FA5}">
                      <a16:colId xmlns:a16="http://schemas.microsoft.com/office/drawing/2014/main" val="20000"/>
                    </a:ext>
                  </a:extLst>
                </a:gridCol>
                <a:gridCol w="1437688">
                  <a:extLst>
                    <a:ext uri="{9D8B030D-6E8A-4147-A177-3AD203B41FA5}">
                      <a16:colId xmlns:a16="http://schemas.microsoft.com/office/drawing/2014/main" val="20001"/>
                    </a:ext>
                  </a:extLst>
                </a:gridCol>
                <a:gridCol w="1467641">
                  <a:extLst>
                    <a:ext uri="{9D8B030D-6E8A-4147-A177-3AD203B41FA5}">
                      <a16:colId xmlns:a16="http://schemas.microsoft.com/office/drawing/2014/main" val="20002"/>
                    </a:ext>
                  </a:extLst>
                </a:gridCol>
                <a:gridCol w="1482616">
                  <a:extLst>
                    <a:ext uri="{9D8B030D-6E8A-4147-A177-3AD203B41FA5}">
                      <a16:colId xmlns:a16="http://schemas.microsoft.com/office/drawing/2014/main" val="20003"/>
                    </a:ext>
                  </a:extLst>
                </a:gridCol>
                <a:gridCol w="1377786">
                  <a:extLst>
                    <a:ext uri="{9D8B030D-6E8A-4147-A177-3AD203B41FA5}">
                      <a16:colId xmlns:a16="http://schemas.microsoft.com/office/drawing/2014/main" val="20004"/>
                    </a:ext>
                  </a:extLst>
                </a:gridCol>
                <a:gridCol w="1662327">
                  <a:extLst>
                    <a:ext uri="{9D8B030D-6E8A-4147-A177-3AD203B41FA5}">
                      <a16:colId xmlns:a16="http://schemas.microsoft.com/office/drawing/2014/main" val="20005"/>
                    </a:ext>
                  </a:extLst>
                </a:gridCol>
              </a:tblGrid>
              <a:tr h="1448093">
                <a:tc>
                  <a:txBody>
                    <a:bodyPr/>
                    <a:lstStyle/>
                    <a:p>
                      <a:pPr marL="0" marR="0">
                        <a:lnSpc>
                          <a:spcPct val="115000"/>
                        </a:lnSpc>
                        <a:spcBef>
                          <a:spcPts val="500"/>
                        </a:spcBef>
                        <a:spcAft>
                          <a:spcPts val="1000"/>
                        </a:spcAft>
                      </a:pPr>
                      <a:r>
                        <a:rPr lang="en-ZA" sz="1400" dirty="0">
                          <a:solidFill>
                            <a:schemeClr val="tx1"/>
                          </a:solidFill>
                          <a:effectLst/>
                        </a:rPr>
                        <a:t>Intervention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nchor="ctr">
                    <a:solidFill>
                      <a:schemeClr val="accent2">
                        <a:lumMod val="60000"/>
                        <a:lumOff val="40000"/>
                      </a:schemeClr>
                    </a:solidFill>
                  </a:tcPr>
                </a:tc>
                <a:tc>
                  <a:txBody>
                    <a:bodyPr/>
                    <a:lstStyle/>
                    <a:p>
                      <a:pPr marL="0" marR="0">
                        <a:lnSpc>
                          <a:spcPct val="115000"/>
                        </a:lnSpc>
                        <a:spcBef>
                          <a:spcPts val="500"/>
                        </a:spcBef>
                        <a:spcAft>
                          <a:spcPts val="1000"/>
                        </a:spcAft>
                      </a:pPr>
                      <a:r>
                        <a:rPr lang="en-ZA" sz="1400" dirty="0">
                          <a:solidFill>
                            <a:schemeClr val="tx1"/>
                          </a:solidFill>
                          <a:effectLst/>
                        </a:rPr>
                        <a:t>No. of beneficiaries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nchor="ctr">
                    <a:solidFill>
                      <a:schemeClr val="accent2">
                        <a:lumMod val="60000"/>
                        <a:lumOff val="40000"/>
                      </a:schemeClr>
                    </a:solidFill>
                  </a:tcPr>
                </a:tc>
                <a:tc>
                  <a:txBody>
                    <a:bodyPr/>
                    <a:lstStyle/>
                    <a:p>
                      <a:pPr marL="0" marR="0">
                        <a:lnSpc>
                          <a:spcPct val="115000"/>
                        </a:lnSpc>
                        <a:spcBef>
                          <a:spcPts val="500"/>
                        </a:spcBef>
                        <a:spcAft>
                          <a:spcPts val="1000"/>
                        </a:spcAft>
                      </a:pPr>
                      <a:r>
                        <a:rPr lang="en-ZA" sz="1400" dirty="0">
                          <a:solidFill>
                            <a:schemeClr val="tx1"/>
                          </a:solidFill>
                          <a:effectLst/>
                        </a:rPr>
                        <a:t>Disaggregation of Beneficiaries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nchor="ctr">
                    <a:solidFill>
                      <a:schemeClr val="accent2">
                        <a:lumMod val="60000"/>
                        <a:lumOff val="40000"/>
                      </a:schemeClr>
                    </a:solidFill>
                  </a:tcPr>
                </a:tc>
                <a:tc>
                  <a:txBody>
                    <a:bodyPr/>
                    <a:lstStyle/>
                    <a:p>
                      <a:pPr marL="0" marR="0">
                        <a:lnSpc>
                          <a:spcPct val="115000"/>
                        </a:lnSpc>
                        <a:spcBef>
                          <a:spcPts val="500"/>
                        </a:spcBef>
                        <a:spcAft>
                          <a:spcPts val="1000"/>
                        </a:spcAft>
                      </a:pPr>
                      <a:r>
                        <a:rPr lang="en-ZA" sz="1400" dirty="0">
                          <a:solidFill>
                            <a:schemeClr val="tx1"/>
                          </a:solidFill>
                          <a:effectLst/>
                        </a:rPr>
                        <a:t>Total budget allocation per intervention (R’000)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nchor="ctr">
                    <a:solidFill>
                      <a:schemeClr val="accent2">
                        <a:lumMod val="60000"/>
                        <a:lumOff val="40000"/>
                      </a:schemeClr>
                    </a:solidFill>
                  </a:tcPr>
                </a:tc>
                <a:tc>
                  <a:txBody>
                    <a:bodyPr/>
                    <a:lstStyle/>
                    <a:p>
                      <a:pPr marL="0" marR="0">
                        <a:lnSpc>
                          <a:spcPct val="115000"/>
                        </a:lnSpc>
                        <a:spcBef>
                          <a:spcPts val="500"/>
                        </a:spcBef>
                        <a:spcAft>
                          <a:spcPts val="1000"/>
                        </a:spcAft>
                      </a:pPr>
                      <a:r>
                        <a:rPr lang="en-ZA" sz="1400" dirty="0">
                          <a:solidFill>
                            <a:schemeClr val="tx1"/>
                          </a:solidFill>
                          <a:effectLst/>
                        </a:rPr>
                        <a:t>Budget spent on intervention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nchor="ctr">
                    <a:solidFill>
                      <a:schemeClr val="accent2">
                        <a:lumMod val="60000"/>
                        <a:lumOff val="40000"/>
                      </a:schemeClr>
                    </a:solidFill>
                  </a:tcPr>
                </a:tc>
                <a:tc>
                  <a:txBody>
                    <a:bodyPr/>
                    <a:lstStyle/>
                    <a:p>
                      <a:pPr marL="0" marR="0">
                        <a:lnSpc>
                          <a:spcPct val="115000"/>
                        </a:lnSpc>
                        <a:spcBef>
                          <a:spcPts val="500"/>
                        </a:spcBef>
                        <a:spcAft>
                          <a:spcPts val="1000"/>
                        </a:spcAft>
                      </a:pPr>
                      <a:r>
                        <a:rPr lang="en-ZA" sz="1400" dirty="0">
                          <a:solidFill>
                            <a:schemeClr val="tx1"/>
                          </a:solidFill>
                          <a:effectLst/>
                        </a:rPr>
                        <a:t>Immediate outcomes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nchor="ctr">
                    <a:solidFill>
                      <a:schemeClr val="accent2">
                        <a:lumMod val="60000"/>
                        <a:lumOff val="40000"/>
                      </a:schemeClr>
                    </a:solidFill>
                  </a:tcPr>
                </a:tc>
                <a:extLst>
                  <a:ext uri="{0D108BD9-81ED-4DB2-BD59-A6C34878D82A}">
                    <a16:rowId xmlns:a16="http://schemas.microsoft.com/office/drawing/2014/main" val="10000"/>
                  </a:ext>
                </a:extLst>
              </a:tr>
              <a:tr h="3103058">
                <a:tc>
                  <a:txBody>
                    <a:bodyPr/>
                    <a:lstStyle/>
                    <a:p>
                      <a:pPr marL="0" marR="0">
                        <a:lnSpc>
                          <a:spcPct val="115000"/>
                        </a:lnSpc>
                        <a:spcBef>
                          <a:spcPts val="500"/>
                        </a:spcBef>
                        <a:spcAft>
                          <a:spcPts val="1000"/>
                        </a:spcAft>
                      </a:pPr>
                      <a:r>
                        <a:rPr lang="en-ZA" sz="1200" dirty="0">
                          <a:solidFill>
                            <a:schemeClr val="tx1"/>
                          </a:solidFill>
                          <a:effectLst/>
                        </a:rPr>
                        <a:t>Administer the Disaster Relief Grants – allocated provincially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ZA" sz="1600" dirty="0">
                          <a:effectLst/>
                        </a:rPr>
                        <a:t>Provincial </a:t>
                      </a:r>
                      <a:r>
                        <a:rPr lang="en-ZA" sz="1600" dirty="0" smtClean="0">
                          <a:effectLst/>
                        </a:rPr>
                        <a:t>Department of</a:t>
                      </a:r>
                      <a:r>
                        <a:rPr lang="en-ZA" sz="1600" baseline="0" dirty="0" smtClean="0">
                          <a:effectLst/>
                        </a:rPr>
                        <a:t> Health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ZA" sz="1600" dirty="0">
                          <a:effectLst/>
                        </a:rPr>
                        <a:t>All District and Local Municipalities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ZA" sz="1600" dirty="0">
                          <a:effectLst/>
                        </a:rPr>
                        <a:t>R 6 224 000</a:t>
                      </a:r>
                      <a:endParaRPr lang="en-US" sz="1800" dirty="0">
                        <a:effectLst/>
                      </a:endParaRPr>
                    </a:p>
                    <a:p>
                      <a:pPr marL="0" marR="0">
                        <a:lnSpc>
                          <a:spcPct val="115000"/>
                        </a:lnSpc>
                        <a:spcBef>
                          <a:spcPts val="500"/>
                        </a:spcBef>
                        <a:spcAft>
                          <a:spcPts val="1000"/>
                        </a:spcAft>
                      </a:pPr>
                      <a:r>
                        <a:rPr lang="en-ZA" sz="16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ZA" sz="1600" dirty="0">
                          <a:effectLst/>
                        </a:rPr>
                        <a:t>Awaiting expenditure reports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ZA" sz="1200" dirty="0">
                          <a:effectLst/>
                        </a:rPr>
                        <a:t> </a:t>
                      </a:r>
                      <a:r>
                        <a:rPr lang="en-US" sz="1400" dirty="0">
                          <a:effectLst/>
                        </a:rPr>
                        <a:t>Procurement of personnel protective equipment – Surgical gloves, Surgical masks, N95 Respiratory Masks, Aprons, Goggles, Facial Shield Masks, Disposable gowns and Biohazard bags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extLst>
                  <a:ext uri="{0D108BD9-81ED-4DB2-BD59-A6C34878D82A}">
                    <a16:rowId xmlns:a16="http://schemas.microsoft.com/office/drawing/2014/main" val="10001"/>
                  </a:ext>
                </a:extLst>
              </a:tr>
            </a:tbl>
          </a:graphicData>
        </a:graphic>
      </p:graphicFrame>
      <p:sp>
        <p:nvSpPr>
          <p:cNvPr id="11" name="Rectangle 10"/>
          <p:cNvSpPr/>
          <p:nvPr/>
        </p:nvSpPr>
        <p:spPr>
          <a:xfrm>
            <a:off x="0" y="5877272"/>
            <a:ext cx="9144000" cy="980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375695873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2"/>
          <p:cNvGrpSpPr>
            <a:grpSpLocks/>
          </p:cNvGrpSpPr>
          <p:nvPr/>
        </p:nvGrpSpPr>
        <p:grpSpPr bwMode="auto">
          <a:xfrm>
            <a:off x="7219332" y="6038850"/>
            <a:ext cx="1848445" cy="742950"/>
            <a:chOff x="109614444" y="109632750"/>
            <a:chExt cx="2104281" cy="628650"/>
          </a:xfrm>
        </p:grpSpPr>
        <p:sp>
          <p:nvSpPr>
            <p:cNvPr id="12" name="Text Box 14"/>
            <p:cNvSpPr txBox="1">
              <a:spLocks noChangeArrowheads="1"/>
            </p:cNvSpPr>
            <p:nvPr/>
          </p:nvSpPr>
          <p:spPr bwMode="auto">
            <a:xfrm>
              <a:off x="109614444" y="109632750"/>
              <a:ext cx="2104281" cy="6286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Department: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Co-operative Governance, Human Settlements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Traditional Affairs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a:ln>
                    <a:noFill/>
                  </a:ln>
                  <a:solidFill>
                    <a:srgbClr val="000000"/>
                  </a:solidFill>
                  <a:effectLst/>
                  <a:latin typeface="Arial" pitchFamily="34" charset="0"/>
                </a:rPr>
                <a:t>Northern Cape</a:t>
              </a:r>
              <a:endParaRPr kumimoji="0" lang="en-US" sz="1800" b="0" i="0" u="none" strike="noStrike" cap="none" normalizeH="0" baseline="0" dirty="0">
                <a:ln>
                  <a:noFill/>
                </a:ln>
                <a:solidFill>
                  <a:schemeClr val="tx1"/>
                </a:solidFill>
                <a:effectLst/>
                <a:latin typeface="Arial" pitchFamily="34" charset="0"/>
              </a:endParaRPr>
            </a:p>
          </p:txBody>
        </p:sp>
        <p:sp>
          <p:nvSpPr>
            <p:cNvPr id="13" name="Line 15"/>
            <p:cNvSpPr>
              <a:spLocks noChangeShapeType="1"/>
            </p:cNvSpPr>
            <p:nvPr/>
          </p:nvSpPr>
          <p:spPr bwMode="auto">
            <a:xfrm>
              <a:off x="109707968" y="109854626"/>
              <a:ext cx="1839307" cy="6724"/>
            </a:xfrm>
            <a:prstGeom prst="line">
              <a:avLst/>
            </a:prstGeom>
            <a:noFill/>
            <a:ln w="19050" algn="ctr">
              <a:solidFill>
                <a:srgbClr val="FFCC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4" name="WordArt 16"/>
            <p:cNvSpPr>
              <a:spLocks noChangeArrowheads="1" noChangeShapeType="1" noTextEdit="1"/>
            </p:cNvSpPr>
            <p:nvPr/>
          </p:nvSpPr>
          <p:spPr bwMode="auto">
            <a:xfrm>
              <a:off x="109895015" y="109689900"/>
              <a:ext cx="1480810" cy="127747"/>
            </a:xfrm>
            <a:prstGeom prst="rect">
              <a:avLst/>
            </a:prstGeom>
          </p:spPr>
          <p:txBody>
            <a:bodyPr wrap="none" fromWordArt="1">
              <a:prstTxWarp prst="textPlain">
                <a:avLst>
                  <a:gd name="adj" fmla="val 50000"/>
                </a:avLst>
              </a:prstTxWarp>
            </a:bodyPr>
            <a:lstStyle/>
            <a:p>
              <a:pPr algn="ctr" rtl="0"/>
              <a:r>
                <a:rPr lang="en-US" sz="1200" b="1" kern="10" spc="0" dirty="0">
                  <a:ln w="9525" algn="ctr">
                    <a:solidFill>
                      <a:srgbClr val="000000"/>
                    </a:solidFill>
                    <a:round/>
                    <a:headEnd/>
                    <a:tailEnd/>
                  </a:ln>
                  <a:solidFill>
                    <a:srgbClr val="000000"/>
                  </a:solidFill>
                  <a:effectLst/>
                  <a:latin typeface="Arial"/>
                  <a:cs typeface="Arial"/>
                </a:rPr>
                <a:t>COGHSTA</a:t>
              </a:r>
            </a:p>
          </p:txBody>
        </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5185" y="6040200"/>
            <a:ext cx="915094" cy="741600"/>
          </a:xfrm>
          <a:prstGeom prst="rect">
            <a:avLst/>
          </a:prstGeom>
        </p:spPr>
      </p:pic>
      <p:sp>
        <p:nvSpPr>
          <p:cNvPr id="3" name="Slide Number Placeholder 2">
            <a:extLst>
              <a:ext uri="{FF2B5EF4-FFF2-40B4-BE49-F238E27FC236}">
                <a16:creationId xmlns:a16="http://schemas.microsoft.com/office/drawing/2014/main" id="{9F92A3B0-7221-4860-9B2F-D9192F9DBB3D}"/>
              </a:ext>
            </a:extLst>
          </p:cNvPr>
          <p:cNvSpPr>
            <a:spLocks noGrp="1"/>
          </p:cNvSpPr>
          <p:nvPr>
            <p:ph type="sldNum" sz="quarter" idx="12"/>
          </p:nvPr>
        </p:nvSpPr>
        <p:spPr/>
        <p:txBody>
          <a:bodyPr/>
          <a:lstStyle/>
          <a:p>
            <a:fld id="{CA15C064-DD44-4CAC-873E-2D1F54821676}" type="slidenum">
              <a:rPr kumimoji="0" lang="en-US" smtClean="0"/>
              <a:pPr/>
              <a:t>135</a:t>
            </a:fld>
            <a:endParaRPr kumimoji="0" lang="en-US" dirty="0"/>
          </a:p>
        </p:txBody>
      </p:sp>
      <p:graphicFrame>
        <p:nvGraphicFramePr>
          <p:cNvPr id="9" name="Table 8"/>
          <p:cNvGraphicFramePr>
            <a:graphicFrameLocks noGrp="1"/>
          </p:cNvGraphicFramePr>
          <p:nvPr>
            <p:extLst/>
          </p:nvPr>
        </p:nvGraphicFramePr>
        <p:xfrm>
          <a:off x="38637" y="894283"/>
          <a:ext cx="9029140" cy="5034291"/>
        </p:xfrm>
        <a:graphic>
          <a:graphicData uri="http://schemas.openxmlformats.org/drawingml/2006/table">
            <a:tbl>
              <a:tblPr firstRow="1" firstCol="1" bandRow="1">
                <a:tableStyleId>{5C22544A-7EE6-4342-B048-85BDC9FD1C3A}</a:tableStyleId>
              </a:tblPr>
              <a:tblGrid>
                <a:gridCol w="1567851">
                  <a:extLst>
                    <a:ext uri="{9D8B030D-6E8A-4147-A177-3AD203B41FA5}">
                      <a16:colId xmlns:a16="http://schemas.microsoft.com/office/drawing/2014/main" val="20000"/>
                    </a:ext>
                  </a:extLst>
                </a:gridCol>
                <a:gridCol w="1343871">
                  <a:extLst>
                    <a:ext uri="{9D8B030D-6E8A-4147-A177-3AD203B41FA5}">
                      <a16:colId xmlns:a16="http://schemas.microsoft.com/office/drawing/2014/main" val="20001"/>
                    </a:ext>
                  </a:extLst>
                </a:gridCol>
                <a:gridCol w="1371870">
                  <a:extLst>
                    <a:ext uri="{9D8B030D-6E8A-4147-A177-3AD203B41FA5}">
                      <a16:colId xmlns:a16="http://schemas.microsoft.com/office/drawing/2014/main" val="20002"/>
                    </a:ext>
                  </a:extLst>
                </a:gridCol>
                <a:gridCol w="1385867">
                  <a:extLst>
                    <a:ext uri="{9D8B030D-6E8A-4147-A177-3AD203B41FA5}">
                      <a16:colId xmlns:a16="http://schemas.microsoft.com/office/drawing/2014/main" val="20003"/>
                    </a:ext>
                  </a:extLst>
                </a:gridCol>
                <a:gridCol w="1287878">
                  <a:extLst>
                    <a:ext uri="{9D8B030D-6E8A-4147-A177-3AD203B41FA5}">
                      <a16:colId xmlns:a16="http://schemas.microsoft.com/office/drawing/2014/main" val="20004"/>
                    </a:ext>
                  </a:extLst>
                </a:gridCol>
                <a:gridCol w="2071803">
                  <a:extLst>
                    <a:ext uri="{9D8B030D-6E8A-4147-A177-3AD203B41FA5}">
                      <a16:colId xmlns:a16="http://schemas.microsoft.com/office/drawing/2014/main" val="20005"/>
                    </a:ext>
                  </a:extLst>
                </a:gridCol>
              </a:tblGrid>
              <a:tr h="1163117">
                <a:tc>
                  <a:txBody>
                    <a:bodyPr/>
                    <a:lstStyle/>
                    <a:p>
                      <a:pPr marL="0" marR="0">
                        <a:lnSpc>
                          <a:spcPct val="115000"/>
                        </a:lnSpc>
                        <a:spcBef>
                          <a:spcPts val="500"/>
                        </a:spcBef>
                        <a:spcAft>
                          <a:spcPts val="1000"/>
                        </a:spcAft>
                      </a:pPr>
                      <a:r>
                        <a:rPr lang="en-ZA" sz="1400" dirty="0">
                          <a:solidFill>
                            <a:schemeClr val="tx1"/>
                          </a:solidFill>
                          <a:effectLst/>
                        </a:rPr>
                        <a:t>Intervention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nchor="ctr">
                    <a:solidFill>
                      <a:schemeClr val="accent2">
                        <a:lumMod val="60000"/>
                        <a:lumOff val="40000"/>
                      </a:schemeClr>
                    </a:solidFill>
                  </a:tcPr>
                </a:tc>
                <a:tc>
                  <a:txBody>
                    <a:bodyPr/>
                    <a:lstStyle/>
                    <a:p>
                      <a:pPr marL="0" marR="0">
                        <a:lnSpc>
                          <a:spcPct val="115000"/>
                        </a:lnSpc>
                        <a:spcBef>
                          <a:spcPts val="500"/>
                        </a:spcBef>
                        <a:spcAft>
                          <a:spcPts val="1000"/>
                        </a:spcAft>
                      </a:pPr>
                      <a:r>
                        <a:rPr lang="en-ZA" sz="1400" dirty="0">
                          <a:solidFill>
                            <a:schemeClr val="tx1"/>
                          </a:solidFill>
                          <a:effectLst/>
                        </a:rPr>
                        <a:t>No. of beneficiaries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nchor="ctr">
                    <a:solidFill>
                      <a:schemeClr val="accent2">
                        <a:lumMod val="60000"/>
                        <a:lumOff val="40000"/>
                      </a:schemeClr>
                    </a:solidFill>
                  </a:tcPr>
                </a:tc>
                <a:tc>
                  <a:txBody>
                    <a:bodyPr/>
                    <a:lstStyle/>
                    <a:p>
                      <a:pPr marL="0" marR="0">
                        <a:lnSpc>
                          <a:spcPct val="115000"/>
                        </a:lnSpc>
                        <a:spcBef>
                          <a:spcPts val="500"/>
                        </a:spcBef>
                        <a:spcAft>
                          <a:spcPts val="1000"/>
                        </a:spcAft>
                      </a:pPr>
                      <a:r>
                        <a:rPr lang="en-ZA" sz="1400" dirty="0">
                          <a:solidFill>
                            <a:schemeClr val="tx1"/>
                          </a:solidFill>
                          <a:effectLst/>
                        </a:rPr>
                        <a:t>Disaggregation of Beneficiaries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nchor="ctr">
                    <a:solidFill>
                      <a:schemeClr val="accent2">
                        <a:lumMod val="60000"/>
                        <a:lumOff val="40000"/>
                      </a:schemeClr>
                    </a:solidFill>
                  </a:tcPr>
                </a:tc>
                <a:tc>
                  <a:txBody>
                    <a:bodyPr/>
                    <a:lstStyle/>
                    <a:p>
                      <a:pPr marL="0" marR="0">
                        <a:lnSpc>
                          <a:spcPct val="115000"/>
                        </a:lnSpc>
                        <a:spcBef>
                          <a:spcPts val="500"/>
                        </a:spcBef>
                        <a:spcAft>
                          <a:spcPts val="1000"/>
                        </a:spcAft>
                      </a:pPr>
                      <a:r>
                        <a:rPr lang="en-ZA" sz="1400" dirty="0">
                          <a:solidFill>
                            <a:schemeClr val="tx1"/>
                          </a:solidFill>
                          <a:effectLst/>
                        </a:rPr>
                        <a:t>Total budget allocation per intervention (R’000)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nchor="ctr">
                    <a:solidFill>
                      <a:schemeClr val="accent2">
                        <a:lumMod val="60000"/>
                        <a:lumOff val="40000"/>
                      </a:schemeClr>
                    </a:solidFill>
                  </a:tcPr>
                </a:tc>
                <a:tc>
                  <a:txBody>
                    <a:bodyPr/>
                    <a:lstStyle/>
                    <a:p>
                      <a:pPr marL="0" marR="0">
                        <a:lnSpc>
                          <a:spcPct val="115000"/>
                        </a:lnSpc>
                        <a:spcBef>
                          <a:spcPts val="500"/>
                        </a:spcBef>
                        <a:spcAft>
                          <a:spcPts val="1000"/>
                        </a:spcAft>
                      </a:pPr>
                      <a:r>
                        <a:rPr lang="en-ZA" sz="1400" dirty="0">
                          <a:solidFill>
                            <a:schemeClr val="tx1"/>
                          </a:solidFill>
                          <a:effectLst/>
                        </a:rPr>
                        <a:t>Budget spent on intervention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nchor="ctr">
                    <a:solidFill>
                      <a:schemeClr val="accent2">
                        <a:lumMod val="60000"/>
                        <a:lumOff val="40000"/>
                      </a:schemeClr>
                    </a:solidFill>
                  </a:tcPr>
                </a:tc>
                <a:tc>
                  <a:txBody>
                    <a:bodyPr/>
                    <a:lstStyle/>
                    <a:p>
                      <a:pPr marL="0" marR="0">
                        <a:lnSpc>
                          <a:spcPct val="115000"/>
                        </a:lnSpc>
                        <a:spcBef>
                          <a:spcPts val="500"/>
                        </a:spcBef>
                        <a:spcAft>
                          <a:spcPts val="1000"/>
                        </a:spcAft>
                      </a:pPr>
                      <a:r>
                        <a:rPr lang="en-ZA" sz="1400" dirty="0">
                          <a:solidFill>
                            <a:schemeClr val="tx1"/>
                          </a:solidFill>
                          <a:effectLst/>
                        </a:rPr>
                        <a:t>Immediate outcomes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nchor="ctr">
                    <a:solidFill>
                      <a:schemeClr val="accent2">
                        <a:lumMod val="60000"/>
                        <a:lumOff val="40000"/>
                      </a:schemeClr>
                    </a:solidFill>
                  </a:tcPr>
                </a:tc>
                <a:extLst>
                  <a:ext uri="{0D108BD9-81ED-4DB2-BD59-A6C34878D82A}">
                    <a16:rowId xmlns:a16="http://schemas.microsoft.com/office/drawing/2014/main" val="10000"/>
                  </a:ext>
                </a:extLst>
              </a:tr>
              <a:tr h="3871174">
                <a:tc>
                  <a:txBody>
                    <a:bodyPr/>
                    <a:lstStyle/>
                    <a:p>
                      <a:pPr marL="0" marR="0">
                        <a:lnSpc>
                          <a:spcPct val="115000"/>
                        </a:lnSpc>
                        <a:spcBef>
                          <a:spcPts val="500"/>
                        </a:spcBef>
                        <a:spcAft>
                          <a:spcPts val="1000"/>
                        </a:spcAft>
                      </a:pPr>
                      <a:r>
                        <a:rPr lang="en-ZA" sz="1200" dirty="0">
                          <a:solidFill>
                            <a:schemeClr val="tx1"/>
                          </a:solidFill>
                          <a:effectLst/>
                        </a:rPr>
                        <a:t>Monitoring of the Municipal Disaster Relief Grant allocated to the province (R3 137 000 – as per DORA)</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ZA" sz="1600" dirty="0">
                          <a:effectLst/>
                        </a:rPr>
                        <a:t>5 District Municipalities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ZA" sz="1600" dirty="0">
                          <a:effectLst/>
                        </a:rPr>
                        <a:t>Frances Baard, John Taolo Gaetsewe, PIXLEY Ka Seme, ZF </a:t>
                      </a:r>
                      <a:r>
                        <a:rPr lang="en-ZA" sz="1600" dirty="0" err="1">
                          <a:effectLst/>
                        </a:rPr>
                        <a:t>Mqcawu</a:t>
                      </a:r>
                      <a:r>
                        <a:rPr lang="en-ZA" sz="1600" dirty="0">
                          <a:effectLst/>
                        </a:rPr>
                        <a:t> Namakwa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ZA" sz="1600" dirty="0">
                          <a:effectLst/>
                        </a:rPr>
                        <a:t>FB-</a:t>
                      </a:r>
                      <a:r>
                        <a:rPr lang="en-ZA" sz="1800" kern="1200" dirty="0">
                          <a:effectLst/>
                        </a:rPr>
                        <a:t> </a:t>
                      </a:r>
                      <a:r>
                        <a:rPr lang="en-US" sz="1600" dirty="0">
                          <a:effectLst/>
                        </a:rPr>
                        <a:t>R662 000</a:t>
                      </a:r>
                      <a:endParaRPr lang="en-US" sz="1800" dirty="0">
                        <a:effectLst/>
                      </a:endParaRPr>
                    </a:p>
                    <a:p>
                      <a:pPr marL="0" marR="0">
                        <a:lnSpc>
                          <a:spcPct val="115000"/>
                        </a:lnSpc>
                        <a:spcBef>
                          <a:spcPts val="500"/>
                        </a:spcBef>
                        <a:spcAft>
                          <a:spcPts val="1000"/>
                        </a:spcAft>
                      </a:pPr>
                      <a:r>
                        <a:rPr lang="en-ZA" sz="1600" dirty="0">
                          <a:effectLst/>
                        </a:rPr>
                        <a:t>JTG</a:t>
                      </a:r>
                      <a:r>
                        <a:rPr lang="en-ZA" sz="1800" kern="1200" dirty="0">
                          <a:effectLst/>
                        </a:rPr>
                        <a:t> </a:t>
                      </a:r>
                      <a:r>
                        <a:rPr lang="en-US" sz="1600" dirty="0">
                          <a:effectLst/>
                        </a:rPr>
                        <a:t>R518 000</a:t>
                      </a:r>
                      <a:r>
                        <a:rPr lang="en-ZA" sz="1600" dirty="0">
                          <a:effectLst/>
                        </a:rPr>
                        <a:t> PKS- </a:t>
                      </a:r>
                      <a:r>
                        <a:rPr lang="en-US" sz="1600" dirty="0">
                          <a:effectLst/>
                        </a:rPr>
                        <a:t>R682 000</a:t>
                      </a:r>
                      <a:endParaRPr lang="en-US" sz="1800" dirty="0">
                        <a:effectLst/>
                      </a:endParaRPr>
                    </a:p>
                    <a:p>
                      <a:pPr marL="0" marR="0">
                        <a:lnSpc>
                          <a:spcPct val="115000"/>
                        </a:lnSpc>
                        <a:spcBef>
                          <a:spcPts val="500"/>
                        </a:spcBef>
                        <a:spcAft>
                          <a:spcPts val="1000"/>
                        </a:spcAft>
                      </a:pPr>
                      <a:r>
                        <a:rPr lang="en-ZA" sz="1600" dirty="0">
                          <a:effectLst/>
                        </a:rPr>
                        <a:t>ZFM-</a:t>
                      </a:r>
                      <a:r>
                        <a:rPr lang="en-US" sz="1600" dirty="0">
                          <a:effectLst/>
                        </a:rPr>
                        <a:t>645 000</a:t>
                      </a:r>
                      <a:endParaRPr lang="en-US" sz="1800" dirty="0">
                        <a:effectLst/>
                      </a:endParaRPr>
                    </a:p>
                    <a:p>
                      <a:pPr marL="0" marR="0">
                        <a:lnSpc>
                          <a:spcPct val="115000"/>
                        </a:lnSpc>
                        <a:spcBef>
                          <a:spcPts val="500"/>
                        </a:spcBef>
                        <a:spcAft>
                          <a:spcPts val="1000"/>
                        </a:spcAft>
                      </a:pPr>
                      <a:r>
                        <a:rPr lang="en-ZA" sz="1600" dirty="0">
                          <a:effectLst/>
                        </a:rPr>
                        <a:t>NAM-</a:t>
                      </a:r>
                      <a:r>
                        <a:rPr lang="en-US" sz="1600" dirty="0">
                          <a:effectLst/>
                        </a:rPr>
                        <a:t> 630 000</a:t>
                      </a:r>
                      <a:endParaRPr lang="en-US" sz="1800" dirty="0">
                        <a:effectLst/>
                      </a:endParaRPr>
                    </a:p>
                    <a:p>
                      <a:pPr marL="0" marR="0">
                        <a:lnSpc>
                          <a:spcPct val="115000"/>
                        </a:lnSpc>
                        <a:spcBef>
                          <a:spcPts val="500"/>
                        </a:spcBef>
                        <a:spcAft>
                          <a:spcPts val="1000"/>
                        </a:spcAft>
                      </a:pPr>
                      <a:r>
                        <a:rPr lang="en-US" sz="1600" dirty="0">
                          <a:effectLst/>
                        </a:rPr>
                        <a:t>                                            </a:t>
                      </a:r>
                      <a:endParaRPr lang="en-US" sz="1800" dirty="0">
                        <a:effectLst/>
                      </a:endParaRPr>
                    </a:p>
                    <a:p>
                      <a:pPr marL="0" marR="0">
                        <a:lnSpc>
                          <a:spcPct val="115000"/>
                        </a:lnSpc>
                        <a:spcBef>
                          <a:spcPts val="500"/>
                        </a:spcBef>
                        <a:spcAft>
                          <a:spcPts val="1000"/>
                        </a:spcAft>
                      </a:pPr>
                      <a:r>
                        <a:rPr lang="en-ZA" sz="16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ZA" sz="1600" dirty="0">
                          <a:effectLst/>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tc>
                  <a:txBody>
                    <a:bodyPr/>
                    <a:lstStyle/>
                    <a:p>
                      <a:pPr marL="0" marR="0">
                        <a:lnSpc>
                          <a:spcPct val="115000"/>
                        </a:lnSpc>
                        <a:spcBef>
                          <a:spcPts val="500"/>
                        </a:spcBef>
                        <a:spcAft>
                          <a:spcPts val="1000"/>
                        </a:spcAft>
                      </a:pPr>
                      <a:r>
                        <a:rPr lang="en-US" sz="1200" dirty="0">
                          <a:effectLst/>
                        </a:rPr>
                        <a:t>An amount of   </a:t>
                      </a:r>
                      <a:r>
                        <a:rPr lang="en-ZA" sz="1200" dirty="0">
                          <a:effectLst/>
                        </a:rPr>
                        <a:t>R3 137 000 from the </a:t>
                      </a:r>
                      <a:r>
                        <a:rPr lang="en-US" sz="1200" dirty="0">
                          <a:effectLst/>
                        </a:rPr>
                        <a:t>Municipal Disaster Relief Grant is allocated to all District and Local Municipalities across the province. Sanitation, Decontamination of specific selected municipal spaces, PPE, Hygiene packs and Waste Management to alleviate the spread and impact of COVID- 19.</a:t>
                      </a:r>
                      <a:endParaRPr lang="en-US" sz="1400" dirty="0">
                        <a:effectLst/>
                      </a:endParaRPr>
                    </a:p>
                    <a:p>
                      <a:pPr marL="0" marR="0">
                        <a:lnSpc>
                          <a:spcPct val="115000"/>
                        </a:lnSpc>
                        <a:spcBef>
                          <a:spcPts val="500"/>
                        </a:spcBef>
                        <a:spcAft>
                          <a:spcPts val="1000"/>
                        </a:spcAft>
                      </a:pPr>
                      <a:r>
                        <a:rPr lang="en-ZA" sz="1200" dirty="0">
                          <a:effectLst/>
                        </a:rPr>
                        <a:t> </a:t>
                      </a:r>
                      <a:r>
                        <a:rPr lang="en-ZA" sz="1200" dirty="0" smtClean="0">
                          <a:effectLst/>
                        </a:rPr>
                        <a:t>The </a:t>
                      </a:r>
                      <a:r>
                        <a:rPr lang="en-ZA" sz="1200" dirty="0">
                          <a:effectLst/>
                        </a:rPr>
                        <a:t>province submitted the reporting monthly template to the municipalities to enable them to submit expenditure report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862" marR="15862" marT="0" marB="0"/>
                </a:tc>
                <a:extLst>
                  <a:ext uri="{0D108BD9-81ED-4DB2-BD59-A6C34878D82A}">
                    <a16:rowId xmlns:a16="http://schemas.microsoft.com/office/drawing/2014/main" val="10001"/>
                  </a:ext>
                </a:extLst>
              </a:tr>
            </a:tbl>
          </a:graphicData>
        </a:graphic>
      </p:graphicFrame>
      <p:sp>
        <p:nvSpPr>
          <p:cNvPr id="11" name="Title 1"/>
          <p:cNvSpPr txBox="1">
            <a:spLocks noGrp="1"/>
          </p:cNvSpPr>
          <p:nvPr>
            <p:ph type="title"/>
          </p:nvPr>
        </p:nvSpPr>
        <p:spPr>
          <a:xfrm>
            <a:off x="29570" y="12669"/>
            <a:ext cx="9114430" cy="837912"/>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400" b="1" dirty="0">
                <a:latin typeface="Arial" panose="020B0604020202020204" pitchFamily="34" charset="0"/>
                <a:cs typeface="Arial" panose="020B0604020202020204" pitchFamily="34" charset="0"/>
              </a:rPr>
              <a:t> </a:t>
            </a:r>
            <a:r>
              <a:rPr lang="en-US" sz="24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DEPARTMENTAL – COVID 19 PANDEMIC IMPLICATIONS</a:t>
            </a:r>
            <a:endParaRPr lang="en-US" sz="2400" b="1" dirty="0">
              <a:latin typeface="Arial" panose="020B0604020202020204" pitchFamily="34" charset="0"/>
              <a:cs typeface="Arial" panose="020B0604020202020204" pitchFamily="34" charset="0"/>
            </a:endParaRPr>
          </a:p>
        </p:txBody>
      </p:sp>
      <p:sp>
        <p:nvSpPr>
          <p:cNvPr id="16" name="Rectangle 15"/>
          <p:cNvSpPr/>
          <p:nvPr/>
        </p:nvSpPr>
        <p:spPr>
          <a:xfrm>
            <a:off x="0" y="5877272"/>
            <a:ext cx="9144000" cy="980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418512370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92" y="1524000"/>
            <a:ext cx="8925059" cy="3988963"/>
          </a:xfrm>
        </p:spPr>
        <p:txBody>
          <a:bodyPr>
            <a:normAutofit fontScale="47500" lnSpcReduction="20000"/>
          </a:bodyPr>
          <a:lstStyle/>
          <a:p>
            <a:r>
              <a:rPr lang="en-US" sz="3600" dirty="0"/>
              <a:t>The</a:t>
            </a:r>
            <a:r>
              <a:rPr lang="en-ZA" sz="3600" dirty="0"/>
              <a:t> R3 137 000  </a:t>
            </a:r>
            <a:r>
              <a:rPr lang="en-US" sz="3600" dirty="0"/>
              <a:t> grant was mainly used </a:t>
            </a:r>
            <a:r>
              <a:rPr lang="en-ZA" sz="3600" dirty="0"/>
              <a:t>from the </a:t>
            </a:r>
            <a:r>
              <a:rPr lang="en-US" sz="3600" dirty="0"/>
              <a:t>Municipal Disaster Relief Grant which is allocated to all local and district Municipalities across the province to assist on:</a:t>
            </a:r>
          </a:p>
          <a:p>
            <a:pPr lvl="1"/>
            <a:endParaRPr lang="en-US" sz="2100" dirty="0"/>
          </a:p>
          <a:p>
            <a:pPr lvl="1"/>
            <a:r>
              <a:rPr lang="en-US" sz="3600" b="1" dirty="0"/>
              <a:t>Sanitation, Decontamination of specific selected municipal spaces, PPE, Hygiene packs and Waste Management to alleviate the spread and impact of COVID-19 Pandemic</a:t>
            </a:r>
            <a:r>
              <a:rPr lang="en-US" sz="3600" dirty="0"/>
              <a:t>.</a:t>
            </a:r>
          </a:p>
          <a:p>
            <a:endParaRPr lang="en-US" sz="1000" dirty="0"/>
          </a:p>
          <a:p>
            <a:r>
              <a:rPr lang="en-US" sz="3600" dirty="0"/>
              <a:t>The Provincial Disaster Centre coordinated and facilitated the Provincial Disaster Relief Grant for immediate response to COVID-19 within the Health Sector and they received an amount of </a:t>
            </a:r>
            <a:r>
              <a:rPr lang="en-US" sz="3600" b="1" dirty="0"/>
              <a:t>R6 224 000</a:t>
            </a:r>
            <a:r>
              <a:rPr lang="en-US" sz="3600" dirty="0" smtClean="0"/>
              <a:t>.</a:t>
            </a:r>
          </a:p>
          <a:p>
            <a:r>
              <a:rPr lang="en-US" sz="3600" dirty="0" smtClean="0"/>
              <a:t>The Provincial Disaster Management Centre coordinated and facilitated Drought Relief funding for the amount of </a:t>
            </a:r>
            <a:r>
              <a:rPr lang="en-US" sz="3600" b="1" dirty="0" smtClean="0"/>
              <a:t>R300 Million </a:t>
            </a:r>
            <a:r>
              <a:rPr lang="en-US" sz="3600" dirty="0" smtClean="0"/>
              <a:t>which was given to the Department of Water and Sanitation after the Provincial State of Drought Disaster was declared by the Honorable Premier. The purpose of the funding was drilling of boreholes, refurbishment of water infrastructure and construction of new pump house and installation of new bulk pipeline. Sedibeng Water has been appointed as the implementing Agent and they are reporting directly the department of Water and Sanitation. </a:t>
            </a:r>
            <a:endParaRPr lang="en-US" sz="3600" dirty="0"/>
          </a:p>
          <a:p>
            <a:pPr marL="0" indent="0">
              <a:buNone/>
            </a:pPr>
            <a:endParaRPr lang="en-US" sz="2100" dirty="0"/>
          </a:p>
          <a:p>
            <a:endParaRPr lang="en-US" sz="2100" b="1" dirty="0">
              <a:latin typeface="Arial" panose="020B0604020202020204" pitchFamily="34" charset="0"/>
              <a:cs typeface="Arial" panose="020B0604020202020204" pitchFamily="34" charset="0"/>
            </a:endParaRPr>
          </a:p>
          <a:p>
            <a:endParaRPr lang="en-US" sz="900" b="1" dirty="0">
              <a:latin typeface="Arial" panose="020B0604020202020204" pitchFamily="34" charset="0"/>
              <a:cs typeface="Arial" panose="020B0604020202020204" pitchFamily="34" charset="0"/>
            </a:endParaRPr>
          </a:p>
        </p:txBody>
      </p:sp>
      <p:sp>
        <p:nvSpPr>
          <p:cNvPr id="6" name="Title 1"/>
          <p:cNvSpPr txBox="1">
            <a:spLocks noGrp="1"/>
          </p:cNvSpPr>
          <p:nvPr>
            <p:ph type="title"/>
          </p:nvPr>
        </p:nvSpPr>
        <p:spPr>
          <a:xfrm>
            <a:off x="0" y="4548"/>
            <a:ext cx="9144000" cy="1062251"/>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400" b="1" dirty="0">
                <a:latin typeface="Arial" panose="020B0604020202020204" pitchFamily="34" charset="0"/>
                <a:cs typeface="Arial" panose="020B0604020202020204" pitchFamily="34" charset="0"/>
              </a:rPr>
              <a:t> </a:t>
            </a:r>
            <a:r>
              <a:rPr lang="en-US" sz="24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DEPARTMENTAL – COVID 19 PANDEMIC IMPLICATIONS</a:t>
            </a:r>
            <a:endParaRPr lang="en-US" sz="2400" b="1" dirty="0">
              <a:latin typeface="Arial" panose="020B0604020202020204" pitchFamily="34" charset="0"/>
              <a:cs typeface="Arial" panose="020B0604020202020204" pitchFamily="34" charset="0"/>
            </a:endParaRPr>
          </a:p>
        </p:txBody>
      </p:sp>
      <p:sp>
        <p:nvSpPr>
          <p:cNvPr id="4" name="Rectangle 3"/>
          <p:cNvSpPr/>
          <p:nvPr/>
        </p:nvSpPr>
        <p:spPr>
          <a:xfrm>
            <a:off x="0" y="5877272"/>
            <a:ext cx="9144000" cy="980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0370414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32" y="1676400"/>
            <a:ext cx="8896082" cy="4343399"/>
          </a:xfrm>
        </p:spPr>
        <p:txBody>
          <a:bodyPr>
            <a:normAutofit fontScale="92500" lnSpcReduction="20000"/>
          </a:bodyPr>
          <a:lstStyle/>
          <a:p>
            <a:pPr marL="257175" indent="-257175">
              <a:lnSpc>
                <a:spcPct val="115000"/>
              </a:lnSpc>
              <a:spcBef>
                <a:spcPts val="375"/>
              </a:spcBef>
              <a:spcAft>
                <a:spcPts val="750"/>
              </a:spcAft>
              <a:buFont typeface="Symbol" panose="05050102010706020507" pitchFamily="18" charset="2"/>
              <a:buChar char=""/>
            </a:pPr>
            <a:r>
              <a:rPr lang="en-US" sz="2600" dirty="0">
                <a:latin typeface="Arial" panose="020B0604020202020204" pitchFamily="34" charset="0"/>
                <a:ea typeface="Calibri" panose="020F0502020204030204" pitchFamily="34" charset="0"/>
                <a:cs typeface="Times New Roman" panose="02020603050405020304" pitchFamily="18" charset="0"/>
              </a:rPr>
              <a:t>The National Treasury has approved Municipal Disaster Grant funding to mitigate the spread of COVID-19 Pandemic to the tune of </a:t>
            </a:r>
            <a:r>
              <a:rPr lang="en-ZA" sz="2600" b="1" dirty="0">
                <a:latin typeface="Arial" panose="020B0604020202020204" pitchFamily="34" charset="0"/>
                <a:ea typeface="Times New Roman" panose="02020603050405020304" pitchFamily="18" charset="0"/>
                <a:cs typeface="Times New Roman" panose="02020603050405020304" pitchFamily="18" charset="0"/>
              </a:rPr>
              <a:t>R3 137 000</a:t>
            </a:r>
            <a:r>
              <a:rPr lang="en-ZA" sz="2600" dirty="0">
                <a:latin typeface="Arial" panose="020B0604020202020204" pitchFamily="34" charset="0"/>
                <a:ea typeface="Times New Roman" panose="02020603050405020304" pitchFamily="18" charset="0"/>
                <a:cs typeface="Times New Roman" panose="02020603050405020304" pitchFamily="18" charset="0"/>
              </a:rPr>
              <a:t>. </a:t>
            </a:r>
            <a:r>
              <a:rPr lang="en-US" sz="2600" dirty="0">
                <a:latin typeface="Arial" panose="020B0604020202020204" pitchFamily="34" charset="0"/>
                <a:ea typeface="Calibri" panose="020F0502020204030204" pitchFamily="34" charset="0"/>
                <a:cs typeface="Times New Roman" panose="02020603050405020304" pitchFamily="18" charset="0"/>
              </a:rPr>
              <a:t> </a:t>
            </a:r>
          </a:p>
          <a:p>
            <a:pPr marL="257175" indent="-257175">
              <a:lnSpc>
                <a:spcPct val="115000"/>
              </a:lnSpc>
              <a:spcBef>
                <a:spcPts val="375"/>
              </a:spcBef>
              <a:spcAft>
                <a:spcPts val="750"/>
              </a:spcAft>
              <a:buFont typeface="Symbol" panose="05050102010706020507" pitchFamily="18" charset="2"/>
              <a:buChar char=""/>
            </a:pPr>
            <a:r>
              <a:rPr lang="en-US" sz="2600" dirty="0">
                <a:latin typeface="Arial" panose="020B0604020202020204" pitchFamily="34" charset="0"/>
                <a:ea typeface="Calibri" panose="020F0502020204030204" pitchFamily="34" charset="0"/>
                <a:cs typeface="Times New Roman" panose="02020603050405020304" pitchFamily="18" charset="0"/>
              </a:rPr>
              <a:t>This grant was distributed as follows: </a:t>
            </a:r>
          </a:p>
          <a:p>
            <a:pPr marL="0" indent="0">
              <a:lnSpc>
                <a:spcPct val="115000"/>
              </a:lnSpc>
              <a:spcBef>
                <a:spcPts val="375"/>
              </a:spcBef>
              <a:spcAft>
                <a:spcPts val="750"/>
              </a:spcAft>
              <a:buNone/>
            </a:pPr>
            <a:r>
              <a:rPr lang="en-US" sz="2600" dirty="0">
                <a:latin typeface="Arial" panose="020B0604020202020204" pitchFamily="34" charset="0"/>
                <a:ea typeface="Calibri" panose="020F0502020204030204" pitchFamily="34" charset="0"/>
                <a:cs typeface="Times New Roman" panose="02020603050405020304" pitchFamily="18" charset="0"/>
              </a:rPr>
              <a:t>Frances Baard</a:t>
            </a:r>
            <a:r>
              <a:rPr lang="en-US" sz="2600" b="1" dirty="0">
                <a:latin typeface="Arial" panose="020B0604020202020204" pitchFamily="34" charset="0"/>
                <a:ea typeface="Times New Roman" panose="02020603050405020304" pitchFamily="18" charset="0"/>
                <a:cs typeface="Times New Roman" panose="02020603050405020304" pitchFamily="18" charset="0"/>
              </a:rPr>
              <a:t> R662 000, </a:t>
            </a:r>
          </a:p>
          <a:p>
            <a:pPr marL="0" indent="0">
              <a:lnSpc>
                <a:spcPct val="115000"/>
              </a:lnSpc>
              <a:spcBef>
                <a:spcPts val="375"/>
              </a:spcBef>
              <a:spcAft>
                <a:spcPts val="750"/>
              </a:spcAft>
              <a:buNone/>
            </a:pPr>
            <a:r>
              <a:rPr lang="en-US" sz="2600" b="1" dirty="0">
                <a:latin typeface="Arial" panose="020B0604020202020204" pitchFamily="34" charset="0"/>
                <a:ea typeface="Times New Roman" panose="02020603050405020304" pitchFamily="18" charset="0"/>
                <a:cs typeface="Times New Roman" panose="02020603050405020304" pitchFamily="18" charset="0"/>
              </a:rPr>
              <a:t>John Taolo Gaetsewe R518 000,</a:t>
            </a:r>
            <a:r>
              <a:rPr lang="en-ZA" sz="2600" dirty="0">
                <a:latin typeface="Arial" panose="020B0604020202020204" pitchFamily="34" charset="0"/>
                <a:ea typeface="Times New Roman" panose="02020603050405020304" pitchFamily="18" charset="0"/>
                <a:cs typeface="Times New Roman" panose="02020603050405020304" pitchFamily="18" charset="0"/>
              </a:rPr>
              <a:t> </a:t>
            </a:r>
          </a:p>
          <a:p>
            <a:pPr marL="0" indent="0">
              <a:lnSpc>
                <a:spcPct val="115000"/>
              </a:lnSpc>
              <a:spcBef>
                <a:spcPts val="375"/>
              </a:spcBef>
              <a:spcAft>
                <a:spcPts val="750"/>
              </a:spcAft>
              <a:buNone/>
            </a:pPr>
            <a:r>
              <a:rPr lang="en-ZA" sz="2600" dirty="0">
                <a:latin typeface="Arial" panose="020B0604020202020204" pitchFamily="34" charset="0"/>
                <a:ea typeface="Times New Roman" panose="02020603050405020304" pitchFamily="18" charset="0"/>
                <a:cs typeface="Times New Roman" panose="02020603050405020304" pitchFamily="18" charset="0"/>
              </a:rPr>
              <a:t>Pixley Ka Seme- </a:t>
            </a:r>
            <a:r>
              <a:rPr lang="en-US" sz="2600" b="1" dirty="0">
                <a:latin typeface="Arial" panose="020B0604020202020204" pitchFamily="34" charset="0"/>
                <a:ea typeface="Times New Roman" panose="02020603050405020304" pitchFamily="18" charset="0"/>
                <a:cs typeface="Times New Roman" panose="02020603050405020304" pitchFamily="18" charset="0"/>
              </a:rPr>
              <a:t>R682 000, </a:t>
            </a:r>
          </a:p>
          <a:p>
            <a:pPr marL="0" indent="0">
              <a:lnSpc>
                <a:spcPct val="115000"/>
              </a:lnSpc>
              <a:spcBef>
                <a:spcPts val="375"/>
              </a:spcBef>
              <a:spcAft>
                <a:spcPts val="750"/>
              </a:spcAft>
              <a:buNone/>
            </a:pPr>
            <a:r>
              <a:rPr lang="en-ZA" sz="2600" dirty="0">
                <a:latin typeface="Arial" panose="020B0604020202020204" pitchFamily="34" charset="0"/>
                <a:ea typeface="Times New Roman" panose="02020603050405020304" pitchFamily="18" charset="0"/>
                <a:cs typeface="Times New Roman" panose="02020603050405020304" pitchFamily="18" charset="0"/>
              </a:rPr>
              <a:t>ZF </a:t>
            </a:r>
            <a:r>
              <a:rPr lang="en-ZA" sz="2600" dirty="0" err="1">
                <a:latin typeface="Arial" panose="020B0604020202020204" pitchFamily="34" charset="0"/>
                <a:ea typeface="Times New Roman" panose="02020603050405020304" pitchFamily="18" charset="0"/>
                <a:cs typeface="Times New Roman" panose="02020603050405020304" pitchFamily="18" charset="0"/>
              </a:rPr>
              <a:t>Mqcawu</a:t>
            </a:r>
            <a:r>
              <a:rPr lang="en-ZA" sz="2600" dirty="0">
                <a:latin typeface="Arial" panose="020B0604020202020204" pitchFamily="34" charset="0"/>
                <a:ea typeface="Times New Roman" panose="02020603050405020304" pitchFamily="18" charset="0"/>
                <a:cs typeface="Times New Roman" panose="02020603050405020304" pitchFamily="18" charset="0"/>
              </a:rPr>
              <a:t> R </a:t>
            </a:r>
            <a:r>
              <a:rPr lang="en-US" sz="2600" b="1" dirty="0">
                <a:latin typeface="Arial" panose="020B0604020202020204" pitchFamily="34" charset="0"/>
                <a:ea typeface="Times New Roman" panose="02020603050405020304" pitchFamily="18" charset="0"/>
                <a:cs typeface="Times New Roman" panose="02020603050405020304" pitchFamily="18" charset="0"/>
              </a:rPr>
              <a:t>645 000;</a:t>
            </a:r>
            <a:r>
              <a:rPr lang="en-ZA" sz="2600" dirty="0">
                <a:latin typeface="Arial" panose="020B0604020202020204" pitchFamily="34" charset="0"/>
                <a:ea typeface="Calibri" panose="020F0502020204030204" pitchFamily="34" charset="0"/>
                <a:cs typeface="Times New Roman" panose="02020603050405020304" pitchFamily="18" charset="0"/>
              </a:rPr>
              <a:t> and </a:t>
            </a:r>
          </a:p>
          <a:p>
            <a:pPr marL="0" indent="0">
              <a:lnSpc>
                <a:spcPct val="115000"/>
              </a:lnSpc>
              <a:spcBef>
                <a:spcPts val="375"/>
              </a:spcBef>
              <a:spcAft>
                <a:spcPts val="750"/>
              </a:spcAft>
              <a:buNone/>
            </a:pPr>
            <a:r>
              <a:rPr lang="en-ZA" sz="2600" dirty="0">
                <a:latin typeface="Arial" panose="020B0604020202020204" pitchFamily="34" charset="0"/>
                <a:ea typeface="Calibri" panose="020F0502020204030204" pitchFamily="34" charset="0"/>
                <a:cs typeface="Times New Roman" panose="02020603050405020304" pitchFamily="18" charset="0"/>
              </a:rPr>
              <a:t>Namakwa District Municipality R</a:t>
            </a:r>
            <a:r>
              <a:rPr lang="en-US" sz="2600" b="1" dirty="0">
                <a:latin typeface="Arial" panose="020B0604020202020204" pitchFamily="34" charset="0"/>
                <a:ea typeface="Times New Roman" panose="02020603050405020304" pitchFamily="18" charset="0"/>
                <a:cs typeface="Times New Roman" panose="02020603050405020304" pitchFamily="18" charset="0"/>
              </a:rPr>
              <a:t>630 000.</a:t>
            </a:r>
            <a:endParaRPr lang="en-US" sz="3000" b="1" dirty="0">
              <a:latin typeface="Arial" panose="020B0604020202020204" pitchFamily="34" charset="0"/>
              <a:cs typeface="Arial" panose="020B0604020202020204" pitchFamily="34" charset="0"/>
            </a:endParaRPr>
          </a:p>
          <a:p>
            <a:endParaRPr lang="en-US" sz="900" b="1" dirty="0">
              <a:latin typeface="Arial" panose="020B0604020202020204" pitchFamily="34" charset="0"/>
              <a:cs typeface="Arial" panose="020B0604020202020204" pitchFamily="34" charset="0"/>
            </a:endParaRPr>
          </a:p>
        </p:txBody>
      </p:sp>
      <p:sp>
        <p:nvSpPr>
          <p:cNvPr id="5" name="Title 1"/>
          <p:cNvSpPr txBox="1">
            <a:spLocks noGrp="1"/>
          </p:cNvSpPr>
          <p:nvPr>
            <p:ph type="title"/>
          </p:nvPr>
        </p:nvSpPr>
        <p:spPr>
          <a:xfrm>
            <a:off x="0" y="0"/>
            <a:ext cx="9144000" cy="1066512"/>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400" b="1" dirty="0">
                <a:latin typeface="Arial" panose="020B0604020202020204" pitchFamily="34" charset="0"/>
                <a:cs typeface="Arial" panose="020B0604020202020204" pitchFamily="34" charset="0"/>
              </a:rPr>
              <a:t> </a:t>
            </a:r>
            <a:r>
              <a:rPr lang="en-US" sz="24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DEPARTMENTAL – COVID 19 PANDEMIC IMPLICATIONS</a:t>
            </a:r>
            <a:endParaRPr lang="en-US" sz="2400" b="1" dirty="0">
              <a:latin typeface="Arial" panose="020B0604020202020204" pitchFamily="34" charset="0"/>
              <a:cs typeface="Arial" panose="020B0604020202020204" pitchFamily="34" charset="0"/>
            </a:endParaRPr>
          </a:p>
        </p:txBody>
      </p:sp>
      <p:sp>
        <p:nvSpPr>
          <p:cNvPr id="4" name="Rectangle 3"/>
          <p:cNvSpPr/>
          <p:nvPr/>
        </p:nvSpPr>
        <p:spPr>
          <a:xfrm>
            <a:off x="0" y="5877272"/>
            <a:ext cx="9144000" cy="980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02476848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6735"/>
          </a:xfrm>
          <a:solidFill>
            <a:srgbClr val="FFC000"/>
          </a:solidFill>
        </p:spPr>
        <p:txBody>
          <a:bodyPr>
            <a:normAutofit/>
          </a:bodyPr>
          <a:lstStyle/>
          <a:p>
            <a:pPr algn="ctr" fontAlgn="auto">
              <a:spcAft>
                <a:spcPts val="0"/>
              </a:spcAft>
              <a:defRPr/>
            </a:pPr>
            <a:r>
              <a:rPr lang="en-US" sz="2800" b="1" cap="none" dirty="0" smtClean="0">
                <a:ln w="0"/>
                <a:solidFill>
                  <a:schemeClr val="tx1"/>
                </a:solidFill>
                <a:effectLst/>
                <a:latin typeface="Arial" panose="020B0604020202020204" pitchFamily="34" charset="0"/>
                <a:cs typeface="Arial" panose="020B0604020202020204" pitchFamily="34" charset="0"/>
              </a:rPr>
              <a:t>COVID-19 DONATIONS FROM SOUTH 32 TO TRADITIONAL LEADERS</a:t>
            </a:r>
            <a:endParaRPr lang="en-US" sz="2800" b="1" cap="none" dirty="0">
              <a:ln w="0"/>
              <a:solidFill>
                <a:schemeClr val="tx1"/>
              </a:solidFill>
              <a:effectLst/>
              <a:latin typeface="Arial" panose="020B0604020202020204" pitchFamily="34" charset="0"/>
              <a:cs typeface="Arial" panose="020B0604020202020204" pitchFamily="34" charset="0"/>
            </a:endParaRPr>
          </a:p>
        </p:txBody>
      </p:sp>
      <p:sp>
        <p:nvSpPr>
          <p:cNvPr id="14338" name="Content Placeholder 2"/>
          <p:cNvSpPr>
            <a:spLocks noGrp="1"/>
          </p:cNvSpPr>
          <p:nvPr>
            <p:ph idx="1"/>
          </p:nvPr>
        </p:nvSpPr>
        <p:spPr>
          <a:xfrm>
            <a:off x="108474" y="1146734"/>
            <a:ext cx="9035526" cy="4796865"/>
          </a:xfrm>
        </p:spPr>
        <p:txBody>
          <a:bodyPr/>
          <a:lstStyle/>
          <a:p>
            <a:pPr marL="0" indent="0">
              <a:buNone/>
            </a:pPr>
            <a:r>
              <a:rPr lang="en-US" sz="2400" dirty="0" smtClean="0"/>
              <a:t>The following items donated Traditional Leaders to combat the spread of COVID-19 pandemic.</a:t>
            </a:r>
            <a:endParaRPr lang="en-US" sz="2000" dirty="0"/>
          </a:p>
          <a:p>
            <a:pPr>
              <a:buFont typeface="Wingdings" panose="05000000000000000000" pitchFamily="2" charset="2"/>
              <a:buChar char="q"/>
            </a:pPr>
            <a:r>
              <a:rPr lang="en-US" sz="2800" dirty="0" smtClean="0"/>
              <a:t>5 thermometers</a:t>
            </a:r>
          </a:p>
          <a:p>
            <a:pPr>
              <a:buFont typeface="Wingdings" panose="05000000000000000000" pitchFamily="2" charset="2"/>
              <a:buChar char="q"/>
            </a:pPr>
            <a:r>
              <a:rPr lang="en-US" sz="2800" dirty="0" smtClean="0"/>
              <a:t>Hand soaps</a:t>
            </a:r>
          </a:p>
          <a:p>
            <a:pPr>
              <a:buFont typeface="Wingdings" panose="05000000000000000000" pitchFamily="2" charset="2"/>
              <a:buChar char="q"/>
            </a:pPr>
            <a:r>
              <a:rPr lang="en-US" sz="2800" dirty="0" smtClean="0"/>
              <a:t>Sanitizers</a:t>
            </a:r>
          </a:p>
          <a:p>
            <a:pPr>
              <a:buFont typeface="Wingdings" panose="05000000000000000000" pitchFamily="2" charset="2"/>
              <a:buChar char="q"/>
            </a:pPr>
            <a:r>
              <a:rPr lang="en-US" sz="2800" dirty="0" smtClean="0"/>
              <a:t>Disinfectants  </a:t>
            </a:r>
          </a:p>
          <a:p>
            <a:pPr marL="0" indent="0">
              <a:buNone/>
            </a:pPr>
            <a:r>
              <a:rPr lang="en-US" sz="2400" dirty="0" smtClean="0"/>
              <a:t>These items are meant for distribution to the 8 traditional councils and 2 sub offices in the JTG. The total amount spent is R150 000.</a:t>
            </a:r>
          </a:p>
          <a:p>
            <a:pPr marL="0" indent="0">
              <a:buNone/>
            </a:pPr>
            <a:r>
              <a:rPr lang="en-US" sz="2000" dirty="0" smtClean="0"/>
              <a:t>      </a:t>
            </a:r>
          </a:p>
          <a:p>
            <a:pPr marL="0" indent="0">
              <a:buNone/>
            </a:pPr>
            <a:endParaRPr lang="en-US" b="1" dirty="0" smtClean="0"/>
          </a:p>
          <a:p>
            <a:pPr marL="457200" indent="-457200">
              <a:buFont typeface="+mj-lt"/>
              <a:buAutoNum type="arabicParenR"/>
            </a:pPr>
            <a:endParaRPr lang="en-US" sz="2400" b="1" dirty="0" smtClean="0"/>
          </a:p>
          <a:p>
            <a:pPr marL="0" indent="0">
              <a:buNone/>
            </a:pPr>
            <a:endParaRPr lang="en-US" sz="2400" b="1"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endParaRPr lang="en-US" dirty="0"/>
          </a:p>
        </p:txBody>
      </p:sp>
      <p:sp>
        <p:nvSpPr>
          <p:cNvPr id="5" name="Slide Number Placeholder 4"/>
          <p:cNvSpPr>
            <a:spLocks noGrp="1"/>
          </p:cNvSpPr>
          <p:nvPr>
            <p:ph type="sldNum" sz="quarter" idx="12"/>
          </p:nvPr>
        </p:nvSpPr>
        <p:spPr/>
        <p:txBody>
          <a:bodyPr/>
          <a:lstStyle/>
          <a:p>
            <a:pPr>
              <a:defRPr/>
            </a:pPr>
            <a:fld id="{6FF90EAC-5868-4F8E-B966-74EC36AA5565}" type="slidenum">
              <a:rPr lang="en-US" smtClean="0"/>
              <a:pPr>
                <a:defRPr/>
              </a:pPr>
              <a:t>138</a:t>
            </a:fld>
            <a:endParaRPr lang="en-US" dirty="0"/>
          </a:p>
        </p:txBody>
      </p:sp>
      <p:sp>
        <p:nvSpPr>
          <p:cNvPr id="6" name="Rectangle 5"/>
          <p:cNvSpPr/>
          <p:nvPr/>
        </p:nvSpPr>
        <p:spPr>
          <a:xfrm>
            <a:off x="0" y="5877272"/>
            <a:ext cx="9144000" cy="980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61817289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83811" y="2743200"/>
            <a:ext cx="9087485" cy="1062310"/>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2400" b="1" dirty="0">
                <a:latin typeface="Arial" panose="020B0604020202020204" pitchFamily="34" charset="0"/>
                <a:cs typeface="Arial" panose="020B0604020202020204" pitchFamily="34" charset="0"/>
              </a:rPr>
              <a:t> </a:t>
            </a:r>
            <a:r>
              <a:rPr lang="en-US" sz="28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FRANCES BAARD DISTRICT</a:t>
            </a:r>
            <a:endParaRPr lang="en-US" sz="2400"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Title 1"/>
          <p:cNvSpPr txBox="1">
            <a:spLocks/>
          </p:cNvSpPr>
          <p:nvPr/>
        </p:nvSpPr>
        <p:spPr>
          <a:xfrm>
            <a:off x="83811" y="3962400"/>
            <a:ext cx="9087485" cy="1062310"/>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fontAlgn="base" latinLnBrk="0" hangingPunct="1">
              <a:spcBef>
                <a:spcPct val="0"/>
              </a:spcBef>
              <a:spcAft>
                <a:spcPct val="0"/>
              </a:spcAft>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a:r>
              <a:rPr lang="en-US" sz="2400" b="1" dirty="0" smtClean="0">
                <a:latin typeface="Arial" panose="020B0604020202020204" pitchFamily="34" charset="0"/>
                <a:cs typeface="Arial" panose="020B0604020202020204" pitchFamily="34" charset="0"/>
              </a:rPr>
              <a:t> </a:t>
            </a:r>
            <a:r>
              <a:rPr lang="en-US" sz="28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MUNICIPAL COVID 19 PANDEMIC INTERVENTIONS </a:t>
            </a:r>
            <a:endParaRPr lang="en-US" sz="2400"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ectangle 4"/>
          <p:cNvSpPr/>
          <p:nvPr/>
        </p:nvSpPr>
        <p:spPr>
          <a:xfrm>
            <a:off x="0" y="5877272"/>
            <a:ext cx="9144000" cy="980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967981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88640"/>
            <a:ext cx="9144000" cy="936103"/>
          </a:xfrm>
          <a:prstGeom prst="rect">
            <a:avLst/>
          </a:prstGeom>
          <a:solidFill>
            <a:schemeClr val="accent1">
              <a:lumMod val="50000"/>
            </a:schemeClr>
          </a:solidFill>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dirty="0">
                <a:solidFill>
                  <a:schemeClr val="bg1"/>
                </a:solidFill>
              </a:rPr>
              <a:t>Covid-19: Distribution by Age</a:t>
            </a:r>
            <a:endParaRPr lang="en-ZA" sz="2700" dirty="0">
              <a:solidFill>
                <a:schemeClr val="bg1"/>
              </a:solidFill>
            </a:endParaRPr>
          </a:p>
        </p:txBody>
      </p:sp>
      <p:sp>
        <p:nvSpPr>
          <p:cNvPr id="5" name="TextBox 4"/>
          <p:cNvSpPr txBox="1"/>
          <p:nvPr/>
        </p:nvSpPr>
        <p:spPr>
          <a:xfrm>
            <a:off x="-10050" y="5750004"/>
            <a:ext cx="9154050" cy="1107996"/>
          </a:xfrm>
          <a:prstGeom prst="rect">
            <a:avLst/>
          </a:prstGeom>
          <a:solidFill>
            <a:srgbClr val="002060"/>
          </a:solidFill>
        </p:spPr>
        <p:txBody>
          <a:bodyPr wrap="square" rtlCol="0">
            <a:spAutoFit/>
          </a:bodyPr>
          <a:lstStyle/>
          <a:p>
            <a:pPr algn="just"/>
            <a:r>
              <a:rPr lang="en-US" sz="2200" dirty="0">
                <a:solidFill>
                  <a:schemeClr val="bg1"/>
                </a:solidFill>
              </a:rPr>
              <a:t>The median age among Covid-19 cases is 41 years, the age group 30 – 39 years constitute a higher proportion followed by 40 – 49 years</a:t>
            </a:r>
            <a:r>
              <a:rPr lang="en-US" sz="2200" dirty="0" smtClean="0">
                <a:solidFill>
                  <a:schemeClr val="bg1"/>
                </a:solidFill>
              </a:rPr>
              <a:t>.</a:t>
            </a:r>
          </a:p>
          <a:p>
            <a:pPr algn="just"/>
            <a:endParaRPr lang="en-US" sz="2200" dirty="0">
              <a:solidFill>
                <a:schemeClr val="bg1"/>
              </a:solidFill>
            </a:endParaRPr>
          </a:p>
        </p:txBody>
      </p:sp>
      <p:graphicFrame>
        <p:nvGraphicFramePr>
          <p:cNvPr id="7" name="Chart 6"/>
          <p:cNvGraphicFramePr>
            <a:graphicFrameLocks/>
          </p:cNvGraphicFramePr>
          <p:nvPr>
            <p:extLst>
              <p:ext uri="{D42A27DB-BD31-4B8C-83A1-F6EECF244321}">
                <p14:modId xmlns:p14="http://schemas.microsoft.com/office/powerpoint/2010/main" val="858904738"/>
              </p:ext>
            </p:extLst>
          </p:nvPr>
        </p:nvGraphicFramePr>
        <p:xfrm>
          <a:off x="467544" y="1124743"/>
          <a:ext cx="8219256" cy="448873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A6AE66C7-9BB3-244A-B25A-F79D487C2617}"/>
              </a:ext>
            </a:extLst>
          </p:cNvPr>
          <p:cNvSpPr>
            <a:spLocks noGrp="1"/>
          </p:cNvSpPr>
          <p:nvPr>
            <p:ph type="sldNum" sz="quarter" idx="12"/>
          </p:nvPr>
        </p:nvSpPr>
        <p:spPr/>
        <p:txBody>
          <a:bodyPr/>
          <a:lstStyle/>
          <a:p>
            <a:fld id="{CADCB112-FE00-6040-8D50-928C16AA38BE}" type="slidenum">
              <a:rPr lang="en-US" smtClean="0"/>
              <a:t>14</a:t>
            </a:fld>
            <a:endParaRPr lang="en-US"/>
          </a:p>
        </p:txBody>
      </p:sp>
    </p:spTree>
    <p:extLst>
      <p:ext uri="{BB962C8B-B14F-4D97-AF65-F5344CB8AC3E}">
        <p14:creationId xmlns:p14="http://schemas.microsoft.com/office/powerpoint/2010/main" val="43178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2"/>
          <p:cNvGrpSpPr>
            <a:grpSpLocks/>
          </p:cNvGrpSpPr>
          <p:nvPr/>
        </p:nvGrpSpPr>
        <p:grpSpPr bwMode="auto">
          <a:xfrm>
            <a:off x="7219332" y="6038850"/>
            <a:ext cx="1848445" cy="742950"/>
            <a:chOff x="109614444" y="109632750"/>
            <a:chExt cx="2104281" cy="628650"/>
          </a:xfrm>
        </p:grpSpPr>
        <p:sp>
          <p:nvSpPr>
            <p:cNvPr id="12" name="Text Box 14"/>
            <p:cNvSpPr txBox="1">
              <a:spLocks noChangeArrowheads="1"/>
            </p:cNvSpPr>
            <p:nvPr/>
          </p:nvSpPr>
          <p:spPr bwMode="auto">
            <a:xfrm>
              <a:off x="109614444" y="109632750"/>
              <a:ext cx="2104281" cy="6286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Department: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Co-operative Governance, Human Settlements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Traditional Affairs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a:ln>
                    <a:noFill/>
                  </a:ln>
                  <a:solidFill>
                    <a:srgbClr val="000000"/>
                  </a:solidFill>
                  <a:effectLst/>
                  <a:latin typeface="Arial" pitchFamily="34" charset="0"/>
                </a:rPr>
                <a:t>Northern Cape</a:t>
              </a:r>
              <a:endParaRPr kumimoji="0" lang="en-US" sz="1800" b="0" i="0" u="none" strike="noStrike" cap="none" normalizeH="0" baseline="0" dirty="0">
                <a:ln>
                  <a:noFill/>
                </a:ln>
                <a:solidFill>
                  <a:schemeClr val="tx1"/>
                </a:solidFill>
                <a:effectLst/>
                <a:latin typeface="Arial" pitchFamily="34" charset="0"/>
              </a:endParaRPr>
            </a:p>
          </p:txBody>
        </p:sp>
        <p:sp>
          <p:nvSpPr>
            <p:cNvPr id="13" name="Line 15"/>
            <p:cNvSpPr>
              <a:spLocks noChangeShapeType="1"/>
            </p:cNvSpPr>
            <p:nvPr/>
          </p:nvSpPr>
          <p:spPr bwMode="auto">
            <a:xfrm>
              <a:off x="109707968" y="109854626"/>
              <a:ext cx="1839307" cy="6724"/>
            </a:xfrm>
            <a:prstGeom prst="line">
              <a:avLst/>
            </a:prstGeom>
            <a:noFill/>
            <a:ln w="19050" algn="ctr">
              <a:solidFill>
                <a:srgbClr val="FFCC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4" name="WordArt 16"/>
            <p:cNvSpPr>
              <a:spLocks noChangeArrowheads="1" noChangeShapeType="1" noTextEdit="1"/>
            </p:cNvSpPr>
            <p:nvPr/>
          </p:nvSpPr>
          <p:spPr bwMode="auto">
            <a:xfrm>
              <a:off x="109895015" y="109689900"/>
              <a:ext cx="1480810" cy="127747"/>
            </a:xfrm>
            <a:prstGeom prst="rect">
              <a:avLst/>
            </a:prstGeom>
          </p:spPr>
          <p:txBody>
            <a:bodyPr wrap="none" fromWordArt="1">
              <a:prstTxWarp prst="textPlain">
                <a:avLst>
                  <a:gd name="adj" fmla="val 50000"/>
                </a:avLst>
              </a:prstTxWarp>
            </a:bodyPr>
            <a:lstStyle/>
            <a:p>
              <a:pPr algn="ctr" rtl="0"/>
              <a:r>
                <a:rPr lang="en-US" sz="1200" b="1" kern="10" spc="0" dirty="0">
                  <a:ln w="9525" algn="ctr">
                    <a:solidFill>
                      <a:srgbClr val="000000"/>
                    </a:solidFill>
                    <a:round/>
                    <a:headEnd/>
                    <a:tailEnd/>
                  </a:ln>
                  <a:solidFill>
                    <a:srgbClr val="000000"/>
                  </a:solidFill>
                  <a:effectLst/>
                  <a:latin typeface="Arial"/>
                  <a:cs typeface="Arial"/>
                </a:rPr>
                <a:t>COGHSTA</a:t>
              </a:r>
            </a:p>
          </p:txBody>
        </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5185" y="6040200"/>
            <a:ext cx="915094" cy="741600"/>
          </a:xfrm>
          <a:prstGeom prst="rect">
            <a:avLst/>
          </a:prstGeom>
        </p:spPr>
      </p:pic>
      <p:sp>
        <p:nvSpPr>
          <p:cNvPr id="3" name="Slide Number Placeholder 2">
            <a:extLst>
              <a:ext uri="{FF2B5EF4-FFF2-40B4-BE49-F238E27FC236}">
                <a16:creationId xmlns:a16="http://schemas.microsoft.com/office/drawing/2014/main" id="{9F92A3B0-7221-4860-9B2F-D9192F9DBB3D}"/>
              </a:ext>
            </a:extLst>
          </p:cNvPr>
          <p:cNvSpPr>
            <a:spLocks noGrp="1"/>
          </p:cNvSpPr>
          <p:nvPr>
            <p:ph type="sldNum" sz="quarter" idx="12"/>
          </p:nvPr>
        </p:nvSpPr>
        <p:spPr/>
        <p:txBody>
          <a:bodyPr/>
          <a:lstStyle/>
          <a:p>
            <a:fld id="{CA15C064-DD44-4CAC-873E-2D1F54821676}" type="slidenum">
              <a:rPr kumimoji="0" lang="en-US" smtClean="0"/>
              <a:pPr/>
              <a:t>140</a:t>
            </a:fld>
            <a:endParaRPr kumimoji="0" lang="en-US" dirty="0"/>
          </a:p>
        </p:txBody>
      </p:sp>
      <p:sp>
        <p:nvSpPr>
          <p:cNvPr id="16" name="Title 1"/>
          <p:cNvSpPr txBox="1">
            <a:spLocks noGrp="1"/>
          </p:cNvSpPr>
          <p:nvPr>
            <p:ph type="title"/>
          </p:nvPr>
        </p:nvSpPr>
        <p:spPr>
          <a:xfrm>
            <a:off x="56515" y="-36454"/>
            <a:ext cx="9087485" cy="1062310"/>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lvl="0" algn="ctr" fontAlgn="auto">
              <a:lnSpc>
                <a:spcPct val="107000"/>
              </a:lnSpc>
              <a:spcBef>
                <a:spcPts val="0"/>
              </a:spcBef>
              <a:spcAft>
                <a:spcPts val="0"/>
              </a:spcAft>
              <a:tabLst>
                <a:tab pos="4431665" algn="ctr"/>
              </a:tabLst>
            </a:pPr>
            <a:r>
              <a:rPr lang="en-ZA" sz="2800" b="1" cap="none" dirty="0">
                <a:solidFill>
                  <a:prstClr val="black"/>
                </a:solidFill>
                <a:effectLst/>
                <a:latin typeface="Calibri" panose="020F0502020204030204" pitchFamily="34" charset="0"/>
                <a:ea typeface="Calibri" panose="020F0502020204030204" pitchFamily="34" charset="0"/>
                <a:cs typeface="Calibri" panose="020F0502020204030204" pitchFamily="34" charset="0"/>
              </a:rPr>
              <a:t>Work Stream 1: </a:t>
            </a:r>
            <a:r>
              <a:rPr lang="en-ZA" sz="2800" b="1" cap="none" dirty="0" smtClean="0">
                <a:solidFill>
                  <a:prstClr val="black"/>
                </a:solidFill>
                <a:effectLst/>
                <a:latin typeface="Calibri" panose="020F0502020204030204" pitchFamily="34" charset="0"/>
                <a:ea typeface="Calibri" panose="020F0502020204030204" pitchFamily="34" charset="0"/>
                <a:cs typeface="Calibri" panose="020F0502020204030204" pitchFamily="34" charset="0"/>
              </a:rPr>
              <a:t/>
            </a:r>
            <a:br>
              <a:rPr lang="en-ZA" sz="2800" b="1" cap="none" dirty="0" smtClean="0">
                <a:solidFill>
                  <a:prstClr val="black"/>
                </a:solidFill>
                <a:effectLst/>
                <a:latin typeface="Calibri" panose="020F0502020204030204" pitchFamily="34" charset="0"/>
                <a:ea typeface="Calibri" panose="020F0502020204030204" pitchFamily="34" charset="0"/>
                <a:cs typeface="Calibri" panose="020F0502020204030204" pitchFamily="34" charset="0"/>
              </a:rPr>
            </a:br>
            <a:r>
              <a:rPr lang="en-ZA" sz="2800" b="1" cap="none" dirty="0" smtClean="0">
                <a:solidFill>
                  <a:prstClr val="black"/>
                </a:solidFill>
                <a:effectLst/>
                <a:latin typeface="Calibri" panose="020F0502020204030204" pitchFamily="34" charset="0"/>
                <a:ea typeface="Calibri" panose="020F0502020204030204" pitchFamily="34" charset="0"/>
                <a:cs typeface="Times New Roman" panose="02020603050405020304" pitchFamily="18" charset="0"/>
              </a:rPr>
              <a:t>Screening</a:t>
            </a:r>
            <a:r>
              <a:rPr lang="en-ZA" sz="2800" b="1" cap="none" dirty="0">
                <a:solidFill>
                  <a:prstClr val="black"/>
                </a:solidFill>
                <a:effectLst/>
                <a:latin typeface="Calibri" panose="020F0502020204030204" pitchFamily="34" charset="0"/>
                <a:ea typeface="Calibri" panose="020F0502020204030204" pitchFamily="34" charset="0"/>
                <a:cs typeface="Times New Roman" panose="02020603050405020304" pitchFamily="18" charset="0"/>
              </a:rPr>
              <a:t>, Testing, Tracing and Clinical Case Management.</a:t>
            </a:r>
            <a:endParaRPr lang="en-US" sz="2400" cap="none" dirty="0">
              <a:solidFill>
                <a:prstClr val="black"/>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nvPr>
        </p:nvGraphicFramePr>
        <p:xfrm>
          <a:off x="56515" y="1344439"/>
          <a:ext cx="9011261" cy="4160621"/>
        </p:xfrm>
        <a:graphic>
          <a:graphicData uri="http://schemas.openxmlformats.org/drawingml/2006/table">
            <a:tbl>
              <a:tblPr firstRow="1" firstCol="1" bandRow="1"/>
              <a:tblGrid>
                <a:gridCol w="1400749">
                  <a:extLst>
                    <a:ext uri="{9D8B030D-6E8A-4147-A177-3AD203B41FA5}">
                      <a16:colId xmlns:a16="http://schemas.microsoft.com/office/drawing/2014/main" val="20000"/>
                    </a:ext>
                  </a:extLst>
                </a:gridCol>
                <a:gridCol w="1615840">
                  <a:extLst>
                    <a:ext uri="{9D8B030D-6E8A-4147-A177-3AD203B41FA5}">
                      <a16:colId xmlns:a16="http://schemas.microsoft.com/office/drawing/2014/main" val="20001"/>
                    </a:ext>
                  </a:extLst>
                </a:gridCol>
                <a:gridCol w="1239621">
                  <a:extLst>
                    <a:ext uri="{9D8B030D-6E8A-4147-A177-3AD203B41FA5}">
                      <a16:colId xmlns:a16="http://schemas.microsoft.com/office/drawing/2014/main" val="20002"/>
                    </a:ext>
                  </a:extLst>
                </a:gridCol>
                <a:gridCol w="1239621">
                  <a:extLst>
                    <a:ext uri="{9D8B030D-6E8A-4147-A177-3AD203B41FA5}">
                      <a16:colId xmlns:a16="http://schemas.microsoft.com/office/drawing/2014/main" val="20003"/>
                    </a:ext>
                  </a:extLst>
                </a:gridCol>
                <a:gridCol w="969048">
                  <a:extLst>
                    <a:ext uri="{9D8B030D-6E8A-4147-A177-3AD203B41FA5}">
                      <a16:colId xmlns:a16="http://schemas.microsoft.com/office/drawing/2014/main" val="20004"/>
                    </a:ext>
                  </a:extLst>
                </a:gridCol>
                <a:gridCol w="1077733">
                  <a:extLst>
                    <a:ext uri="{9D8B030D-6E8A-4147-A177-3AD203B41FA5}">
                      <a16:colId xmlns:a16="http://schemas.microsoft.com/office/drawing/2014/main" val="20005"/>
                    </a:ext>
                  </a:extLst>
                </a:gridCol>
                <a:gridCol w="1468649">
                  <a:extLst>
                    <a:ext uri="{9D8B030D-6E8A-4147-A177-3AD203B41FA5}">
                      <a16:colId xmlns:a16="http://schemas.microsoft.com/office/drawing/2014/main" val="20006"/>
                    </a:ext>
                  </a:extLst>
                </a:gridCol>
              </a:tblGrid>
              <a:tr h="1475912">
                <a:tc>
                  <a:txBody>
                    <a:bodyPr/>
                    <a:lstStyle/>
                    <a:p>
                      <a:pPr marL="0" marR="0">
                        <a:lnSpc>
                          <a:spcPct val="107000"/>
                        </a:lnSpc>
                        <a:spcBef>
                          <a:spcPts val="0"/>
                        </a:spcBef>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Objective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tabLst>
                          <a:tab pos="777240" algn="l"/>
                        </a:tabLst>
                      </a:pPr>
                      <a:r>
                        <a:rPr lang="en-ZA" sz="1800" b="1" dirty="0">
                          <a:effectLst/>
                          <a:latin typeface="Calibri" panose="020F0502020204030204" pitchFamily="34" charset="0"/>
                          <a:ea typeface="Calibri" panose="020F0502020204030204" pitchFamily="34" charset="0"/>
                          <a:cs typeface="Calibri" panose="020F0502020204030204" pitchFamily="34" charset="0"/>
                        </a:rPr>
                        <a:t>Activities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Target Area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Number of cases tested positive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ZA" sz="1800" b="1">
                          <a:effectLst/>
                          <a:latin typeface="Calibri" panose="020F0502020204030204" pitchFamily="34" charset="0"/>
                          <a:ea typeface="Calibri" panose="020F0502020204030204" pitchFamily="34" charset="0"/>
                          <a:cs typeface="Calibri" panose="020F0502020204030204" pitchFamily="34" charset="0"/>
                        </a:rPr>
                        <a:t>Number of active positive cases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ZA" sz="1800" b="1">
                          <a:effectLst/>
                          <a:latin typeface="Calibri" panose="020F0502020204030204" pitchFamily="34" charset="0"/>
                          <a:ea typeface="Calibri" panose="020F0502020204030204" pitchFamily="34" charset="0"/>
                          <a:cs typeface="Calibri" panose="020F0502020204030204" pitchFamily="34" charset="0"/>
                        </a:rPr>
                        <a:t>Number of deceased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ZA" sz="1800" b="1">
                          <a:effectLst/>
                          <a:latin typeface="Calibri" panose="020F0502020204030204" pitchFamily="34" charset="0"/>
                          <a:ea typeface="Calibri" panose="020F0502020204030204" pitchFamily="34" charset="0"/>
                          <a:cs typeface="Calibri" panose="020F0502020204030204" pitchFamily="34" charset="0"/>
                        </a:rPr>
                        <a:t>Number of recovered cases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97346">
                <a:tc rowSpan="5">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Early detection of Covid-19 symptomatic cases.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nSpc>
                          <a:spcPct val="107000"/>
                        </a:lnSpc>
                        <a:spcBef>
                          <a:spcPts val="0"/>
                        </a:spcBef>
                        <a:spcAft>
                          <a:spcPts val="0"/>
                        </a:spcAft>
                        <a:tabLst>
                          <a:tab pos="777240" algn="l"/>
                        </a:tabLst>
                      </a:pPr>
                      <a:r>
                        <a:rPr lang="en-ZA" sz="1800">
                          <a:effectLst/>
                          <a:latin typeface="Calibri" panose="020F0502020204030204" pitchFamily="34" charset="0"/>
                          <a:ea typeface="Calibri" panose="020F0502020204030204" pitchFamily="34" charset="0"/>
                          <a:cs typeface="Calibri" panose="020F0502020204030204" pitchFamily="34" charset="0"/>
                        </a:rPr>
                        <a:t>Activate active case finding and events–based surveillance for influenza-like illness.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Phokwane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126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400" dirty="0">
                          <a:effectLst/>
                          <a:latin typeface="Calibri" panose="020F0502020204030204" pitchFamily="34" charset="0"/>
                          <a:ea typeface="Calibri" panose="020F0502020204030204" pitchFamily="34" charset="0"/>
                          <a:cs typeface="Calibri" panose="020F0502020204030204" pitchFamily="34" charset="0"/>
                        </a:rPr>
                        <a:t>92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041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Sol Plaatje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1 678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400" dirty="0">
                          <a:effectLst/>
                          <a:latin typeface="Calibri" panose="020F0502020204030204" pitchFamily="34" charset="0"/>
                          <a:ea typeface="Calibri" panose="020F0502020204030204" pitchFamily="34" charset="0"/>
                          <a:cs typeface="Calibri" panose="020F0502020204030204" pitchFamily="34" charset="0"/>
                        </a:rPr>
                        <a:t>1 193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000">
                          <a:effectLst/>
                          <a:latin typeface="Calibri" panose="020F0502020204030204" pitchFamily="34" charset="0"/>
                          <a:ea typeface="Calibri" panose="020F0502020204030204" pitchFamily="34" charset="0"/>
                          <a:cs typeface="Times New Roman" panose="02020603050405020304" pitchFamily="18" charset="0"/>
                        </a:rPr>
                        <a:t>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471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7219">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Dikgatlong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000">
                          <a:effectLst/>
                          <a:latin typeface="Calibri" panose="020F0502020204030204" pitchFamily="34" charset="0"/>
                          <a:ea typeface="Calibri" panose="020F0502020204030204" pitchFamily="34" charset="0"/>
                          <a:cs typeface="Times New Roman" panose="02020603050405020304" pitchFamily="18" charset="0"/>
                        </a:rPr>
                        <a:t>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400" dirty="0">
                          <a:effectLst/>
                          <a:latin typeface="Calibri" panose="020F0502020204030204" pitchFamily="34" charset="0"/>
                          <a:ea typeface="Calibri" panose="020F0502020204030204" pitchFamily="34" charset="0"/>
                          <a:cs typeface="Calibri" panose="020F0502020204030204" pitchFamily="34" charset="0"/>
                        </a:rPr>
                        <a:t>39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000">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486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Magareng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000">
                          <a:effectLst/>
                          <a:latin typeface="Calibri" panose="020F0502020204030204" pitchFamily="34" charset="0"/>
                          <a:ea typeface="Calibri" panose="020F0502020204030204" pitchFamily="34" charset="0"/>
                          <a:cs typeface="Times New Roman" panose="02020603050405020304" pitchFamily="18" charset="0"/>
                        </a:rPr>
                        <a:t>59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400" dirty="0">
                          <a:effectLst/>
                          <a:latin typeface="Calibri" panose="020F0502020204030204" pitchFamily="34" charset="0"/>
                          <a:ea typeface="Calibri" panose="020F0502020204030204" pitchFamily="34" charset="0"/>
                          <a:cs typeface="Calibri" panose="020F0502020204030204" pitchFamily="34" charset="0"/>
                        </a:rPr>
                        <a:t>46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000">
                          <a:effectLst/>
                          <a:latin typeface="Calibri" panose="020F0502020204030204" pitchFamily="34" charset="0"/>
                          <a:ea typeface="Calibri" panose="020F0502020204030204" pitchFamily="34" charset="0"/>
                          <a:cs typeface="Times New Roman" panose="02020603050405020304" pitchFamily="18" charset="0"/>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486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800" b="1">
                          <a:effectLst/>
                          <a:latin typeface="Calibri" panose="020F0502020204030204" pitchFamily="34" charset="0"/>
                          <a:ea typeface="Calibri" panose="020F0502020204030204" pitchFamily="34" charset="0"/>
                          <a:cs typeface="Calibri" panose="020F0502020204030204" pitchFamily="34" charset="0"/>
                        </a:rPr>
                        <a:t>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1 936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1 370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547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Rectangle 10"/>
          <p:cNvSpPr/>
          <p:nvPr/>
        </p:nvSpPr>
        <p:spPr>
          <a:xfrm>
            <a:off x="0" y="5877272"/>
            <a:ext cx="9144000" cy="980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88349674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2"/>
          <p:cNvGrpSpPr>
            <a:grpSpLocks/>
          </p:cNvGrpSpPr>
          <p:nvPr/>
        </p:nvGrpSpPr>
        <p:grpSpPr bwMode="auto">
          <a:xfrm>
            <a:off x="7219332" y="6038850"/>
            <a:ext cx="1848445" cy="742950"/>
            <a:chOff x="109614444" y="109632750"/>
            <a:chExt cx="2104281" cy="628650"/>
          </a:xfrm>
        </p:grpSpPr>
        <p:sp>
          <p:nvSpPr>
            <p:cNvPr id="12" name="Text Box 14"/>
            <p:cNvSpPr txBox="1">
              <a:spLocks noChangeArrowheads="1"/>
            </p:cNvSpPr>
            <p:nvPr/>
          </p:nvSpPr>
          <p:spPr bwMode="auto">
            <a:xfrm>
              <a:off x="109614444" y="109632750"/>
              <a:ext cx="2104281" cy="6286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Department: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Co-operative Governance, Human Settlements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Traditional Affairs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a:ln>
                    <a:noFill/>
                  </a:ln>
                  <a:solidFill>
                    <a:srgbClr val="000000"/>
                  </a:solidFill>
                  <a:effectLst/>
                  <a:latin typeface="Arial" pitchFamily="34" charset="0"/>
                </a:rPr>
                <a:t>Northern Cape</a:t>
              </a:r>
              <a:endParaRPr kumimoji="0" lang="en-US" sz="1800" b="0" i="0" u="none" strike="noStrike" cap="none" normalizeH="0" baseline="0" dirty="0">
                <a:ln>
                  <a:noFill/>
                </a:ln>
                <a:solidFill>
                  <a:schemeClr val="tx1"/>
                </a:solidFill>
                <a:effectLst/>
                <a:latin typeface="Arial" pitchFamily="34" charset="0"/>
              </a:endParaRPr>
            </a:p>
          </p:txBody>
        </p:sp>
        <p:sp>
          <p:nvSpPr>
            <p:cNvPr id="13" name="Line 15"/>
            <p:cNvSpPr>
              <a:spLocks noChangeShapeType="1"/>
            </p:cNvSpPr>
            <p:nvPr/>
          </p:nvSpPr>
          <p:spPr bwMode="auto">
            <a:xfrm>
              <a:off x="109707968" y="109854626"/>
              <a:ext cx="1839307" cy="6724"/>
            </a:xfrm>
            <a:prstGeom prst="line">
              <a:avLst/>
            </a:prstGeom>
            <a:noFill/>
            <a:ln w="19050" algn="ctr">
              <a:solidFill>
                <a:srgbClr val="FFCC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4" name="WordArt 16"/>
            <p:cNvSpPr>
              <a:spLocks noChangeArrowheads="1" noChangeShapeType="1" noTextEdit="1"/>
            </p:cNvSpPr>
            <p:nvPr/>
          </p:nvSpPr>
          <p:spPr bwMode="auto">
            <a:xfrm>
              <a:off x="109895015" y="109689900"/>
              <a:ext cx="1480810" cy="127747"/>
            </a:xfrm>
            <a:prstGeom prst="rect">
              <a:avLst/>
            </a:prstGeom>
          </p:spPr>
          <p:txBody>
            <a:bodyPr wrap="none" fromWordArt="1">
              <a:prstTxWarp prst="textPlain">
                <a:avLst>
                  <a:gd name="adj" fmla="val 50000"/>
                </a:avLst>
              </a:prstTxWarp>
            </a:bodyPr>
            <a:lstStyle/>
            <a:p>
              <a:pPr algn="ctr" rtl="0"/>
              <a:r>
                <a:rPr lang="en-US" sz="1200" b="1" kern="10" spc="0" dirty="0">
                  <a:ln w="9525" algn="ctr">
                    <a:solidFill>
                      <a:srgbClr val="000000"/>
                    </a:solidFill>
                    <a:round/>
                    <a:headEnd/>
                    <a:tailEnd/>
                  </a:ln>
                  <a:solidFill>
                    <a:srgbClr val="000000"/>
                  </a:solidFill>
                  <a:effectLst/>
                  <a:latin typeface="Arial"/>
                  <a:cs typeface="Arial"/>
                </a:rPr>
                <a:t>COGHSTA</a:t>
              </a:r>
            </a:p>
          </p:txBody>
        </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5185" y="6040200"/>
            <a:ext cx="915094" cy="741600"/>
          </a:xfrm>
          <a:prstGeom prst="rect">
            <a:avLst/>
          </a:prstGeom>
        </p:spPr>
      </p:pic>
      <p:sp>
        <p:nvSpPr>
          <p:cNvPr id="3" name="Slide Number Placeholder 2">
            <a:extLst>
              <a:ext uri="{FF2B5EF4-FFF2-40B4-BE49-F238E27FC236}">
                <a16:creationId xmlns:a16="http://schemas.microsoft.com/office/drawing/2014/main" id="{9F92A3B0-7221-4860-9B2F-D9192F9DBB3D}"/>
              </a:ext>
            </a:extLst>
          </p:cNvPr>
          <p:cNvSpPr>
            <a:spLocks noGrp="1"/>
          </p:cNvSpPr>
          <p:nvPr>
            <p:ph type="sldNum" sz="quarter" idx="12"/>
          </p:nvPr>
        </p:nvSpPr>
        <p:spPr/>
        <p:txBody>
          <a:bodyPr/>
          <a:lstStyle/>
          <a:p>
            <a:fld id="{CA15C064-DD44-4CAC-873E-2D1F54821676}" type="slidenum">
              <a:rPr kumimoji="0" lang="en-US" smtClean="0"/>
              <a:pPr/>
              <a:t>141</a:t>
            </a:fld>
            <a:endParaRPr kumimoji="0" lang="en-US" dirty="0"/>
          </a:p>
        </p:txBody>
      </p:sp>
      <p:graphicFrame>
        <p:nvGraphicFramePr>
          <p:cNvPr id="5" name="Table 4"/>
          <p:cNvGraphicFramePr>
            <a:graphicFrameLocks noGrp="1"/>
          </p:cNvGraphicFramePr>
          <p:nvPr>
            <p:extLst/>
          </p:nvPr>
        </p:nvGraphicFramePr>
        <p:xfrm>
          <a:off x="70165" y="1039504"/>
          <a:ext cx="9073835" cy="4410012"/>
        </p:xfrm>
        <a:graphic>
          <a:graphicData uri="http://schemas.openxmlformats.org/drawingml/2006/table">
            <a:tbl>
              <a:tblPr firstRow="1" firstCol="1" bandRow="1"/>
              <a:tblGrid>
                <a:gridCol w="2362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990601">
                  <a:extLst>
                    <a:ext uri="{9D8B030D-6E8A-4147-A177-3AD203B41FA5}">
                      <a16:colId xmlns:a16="http://schemas.microsoft.com/office/drawing/2014/main" val="20002"/>
                    </a:ext>
                  </a:extLst>
                </a:gridCol>
                <a:gridCol w="1453834">
                  <a:extLst>
                    <a:ext uri="{9D8B030D-6E8A-4147-A177-3AD203B41FA5}">
                      <a16:colId xmlns:a16="http://schemas.microsoft.com/office/drawing/2014/main" val="20003"/>
                    </a:ext>
                  </a:extLst>
                </a:gridCol>
                <a:gridCol w="1136965">
                  <a:extLst>
                    <a:ext uri="{9D8B030D-6E8A-4147-A177-3AD203B41FA5}">
                      <a16:colId xmlns:a16="http://schemas.microsoft.com/office/drawing/2014/main" val="20004"/>
                    </a:ext>
                  </a:extLst>
                </a:gridCol>
                <a:gridCol w="1453835">
                  <a:extLst>
                    <a:ext uri="{9D8B030D-6E8A-4147-A177-3AD203B41FA5}">
                      <a16:colId xmlns:a16="http://schemas.microsoft.com/office/drawing/2014/main" val="20005"/>
                    </a:ext>
                  </a:extLst>
                </a:gridCol>
              </a:tblGrid>
              <a:tr h="887730">
                <a:tc>
                  <a:txBody>
                    <a:bodyPr/>
                    <a:lstStyle/>
                    <a:p>
                      <a:pPr marL="0" marR="0">
                        <a:lnSpc>
                          <a:spcPct val="107000"/>
                        </a:lnSpc>
                        <a:spcBef>
                          <a:spcPts val="0"/>
                        </a:spcBef>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Objective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tabLst>
                          <a:tab pos="777240" algn="l"/>
                        </a:tabLst>
                      </a:pPr>
                      <a:r>
                        <a:rPr lang="en-ZA" sz="1600" b="1" dirty="0">
                          <a:effectLst/>
                          <a:latin typeface="Calibri" panose="020F0502020204030204" pitchFamily="34" charset="0"/>
                          <a:ea typeface="Calibri" panose="020F0502020204030204" pitchFamily="34" charset="0"/>
                          <a:cs typeface="Calibri" panose="020F0502020204030204" pitchFamily="34" charset="0"/>
                        </a:rPr>
                        <a:t>Activities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07000"/>
                        </a:lnSpc>
                        <a:spcBef>
                          <a:spcPts val="0"/>
                        </a:spcBef>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Magareng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07000"/>
                        </a:lnSpc>
                        <a:spcBef>
                          <a:spcPts val="0"/>
                        </a:spcBef>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Phokwane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07000"/>
                        </a:lnSpc>
                        <a:spcBef>
                          <a:spcPts val="0"/>
                        </a:spcBef>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Dikgatlong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07000"/>
                        </a:lnSpc>
                        <a:spcBef>
                          <a:spcPts val="0"/>
                        </a:spcBef>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Sol Plaatje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989965">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Effective monitoring measures to ensure compliance with medical, nutritional and psychosocial care.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Establish and maintain functional Tracer Teams in all Local Municipalities.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1 Tracer Teams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1 Tracer Teams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3 Tracer Teams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3 Tracer Teams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89965">
                <a:tc rowSpan="2">
                  <a:txBody>
                    <a:bodyPr/>
                    <a:lstStyle/>
                    <a:p>
                      <a:pPr marL="0" marR="0">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Screen all patients and members visiting public health facilities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Screen all road users at the established roadblocks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17 045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No roadblock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No roadblock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16 347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89965">
                <a:tc v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Screen all persons who access public health facilities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Times New Roman" panose="02020603050405020304" pitchFamily="18" charset="0"/>
                        </a:rPr>
                        <a:t>19 410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Times New Roman" panose="02020603050405020304" pitchFamily="18" charset="0"/>
                        </a:rPr>
                        <a:t>40 758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Times New Roman" panose="02020603050405020304" pitchFamily="18" charset="0"/>
                        </a:rPr>
                        <a:t>31 377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102 404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7" name="Title 1"/>
          <p:cNvSpPr txBox="1">
            <a:spLocks noGrp="1"/>
          </p:cNvSpPr>
          <p:nvPr>
            <p:ph type="title"/>
          </p:nvPr>
        </p:nvSpPr>
        <p:spPr>
          <a:xfrm>
            <a:off x="56515" y="-36454"/>
            <a:ext cx="9087485" cy="1062310"/>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lvl="0" algn="ctr" fontAlgn="auto">
              <a:lnSpc>
                <a:spcPct val="107000"/>
              </a:lnSpc>
              <a:spcBef>
                <a:spcPts val="0"/>
              </a:spcBef>
              <a:spcAft>
                <a:spcPts val="0"/>
              </a:spcAft>
              <a:tabLst>
                <a:tab pos="4431665" algn="ctr"/>
              </a:tabLst>
            </a:pPr>
            <a:r>
              <a:rPr lang="en-ZA" sz="2800" b="1" cap="none" dirty="0">
                <a:solidFill>
                  <a:prstClr val="black"/>
                </a:solidFill>
                <a:effectLst/>
                <a:latin typeface="Calibri" panose="020F0502020204030204" pitchFamily="34" charset="0"/>
                <a:ea typeface="Calibri" panose="020F0502020204030204" pitchFamily="34" charset="0"/>
                <a:cs typeface="Calibri" panose="020F0502020204030204" pitchFamily="34" charset="0"/>
              </a:rPr>
              <a:t>Work Stream 1: </a:t>
            </a:r>
            <a:r>
              <a:rPr lang="en-ZA" sz="2800" b="1" cap="none" dirty="0" smtClean="0">
                <a:solidFill>
                  <a:prstClr val="black"/>
                </a:solidFill>
                <a:effectLst/>
                <a:latin typeface="Calibri" panose="020F0502020204030204" pitchFamily="34" charset="0"/>
                <a:ea typeface="Calibri" panose="020F0502020204030204" pitchFamily="34" charset="0"/>
                <a:cs typeface="Calibri" panose="020F0502020204030204" pitchFamily="34" charset="0"/>
              </a:rPr>
              <a:t/>
            </a:r>
            <a:br>
              <a:rPr lang="en-ZA" sz="2800" b="1" cap="none" dirty="0" smtClean="0">
                <a:solidFill>
                  <a:prstClr val="black"/>
                </a:solidFill>
                <a:effectLst/>
                <a:latin typeface="Calibri" panose="020F0502020204030204" pitchFamily="34" charset="0"/>
                <a:ea typeface="Calibri" panose="020F0502020204030204" pitchFamily="34" charset="0"/>
                <a:cs typeface="Calibri" panose="020F0502020204030204" pitchFamily="34" charset="0"/>
              </a:rPr>
            </a:br>
            <a:r>
              <a:rPr lang="en-ZA" sz="2800" b="1" cap="none" dirty="0" smtClean="0">
                <a:solidFill>
                  <a:prstClr val="black"/>
                </a:solidFill>
                <a:effectLst/>
                <a:latin typeface="Calibri" panose="020F0502020204030204" pitchFamily="34" charset="0"/>
                <a:ea typeface="Calibri" panose="020F0502020204030204" pitchFamily="34" charset="0"/>
                <a:cs typeface="Times New Roman" panose="02020603050405020304" pitchFamily="18" charset="0"/>
              </a:rPr>
              <a:t>Screening</a:t>
            </a:r>
            <a:r>
              <a:rPr lang="en-ZA" sz="2800" b="1" cap="none" dirty="0">
                <a:solidFill>
                  <a:prstClr val="black"/>
                </a:solidFill>
                <a:effectLst/>
                <a:latin typeface="Calibri" panose="020F0502020204030204" pitchFamily="34" charset="0"/>
                <a:ea typeface="Calibri" panose="020F0502020204030204" pitchFamily="34" charset="0"/>
                <a:cs typeface="Times New Roman" panose="02020603050405020304" pitchFamily="18" charset="0"/>
              </a:rPr>
              <a:t>, Testing, Tracing and Clinical Case Management.</a:t>
            </a:r>
            <a:endParaRPr lang="en-US" sz="2400" cap="none" dirty="0">
              <a:solidFill>
                <a:prstClr val="black"/>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0" y="5877272"/>
            <a:ext cx="9144000" cy="980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58698168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2"/>
          <p:cNvGrpSpPr>
            <a:grpSpLocks/>
          </p:cNvGrpSpPr>
          <p:nvPr/>
        </p:nvGrpSpPr>
        <p:grpSpPr bwMode="auto">
          <a:xfrm>
            <a:off x="7219332" y="6038850"/>
            <a:ext cx="1848445" cy="742950"/>
            <a:chOff x="109614444" y="109632750"/>
            <a:chExt cx="2104281" cy="628650"/>
          </a:xfrm>
        </p:grpSpPr>
        <p:sp>
          <p:nvSpPr>
            <p:cNvPr id="12" name="Text Box 14"/>
            <p:cNvSpPr txBox="1">
              <a:spLocks noChangeArrowheads="1"/>
            </p:cNvSpPr>
            <p:nvPr/>
          </p:nvSpPr>
          <p:spPr bwMode="auto">
            <a:xfrm>
              <a:off x="109614444" y="109632750"/>
              <a:ext cx="2104281" cy="6286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Department: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Co-operative Governance, Human Settlements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Traditional Affairs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a:ln>
                    <a:noFill/>
                  </a:ln>
                  <a:solidFill>
                    <a:srgbClr val="000000"/>
                  </a:solidFill>
                  <a:effectLst/>
                  <a:latin typeface="Arial" pitchFamily="34" charset="0"/>
                </a:rPr>
                <a:t>Northern Cape</a:t>
              </a:r>
              <a:endParaRPr kumimoji="0" lang="en-US" sz="1800" b="0" i="0" u="none" strike="noStrike" cap="none" normalizeH="0" baseline="0" dirty="0">
                <a:ln>
                  <a:noFill/>
                </a:ln>
                <a:solidFill>
                  <a:schemeClr val="tx1"/>
                </a:solidFill>
                <a:effectLst/>
                <a:latin typeface="Arial" pitchFamily="34" charset="0"/>
              </a:endParaRPr>
            </a:p>
          </p:txBody>
        </p:sp>
        <p:sp>
          <p:nvSpPr>
            <p:cNvPr id="13" name="Line 15"/>
            <p:cNvSpPr>
              <a:spLocks noChangeShapeType="1"/>
            </p:cNvSpPr>
            <p:nvPr/>
          </p:nvSpPr>
          <p:spPr bwMode="auto">
            <a:xfrm>
              <a:off x="109707968" y="109854626"/>
              <a:ext cx="1839307" cy="6724"/>
            </a:xfrm>
            <a:prstGeom prst="line">
              <a:avLst/>
            </a:prstGeom>
            <a:noFill/>
            <a:ln w="19050" algn="ctr">
              <a:solidFill>
                <a:srgbClr val="FFCC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4" name="WordArt 16"/>
            <p:cNvSpPr>
              <a:spLocks noChangeArrowheads="1" noChangeShapeType="1" noTextEdit="1"/>
            </p:cNvSpPr>
            <p:nvPr/>
          </p:nvSpPr>
          <p:spPr bwMode="auto">
            <a:xfrm>
              <a:off x="109895015" y="109689900"/>
              <a:ext cx="1480810" cy="127747"/>
            </a:xfrm>
            <a:prstGeom prst="rect">
              <a:avLst/>
            </a:prstGeom>
          </p:spPr>
          <p:txBody>
            <a:bodyPr wrap="none" fromWordArt="1">
              <a:prstTxWarp prst="textPlain">
                <a:avLst>
                  <a:gd name="adj" fmla="val 50000"/>
                </a:avLst>
              </a:prstTxWarp>
            </a:bodyPr>
            <a:lstStyle/>
            <a:p>
              <a:pPr algn="ctr" rtl="0"/>
              <a:r>
                <a:rPr lang="en-US" sz="1200" b="1" kern="10" spc="0" dirty="0">
                  <a:ln w="9525" algn="ctr">
                    <a:solidFill>
                      <a:srgbClr val="000000"/>
                    </a:solidFill>
                    <a:round/>
                    <a:headEnd/>
                    <a:tailEnd/>
                  </a:ln>
                  <a:solidFill>
                    <a:srgbClr val="000000"/>
                  </a:solidFill>
                  <a:effectLst/>
                  <a:latin typeface="Arial"/>
                  <a:cs typeface="Arial"/>
                </a:rPr>
                <a:t>COGHSTA</a:t>
              </a:r>
            </a:p>
          </p:txBody>
        </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5185" y="6040200"/>
            <a:ext cx="915094" cy="741600"/>
          </a:xfrm>
          <a:prstGeom prst="rect">
            <a:avLst/>
          </a:prstGeom>
        </p:spPr>
      </p:pic>
      <p:sp>
        <p:nvSpPr>
          <p:cNvPr id="3" name="Slide Number Placeholder 2">
            <a:extLst>
              <a:ext uri="{FF2B5EF4-FFF2-40B4-BE49-F238E27FC236}">
                <a16:creationId xmlns:a16="http://schemas.microsoft.com/office/drawing/2014/main" id="{9F92A3B0-7221-4860-9B2F-D9192F9DBB3D}"/>
              </a:ext>
            </a:extLst>
          </p:cNvPr>
          <p:cNvSpPr>
            <a:spLocks noGrp="1"/>
          </p:cNvSpPr>
          <p:nvPr>
            <p:ph type="sldNum" sz="quarter" idx="12"/>
          </p:nvPr>
        </p:nvSpPr>
        <p:spPr/>
        <p:txBody>
          <a:bodyPr/>
          <a:lstStyle/>
          <a:p>
            <a:fld id="{CA15C064-DD44-4CAC-873E-2D1F54821676}" type="slidenum">
              <a:rPr kumimoji="0" lang="en-US" smtClean="0"/>
              <a:pPr/>
              <a:t>142</a:t>
            </a:fld>
            <a:endParaRPr kumimoji="0" lang="en-US" dirty="0"/>
          </a:p>
        </p:txBody>
      </p:sp>
      <p:sp>
        <p:nvSpPr>
          <p:cNvPr id="16" name="Title 1"/>
          <p:cNvSpPr txBox="1">
            <a:spLocks noGrp="1"/>
          </p:cNvSpPr>
          <p:nvPr>
            <p:ph type="title"/>
          </p:nvPr>
        </p:nvSpPr>
        <p:spPr>
          <a:xfrm>
            <a:off x="56515" y="-36454"/>
            <a:ext cx="9087485" cy="1062310"/>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lvl="0" algn="ctr">
              <a:lnSpc>
                <a:spcPct val="107000"/>
              </a:lnSpc>
              <a:spcBef>
                <a:spcPts val="0"/>
              </a:spcBef>
              <a:spcAft>
                <a:spcPts val="0"/>
              </a:spcAft>
            </a:pPr>
            <a:r>
              <a:rPr lang="en-ZA" sz="3200" b="1" dirty="0">
                <a:effectLst/>
                <a:latin typeface="Calibri" panose="020F0502020204030204" pitchFamily="34" charset="0"/>
                <a:ea typeface="Calibri" panose="020F0502020204030204" pitchFamily="34" charset="0"/>
                <a:cs typeface="Calibri" panose="020F0502020204030204" pitchFamily="34" charset="0"/>
              </a:rPr>
              <a:t>Work Stream 2: </a:t>
            </a:r>
            <a:r>
              <a:rPr lang="en-ZA" sz="3200" b="1" dirty="0" smtClean="0">
                <a:effectLst/>
                <a:latin typeface="Calibri" panose="020F0502020204030204" pitchFamily="34" charset="0"/>
                <a:ea typeface="Calibri" panose="020F0502020204030204" pitchFamily="34" charset="0"/>
                <a:cs typeface="Calibri" panose="020F0502020204030204" pitchFamily="34" charset="0"/>
              </a:rPr>
              <a:t/>
            </a:r>
            <a:br>
              <a:rPr lang="en-ZA" sz="3200" b="1" dirty="0" smtClean="0">
                <a:effectLst/>
                <a:latin typeface="Calibri" panose="020F0502020204030204" pitchFamily="34" charset="0"/>
                <a:ea typeface="Calibri" panose="020F0502020204030204" pitchFamily="34" charset="0"/>
                <a:cs typeface="Calibri" panose="020F0502020204030204" pitchFamily="34" charset="0"/>
              </a:rPr>
            </a:br>
            <a:r>
              <a:rPr lang="en-ZA" sz="3200" b="1" dirty="0" smtClean="0">
                <a:effectLst/>
                <a:latin typeface="Calibri" panose="020F0502020204030204" pitchFamily="34" charset="0"/>
                <a:ea typeface="Calibri" panose="020F0502020204030204" pitchFamily="34" charset="0"/>
                <a:cs typeface="Times New Roman" panose="02020603050405020304" pitchFamily="18" charset="0"/>
              </a:rPr>
              <a:t>Safety</a:t>
            </a:r>
            <a:r>
              <a:rPr lang="en-ZA" sz="3200" b="1" dirty="0">
                <a:effectLst/>
                <a:latin typeface="Calibri" panose="020F0502020204030204" pitchFamily="34" charset="0"/>
                <a:ea typeface="Calibri" panose="020F0502020204030204" pitchFamily="34" charset="0"/>
                <a:cs typeface="Times New Roman" panose="02020603050405020304" pitchFamily="18" charset="0"/>
              </a:rPr>
              <a:t>, security and </a:t>
            </a:r>
            <a:r>
              <a:rPr lang="en-ZA" sz="3200" b="1" dirty="0" smtClean="0">
                <a:effectLst/>
                <a:latin typeface="Calibri" panose="020F0502020204030204" pitchFamily="34" charset="0"/>
                <a:ea typeface="Calibri" panose="020F0502020204030204" pitchFamily="34" charset="0"/>
                <a:cs typeface="Times New Roman" panose="02020603050405020304" pitchFamily="18" charset="0"/>
              </a:rPr>
              <a:t>compliance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17533" y="895988"/>
            <a:ext cx="9026467" cy="5109091"/>
          </a:xfrm>
          <a:prstGeom prst="rect">
            <a:avLst/>
          </a:prstGeom>
        </p:spPr>
        <p:txBody>
          <a:bodyPr wrap="square">
            <a:spAutoFit/>
          </a:bodyPr>
          <a:lstStyle/>
          <a:p>
            <a:pPr marL="0" marR="0">
              <a:spcBef>
                <a:spcPts val="0"/>
              </a:spcBef>
              <a:spcAft>
                <a:spcPts val="0"/>
              </a:spcAft>
            </a:pPr>
            <a:r>
              <a:rPr lang="en-ZA" b="1"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ZA" sz="2400" b="1" dirty="0">
                <a:latin typeface="Calibri" panose="020F0502020204030204" pitchFamily="34" charset="0"/>
                <a:ea typeface="Calibri" panose="020F0502020204030204" pitchFamily="34" charset="0"/>
                <a:cs typeface="Times New Roman" panose="02020603050405020304" pitchFamily="18" charset="0"/>
              </a:rPr>
              <a:t>Daily Deployments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ZA" sz="2400" dirty="0">
                <a:latin typeface="Calibri" panose="020F0502020204030204" pitchFamily="34" charset="0"/>
                <a:ea typeface="Calibri" panose="020F0502020204030204" pitchFamily="34" charset="0"/>
                <a:cs typeface="Times New Roman" panose="02020603050405020304" pitchFamily="18" charset="0"/>
              </a:rPr>
              <a:t>All Stations: 164 Members on duty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ZA" sz="2400" dirty="0">
                <a:latin typeface="Calibri" panose="020F0502020204030204" pitchFamily="34" charset="0"/>
                <a:ea typeface="Calibri" panose="020F0502020204030204" pitchFamily="34" charset="0"/>
                <a:cs typeface="Times New Roman" panose="02020603050405020304" pitchFamily="18" charset="0"/>
              </a:rPr>
              <a:t>DoH - 6</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ZA" sz="2400" dirty="0">
                <a:latin typeface="Calibri" panose="020F0502020204030204" pitchFamily="34" charset="0"/>
                <a:ea typeface="Calibri" panose="020F0502020204030204" pitchFamily="34" charset="0"/>
                <a:cs typeface="Times New Roman" panose="02020603050405020304" pitchFamily="18" charset="0"/>
              </a:rPr>
              <a:t>SANDF: 50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ZA" sz="2400" dirty="0">
                <a:latin typeface="Calibri" panose="020F0502020204030204" pitchFamily="34" charset="0"/>
                <a:ea typeface="Calibri" panose="020F0502020204030204" pitchFamily="34" charset="0"/>
                <a:cs typeface="Times New Roman" panose="02020603050405020304" pitchFamily="18" charset="0"/>
              </a:rPr>
              <a:t>Provincial/Municipal Traffic - 3</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ZA" sz="24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ZA" sz="2400" b="1" dirty="0">
                <a:latin typeface="Calibri" panose="020F0502020204030204" pitchFamily="34" charset="0"/>
                <a:ea typeface="Calibri" panose="020F0502020204030204" pitchFamily="34" charset="0"/>
                <a:cs typeface="Times New Roman" panose="02020603050405020304" pitchFamily="18" charset="0"/>
              </a:rPr>
              <a:t>Situation Report: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ZA" sz="2400" dirty="0">
                <a:latin typeface="Calibri" panose="020F0502020204030204" pitchFamily="34" charset="0"/>
                <a:ea typeface="Calibri" panose="020F0502020204030204" pitchFamily="34" charset="0"/>
                <a:cs typeface="Times New Roman" panose="02020603050405020304" pitchFamily="18" charset="0"/>
              </a:rPr>
              <a:t>Motor Vehicles stopped and searched: 262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ZA" sz="2400" dirty="0">
                <a:latin typeface="Calibri" panose="020F0502020204030204" pitchFamily="34" charset="0"/>
                <a:ea typeface="Calibri" panose="020F0502020204030204" pitchFamily="34" charset="0"/>
                <a:cs typeface="Times New Roman" panose="02020603050405020304" pitchFamily="18" charset="0"/>
              </a:rPr>
              <a:t>Persons stopped and searched: 742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ZA" sz="2400" dirty="0">
                <a:latin typeface="Calibri" panose="020F0502020204030204" pitchFamily="34" charset="0"/>
                <a:ea typeface="Calibri" panose="020F0502020204030204" pitchFamily="34" charset="0"/>
                <a:cs typeface="Times New Roman" panose="02020603050405020304" pitchFamily="18" charset="0"/>
              </a:rPr>
              <a:t>Vehicle Check Point (VCP’s): 4</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ZA" sz="2400" dirty="0">
                <a:latin typeface="Calibri" panose="020F0502020204030204" pitchFamily="34" charset="0"/>
                <a:ea typeface="Calibri" panose="020F0502020204030204" pitchFamily="34" charset="0"/>
                <a:cs typeface="Times New Roman" panose="02020603050405020304" pitchFamily="18" charset="0"/>
              </a:rPr>
              <a:t>Funerals monitored: 28</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ZA" sz="2400" dirty="0">
                <a:latin typeface="Calibri" panose="020F0502020204030204" pitchFamily="34" charset="0"/>
                <a:ea typeface="Calibri" panose="020F0502020204030204" pitchFamily="34" charset="0"/>
                <a:cs typeface="Times New Roman" panose="02020603050405020304" pitchFamily="18" charset="0"/>
              </a:rPr>
              <a:t>Unlicensed liquor outlets closed: 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ZA"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0" y="5877272"/>
            <a:ext cx="9144000" cy="980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369613648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2"/>
          <p:cNvGrpSpPr>
            <a:grpSpLocks/>
          </p:cNvGrpSpPr>
          <p:nvPr/>
        </p:nvGrpSpPr>
        <p:grpSpPr bwMode="auto">
          <a:xfrm>
            <a:off x="7219332" y="6038850"/>
            <a:ext cx="1848445" cy="742950"/>
            <a:chOff x="109614444" y="109632750"/>
            <a:chExt cx="2104281" cy="628650"/>
          </a:xfrm>
        </p:grpSpPr>
        <p:sp>
          <p:nvSpPr>
            <p:cNvPr id="12" name="Text Box 14"/>
            <p:cNvSpPr txBox="1">
              <a:spLocks noChangeArrowheads="1"/>
            </p:cNvSpPr>
            <p:nvPr/>
          </p:nvSpPr>
          <p:spPr bwMode="auto">
            <a:xfrm>
              <a:off x="109614444" y="109632750"/>
              <a:ext cx="2104281" cy="6286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Department: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Co-operative Governance, Human Settlements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Traditional Affairs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a:ln>
                    <a:noFill/>
                  </a:ln>
                  <a:solidFill>
                    <a:srgbClr val="000000"/>
                  </a:solidFill>
                  <a:effectLst/>
                  <a:latin typeface="Arial" pitchFamily="34" charset="0"/>
                </a:rPr>
                <a:t>Northern Cape</a:t>
              </a:r>
              <a:endParaRPr kumimoji="0" lang="en-US" sz="1800" b="0" i="0" u="none" strike="noStrike" cap="none" normalizeH="0" baseline="0" dirty="0">
                <a:ln>
                  <a:noFill/>
                </a:ln>
                <a:solidFill>
                  <a:schemeClr val="tx1"/>
                </a:solidFill>
                <a:effectLst/>
                <a:latin typeface="Arial" pitchFamily="34" charset="0"/>
              </a:endParaRPr>
            </a:p>
          </p:txBody>
        </p:sp>
        <p:sp>
          <p:nvSpPr>
            <p:cNvPr id="13" name="Line 15"/>
            <p:cNvSpPr>
              <a:spLocks noChangeShapeType="1"/>
            </p:cNvSpPr>
            <p:nvPr/>
          </p:nvSpPr>
          <p:spPr bwMode="auto">
            <a:xfrm>
              <a:off x="109707968" y="109854626"/>
              <a:ext cx="1839307" cy="6724"/>
            </a:xfrm>
            <a:prstGeom prst="line">
              <a:avLst/>
            </a:prstGeom>
            <a:noFill/>
            <a:ln w="19050" algn="ctr">
              <a:solidFill>
                <a:srgbClr val="FFCC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4" name="WordArt 16"/>
            <p:cNvSpPr>
              <a:spLocks noChangeArrowheads="1" noChangeShapeType="1" noTextEdit="1"/>
            </p:cNvSpPr>
            <p:nvPr/>
          </p:nvSpPr>
          <p:spPr bwMode="auto">
            <a:xfrm>
              <a:off x="109895015" y="109689900"/>
              <a:ext cx="1480810" cy="127747"/>
            </a:xfrm>
            <a:prstGeom prst="rect">
              <a:avLst/>
            </a:prstGeom>
          </p:spPr>
          <p:txBody>
            <a:bodyPr wrap="none" fromWordArt="1">
              <a:prstTxWarp prst="textPlain">
                <a:avLst>
                  <a:gd name="adj" fmla="val 50000"/>
                </a:avLst>
              </a:prstTxWarp>
            </a:bodyPr>
            <a:lstStyle/>
            <a:p>
              <a:pPr algn="ctr" rtl="0"/>
              <a:r>
                <a:rPr lang="en-US" sz="1200" b="1" kern="10" spc="0" dirty="0">
                  <a:ln w="9525" algn="ctr">
                    <a:solidFill>
                      <a:srgbClr val="000000"/>
                    </a:solidFill>
                    <a:round/>
                    <a:headEnd/>
                    <a:tailEnd/>
                  </a:ln>
                  <a:solidFill>
                    <a:srgbClr val="000000"/>
                  </a:solidFill>
                  <a:effectLst/>
                  <a:latin typeface="Arial"/>
                  <a:cs typeface="Arial"/>
                </a:rPr>
                <a:t>COGHSTA</a:t>
              </a:r>
            </a:p>
          </p:txBody>
        </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5185" y="6040200"/>
            <a:ext cx="915094" cy="741600"/>
          </a:xfrm>
          <a:prstGeom prst="rect">
            <a:avLst/>
          </a:prstGeom>
        </p:spPr>
      </p:pic>
      <p:sp>
        <p:nvSpPr>
          <p:cNvPr id="3" name="Slide Number Placeholder 2">
            <a:extLst>
              <a:ext uri="{FF2B5EF4-FFF2-40B4-BE49-F238E27FC236}">
                <a16:creationId xmlns:a16="http://schemas.microsoft.com/office/drawing/2014/main" id="{9F92A3B0-7221-4860-9B2F-D9192F9DBB3D}"/>
              </a:ext>
            </a:extLst>
          </p:cNvPr>
          <p:cNvSpPr>
            <a:spLocks noGrp="1"/>
          </p:cNvSpPr>
          <p:nvPr>
            <p:ph type="sldNum" sz="quarter" idx="12"/>
          </p:nvPr>
        </p:nvSpPr>
        <p:spPr/>
        <p:txBody>
          <a:bodyPr/>
          <a:lstStyle/>
          <a:p>
            <a:fld id="{CA15C064-DD44-4CAC-873E-2D1F54821676}" type="slidenum">
              <a:rPr kumimoji="0" lang="en-US" smtClean="0"/>
              <a:pPr/>
              <a:t>143</a:t>
            </a:fld>
            <a:endParaRPr kumimoji="0" lang="en-US" dirty="0"/>
          </a:p>
        </p:txBody>
      </p:sp>
      <p:graphicFrame>
        <p:nvGraphicFramePr>
          <p:cNvPr id="6" name="Table 5"/>
          <p:cNvGraphicFramePr>
            <a:graphicFrameLocks noGrp="1"/>
          </p:cNvGraphicFramePr>
          <p:nvPr>
            <p:extLst/>
          </p:nvPr>
        </p:nvGraphicFramePr>
        <p:xfrm>
          <a:off x="152399" y="1322212"/>
          <a:ext cx="8836025" cy="3716351"/>
        </p:xfrm>
        <a:graphic>
          <a:graphicData uri="http://schemas.openxmlformats.org/drawingml/2006/table">
            <a:tbl>
              <a:tblPr firstRow="1" firstCol="1" bandRow="1"/>
              <a:tblGrid>
                <a:gridCol w="2030854">
                  <a:extLst>
                    <a:ext uri="{9D8B030D-6E8A-4147-A177-3AD203B41FA5}">
                      <a16:colId xmlns:a16="http://schemas.microsoft.com/office/drawing/2014/main" val="20000"/>
                    </a:ext>
                  </a:extLst>
                </a:gridCol>
                <a:gridCol w="1790790">
                  <a:extLst>
                    <a:ext uri="{9D8B030D-6E8A-4147-A177-3AD203B41FA5}">
                      <a16:colId xmlns:a16="http://schemas.microsoft.com/office/drawing/2014/main" val="20001"/>
                    </a:ext>
                  </a:extLst>
                </a:gridCol>
                <a:gridCol w="1790790">
                  <a:extLst>
                    <a:ext uri="{9D8B030D-6E8A-4147-A177-3AD203B41FA5}">
                      <a16:colId xmlns:a16="http://schemas.microsoft.com/office/drawing/2014/main" val="20002"/>
                    </a:ext>
                  </a:extLst>
                </a:gridCol>
                <a:gridCol w="1790790">
                  <a:extLst>
                    <a:ext uri="{9D8B030D-6E8A-4147-A177-3AD203B41FA5}">
                      <a16:colId xmlns:a16="http://schemas.microsoft.com/office/drawing/2014/main" val="20003"/>
                    </a:ext>
                  </a:extLst>
                </a:gridCol>
                <a:gridCol w="1432801">
                  <a:extLst>
                    <a:ext uri="{9D8B030D-6E8A-4147-A177-3AD203B41FA5}">
                      <a16:colId xmlns:a16="http://schemas.microsoft.com/office/drawing/2014/main" val="20004"/>
                    </a:ext>
                  </a:extLst>
                </a:gridCol>
              </a:tblGrid>
              <a:tr h="743271">
                <a:tc>
                  <a:txBody>
                    <a:bodyPr/>
                    <a:lstStyle/>
                    <a:p>
                      <a:pPr marL="0" marR="0">
                        <a:lnSpc>
                          <a:spcPct val="107000"/>
                        </a:lnSpc>
                        <a:spcBef>
                          <a:spcPts val="0"/>
                        </a:spcBef>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Objective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07000"/>
                        </a:lnSpc>
                        <a:spcBef>
                          <a:spcPts val="0"/>
                        </a:spcBef>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Activities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07000"/>
                        </a:lnSpc>
                        <a:spcBef>
                          <a:spcPts val="0"/>
                        </a:spcBef>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Target Area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07000"/>
                        </a:lnSpc>
                        <a:spcBef>
                          <a:spcPts val="0"/>
                        </a:spcBef>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Targeted Number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07000"/>
                        </a:lnSpc>
                        <a:spcBef>
                          <a:spcPts val="0"/>
                        </a:spcBef>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Number Trained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71635">
                <a:tc rowSpan="8">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Build capacity of the state to respond properly to the challenges of Covid-19.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Train officials on Covid-19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Magareng LM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All officials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163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Sol Plaatje LM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All officials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131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163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Phokwane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All officials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163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Dikgatlong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All officials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1635">
                <a:tc vMerge="1">
                  <a:txBody>
                    <a:bodyPr/>
                    <a:lstStyle/>
                    <a:p>
                      <a:endParaRPr lang="en-US"/>
                    </a:p>
                  </a:txBody>
                  <a:tcPr/>
                </a:tc>
                <a:tc rowSpan="4">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Train officials on Infection Control and Prevention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Magareng LM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All officials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163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Sol Plaatje LM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All officials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163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Phokwane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All officials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163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800">
                          <a:effectLst/>
                          <a:latin typeface="Calibri" panose="020F0502020204030204" pitchFamily="34" charset="0"/>
                          <a:ea typeface="Calibri" panose="020F0502020204030204" pitchFamily="34" charset="0"/>
                          <a:cs typeface="Calibri" panose="020F0502020204030204" pitchFamily="34" charset="0"/>
                        </a:rPr>
                        <a:t>Dikgatlong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All officials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7" name="Rectangle 6"/>
          <p:cNvSpPr/>
          <p:nvPr/>
        </p:nvSpPr>
        <p:spPr>
          <a:xfrm>
            <a:off x="0" y="56812"/>
            <a:ext cx="9144000" cy="1122871"/>
          </a:xfrm>
          <a:prstGeom prst="rect">
            <a:avLst/>
          </a:prstGeom>
          <a:solidFill>
            <a:srgbClr val="FFC000"/>
          </a:solidFill>
        </p:spPr>
        <p:txBody>
          <a:bodyPr wrap="square">
            <a:spAutoFit/>
          </a:bodyPr>
          <a:lstStyle/>
          <a:p>
            <a:pPr lvl="0" algn="ctr" fontAlgn="auto">
              <a:lnSpc>
                <a:spcPct val="107000"/>
              </a:lnSpc>
              <a:spcBef>
                <a:spcPts val="0"/>
              </a:spcBef>
              <a:spcAft>
                <a:spcPts val="0"/>
              </a:spcAft>
              <a:tabLst>
                <a:tab pos="4431665" algn="ctr"/>
              </a:tabLst>
            </a:pPr>
            <a:r>
              <a:rPr lang="en-ZA" sz="3200" b="1" dirty="0">
                <a:solidFill>
                  <a:prstClr val="black"/>
                </a:solidFill>
                <a:latin typeface="Calibri" panose="020F0502020204030204" pitchFamily="34" charset="0"/>
                <a:ea typeface="Calibri" panose="020F0502020204030204" pitchFamily="34" charset="0"/>
                <a:cs typeface="Calibri" panose="020F0502020204030204" pitchFamily="34" charset="0"/>
              </a:rPr>
              <a:t>Work Stream 3: </a:t>
            </a:r>
            <a:endParaRPr lang="en-ZA" sz="3200" b="1" dirty="0" smtClean="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algn="ctr" fontAlgn="auto">
              <a:lnSpc>
                <a:spcPct val="107000"/>
              </a:lnSpc>
              <a:spcBef>
                <a:spcPts val="0"/>
              </a:spcBef>
              <a:spcAft>
                <a:spcPts val="0"/>
              </a:spcAft>
              <a:tabLst>
                <a:tab pos="4431665" algn="ctr"/>
              </a:tabLst>
            </a:pPr>
            <a:r>
              <a:rPr lang="en-ZA" sz="32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Human </a:t>
            </a:r>
            <a:r>
              <a:rPr lang="en-ZA"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resource development.</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0" y="5877272"/>
            <a:ext cx="9144000" cy="980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71941605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2"/>
          <p:cNvGrpSpPr>
            <a:grpSpLocks/>
          </p:cNvGrpSpPr>
          <p:nvPr/>
        </p:nvGrpSpPr>
        <p:grpSpPr bwMode="auto">
          <a:xfrm>
            <a:off x="7219332" y="6038850"/>
            <a:ext cx="1848445" cy="742950"/>
            <a:chOff x="109614444" y="109632750"/>
            <a:chExt cx="2104281" cy="628650"/>
          </a:xfrm>
        </p:grpSpPr>
        <p:sp>
          <p:nvSpPr>
            <p:cNvPr id="12" name="Text Box 14"/>
            <p:cNvSpPr txBox="1">
              <a:spLocks noChangeArrowheads="1"/>
            </p:cNvSpPr>
            <p:nvPr/>
          </p:nvSpPr>
          <p:spPr bwMode="auto">
            <a:xfrm>
              <a:off x="109614444" y="109632750"/>
              <a:ext cx="2104281" cy="6286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600" dirty="0">
                <a:solidFill>
                  <a:srgbClr val="000000"/>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Department: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Co-operative Governance, Human Settlements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00000"/>
                  </a:solidFill>
                  <a:effectLst/>
                  <a:latin typeface="Arial" pitchFamily="34" charset="0"/>
                </a:rPr>
                <a:t>Traditional Affairs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a:ln>
                    <a:noFill/>
                  </a:ln>
                  <a:solidFill>
                    <a:srgbClr val="000000"/>
                  </a:solidFill>
                  <a:effectLst/>
                  <a:latin typeface="Arial" pitchFamily="34" charset="0"/>
                </a:rPr>
                <a:t>Northern Cape</a:t>
              </a:r>
              <a:endParaRPr kumimoji="0" lang="en-US" sz="1800" b="0" i="0" u="none" strike="noStrike" cap="none" normalizeH="0" baseline="0" dirty="0">
                <a:ln>
                  <a:noFill/>
                </a:ln>
                <a:solidFill>
                  <a:schemeClr val="tx1"/>
                </a:solidFill>
                <a:effectLst/>
                <a:latin typeface="Arial" pitchFamily="34" charset="0"/>
              </a:endParaRPr>
            </a:p>
          </p:txBody>
        </p:sp>
        <p:sp>
          <p:nvSpPr>
            <p:cNvPr id="13" name="Line 15"/>
            <p:cNvSpPr>
              <a:spLocks noChangeShapeType="1"/>
            </p:cNvSpPr>
            <p:nvPr/>
          </p:nvSpPr>
          <p:spPr bwMode="auto">
            <a:xfrm>
              <a:off x="109707968" y="109854626"/>
              <a:ext cx="1839307" cy="6724"/>
            </a:xfrm>
            <a:prstGeom prst="line">
              <a:avLst/>
            </a:prstGeom>
            <a:noFill/>
            <a:ln w="19050" algn="ctr">
              <a:solidFill>
                <a:srgbClr val="FFCC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4" name="WordArt 16"/>
            <p:cNvSpPr>
              <a:spLocks noChangeArrowheads="1" noChangeShapeType="1" noTextEdit="1"/>
            </p:cNvSpPr>
            <p:nvPr/>
          </p:nvSpPr>
          <p:spPr bwMode="auto">
            <a:xfrm>
              <a:off x="109895015" y="109689900"/>
              <a:ext cx="1480810" cy="127747"/>
            </a:xfrm>
            <a:prstGeom prst="rect">
              <a:avLst/>
            </a:prstGeom>
          </p:spPr>
          <p:txBody>
            <a:bodyPr wrap="none" fromWordArt="1">
              <a:prstTxWarp prst="textPlain">
                <a:avLst>
                  <a:gd name="adj" fmla="val 50000"/>
                </a:avLst>
              </a:prstTxWarp>
            </a:bodyPr>
            <a:lstStyle/>
            <a:p>
              <a:pPr algn="ctr" rtl="0"/>
              <a:r>
                <a:rPr lang="en-US" sz="1200" b="1" kern="10" spc="0" dirty="0">
                  <a:ln w="9525" algn="ctr">
                    <a:solidFill>
                      <a:srgbClr val="000000"/>
                    </a:solidFill>
                    <a:round/>
                    <a:headEnd/>
                    <a:tailEnd/>
                  </a:ln>
                  <a:solidFill>
                    <a:srgbClr val="000000"/>
                  </a:solidFill>
                  <a:effectLst/>
                  <a:latin typeface="Arial"/>
                  <a:cs typeface="Arial"/>
                </a:rPr>
                <a:t>COGHSTA</a:t>
              </a:r>
            </a:p>
          </p:txBody>
        </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5185" y="6040200"/>
            <a:ext cx="915094" cy="741600"/>
          </a:xfrm>
          <a:prstGeom prst="rect">
            <a:avLst/>
          </a:prstGeom>
        </p:spPr>
      </p:pic>
      <p:sp>
        <p:nvSpPr>
          <p:cNvPr id="3" name="Slide Number Placeholder 2">
            <a:extLst>
              <a:ext uri="{FF2B5EF4-FFF2-40B4-BE49-F238E27FC236}">
                <a16:creationId xmlns:a16="http://schemas.microsoft.com/office/drawing/2014/main" id="{9F92A3B0-7221-4860-9B2F-D9192F9DBB3D}"/>
              </a:ext>
            </a:extLst>
          </p:cNvPr>
          <p:cNvSpPr>
            <a:spLocks noGrp="1"/>
          </p:cNvSpPr>
          <p:nvPr>
            <p:ph type="sldNum" sz="quarter" idx="12"/>
          </p:nvPr>
        </p:nvSpPr>
        <p:spPr/>
        <p:txBody>
          <a:bodyPr/>
          <a:lstStyle/>
          <a:p>
            <a:fld id="{CA15C064-DD44-4CAC-873E-2D1F54821676}" type="slidenum">
              <a:rPr kumimoji="0" lang="en-US" smtClean="0"/>
              <a:pPr/>
              <a:t>144</a:t>
            </a:fld>
            <a:endParaRPr kumimoji="0" lang="en-US" dirty="0"/>
          </a:p>
        </p:txBody>
      </p:sp>
      <p:graphicFrame>
        <p:nvGraphicFramePr>
          <p:cNvPr id="4" name="Table 3"/>
          <p:cNvGraphicFramePr>
            <a:graphicFrameLocks noGrp="1"/>
          </p:cNvGraphicFramePr>
          <p:nvPr>
            <p:extLst>
              <p:ext uri="{D42A27DB-BD31-4B8C-83A1-F6EECF244321}">
                <p14:modId xmlns:p14="http://schemas.microsoft.com/office/powerpoint/2010/main" val="2272649991"/>
              </p:ext>
            </p:extLst>
          </p:nvPr>
        </p:nvGraphicFramePr>
        <p:xfrm>
          <a:off x="74712" y="1129346"/>
          <a:ext cx="9069289" cy="5728653"/>
        </p:xfrm>
        <a:graphic>
          <a:graphicData uri="http://schemas.openxmlformats.org/drawingml/2006/table">
            <a:tbl>
              <a:tblPr firstRow="1" firstCol="1" bandRow="1"/>
              <a:tblGrid>
                <a:gridCol w="1629063">
                  <a:extLst>
                    <a:ext uri="{9D8B030D-6E8A-4147-A177-3AD203B41FA5}">
                      <a16:colId xmlns:a16="http://schemas.microsoft.com/office/drawing/2014/main" val="20000"/>
                    </a:ext>
                  </a:extLst>
                </a:gridCol>
                <a:gridCol w="1240038">
                  <a:extLst>
                    <a:ext uri="{9D8B030D-6E8A-4147-A177-3AD203B41FA5}">
                      <a16:colId xmlns:a16="http://schemas.microsoft.com/office/drawing/2014/main" val="20001"/>
                    </a:ext>
                  </a:extLst>
                </a:gridCol>
                <a:gridCol w="1621099">
                  <a:extLst>
                    <a:ext uri="{9D8B030D-6E8A-4147-A177-3AD203B41FA5}">
                      <a16:colId xmlns:a16="http://schemas.microsoft.com/office/drawing/2014/main" val="20002"/>
                    </a:ext>
                  </a:extLst>
                </a:gridCol>
                <a:gridCol w="1452994">
                  <a:extLst>
                    <a:ext uri="{9D8B030D-6E8A-4147-A177-3AD203B41FA5}">
                      <a16:colId xmlns:a16="http://schemas.microsoft.com/office/drawing/2014/main" val="20003"/>
                    </a:ext>
                  </a:extLst>
                </a:gridCol>
                <a:gridCol w="1157765">
                  <a:extLst>
                    <a:ext uri="{9D8B030D-6E8A-4147-A177-3AD203B41FA5}">
                      <a16:colId xmlns:a16="http://schemas.microsoft.com/office/drawing/2014/main" val="20004"/>
                    </a:ext>
                  </a:extLst>
                </a:gridCol>
                <a:gridCol w="1968330">
                  <a:extLst>
                    <a:ext uri="{9D8B030D-6E8A-4147-A177-3AD203B41FA5}">
                      <a16:colId xmlns:a16="http://schemas.microsoft.com/office/drawing/2014/main" val="20005"/>
                    </a:ext>
                  </a:extLst>
                </a:gridCol>
              </a:tblGrid>
              <a:tr h="572865">
                <a:tc>
                  <a:txBody>
                    <a:bodyPr/>
                    <a:lstStyle/>
                    <a:p>
                      <a:pPr marL="0" marR="0">
                        <a:lnSpc>
                          <a:spcPct val="107000"/>
                        </a:lnSpc>
                        <a:spcBef>
                          <a:spcPts val="0"/>
                        </a:spcBef>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Objective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Activities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Local Municipality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Name of Facility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Targeted Number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State of Readiness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859298">
                <a:tc rowSpan="6">
                  <a:txBody>
                    <a:bodyPr/>
                    <a:lstStyle/>
                    <a:p>
                      <a:pPr marL="0" marR="0">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Establish proper logistical support systems for the admission of patients who may require accommodation for quarantine and isolation.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5">
                  <a:txBody>
                    <a:bodyPr/>
                    <a:lstStyle/>
                    <a:p>
                      <a:pPr marL="0" marR="0">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Prepare beds for admissions in the public health facilities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Magareng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Warrenton Community Health Centre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Completed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859298">
                <a:tc vMerge="1">
                  <a:txBody>
                    <a:bodyPr/>
                    <a:lstStyle/>
                    <a:p>
                      <a:endParaRPr lang="en-US"/>
                    </a:p>
                  </a:txBody>
                  <a:tcPr/>
                </a:tc>
                <a:tc vMerge="1">
                  <a:txBody>
                    <a:bodyPr/>
                    <a:lstStyle/>
                    <a:p>
                      <a:endParaRPr lang="en-US"/>
                    </a:p>
                  </a:txBody>
                  <a:tcPr/>
                </a:tc>
                <a:tc rowSpan="2">
                  <a:txBody>
                    <a:bodyPr/>
                    <a:lstStyle/>
                    <a:p>
                      <a:pPr marL="0" marR="0">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Phokwane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Jan Kempdorp Community Health Centre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Completed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85929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Connie Voster District Hospital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Completed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114573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Dikgatlong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Prof ZK Matthews District Hospital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Completed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57286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Sol Plaatje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West End Hospital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134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36 beds are ready for utlisation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859298">
                <a:tc vMerge="1">
                  <a:txBody>
                    <a:bodyPr/>
                    <a:lstStyle/>
                    <a:p>
                      <a:endParaRPr lang="en-US"/>
                    </a:p>
                  </a:txBody>
                  <a:tcPr/>
                </a:tc>
                <a:tc>
                  <a:txBody>
                    <a:bodyPr/>
                    <a:lstStyle/>
                    <a:p>
                      <a:pPr marL="0" marR="0">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Prepare a Quarantine Site.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Magareng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dirty="0" err="1">
                          <a:effectLst/>
                          <a:latin typeface="Calibri" panose="020F0502020204030204" pitchFamily="34" charset="0"/>
                          <a:ea typeface="Calibri" panose="020F0502020204030204" pitchFamily="34" charset="0"/>
                          <a:cs typeface="Calibri" panose="020F0502020204030204" pitchFamily="34" charset="0"/>
                        </a:rPr>
                        <a:t>Transka</a:t>
                      </a:r>
                      <a:r>
                        <a:rPr lang="en-ZA" sz="1600" dirty="0">
                          <a:effectLst/>
                          <a:latin typeface="Calibri" panose="020F0502020204030204" pitchFamily="34" charset="0"/>
                          <a:ea typeface="Calibri" panose="020F0502020204030204" pitchFamily="34" charset="0"/>
                          <a:cs typeface="Calibri" panose="020F0502020204030204" pitchFamily="34" charset="0"/>
                        </a:rPr>
                        <a:t> Resort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220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Ready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bl>
          </a:graphicData>
        </a:graphic>
      </p:graphicFrame>
      <p:sp>
        <p:nvSpPr>
          <p:cNvPr id="7" name="Rectangle 6"/>
          <p:cNvSpPr/>
          <p:nvPr/>
        </p:nvSpPr>
        <p:spPr>
          <a:xfrm>
            <a:off x="-12510" y="-16866"/>
            <a:ext cx="9144000" cy="1146211"/>
          </a:xfrm>
          <a:prstGeom prst="rect">
            <a:avLst/>
          </a:prstGeom>
          <a:solidFill>
            <a:srgbClr val="FFC000"/>
          </a:solidFill>
        </p:spPr>
        <p:txBody>
          <a:bodyPr wrap="square">
            <a:spAutoFit/>
          </a:bodyPr>
          <a:lstStyle/>
          <a:p>
            <a:pPr lvl="0" algn="ctr" fontAlgn="auto">
              <a:lnSpc>
                <a:spcPct val="107000"/>
              </a:lnSpc>
              <a:spcBef>
                <a:spcPts val="0"/>
              </a:spcBef>
              <a:spcAft>
                <a:spcPts val="0"/>
              </a:spcAft>
              <a:tabLst>
                <a:tab pos="4431665" algn="ctr"/>
              </a:tabLst>
            </a:pPr>
            <a:r>
              <a:rPr lang="en-ZA" sz="3200" b="1" dirty="0">
                <a:solidFill>
                  <a:prstClr val="black"/>
                </a:solidFill>
                <a:latin typeface="Calibri" panose="020F0502020204030204" pitchFamily="34" charset="0"/>
                <a:ea typeface="Calibri" panose="020F0502020204030204" pitchFamily="34" charset="0"/>
                <a:cs typeface="Calibri" panose="020F0502020204030204" pitchFamily="34" charset="0"/>
              </a:rPr>
              <a:t>Work Stream 4: </a:t>
            </a:r>
            <a:endParaRPr lang="en-ZA" sz="3200" b="1" dirty="0" smtClean="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algn="ctr" fontAlgn="auto">
              <a:lnSpc>
                <a:spcPct val="107000"/>
              </a:lnSpc>
              <a:spcBef>
                <a:spcPts val="0"/>
              </a:spcBef>
              <a:spcAft>
                <a:spcPts val="0"/>
              </a:spcAft>
              <a:tabLst>
                <a:tab pos="4431665" algn="ctr"/>
              </a:tabLst>
            </a:pPr>
            <a:r>
              <a:rPr lang="en-ZA" sz="32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Infrastructure</a:t>
            </a:r>
            <a:r>
              <a:rPr lang="en-ZA"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logistics and operations support.   </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432287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6750"/>
            <a:ext cx="9143999" cy="1384995"/>
          </a:xfrm>
          <a:prstGeom prst="rect">
            <a:avLst/>
          </a:prstGeom>
          <a:solidFill>
            <a:srgbClr val="92D050"/>
          </a:solidFill>
        </p:spPr>
        <p:txBody>
          <a:bodyPr wrap="square" rtlCol="0" anchor="ctr">
            <a:spAutoFit/>
          </a:bodyPr>
          <a:lstStyle/>
          <a:p>
            <a:pPr algn="ctr"/>
            <a:endParaRPr lang="en-US" sz="2800" b="1" dirty="0" smtClean="0"/>
          </a:p>
          <a:p>
            <a:pPr algn="ctr"/>
            <a:r>
              <a:rPr lang="en-US" sz="2800" b="1" dirty="0" smtClean="0"/>
              <a:t>STORAGE TANKS AND WATER TRUCKS </a:t>
            </a:r>
            <a:r>
              <a:rPr lang="en-ZA" sz="2800" b="1" dirty="0" smtClean="0"/>
              <a:t>PROGRESS</a:t>
            </a:r>
          </a:p>
          <a:p>
            <a:pPr algn="ctr"/>
            <a:endParaRPr lang="en-ZA" sz="2800" b="1" dirty="0"/>
          </a:p>
        </p:txBody>
      </p:sp>
      <p:sp>
        <p:nvSpPr>
          <p:cNvPr id="8" name="TextBox 7"/>
          <p:cNvSpPr txBox="1"/>
          <p:nvPr/>
        </p:nvSpPr>
        <p:spPr>
          <a:xfrm>
            <a:off x="0" y="6429138"/>
            <a:ext cx="3206115" cy="369332"/>
          </a:xfrm>
          <a:prstGeom prst="rect">
            <a:avLst/>
          </a:prstGeom>
          <a:solidFill>
            <a:srgbClr val="00CC00"/>
          </a:solidFill>
        </p:spPr>
        <p:txBody>
          <a:bodyPr wrap="square" rtlCol="0">
            <a:spAutoFit/>
          </a:bodyPr>
          <a:lstStyle/>
          <a:p>
            <a:r>
              <a:rPr lang="en-ZA" sz="1800" dirty="0" smtClean="0"/>
              <a:t>                        Stands completed</a:t>
            </a:r>
            <a:endParaRPr lang="en-ZA" sz="1800" dirty="0"/>
          </a:p>
        </p:txBody>
      </p:sp>
      <p:sp>
        <p:nvSpPr>
          <p:cNvPr id="9" name="TextBox 8"/>
          <p:cNvSpPr txBox="1"/>
          <p:nvPr/>
        </p:nvSpPr>
        <p:spPr>
          <a:xfrm>
            <a:off x="5113019" y="6429138"/>
            <a:ext cx="4030979" cy="369332"/>
          </a:xfrm>
          <a:prstGeom prst="rect">
            <a:avLst/>
          </a:prstGeom>
          <a:solidFill>
            <a:srgbClr val="FFFF00"/>
          </a:solidFill>
        </p:spPr>
        <p:txBody>
          <a:bodyPr wrap="square" rtlCol="0">
            <a:spAutoFit/>
          </a:bodyPr>
          <a:lstStyle/>
          <a:p>
            <a:r>
              <a:rPr lang="en-ZA" sz="1800" dirty="0" smtClean="0"/>
              <a:t>Stands under construction</a:t>
            </a:r>
            <a:endParaRPr lang="en-ZA" sz="1800" dirty="0"/>
          </a:p>
        </p:txBody>
      </p:sp>
      <p:graphicFrame>
        <p:nvGraphicFramePr>
          <p:cNvPr id="2" name="Table 1"/>
          <p:cNvGraphicFramePr>
            <a:graphicFrameLocks noGrp="1"/>
          </p:cNvGraphicFramePr>
          <p:nvPr>
            <p:extLst>
              <p:ext uri="{D42A27DB-BD31-4B8C-83A1-F6EECF244321}">
                <p14:modId xmlns:p14="http://schemas.microsoft.com/office/powerpoint/2010/main" val="2168476170"/>
              </p:ext>
            </p:extLst>
          </p:nvPr>
        </p:nvGraphicFramePr>
        <p:xfrm>
          <a:off x="-2" y="1066800"/>
          <a:ext cx="9144001" cy="5342703"/>
        </p:xfrm>
        <a:graphic>
          <a:graphicData uri="http://schemas.openxmlformats.org/drawingml/2006/table">
            <a:tbl>
              <a:tblPr/>
              <a:tblGrid>
                <a:gridCol w="1395623">
                  <a:extLst>
                    <a:ext uri="{9D8B030D-6E8A-4147-A177-3AD203B41FA5}">
                      <a16:colId xmlns:a16="http://schemas.microsoft.com/office/drawing/2014/main" val="4289683514"/>
                    </a:ext>
                  </a:extLst>
                </a:gridCol>
                <a:gridCol w="1128702">
                  <a:extLst>
                    <a:ext uri="{9D8B030D-6E8A-4147-A177-3AD203B41FA5}">
                      <a16:colId xmlns:a16="http://schemas.microsoft.com/office/drawing/2014/main" val="2608220237"/>
                    </a:ext>
                  </a:extLst>
                </a:gridCol>
                <a:gridCol w="610108">
                  <a:extLst>
                    <a:ext uri="{9D8B030D-6E8A-4147-A177-3AD203B41FA5}">
                      <a16:colId xmlns:a16="http://schemas.microsoft.com/office/drawing/2014/main" val="2598393688"/>
                    </a:ext>
                  </a:extLst>
                </a:gridCol>
                <a:gridCol w="610108">
                  <a:extLst>
                    <a:ext uri="{9D8B030D-6E8A-4147-A177-3AD203B41FA5}">
                      <a16:colId xmlns:a16="http://schemas.microsoft.com/office/drawing/2014/main" val="2105398743"/>
                    </a:ext>
                  </a:extLst>
                </a:gridCol>
                <a:gridCol w="610108">
                  <a:extLst>
                    <a:ext uri="{9D8B030D-6E8A-4147-A177-3AD203B41FA5}">
                      <a16:colId xmlns:a16="http://schemas.microsoft.com/office/drawing/2014/main" val="3238965502"/>
                    </a:ext>
                  </a:extLst>
                </a:gridCol>
                <a:gridCol w="770262">
                  <a:extLst>
                    <a:ext uri="{9D8B030D-6E8A-4147-A177-3AD203B41FA5}">
                      <a16:colId xmlns:a16="http://schemas.microsoft.com/office/drawing/2014/main" val="4127134738"/>
                    </a:ext>
                  </a:extLst>
                </a:gridCol>
                <a:gridCol w="770262">
                  <a:extLst>
                    <a:ext uri="{9D8B030D-6E8A-4147-A177-3AD203B41FA5}">
                      <a16:colId xmlns:a16="http://schemas.microsoft.com/office/drawing/2014/main" val="1506585143"/>
                    </a:ext>
                  </a:extLst>
                </a:gridCol>
                <a:gridCol w="922789">
                  <a:extLst>
                    <a:ext uri="{9D8B030D-6E8A-4147-A177-3AD203B41FA5}">
                      <a16:colId xmlns:a16="http://schemas.microsoft.com/office/drawing/2014/main" val="1752558465"/>
                    </a:ext>
                  </a:extLst>
                </a:gridCol>
                <a:gridCol w="1151581">
                  <a:extLst>
                    <a:ext uri="{9D8B030D-6E8A-4147-A177-3AD203B41FA5}">
                      <a16:colId xmlns:a16="http://schemas.microsoft.com/office/drawing/2014/main" val="3891123198"/>
                    </a:ext>
                  </a:extLst>
                </a:gridCol>
                <a:gridCol w="594855">
                  <a:extLst>
                    <a:ext uri="{9D8B030D-6E8A-4147-A177-3AD203B41FA5}">
                      <a16:colId xmlns:a16="http://schemas.microsoft.com/office/drawing/2014/main" val="735954694"/>
                    </a:ext>
                  </a:extLst>
                </a:gridCol>
                <a:gridCol w="579603">
                  <a:extLst>
                    <a:ext uri="{9D8B030D-6E8A-4147-A177-3AD203B41FA5}">
                      <a16:colId xmlns:a16="http://schemas.microsoft.com/office/drawing/2014/main" val="1977230385"/>
                    </a:ext>
                  </a:extLst>
                </a:gridCol>
              </a:tblGrid>
              <a:tr h="1977256">
                <a:tc>
                  <a:txBody>
                    <a:bodyPr/>
                    <a:lstStyle/>
                    <a:p>
                      <a:pPr algn="ctr" fontAlgn="ctr"/>
                      <a:r>
                        <a:rPr lang="en-ZA" sz="1000" b="1" i="0" u="none" strike="noStrike" dirty="0">
                          <a:solidFill>
                            <a:srgbClr val="FFFFFF"/>
                          </a:solidFill>
                          <a:effectLst/>
                          <a:latin typeface="Arial" panose="020B0604020202020204" pitchFamily="34" charset="0"/>
                        </a:rPr>
                        <a:t>LOCAL MUNICIPALITY</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NUMBER OF TANKS ALLOCATED BY RW/SW</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TOTAL TANK STANDS</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STANDS COMPLETE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IN STORAGE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TEMPORARY INSTALLATION</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TANKS IN USE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PERMANENT INSTALLATION</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NUMBER OF WATER TRANKERS ORIGINALLY ALLOCATED</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dirty="0">
                          <a:solidFill>
                            <a:schemeClr val="tx1"/>
                          </a:solidFill>
                          <a:effectLst/>
                          <a:latin typeface="Arial" panose="020B0604020202020204" pitchFamily="34" charset="0"/>
                        </a:rPr>
                        <a:t>TRUCKS WITH DRAWN</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dirty="0">
                          <a:solidFill>
                            <a:srgbClr val="FFFFFF"/>
                          </a:solidFill>
                          <a:effectLst/>
                          <a:latin typeface="Arial" panose="020B0604020202020204" pitchFamily="34" charset="0"/>
                        </a:rPr>
                        <a:t>WATER TANKERS CURRENTLY ON SITE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734794680"/>
                  </a:ext>
                </a:extLst>
              </a:tr>
              <a:tr h="623778">
                <a:tc>
                  <a:txBody>
                    <a:bodyPr/>
                    <a:lstStyle/>
                    <a:p>
                      <a:pPr marL="0" marR="0" algn="ctr">
                        <a:lnSpc>
                          <a:spcPct val="107000"/>
                        </a:lnSpc>
                        <a:spcBef>
                          <a:spcPts val="0"/>
                        </a:spcBef>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Phokwane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136192"/>
                  </a:ext>
                </a:extLst>
              </a:tr>
              <a:tr h="623778">
                <a:tc>
                  <a:txBody>
                    <a:bodyPr/>
                    <a:lstStyle/>
                    <a:p>
                      <a:pPr marL="0" marR="0" algn="ctr">
                        <a:lnSpc>
                          <a:spcPct val="107000"/>
                        </a:lnSpc>
                        <a:spcBef>
                          <a:spcPts val="0"/>
                        </a:spcBef>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Sol Plaatje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1172861"/>
                  </a:ext>
                </a:extLst>
              </a:tr>
              <a:tr h="623778">
                <a:tc>
                  <a:txBody>
                    <a:bodyPr/>
                    <a:lstStyle/>
                    <a:p>
                      <a:pPr marL="0" marR="0" algn="ctr">
                        <a:lnSpc>
                          <a:spcPct val="107000"/>
                        </a:lnSpc>
                        <a:spcBef>
                          <a:spcPts val="0"/>
                        </a:spcBef>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Magareng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2638107"/>
                  </a:ext>
                </a:extLst>
              </a:tr>
              <a:tr h="993614">
                <a:tc>
                  <a:txBody>
                    <a:bodyPr/>
                    <a:lstStyle/>
                    <a:p>
                      <a:pPr marL="0" marR="0" algn="ctr">
                        <a:lnSpc>
                          <a:spcPct val="107000"/>
                        </a:lnSpc>
                        <a:spcBef>
                          <a:spcPts val="0"/>
                        </a:spcBef>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Dikgatlong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2784356"/>
                  </a:ext>
                </a:extLst>
              </a:tr>
              <a:tr h="500499">
                <a:tc>
                  <a:txBody>
                    <a:bodyPr/>
                    <a:lstStyle/>
                    <a:p>
                      <a:pPr marL="0" marR="0" algn="ctr">
                        <a:lnSpc>
                          <a:spcPct val="107000"/>
                        </a:lnSpc>
                        <a:spcBef>
                          <a:spcPts val="0"/>
                        </a:spcBef>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020332237"/>
                  </a:ext>
                </a:extLst>
              </a:tr>
            </a:tbl>
          </a:graphicData>
        </a:graphic>
      </p:graphicFrame>
    </p:spTree>
    <p:extLst>
      <p:ext uri="{BB962C8B-B14F-4D97-AF65-F5344CB8AC3E}">
        <p14:creationId xmlns:p14="http://schemas.microsoft.com/office/powerpoint/2010/main" val="142274158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9144000" cy="655093"/>
          </a:xfrm>
          <a:solidFill>
            <a:srgbClr val="FFC000"/>
          </a:solidFill>
        </p:spPr>
        <p:txBody>
          <a:bodyPr>
            <a:normAutofit fontScale="90000"/>
          </a:bodyPr>
          <a:lstStyle/>
          <a:p>
            <a:pPr>
              <a:defRPr/>
            </a:pPr>
            <a:r>
              <a:rPr lang="en-ZA"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MIG EXPENDITURE AT END </a:t>
            </a:r>
            <a:r>
              <a:rPr lang="en-ZA"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JUNE</a:t>
            </a:r>
            <a:r>
              <a:rPr lang="en-ZA"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2020</a:t>
            </a:r>
            <a:endParaRPr lang="en-ZA"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6439" y="1512343"/>
          <a:ext cx="9137562" cy="4367953"/>
        </p:xfrm>
        <a:graphic>
          <a:graphicData uri="http://schemas.openxmlformats.org/drawingml/2006/table">
            <a:tbl>
              <a:tblPr/>
              <a:tblGrid>
                <a:gridCol w="1156063">
                  <a:extLst>
                    <a:ext uri="{9D8B030D-6E8A-4147-A177-3AD203B41FA5}">
                      <a16:colId xmlns:a16="http://schemas.microsoft.com/office/drawing/2014/main" val="3784852988"/>
                    </a:ext>
                  </a:extLst>
                </a:gridCol>
                <a:gridCol w="833723">
                  <a:extLst>
                    <a:ext uri="{9D8B030D-6E8A-4147-A177-3AD203B41FA5}">
                      <a16:colId xmlns:a16="http://schemas.microsoft.com/office/drawing/2014/main" val="639363509"/>
                    </a:ext>
                  </a:extLst>
                </a:gridCol>
                <a:gridCol w="907961">
                  <a:extLst>
                    <a:ext uri="{9D8B030D-6E8A-4147-A177-3AD203B41FA5}">
                      <a16:colId xmlns:a16="http://schemas.microsoft.com/office/drawing/2014/main" val="3948269030"/>
                    </a:ext>
                  </a:extLst>
                </a:gridCol>
                <a:gridCol w="1197735">
                  <a:extLst>
                    <a:ext uri="{9D8B030D-6E8A-4147-A177-3AD203B41FA5}">
                      <a16:colId xmlns:a16="http://schemas.microsoft.com/office/drawing/2014/main" val="622605362"/>
                    </a:ext>
                  </a:extLst>
                </a:gridCol>
                <a:gridCol w="859665">
                  <a:extLst>
                    <a:ext uri="{9D8B030D-6E8A-4147-A177-3AD203B41FA5}">
                      <a16:colId xmlns:a16="http://schemas.microsoft.com/office/drawing/2014/main" val="3119802755"/>
                    </a:ext>
                  </a:extLst>
                </a:gridCol>
                <a:gridCol w="1052848">
                  <a:extLst>
                    <a:ext uri="{9D8B030D-6E8A-4147-A177-3AD203B41FA5}">
                      <a16:colId xmlns:a16="http://schemas.microsoft.com/office/drawing/2014/main" val="3857271666"/>
                    </a:ext>
                  </a:extLst>
                </a:gridCol>
                <a:gridCol w="1159099">
                  <a:extLst>
                    <a:ext uri="{9D8B030D-6E8A-4147-A177-3AD203B41FA5}">
                      <a16:colId xmlns:a16="http://schemas.microsoft.com/office/drawing/2014/main" val="477886465"/>
                    </a:ext>
                  </a:extLst>
                </a:gridCol>
                <a:gridCol w="1970468">
                  <a:extLst>
                    <a:ext uri="{9D8B030D-6E8A-4147-A177-3AD203B41FA5}">
                      <a16:colId xmlns:a16="http://schemas.microsoft.com/office/drawing/2014/main" val="943718090"/>
                    </a:ext>
                  </a:extLst>
                </a:gridCol>
              </a:tblGrid>
              <a:tr h="803192">
                <a:tc>
                  <a:txBody>
                    <a:bodyPr/>
                    <a:lstStyle/>
                    <a:p>
                      <a:pPr algn="ctr" fontAlgn="b"/>
                      <a:r>
                        <a:rPr lang="en-ZA" sz="1100" b="1" i="0" u="none" strike="noStrike" dirty="0">
                          <a:effectLst/>
                          <a:latin typeface="Arial Black" panose="020B0A04020102020204" pitchFamily="34" charset="0"/>
                        </a:rPr>
                        <a:t>Municipality</a:t>
                      </a:r>
                    </a:p>
                  </a:txBody>
                  <a:tcPr marL="3092" marR="3092" marT="30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 </a:t>
                      </a:r>
                      <a:r>
                        <a:rPr lang="en-ZA" sz="1100" b="1" i="0" u="none" strike="noStrike" dirty="0" smtClean="0">
                          <a:effectLst/>
                          <a:latin typeface="Arial Black" panose="020B0A04020102020204" pitchFamily="34" charset="0"/>
                        </a:rPr>
                        <a:t>Allocation 2019/20</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smtClean="0">
                          <a:effectLst/>
                          <a:latin typeface="Arial Black" panose="020B0A04020102020204" pitchFamily="34" charset="0"/>
                        </a:rPr>
                        <a:t>Amount transferred</a:t>
                      </a:r>
                      <a:endParaRPr lang="en-US"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a:effectLst/>
                          <a:latin typeface="Arial Black" panose="020B0A04020102020204" pitchFamily="34" charset="0"/>
                        </a:rPr>
                        <a:t>Actual expenditure reported on MIG-MIS to </a:t>
                      </a:r>
                      <a:r>
                        <a:rPr lang="en-US" sz="1100" b="1" i="0" u="none" strike="noStrike" dirty="0" err="1">
                          <a:effectLst/>
                          <a:latin typeface="Arial Black" panose="020B0A04020102020204" pitchFamily="34" charset="0"/>
                        </a:rPr>
                        <a:t>Prov</a:t>
                      </a:r>
                      <a:r>
                        <a:rPr lang="en-US" sz="1100" b="1" i="0" u="none" strike="noStrike" dirty="0">
                          <a:effectLst/>
                          <a:latin typeface="Arial Black" panose="020B0A04020102020204" pitchFamily="34" charset="0"/>
                        </a:rPr>
                        <a:t> MIG</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 of transferred spent (MIS)</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Balance of </a:t>
                      </a:r>
                      <a:r>
                        <a:rPr lang="en-ZA" sz="1100" b="1" i="0" u="none" strike="noStrike" dirty="0" smtClean="0">
                          <a:effectLst/>
                          <a:latin typeface="Arial Black" panose="020B0A04020102020204" pitchFamily="34" charset="0"/>
                        </a:rPr>
                        <a:t>MIG allocation</a:t>
                      </a:r>
                    </a:p>
                    <a:p>
                      <a:pPr algn="ctr" fontAlgn="b"/>
                      <a:r>
                        <a:rPr lang="en-ZA" sz="1100" b="1" i="0" u="none" strike="noStrike" dirty="0" smtClean="0">
                          <a:effectLst/>
                          <a:latin typeface="Arial Black" panose="020B0A04020102020204" pitchFamily="34" charset="0"/>
                        </a:rPr>
                        <a:t>(000.00)</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smtClean="0">
                          <a:effectLst/>
                          <a:latin typeface="Arial Black" panose="020B0A04020102020204" pitchFamily="34" charset="0"/>
                        </a:rPr>
                        <a:t>Re-Prioritized Project Allocation</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1" i="0" u="none" strike="noStrike" dirty="0">
                          <a:effectLst/>
                          <a:latin typeface="Arial Black" panose="020B0A04020102020204" pitchFamily="34" charset="0"/>
                        </a:rPr>
                        <a:t> </a:t>
                      </a:r>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r>
                        <a:rPr lang="en-US" sz="1400" b="1" i="0" u="none" strike="noStrike" dirty="0" smtClean="0">
                          <a:effectLst/>
                          <a:latin typeface="Arial" panose="020B0604020202020204" pitchFamily="34" charset="0"/>
                          <a:cs typeface="Arial" panose="020B0604020202020204" pitchFamily="34" charset="0"/>
                        </a:rPr>
                        <a:t>Comments</a:t>
                      </a:r>
                      <a:endParaRPr lang="en-US" sz="1400" b="1" i="0" u="none" strike="noStrike" dirty="0">
                        <a:effectLst/>
                        <a:latin typeface="Arial" panose="020B0604020202020204" pitchFamily="34" charset="0"/>
                        <a:cs typeface="Arial" panose="020B0604020202020204" pitchFamily="34" charset="0"/>
                      </a:endParaRPr>
                    </a:p>
                  </a:txBody>
                  <a:tcPr marL="3092" marR="3092" marT="30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77792876"/>
                  </a:ext>
                </a:extLst>
              </a:tr>
              <a:tr h="1119437">
                <a:tc>
                  <a:txBody>
                    <a:bodyPr/>
                    <a:lstStyle/>
                    <a:p>
                      <a:pPr algn="l" fontAlgn="b"/>
                      <a:r>
                        <a:rPr lang="en-ZA" sz="1200" b="0" i="0" u="none" strike="noStrike" dirty="0" err="1" smtClean="0">
                          <a:effectLst/>
                          <a:latin typeface="Arial" panose="020B0604020202020204" pitchFamily="34" charset="0"/>
                        </a:rPr>
                        <a:t>Phokwane</a:t>
                      </a:r>
                      <a:endParaRPr lang="en-ZA" sz="1200" b="0" i="0" u="none" strike="noStrike" dirty="0">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14 285 000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14 285 000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20 208 280.88</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500" b="1" i="0" u="none" strike="noStrike" dirty="0" smtClean="0">
                          <a:solidFill>
                            <a:srgbClr val="FF0000"/>
                          </a:solidFill>
                          <a:effectLst/>
                          <a:latin typeface="Arial" panose="020B0604020202020204" pitchFamily="34" charset="0"/>
                        </a:rPr>
                        <a:t>23%</a:t>
                      </a:r>
                      <a:endParaRPr lang="en-ZA" sz="1500" b="1" i="0" u="none" strike="noStrike" dirty="0">
                        <a:solidFill>
                          <a:srgbClr val="FF0000"/>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10 983 685.59</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Re-prioritized 12.48 million for </a:t>
                      </a:r>
                      <a:r>
                        <a:rPr kumimoji="0" lang="en-GB" sz="12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Ganspan</a:t>
                      </a: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WWTW and related bulk infrastructure</a:t>
                      </a:r>
                      <a:endParaRPr lang="en-US" sz="1200" b="0" i="0" u="none" strike="noStrike" dirty="0" smtClean="0">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smtClean="0">
                          <a:solidFill>
                            <a:schemeClr val="tx1"/>
                          </a:solidFill>
                          <a:effectLst/>
                          <a:latin typeface="Arial" panose="020B0604020202020204" pitchFamily="34" charset="0"/>
                        </a:rPr>
                        <a:t>Late</a:t>
                      </a:r>
                      <a:r>
                        <a:rPr lang="en-GB" sz="1200" b="0" i="0" u="none" strike="noStrike" baseline="0" dirty="0" smtClean="0">
                          <a:solidFill>
                            <a:schemeClr val="tx1"/>
                          </a:solidFill>
                          <a:effectLst/>
                          <a:latin typeface="Arial" panose="020B0604020202020204" pitchFamily="34" charset="0"/>
                        </a:rPr>
                        <a:t> registration of projects due to challenges related to section 139 </a:t>
                      </a:r>
                      <a:endParaRPr lang="en-US" sz="1200" b="0" i="0" u="none" strike="noStrike" dirty="0" smtClean="0">
                        <a:solidFill>
                          <a:schemeClr val="tx1"/>
                        </a:solidFill>
                        <a:effectLst/>
                        <a:latin typeface="Arial" panose="020B0604020202020204" pitchFamily="34" charset="0"/>
                      </a:endParaRPr>
                    </a:p>
                    <a:p>
                      <a:pPr algn="l" fontAlgn="b"/>
                      <a:endParaRPr lang="en-US" sz="1200" b="0" i="0" u="none" strike="noStrike" dirty="0">
                        <a:solidFill>
                          <a:schemeClr val="tx1"/>
                        </a:solidFill>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806490"/>
                  </a:ext>
                </a:extLst>
              </a:tr>
              <a:tr h="1032532">
                <a:tc>
                  <a:txBody>
                    <a:bodyPr/>
                    <a:lstStyle/>
                    <a:p>
                      <a:pPr algn="l" fontAlgn="b"/>
                      <a:r>
                        <a:rPr lang="en-ZA" sz="1200" b="0" i="0" u="none" strike="noStrike" dirty="0" err="1" smtClean="0">
                          <a:effectLst/>
                          <a:latin typeface="Arial" panose="020B0604020202020204" pitchFamily="34" charset="0"/>
                        </a:rPr>
                        <a:t>Dikgatlong</a:t>
                      </a:r>
                      <a:endParaRPr lang="en-ZA" sz="1200" b="0" i="0" u="none" strike="noStrike" dirty="0">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25 714 000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25 714 000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9 946 488.93</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500" b="1" i="0" u="none" strike="noStrike" dirty="0" smtClean="0">
                          <a:solidFill>
                            <a:srgbClr val="FF0000"/>
                          </a:solidFill>
                          <a:effectLst/>
                          <a:latin typeface="Arial" panose="020B0604020202020204" pitchFamily="34" charset="0"/>
                        </a:rPr>
                        <a:t>79%</a:t>
                      </a:r>
                      <a:endParaRPr lang="en-ZA" sz="1500" b="1" i="0" u="none" strike="noStrike" dirty="0">
                        <a:solidFill>
                          <a:srgbClr val="FF0000"/>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5 505 719.12</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ZA" sz="1200" b="0" i="0" u="none" strike="noStrike" dirty="0">
                        <a:solidFill>
                          <a:schemeClr val="tx1"/>
                        </a:solidFill>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The </a:t>
                      </a:r>
                      <a:r>
                        <a:rPr kumimoji="0" lang="en-GB" sz="11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mun</a:t>
                      </a:r>
                      <a:r>
                        <a:rPr kumimoji="0" lang="en-GB"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received extra R6 187 000.</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Reported on the MIS for June 2020. MIS issues reported to helpdesk - payments duplicated on the system</a:t>
                      </a:r>
                      <a:endParaRPr lang="en-US" sz="1100" b="0" i="0" u="none" strike="noStrike" dirty="0">
                        <a:solidFill>
                          <a:schemeClr val="tx1"/>
                        </a:solidFill>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199295"/>
                  </a:ext>
                </a:extLst>
              </a:tr>
              <a:tr h="1168952">
                <a:tc>
                  <a:txBody>
                    <a:bodyPr/>
                    <a:lstStyle/>
                    <a:p>
                      <a:pPr algn="l" fontAlgn="b"/>
                      <a:r>
                        <a:rPr lang="en-ZA" sz="1200" b="0" i="0" u="none" strike="noStrike" dirty="0" err="1" smtClean="0">
                          <a:effectLst/>
                          <a:latin typeface="Arial" panose="020B0604020202020204" pitchFamily="34" charset="0"/>
                        </a:rPr>
                        <a:t>Magareng</a:t>
                      </a:r>
                      <a:endParaRPr lang="en-ZA" sz="1200" b="0" i="0" u="none" strike="noStrike" dirty="0">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26 163 000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26 163 000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3 301 314.41</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500" b="1" i="0" u="none" strike="noStrike" dirty="0" smtClean="0">
                          <a:solidFill>
                            <a:srgbClr val="FF0000"/>
                          </a:solidFill>
                          <a:effectLst/>
                          <a:latin typeface="Arial" panose="020B0604020202020204" pitchFamily="34" charset="0"/>
                        </a:rPr>
                        <a:t>23%</a:t>
                      </a:r>
                      <a:endParaRPr lang="en-ZA" sz="1500" b="1" i="0" u="none" strike="noStrike" dirty="0">
                        <a:solidFill>
                          <a:srgbClr val="FF0000"/>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16 216 511.07</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ZA" sz="1200" b="0" i="0" u="none" strike="noStrike" dirty="0">
                        <a:effectLst/>
                        <a:latin typeface="Arial" panose="020B0604020202020204" pitchFamily="34" charset="0"/>
                      </a:endParaRPr>
                    </a:p>
                  </a:txBody>
                  <a:tcPr marL="3092" marR="3092" marT="3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Verification process. Challenges with Sports project which did not meet MIG criteria. Reported on the MIS but </a:t>
                      </a:r>
                      <a:r>
                        <a:rPr kumimoji="0" lang="en-GB" sz="11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exp</a:t>
                      </a:r>
                      <a:r>
                        <a:rPr kumimoji="0" lang="en-GB"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not verified yet. Previous payments not moved to June as required</a:t>
                      </a: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endPar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algn="l" fontAlgn="b"/>
                      <a:endParaRPr lang="en-ZA" sz="1200" b="0" i="0" u="none" strike="noStrike" dirty="0">
                        <a:solidFill>
                          <a:schemeClr val="tx1"/>
                        </a:solidFill>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017118"/>
                  </a:ext>
                </a:extLst>
              </a:tr>
            </a:tbl>
          </a:graphicData>
        </a:graphic>
      </p:graphicFrame>
      <p:sp>
        <p:nvSpPr>
          <p:cNvPr id="3" name="Rectangle 2"/>
          <p:cNvSpPr/>
          <p:nvPr/>
        </p:nvSpPr>
        <p:spPr>
          <a:xfrm>
            <a:off x="6439" y="5880296"/>
            <a:ext cx="9137561" cy="97770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260435110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83811" y="2743200"/>
            <a:ext cx="9087485" cy="1062310"/>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2400" b="1" dirty="0">
                <a:latin typeface="Arial" panose="020B0604020202020204" pitchFamily="34" charset="0"/>
                <a:cs typeface="Arial" panose="020B0604020202020204" pitchFamily="34" charset="0"/>
              </a:rPr>
              <a:t> </a:t>
            </a:r>
            <a:r>
              <a:rPr lang="en-US" sz="2800"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J</a:t>
            </a:r>
            <a:r>
              <a:rPr lang="en-US" sz="28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T. GAETSEWE DISTRICT</a:t>
            </a:r>
            <a:endParaRPr lang="en-US" sz="2400"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Title 1"/>
          <p:cNvSpPr txBox="1">
            <a:spLocks/>
          </p:cNvSpPr>
          <p:nvPr/>
        </p:nvSpPr>
        <p:spPr>
          <a:xfrm>
            <a:off x="83811" y="3962400"/>
            <a:ext cx="9087485" cy="1062310"/>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fontAlgn="base" latinLnBrk="0" hangingPunct="1">
              <a:spcBef>
                <a:spcPct val="0"/>
              </a:spcBef>
              <a:spcAft>
                <a:spcPct val="0"/>
              </a:spcAft>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a:r>
              <a:rPr lang="en-US" sz="2400" b="1" dirty="0" smtClean="0">
                <a:latin typeface="Arial" panose="020B0604020202020204" pitchFamily="34" charset="0"/>
                <a:cs typeface="Arial" panose="020B0604020202020204" pitchFamily="34" charset="0"/>
              </a:rPr>
              <a:t> </a:t>
            </a:r>
            <a:r>
              <a:rPr lang="en-US" sz="28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COVID 19 PANDEMIC INTERVENTIONS </a:t>
            </a:r>
            <a:endParaRPr lang="en-US" sz="2400"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ectangle 4"/>
          <p:cNvSpPr/>
          <p:nvPr/>
        </p:nvSpPr>
        <p:spPr>
          <a:xfrm>
            <a:off x="6439" y="5880296"/>
            <a:ext cx="9137561" cy="97770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249137602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5"/>
            <a:ext cx="9143999" cy="5805265"/>
          </a:xfrm>
          <a:solidFill>
            <a:schemeClr val="bg2">
              <a:lumMod val="90000"/>
            </a:schemeClr>
          </a:solidFill>
        </p:spPr>
        <p:txBody>
          <a:bodyPr/>
          <a:lstStyle/>
          <a:p>
            <a:pPr marL="0" indent="0">
              <a:buNone/>
              <a:defRPr/>
            </a:pPr>
            <a:r>
              <a:rPr lang="en-US" sz="1600" b="1" dirty="0" smtClean="0">
                <a:latin typeface="+mj-lt"/>
              </a:rPr>
              <a:t>JOE MOROLONG </a:t>
            </a:r>
          </a:p>
          <a:p>
            <a:pPr>
              <a:defRPr/>
            </a:pPr>
            <a:r>
              <a:rPr lang="en-US" sz="1600" dirty="0" smtClean="0">
                <a:latin typeface="+mj-lt"/>
              </a:rPr>
              <a:t>The </a:t>
            </a:r>
            <a:r>
              <a:rPr lang="en-US" sz="1600" dirty="0">
                <a:latin typeface="+mj-lt"/>
              </a:rPr>
              <a:t>Municipality developed a Covid-19 plan and submitted it to the JTG Technical JOC</a:t>
            </a:r>
          </a:p>
          <a:p>
            <a:pPr lvl="1">
              <a:defRPr/>
            </a:pPr>
            <a:r>
              <a:rPr lang="en-US" sz="1600" dirty="0">
                <a:latin typeface="+mj-lt"/>
              </a:rPr>
              <a:t>Project team is composed of the MM and all senior managers </a:t>
            </a:r>
          </a:p>
          <a:p>
            <a:pPr lvl="1">
              <a:defRPr/>
            </a:pPr>
            <a:r>
              <a:rPr lang="en-US" sz="1600" dirty="0">
                <a:latin typeface="+mj-lt"/>
              </a:rPr>
              <a:t>The Plan included the role of the project team and what specifics that need to be done to contain the virus, education and awareness to staff members, risk identification and  measures to be taken to reduce chances of being exposed to the virus</a:t>
            </a:r>
          </a:p>
          <a:p>
            <a:pPr>
              <a:defRPr/>
            </a:pPr>
            <a:r>
              <a:rPr lang="en-US" sz="1600" dirty="0">
                <a:latin typeface="+mj-lt"/>
              </a:rPr>
              <a:t>Meetings were held with EXCO on a periodical basis to report the progress of the implementation plan. The Municipality also attended weekly JOC meetings at the District Municipality.</a:t>
            </a:r>
          </a:p>
          <a:p>
            <a:pPr>
              <a:defRPr/>
            </a:pPr>
            <a:r>
              <a:rPr lang="en-US" sz="1600" dirty="0">
                <a:latin typeface="+mj-lt"/>
              </a:rPr>
              <a:t>Essential staff was identified as follows per Department and were given PPE (Masks, gloves and sanitizers)</a:t>
            </a:r>
          </a:p>
          <a:p>
            <a:pPr lvl="1">
              <a:defRPr/>
            </a:pPr>
            <a:r>
              <a:rPr lang="en-US" sz="1600" dirty="0">
                <a:latin typeface="+mj-lt"/>
              </a:rPr>
              <a:t>Office of the MM (5)</a:t>
            </a:r>
          </a:p>
          <a:p>
            <a:pPr lvl="1">
              <a:defRPr/>
            </a:pPr>
            <a:r>
              <a:rPr lang="en-US" sz="1600" dirty="0">
                <a:latin typeface="+mj-lt"/>
              </a:rPr>
              <a:t>Technical Services (30)-(Churchill, </a:t>
            </a:r>
            <a:r>
              <a:rPr lang="en-US" sz="1600" dirty="0" err="1">
                <a:latin typeface="+mj-lt"/>
              </a:rPr>
              <a:t>Hotazel</a:t>
            </a:r>
            <a:r>
              <a:rPr lang="en-US" sz="1600" dirty="0">
                <a:latin typeface="+mj-lt"/>
              </a:rPr>
              <a:t>, </a:t>
            </a:r>
            <a:r>
              <a:rPr lang="en-US" sz="1600" dirty="0" err="1">
                <a:latin typeface="+mj-lt"/>
              </a:rPr>
              <a:t>Heuningvlei</a:t>
            </a:r>
            <a:r>
              <a:rPr lang="en-US" sz="1600" dirty="0">
                <a:latin typeface="+mj-lt"/>
              </a:rPr>
              <a:t> and </a:t>
            </a:r>
            <a:r>
              <a:rPr lang="en-US" sz="1600" dirty="0" err="1">
                <a:latin typeface="+mj-lt"/>
              </a:rPr>
              <a:t>Vanzylsrus</a:t>
            </a:r>
            <a:r>
              <a:rPr lang="en-US" sz="1600" dirty="0">
                <a:latin typeface="+mj-lt"/>
              </a:rPr>
              <a:t>)</a:t>
            </a:r>
          </a:p>
          <a:p>
            <a:pPr lvl="1">
              <a:defRPr/>
            </a:pPr>
            <a:r>
              <a:rPr lang="en-US" sz="1600" dirty="0">
                <a:latin typeface="+mj-lt"/>
              </a:rPr>
              <a:t>Budget and Treasury Office (14)</a:t>
            </a:r>
          </a:p>
          <a:p>
            <a:pPr lvl="1">
              <a:defRPr/>
            </a:pPr>
            <a:r>
              <a:rPr lang="en-US" sz="1600" dirty="0">
                <a:latin typeface="+mj-lt"/>
              </a:rPr>
              <a:t>Corporate Services (9)</a:t>
            </a:r>
          </a:p>
          <a:p>
            <a:pPr lvl="1">
              <a:defRPr/>
            </a:pPr>
            <a:r>
              <a:rPr lang="en-US" sz="1600" dirty="0">
                <a:latin typeface="+mj-lt"/>
              </a:rPr>
              <a:t>Community Services (15) (Churchill: 5, </a:t>
            </a:r>
            <a:r>
              <a:rPr lang="en-US" sz="1600" dirty="0" err="1">
                <a:latin typeface="+mj-lt"/>
              </a:rPr>
              <a:t>Hotazel</a:t>
            </a:r>
            <a:r>
              <a:rPr lang="en-US" sz="1600" dirty="0">
                <a:latin typeface="+mj-lt"/>
              </a:rPr>
              <a:t>: 5 and </a:t>
            </a:r>
            <a:r>
              <a:rPr lang="en-US" sz="1600" dirty="0" err="1">
                <a:latin typeface="+mj-lt"/>
              </a:rPr>
              <a:t>Vanzylsrus</a:t>
            </a:r>
            <a:r>
              <a:rPr lang="en-US" sz="1600" dirty="0">
                <a:latin typeface="+mj-lt"/>
              </a:rPr>
              <a:t>: 5)</a:t>
            </a:r>
          </a:p>
          <a:p>
            <a:pPr lvl="1">
              <a:defRPr/>
            </a:pPr>
            <a:r>
              <a:rPr lang="en-US" sz="1600" dirty="0">
                <a:latin typeface="+mj-lt"/>
              </a:rPr>
              <a:t>Planning and Development (4)</a:t>
            </a:r>
          </a:p>
          <a:p>
            <a:pPr>
              <a:defRPr/>
            </a:pPr>
            <a:r>
              <a:rPr lang="en-US" sz="1600" dirty="0">
                <a:latin typeface="+mj-lt"/>
              </a:rPr>
              <a:t>The Municipality has so far spent a total of R515 489 on </a:t>
            </a:r>
            <a:r>
              <a:rPr lang="en-US" sz="1600" dirty="0" err="1">
                <a:latin typeface="+mj-lt"/>
              </a:rPr>
              <a:t>Covid</a:t>
            </a:r>
            <a:r>
              <a:rPr lang="en-US" sz="1600" dirty="0">
                <a:latin typeface="+mj-lt"/>
              </a:rPr>
              <a:t> 19 as follows:</a:t>
            </a:r>
          </a:p>
          <a:p>
            <a:pPr lvl="1">
              <a:defRPr/>
            </a:pPr>
            <a:r>
              <a:rPr lang="en-US" sz="1600" dirty="0">
                <a:latin typeface="+mj-lt"/>
              </a:rPr>
              <a:t>PPE 	R270 372</a:t>
            </a:r>
          </a:p>
          <a:p>
            <a:pPr lvl="1">
              <a:defRPr/>
            </a:pPr>
            <a:r>
              <a:rPr lang="en-US" sz="1600" dirty="0" err="1">
                <a:latin typeface="+mj-lt"/>
              </a:rPr>
              <a:t>Disinfeciton</a:t>
            </a:r>
            <a:r>
              <a:rPr lang="en-US" sz="1600" dirty="0">
                <a:latin typeface="+mj-lt"/>
              </a:rPr>
              <a:t> 	R245 117</a:t>
            </a:r>
          </a:p>
        </p:txBody>
      </p:sp>
      <p:sp>
        <p:nvSpPr>
          <p:cNvPr id="4" name="Slide Number Placeholder 3"/>
          <p:cNvSpPr>
            <a:spLocks noGrp="1"/>
          </p:cNvSpPr>
          <p:nvPr>
            <p:ph type="sldNum" sz="quarter" idx="12"/>
          </p:nvPr>
        </p:nvSpPr>
        <p:spPr/>
        <p:txBody>
          <a:bodyPr/>
          <a:lstStyle/>
          <a:p>
            <a:pPr>
              <a:defRPr/>
            </a:pPr>
            <a:fld id="{450AA8F8-6806-4120-A995-C48F17F202B4}" type="slidenum">
              <a:rPr lang="en-ZA" smtClean="0"/>
              <a:pPr>
                <a:defRPr/>
              </a:pPr>
              <a:t>148</a:t>
            </a:fld>
            <a:endParaRPr lang="en-ZA"/>
          </a:p>
        </p:txBody>
      </p:sp>
      <p:sp>
        <p:nvSpPr>
          <p:cNvPr id="6" name="Title 1"/>
          <p:cNvSpPr txBox="1">
            <a:spLocks/>
          </p:cNvSpPr>
          <p:nvPr/>
        </p:nvSpPr>
        <p:spPr>
          <a:xfrm>
            <a:off x="0" y="-14124"/>
            <a:ext cx="9087485" cy="1062310"/>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fontAlgn="base" latinLnBrk="0" hangingPunct="1">
              <a:spcBef>
                <a:spcPct val="0"/>
              </a:spcBef>
              <a:spcAft>
                <a:spcPct val="0"/>
              </a:spcAft>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a:r>
              <a:rPr lang="en-US" sz="2400" b="1" dirty="0" smtClean="0">
                <a:latin typeface="Arial" panose="020B0604020202020204" pitchFamily="34" charset="0"/>
                <a:cs typeface="Arial" panose="020B0604020202020204" pitchFamily="34" charset="0"/>
              </a:rPr>
              <a:t> </a:t>
            </a:r>
            <a:r>
              <a:rPr lang="en-US" sz="28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COVID 19 PANDEMIC INTERVENTIONS </a:t>
            </a:r>
            <a:endParaRPr lang="en-US" sz="2400"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707831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5"/>
            <a:ext cx="9143999" cy="5805265"/>
          </a:xfrm>
          <a:solidFill>
            <a:schemeClr val="bg2">
              <a:lumMod val="90000"/>
            </a:schemeClr>
          </a:solidFill>
        </p:spPr>
        <p:txBody>
          <a:bodyPr/>
          <a:lstStyle/>
          <a:p>
            <a:endParaRPr lang="en-US" sz="1100" dirty="0">
              <a:solidFill>
                <a:srgbClr val="000000"/>
              </a:solidFill>
              <a:latin typeface="Trebuchet MS" panose="020B0603020202020204" pitchFamily="34" charset="0"/>
            </a:endParaRPr>
          </a:p>
          <a:p>
            <a:pPr marL="0" indent="0">
              <a:buNone/>
            </a:pPr>
            <a:r>
              <a:rPr lang="en-US" sz="2400" dirty="0" smtClean="0">
                <a:solidFill>
                  <a:srgbClr val="000000"/>
                </a:solidFill>
                <a:latin typeface="Trebuchet MS" panose="020B0603020202020204" pitchFamily="34" charset="0"/>
              </a:rPr>
              <a:t>GASEGONYANA</a:t>
            </a:r>
          </a:p>
          <a:p>
            <a:r>
              <a:rPr lang="en-US" sz="2400" dirty="0" smtClean="0">
                <a:solidFill>
                  <a:srgbClr val="000000"/>
                </a:solidFill>
                <a:latin typeface="Trebuchet MS" panose="020B0603020202020204" pitchFamily="34" charset="0"/>
              </a:rPr>
              <a:t>1</a:t>
            </a:r>
            <a:r>
              <a:rPr lang="en-US" sz="2400" dirty="0">
                <a:solidFill>
                  <a:srgbClr val="000000"/>
                </a:solidFill>
                <a:latin typeface="Trebuchet MS" panose="020B0603020202020204" pitchFamily="34" charset="0"/>
              </a:rPr>
              <a:t>. Covid-19 Committee established meeting on a weekly basis</a:t>
            </a:r>
          </a:p>
          <a:p>
            <a:r>
              <a:rPr lang="en-US" sz="1800" dirty="0">
                <a:solidFill>
                  <a:srgbClr val="000000"/>
                </a:solidFill>
                <a:latin typeface="Wingdings 3" panose="05040102010807070707" pitchFamily="18" charset="2"/>
              </a:rPr>
              <a:t></a:t>
            </a:r>
            <a:r>
              <a:rPr lang="en-US" sz="2400" dirty="0">
                <a:solidFill>
                  <a:srgbClr val="000000"/>
                </a:solidFill>
                <a:latin typeface="Trebuchet MS" panose="020B0603020202020204" pitchFamily="34" charset="0"/>
              </a:rPr>
              <a:t>2. Covid-19 Compliance Officer appointed during level 4.</a:t>
            </a:r>
          </a:p>
          <a:p>
            <a:r>
              <a:rPr lang="en-US" sz="1800" dirty="0">
                <a:solidFill>
                  <a:srgbClr val="000000"/>
                </a:solidFill>
                <a:latin typeface="Wingdings 3" panose="05040102010807070707" pitchFamily="18" charset="2"/>
              </a:rPr>
              <a:t></a:t>
            </a:r>
            <a:r>
              <a:rPr lang="en-US" sz="2400" dirty="0">
                <a:solidFill>
                  <a:srgbClr val="000000"/>
                </a:solidFill>
                <a:latin typeface="Trebuchet MS" panose="020B0603020202020204" pitchFamily="34" charset="0"/>
              </a:rPr>
              <a:t>3. PPE Service Providers appointed on a panel of service providers for Covid-19.</a:t>
            </a:r>
          </a:p>
          <a:p>
            <a:r>
              <a:rPr lang="en-US" sz="1800" dirty="0">
                <a:solidFill>
                  <a:srgbClr val="000000"/>
                </a:solidFill>
                <a:latin typeface="Wingdings 3" panose="05040102010807070707" pitchFamily="18" charset="2"/>
              </a:rPr>
              <a:t></a:t>
            </a:r>
            <a:r>
              <a:rPr lang="en-US" sz="2400" dirty="0">
                <a:solidFill>
                  <a:srgbClr val="000000"/>
                </a:solidFill>
                <a:latin typeface="Trebuchet MS" panose="020B0603020202020204" pitchFamily="34" charset="0"/>
              </a:rPr>
              <a:t>4. Municipal officials report to work on a rotation basis in compliance with Covid-19 regulations of social distancing.</a:t>
            </a:r>
          </a:p>
          <a:p>
            <a:r>
              <a:rPr lang="en-US" sz="1800" dirty="0">
                <a:solidFill>
                  <a:srgbClr val="000000"/>
                </a:solidFill>
                <a:latin typeface="Wingdings 3" panose="05040102010807070707" pitchFamily="18" charset="2"/>
              </a:rPr>
              <a:t></a:t>
            </a:r>
            <a:r>
              <a:rPr lang="en-US" sz="2400" dirty="0">
                <a:solidFill>
                  <a:srgbClr val="000000"/>
                </a:solidFill>
                <a:latin typeface="Trebuchet MS" panose="020B0603020202020204" pitchFamily="34" charset="0"/>
              </a:rPr>
              <a:t>5. Municipal official are screened everyday whey they report to work and wearing of mask is compulsory.</a:t>
            </a:r>
          </a:p>
          <a:p>
            <a:r>
              <a:rPr lang="en-US" sz="1800" dirty="0">
                <a:solidFill>
                  <a:srgbClr val="000000"/>
                </a:solidFill>
                <a:latin typeface="Wingdings 3" panose="05040102010807070707" pitchFamily="18" charset="2"/>
              </a:rPr>
              <a:t></a:t>
            </a:r>
            <a:r>
              <a:rPr lang="en-US" sz="2400" dirty="0">
                <a:solidFill>
                  <a:srgbClr val="000000"/>
                </a:solidFill>
                <a:latin typeface="Trebuchet MS" panose="020B0603020202020204" pitchFamily="34" charset="0"/>
              </a:rPr>
              <a:t>6. When there is reported case, specific floor or parts of the building is closed for disinfection.</a:t>
            </a:r>
          </a:p>
          <a:p>
            <a:pPr>
              <a:defRPr/>
            </a:pPr>
            <a:endParaRPr lang="en-US" sz="1600" dirty="0">
              <a:latin typeface="+mj-lt"/>
            </a:endParaRPr>
          </a:p>
        </p:txBody>
      </p:sp>
      <p:sp>
        <p:nvSpPr>
          <p:cNvPr id="4" name="Slide Number Placeholder 3"/>
          <p:cNvSpPr>
            <a:spLocks noGrp="1"/>
          </p:cNvSpPr>
          <p:nvPr>
            <p:ph type="sldNum" sz="quarter" idx="12"/>
          </p:nvPr>
        </p:nvSpPr>
        <p:spPr/>
        <p:txBody>
          <a:bodyPr/>
          <a:lstStyle/>
          <a:p>
            <a:pPr>
              <a:defRPr/>
            </a:pPr>
            <a:fld id="{450AA8F8-6806-4120-A995-C48F17F202B4}" type="slidenum">
              <a:rPr lang="en-ZA" smtClean="0"/>
              <a:pPr>
                <a:defRPr/>
              </a:pPr>
              <a:t>149</a:t>
            </a:fld>
            <a:endParaRPr lang="en-ZA"/>
          </a:p>
        </p:txBody>
      </p:sp>
      <p:sp>
        <p:nvSpPr>
          <p:cNvPr id="5" name="Title 1"/>
          <p:cNvSpPr txBox="1">
            <a:spLocks/>
          </p:cNvSpPr>
          <p:nvPr/>
        </p:nvSpPr>
        <p:spPr bwMode="auto">
          <a:xfrm>
            <a:off x="0" y="0"/>
            <a:ext cx="9144000" cy="1052734"/>
          </a:xfrm>
          <a:prstGeom prst="rect">
            <a:avLst/>
          </a:prstGeom>
          <a:solidFill>
            <a:srgbClr val="FFC000"/>
          </a:solidFill>
          <a:ln>
            <a:noFill/>
          </a:ln>
          <a:extLst/>
        </p:spPr>
        <p:txBody>
          <a:bodyPr vert="horz" wrap="square" lIns="0" tIns="34290" rIns="0" bIns="0" numCol="1" anchor="ctr"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Arial" charset="0"/>
              </a:defRPr>
            </a:lvl2pPr>
            <a:lvl3pPr algn="l" rtl="0" eaLnBrk="0" fontAlgn="base" hangingPunct="0">
              <a:spcBef>
                <a:spcPct val="0"/>
              </a:spcBef>
              <a:spcAft>
                <a:spcPct val="0"/>
              </a:spcAft>
              <a:defRPr sz="5000">
                <a:solidFill>
                  <a:schemeClr val="tx2"/>
                </a:solidFill>
                <a:latin typeface="Arial" charset="0"/>
              </a:defRPr>
            </a:lvl3pPr>
            <a:lvl4pPr algn="l" rtl="0" eaLnBrk="0" fontAlgn="base" hangingPunct="0">
              <a:spcBef>
                <a:spcPct val="0"/>
              </a:spcBef>
              <a:spcAft>
                <a:spcPct val="0"/>
              </a:spcAft>
              <a:defRPr sz="5000">
                <a:solidFill>
                  <a:schemeClr val="tx2"/>
                </a:solidFill>
                <a:latin typeface="Arial" charset="0"/>
              </a:defRPr>
            </a:lvl4pPr>
            <a:lvl5pPr algn="l" rtl="0" eaLnBrk="0" fontAlgn="base" hangingPunct="0">
              <a:spcBef>
                <a:spcPct val="0"/>
              </a:spcBef>
              <a:spcAft>
                <a:spcPct val="0"/>
              </a:spcAft>
              <a:defRPr sz="5000">
                <a:solidFill>
                  <a:schemeClr val="tx2"/>
                </a:solidFill>
                <a:latin typeface="Arial" charset="0"/>
              </a:defRPr>
            </a:lvl5pPr>
            <a:lvl6pPr marL="457200" algn="l" rtl="0" fontAlgn="base">
              <a:spcBef>
                <a:spcPct val="0"/>
              </a:spcBef>
              <a:spcAft>
                <a:spcPct val="0"/>
              </a:spcAft>
              <a:defRPr sz="5000">
                <a:solidFill>
                  <a:schemeClr val="tx2"/>
                </a:solidFill>
                <a:latin typeface="Arial" charset="0"/>
              </a:defRPr>
            </a:lvl6pPr>
            <a:lvl7pPr marL="914400" algn="l" rtl="0" fontAlgn="base">
              <a:spcBef>
                <a:spcPct val="0"/>
              </a:spcBef>
              <a:spcAft>
                <a:spcPct val="0"/>
              </a:spcAft>
              <a:defRPr sz="5000">
                <a:solidFill>
                  <a:schemeClr val="tx2"/>
                </a:solidFill>
                <a:latin typeface="Arial" charset="0"/>
              </a:defRPr>
            </a:lvl7pPr>
            <a:lvl8pPr marL="1371600" algn="l" rtl="0" fontAlgn="base">
              <a:spcBef>
                <a:spcPct val="0"/>
              </a:spcBef>
              <a:spcAft>
                <a:spcPct val="0"/>
              </a:spcAft>
              <a:defRPr sz="5000">
                <a:solidFill>
                  <a:schemeClr val="tx2"/>
                </a:solidFill>
                <a:latin typeface="Arial" charset="0"/>
              </a:defRPr>
            </a:lvl8pPr>
            <a:lvl9pPr marL="1828800" algn="l" rtl="0" fontAlgn="base">
              <a:spcBef>
                <a:spcPct val="0"/>
              </a:spcBef>
              <a:spcAft>
                <a:spcPct val="0"/>
              </a:spcAft>
              <a:defRPr sz="5000">
                <a:solidFill>
                  <a:schemeClr val="tx2"/>
                </a:solidFill>
                <a:latin typeface="Arial" charset="0"/>
              </a:defRPr>
            </a:lvl9pPr>
          </a:lstStyle>
          <a:p>
            <a:r>
              <a:rPr lang="en-US" sz="2400" b="1" dirty="0"/>
              <a:t>                   COVID-19 PLANS/REPORTS  </a:t>
            </a:r>
          </a:p>
        </p:txBody>
      </p:sp>
    </p:spTree>
    <p:extLst>
      <p:ext uri="{BB962C8B-B14F-4D97-AF65-F5344CB8AC3E}">
        <p14:creationId xmlns:p14="http://schemas.microsoft.com/office/powerpoint/2010/main" val="3485046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25521"/>
            <a:ext cx="9144000" cy="743239"/>
          </a:xfrm>
          <a:prstGeom prst="rect">
            <a:avLst/>
          </a:prstGeom>
          <a:solidFill>
            <a:schemeClr val="accent1">
              <a:lumMod val="50000"/>
            </a:schemeClr>
          </a:solidFill>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dirty="0">
                <a:solidFill>
                  <a:schemeClr val="bg1"/>
                </a:solidFill>
                <a:latin typeface="+mn-lt"/>
              </a:rPr>
              <a:t>Covid-19: Distribution by Sex (14 Aug 2020)</a:t>
            </a:r>
            <a:endParaRPr lang="en-ZA" sz="2700" dirty="0">
              <a:solidFill>
                <a:schemeClr val="bg1"/>
              </a:solidFill>
              <a:latin typeface="+mn-lt"/>
            </a:endParaRPr>
          </a:p>
        </p:txBody>
      </p:sp>
      <p:graphicFrame>
        <p:nvGraphicFramePr>
          <p:cNvPr id="5" name="Chart 4"/>
          <p:cNvGraphicFramePr>
            <a:graphicFrameLocks/>
          </p:cNvGraphicFramePr>
          <p:nvPr>
            <p:extLst>
              <p:ext uri="{D42A27DB-BD31-4B8C-83A1-F6EECF244321}">
                <p14:modId xmlns:p14="http://schemas.microsoft.com/office/powerpoint/2010/main" val="574397057"/>
              </p:ext>
            </p:extLst>
          </p:nvPr>
        </p:nvGraphicFramePr>
        <p:xfrm>
          <a:off x="107504" y="1625048"/>
          <a:ext cx="9036496" cy="523295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4F6C34B1-F6D5-E04D-8492-31D9361990C0}"/>
              </a:ext>
            </a:extLst>
          </p:cNvPr>
          <p:cNvSpPr>
            <a:spLocks noGrp="1"/>
          </p:cNvSpPr>
          <p:nvPr>
            <p:ph type="sldNum" sz="quarter" idx="12"/>
          </p:nvPr>
        </p:nvSpPr>
        <p:spPr/>
        <p:txBody>
          <a:bodyPr/>
          <a:lstStyle/>
          <a:p>
            <a:fld id="{CADCB112-FE00-6040-8D50-928C16AA38BE}" type="slidenum">
              <a:rPr lang="en-US" smtClean="0"/>
              <a:t>15</a:t>
            </a:fld>
            <a:endParaRPr lang="en-US"/>
          </a:p>
        </p:txBody>
      </p:sp>
    </p:spTree>
    <p:extLst>
      <p:ext uri="{BB962C8B-B14F-4D97-AF65-F5344CB8AC3E}">
        <p14:creationId xmlns:p14="http://schemas.microsoft.com/office/powerpoint/2010/main" val="3174453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FFC000"/>
          </a:solidFill>
        </p:spPr>
        <p:txBody>
          <a:bodyPr>
            <a:normAutofit/>
          </a:bodyPr>
          <a:lstStyle/>
          <a:p>
            <a:pPr algn="ctr"/>
            <a:r>
              <a:rPr lang="en-US" sz="24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FOOD </a:t>
            </a:r>
            <a:r>
              <a:rPr lang="en-US" sz="2400"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PARCELS, BLANKETS AND SANITIZER PACKS </a:t>
            </a:r>
          </a:p>
        </p:txBody>
      </p:sp>
      <p:sp>
        <p:nvSpPr>
          <p:cNvPr id="3" name="Content Placeholder 2"/>
          <p:cNvSpPr>
            <a:spLocks noGrp="1"/>
          </p:cNvSpPr>
          <p:nvPr>
            <p:ph idx="1"/>
          </p:nvPr>
        </p:nvSpPr>
        <p:spPr>
          <a:xfrm>
            <a:off x="457200" y="1505643"/>
            <a:ext cx="8229600" cy="4095059"/>
          </a:xfrm>
        </p:spPr>
        <p:txBody>
          <a:bodyPr/>
          <a:lstStyle/>
          <a:p>
            <a:r>
              <a:rPr lang="en-US" sz="2000" dirty="0">
                <a:latin typeface="+mj-lt"/>
              </a:rPr>
              <a:t>Municipality received food parcels from Government, NGOs, Mining houses and Businesses</a:t>
            </a:r>
          </a:p>
        </p:txBody>
      </p:sp>
      <p:sp>
        <p:nvSpPr>
          <p:cNvPr id="4" name="Slide Number Placeholder 3"/>
          <p:cNvSpPr>
            <a:spLocks noGrp="1"/>
          </p:cNvSpPr>
          <p:nvPr>
            <p:ph type="sldNum" sz="quarter" idx="12"/>
          </p:nvPr>
        </p:nvSpPr>
        <p:spPr/>
        <p:txBody>
          <a:bodyPr/>
          <a:lstStyle/>
          <a:p>
            <a:pPr>
              <a:defRPr/>
            </a:pPr>
            <a:fld id="{450AA8F8-6806-4120-A995-C48F17F202B4}" type="slidenum">
              <a:rPr lang="en-ZA" smtClean="0"/>
              <a:pPr>
                <a:defRPr/>
              </a:pPr>
              <a:t>150</a:t>
            </a:fld>
            <a:endParaRPr lang="en-ZA"/>
          </a:p>
        </p:txBody>
      </p:sp>
      <p:graphicFrame>
        <p:nvGraphicFramePr>
          <p:cNvPr id="6" name="Table 5"/>
          <p:cNvGraphicFramePr>
            <a:graphicFrameLocks noGrp="1"/>
          </p:cNvGraphicFramePr>
          <p:nvPr>
            <p:extLst>
              <p:ext uri="{D42A27DB-BD31-4B8C-83A1-F6EECF244321}">
                <p14:modId xmlns:p14="http://schemas.microsoft.com/office/powerpoint/2010/main" val="3410194945"/>
              </p:ext>
            </p:extLst>
          </p:nvPr>
        </p:nvGraphicFramePr>
        <p:xfrm>
          <a:off x="115415" y="2262450"/>
          <a:ext cx="9028584" cy="4595548"/>
        </p:xfrm>
        <a:graphic>
          <a:graphicData uri="http://schemas.openxmlformats.org/drawingml/2006/table">
            <a:tbl>
              <a:tblPr firstRow="1" bandRow="1">
                <a:tableStyleId>{5C22544A-7EE6-4342-B048-85BDC9FD1C3A}</a:tableStyleId>
              </a:tblPr>
              <a:tblGrid>
                <a:gridCol w="3436196">
                  <a:extLst>
                    <a:ext uri="{9D8B030D-6E8A-4147-A177-3AD203B41FA5}">
                      <a16:colId xmlns:a16="http://schemas.microsoft.com/office/drawing/2014/main" val="2456957955"/>
                    </a:ext>
                  </a:extLst>
                </a:gridCol>
                <a:gridCol w="2582860">
                  <a:extLst>
                    <a:ext uri="{9D8B030D-6E8A-4147-A177-3AD203B41FA5}">
                      <a16:colId xmlns:a16="http://schemas.microsoft.com/office/drawing/2014/main" val="706754568"/>
                    </a:ext>
                  </a:extLst>
                </a:gridCol>
                <a:gridCol w="3009528">
                  <a:extLst>
                    <a:ext uri="{9D8B030D-6E8A-4147-A177-3AD203B41FA5}">
                      <a16:colId xmlns:a16="http://schemas.microsoft.com/office/drawing/2014/main" val="3956128568"/>
                    </a:ext>
                  </a:extLst>
                </a:gridCol>
              </a:tblGrid>
              <a:tr h="357899">
                <a:tc>
                  <a:txBody>
                    <a:bodyPr/>
                    <a:lstStyle/>
                    <a:p>
                      <a:r>
                        <a:rPr lang="en-US" sz="1600" dirty="0">
                          <a:solidFill>
                            <a:schemeClr val="tx1"/>
                          </a:solidFill>
                          <a:latin typeface="Arial" panose="020B0604020202020204" pitchFamily="34" charset="0"/>
                          <a:cs typeface="Arial" panose="020B0604020202020204" pitchFamily="34" charset="0"/>
                        </a:rPr>
                        <a:t>INSTITUTION</a:t>
                      </a:r>
                    </a:p>
                  </a:txBody>
                  <a:tcPr marL="68580" marR="68580" marT="34290" marB="34290"/>
                </a:tc>
                <a:tc>
                  <a:txBody>
                    <a:bodyPr/>
                    <a:lstStyle/>
                    <a:p>
                      <a:r>
                        <a:rPr lang="en-US" sz="1600" dirty="0">
                          <a:solidFill>
                            <a:schemeClr val="tx1"/>
                          </a:solidFill>
                          <a:latin typeface="Arial" panose="020B0604020202020204" pitchFamily="34" charset="0"/>
                          <a:cs typeface="Arial" panose="020B0604020202020204" pitchFamily="34" charset="0"/>
                        </a:rPr>
                        <a:t>NUMBER </a:t>
                      </a:r>
                    </a:p>
                  </a:txBody>
                  <a:tcPr marL="68576" marR="68576" marT="34295" marB="34295"/>
                </a:tc>
                <a:tc>
                  <a:txBody>
                    <a:bodyPr/>
                    <a:lstStyle/>
                    <a:p>
                      <a:r>
                        <a:rPr lang="en-US" sz="1600" dirty="0">
                          <a:solidFill>
                            <a:schemeClr val="tx1"/>
                          </a:solidFill>
                          <a:latin typeface="Arial" panose="020B0604020202020204" pitchFamily="34" charset="0"/>
                          <a:cs typeface="Arial" panose="020B0604020202020204" pitchFamily="34" charset="0"/>
                        </a:rPr>
                        <a:t>DATE </a:t>
                      </a:r>
                    </a:p>
                  </a:txBody>
                  <a:tcPr marL="68576" marR="68576" marT="34295" marB="34295"/>
                </a:tc>
                <a:extLst>
                  <a:ext uri="{0D108BD9-81ED-4DB2-BD59-A6C34878D82A}">
                    <a16:rowId xmlns:a16="http://schemas.microsoft.com/office/drawing/2014/main" val="1111502"/>
                  </a:ext>
                </a:extLst>
              </a:tr>
              <a:tr h="841113">
                <a:tc>
                  <a:txBody>
                    <a:bodyPr/>
                    <a:lstStyle/>
                    <a:p>
                      <a:r>
                        <a:rPr lang="en-US" sz="1600" dirty="0">
                          <a:latin typeface="Arial" panose="020B0604020202020204" pitchFamily="34" charset="0"/>
                          <a:cs typeface="Arial" panose="020B0604020202020204" pitchFamily="34" charset="0"/>
                        </a:rPr>
                        <a:t>Department</a:t>
                      </a:r>
                      <a:r>
                        <a:rPr lang="en-US" sz="1600" baseline="0" dirty="0">
                          <a:latin typeface="Arial" panose="020B0604020202020204" pitchFamily="34" charset="0"/>
                          <a:cs typeface="Arial" panose="020B0604020202020204" pitchFamily="34" charset="0"/>
                        </a:rPr>
                        <a:t> of Social Development </a:t>
                      </a:r>
                      <a:endParaRPr lang="en-US" sz="1600" dirty="0">
                        <a:latin typeface="Arial" panose="020B0604020202020204" pitchFamily="34" charset="0"/>
                        <a:cs typeface="Arial" panose="020B0604020202020204" pitchFamily="34" charset="0"/>
                      </a:endParaRPr>
                    </a:p>
                  </a:txBody>
                  <a:tcPr marL="68576" marR="68576" marT="34295" marB="34295"/>
                </a:tc>
                <a:tc>
                  <a:txBody>
                    <a:bodyPr/>
                    <a:lstStyle/>
                    <a:p>
                      <a:r>
                        <a:rPr lang="en-US" sz="1600" dirty="0">
                          <a:latin typeface="Arial" panose="020B0604020202020204" pitchFamily="34" charset="0"/>
                          <a:cs typeface="Arial" panose="020B0604020202020204" pitchFamily="34" charset="0"/>
                        </a:rPr>
                        <a:t>1 234 (For Soup Kitchen</a:t>
                      </a:r>
                      <a:r>
                        <a:rPr lang="en-US" sz="1600" baseline="0" dirty="0">
                          <a:latin typeface="Arial" panose="020B0604020202020204" pitchFamily="34" charset="0"/>
                          <a:cs typeface="Arial" panose="020B0604020202020204" pitchFamily="34" charset="0"/>
                        </a:rPr>
                        <a:t> beneficiaries)</a:t>
                      </a:r>
                      <a:r>
                        <a:rPr kumimoji="0" lang="en-US" sz="1600" kern="1200" dirty="0">
                          <a:solidFill>
                            <a:schemeClr val="dk1"/>
                          </a:solidFill>
                          <a:latin typeface="Arial" panose="020B0604020202020204" pitchFamily="34" charset="0"/>
                          <a:ea typeface="+mn-ea"/>
                          <a:cs typeface="Arial" panose="020B0604020202020204" pitchFamily="34" charset="0"/>
                        </a:rPr>
                        <a:t> </a:t>
                      </a:r>
                      <a:r>
                        <a:rPr kumimoji="0" lang="en-US" sz="1600" b="1" kern="1200" dirty="0">
                          <a:solidFill>
                            <a:schemeClr val="dk1"/>
                          </a:solidFill>
                          <a:latin typeface="Arial" panose="020B0604020202020204" pitchFamily="34" charset="0"/>
                          <a:ea typeface="+mn-ea"/>
                          <a:cs typeface="Arial" panose="020B0604020202020204" pitchFamily="34" charset="0"/>
                        </a:rPr>
                        <a:t>food</a:t>
                      </a:r>
                      <a:r>
                        <a:rPr kumimoji="0" lang="en-US" sz="1600" b="1" kern="1200" baseline="0" dirty="0">
                          <a:solidFill>
                            <a:schemeClr val="dk1"/>
                          </a:solidFill>
                          <a:latin typeface="Arial" panose="020B0604020202020204" pitchFamily="34" charset="0"/>
                          <a:ea typeface="+mn-ea"/>
                          <a:cs typeface="Arial" panose="020B0604020202020204" pitchFamily="34" charset="0"/>
                        </a:rPr>
                        <a:t> parcels </a:t>
                      </a:r>
                      <a:endParaRPr lang="en-US" sz="1600" b="1" dirty="0">
                        <a:latin typeface="Arial" panose="020B0604020202020204" pitchFamily="34" charset="0"/>
                        <a:cs typeface="Arial" panose="020B0604020202020204" pitchFamily="34" charset="0"/>
                      </a:endParaRPr>
                    </a:p>
                  </a:txBody>
                  <a:tcPr marL="68576" marR="68576" marT="34295" marB="34295"/>
                </a:tc>
                <a:tc>
                  <a:txBody>
                    <a:bodyPr/>
                    <a:lstStyle/>
                    <a:p>
                      <a:r>
                        <a:rPr lang="en-US" sz="1600">
                          <a:latin typeface="Arial" panose="020B0604020202020204" pitchFamily="34" charset="0"/>
                          <a:cs typeface="Arial" panose="020B0604020202020204" pitchFamily="34" charset="0"/>
                        </a:rPr>
                        <a:t>15</a:t>
                      </a:r>
                      <a:r>
                        <a:rPr lang="en-US" sz="1600" baseline="0">
                          <a:latin typeface="Arial" panose="020B0604020202020204" pitchFamily="34" charset="0"/>
                          <a:cs typeface="Arial" panose="020B0604020202020204" pitchFamily="34" charset="0"/>
                        </a:rPr>
                        <a:t> April </a:t>
                      </a:r>
                      <a:r>
                        <a:rPr lang="en-US" sz="1600" baseline="0" dirty="0">
                          <a:latin typeface="Arial" panose="020B0604020202020204" pitchFamily="34" charset="0"/>
                          <a:cs typeface="Arial" panose="020B0604020202020204" pitchFamily="34" charset="0"/>
                        </a:rPr>
                        <a:t>2020</a:t>
                      </a:r>
                      <a:endParaRPr lang="en-US" sz="1600" dirty="0">
                        <a:latin typeface="Arial" panose="020B0604020202020204" pitchFamily="34" charset="0"/>
                        <a:cs typeface="Arial" panose="020B0604020202020204" pitchFamily="34" charset="0"/>
                      </a:endParaRPr>
                    </a:p>
                  </a:txBody>
                  <a:tcPr marL="68576" marR="68576" marT="34295" marB="34295"/>
                </a:tc>
                <a:extLst>
                  <a:ext uri="{0D108BD9-81ED-4DB2-BD59-A6C34878D82A}">
                    <a16:rowId xmlns:a16="http://schemas.microsoft.com/office/drawing/2014/main" val="1359743917"/>
                  </a:ext>
                </a:extLst>
              </a:tr>
              <a:tr h="328441">
                <a:tc>
                  <a:txBody>
                    <a:bodyPr/>
                    <a:lstStyle/>
                    <a:p>
                      <a:r>
                        <a:rPr lang="en-US" sz="1600">
                          <a:latin typeface="Arial" panose="020B0604020202020204" pitchFamily="34" charset="0"/>
                          <a:cs typeface="Arial" panose="020B0604020202020204" pitchFamily="34" charset="0"/>
                        </a:rPr>
                        <a:t>Khumani</a:t>
                      </a:r>
                      <a:r>
                        <a:rPr lang="en-US" sz="1600" baseline="0">
                          <a:latin typeface="Arial" panose="020B0604020202020204" pitchFamily="34" charset="0"/>
                          <a:cs typeface="Arial" panose="020B0604020202020204" pitchFamily="34" charset="0"/>
                        </a:rPr>
                        <a:t> </a:t>
                      </a:r>
                      <a:r>
                        <a:rPr lang="en-US" sz="1600" baseline="0" dirty="0">
                          <a:latin typeface="Arial" panose="020B0604020202020204" pitchFamily="34" charset="0"/>
                          <a:cs typeface="Arial" panose="020B0604020202020204" pitchFamily="34" charset="0"/>
                        </a:rPr>
                        <a:t>Mine </a:t>
                      </a:r>
                      <a:endParaRPr lang="en-US" sz="1600" dirty="0">
                        <a:latin typeface="Arial" panose="020B0604020202020204" pitchFamily="34" charset="0"/>
                        <a:cs typeface="Arial" panose="020B0604020202020204" pitchFamily="34" charset="0"/>
                      </a:endParaRPr>
                    </a:p>
                  </a:txBody>
                  <a:tcPr marL="68576" marR="68576" marT="34295" marB="34295"/>
                </a:tc>
                <a:tc>
                  <a:txBody>
                    <a:bodyPr/>
                    <a:lstStyle/>
                    <a:p>
                      <a:r>
                        <a:rPr lang="en-US" sz="1600" dirty="0">
                          <a:latin typeface="Arial" panose="020B0604020202020204" pitchFamily="34" charset="0"/>
                          <a:cs typeface="Arial" panose="020B0604020202020204" pitchFamily="34" charset="0"/>
                        </a:rPr>
                        <a:t>30 + 40 </a:t>
                      </a:r>
                      <a:r>
                        <a:rPr kumimoji="0" lang="en-US" sz="1600" b="1" kern="1200" dirty="0">
                          <a:solidFill>
                            <a:schemeClr val="dk1"/>
                          </a:solidFill>
                          <a:latin typeface="Arial" panose="020B0604020202020204" pitchFamily="34" charset="0"/>
                          <a:ea typeface="+mn-ea"/>
                          <a:cs typeface="Arial" panose="020B0604020202020204" pitchFamily="34" charset="0"/>
                        </a:rPr>
                        <a:t>food</a:t>
                      </a:r>
                      <a:r>
                        <a:rPr kumimoji="0" lang="en-US" sz="1600" b="1" kern="1200" baseline="0" dirty="0">
                          <a:solidFill>
                            <a:schemeClr val="dk1"/>
                          </a:solidFill>
                          <a:latin typeface="Arial" panose="020B0604020202020204" pitchFamily="34" charset="0"/>
                          <a:ea typeface="+mn-ea"/>
                          <a:cs typeface="Arial" panose="020B0604020202020204" pitchFamily="34" charset="0"/>
                        </a:rPr>
                        <a:t> parcels </a:t>
                      </a:r>
                      <a:endParaRPr lang="en-US" sz="1600" b="1" dirty="0">
                        <a:latin typeface="Arial" panose="020B0604020202020204" pitchFamily="34" charset="0"/>
                        <a:cs typeface="Arial" panose="020B0604020202020204" pitchFamily="34" charset="0"/>
                      </a:endParaRPr>
                    </a:p>
                  </a:txBody>
                  <a:tcPr marL="68576" marR="68576" marT="34295" marB="34295"/>
                </a:tc>
                <a:tc>
                  <a:txBody>
                    <a:bodyPr/>
                    <a:lstStyle/>
                    <a:p>
                      <a:r>
                        <a:rPr lang="en-US" sz="1600">
                          <a:latin typeface="Arial" panose="020B0604020202020204" pitchFamily="34" charset="0"/>
                          <a:cs typeface="Arial" panose="020B0604020202020204" pitchFamily="34" charset="0"/>
                        </a:rPr>
                        <a:t>9 April</a:t>
                      </a:r>
                      <a:r>
                        <a:rPr lang="en-US" sz="1600" baseline="0">
                          <a:latin typeface="Arial" panose="020B0604020202020204" pitchFamily="34" charset="0"/>
                          <a:cs typeface="Arial" panose="020B0604020202020204" pitchFamily="34" charset="0"/>
                        </a:rPr>
                        <a:t> </a:t>
                      </a:r>
                      <a:r>
                        <a:rPr lang="en-US" sz="1600" baseline="0" dirty="0">
                          <a:latin typeface="Arial" panose="020B0604020202020204" pitchFamily="34" charset="0"/>
                          <a:cs typeface="Arial" panose="020B0604020202020204" pitchFamily="34" charset="0"/>
                        </a:rPr>
                        <a:t>2020, 9 June 2020</a:t>
                      </a:r>
                      <a:endParaRPr lang="en-US" sz="1600" dirty="0">
                        <a:latin typeface="Arial" panose="020B0604020202020204" pitchFamily="34" charset="0"/>
                        <a:cs typeface="Arial" panose="020B0604020202020204" pitchFamily="34" charset="0"/>
                      </a:endParaRPr>
                    </a:p>
                  </a:txBody>
                  <a:tcPr marL="68576" marR="68576" marT="34295" marB="34295"/>
                </a:tc>
                <a:extLst>
                  <a:ext uri="{0D108BD9-81ED-4DB2-BD59-A6C34878D82A}">
                    <a16:rowId xmlns:a16="http://schemas.microsoft.com/office/drawing/2014/main" val="2722254884"/>
                  </a:ext>
                </a:extLst>
              </a:tr>
              <a:tr h="584777">
                <a:tc>
                  <a:txBody>
                    <a:bodyPr/>
                    <a:lstStyle/>
                    <a:p>
                      <a:r>
                        <a:rPr lang="en-US" sz="1600">
                          <a:latin typeface="Arial" panose="020B0604020202020204" pitchFamily="34" charset="0"/>
                          <a:cs typeface="Arial" panose="020B0604020202020204" pitchFamily="34" charset="0"/>
                        </a:rPr>
                        <a:t>Kumba</a:t>
                      </a:r>
                      <a:r>
                        <a:rPr lang="en-US" sz="1600" baseline="0">
                          <a:latin typeface="Arial" panose="020B0604020202020204" pitchFamily="34" charset="0"/>
                          <a:cs typeface="Arial" panose="020B0604020202020204" pitchFamily="34" charset="0"/>
                        </a:rPr>
                        <a:t> </a:t>
                      </a:r>
                      <a:r>
                        <a:rPr lang="en-US" sz="1600" baseline="0" dirty="0">
                          <a:latin typeface="Arial" panose="020B0604020202020204" pitchFamily="34" charset="0"/>
                          <a:cs typeface="Arial" panose="020B0604020202020204" pitchFamily="34" charset="0"/>
                        </a:rPr>
                        <a:t>Iron Ore </a:t>
                      </a:r>
                      <a:endParaRPr lang="en-US" sz="1600" dirty="0">
                        <a:latin typeface="Arial" panose="020B0604020202020204" pitchFamily="34" charset="0"/>
                        <a:cs typeface="Arial" panose="020B0604020202020204" pitchFamily="34" charset="0"/>
                      </a:endParaRPr>
                    </a:p>
                  </a:txBody>
                  <a:tcPr marL="68576" marR="68576" marT="34295" marB="34295"/>
                </a:tc>
                <a:tc>
                  <a:txBody>
                    <a:bodyPr/>
                    <a:lstStyle/>
                    <a:p>
                      <a:r>
                        <a:rPr lang="en-US" sz="1600" dirty="0">
                          <a:latin typeface="Arial" panose="020B0604020202020204" pitchFamily="34" charset="0"/>
                          <a:cs typeface="Arial" panose="020B0604020202020204" pitchFamily="34" charset="0"/>
                        </a:rPr>
                        <a:t>250 +</a:t>
                      </a:r>
                      <a:r>
                        <a:rPr lang="en-US" sz="1600" baseline="0" dirty="0">
                          <a:latin typeface="Arial" panose="020B0604020202020204" pitchFamily="34" charset="0"/>
                          <a:cs typeface="Arial" panose="020B0604020202020204" pitchFamily="34" charset="0"/>
                        </a:rPr>
                        <a:t> 1 000 = 1 250 </a:t>
                      </a:r>
                      <a:r>
                        <a:rPr kumimoji="0" lang="en-US" sz="1600" b="1" kern="1200" dirty="0">
                          <a:solidFill>
                            <a:schemeClr val="dk1"/>
                          </a:solidFill>
                          <a:latin typeface="Arial" panose="020B0604020202020204" pitchFamily="34" charset="0"/>
                          <a:ea typeface="+mn-ea"/>
                          <a:cs typeface="Arial" panose="020B0604020202020204" pitchFamily="34" charset="0"/>
                        </a:rPr>
                        <a:t>food</a:t>
                      </a:r>
                      <a:r>
                        <a:rPr kumimoji="0" lang="en-US" sz="1600" b="1" kern="1200" baseline="0" dirty="0">
                          <a:solidFill>
                            <a:schemeClr val="dk1"/>
                          </a:solidFill>
                          <a:latin typeface="Arial" panose="020B0604020202020204" pitchFamily="34" charset="0"/>
                          <a:ea typeface="+mn-ea"/>
                          <a:cs typeface="Arial" panose="020B0604020202020204" pitchFamily="34" charset="0"/>
                        </a:rPr>
                        <a:t> parcels </a:t>
                      </a:r>
                      <a:endParaRPr lang="en-US" sz="1600" b="1" dirty="0">
                        <a:latin typeface="Arial" panose="020B0604020202020204" pitchFamily="34" charset="0"/>
                        <a:cs typeface="Arial" panose="020B0604020202020204" pitchFamily="34" charset="0"/>
                      </a:endParaRPr>
                    </a:p>
                  </a:txBody>
                  <a:tcPr marL="68576" marR="68576" marT="34295" marB="34295"/>
                </a:tc>
                <a:tc>
                  <a:txBody>
                    <a:bodyPr/>
                    <a:lstStyle/>
                    <a:p>
                      <a:r>
                        <a:rPr lang="en-US" sz="1600">
                          <a:latin typeface="Arial" panose="020B0604020202020204" pitchFamily="34" charset="0"/>
                          <a:cs typeface="Arial" panose="020B0604020202020204" pitchFamily="34" charset="0"/>
                        </a:rPr>
                        <a:t>21 April </a:t>
                      </a:r>
                      <a:r>
                        <a:rPr lang="en-US" sz="1600" dirty="0">
                          <a:latin typeface="Arial" panose="020B0604020202020204" pitchFamily="34" charset="0"/>
                          <a:cs typeface="Arial" panose="020B0604020202020204" pitchFamily="34" charset="0"/>
                        </a:rPr>
                        <a:t>2020</a:t>
                      </a:r>
                    </a:p>
                  </a:txBody>
                  <a:tcPr marL="68576" marR="68576" marT="34295" marB="34295"/>
                </a:tc>
                <a:extLst>
                  <a:ext uri="{0D108BD9-81ED-4DB2-BD59-A6C34878D82A}">
                    <a16:rowId xmlns:a16="http://schemas.microsoft.com/office/drawing/2014/main" val="2288151144"/>
                  </a:ext>
                </a:extLst>
              </a:tr>
              <a:tr h="584777">
                <a:tc>
                  <a:txBody>
                    <a:bodyPr/>
                    <a:lstStyle/>
                    <a:p>
                      <a:r>
                        <a:rPr lang="en-US" sz="1600" dirty="0">
                          <a:latin typeface="Arial" panose="020B0604020202020204" pitchFamily="34" charset="0"/>
                          <a:cs typeface="Arial" panose="020B0604020202020204" pitchFamily="34" charset="0"/>
                        </a:rPr>
                        <a:t>SIOC</a:t>
                      </a:r>
                      <a:r>
                        <a:rPr lang="en-US" sz="1600" baseline="0" dirty="0">
                          <a:latin typeface="Arial" panose="020B0604020202020204" pitchFamily="34" charset="0"/>
                          <a:cs typeface="Arial" panose="020B0604020202020204" pitchFamily="34" charset="0"/>
                        </a:rPr>
                        <a:t> – CDT</a:t>
                      </a:r>
                      <a:endParaRPr lang="en-US" sz="1600" dirty="0">
                        <a:latin typeface="Arial" panose="020B0604020202020204" pitchFamily="34" charset="0"/>
                        <a:cs typeface="Arial" panose="020B0604020202020204" pitchFamily="34" charset="0"/>
                      </a:endParaRPr>
                    </a:p>
                  </a:txBody>
                  <a:tcPr marL="68576" marR="68576" marT="34295" marB="34295"/>
                </a:tc>
                <a:tc>
                  <a:txBody>
                    <a:bodyPr/>
                    <a:lstStyle/>
                    <a:p>
                      <a:r>
                        <a:rPr lang="en-US" sz="1600" dirty="0">
                          <a:latin typeface="Arial" panose="020B0604020202020204" pitchFamily="34" charset="0"/>
                          <a:cs typeface="Arial" panose="020B0604020202020204" pitchFamily="34" charset="0"/>
                        </a:rPr>
                        <a:t>500 +</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700= 1 400 </a:t>
                      </a:r>
                      <a:r>
                        <a:rPr kumimoji="0" lang="en-US" sz="1600" b="1" kern="1200">
                          <a:solidFill>
                            <a:schemeClr val="dk1"/>
                          </a:solidFill>
                          <a:latin typeface="Arial" panose="020B0604020202020204" pitchFamily="34" charset="0"/>
                          <a:ea typeface="+mn-ea"/>
                          <a:cs typeface="Arial" panose="020B0604020202020204" pitchFamily="34" charset="0"/>
                        </a:rPr>
                        <a:t>food</a:t>
                      </a:r>
                      <a:r>
                        <a:rPr kumimoji="0" lang="en-US" sz="1600" b="1" kern="1200" baseline="0">
                          <a:solidFill>
                            <a:schemeClr val="dk1"/>
                          </a:solidFill>
                          <a:latin typeface="Arial" panose="020B0604020202020204" pitchFamily="34" charset="0"/>
                          <a:ea typeface="+mn-ea"/>
                          <a:cs typeface="Arial" panose="020B0604020202020204" pitchFamily="34" charset="0"/>
                        </a:rPr>
                        <a:t> parcels </a:t>
                      </a:r>
                      <a:endParaRPr lang="en-US" sz="1600" b="1" dirty="0">
                        <a:latin typeface="Arial" panose="020B0604020202020204" pitchFamily="34" charset="0"/>
                        <a:cs typeface="Arial" panose="020B0604020202020204" pitchFamily="34" charset="0"/>
                      </a:endParaRPr>
                    </a:p>
                  </a:txBody>
                  <a:tcPr marL="68576" marR="68576" marT="34295" marB="34295"/>
                </a:tc>
                <a:tc>
                  <a:txBody>
                    <a:bodyPr/>
                    <a:lstStyle/>
                    <a:p>
                      <a:r>
                        <a:rPr lang="en-US" sz="1600" dirty="0">
                          <a:latin typeface="Arial" panose="020B0604020202020204" pitchFamily="34" charset="0"/>
                          <a:cs typeface="Arial" panose="020B0604020202020204" pitchFamily="34" charset="0"/>
                        </a:rPr>
                        <a:t>24 April 2020 , 8 May</a:t>
                      </a:r>
                      <a:r>
                        <a:rPr lang="en-US" sz="1600" baseline="0" dirty="0">
                          <a:latin typeface="Arial" panose="020B0604020202020204" pitchFamily="34" charset="0"/>
                          <a:cs typeface="Arial" panose="020B0604020202020204" pitchFamily="34" charset="0"/>
                        </a:rPr>
                        <a:t> 2020</a:t>
                      </a:r>
                      <a:endParaRPr lang="en-US" sz="1600" dirty="0">
                        <a:latin typeface="Arial" panose="020B0604020202020204" pitchFamily="34" charset="0"/>
                        <a:cs typeface="Arial" panose="020B0604020202020204" pitchFamily="34" charset="0"/>
                      </a:endParaRPr>
                    </a:p>
                  </a:txBody>
                  <a:tcPr marL="68576" marR="68576" marT="34295" marB="34295"/>
                </a:tc>
                <a:extLst>
                  <a:ext uri="{0D108BD9-81ED-4DB2-BD59-A6C34878D82A}">
                    <a16:rowId xmlns:a16="http://schemas.microsoft.com/office/drawing/2014/main" val="1400441500"/>
                  </a:ext>
                </a:extLst>
              </a:tr>
              <a:tr h="328441">
                <a:tc>
                  <a:txBody>
                    <a:bodyPr/>
                    <a:lstStyle/>
                    <a:p>
                      <a:r>
                        <a:rPr lang="en-US" sz="1600">
                          <a:latin typeface="Arial" panose="020B0604020202020204" pitchFamily="34" charset="0"/>
                          <a:cs typeface="Arial" panose="020B0604020202020204" pitchFamily="34" charset="0"/>
                        </a:rPr>
                        <a:t>Hope</a:t>
                      </a:r>
                      <a:r>
                        <a:rPr lang="en-US" sz="1600" baseline="0">
                          <a:latin typeface="Arial" panose="020B0604020202020204" pitchFamily="34" charset="0"/>
                          <a:cs typeface="Arial" panose="020B0604020202020204" pitchFamily="34" charset="0"/>
                        </a:rPr>
                        <a:t> Missionaries </a:t>
                      </a:r>
                      <a:endParaRPr lang="en-US" sz="1600" dirty="0">
                        <a:latin typeface="Arial" panose="020B0604020202020204" pitchFamily="34" charset="0"/>
                        <a:cs typeface="Arial" panose="020B0604020202020204" pitchFamily="34" charset="0"/>
                      </a:endParaRPr>
                    </a:p>
                  </a:txBody>
                  <a:tcPr marL="68576" marR="68576" marT="34295" marB="34295"/>
                </a:tc>
                <a:tc>
                  <a:txBody>
                    <a:bodyPr/>
                    <a:lstStyle/>
                    <a:p>
                      <a:r>
                        <a:rPr lang="en-US" sz="1600" dirty="0">
                          <a:latin typeface="Arial" panose="020B0604020202020204" pitchFamily="34" charset="0"/>
                          <a:cs typeface="Arial" panose="020B0604020202020204" pitchFamily="34" charset="0"/>
                        </a:rPr>
                        <a:t>100 + 150 </a:t>
                      </a: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food parcels </a:t>
                      </a:r>
                      <a:endParaRPr lang="en-US" sz="1600" b="1" dirty="0">
                        <a:latin typeface="Arial" panose="020B0604020202020204" pitchFamily="34" charset="0"/>
                        <a:cs typeface="Arial" panose="020B0604020202020204" pitchFamily="34" charset="0"/>
                      </a:endParaRPr>
                    </a:p>
                  </a:txBody>
                  <a:tcPr marL="68576" marR="68576" marT="34295" marB="34295"/>
                </a:tc>
                <a:tc>
                  <a:txBody>
                    <a:bodyPr/>
                    <a:lstStyle/>
                    <a:p>
                      <a:r>
                        <a:rPr lang="en-US" sz="1600" dirty="0">
                          <a:latin typeface="Arial" panose="020B0604020202020204" pitchFamily="34" charset="0"/>
                          <a:cs typeface="Arial" panose="020B0604020202020204" pitchFamily="34" charset="0"/>
                        </a:rPr>
                        <a:t>2 May 2020, 9 June 2020</a:t>
                      </a:r>
                    </a:p>
                  </a:txBody>
                  <a:tcPr marL="68576" marR="68576" marT="34295" marB="34295"/>
                </a:tc>
                <a:extLst>
                  <a:ext uri="{0D108BD9-81ED-4DB2-BD59-A6C34878D82A}">
                    <a16:rowId xmlns:a16="http://schemas.microsoft.com/office/drawing/2014/main" val="806665328"/>
                  </a:ext>
                </a:extLst>
              </a:tr>
              <a:tr h="328441">
                <a:tc>
                  <a:txBody>
                    <a:bodyPr/>
                    <a:lstStyle/>
                    <a:p>
                      <a:r>
                        <a:rPr lang="en-US" sz="1600">
                          <a:latin typeface="Arial" panose="020B0604020202020204" pitchFamily="34" charset="0"/>
                          <a:cs typeface="Arial" panose="020B0604020202020204" pitchFamily="34" charset="0"/>
                        </a:rPr>
                        <a:t>4 Arrows </a:t>
                      </a:r>
                      <a:endParaRPr lang="en-US" sz="1600" dirty="0">
                        <a:latin typeface="Arial" panose="020B0604020202020204" pitchFamily="34" charset="0"/>
                        <a:cs typeface="Arial" panose="020B0604020202020204" pitchFamily="34" charset="0"/>
                      </a:endParaRPr>
                    </a:p>
                  </a:txBody>
                  <a:tcPr marL="68576" marR="68576" marT="34295" marB="34295"/>
                </a:tc>
                <a:tc>
                  <a:txBody>
                    <a:bodyPr/>
                    <a:lstStyle/>
                    <a:p>
                      <a:r>
                        <a:rPr lang="en-US" sz="1600" dirty="0">
                          <a:latin typeface="Arial" panose="020B0604020202020204" pitchFamily="34" charset="0"/>
                          <a:cs typeface="Arial" panose="020B0604020202020204" pitchFamily="34" charset="0"/>
                        </a:rPr>
                        <a:t>50 </a:t>
                      </a:r>
                      <a:r>
                        <a:rPr kumimoji="0" lang="en-US" sz="1600" b="1" kern="1200">
                          <a:solidFill>
                            <a:schemeClr val="dk1"/>
                          </a:solidFill>
                          <a:latin typeface="Arial" panose="020B0604020202020204" pitchFamily="34" charset="0"/>
                          <a:ea typeface="+mn-ea"/>
                          <a:cs typeface="Arial" panose="020B0604020202020204" pitchFamily="34" charset="0"/>
                        </a:rPr>
                        <a:t>food</a:t>
                      </a:r>
                      <a:r>
                        <a:rPr kumimoji="0" lang="en-US" sz="1600" b="1" kern="1200" baseline="0">
                          <a:solidFill>
                            <a:schemeClr val="dk1"/>
                          </a:solidFill>
                          <a:latin typeface="Arial" panose="020B0604020202020204" pitchFamily="34" charset="0"/>
                          <a:ea typeface="+mn-ea"/>
                          <a:cs typeface="Arial" panose="020B0604020202020204" pitchFamily="34" charset="0"/>
                        </a:rPr>
                        <a:t> parcels </a:t>
                      </a:r>
                      <a:endParaRPr lang="en-US" sz="1600" b="1" dirty="0">
                        <a:latin typeface="Arial" panose="020B0604020202020204" pitchFamily="34" charset="0"/>
                        <a:cs typeface="Arial" panose="020B0604020202020204" pitchFamily="34" charset="0"/>
                      </a:endParaRPr>
                    </a:p>
                  </a:txBody>
                  <a:tcPr marL="68576" marR="68576" marT="34295" marB="34295"/>
                </a:tc>
                <a:tc>
                  <a:txBody>
                    <a:bodyPr/>
                    <a:lstStyle/>
                    <a:p>
                      <a:endParaRPr lang="en-US" sz="1600" dirty="0">
                        <a:latin typeface="Arial" panose="020B0604020202020204" pitchFamily="34" charset="0"/>
                        <a:cs typeface="Arial" panose="020B0604020202020204" pitchFamily="34" charset="0"/>
                      </a:endParaRPr>
                    </a:p>
                  </a:txBody>
                  <a:tcPr marL="68576" marR="68576" marT="34295" marB="34295"/>
                </a:tc>
                <a:extLst>
                  <a:ext uri="{0D108BD9-81ED-4DB2-BD59-A6C34878D82A}">
                    <a16:rowId xmlns:a16="http://schemas.microsoft.com/office/drawing/2014/main" val="1291512686"/>
                  </a:ext>
                </a:extLst>
              </a:tr>
              <a:tr h="3284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Kudumane Manganese </a:t>
                      </a:r>
                      <a:r>
                        <a:rPr lang="en-US" sz="1600" dirty="0">
                          <a:latin typeface="Arial" panose="020B0604020202020204" pitchFamily="34" charset="0"/>
                          <a:cs typeface="Arial" panose="020B0604020202020204" pitchFamily="34" charset="0"/>
                        </a:rPr>
                        <a:t>Resources </a:t>
                      </a:r>
                    </a:p>
                  </a:txBody>
                  <a:tcPr marL="68576" marR="68576" marT="34295" marB="34295"/>
                </a:tc>
                <a:tc>
                  <a:txBody>
                    <a:bodyPr/>
                    <a:lstStyle/>
                    <a:p>
                      <a:r>
                        <a:rPr lang="en-US" sz="1600" dirty="0">
                          <a:latin typeface="Arial" panose="020B0604020202020204" pitchFamily="34" charset="0"/>
                          <a:cs typeface="Arial" panose="020B0604020202020204" pitchFamily="34" charset="0"/>
                        </a:rPr>
                        <a:t>150 </a:t>
                      </a:r>
                      <a:r>
                        <a:rPr lang="en-US" sz="1600" b="1">
                          <a:latin typeface="Arial" panose="020B0604020202020204" pitchFamily="34" charset="0"/>
                          <a:cs typeface="Arial" panose="020B0604020202020204" pitchFamily="34" charset="0"/>
                        </a:rPr>
                        <a:t>food</a:t>
                      </a:r>
                      <a:r>
                        <a:rPr lang="en-US" sz="1600" b="1" baseline="0">
                          <a:latin typeface="Arial" panose="020B0604020202020204" pitchFamily="34" charset="0"/>
                          <a:cs typeface="Arial" panose="020B0604020202020204" pitchFamily="34" charset="0"/>
                        </a:rPr>
                        <a:t> parcels </a:t>
                      </a:r>
                      <a:endParaRPr lang="en-US" sz="1600" b="1" dirty="0">
                        <a:latin typeface="Arial" panose="020B0604020202020204" pitchFamily="34" charset="0"/>
                        <a:cs typeface="Arial" panose="020B0604020202020204" pitchFamily="34" charset="0"/>
                      </a:endParaRPr>
                    </a:p>
                  </a:txBody>
                  <a:tcPr marL="68576" marR="68576" marT="34295" marB="34295"/>
                </a:tc>
                <a:tc>
                  <a:txBody>
                    <a:bodyPr/>
                    <a:lstStyle/>
                    <a:p>
                      <a:r>
                        <a:rPr lang="en-US" sz="1600" dirty="0">
                          <a:latin typeface="Arial" panose="020B0604020202020204" pitchFamily="34" charset="0"/>
                          <a:cs typeface="Arial" panose="020B0604020202020204" pitchFamily="34" charset="0"/>
                        </a:rPr>
                        <a:t>18</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July 2020</a:t>
                      </a:r>
                    </a:p>
                  </a:txBody>
                  <a:tcPr marL="68576" marR="68576" marT="34295" marB="34295"/>
                </a:tc>
                <a:extLst>
                  <a:ext uri="{0D108BD9-81ED-4DB2-BD59-A6C34878D82A}">
                    <a16:rowId xmlns:a16="http://schemas.microsoft.com/office/drawing/2014/main" val="812134746"/>
                  </a:ext>
                </a:extLst>
              </a:tr>
              <a:tr h="328441">
                <a:tc>
                  <a:txBody>
                    <a:bodyPr/>
                    <a:lstStyle/>
                    <a:p>
                      <a:r>
                        <a:rPr lang="en-US" sz="1600">
                          <a:latin typeface="Arial" panose="020B0604020202020204" pitchFamily="34" charset="0"/>
                          <a:cs typeface="Arial" panose="020B0604020202020204" pitchFamily="34" charset="0"/>
                        </a:rPr>
                        <a:t>Kudumane Manganese </a:t>
                      </a:r>
                      <a:r>
                        <a:rPr lang="en-US" sz="1600" dirty="0">
                          <a:latin typeface="Arial" panose="020B0604020202020204" pitchFamily="34" charset="0"/>
                          <a:cs typeface="Arial" panose="020B0604020202020204" pitchFamily="34" charset="0"/>
                        </a:rPr>
                        <a:t>Resources </a:t>
                      </a:r>
                    </a:p>
                  </a:txBody>
                  <a:tcPr marL="68576" marR="68576" marT="34295" marB="34295"/>
                </a:tc>
                <a:tc>
                  <a:txBody>
                    <a:bodyPr/>
                    <a:lstStyle/>
                    <a:p>
                      <a:r>
                        <a:rPr lang="en-US" sz="1600" dirty="0">
                          <a:latin typeface="Arial" panose="020B0604020202020204" pitchFamily="34" charset="0"/>
                          <a:cs typeface="Arial" panose="020B0604020202020204" pitchFamily="34" charset="0"/>
                        </a:rPr>
                        <a:t>200 </a:t>
                      </a:r>
                      <a:r>
                        <a:rPr lang="en-US" sz="1600" b="1" dirty="0">
                          <a:latin typeface="Arial" panose="020B0604020202020204" pitchFamily="34" charset="0"/>
                          <a:cs typeface="Arial" panose="020B0604020202020204" pitchFamily="34" charset="0"/>
                        </a:rPr>
                        <a:t>(Blankets)</a:t>
                      </a:r>
                    </a:p>
                  </a:txBody>
                  <a:tcPr marL="68576" marR="68576" marT="34295" marB="34295"/>
                </a:tc>
                <a:tc>
                  <a:txBody>
                    <a:bodyPr/>
                    <a:lstStyle/>
                    <a:p>
                      <a:r>
                        <a:rPr lang="en-US" sz="1600" dirty="0">
                          <a:latin typeface="Arial" panose="020B0604020202020204" pitchFamily="34" charset="0"/>
                          <a:cs typeface="Arial" panose="020B0604020202020204" pitchFamily="34" charset="0"/>
                        </a:rPr>
                        <a:t>18 July 2020</a:t>
                      </a:r>
                    </a:p>
                  </a:txBody>
                  <a:tcPr marL="68576" marR="68576" marT="34295" marB="34295"/>
                </a:tc>
                <a:extLst>
                  <a:ext uri="{0D108BD9-81ED-4DB2-BD59-A6C34878D82A}">
                    <a16:rowId xmlns:a16="http://schemas.microsoft.com/office/drawing/2014/main" val="1723911450"/>
                  </a:ext>
                </a:extLst>
              </a:tr>
              <a:tr h="584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kern="1200">
                          <a:solidFill>
                            <a:schemeClr val="dk1"/>
                          </a:solidFill>
                          <a:latin typeface="Arial" panose="020B0604020202020204" pitchFamily="34" charset="0"/>
                          <a:ea typeface="+mn-ea"/>
                          <a:cs typeface="Arial" panose="020B0604020202020204" pitchFamily="34" charset="0"/>
                        </a:rPr>
                        <a:t>Kumba</a:t>
                      </a:r>
                      <a:r>
                        <a:rPr kumimoji="0" lang="en-US" sz="1600" b="0" kern="1200" baseline="0">
                          <a:solidFill>
                            <a:schemeClr val="dk1"/>
                          </a:solidFill>
                          <a:latin typeface="Arial" panose="020B0604020202020204" pitchFamily="34" charset="0"/>
                          <a:ea typeface="+mn-ea"/>
                          <a:cs typeface="Arial" panose="020B0604020202020204" pitchFamily="34" charset="0"/>
                        </a:rPr>
                        <a:t> </a:t>
                      </a:r>
                      <a:r>
                        <a:rPr kumimoji="0" lang="en-US" sz="1600" b="0" kern="1200" baseline="0" dirty="0">
                          <a:solidFill>
                            <a:schemeClr val="dk1"/>
                          </a:solidFill>
                          <a:latin typeface="Arial" panose="020B0604020202020204" pitchFamily="34" charset="0"/>
                          <a:ea typeface="+mn-ea"/>
                          <a:cs typeface="Arial" panose="020B0604020202020204" pitchFamily="34" charset="0"/>
                        </a:rPr>
                        <a:t>Iron Ore </a:t>
                      </a:r>
                      <a:endParaRPr kumimoji="0" lang="en-US" sz="1600" b="0" kern="1200" dirty="0">
                        <a:solidFill>
                          <a:schemeClr val="dk1"/>
                        </a:solidFill>
                        <a:latin typeface="Arial" panose="020B0604020202020204" pitchFamily="34" charset="0"/>
                        <a:ea typeface="+mn-ea"/>
                        <a:cs typeface="Arial" panose="020B0604020202020204" pitchFamily="34" charset="0"/>
                      </a:endParaRPr>
                    </a:p>
                    <a:p>
                      <a:endParaRPr lang="en-US" sz="1600" b="0" dirty="0">
                        <a:latin typeface="Arial" panose="020B0604020202020204" pitchFamily="34" charset="0"/>
                        <a:cs typeface="Arial" panose="020B0604020202020204" pitchFamily="34" charset="0"/>
                      </a:endParaRPr>
                    </a:p>
                  </a:txBody>
                  <a:tcPr marL="68576" marR="68576" marT="34295" marB="34295"/>
                </a:tc>
                <a:tc>
                  <a:txBody>
                    <a:bodyPr/>
                    <a:lstStyle/>
                    <a:p>
                      <a:r>
                        <a:rPr lang="en-US" sz="1600" b="1">
                          <a:latin typeface="Arial" panose="020B0604020202020204" pitchFamily="34" charset="0"/>
                          <a:cs typeface="Arial" panose="020B0604020202020204" pitchFamily="34" charset="0"/>
                        </a:rPr>
                        <a:t>6000 sanitizer</a:t>
                      </a:r>
                      <a:r>
                        <a:rPr lang="en-US" sz="1600" b="1" baseline="0">
                          <a:latin typeface="Arial" panose="020B0604020202020204" pitchFamily="34" charset="0"/>
                          <a:cs typeface="Arial" panose="020B0604020202020204" pitchFamily="34" charset="0"/>
                        </a:rPr>
                        <a:t> packs and 6000 masks</a:t>
                      </a:r>
                      <a:endParaRPr lang="en-US" sz="1600" b="1" dirty="0">
                        <a:latin typeface="Arial" panose="020B0604020202020204" pitchFamily="34" charset="0"/>
                        <a:cs typeface="Arial" panose="020B0604020202020204" pitchFamily="34" charset="0"/>
                      </a:endParaRPr>
                    </a:p>
                  </a:txBody>
                  <a:tcPr marL="68576" marR="68576" marT="34295" marB="34295"/>
                </a:tc>
                <a:tc>
                  <a:txBody>
                    <a:bodyPr/>
                    <a:lstStyle/>
                    <a:p>
                      <a:endParaRPr lang="en-US" sz="1600" dirty="0">
                        <a:latin typeface="Arial" panose="020B0604020202020204" pitchFamily="34" charset="0"/>
                        <a:cs typeface="Arial" panose="020B0604020202020204" pitchFamily="34" charset="0"/>
                      </a:endParaRPr>
                    </a:p>
                  </a:txBody>
                  <a:tcPr marL="68576" marR="68576" marT="34295" marB="34295"/>
                </a:tc>
                <a:extLst>
                  <a:ext uri="{0D108BD9-81ED-4DB2-BD59-A6C34878D82A}">
                    <a16:rowId xmlns:a16="http://schemas.microsoft.com/office/drawing/2014/main" val="3419635744"/>
                  </a:ext>
                </a:extLst>
              </a:tr>
            </a:tbl>
          </a:graphicData>
        </a:graphic>
      </p:graphicFrame>
    </p:spTree>
    <p:extLst>
      <p:ext uri="{BB962C8B-B14F-4D97-AF65-F5344CB8AC3E}">
        <p14:creationId xmlns:p14="http://schemas.microsoft.com/office/powerpoint/2010/main" val="10589403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91990"/>
            <a:ext cx="9143999" cy="4389437"/>
          </a:xfrm>
        </p:spPr>
        <p:txBody>
          <a:bodyPr/>
          <a:lstStyle/>
          <a:p>
            <a:pPr marL="0" indent="0">
              <a:buNone/>
            </a:pPr>
            <a:r>
              <a:rPr lang="en-US" sz="2400" dirty="0" smtClean="0">
                <a:latin typeface="+mj-lt"/>
              </a:rPr>
              <a:t>JOE MOROLONG</a:t>
            </a:r>
          </a:p>
          <a:p>
            <a:r>
              <a:rPr lang="en-US" sz="2400" dirty="0" smtClean="0">
                <a:latin typeface="+mj-lt"/>
              </a:rPr>
              <a:t>A </a:t>
            </a:r>
            <a:r>
              <a:rPr lang="en-US" sz="2400" dirty="0">
                <a:latin typeface="+mj-lt"/>
              </a:rPr>
              <a:t>number of the mines assisted with donations and two </a:t>
            </a:r>
            <a:r>
              <a:rPr lang="en-US" sz="2400" dirty="0" smtClean="0">
                <a:latin typeface="+mj-lt"/>
              </a:rPr>
              <a:t>mines (</a:t>
            </a:r>
            <a:r>
              <a:rPr lang="en-US" sz="2400" b="1" dirty="0">
                <a:latin typeface="+mj-lt"/>
              </a:rPr>
              <a:t>Assmang Blackrock Mine</a:t>
            </a:r>
            <a:r>
              <a:rPr lang="en-US" sz="2400" dirty="0">
                <a:latin typeface="+mj-lt"/>
              </a:rPr>
              <a:t> &amp; </a:t>
            </a:r>
            <a:r>
              <a:rPr lang="en-US" sz="2400" b="1" dirty="0">
                <a:latin typeface="+mj-lt"/>
              </a:rPr>
              <a:t>UMK Mine</a:t>
            </a:r>
            <a:r>
              <a:rPr lang="en-US" sz="2400" dirty="0">
                <a:latin typeface="+mj-lt"/>
              </a:rPr>
              <a:t>) have committed to procure two </a:t>
            </a:r>
            <a:r>
              <a:rPr lang="en-US" sz="2400" b="1" dirty="0">
                <a:latin typeface="+mj-lt"/>
              </a:rPr>
              <a:t>Water Trucks </a:t>
            </a:r>
            <a:r>
              <a:rPr lang="en-US" sz="2400" dirty="0">
                <a:latin typeface="+mj-lt"/>
              </a:rPr>
              <a:t>and will be delivered soon.</a:t>
            </a:r>
          </a:p>
          <a:p>
            <a:r>
              <a:rPr lang="en-US" sz="2400" dirty="0">
                <a:latin typeface="+mj-lt"/>
              </a:rPr>
              <a:t>218 visitors have been screened. </a:t>
            </a:r>
          </a:p>
          <a:p>
            <a:r>
              <a:rPr lang="en-US" sz="2400" dirty="0">
                <a:latin typeface="+mj-lt"/>
              </a:rPr>
              <a:t>178 employees have been screened. </a:t>
            </a:r>
          </a:p>
          <a:p>
            <a:r>
              <a:rPr lang="en-US" sz="2400" dirty="0" smtClean="0">
                <a:latin typeface="+mj-lt"/>
              </a:rPr>
              <a:t>5 </a:t>
            </a:r>
            <a:r>
              <a:rPr lang="en-US" sz="2400" dirty="0">
                <a:latin typeface="+mj-lt"/>
              </a:rPr>
              <a:t>positive cases reported amongst our staff members, and sadly we have 1 casualty out of the 5 cases.</a:t>
            </a:r>
          </a:p>
          <a:p>
            <a:r>
              <a:rPr lang="en-US" sz="2400" dirty="0">
                <a:latin typeface="+mj-lt"/>
              </a:rPr>
              <a:t>No cases have been reported so far amongst Councilors.</a:t>
            </a:r>
          </a:p>
        </p:txBody>
      </p:sp>
      <p:sp>
        <p:nvSpPr>
          <p:cNvPr id="4" name="Slide Number Placeholder 3"/>
          <p:cNvSpPr>
            <a:spLocks noGrp="1"/>
          </p:cNvSpPr>
          <p:nvPr>
            <p:ph type="sldNum" sz="quarter" idx="12"/>
          </p:nvPr>
        </p:nvSpPr>
        <p:spPr/>
        <p:txBody>
          <a:bodyPr/>
          <a:lstStyle/>
          <a:p>
            <a:pPr>
              <a:defRPr/>
            </a:pPr>
            <a:fld id="{450AA8F8-6806-4120-A995-C48F17F202B4}" type="slidenum">
              <a:rPr lang="en-ZA" smtClean="0"/>
              <a:pPr>
                <a:defRPr/>
              </a:pPr>
              <a:t>151</a:t>
            </a:fld>
            <a:endParaRPr lang="en-ZA"/>
          </a:p>
        </p:txBody>
      </p:sp>
      <p:sp>
        <p:nvSpPr>
          <p:cNvPr id="6" name="Title 1"/>
          <p:cNvSpPr txBox="1">
            <a:spLocks/>
          </p:cNvSpPr>
          <p:nvPr/>
        </p:nvSpPr>
        <p:spPr>
          <a:xfrm>
            <a:off x="56515" y="28433"/>
            <a:ext cx="9087485" cy="1062310"/>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fontAlgn="base" latinLnBrk="0" hangingPunct="1">
              <a:spcBef>
                <a:spcPct val="0"/>
              </a:spcBef>
              <a:spcAft>
                <a:spcPct val="0"/>
              </a:spcAft>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a:r>
              <a:rPr lang="en-US" sz="2400" b="1" dirty="0" smtClean="0">
                <a:latin typeface="Arial" panose="020B0604020202020204" pitchFamily="34" charset="0"/>
                <a:cs typeface="Arial" panose="020B0604020202020204" pitchFamily="34" charset="0"/>
              </a:rPr>
              <a:t> </a:t>
            </a:r>
            <a:r>
              <a:rPr lang="en-US" sz="28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COVID 19 PANDEMIC INTERVENTIONS </a:t>
            </a:r>
            <a:endParaRPr lang="en-US" sz="2400"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ectangle 4"/>
          <p:cNvSpPr/>
          <p:nvPr/>
        </p:nvSpPr>
        <p:spPr>
          <a:xfrm>
            <a:off x="6439" y="5880296"/>
            <a:ext cx="9137561" cy="97770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258263432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6750"/>
            <a:ext cx="9143999" cy="1384995"/>
          </a:xfrm>
          <a:prstGeom prst="rect">
            <a:avLst/>
          </a:prstGeom>
          <a:solidFill>
            <a:srgbClr val="92D050"/>
          </a:solidFill>
        </p:spPr>
        <p:txBody>
          <a:bodyPr wrap="square" rtlCol="0" anchor="ctr">
            <a:spAutoFit/>
          </a:bodyPr>
          <a:lstStyle/>
          <a:p>
            <a:pPr algn="ctr"/>
            <a:endParaRPr lang="en-US" sz="2800" b="1" dirty="0" smtClean="0"/>
          </a:p>
          <a:p>
            <a:pPr algn="ctr"/>
            <a:r>
              <a:rPr lang="en-US" sz="2800" b="1" dirty="0" smtClean="0"/>
              <a:t>STORAGE TANKS AND WATER TRUCKS </a:t>
            </a:r>
            <a:r>
              <a:rPr lang="en-ZA" sz="2800" b="1" dirty="0" smtClean="0"/>
              <a:t>PROGRESS</a:t>
            </a:r>
          </a:p>
          <a:p>
            <a:pPr algn="ctr"/>
            <a:endParaRPr lang="en-ZA" sz="2800" b="1" dirty="0"/>
          </a:p>
        </p:txBody>
      </p:sp>
      <p:sp>
        <p:nvSpPr>
          <p:cNvPr id="8" name="TextBox 7"/>
          <p:cNvSpPr txBox="1"/>
          <p:nvPr/>
        </p:nvSpPr>
        <p:spPr>
          <a:xfrm>
            <a:off x="0" y="6409504"/>
            <a:ext cx="3206115" cy="369332"/>
          </a:xfrm>
          <a:prstGeom prst="rect">
            <a:avLst/>
          </a:prstGeom>
          <a:solidFill>
            <a:srgbClr val="00CC00"/>
          </a:solidFill>
        </p:spPr>
        <p:txBody>
          <a:bodyPr wrap="square" rtlCol="0">
            <a:spAutoFit/>
          </a:bodyPr>
          <a:lstStyle/>
          <a:p>
            <a:r>
              <a:rPr lang="en-ZA" sz="1800" dirty="0" smtClean="0"/>
              <a:t>                         Stands completed</a:t>
            </a:r>
            <a:endParaRPr lang="en-ZA" sz="1800" dirty="0"/>
          </a:p>
        </p:txBody>
      </p:sp>
      <p:sp>
        <p:nvSpPr>
          <p:cNvPr id="9" name="TextBox 8"/>
          <p:cNvSpPr txBox="1"/>
          <p:nvPr/>
        </p:nvSpPr>
        <p:spPr>
          <a:xfrm>
            <a:off x="5113019" y="6429138"/>
            <a:ext cx="4030979" cy="369332"/>
          </a:xfrm>
          <a:prstGeom prst="rect">
            <a:avLst/>
          </a:prstGeom>
          <a:solidFill>
            <a:srgbClr val="FFFF00"/>
          </a:solidFill>
        </p:spPr>
        <p:txBody>
          <a:bodyPr wrap="square" rtlCol="0">
            <a:spAutoFit/>
          </a:bodyPr>
          <a:lstStyle/>
          <a:p>
            <a:r>
              <a:rPr lang="en-ZA" sz="1800" dirty="0" smtClean="0"/>
              <a:t>Stands under construction</a:t>
            </a:r>
            <a:endParaRPr lang="en-ZA" sz="1800" dirty="0"/>
          </a:p>
        </p:txBody>
      </p:sp>
      <p:graphicFrame>
        <p:nvGraphicFramePr>
          <p:cNvPr id="2" name="Table 1"/>
          <p:cNvGraphicFramePr>
            <a:graphicFrameLocks noGrp="1"/>
          </p:cNvGraphicFramePr>
          <p:nvPr>
            <p:extLst/>
          </p:nvPr>
        </p:nvGraphicFramePr>
        <p:xfrm>
          <a:off x="-2" y="1066800"/>
          <a:ext cx="9144001" cy="5342703"/>
        </p:xfrm>
        <a:graphic>
          <a:graphicData uri="http://schemas.openxmlformats.org/drawingml/2006/table">
            <a:tbl>
              <a:tblPr/>
              <a:tblGrid>
                <a:gridCol w="1395623">
                  <a:extLst>
                    <a:ext uri="{9D8B030D-6E8A-4147-A177-3AD203B41FA5}">
                      <a16:colId xmlns:a16="http://schemas.microsoft.com/office/drawing/2014/main" val="4289683514"/>
                    </a:ext>
                  </a:extLst>
                </a:gridCol>
                <a:gridCol w="1128702">
                  <a:extLst>
                    <a:ext uri="{9D8B030D-6E8A-4147-A177-3AD203B41FA5}">
                      <a16:colId xmlns:a16="http://schemas.microsoft.com/office/drawing/2014/main" val="2608220237"/>
                    </a:ext>
                  </a:extLst>
                </a:gridCol>
                <a:gridCol w="610108">
                  <a:extLst>
                    <a:ext uri="{9D8B030D-6E8A-4147-A177-3AD203B41FA5}">
                      <a16:colId xmlns:a16="http://schemas.microsoft.com/office/drawing/2014/main" val="2598393688"/>
                    </a:ext>
                  </a:extLst>
                </a:gridCol>
                <a:gridCol w="610108">
                  <a:extLst>
                    <a:ext uri="{9D8B030D-6E8A-4147-A177-3AD203B41FA5}">
                      <a16:colId xmlns:a16="http://schemas.microsoft.com/office/drawing/2014/main" val="2105398743"/>
                    </a:ext>
                  </a:extLst>
                </a:gridCol>
                <a:gridCol w="610108">
                  <a:extLst>
                    <a:ext uri="{9D8B030D-6E8A-4147-A177-3AD203B41FA5}">
                      <a16:colId xmlns:a16="http://schemas.microsoft.com/office/drawing/2014/main" val="3238965502"/>
                    </a:ext>
                  </a:extLst>
                </a:gridCol>
                <a:gridCol w="770262">
                  <a:extLst>
                    <a:ext uri="{9D8B030D-6E8A-4147-A177-3AD203B41FA5}">
                      <a16:colId xmlns:a16="http://schemas.microsoft.com/office/drawing/2014/main" val="4127134738"/>
                    </a:ext>
                  </a:extLst>
                </a:gridCol>
                <a:gridCol w="770262">
                  <a:extLst>
                    <a:ext uri="{9D8B030D-6E8A-4147-A177-3AD203B41FA5}">
                      <a16:colId xmlns:a16="http://schemas.microsoft.com/office/drawing/2014/main" val="1506585143"/>
                    </a:ext>
                  </a:extLst>
                </a:gridCol>
                <a:gridCol w="922789">
                  <a:extLst>
                    <a:ext uri="{9D8B030D-6E8A-4147-A177-3AD203B41FA5}">
                      <a16:colId xmlns:a16="http://schemas.microsoft.com/office/drawing/2014/main" val="1752558465"/>
                    </a:ext>
                  </a:extLst>
                </a:gridCol>
                <a:gridCol w="1151581">
                  <a:extLst>
                    <a:ext uri="{9D8B030D-6E8A-4147-A177-3AD203B41FA5}">
                      <a16:colId xmlns:a16="http://schemas.microsoft.com/office/drawing/2014/main" val="3891123198"/>
                    </a:ext>
                  </a:extLst>
                </a:gridCol>
                <a:gridCol w="594855">
                  <a:extLst>
                    <a:ext uri="{9D8B030D-6E8A-4147-A177-3AD203B41FA5}">
                      <a16:colId xmlns:a16="http://schemas.microsoft.com/office/drawing/2014/main" val="735954694"/>
                    </a:ext>
                  </a:extLst>
                </a:gridCol>
                <a:gridCol w="579603">
                  <a:extLst>
                    <a:ext uri="{9D8B030D-6E8A-4147-A177-3AD203B41FA5}">
                      <a16:colId xmlns:a16="http://schemas.microsoft.com/office/drawing/2014/main" val="1977230385"/>
                    </a:ext>
                  </a:extLst>
                </a:gridCol>
              </a:tblGrid>
              <a:tr h="2238622">
                <a:tc>
                  <a:txBody>
                    <a:bodyPr/>
                    <a:lstStyle/>
                    <a:p>
                      <a:pPr algn="ctr" fontAlgn="ctr"/>
                      <a:r>
                        <a:rPr lang="en-ZA" sz="1000" b="1" i="0" u="none" strike="noStrike" dirty="0">
                          <a:solidFill>
                            <a:srgbClr val="FFFFFF"/>
                          </a:solidFill>
                          <a:effectLst/>
                          <a:latin typeface="Arial" panose="020B0604020202020204" pitchFamily="34" charset="0"/>
                        </a:rPr>
                        <a:t>LOCAL MUNICIPALITY</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NUMBER OF TANKS ALLOCATED BY RW/SW</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TOTAL TANK STANDS</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STANDS COMPLETE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IN STORAGE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TEMPORARY INSTALLATION</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TANKS IN USE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PERMANENT INSTALLATION</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NUMBER OF WATER TRANKERS ORIGINALLY ALLOCATED</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dirty="0">
                          <a:solidFill>
                            <a:schemeClr val="tx1"/>
                          </a:solidFill>
                          <a:effectLst/>
                          <a:latin typeface="Arial" panose="020B0604020202020204" pitchFamily="34" charset="0"/>
                        </a:rPr>
                        <a:t>TRUCKS WITH DRAWN</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dirty="0">
                          <a:solidFill>
                            <a:srgbClr val="FFFFFF"/>
                          </a:solidFill>
                          <a:effectLst/>
                          <a:latin typeface="Arial" panose="020B0604020202020204" pitchFamily="34" charset="0"/>
                        </a:rPr>
                        <a:t>WATER TANKERS CURRENTLY ON SITE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734794680"/>
                  </a:ext>
                </a:extLst>
              </a:tr>
              <a:tr h="706233">
                <a:tc>
                  <a:txBody>
                    <a:bodyPr/>
                    <a:lstStyle/>
                    <a:p>
                      <a:pPr marL="0" marR="0" algn="ctr">
                        <a:lnSpc>
                          <a:spcPct val="107000"/>
                        </a:lnSpc>
                        <a:spcBef>
                          <a:spcPts val="0"/>
                        </a:spcBef>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Joe Morolong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1172861"/>
                  </a:ext>
                </a:extLst>
              </a:tr>
              <a:tr h="706233">
                <a:tc>
                  <a:txBody>
                    <a:bodyPr/>
                    <a:lstStyle/>
                    <a:p>
                      <a:pPr marL="0" marR="0" algn="ctr">
                        <a:lnSpc>
                          <a:spcPct val="107000"/>
                        </a:lnSpc>
                        <a:spcBef>
                          <a:spcPts val="0"/>
                        </a:spcBef>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 Segonyana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2638107"/>
                  </a:ext>
                </a:extLst>
              </a:tr>
              <a:tr h="1124957">
                <a:tc>
                  <a:txBody>
                    <a:bodyPr/>
                    <a:lstStyle/>
                    <a:p>
                      <a:pPr marL="0" marR="0" algn="ctr">
                        <a:lnSpc>
                          <a:spcPct val="107000"/>
                        </a:lnSpc>
                        <a:spcBef>
                          <a:spcPts val="0"/>
                        </a:spcBef>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Gamagara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2784356"/>
                  </a:ext>
                </a:extLst>
              </a:tr>
              <a:tr h="566658">
                <a:tc>
                  <a:txBody>
                    <a:bodyPr/>
                    <a:lstStyle/>
                    <a:p>
                      <a:pPr marL="0" marR="0" algn="ctr">
                        <a:lnSpc>
                          <a:spcPct val="107000"/>
                        </a:lnSpc>
                        <a:spcBef>
                          <a:spcPts val="0"/>
                        </a:spcBef>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356</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020332237"/>
                  </a:ext>
                </a:extLst>
              </a:tr>
            </a:tbl>
          </a:graphicData>
        </a:graphic>
      </p:graphicFrame>
    </p:spTree>
    <p:extLst>
      <p:ext uri="{BB962C8B-B14F-4D97-AF65-F5344CB8AC3E}">
        <p14:creationId xmlns:p14="http://schemas.microsoft.com/office/powerpoint/2010/main" val="21259087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9144000" cy="800100"/>
          </a:xfrm>
          <a:solidFill>
            <a:srgbClr val="FFC000"/>
          </a:solidFill>
        </p:spPr>
        <p:txBody>
          <a:bodyPr>
            <a:normAutofit fontScale="90000"/>
          </a:bodyPr>
          <a:lstStyle/>
          <a:p>
            <a:pPr>
              <a:defRPr/>
            </a:pPr>
            <a:r>
              <a:rPr lang="en-ZA"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MIG EXPENDITURE AT END </a:t>
            </a:r>
            <a:r>
              <a:rPr lang="en-ZA"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JUNE</a:t>
            </a:r>
            <a:r>
              <a:rPr lang="en-ZA"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2020</a:t>
            </a:r>
            <a:endParaRPr lang="en-ZA"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6439" y="2107727"/>
          <a:ext cx="9137561" cy="3759673"/>
        </p:xfrm>
        <a:graphic>
          <a:graphicData uri="http://schemas.openxmlformats.org/drawingml/2006/table">
            <a:tbl>
              <a:tblPr/>
              <a:tblGrid>
                <a:gridCol w="1004552">
                  <a:extLst>
                    <a:ext uri="{9D8B030D-6E8A-4147-A177-3AD203B41FA5}">
                      <a16:colId xmlns:a16="http://schemas.microsoft.com/office/drawing/2014/main" val="3784852988"/>
                    </a:ext>
                  </a:extLst>
                </a:gridCol>
                <a:gridCol w="1275009">
                  <a:extLst>
                    <a:ext uri="{9D8B030D-6E8A-4147-A177-3AD203B41FA5}">
                      <a16:colId xmlns:a16="http://schemas.microsoft.com/office/drawing/2014/main" val="639363509"/>
                    </a:ext>
                  </a:extLst>
                </a:gridCol>
                <a:gridCol w="1219200">
                  <a:extLst>
                    <a:ext uri="{9D8B030D-6E8A-4147-A177-3AD203B41FA5}">
                      <a16:colId xmlns:a16="http://schemas.microsoft.com/office/drawing/2014/main" val="3948269030"/>
                    </a:ext>
                  </a:extLst>
                </a:gridCol>
                <a:gridCol w="1295400">
                  <a:extLst>
                    <a:ext uri="{9D8B030D-6E8A-4147-A177-3AD203B41FA5}">
                      <a16:colId xmlns:a16="http://schemas.microsoft.com/office/drawing/2014/main" val="622605362"/>
                    </a:ext>
                  </a:extLst>
                </a:gridCol>
                <a:gridCol w="914400">
                  <a:extLst>
                    <a:ext uri="{9D8B030D-6E8A-4147-A177-3AD203B41FA5}">
                      <a16:colId xmlns:a16="http://schemas.microsoft.com/office/drawing/2014/main" val="3119802755"/>
                    </a:ext>
                  </a:extLst>
                </a:gridCol>
                <a:gridCol w="1295400">
                  <a:extLst>
                    <a:ext uri="{9D8B030D-6E8A-4147-A177-3AD203B41FA5}">
                      <a16:colId xmlns:a16="http://schemas.microsoft.com/office/drawing/2014/main" val="3857271666"/>
                    </a:ext>
                  </a:extLst>
                </a:gridCol>
                <a:gridCol w="2133600">
                  <a:extLst>
                    <a:ext uri="{9D8B030D-6E8A-4147-A177-3AD203B41FA5}">
                      <a16:colId xmlns:a16="http://schemas.microsoft.com/office/drawing/2014/main" val="943718090"/>
                    </a:ext>
                  </a:extLst>
                </a:gridCol>
              </a:tblGrid>
              <a:tr h="1218904">
                <a:tc>
                  <a:txBody>
                    <a:bodyPr/>
                    <a:lstStyle/>
                    <a:p>
                      <a:pPr algn="ctr" fontAlgn="b"/>
                      <a:r>
                        <a:rPr lang="en-ZA" sz="1100" b="1" i="0" u="none" strike="noStrike" dirty="0">
                          <a:effectLst/>
                          <a:latin typeface="Arial Black" panose="020B0A04020102020204" pitchFamily="34" charset="0"/>
                        </a:rPr>
                        <a:t>Municipality</a:t>
                      </a:r>
                    </a:p>
                  </a:txBody>
                  <a:tcPr marL="3092" marR="3092" marT="30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 </a:t>
                      </a:r>
                      <a:r>
                        <a:rPr lang="en-ZA" sz="1100" b="1" i="0" u="none" strike="noStrike" dirty="0" smtClean="0">
                          <a:effectLst/>
                          <a:latin typeface="Arial Black" panose="020B0A04020102020204" pitchFamily="34" charset="0"/>
                        </a:rPr>
                        <a:t>Allocation 2019/20</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smtClean="0">
                          <a:effectLst/>
                          <a:latin typeface="Arial Black" panose="020B0A04020102020204" pitchFamily="34" charset="0"/>
                        </a:rPr>
                        <a:t>Amount transferred</a:t>
                      </a:r>
                      <a:endParaRPr lang="en-US"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a:effectLst/>
                          <a:latin typeface="Arial Black" panose="020B0A04020102020204" pitchFamily="34" charset="0"/>
                        </a:rPr>
                        <a:t>Actual expenditure reported on MIG-MIS to </a:t>
                      </a:r>
                      <a:r>
                        <a:rPr lang="en-US" sz="1100" b="1" i="0" u="none" strike="noStrike" dirty="0" err="1">
                          <a:effectLst/>
                          <a:latin typeface="Arial Black" panose="020B0A04020102020204" pitchFamily="34" charset="0"/>
                        </a:rPr>
                        <a:t>Prov</a:t>
                      </a:r>
                      <a:r>
                        <a:rPr lang="en-US" sz="1100" b="1" i="0" u="none" strike="noStrike" dirty="0">
                          <a:effectLst/>
                          <a:latin typeface="Arial Black" panose="020B0A04020102020204" pitchFamily="34" charset="0"/>
                        </a:rPr>
                        <a:t> MIG</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 of transferred spent (MIS)</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Balance of </a:t>
                      </a:r>
                      <a:r>
                        <a:rPr lang="en-ZA" sz="1100" b="1" i="0" u="none" strike="noStrike" dirty="0" smtClean="0">
                          <a:effectLst/>
                          <a:latin typeface="Arial Black" panose="020B0A04020102020204" pitchFamily="34" charset="0"/>
                        </a:rPr>
                        <a:t>MIG allocation</a:t>
                      </a:r>
                    </a:p>
                    <a:p>
                      <a:pPr algn="ctr" fontAlgn="b"/>
                      <a:r>
                        <a:rPr lang="en-ZA" sz="1100" b="1" i="0" u="none" strike="noStrike" dirty="0" smtClean="0">
                          <a:effectLst/>
                          <a:latin typeface="Arial Black" panose="020B0A04020102020204" pitchFamily="34" charset="0"/>
                        </a:rPr>
                        <a:t>(000.00)</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1" i="0" u="none" strike="noStrike" dirty="0">
                          <a:effectLst/>
                          <a:latin typeface="Arial Black" panose="020B0A04020102020204" pitchFamily="34" charset="0"/>
                        </a:rPr>
                        <a:t> </a:t>
                      </a:r>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r>
                        <a:rPr lang="en-US" sz="1400" b="1" i="0" u="none" strike="noStrike" dirty="0" smtClean="0">
                          <a:effectLst/>
                          <a:latin typeface="Arial" panose="020B0604020202020204" pitchFamily="34" charset="0"/>
                          <a:cs typeface="Arial" panose="020B0604020202020204" pitchFamily="34" charset="0"/>
                        </a:rPr>
                        <a:t>Comments</a:t>
                      </a:r>
                      <a:endParaRPr lang="en-US" sz="1400" b="1" i="0" u="none" strike="noStrike" dirty="0">
                        <a:effectLst/>
                        <a:latin typeface="Arial" panose="020B0604020202020204" pitchFamily="34" charset="0"/>
                        <a:cs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77792876"/>
                  </a:ext>
                </a:extLst>
              </a:tr>
              <a:tr h="898564">
                <a:tc>
                  <a:txBody>
                    <a:bodyPr/>
                    <a:lstStyle/>
                    <a:p>
                      <a:pPr algn="l" fontAlgn="b"/>
                      <a:r>
                        <a:rPr lang="en-ZA" sz="1600" b="0" i="0" u="none" strike="noStrike" dirty="0" err="1" smtClean="0">
                          <a:solidFill>
                            <a:schemeClr val="tx1"/>
                          </a:solidFill>
                          <a:effectLst/>
                          <a:latin typeface="Arial" panose="020B0604020202020204" pitchFamily="34" charset="0"/>
                        </a:rPr>
                        <a:t>Gasegonyana</a:t>
                      </a:r>
                      <a:endParaRPr lang="en-ZA" sz="1600" b="0" i="0" u="none" strike="noStrike" dirty="0">
                        <a:solidFill>
                          <a:schemeClr val="tx1"/>
                        </a:solidFill>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smtClean="0">
                          <a:effectLst/>
                          <a:latin typeface="Arial" panose="020B0604020202020204" pitchFamily="34" charset="0"/>
                        </a:rPr>
                        <a:t>53 302 000</a:t>
                      </a:r>
                      <a:endParaRPr lang="en-ZA" sz="16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dirty="0" smtClean="0">
                        <a:effectLst/>
                        <a:latin typeface="Arial" panose="020B0604020202020204" pitchFamily="34" charset="0"/>
                      </a:endParaRPr>
                    </a:p>
                    <a:p>
                      <a:pPr algn="l" fontAlgn="b"/>
                      <a:r>
                        <a:rPr lang="en-ZA" sz="1600" b="0" i="0" u="none" strike="noStrike" dirty="0" smtClean="0">
                          <a:effectLst/>
                          <a:latin typeface="Arial" panose="020B0604020202020204" pitchFamily="34" charset="0"/>
                        </a:rPr>
                        <a:t>53 302 000</a:t>
                      </a:r>
                    </a:p>
                    <a:p>
                      <a:pPr algn="l" fontAlgn="b"/>
                      <a:endParaRPr lang="en-ZA" sz="16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effectLst/>
                          <a:latin typeface="Arial" panose="020B0604020202020204" pitchFamily="34" charset="0"/>
                        </a:rPr>
                        <a:t>49 199 721.9</a:t>
                      </a:r>
                      <a:endParaRPr lang="en-ZA" sz="14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smtClean="0">
                          <a:effectLst/>
                          <a:latin typeface="Arial" panose="020B0604020202020204" pitchFamily="34" charset="0"/>
                        </a:rPr>
                        <a:t>92%</a:t>
                      </a:r>
                      <a:endParaRPr lang="en-ZA" sz="18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effectLst/>
                          <a:latin typeface="Arial" panose="020B0604020202020204" pitchFamily="34" charset="0"/>
                        </a:rPr>
                        <a:t>4 102 278</a:t>
                      </a:r>
                      <a:endParaRPr lang="en-ZA" sz="14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400" b="0" i="0" u="none" strike="noStrike" dirty="0" smtClean="0">
                          <a:solidFill>
                            <a:schemeClr val="tx1"/>
                          </a:solidFill>
                          <a:effectLst/>
                          <a:latin typeface="Arial" panose="020B0604020202020204" pitchFamily="34" charset="0"/>
                        </a:rPr>
                        <a:t>No challenges reported</a:t>
                      </a:r>
                      <a:endParaRPr lang="en-US" sz="1400" b="0" i="0" u="none" strike="noStrike" dirty="0">
                        <a:solidFill>
                          <a:schemeClr val="tx1"/>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49295"/>
                  </a:ext>
                </a:extLst>
              </a:tr>
              <a:tr h="830297">
                <a:tc>
                  <a:txBody>
                    <a:bodyPr/>
                    <a:lstStyle/>
                    <a:p>
                      <a:pPr algn="l" fontAlgn="b"/>
                      <a:r>
                        <a:rPr lang="en-ZA" sz="1600" b="0" i="0" u="none" strike="noStrike" dirty="0" smtClean="0">
                          <a:effectLst/>
                          <a:latin typeface="Arial" panose="020B0604020202020204" pitchFamily="34" charset="0"/>
                        </a:rPr>
                        <a:t>Joe</a:t>
                      </a:r>
                      <a:r>
                        <a:rPr lang="en-ZA" sz="1600" b="0" i="0" u="none" strike="noStrike" baseline="0" dirty="0" smtClean="0">
                          <a:effectLst/>
                          <a:latin typeface="Arial" panose="020B0604020202020204" pitchFamily="34" charset="0"/>
                        </a:rPr>
                        <a:t> </a:t>
                      </a:r>
                      <a:r>
                        <a:rPr lang="en-ZA" sz="1600" b="0" i="0" u="none" strike="noStrike" baseline="0" dirty="0" err="1" smtClean="0">
                          <a:effectLst/>
                          <a:latin typeface="Arial" panose="020B0604020202020204" pitchFamily="34" charset="0"/>
                        </a:rPr>
                        <a:t>Morolong</a:t>
                      </a:r>
                      <a:endParaRPr lang="en-ZA" sz="1600" b="0" i="0" u="none" strike="noStrike" dirty="0">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smtClean="0">
                          <a:effectLst/>
                          <a:latin typeface="Arial" panose="020B0604020202020204" pitchFamily="34" charset="0"/>
                        </a:rPr>
                        <a:t>60 025 000</a:t>
                      </a:r>
                      <a:endParaRPr lang="en-ZA" sz="16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smtClean="0">
                          <a:effectLst/>
                          <a:latin typeface="Arial" panose="020B0604020202020204" pitchFamily="34" charset="0"/>
                        </a:rPr>
                        <a:t>60 025 000</a:t>
                      </a:r>
                      <a:endParaRPr lang="en-ZA" sz="16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effectLst/>
                          <a:latin typeface="Arial" panose="020B0604020202020204" pitchFamily="34" charset="0"/>
                        </a:rPr>
                        <a:t>57 316 990.5</a:t>
                      </a:r>
                      <a:endParaRPr lang="en-ZA" sz="14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effectLst/>
                          <a:latin typeface="Arial" panose="020B0604020202020204" pitchFamily="34" charset="0"/>
                        </a:rPr>
                        <a:t>95%</a:t>
                      </a:r>
                      <a:endParaRPr lang="en-ZA" sz="16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effectLst/>
                          <a:latin typeface="Arial" panose="020B0604020202020204" pitchFamily="34" charset="0"/>
                        </a:rPr>
                        <a:t>3 834 554.47</a:t>
                      </a:r>
                      <a:endParaRPr lang="en-ZA" sz="14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400" b="0" i="0" u="none" strike="noStrike" dirty="0" smtClean="0">
                          <a:solidFill>
                            <a:schemeClr val="tx1"/>
                          </a:solidFill>
                          <a:effectLst/>
                          <a:latin typeface="Arial" panose="020B0604020202020204" pitchFamily="34" charset="0"/>
                        </a:rPr>
                        <a:t>Re-prioritisation of projects delayed the implementation </a:t>
                      </a:r>
                      <a:endParaRPr lang="en-US" sz="1400" b="0" i="0" u="none" strike="noStrike" dirty="0">
                        <a:solidFill>
                          <a:schemeClr val="tx1"/>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806490"/>
                  </a:ext>
                </a:extLst>
              </a:tr>
              <a:tr h="811908">
                <a:tc>
                  <a:txBody>
                    <a:bodyPr/>
                    <a:lstStyle/>
                    <a:p>
                      <a:pPr algn="l" fontAlgn="b"/>
                      <a:r>
                        <a:rPr lang="en-ZA" sz="1600" b="0" i="0" u="none" strike="noStrike" dirty="0" err="1" smtClean="0">
                          <a:effectLst/>
                          <a:latin typeface="Arial" panose="020B0604020202020204" pitchFamily="34" charset="0"/>
                        </a:rPr>
                        <a:t>Gamagara</a:t>
                      </a:r>
                      <a:endParaRPr lang="en-ZA" sz="1600" b="0" i="0" u="none" strike="noStrike" dirty="0">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smtClean="0">
                          <a:effectLst/>
                          <a:latin typeface="Arial" panose="020B0604020202020204" pitchFamily="34" charset="0"/>
                        </a:rPr>
                        <a:t>11 853 000</a:t>
                      </a:r>
                      <a:endParaRPr lang="en-ZA" sz="16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smtClean="0">
                          <a:effectLst/>
                          <a:latin typeface="Arial" panose="020B0604020202020204" pitchFamily="34" charset="0"/>
                        </a:rPr>
                        <a:t>11 853 000</a:t>
                      </a:r>
                      <a:endParaRPr lang="en-ZA" sz="16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smtClean="0">
                          <a:effectLst/>
                          <a:latin typeface="Arial" panose="020B0604020202020204" pitchFamily="34" charset="0"/>
                        </a:rPr>
                        <a:t>8 018 445.53</a:t>
                      </a:r>
                      <a:endParaRPr lang="en-ZA" sz="16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effectLst/>
                          <a:latin typeface="Arial" panose="020B0604020202020204" pitchFamily="34" charset="0"/>
                        </a:rPr>
                        <a:t>68%</a:t>
                      </a:r>
                      <a:endParaRPr lang="en-ZA" sz="16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smtClean="0">
                          <a:effectLst/>
                          <a:latin typeface="Arial" panose="020B0604020202020204" pitchFamily="34" charset="0"/>
                        </a:rPr>
                        <a:t>2 708 009.5</a:t>
                      </a:r>
                      <a:endParaRPr lang="en-ZA" sz="14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400" b="0" i="0" u="none" strike="noStrike" baseline="0" dirty="0" smtClean="0">
                          <a:solidFill>
                            <a:schemeClr val="tx1"/>
                          </a:solidFill>
                          <a:effectLst/>
                          <a:latin typeface="Arial" panose="020B0604020202020204" pitchFamily="34" charset="0"/>
                        </a:rPr>
                        <a:t>None complying on reporting, therefore difficult to track challenges</a:t>
                      </a:r>
                      <a:endParaRPr lang="en-US" sz="1400" b="0" i="0" u="none" strike="noStrike" dirty="0">
                        <a:solidFill>
                          <a:schemeClr val="tx1"/>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199295"/>
                  </a:ext>
                </a:extLst>
              </a:tr>
            </a:tbl>
          </a:graphicData>
        </a:graphic>
      </p:graphicFrame>
      <p:sp>
        <p:nvSpPr>
          <p:cNvPr id="5" name="Rectangle 4"/>
          <p:cNvSpPr/>
          <p:nvPr/>
        </p:nvSpPr>
        <p:spPr>
          <a:xfrm>
            <a:off x="6439" y="5867400"/>
            <a:ext cx="9137561" cy="9906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270062209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83811" y="2743200"/>
            <a:ext cx="9087485" cy="1062310"/>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2400" b="1" dirty="0">
                <a:latin typeface="Arial" panose="020B0604020202020204" pitchFamily="34" charset="0"/>
                <a:cs typeface="Arial" panose="020B0604020202020204" pitchFamily="34" charset="0"/>
              </a:rPr>
              <a:t> </a:t>
            </a:r>
            <a:r>
              <a:rPr lang="en-US" sz="28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NAMAKWA DISTRICT</a:t>
            </a:r>
            <a:endParaRPr lang="en-US" sz="2400"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Title 1"/>
          <p:cNvSpPr txBox="1">
            <a:spLocks/>
          </p:cNvSpPr>
          <p:nvPr/>
        </p:nvSpPr>
        <p:spPr>
          <a:xfrm>
            <a:off x="83811" y="3962400"/>
            <a:ext cx="9087485" cy="1062310"/>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fontAlgn="base" latinLnBrk="0" hangingPunct="1">
              <a:spcBef>
                <a:spcPct val="0"/>
              </a:spcBef>
              <a:spcAft>
                <a:spcPct val="0"/>
              </a:spcAft>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a:r>
              <a:rPr lang="en-US" sz="2400" b="1" dirty="0" smtClean="0">
                <a:latin typeface="Arial" panose="020B0604020202020204" pitchFamily="34" charset="0"/>
                <a:cs typeface="Arial" panose="020B0604020202020204" pitchFamily="34" charset="0"/>
              </a:rPr>
              <a:t> </a:t>
            </a:r>
            <a:r>
              <a:rPr lang="en-US" sz="28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COVID 19 PANDEMIC INTERVENTIONS </a:t>
            </a:r>
            <a:endParaRPr lang="en-US" sz="2400"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ectangle 4"/>
          <p:cNvSpPr/>
          <p:nvPr/>
        </p:nvSpPr>
        <p:spPr>
          <a:xfrm>
            <a:off x="6439" y="5880296"/>
            <a:ext cx="9137561" cy="97770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370773060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554163"/>
            <a:ext cx="8991600" cy="4525962"/>
          </a:xfrm>
        </p:spPr>
        <p:txBody>
          <a:bodyPr/>
          <a:lstStyle/>
          <a:p>
            <a:r>
              <a:rPr lang="en-ZA" dirty="0" smtClean="0"/>
              <a:t>Currently </a:t>
            </a:r>
            <a:r>
              <a:rPr lang="en-ZA" dirty="0"/>
              <a:t>99% of the workforce are at work</a:t>
            </a:r>
          </a:p>
          <a:p>
            <a:r>
              <a:rPr lang="en-ZA" dirty="0"/>
              <a:t>Employees are screened on a daily basis and are provided with masks and sanitiser</a:t>
            </a:r>
          </a:p>
          <a:p>
            <a:r>
              <a:rPr lang="en-ZA" dirty="0"/>
              <a:t>No entry is allowed to our premises with out masks and consumers are screened</a:t>
            </a:r>
          </a:p>
          <a:p>
            <a:r>
              <a:rPr lang="en-ZA" dirty="0"/>
              <a:t>Our offices are sanitised on Monday’s , Wednesdays and Friday’s  </a:t>
            </a:r>
          </a:p>
          <a:p>
            <a:pPr>
              <a:buNone/>
            </a:pPr>
            <a:endParaRPr lang="en-ZA" dirty="0"/>
          </a:p>
          <a:p>
            <a:endParaRPr lang="en-ZA" dirty="0"/>
          </a:p>
          <a:p>
            <a:endParaRPr lang="en-ZA" dirty="0"/>
          </a:p>
        </p:txBody>
      </p:sp>
      <p:sp>
        <p:nvSpPr>
          <p:cNvPr id="6" name="Title 1"/>
          <p:cNvSpPr txBox="1">
            <a:spLocks/>
          </p:cNvSpPr>
          <p:nvPr/>
        </p:nvSpPr>
        <p:spPr>
          <a:xfrm>
            <a:off x="21258" y="-12510"/>
            <a:ext cx="9087485" cy="1062310"/>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fontAlgn="base" latinLnBrk="0" hangingPunct="1">
              <a:spcBef>
                <a:spcPct val="0"/>
              </a:spcBef>
              <a:spcAft>
                <a:spcPct val="0"/>
              </a:spcAft>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a:r>
              <a:rPr lang="en-US" sz="2400" b="1" dirty="0" smtClean="0">
                <a:latin typeface="Arial" panose="020B0604020202020204" pitchFamily="34" charset="0"/>
                <a:cs typeface="Arial" panose="020B0604020202020204" pitchFamily="34" charset="0"/>
              </a:rPr>
              <a:t> </a:t>
            </a:r>
            <a:r>
              <a:rPr lang="en-US" sz="28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COVID 19 PANDEMIC INTERVENTIONS </a:t>
            </a:r>
            <a:endParaRPr lang="en-US" sz="2400"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Rectangle 3"/>
          <p:cNvSpPr/>
          <p:nvPr/>
        </p:nvSpPr>
        <p:spPr>
          <a:xfrm>
            <a:off x="6439" y="5880296"/>
            <a:ext cx="9137561" cy="97770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50582014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066800"/>
          </a:xfrm>
          <a:solidFill>
            <a:srgbClr val="FFC000"/>
          </a:solidFill>
        </p:spPr>
        <p:txBody>
          <a:bodyPr>
            <a:normAutofit/>
          </a:bodyPr>
          <a:lstStyle/>
          <a:p>
            <a:r>
              <a:rPr lang="en-ZA" b="1" dirty="0">
                <a:latin typeface="Arial" panose="020B0604020202020204" pitchFamily="34" charset="0"/>
                <a:cs typeface="Arial" panose="020B0604020202020204" pitchFamily="34" charset="0"/>
              </a:rPr>
              <a:t>COVID 19 Status Report</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p:spPr>
      </p:pic>
    </p:spTree>
    <p:extLst>
      <p:ext uri="{BB962C8B-B14F-4D97-AF65-F5344CB8AC3E}">
        <p14:creationId xmlns:p14="http://schemas.microsoft.com/office/powerpoint/2010/main" val="258702033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0" y="1600200"/>
            <a:ext cx="8610600" cy="3962400"/>
          </a:xfrm>
        </p:spPr>
        <p:txBody>
          <a:bodyPr>
            <a:normAutofit lnSpcReduction="10000"/>
          </a:bodyPr>
          <a:lstStyle/>
          <a:p>
            <a:r>
              <a:rPr lang="en-ZA" dirty="0"/>
              <a:t>Mass Screening and Testing still proceeding</a:t>
            </a:r>
          </a:p>
          <a:p>
            <a:endParaRPr lang="en-ZA" dirty="0" smtClean="0"/>
          </a:p>
          <a:p>
            <a:r>
              <a:rPr lang="en-ZA" dirty="0" smtClean="0"/>
              <a:t>Delay </a:t>
            </a:r>
            <a:r>
              <a:rPr lang="en-ZA" dirty="0"/>
              <a:t>in reporting of numbers as a result of testing being done outside of the district and province</a:t>
            </a:r>
          </a:p>
          <a:p>
            <a:pPr lvl="1"/>
            <a:endParaRPr lang="en-ZA" dirty="0" smtClean="0"/>
          </a:p>
          <a:p>
            <a:pPr lvl="1"/>
            <a:r>
              <a:rPr lang="en-ZA" dirty="0" smtClean="0"/>
              <a:t>Vedanta mine committed </a:t>
            </a:r>
            <a:r>
              <a:rPr lang="en-ZA" dirty="0"/>
              <a:t>to purchase a testing station</a:t>
            </a:r>
          </a:p>
          <a:p>
            <a:pPr lvl="1"/>
            <a:endParaRPr lang="en-ZA" dirty="0" smtClean="0"/>
          </a:p>
          <a:p>
            <a:pPr lvl="1"/>
            <a:r>
              <a:rPr lang="en-ZA" dirty="0" smtClean="0"/>
              <a:t>Meeting </a:t>
            </a:r>
            <a:r>
              <a:rPr lang="en-ZA" dirty="0"/>
              <a:t>to be scheduled with stakeholders to seek financial assistance</a:t>
            </a:r>
          </a:p>
        </p:txBody>
      </p:sp>
      <p:sp>
        <p:nvSpPr>
          <p:cNvPr id="6" name="Title 1"/>
          <p:cNvSpPr txBox="1">
            <a:spLocks/>
          </p:cNvSpPr>
          <p:nvPr/>
        </p:nvSpPr>
        <p:spPr>
          <a:xfrm>
            <a:off x="21258" y="-12510"/>
            <a:ext cx="9087485" cy="1062310"/>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fontAlgn="base" latinLnBrk="0" hangingPunct="1">
              <a:spcBef>
                <a:spcPct val="0"/>
              </a:spcBef>
              <a:spcAft>
                <a:spcPct val="0"/>
              </a:spcAft>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a:r>
              <a:rPr lang="en-US" sz="2400" b="1" dirty="0" smtClean="0">
                <a:latin typeface="Arial" panose="020B0604020202020204" pitchFamily="34" charset="0"/>
                <a:cs typeface="Arial" panose="020B0604020202020204" pitchFamily="34" charset="0"/>
              </a:rPr>
              <a:t> </a:t>
            </a:r>
            <a:r>
              <a:rPr lang="en-US" sz="28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COVID 19 PANDEMIC INTERVENTIONS </a:t>
            </a:r>
            <a:endParaRPr lang="en-US" sz="2400"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Rectangle 3"/>
          <p:cNvSpPr/>
          <p:nvPr/>
        </p:nvSpPr>
        <p:spPr>
          <a:xfrm>
            <a:off x="6439" y="5880296"/>
            <a:ext cx="9137561" cy="97770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371914797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6750"/>
            <a:ext cx="9143999" cy="1384995"/>
          </a:xfrm>
          <a:prstGeom prst="rect">
            <a:avLst/>
          </a:prstGeom>
          <a:solidFill>
            <a:srgbClr val="92D050"/>
          </a:solidFill>
        </p:spPr>
        <p:txBody>
          <a:bodyPr wrap="square" rtlCol="0" anchor="ctr">
            <a:spAutoFit/>
          </a:bodyPr>
          <a:lstStyle/>
          <a:p>
            <a:pPr algn="ctr"/>
            <a:endParaRPr lang="en-US" sz="2800" b="1" dirty="0" smtClean="0"/>
          </a:p>
          <a:p>
            <a:pPr algn="ctr"/>
            <a:r>
              <a:rPr lang="en-US" sz="2800" b="1" dirty="0" smtClean="0"/>
              <a:t>STORAGE TANKS AND WATER TRUCKS </a:t>
            </a:r>
            <a:r>
              <a:rPr lang="en-ZA" sz="2800" b="1" dirty="0" smtClean="0"/>
              <a:t>PROGRESS</a:t>
            </a:r>
          </a:p>
          <a:p>
            <a:pPr algn="ctr"/>
            <a:endParaRPr lang="en-ZA" sz="2800" b="1" dirty="0"/>
          </a:p>
        </p:txBody>
      </p:sp>
      <p:sp>
        <p:nvSpPr>
          <p:cNvPr id="8" name="TextBox 7"/>
          <p:cNvSpPr txBox="1"/>
          <p:nvPr/>
        </p:nvSpPr>
        <p:spPr>
          <a:xfrm>
            <a:off x="-36512" y="6409504"/>
            <a:ext cx="3206115" cy="369332"/>
          </a:xfrm>
          <a:prstGeom prst="rect">
            <a:avLst/>
          </a:prstGeom>
          <a:solidFill>
            <a:srgbClr val="00CC00"/>
          </a:solidFill>
        </p:spPr>
        <p:txBody>
          <a:bodyPr wrap="square" rtlCol="0">
            <a:spAutoFit/>
          </a:bodyPr>
          <a:lstStyle/>
          <a:p>
            <a:r>
              <a:rPr lang="en-ZA" sz="1800" dirty="0" smtClean="0"/>
              <a:t>                         Stands completed</a:t>
            </a:r>
            <a:endParaRPr lang="en-ZA" sz="1800" dirty="0"/>
          </a:p>
        </p:txBody>
      </p:sp>
      <p:sp>
        <p:nvSpPr>
          <p:cNvPr id="9" name="TextBox 8"/>
          <p:cNvSpPr txBox="1"/>
          <p:nvPr/>
        </p:nvSpPr>
        <p:spPr>
          <a:xfrm>
            <a:off x="5113020" y="6429138"/>
            <a:ext cx="4030980" cy="369332"/>
          </a:xfrm>
          <a:prstGeom prst="rect">
            <a:avLst/>
          </a:prstGeom>
          <a:solidFill>
            <a:srgbClr val="FFFF00"/>
          </a:solidFill>
        </p:spPr>
        <p:txBody>
          <a:bodyPr wrap="square" rtlCol="0">
            <a:spAutoFit/>
          </a:bodyPr>
          <a:lstStyle/>
          <a:p>
            <a:r>
              <a:rPr lang="en-ZA" sz="1800" dirty="0" smtClean="0"/>
              <a:t>Stands under construction</a:t>
            </a:r>
            <a:endParaRPr lang="en-ZA" sz="1800" dirty="0"/>
          </a:p>
        </p:txBody>
      </p:sp>
      <p:graphicFrame>
        <p:nvGraphicFramePr>
          <p:cNvPr id="2" name="Table 1"/>
          <p:cNvGraphicFramePr>
            <a:graphicFrameLocks noGrp="1"/>
          </p:cNvGraphicFramePr>
          <p:nvPr>
            <p:extLst/>
          </p:nvPr>
        </p:nvGraphicFramePr>
        <p:xfrm>
          <a:off x="-2" y="1066800"/>
          <a:ext cx="9144001" cy="5342703"/>
        </p:xfrm>
        <a:graphic>
          <a:graphicData uri="http://schemas.openxmlformats.org/drawingml/2006/table">
            <a:tbl>
              <a:tblPr/>
              <a:tblGrid>
                <a:gridCol w="1395623">
                  <a:extLst>
                    <a:ext uri="{9D8B030D-6E8A-4147-A177-3AD203B41FA5}">
                      <a16:colId xmlns:a16="http://schemas.microsoft.com/office/drawing/2014/main" val="4289683514"/>
                    </a:ext>
                  </a:extLst>
                </a:gridCol>
                <a:gridCol w="1128702">
                  <a:extLst>
                    <a:ext uri="{9D8B030D-6E8A-4147-A177-3AD203B41FA5}">
                      <a16:colId xmlns:a16="http://schemas.microsoft.com/office/drawing/2014/main" val="2608220237"/>
                    </a:ext>
                  </a:extLst>
                </a:gridCol>
                <a:gridCol w="610108">
                  <a:extLst>
                    <a:ext uri="{9D8B030D-6E8A-4147-A177-3AD203B41FA5}">
                      <a16:colId xmlns:a16="http://schemas.microsoft.com/office/drawing/2014/main" val="2598393688"/>
                    </a:ext>
                  </a:extLst>
                </a:gridCol>
                <a:gridCol w="610108">
                  <a:extLst>
                    <a:ext uri="{9D8B030D-6E8A-4147-A177-3AD203B41FA5}">
                      <a16:colId xmlns:a16="http://schemas.microsoft.com/office/drawing/2014/main" val="2105398743"/>
                    </a:ext>
                  </a:extLst>
                </a:gridCol>
                <a:gridCol w="610108">
                  <a:extLst>
                    <a:ext uri="{9D8B030D-6E8A-4147-A177-3AD203B41FA5}">
                      <a16:colId xmlns:a16="http://schemas.microsoft.com/office/drawing/2014/main" val="3238965502"/>
                    </a:ext>
                  </a:extLst>
                </a:gridCol>
                <a:gridCol w="770262">
                  <a:extLst>
                    <a:ext uri="{9D8B030D-6E8A-4147-A177-3AD203B41FA5}">
                      <a16:colId xmlns:a16="http://schemas.microsoft.com/office/drawing/2014/main" val="4127134738"/>
                    </a:ext>
                  </a:extLst>
                </a:gridCol>
                <a:gridCol w="770262">
                  <a:extLst>
                    <a:ext uri="{9D8B030D-6E8A-4147-A177-3AD203B41FA5}">
                      <a16:colId xmlns:a16="http://schemas.microsoft.com/office/drawing/2014/main" val="1506585143"/>
                    </a:ext>
                  </a:extLst>
                </a:gridCol>
                <a:gridCol w="922789">
                  <a:extLst>
                    <a:ext uri="{9D8B030D-6E8A-4147-A177-3AD203B41FA5}">
                      <a16:colId xmlns:a16="http://schemas.microsoft.com/office/drawing/2014/main" val="1752558465"/>
                    </a:ext>
                  </a:extLst>
                </a:gridCol>
                <a:gridCol w="1151581">
                  <a:extLst>
                    <a:ext uri="{9D8B030D-6E8A-4147-A177-3AD203B41FA5}">
                      <a16:colId xmlns:a16="http://schemas.microsoft.com/office/drawing/2014/main" val="3891123198"/>
                    </a:ext>
                  </a:extLst>
                </a:gridCol>
                <a:gridCol w="594855">
                  <a:extLst>
                    <a:ext uri="{9D8B030D-6E8A-4147-A177-3AD203B41FA5}">
                      <a16:colId xmlns:a16="http://schemas.microsoft.com/office/drawing/2014/main" val="735954694"/>
                    </a:ext>
                  </a:extLst>
                </a:gridCol>
                <a:gridCol w="579603">
                  <a:extLst>
                    <a:ext uri="{9D8B030D-6E8A-4147-A177-3AD203B41FA5}">
                      <a16:colId xmlns:a16="http://schemas.microsoft.com/office/drawing/2014/main" val="1977230385"/>
                    </a:ext>
                  </a:extLst>
                </a:gridCol>
              </a:tblGrid>
              <a:tr h="1602955">
                <a:tc>
                  <a:txBody>
                    <a:bodyPr/>
                    <a:lstStyle/>
                    <a:p>
                      <a:pPr algn="ctr" fontAlgn="ctr"/>
                      <a:r>
                        <a:rPr lang="en-ZA" sz="1000" b="1" i="0" u="none" strike="noStrike" dirty="0">
                          <a:solidFill>
                            <a:srgbClr val="FFFFFF"/>
                          </a:solidFill>
                          <a:effectLst/>
                          <a:latin typeface="Arial" panose="020B0604020202020204" pitchFamily="34" charset="0"/>
                        </a:rPr>
                        <a:t>LOCAL MUNICIPALITY</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NUMBER OF TANKS ALLOCATED BY RW/SW</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TOTAL TANK STANDS</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STANDS COMPLETE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IN STORAGE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TEMPORARY INSTALLATION</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TANKS IN USE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PERMANENT INSTALLATION</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NUMBER OF WATER TRANKERS ORIGINALLY ALLOCATED</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dirty="0">
                          <a:solidFill>
                            <a:schemeClr val="tx1"/>
                          </a:solidFill>
                          <a:effectLst/>
                          <a:latin typeface="Arial" panose="020B0604020202020204" pitchFamily="34" charset="0"/>
                        </a:rPr>
                        <a:t>TRUCKS WITH DRAWN</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dirty="0">
                          <a:solidFill>
                            <a:srgbClr val="FFFFFF"/>
                          </a:solidFill>
                          <a:effectLst/>
                          <a:latin typeface="Arial" panose="020B0604020202020204" pitchFamily="34" charset="0"/>
                        </a:rPr>
                        <a:t>WATER TANKERS CURRENTLY ON SITE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734794680"/>
                  </a:ext>
                </a:extLst>
              </a:tr>
              <a:tr h="505695">
                <a:tc>
                  <a:txBody>
                    <a:bodyPr/>
                    <a:lstStyle/>
                    <a:p>
                      <a:pPr algn="ctr" fontAlgn="ctr"/>
                      <a:r>
                        <a:rPr lang="en-ZA" sz="1600" b="1" i="0" u="none" strike="noStrike" dirty="0">
                          <a:solidFill>
                            <a:srgbClr val="000000"/>
                          </a:solidFill>
                          <a:effectLst/>
                          <a:latin typeface="Arial" panose="020B0604020202020204" pitchFamily="34" charset="0"/>
                        </a:rPr>
                        <a:t>Kamiesberg</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3962578"/>
                  </a:ext>
                </a:extLst>
              </a:tr>
              <a:tr h="505695">
                <a:tc>
                  <a:txBody>
                    <a:bodyPr/>
                    <a:lstStyle/>
                    <a:p>
                      <a:pPr algn="ctr" fontAlgn="ctr"/>
                      <a:r>
                        <a:rPr lang="en-ZA" sz="1600" b="1" i="0" u="none" strike="noStrike" dirty="0">
                          <a:solidFill>
                            <a:srgbClr val="000000"/>
                          </a:solidFill>
                          <a:effectLst/>
                          <a:latin typeface="Arial" panose="020B0604020202020204" pitchFamily="34" charset="0"/>
                        </a:rPr>
                        <a:t>Richtersveld</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050178"/>
                  </a:ext>
                </a:extLst>
              </a:tr>
              <a:tr h="505695">
                <a:tc>
                  <a:txBody>
                    <a:bodyPr/>
                    <a:lstStyle/>
                    <a:p>
                      <a:pPr algn="ctr" fontAlgn="ctr"/>
                      <a:r>
                        <a:rPr lang="en-ZA" sz="1600" b="1" i="0" u="none" strike="noStrike" dirty="0">
                          <a:solidFill>
                            <a:srgbClr val="000000"/>
                          </a:solidFill>
                          <a:effectLst/>
                          <a:latin typeface="Arial" panose="020B0604020202020204" pitchFamily="34" charset="0"/>
                        </a:rPr>
                        <a:t>Nama Khoi</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136192"/>
                  </a:ext>
                </a:extLst>
              </a:tr>
              <a:tr h="505695">
                <a:tc>
                  <a:txBody>
                    <a:bodyPr/>
                    <a:lstStyle/>
                    <a:p>
                      <a:pPr algn="ctr" fontAlgn="ctr"/>
                      <a:r>
                        <a:rPr lang="en-ZA" sz="1600" b="1" i="0" u="none" strike="noStrike">
                          <a:solidFill>
                            <a:srgbClr val="000000"/>
                          </a:solidFill>
                          <a:effectLst/>
                          <a:latin typeface="Arial" panose="020B0604020202020204" pitchFamily="34" charset="0"/>
                        </a:rPr>
                        <a:t>Khai-Ma</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1172861"/>
                  </a:ext>
                </a:extLst>
              </a:tr>
              <a:tr h="505695">
                <a:tc>
                  <a:txBody>
                    <a:bodyPr/>
                    <a:lstStyle/>
                    <a:p>
                      <a:pPr algn="ctr" fontAlgn="ctr"/>
                      <a:r>
                        <a:rPr lang="en-ZA" sz="1600" b="1" i="0" u="none" strike="noStrike">
                          <a:solidFill>
                            <a:srgbClr val="000000"/>
                          </a:solidFill>
                          <a:effectLst/>
                          <a:latin typeface="Arial" panose="020B0604020202020204" pitchFamily="34" charset="0"/>
                        </a:rPr>
                        <a:t>Hantam</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2638107"/>
                  </a:ext>
                </a:extLst>
              </a:tr>
              <a:tr h="805520">
                <a:tc>
                  <a:txBody>
                    <a:bodyPr/>
                    <a:lstStyle/>
                    <a:p>
                      <a:pPr algn="ctr" fontAlgn="ctr"/>
                      <a:r>
                        <a:rPr lang="en-ZA" sz="1600" b="1" i="0" u="none" strike="noStrike">
                          <a:solidFill>
                            <a:srgbClr val="000000"/>
                          </a:solidFill>
                          <a:effectLst/>
                          <a:latin typeface="Arial" panose="020B0604020202020204" pitchFamily="34" charset="0"/>
                        </a:rPr>
                        <a:t>Karoo Hoogland</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2784356"/>
                  </a:ext>
                </a:extLst>
              </a:tr>
              <a:tr h="405753">
                <a:tc>
                  <a:txBody>
                    <a:bodyPr/>
                    <a:lstStyle/>
                    <a:p>
                      <a:pPr algn="ctr" fontAlgn="ctr"/>
                      <a:r>
                        <a:rPr lang="en-ZA" sz="1600" b="1" i="0" u="none" strike="noStrike" dirty="0">
                          <a:solidFill>
                            <a:srgbClr val="000000"/>
                          </a:solidFill>
                          <a:effectLst/>
                          <a:latin typeface="Arial" panose="020B0604020202020204" pitchFamily="34" charset="0"/>
                        </a:rPr>
                        <a:t>Total</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020332237"/>
                  </a:ext>
                </a:extLst>
              </a:tr>
            </a:tbl>
          </a:graphicData>
        </a:graphic>
      </p:graphicFrame>
    </p:spTree>
    <p:extLst>
      <p:ext uri="{BB962C8B-B14F-4D97-AF65-F5344CB8AC3E}">
        <p14:creationId xmlns:p14="http://schemas.microsoft.com/office/powerpoint/2010/main" val="23308473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30352" cy="603914"/>
          </a:xfrm>
          <a:solidFill>
            <a:srgbClr val="FFC000"/>
          </a:solidFill>
        </p:spPr>
        <p:txBody>
          <a:bodyPr>
            <a:normAutofit fontScale="90000"/>
          </a:bodyPr>
          <a:lstStyle/>
          <a:p>
            <a:pPr>
              <a:defRPr/>
            </a:pPr>
            <a:r>
              <a:rPr lang="en-ZA"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MIG EXPENDITURE AT END JUNE 2020</a:t>
            </a:r>
            <a:endParaRPr lang="en-ZA"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10237" y="1624938"/>
          <a:ext cx="9130352" cy="3909616"/>
        </p:xfrm>
        <a:graphic>
          <a:graphicData uri="http://schemas.openxmlformats.org/drawingml/2006/table">
            <a:tbl>
              <a:tblPr/>
              <a:tblGrid>
                <a:gridCol w="1156648">
                  <a:extLst>
                    <a:ext uri="{9D8B030D-6E8A-4147-A177-3AD203B41FA5}">
                      <a16:colId xmlns:a16="http://schemas.microsoft.com/office/drawing/2014/main" val="3784852988"/>
                    </a:ext>
                  </a:extLst>
                </a:gridCol>
                <a:gridCol w="910988">
                  <a:extLst>
                    <a:ext uri="{9D8B030D-6E8A-4147-A177-3AD203B41FA5}">
                      <a16:colId xmlns:a16="http://schemas.microsoft.com/office/drawing/2014/main" val="639363509"/>
                    </a:ext>
                  </a:extLst>
                </a:gridCol>
                <a:gridCol w="982639">
                  <a:extLst>
                    <a:ext uri="{9D8B030D-6E8A-4147-A177-3AD203B41FA5}">
                      <a16:colId xmlns:a16="http://schemas.microsoft.com/office/drawing/2014/main" val="3948269030"/>
                    </a:ext>
                  </a:extLst>
                </a:gridCol>
                <a:gridCol w="1014257">
                  <a:extLst>
                    <a:ext uri="{9D8B030D-6E8A-4147-A177-3AD203B41FA5}">
                      <a16:colId xmlns:a16="http://schemas.microsoft.com/office/drawing/2014/main" val="622605362"/>
                    </a:ext>
                  </a:extLst>
                </a:gridCol>
                <a:gridCol w="756539">
                  <a:extLst>
                    <a:ext uri="{9D8B030D-6E8A-4147-A177-3AD203B41FA5}">
                      <a16:colId xmlns:a16="http://schemas.microsoft.com/office/drawing/2014/main" val="3119802755"/>
                    </a:ext>
                  </a:extLst>
                </a:gridCol>
                <a:gridCol w="982654">
                  <a:extLst>
                    <a:ext uri="{9D8B030D-6E8A-4147-A177-3AD203B41FA5}">
                      <a16:colId xmlns:a16="http://schemas.microsoft.com/office/drawing/2014/main" val="3857271666"/>
                    </a:ext>
                  </a:extLst>
                </a:gridCol>
                <a:gridCol w="1139471">
                  <a:extLst>
                    <a:ext uri="{9D8B030D-6E8A-4147-A177-3AD203B41FA5}">
                      <a16:colId xmlns:a16="http://schemas.microsoft.com/office/drawing/2014/main" val="477886465"/>
                    </a:ext>
                  </a:extLst>
                </a:gridCol>
                <a:gridCol w="2187156">
                  <a:extLst>
                    <a:ext uri="{9D8B030D-6E8A-4147-A177-3AD203B41FA5}">
                      <a16:colId xmlns:a16="http://schemas.microsoft.com/office/drawing/2014/main" val="943718090"/>
                    </a:ext>
                  </a:extLst>
                </a:gridCol>
              </a:tblGrid>
              <a:tr h="951931">
                <a:tc>
                  <a:txBody>
                    <a:bodyPr/>
                    <a:lstStyle/>
                    <a:p>
                      <a:pPr algn="ctr" fontAlgn="b"/>
                      <a:r>
                        <a:rPr lang="en-ZA" sz="1100" b="1" i="0" u="none" strike="noStrike" dirty="0">
                          <a:effectLst/>
                          <a:latin typeface="Arial Black" panose="020B0A04020102020204" pitchFamily="34" charset="0"/>
                        </a:rPr>
                        <a:t>Municipality</a:t>
                      </a:r>
                    </a:p>
                  </a:txBody>
                  <a:tcPr marL="3092" marR="3092" marT="30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 </a:t>
                      </a:r>
                      <a:r>
                        <a:rPr lang="en-ZA" sz="1100" b="1" i="0" u="none" strike="noStrike" dirty="0" smtClean="0">
                          <a:effectLst/>
                          <a:latin typeface="Arial Black" panose="020B0A04020102020204" pitchFamily="34" charset="0"/>
                        </a:rPr>
                        <a:t>Allocation 2019/20</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smtClean="0">
                          <a:effectLst/>
                          <a:latin typeface="Arial Black" panose="020B0A04020102020204" pitchFamily="34" charset="0"/>
                        </a:rPr>
                        <a:t>Amount transferred</a:t>
                      </a:r>
                      <a:endParaRPr lang="en-US"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a:effectLst/>
                          <a:latin typeface="Arial Black" panose="020B0A04020102020204" pitchFamily="34" charset="0"/>
                        </a:rPr>
                        <a:t>Actual expenditure reported on MIG-MIS to </a:t>
                      </a:r>
                      <a:r>
                        <a:rPr lang="en-US" sz="1100" b="1" i="0" u="none" strike="noStrike" dirty="0" err="1">
                          <a:effectLst/>
                          <a:latin typeface="Arial Black" panose="020B0A04020102020204" pitchFamily="34" charset="0"/>
                        </a:rPr>
                        <a:t>Prov</a:t>
                      </a:r>
                      <a:r>
                        <a:rPr lang="en-US" sz="1100" b="1" i="0" u="none" strike="noStrike" dirty="0">
                          <a:effectLst/>
                          <a:latin typeface="Arial Black" panose="020B0A04020102020204" pitchFamily="34" charset="0"/>
                        </a:rPr>
                        <a:t> MIG</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 of transferred spent (MIS)</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Balance of </a:t>
                      </a:r>
                      <a:r>
                        <a:rPr lang="en-ZA" sz="1100" b="1" i="0" u="none" strike="noStrike" dirty="0" smtClean="0">
                          <a:effectLst/>
                          <a:latin typeface="Arial Black" panose="020B0A04020102020204" pitchFamily="34" charset="0"/>
                        </a:rPr>
                        <a:t>MIG allocation</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smtClean="0">
                          <a:effectLst/>
                          <a:latin typeface="Arial Black" panose="020B0A04020102020204" pitchFamily="34" charset="0"/>
                        </a:rPr>
                        <a:t>Re-Prioritized Project Allocation</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1" i="0" u="none" strike="noStrike" dirty="0">
                          <a:effectLst/>
                          <a:latin typeface="Arial Black" panose="020B0A04020102020204" pitchFamily="34" charset="0"/>
                        </a:rPr>
                        <a:t> </a:t>
                      </a:r>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r>
                        <a:rPr lang="en-US" sz="1400" b="1" i="0" u="none" strike="noStrike" dirty="0" smtClean="0">
                          <a:effectLst/>
                          <a:latin typeface="Arial" panose="020B0604020202020204" pitchFamily="34" charset="0"/>
                          <a:cs typeface="Arial" panose="020B0604020202020204" pitchFamily="34" charset="0"/>
                        </a:rPr>
                        <a:t>Comments</a:t>
                      </a:r>
                      <a:endParaRPr lang="en-US" sz="1400" b="1" i="0" u="none" strike="noStrike" dirty="0">
                        <a:effectLst/>
                        <a:latin typeface="Arial" panose="020B0604020202020204" pitchFamily="34" charset="0"/>
                        <a:cs typeface="Arial" panose="020B0604020202020204" pitchFamily="34" charset="0"/>
                      </a:endParaRPr>
                    </a:p>
                  </a:txBody>
                  <a:tcPr marL="3092" marR="3092" marT="30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77792876"/>
                  </a:ext>
                </a:extLst>
              </a:tr>
              <a:tr h="917492">
                <a:tc>
                  <a:txBody>
                    <a:bodyPr/>
                    <a:lstStyle/>
                    <a:p>
                      <a:pPr algn="l" fontAlgn="b"/>
                      <a:r>
                        <a:rPr lang="en-ZA" sz="1200" b="0" i="0" u="none" strike="noStrike" dirty="0">
                          <a:solidFill>
                            <a:schemeClr val="tx1"/>
                          </a:solidFill>
                          <a:effectLst/>
                          <a:latin typeface="Arial" panose="020B0604020202020204" pitchFamily="34" charset="0"/>
                        </a:rPr>
                        <a:t>Richtersveld</a:t>
                      </a: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effectLst/>
                          <a:latin typeface="Arial" panose="020B0604020202020204" pitchFamily="34" charset="0"/>
                        </a:rPr>
                        <a:t>R 7 </a:t>
                      </a:r>
                      <a:r>
                        <a:rPr lang="en-ZA" sz="1200" b="0" i="0" u="none" strike="noStrike" dirty="0" smtClean="0">
                          <a:effectLst/>
                          <a:latin typeface="Arial" panose="020B0604020202020204" pitchFamily="34" charset="0"/>
                        </a:rPr>
                        <a:t>338m</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smtClean="0">
                          <a:effectLst/>
                          <a:latin typeface="Arial" panose="020B0604020202020204" pitchFamily="34" charset="0"/>
                        </a:rPr>
                        <a:t>R 7 338m </a:t>
                      </a:r>
                      <a:endParaRPr lang="en-ZA" sz="11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effectLst/>
                          <a:latin typeface="Arial" panose="020B0604020202020204" pitchFamily="34" charset="0"/>
                        </a:rPr>
                        <a:t>R 597 659,59</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500" b="1" i="0" u="none" strike="noStrike" dirty="0">
                          <a:solidFill>
                            <a:srgbClr val="FF0000"/>
                          </a:solidFill>
                          <a:effectLst/>
                          <a:latin typeface="Arial" panose="020B0604020202020204" pitchFamily="34" charset="0"/>
                        </a:rPr>
                        <a:t>0%</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effectLst/>
                          <a:latin typeface="Arial" panose="020B0604020202020204" pitchFamily="34" charset="0"/>
                        </a:rPr>
                        <a:t>R 6 740 340,41</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effectLst/>
                          <a:latin typeface="Arial" panose="020B0604020202020204" pitchFamily="34" charset="0"/>
                        </a:rPr>
                        <a:t>No</a:t>
                      </a:r>
                      <a:r>
                        <a:rPr lang="en-US" sz="1200" b="0" i="0" u="none" strike="noStrike" baseline="0" dirty="0" smtClean="0">
                          <a:effectLst/>
                          <a:latin typeface="Arial" panose="020B0604020202020204" pitchFamily="34" charset="0"/>
                        </a:rPr>
                        <a:t> project for re-prioritization of funds</a:t>
                      </a:r>
                      <a:endParaRPr lang="en-ZA" sz="1200" b="0" i="0" u="none" strike="noStrike" dirty="0">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smtClean="0">
                          <a:solidFill>
                            <a:schemeClr val="tx1"/>
                          </a:solidFill>
                          <a:effectLst/>
                          <a:latin typeface="Arial" panose="020B0604020202020204" pitchFamily="34" charset="0"/>
                        </a:rPr>
                        <a:t>The municipality has incurred expenditure however not yet reported on MIG-MIS. Current commitment on sanitation project</a:t>
                      </a:r>
                      <a:endParaRPr lang="en-US" sz="1200" b="0" i="0" u="none" strike="noStrike" dirty="0">
                        <a:solidFill>
                          <a:schemeClr val="tx1"/>
                        </a:solidFill>
                        <a:effectLst/>
                        <a:latin typeface="Arial" panose="020B0604020202020204" pitchFamily="34" charset="0"/>
                      </a:endParaRPr>
                    </a:p>
                  </a:txBody>
                  <a:tcPr marL="3092" marR="3092" marT="3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7120937"/>
                  </a:ext>
                </a:extLst>
              </a:tr>
              <a:tr h="917492">
                <a:tc>
                  <a:txBody>
                    <a:bodyPr/>
                    <a:lstStyle/>
                    <a:p>
                      <a:pPr algn="l" fontAlgn="b"/>
                      <a:r>
                        <a:rPr lang="en-ZA" sz="1200" b="0" i="0" u="none" strike="noStrike" dirty="0">
                          <a:solidFill>
                            <a:schemeClr val="tx1"/>
                          </a:solidFill>
                          <a:effectLst/>
                          <a:latin typeface="Arial" panose="020B0604020202020204" pitchFamily="34" charset="0"/>
                        </a:rPr>
                        <a:t>Nama </a:t>
                      </a:r>
                      <a:r>
                        <a:rPr lang="en-ZA" sz="1200" b="0" i="0" u="none" strike="noStrike" dirty="0" err="1">
                          <a:solidFill>
                            <a:schemeClr val="tx1"/>
                          </a:solidFill>
                          <a:effectLst/>
                          <a:latin typeface="Arial" panose="020B0604020202020204" pitchFamily="34" charset="0"/>
                        </a:rPr>
                        <a:t>Khoi</a:t>
                      </a:r>
                      <a:endParaRPr lang="en-ZA" sz="1200" b="0" i="0" u="none" strike="noStrike" dirty="0">
                        <a:solidFill>
                          <a:schemeClr val="tx1"/>
                        </a:solidFill>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chemeClr val="tx1"/>
                          </a:solidFill>
                          <a:effectLst/>
                          <a:latin typeface="Arial" panose="020B0604020202020204" pitchFamily="34" charset="0"/>
                        </a:rPr>
                        <a:t>R 14 </a:t>
                      </a:r>
                      <a:r>
                        <a:rPr lang="en-ZA" sz="1200" b="0" i="0" u="none" strike="noStrike" dirty="0" smtClean="0">
                          <a:solidFill>
                            <a:schemeClr val="tx1"/>
                          </a:solidFill>
                          <a:effectLst/>
                          <a:latin typeface="Arial" panose="020B0604020202020204" pitchFamily="34" charset="0"/>
                        </a:rPr>
                        <a:t>593m</a:t>
                      </a:r>
                      <a:endParaRPr lang="en-ZA" sz="1200" b="0" i="0" u="none" strike="noStrike" dirty="0">
                        <a:solidFill>
                          <a:schemeClr val="tx1"/>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smtClean="0">
                          <a:solidFill>
                            <a:schemeClr val="tx1"/>
                          </a:solidFill>
                          <a:effectLst/>
                          <a:latin typeface="Arial" panose="020B0604020202020204" pitchFamily="34" charset="0"/>
                        </a:rPr>
                        <a:t>R 14 593m</a:t>
                      </a:r>
                      <a:endParaRPr lang="en-ZA" sz="1100" b="0" i="0" u="none" strike="noStrike" dirty="0">
                        <a:solidFill>
                          <a:schemeClr val="tx1"/>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chemeClr val="tx1"/>
                          </a:solidFill>
                          <a:effectLst/>
                          <a:latin typeface="Arial" panose="020B0604020202020204" pitchFamily="34" charset="0"/>
                        </a:rPr>
                        <a:t>R 7 613 170,25</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chemeClr val="tx1"/>
                          </a:solidFill>
                          <a:effectLst/>
                          <a:latin typeface="Arial" panose="020B0604020202020204" pitchFamily="34" charset="0"/>
                        </a:rPr>
                        <a:t>52%</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chemeClr val="tx1"/>
                          </a:solidFill>
                          <a:effectLst/>
                          <a:latin typeface="Arial" panose="020B0604020202020204" pitchFamily="34" charset="0"/>
                        </a:rPr>
                        <a:t>R 6 979 829,75</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chemeClr val="tx1"/>
                          </a:solidFill>
                          <a:effectLst/>
                          <a:latin typeface="Arial" panose="020B0604020202020204" pitchFamily="34" charset="0"/>
                        </a:rPr>
                        <a:t>No project for re-prioritization of funds</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smtClean="0">
                          <a:solidFill>
                            <a:schemeClr val="tx1"/>
                          </a:solidFill>
                          <a:effectLst/>
                          <a:latin typeface="Arial" panose="020B0604020202020204" pitchFamily="34" charset="0"/>
                        </a:rPr>
                        <a:t>Municipality</a:t>
                      </a:r>
                      <a:r>
                        <a:rPr lang="en-US" sz="1200" b="0" i="0" u="none" strike="noStrike" baseline="0" dirty="0" smtClean="0">
                          <a:solidFill>
                            <a:schemeClr val="tx1"/>
                          </a:solidFill>
                          <a:effectLst/>
                          <a:latin typeface="Arial" panose="020B0604020202020204" pitchFamily="34" charset="0"/>
                        </a:rPr>
                        <a:t> has current commitments on water, sanitation and roads projects which are currently under implementation.</a:t>
                      </a:r>
                      <a:endParaRPr lang="en-US" sz="1200" b="0" i="0" u="none" strike="noStrike" dirty="0">
                        <a:solidFill>
                          <a:schemeClr val="tx1"/>
                        </a:solidFill>
                        <a:effectLst/>
                        <a:latin typeface="Arial" panose="020B0604020202020204" pitchFamily="34" charset="0"/>
                      </a:endParaRPr>
                    </a:p>
                  </a:txBody>
                  <a:tcPr marL="3092" marR="3092" marT="3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713273"/>
                  </a:ext>
                </a:extLst>
              </a:tr>
              <a:tr h="1122701">
                <a:tc>
                  <a:txBody>
                    <a:bodyPr/>
                    <a:lstStyle/>
                    <a:p>
                      <a:pPr algn="l" fontAlgn="b"/>
                      <a:r>
                        <a:rPr lang="en-ZA" sz="1200" b="0" i="0" u="none" strike="noStrike" dirty="0" err="1">
                          <a:solidFill>
                            <a:schemeClr val="tx1"/>
                          </a:solidFill>
                          <a:effectLst/>
                          <a:latin typeface="Arial" panose="020B0604020202020204" pitchFamily="34" charset="0"/>
                        </a:rPr>
                        <a:t>Kamiesberg</a:t>
                      </a:r>
                      <a:endParaRPr lang="en-ZA" sz="1200" b="0" i="0" u="none" strike="noStrike" dirty="0">
                        <a:solidFill>
                          <a:schemeClr val="tx1"/>
                        </a:solidFill>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effectLst/>
                          <a:latin typeface="Arial" panose="020B0604020202020204" pitchFamily="34" charset="0"/>
                        </a:rPr>
                        <a:t>R 11 </a:t>
                      </a:r>
                      <a:r>
                        <a:rPr lang="en-ZA" sz="1200" b="0" i="0" u="none" strike="noStrike" dirty="0" smtClean="0">
                          <a:effectLst/>
                          <a:latin typeface="Arial" panose="020B0604020202020204" pitchFamily="34" charset="0"/>
                        </a:rPr>
                        <a:t>553m</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smtClean="0">
                          <a:effectLst/>
                          <a:latin typeface="Arial" panose="020B0604020202020204" pitchFamily="34" charset="0"/>
                        </a:rPr>
                        <a:t>R 11 553m </a:t>
                      </a:r>
                      <a:endParaRPr lang="en-ZA" sz="11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effectLst/>
                          <a:latin typeface="Arial" panose="020B0604020202020204" pitchFamily="34" charset="0"/>
                        </a:rPr>
                        <a:t>R 7 792 570,20</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effectLst/>
                          <a:latin typeface="Arial" panose="020B0604020202020204" pitchFamily="34" charset="0"/>
                        </a:rPr>
                        <a:t>67%</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effectLst/>
                          <a:latin typeface="Arial" panose="020B0604020202020204" pitchFamily="34" charset="0"/>
                        </a:rPr>
                        <a:t>R 3 760 429,80</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effectLst/>
                          <a:latin typeface="Arial" panose="020B0604020202020204" pitchFamily="34" charset="0"/>
                        </a:rPr>
                        <a:t>No project for re-prioritization of funds</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smtClean="0">
                          <a:solidFill>
                            <a:schemeClr val="tx1"/>
                          </a:solidFill>
                          <a:effectLst/>
                          <a:latin typeface="Arial" panose="020B0604020202020204" pitchFamily="34" charset="0"/>
                        </a:rPr>
                        <a:t>Municipality’s commitment for the current year on</a:t>
                      </a:r>
                      <a:r>
                        <a:rPr lang="en-US" sz="1200" b="0" i="0" u="none" strike="noStrike" baseline="0" dirty="0" smtClean="0">
                          <a:solidFill>
                            <a:schemeClr val="tx1"/>
                          </a:solidFill>
                          <a:effectLst/>
                          <a:latin typeface="Arial" panose="020B0604020202020204" pitchFamily="34" charset="0"/>
                        </a:rPr>
                        <a:t> water, sports and roads projects</a:t>
                      </a:r>
                      <a:endParaRPr lang="en-US" sz="1200" b="0" i="0" u="none" strike="noStrike" dirty="0">
                        <a:solidFill>
                          <a:schemeClr val="tx1"/>
                        </a:solidFill>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850951"/>
                  </a:ext>
                </a:extLst>
              </a:tr>
            </a:tbl>
          </a:graphicData>
        </a:graphic>
      </p:graphicFrame>
      <p:sp>
        <p:nvSpPr>
          <p:cNvPr id="5" name="Rectangle 4"/>
          <p:cNvSpPr/>
          <p:nvPr/>
        </p:nvSpPr>
        <p:spPr>
          <a:xfrm>
            <a:off x="6439" y="5880296"/>
            <a:ext cx="9137561" cy="97770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3830607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02305075"/>
              </p:ext>
            </p:extLst>
          </p:nvPr>
        </p:nvGraphicFramePr>
        <p:xfrm>
          <a:off x="-31538" y="877663"/>
          <a:ext cx="9143998" cy="5980334"/>
        </p:xfrm>
        <a:graphic>
          <a:graphicData uri="http://schemas.openxmlformats.org/drawingml/2006/table">
            <a:tbl>
              <a:tblPr>
                <a:tableStyleId>{08FB837D-C827-4EFA-A057-4D05807E0F7C}</a:tableStyleId>
              </a:tblPr>
              <a:tblGrid>
                <a:gridCol w="1730808">
                  <a:extLst>
                    <a:ext uri="{9D8B030D-6E8A-4147-A177-3AD203B41FA5}">
                      <a16:colId xmlns:a16="http://schemas.microsoft.com/office/drawing/2014/main" val="20000"/>
                    </a:ext>
                  </a:extLst>
                </a:gridCol>
                <a:gridCol w="1022509">
                  <a:extLst>
                    <a:ext uri="{9D8B030D-6E8A-4147-A177-3AD203B41FA5}">
                      <a16:colId xmlns:a16="http://schemas.microsoft.com/office/drawing/2014/main" val="20001"/>
                    </a:ext>
                  </a:extLst>
                </a:gridCol>
                <a:gridCol w="1022509">
                  <a:extLst>
                    <a:ext uri="{9D8B030D-6E8A-4147-A177-3AD203B41FA5}">
                      <a16:colId xmlns:a16="http://schemas.microsoft.com/office/drawing/2014/main" val="20002"/>
                    </a:ext>
                  </a:extLst>
                </a:gridCol>
                <a:gridCol w="1022509">
                  <a:extLst>
                    <a:ext uri="{9D8B030D-6E8A-4147-A177-3AD203B41FA5}">
                      <a16:colId xmlns:a16="http://schemas.microsoft.com/office/drawing/2014/main" val="20003"/>
                    </a:ext>
                  </a:extLst>
                </a:gridCol>
                <a:gridCol w="1022509">
                  <a:extLst>
                    <a:ext uri="{9D8B030D-6E8A-4147-A177-3AD203B41FA5}">
                      <a16:colId xmlns:a16="http://schemas.microsoft.com/office/drawing/2014/main" val="20004"/>
                    </a:ext>
                  </a:extLst>
                </a:gridCol>
                <a:gridCol w="1022509">
                  <a:extLst>
                    <a:ext uri="{9D8B030D-6E8A-4147-A177-3AD203B41FA5}">
                      <a16:colId xmlns:a16="http://schemas.microsoft.com/office/drawing/2014/main" val="20005"/>
                    </a:ext>
                  </a:extLst>
                </a:gridCol>
                <a:gridCol w="1022509">
                  <a:extLst>
                    <a:ext uri="{9D8B030D-6E8A-4147-A177-3AD203B41FA5}">
                      <a16:colId xmlns:a16="http://schemas.microsoft.com/office/drawing/2014/main" val="20006"/>
                    </a:ext>
                  </a:extLst>
                </a:gridCol>
                <a:gridCol w="1278136">
                  <a:extLst>
                    <a:ext uri="{9D8B030D-6E8A-4147-A177-3AD203B41FA5}">
                      <a16:colId xmlns:a16="http://schemas.microsoft.com/office/drawing/2014/main" val="20007"/>
                    </a:ext>
                  </a:extLst>
                </a:gridCol>
              </a:tblGrid>
              <a:tr h="1064934">
                <a:tc rowSpan="2">
                  <a:txBody>
                    <a:bodyPr/>
                    <a:lstStyle/>
                    <a:p>
                      <a:pPr algn="ctr" fontAlgn="b"/>
                      <a:endParaRPr lang="en-ZA" sz="2100" b="0" i="0" u="none" strike="noStrike" dirty="0">
                        <a:solidFill>
                          <a:srgbClr val="FFFFFF"/>
                        </a:solidFill>
                        <a:effectLst/>
                        <a:latin typeface="+mn-lt"/>
                      </a:endParaRPr>
                    </a:p>
                  </a:txBody>
                  <a:tcPr marL="5715" marR="5715" marT="5715" marB="0" anchor="ctr">
                    <a:solidFill>
                      <a:schemeClr val="accent3">
                        <a:lumMod val="60000"/>
                        <a:lumOff val="40000"/>
                      </a:schemeClr>
                    </a:solidFill>
                  </a:tcPr>
                </a:tc>
                <a:tc gridSpan="2">
                  <a:txBody>
                    <a:bodyPr/>
                    <a:lstStyle/>
                    <a:p>
                      <a:pPr algn="ctr" fontAlgn="ctr"/>
                      <a:r>
                        <a:rPr lang="en-ZA" sz="2100" u="none" strike="noStrike" dirty="0">
                          <a:effectLst/>
                          <a:latin typeface="+mn-lt"/>
                        </a:rPr>
                        <a:t>General beds</a:t>
                      </a:r>
                      <a:endParaRPr lang="en-ZA" sz="2100" b="1" i="0" u="none" strike="noStrike" dirty="0">
                        <a:solidFill>
                          <a:srgbClr val="FFFFFF"/>
                        </a:solidFill>
                        <a:effectLst/>
                        <a:latin typeface="+mn-lt"/>
                      </a:endParaRPr>
                    </a:p>
                  </a:txBody>
                  <a:tcPr marL="5715" marR="5715" marT="5715" marB="0" anchor="ctr">
                    <a:solidFill>
                      <a:schemeClr val="accent3">
                        <a:lumMod val="60000"/>
                        <a:lumOff val="40000"/>
                      </a:schemeClr>
                    </a:solidFill>
                  </a:tcPr>
                </a:tc>
                <a:tc hMerge="1">
                  <a:txBody>
                    <a:bodyPr/>
                    <a:lstStyle/>
                    <a:p>
                      <a:endParaRPr lang="en-ZA"/>
                    </a:p>
                  </a:txBody>
                  <a:tcPr/>
                </a:tc>
                <a:tc gridSpan="2">
                  <a:txBody>
                    <a:bodyPr/>
                    <a:lstStyle/>
                    <a:p>
                      <a:pPr algn="ctr" fontAlgn="ctr"/>
                      <a:r>
                        <a:rPr lang="en-ZA" sz="2100" u="none" strike="noStrike" dirty="0">
                          <a:effectLst/>
                          <a:latin typeface="+mn-lt"/>
                        </a:rPr>
                        <a:t>High care beds</a:t>
                      </a:r>
                      <a:endParaRPr lang="en-ZA" sz="2100" b="1" i="0" u="none" strike="noStrike" dirty="0">
                        <a:solidFill>
                          <a:srgbClr val="FFFFFF"/>
                        </a:solidFill>
                        <a:effectLst/>
                        <a:latin typeface="+mn-lt"/>
                      </a:endParaRPr>
                    </a:p>
                  </a:txBody>
                  <a:tcPr marL="5715" marR="5715" marT="5715" marB="0" anchor="ctr">
                    <a:solidFill>
                      <a:schemeClr val="accent3">
                        <a:lumMod val="60000"/>
                        <a:lumOff val="40000"/>
                      </a:schemeClr>
                    </a:solidFill>
                  </a:tcPr>
                </a:tc>
                <a:tc hMerge="1">
                  <a:txBody>
                    <a:bodyPr/>
                    <a:lstStyle/>
                    <a:p>
                      <a:endParaRPr lang="en-ZA"/>
                    </a:p>
                  </a:txBody>
                  <a:tcPr/>
                </a:tc>
                <a:tc gridSpan="2">
                  <a:txBody>
                    <a:bodyPr/>
                    <a:lstStyle/>
                    <a:p>
                      <a:pPr algn="ctr" fontAlgn="ctr"/>
                      <a:r>
                        <a:rPr lang="en-ZA" sz="2100" u="none" strike="noStrike" dirty="0">
                          <a:effectLst/>
                          <a:latin typeface="+mn-lt"/>
                        </a:rPr>
                        <a:t>Intensive care beds</a:t>
                      </a:r>
                      <a:endParaRPr lang="en-ZA" sz="2100" b="1" i="0" u="none" strike="noStrike" dirty="0">
                        <a:solidFill>
                          <a:srgbClr val="FFFFFF"/>
                        </a:solidFill>
                        <a:effectLst/>
                        <a:latin typeface="+mn-lt"/>
                      </a:endParaRPr>
                    </a:p>
                  </a:txBody>
                  <a:tcPr marL="5715" marR="5715" marT="5715" marB="0" anchor="ctr">
                    <a:solidFill>
                      <a:schemeClr val="accent3">
                        <a:lumMod val="60000"/>
                        <a:lumOff val="40000"/>
                      </a:schemeClr>
                    </a:solidFill>
                  </a:tcPr>
                </a:tc>
                <a:tc hMerge="1">
                  <a:txBody>
                    <a:bodyPr/>
                    <a:lstStyle/>
                    <a:p>
                      <a:endParaRPr lang="en-ZA"/>
                    </a:p>
                  </a:txBody>
                  <a:tcPr/>
                </a:tc>
                <a:tc rowSpan="2">
                  <a:txBody>
                    <a:bodyPr/>
                    <a:lstStyle/>
                    <a:p>
                      <a:pPr algn="ctr" fontAlgn="ctr"/>
                      <a:r>
                        <a:rPr lang="en-ZA" sz="2100" b="1" u="none" strike="noStrike" dirty="0">
                          <a:effectLst/>
                          <a:latin typeface="+mn-lt"/>
                        </a:rPr>
                        <a:t>Total</a:t>
                      </a:r>
                      <a:endParaRPr lang="en-ZA" sz="2100" b="1" i="0" u="none" strike="noStrike" dirty="0">
                        <a:solidFill>
                          <a:srgbClr val="FFFFFF"/>
                        </a:solidFill>
                        <a:effectLst/>
                        <a:latin typeface="+mn-lt"/>
                      </a:endParaRPr>
                    </a:p>
                  </a:txBody>
                  <a:tcPr marL="5715" marR="5715" marT="5715" marB="0" anchor="ctr">
                    <a:solidFill>
                      <a:schemeClr val="accent3">
                        <a:lumMod val="60000"/>
                        <a:lumOff val="40000"/>
                      </a:schemeClr>
                    </a:solidFill>
                  </a:tcPr>
                </a:tc>
                <a:extLst>
                  <a:ext uri="{0D108BD9-81ED-4DB2-BD59-A6C34878D82A}">
                    <a16:rowId xmlns:a16="http://schemas.microsoft.com/office/drawing/2014/main" val="10000"/>
                  </a:ext>
                </a:extLst>
              </a:tr>
              <a:tr h="614425">
                <a:tc vMerge="1">
                  <a:txBody>
                    <a:bodyPr/>
                    <a:lstStyle/>
                    <a:p>
                      <a:endParaRPr lang="en-ZA"/>
                    </a:p>
                  </a:txBody>
                  <a:tcPr/>
                </a:tc>
                <a:tc>
                  <a:txBody>
                    <a:bodyPr/>
                    <a:lstStyle/>
                    <a:p>
                      <a:pPr algn="ctr" fontAlgn="b"/>
                      <a:r>
                        <a:rPr lang="en-ZA" sz="2100" u="none" strike="noStrike" dirty="0">
                          <a:effectLst/>
                          <a:latin typeface="+mn-lt"/>
                        </a:rPr>
                        <a:t>Public</a:t>
                      </a:r>
                      <a:endParaRPr lang="en-ZA" sz="2100" b="0" i="0" u="none" strike="noStrike" dirty="0">
                        <a:solidFill>
                          <a:srgbClr val="FFFFFF"/>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Private</a:t>
                      </a:r>
                      <a:endParaRPr lang="en-ZA" sz="2100" b="0" i="0" u="none" strike="noStrike" dirty="0">
                        <a:solidFill>
                          <a:srgbClr val="FFFFFF"/>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Public</a:t>
                      </a:r>
                      <a:endParaRPr lang="en-ZA" sz="2100" b="0" i="0" u="none" strike="noStrike" dirty="0">
                        <a:solidFill>
                          <a:srgbClr val="FFFFFF"/>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Private</a:t>
                      </a:r>
                      <a:endParaRPr lang="en-ZA" sz="2100" b="0" i="0" u="none" strike="noStrike" dirty="0">
                        <a:solidFill>
                          <a:srgbClr val="FFFFFF"/>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Public</a:t>
                      </a:r>
                      <a:endParaRPr lang="en-ZA" sz="2100" b="0" i="0" u="none" strike="noStrike" dirty="0">
                        <a:solidFill>
                          <a:srgbClr val="FFFFFF"/>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Private</a:t>
                      </a:r>
                      <a:endParaRPr lang="en-ZA" sz="2100" b="0" i="0" u="none" strike="noStrike" dirty="0">
                        <a:solidFill>
                          <a:srgbClr val="FFFFFF"/>
                        </a:solidFill>
                        <a:effectLst/>
                        <a:latin typeface="+mn-lt"/>
                      </a:endParaRPr>
                    </a:p>
                  </a:txBody>
                  <a:tcPr marL="5715" marR="5715" marT="5715" marB="0" anchor="b">
                    <a:solidFill>
                      <a:schemeClr val="accent3">
                        <a:lumMod val="60000"/>
                        <a:lumOff val="40000"/>
                      </a:schemeClr>
                    </a:solidFill>
                  </a:tcPr>
                </a:tc>
                <a:tc vMerge="1">
                  <a:txBody>
                    <a:bodyPr/>
                    <a:lstStyle/>
                    <a:p>
                      <a:endParaRPr lang="en-ZA"/>
                    </a:p>
                  </a:txBody>
                  <a:tcPr/>
                </a:tc>
                <a:extLst>
                  <a:ext uri="{0D108BD9-81ED-4DB2-BD59-A6C34878D82A}">
                    <a16:rowId xmlns:a16="http://schemas.microsoft.com/office/drawing/2014/main" val="10001"/>
                  </a:ext>
                </a:extLst>
              </a:tr>
              <a:tr h="614425">
                <a:tc>
                  <a:txBody>
                    <a:bodyPr/>
                    <a:lstStyle/>
                    <a:p>
                      <a:pPr algn="ctr" fontAlgn="ctr"/>
                      <a:r>
                        <a:rPr lang="en-ZA" sz="2100" u="none" strike="noStrike" dirty="0">
                          <a:effectLst/>
                          <a:latin typeface="+mn-lt"/>
                        </a:rPr>
                        <a:t>05 Jul</a:t>
                      </a:r>
                      <a:endParaRPr lang="en-ZA" sz="2100" b="0" i="0" u="none" strike="noStrike" dirty="0">
                        <a:solidFill>
                          <a:schemeClr val="tx1"/>
                        </a:solidFill>
                        <a:effectLst/>
                        <a:latin typeface="+mn-lt"/>
                      </a:endParaRPr>
                    </a:p>
                  </a:txBody>
                  <a:tcPr marL="5715" marR="5715" marT="5715" marB="0" anchor="ctr">
                    <a:solidFill>
                      <a:schemeClr val="accent3">
                        <a:lumMod val="60000"/>
                        <a:lumOff val="40000"/>
                      </a:schemeClr>
                    </a:solidFill>
                  </a:tcPr>
                </a:tc>
                <a:tc>
                  <a:txBody>
                    <a:bodyPr/>
                    <a:lstStyle/>
                    <a:p>
                      <a:pPr algn="ctr" fontAlgn="b"/>
                      <a:r>
                        <a:rPr lang="en-ZA" sz="2100" u="none" strike="noStrike" dirty="0">
                          <a:effectLst/>
                          <a:latin typeface="+mn-lt"/>
                        </a:rPr>
                        <a:t>4</a:t>
                      </a:r>
                      <a:endParaRPr lang="en-ZA" sz="2100" b="0" i="0" u="none" strike="noStrike" dirty="0">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4</a:t>
                      </a:r>
                      <a:endParaRPr lang="en-ZA" sz="2100" b="0" i="0" u="none" strike="noStrike" dirty="0">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0</a:t>
                      </a:r>
                      <a:endParaRPr lang="en-ZA" sz="2100" b="0" i="0" u="none" strike="noStrike" dirty="0">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0</a:t>
                      </a:r>
                      <a:endParaRPr lang="en-ZA" sz="2100" b="0" i="0" u="none" strike="noStrike" dirty="0">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a:effectLst/>
                          <a:latin typeface="+mn-lt"/>
                        </a:rPr>
                        <a:t>0</a:t>
                      </a:r>
                      <a:endParaRPr lang="en-ZA" sz="2100" b="0" i="0" u="none" strike="noStrike">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a:effectLst/>
                          <a:latin typeface="+mn-lt"/>
                        </a:rPr>
                        <a:t>4</a:t>
                      </a:r>
                      <a:endParaRPr lang="en-ZA" sz="2100" b="0" i="0" u="none" strike="noStrike">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b="1" u="none" strike="noStrike" dirty="0">
                          <a:effectLst/>
                          <a:latin typeface="+mn-lt"/>
                        </a:rPr>
                        <a:t>12</a:t>
                      </a:r>
                      <a:endParaRPr lang="en-ZA" sz="2100" b="1" i="0" u="none" strike="noStrike" dirty="0">
                        <a:solidFill>
                          <a:srgbClr val="000000"/>
                        </a:solidFill>
                        <a:effectLst/>
                        <a:latin typeface="+mn-lt"/>
                      </a:endParaRPr>
                    </a:p>
                  </a:txBody>
                  <a:tcPr marL="5715" marR="5715" marT="5715" marB="0" anchor="b">
                    <a:solidFill>
                      <a:schemeClr val="accent3">
                        <a:lumMod val="60000"/>
                        <a:lumOff val="40000"/>
                      </a:schemeClr>
                    </a:solidFill>
                  </a:tcPr>
                </a:tc>
                <a:extLst>
                  <a:ext uri="{0D108BD9-81ED-4DB2-BD59-A6C34878D82A}">
                    <a16:rowId xmlns:a16="http://schemas.microsoft.com/office/drawing/2014/main" val="10002"/>
                  </a:ext>
                </a:extLst>
              </a:tr>
              <a:tr h="614425">
                <a:tc>
                  <a:txBody>
                    <a:bodyPr/>
                    <a:lstStyle/>
                    <a:p>
                      <a:pPr algn="ctr" fontAlgn="ctr"/>
                      <a:r>
                        <a:rPr lang="en-ZA" sz="2100" u="none" strike="noStrike" dirty="0">
                          <a:effectLst/>
                          <a:latin typeface="+mn-lt"/>
                        </a:rPr>
                        <a:t>12 Jul</a:t>
                      </a:r>
                      <a:endParaRPr lang="en-ZA" sz="2100" b="0" i="0" u="none" strike="noStrike" dirty="0">
                        <a:solidFill>
                          <a:schemeClr val="tx1"/>
                        </a:solidFill>
                        <a:effectLst/>
                        <a:latin typeface="+mn-lt"/>
                      </a:endParaRPr>
                    </a:p>
                  </a:txBody>
                  <a:tcPr marL="5715" marR="5715" marT="5715" marB="0" anchor="ctr">
                    <a:solidFill>
                      <a:schemeClr val="accent3">
                        <a:lumMod val="60000"/>
                        <a:lumOff val="40000"/>
                      </a:schemeClr>
                    </a:solidFill>
                  </a:tcPr>
                </a:tc>
                <a:tc>
                  <a:txBody>
                    <a:bodyPr/>
                    <a:lstStyle/>
                    <a:p>
                      <a:pPr algn="ctr" fontAlgn="b"/>
                      <a:r>
                        <a:rPr lang="en-ZA" sz="2100" u="none" strike="noStrike" dirty="0">
                          <a:effectLst/>
                          <a:latin typeface="+mn-lt"/>
                        </a:rPr>
                        <a:t>6</a:t>
                      </a:r>
                      <a:endParaRPr lang="en-ZA" sz="2100" b="0" i="0" u="none" strike="noStrike" dirty="0">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6</a:t>
                      </a:r>
                      <a:endParaRPr lang="en-ZA" sz="2100" b="0" i="0" u="none" strike="noStrike" dirty="0">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0</a:t>
                      </a:r>
                      <a:endParaRPr lang="en-ZA" sz="2100" b="0" i="0" u="none" strike="noStrike" dirty="0">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a:effectLst/>
                          <a:latin typeface="+mn-lt"/>
                        </a:rPr>
                        <a:t>1</a:t>
                      </a:r>
                      <a:endParaRPr lang="en-ZA" sz="2100" b="0" i="0" u="none" strike="noStrike">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a:effectLst/>
                          <a:latin typeface="+mn-lt"/>
                        </a:rPr>
                        <a:t>0</a:t>
                      </a:r>
                      <a:endParaRPr lang="en-ZA" sz="2100" b="0" i="0" u="none" strike="noStrike">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a:effectLst/>
                          <a:latin typeface="+mn-lt"/>
                        </a:rPr>
                        <a:t>6</a:t>
                      </a:r>
                      <a:endParaRPr lang="en-ZA" sz="2100" b="0" i="0" u="none" strike="noStrike">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b="1" u="none" strike="noStrike" dirty="0">
                          <a:effectLst/>
                          <a:latin typeface="+mn-lt"/>
                        </a:rPr>
                        <a:t>19</a:t>
                      </a:r>
                      <a:endParaRPr lang="en-ZA" sz="2100" b="1" i="0" u="none" strike="noStrike" dirty="0">
                        <a:solidFill>
                          <a:srgbClr val="000000"/>
                        </a:solidFill>
                        <a:effectLst/>
                        <a:latin typeface="+mn-lt"/>
                      </a:endParaRPr>
                    </a:p>
                  </a:txBody>
                  <a:tcPr marL="5715" marR="5715" marT="5715" marB="0" anchor="b">
                    <a:solidFill>
                      <a:schemeClr val="accent3">
                        <a:lumMod val="60000"/>
                        <a:lumOff val="40000"/>
                      </a:schemeClr>
                    </a:solidFill>
                  </a:tcPr>
                </a:tc>
                <a:extLst>
                  <a:ext uri="{0D108BD9-81ED-4DB2-BD59-A6C34878D82A}">
                    <a16:rowId xmlns:a16="http://schemas.microsoft.com/office/drawing/2014/main" val="10003"/>
                  </a:ext>
                </a:extLst>
              </a:tr>
              <a:tr h="614425">
                <a:tc>
                  <a:txBody>
                    <a:bodyPr/>
                    <a:lstStyle/>
                    <a:p>
                      <a:pPr algn="ctr" fontAlgn="ctr"/>
                      <a:r>
                        <a:rPr lang="en-ZA" sz="2100" u="none" strike="noStrike" dirty="0">
                          <a:effectLst/>
                          <a:latin typeface="+mn-lt"/>
                        </a:rPr>
                        <a:t>19 Jul</a:t>
                      </a:r>
                      <a:endParaRPr lang="en-ZA" sz="2100" b="0" i="0" u="none" strike="noStrike" dirty="0">
                        <a:solidFill>
                          <a:schemeClr val="tx1"/>
                        </a:solidFill>
                        <a:effectLst/>
                        <a:latin typeface="+mn-lt"/>
                      </a:endParaRPr>
                    </a:p>
                  </a:txBody>
                  <a:tcPr marL="5715" marR="5715" marT="5715" marB="0" anchor="ctr">
                    <a:solidFill>
                      <a:schemeClr val="accent3">
                        <a:lumMod val="60000"/>
                        <a:lumOff val="40000"/>
                      </a:schemeClr>
                    </a:solidFill>
                  </a:tcPr>
                </a:tc>
                <a:tc>
                  <a:txBody>
                    <a:bodyPr/>
                    <a:lstStyle/>
                    <a:p>
                      <a:pPr algn="ctr" fontAlgn="b"/>
                      <a:r>
                        <a:rPr lang="en-ZA" sz="2100" u="none" strike="noStrike">
                          <a:effectLst/>
                          <a:latin typeface="+mn-lt"/>
                        </a:rPr>
                        <a:t>4</a:t>
                      </a:r>
                      <a:endParaRPr lang="en-ZA" sz="2100" b="0" i="0" u="none" strike="noStrike">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a:effectLst/>
                          <a:latin typeface="+mn-lt"/>
                        </a:rPr>
                        <a:t>6</a:t>
                      </a:r>
                      <a:endParaRPr lang="en-ZA" sz="2100" b="0" i="0" u="none" strike="noStrike">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0</a:t>
                      </a:r>
                      <a:endParaRPr lang="en-ZA" sz="2100" b="0" i="0" u="none" strike="noStrike" dirty="0">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0</a:t>
                      </a:r>
                      <a:endParaRPr lang="en-ZA" sz="2100" b="0" i="0" u="none" strike="noStrike" dirty="0">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a:effectLst/>
                          <a:latin typeface="+mn-lt"/>
                        </a:rPr>
                        <a:t>15</a:t>
                      </a:r>
                      <a:endParaRPr lang="en-ZA" sz="2100" b="0" i="0" u="none" strike="noStrike">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a:effectLst/>
                          <a:latin typeface="+mn-lt"/>
                        </a:rPr>
                        <a:t>6</a:t>
                      </a:r>
                      <a:endParaRPr lang="en-ZA" sz="2100" b="0" i="0" u="none" strike="noStrike">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b="1" u="none" strike="noStrike" dirty="0">
                          <a:effectLst/>
                          <a:latin typeface="+mn-lt"/>
                        </a:rPr>
                        <a:t>31</a:t>
                      </a:r>
                      <a:endParaRPr lang="en-ZA" sz="2100" b="1" i="0" u="none" strike="noStrike" dirty="0">
                        <a:solidFill>
                          <a:srgbClr val="000000"/>
                        </a:solidFill>
                        <a:effectLst/>
                        <a:latin typeface="+mn-lt"/>
                      </a:endParaRPr>
                    </a:p>
                  </a:txBody>
                  <a:tcPr marL="5715" marR="5715" marT="5715" marB="0" anchor="b">
                    <a:solidFill>
                      <a:schemeClr val="accent3">
                        <a:lumMod val="60000"/>
                        <a:lumOff val="40000"/>
                      </a:schemeClr>
                    </a:solidFill>
                  </a:tcPr>
                </a:tc>
                <a:extLst>
                  <a:ext uri="{0D108BD9-81ED-4DB2-BD59-A6C34878D82A}">
                    <a16:rowId xmlns:a16="http://schemas.microsoft.com/office/drawing/2014/main" val="10004"/>
                  </a:ext>
                </a:extLst>
              </a:tr>
              <a:tr h="614425">
                <a:tc>
                  <a:txBody>
                    <a:bodyPr/>
                    <a:lstStyle/>
                    <a:p>
                      <a:pPr algn="ctr" fontAlgn="ctr"/>
                      <a:r>
                        <a:rPr lang="en-ZA" sz="2100" u="none" strike="noStrike" dirty="0">
                          <a:effectLst/>
                          <a:latin typeface="+mn-lt"/>
                        </a:rPr>
                        <a:t>26 July </a:t>
                      </a:r>
                      <a:endParaRPr lang="en-ZA" sz="2100" b="0" i="0" u="none" strike="noStrike" dirty="0">
                        <a:solidFill>
                          <a:schemeClr val="tx1"/>
                        </a:solidFill>
                        <a:effectLst/>
                        <a:latin typeface="+mn-lt"/>
                      </a:endParaRPr>
                    </a:p>
                  </a:txBody>
                  <a:tcPr marL="5715" marR="5715" marT="5715" marB="0" anchor="ctr">
                    <a:solidFill>
                      <a:schemeClr val="accent3">
                        <a:lumMod val="60000"/>
                        <a:lumOff val="40000"/>
                      </a:schemeClr>
                    </a:solidFill>
                  </a:tcPr>
                </a:tc>
                <a:tc>
                  <a:txBody>
                    <a:bodyPr/>
                    <a:lstStyle/>
                    <a:p>
                      <a:pPr algn="ctr" fontAlgn="b"/>
                      <a:r>
                        <a:rPr lang="en-ZA" sz="2100" u="none" strike="noStrike">
                          <a:effectLst/>
                          <a:latin typeface="+mn-lt"/>
                        </a:rPr>
                        <a:t>37</a:t>
                      </a:r>
                      <a:endParaRPr lang="en-ZA" sz="2100" b="0" i="0" u="none" strike="noStrike">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a:effectLst/>
                          <a:latin typeface="+mn-lt"/>
                        </a:rPr>
                        <a:t>21</a:t>
                      </a:r>
                      <a:endParaRPr lang="en-ZA" sz="2100" b="0" i="0" u="none" strike="noStrike">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a:effectLst/>
                          <a:latin typeface="+mn-lt"/>
                        </a:rPr>
                        <a:t>1</a:t>
                      </a:r>
                      <a:endParaRPr lang="en-ZA" sz="2100" b="0" i="0" u="none" strike="noStrike">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8</a:t>
                      </a:r>
                      <a:endParaRPr lang="en-ZA" sz="2100" b="0" i="0" u="none" strike="noStrike" dirty="0">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2</a:t>
                      </a:r>
                      <a:endParaRPr lang="en-ZA" sz="2100" b="0" i="0" u="none" strike="noStrike" dirty="0">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7</a:t>
                      </a:r>
                      <a:endParaRPr lang="en-ZA" sz="2100" b="0" i="0" u="none" strike="noStrike" dirty="0">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b="1" u="none" strike="noStrike" dirty="0">
                          <a:effectLst/>
                          <a:latin typeface="+mn-lt"/>
                        </a:rPr>
                        <a:t>76</a:t>
                      </a:r>
                      <a:endParaRPr lang="en-ZA" sz="2100" b="1" i="0" u="none" strike="noStrike" dirty="0">
                        <a:solidFill>
                          <a:srgbClr val="000000"/>
                        </a:solidFill>
                        <a:effectLst/>
                        <a:latin typeface="+mn-lt"/>
                      </a:endParaRPr>
                    </a:p>
                  </a:txBody>
                  <a:tcPr marL="5715" marR="5715" marT="5715" marB="0" anchor="b">
                    <a:solidFill>
                      <a:schemeClr val="accent3">
                        <a:lumMod val="60000"/>
                        <a:lumOff val="40000"/>
                      </a:schemeClr>
                    </a:solidFill>
                  </a:tcPr>
                </a:tc>
                <a:extLst>
                  <a:ext uri="{0D108BD9-81ED-4DB2-BD59-A6C34878D82A}">
                    <a16:rowId xmlns:a16="http://schemas.microsoft.com/office/drawing/2014/main" val="10006"/>
                  </a:ext>
                </a:extLst>
              </a:tr>
              <a:tr h="614425">
                <a:tc>
                  <a:txBody>
                    <a:bodyPr/>
                    <a:lstStyle/>
                    <a:p>
                      <a:pPr algn="ctr" fontAlgn="ctr"/>
                      <a:r>
                        <a:rPr lang="en-ZA" sz="2100" u="none" strike="noStrike" dirty="0">
                          <a:effectLst/>
                          <a:latin typeface="+mn-lt"/>
                        </a:rPr>
                        <a:t>02 August </a:t>
                      </a:r>
                      <a:endParaRPr lang="en-ZA" sz="2100" b="0" i="0" u="none" strike="noStrike" dirty="0">
                        <a:solidFill>
                          <a:schemeClr val="tx1"/>
                        </a:solidFill>
                        <a:effectLst/>
                        <a:latin typeface="+mn-lt"/>
                      </a:endParaRPr>
                    </a:p>
                  </a:txBody>
                  <a:tcPr marL="5715" marR="5715" marT="5715" marB="0" anchor="ctr">
                    <a:solidFill>
                      <a:schemeClr val="accent3">
                        <a:lumMod val="60000"/>
                        <a:lumOff val="40000"/>
                      </a:schemeClr>
                    </a:solidFill>
                  </a:tcPr>
                </a:tc>
                <a:tc>
                  <a:txBody>
                    <a:bodyPr/>
                    <a:lstStyle/>
                    <a:p>
                      <a:pPr algn="ctr" fontAlgn="b"/>
                      <a:r>
                        <a:rPr lang="en-ZA" sz="2100" u="none" strike="noStrike" dirty="0">
                          <a:effectLst/>
                          <a:latin typeface="+mn-lt"/>
                        </a:rPr>
                        <a:t>16</a:t>
                      </a:r>
                      <a:endParaRPr lang="en-ZA" sz="2100" b="0" i="0" u="none" strike="noStrike" dirty="0">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a:effectLst/>
                          <a:latin typeface="+mn-lt"/>
                        </a:rPr>
                        <a:t>25</a:t>
                      </a:r>
                      <a:endParaRPr lang="en-ZA" sz="2100" b="0" i="0" u="none" strike="noStrike">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1</a:t>
                      </a:r>
                      <a:endParaRPr lang="en-ZA" sz="2100" b="0" i="0" u="none" strike="noStrike" dirty="0">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10</a:t>
                      </a:r>
                      <a:endParaRPr lang="en-ZA" sz="2100" b="0" i="0" u="none" strike="noStrike" dirty="0">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7</a:t>
                      </a:r>
                      <a:endParaRPr lang="en-ZA" sz="2100" b="0" i="0" u="none" strike="noStrike" dirty="0">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u="none" strike="noStrike" dirty="0">
                          <a:effectLst/>
                          <a:latin typeface="+mn-lt"/>
                        </a:rPr>
                        <a:t>11</a:t>
                      </a:r>
                      <a:endParaRPr lang="en-ZA" sz="2100" b="0" i="0" u="none" strike="noStrike" dirty="0">
                        <a:solidFill>
                          <a:srgbClr val="000000"/>
                        </a:solidFill>
                        <a:effectLst/>
                        <a:latin typeface="+mn-lt"/>
                      </a:endParaRPr>
                    </a:p>
                  </a:txBody>
                  <a:tcPr marL="5715" marR="5715" marT="5715" marB="0" anchor="b">
                    <a:solidFill>
                      <a:schemeClr val="accent3">
                        <a:lumMod val="60000"/>
                        <a:lumOff val="40000"/>
                      </a:schemeClr>
                    </a:solidFill>
                  </a:tcPr>
                </a:tc>
                <a:tc>
                  <a:txBody>
                    <a:bodyPr/>
                    <a:lstStyle/>
                    <a:p>
                      <a:pPr algn="ctr" fontAlgn="b"/>
                      <a:r>
                        <a:rPr lang="en-ZA" sz="2100" b="1" i="0" u="none" strike="noStrike" dirty="0">
                          <a:solidFill>
                            <a:srgbClr val="000000"/>
                          </a:solidFill>
                          <a:effectLst/>
                          <a:latin typeface="+mn-lt"/>
                        </a:rPr>
                        <a:t>70</a:t>
                      </a:r>
                    </a:p>
                  </a:txBody>
                  <a:tcPr marL="5715" marR="5715" marT="5715" marB="0" anchor="b">
                    <a:solidFill>
                      <a:schemeClr val="accent3">
                        <a:lumMod val="60000"/>
                        <a:lumOff val="40000"/>
                      </a:schemeClr>
                    </a:solidFill>
                  </a:tcPr>
                </a:tc>
                <a:extLst>
                  <a:ext uri="{0D108BD9-81ED-4DB2-BD59-A6C34878D82A}">
                    <a16:rowId xmlns:a16="http://schemas.microsoft.com/office/drawing/2014/main" val="10007"/>
                  </a:ext>
                </a:extLst>
              </a:tr>
              <a:tr h="614425">
                <a:tc>
                  <a:txBody>
                    <a:bodyPr/>
                    <a:lstStyle/>
                    <a:p>
                      <a:pPr algn="ctr" fontAlgn="ctr"/>
                      <a:r>
                        <a:rPr lang="en-ZA" sz="2100" b="0" i="0" u="none" strike="noStrike" dirty="0">
                          <a:solidFill>
                            <a:schemeClr val="tx1"/>
                          </a:solidFill>
                          <a:effectLst/>
                          <a:latin typeface="+mn-lt"/>
                        </a:rPr>
                        <a:t>09 August</a:t>
                      </a:r>
                    </a:p>
                  </a:txBody>
                  <a:tcPr marL="5715" marR="5715" marT="5715" marB="0" anchor="ctr">
                    <a:solidFill>
                      <a:schemeClr val="accent3">
                        <a:lumMod val="60000"/>
                        <a:lumOff val="40000"/>
                      </a:schemeClr>
                    </a:solidFill>
                  </a:tcPr>
                </a:tc>
                <a:tc>
                  <a:txBody>
                    <a:bodyPr/>
                    <a:lstStyle/>
                    <a:p>
                      <a:pPr algn="ctr" fontAlgn="b"/>
                      <a:r>
                        <a:rPr lang="en-ZA" sz="2100" b="0" i="0" u="none" strike="noStrike" dirty="0">
                          <a:solidFill>
                            <a:srgbClr val="000000"/>
                          </a:solidFill>
                          <a:effectLst/>
                          <a:latin typeface="+mn-lt"/>
                        </a:rPr>
                        <a:t>36</a:t>
                      </a:r>
                    </a:p>
                  </a:txBody>
                  <a:tcPr marL="5715" marR="5715" marT="5715" marB="0" anchor="b">
                    <a:solidFill>
                      <a:schemeClr val="accent3">
                        <a:lumMod val="60000"/>
                        <a:lumOff val="40000"/>
                      </a:schemeClr>
                    </a:solidFill>
                  </a:tcPr>
                </a:tc>
                <a:tc>
                  <a:txBody>
                    <a:bodyPr/>
                    <a:lstStyle/>
                    <a:p>
                      <a:pPr algn="ctr" fontAlgn="b"/>
                      <a:r>
                        <a:rPr lang="en-ZA" sz="2100" b="0" i="0" u="none" strike="noStrike" dirty="0">
                          <a:solidFill>
                            <a:srgbClr val="000000"/>
                          </a:solidFill>
                          <a:effectLst/>
                          <a:latin typeface="+mn-lt"/>
                        </a:rPr>
                        <a:t>57</a:t>
                      </a:r>
                    </a:p>
                  </a:txBody>
                  <a:tcPr marL="5715" marR="5715" marT="5715" marB="0" anchor="b">
                    <a:solidFill>
                      <a:schemeClr val="accent3">
                        <a:lumMod val="60000"/>
                        <a:lumOff val="40000"/>
                      </a:schemeClr>
                    </a:solidFill>
                  </a:tcPr>
                </a:tc>
                <a:tc>
                  <a:txBody>
                    <a:bodyPr/>
                    <a:lstStyle/>
                    <a:p>
                      <a:pPr algn="ctr" fontAlgn="b"/>
                      <a:r>
                        <a:rPr lang="en-ZA" sz="2100" b="0" i="0" u="none" strike="noStrike" dirty="0">
                          <a:solidFill>
                            <a:srgbClr val="000000"/>
                          </a:solidFill>
                          <a:effectLst/>
                          <a:latin typeface="+mn-lt"/>
                        </a:rPr>
                        <a:t>2</a:t>
                      </a:r>
                    </a:p>
                  </a:txBody>
                  <a:tcPr marL="5715" marR="5715" marT="5715" marB="0" anchor="b">
                    <a:solidFill>
                      <a:schemeClr val="accent3">
                        <a:lumMod val="60000"/>
                        <a:lumOff val="40000"/>
                      </a:schemeClr>
                    </a:solidFill>
                  </a:tcPr>
                </a:tc>
                <a:tc>
                  <a:txBody>
                    <a:bodyPr/>
                    <a:lstStyle/>
                    <a:p>
                      <a:pPr algn="ctr" fontAlgn="b"/>
                      <a:r>
                        <a:rPr lang="en-ZA" sz="2100" b="0" i="0" u="none" strike="noStrike" dirty="0">
                          <a:solidFill>
                            <a:srgbClr val="000000"/>
                          </a:solidFill>
                          <a:effectLst/>
                          <a:latin typeface="+mn-lt"/>
                        </a:rPr>
                        <a:t>0</a:t>
                      </a:r>
                    </a:p>
                  </a:txBody>
                  <a:tcPr marL="5715" marR="5715" marT="5715" marB="0" anchor="b">
                    <a:solidFill>
                      <a:schemeClr val="accent3">
                        <a:lumMod val="60000"/>
                        <a:lumOff val="40000"/>
                      </a:schemeClr>
                    </a:solidFill>
                  </a:tcPr>
                </a:tc>
                <a:tc>
                  <a:txBody>
                    <a:bodyPr/>
                    <a:lstStyle/>
                    <a:p>
                      <a:pPr algn="ctr" fontAlgn="b"/>
                      <a:r>
                        <a:rPr lang="en-ZA" sz="2100" b="0" i="0" u="none" strike="noStrike" dirty="0">
                          <a:solidFill>
                            <a:srgbClr val="000000"/>
                          </a:solidFill>
                          <a:effectLst/>
                          <a:latin typeface="+mn-lt"/>
                        </a:rPr>
                        <a:t>7</a:t>
                      </a:r>
                    </a:p>
                  </a:txBody>
                  <a:tcPr marL="5715" marR="5715" marT="5715" marB="0" anchor="b">
                    <a:solidFill>
                      <a:schemeClr val="accent3">
                        <a:lumMod val="60000"/>
                        <a:lumOff val="40000"/>
                      </a:schemeClr>
                    </a:solidFill>
                  </a:tcPr>
                </a:tc>
                <a:tc>
                  <a:txBody>
                    <a:bodyPr/>
                    <a:lstStyle/>
                    <a:p>
                      <a:pPr algn="ctr" fontAlgn="b"/>
                      <a:r>
                        <a:rPr lang="en-ZA" sz="2100" b="0" i="0" u="none" strike="noStrike" dirty="0">
                          <a:solidFill>
                            <a:srgbClr val="000000"/>
                          </a:solidFill>
                          <a:effectLst/>
                          <a:latin typeface="+mn-lt"/>
                        </a:rPr>
                        <a:t>22</a:t>
                      </a:r>
                    </a:p>
                  </a:txBody>
                  <a:tcPr marL="5715" marR="5715" marT="5715" marB="0" anchor="b">
                    <a:solidFill>
                      <a:schemeClr val="accent3">
                        <a:lumMod val="60000"/>
                        <a:lumOff val="40000"/>
                      </a:schemeClr>
                    </a:solidFill>
                  </a:tcPr>
                </a:tc>
                <a:tc>
                  <a:txBody>
                    <a:bodyPr/>
                    <a:lstStyle/>
                    <a:p>
                      <a:pPr algn="ctr" fontAlgn="b"/>
                      <a:r>
                        <a:rPr lang="en-ZA" sz="2100" b="1" i="0" u="none" strike="noStrike" dirty="0">
                          <a:solidFill>
                            <a:srgbClr val="000000"/>
                          </a:solidFill>
                          <a:effectLst/>
                          <a:latin typeface="+mn-lt"/>
                        </a:rPr>
                        <a:t>124</a:t>
                      </a:r>
                    </a:p>
                  </a:txBody>
                  <a:tcPr marL="5715" marR="5715" marT="5715" marB="0" anchor="b">
                    <a:solidFill>
                      <a:schemeClr val="accent3">
                        <a:lumMod val="60000"/>
                        <a:lumOff val="40000"/>
                      </a:schemeClr>
                    </a:solidFill>
                  </a:tcPr>
                </a:tc>
                <a:extLst>
                  <a:ext uri="{0D108BD9-81ED-4DB2-BD59-A6C34878D82A}">
                    <a16:rowId xmlns:a16="http://schemas.microsoft.com/office/drawing/2014/main" val="3007264527"/>
                  </a:ext>
                </a:extLst>
              </a:tr>
              <a:tr h="614425">
                <a:tc>
                  <a:txBody>
                    <a:bodyPr/>
                    <a:lstStyle/>
                    <a:p>
                      <a:pPr algn="ctr" fontAlgn="ctr"/>
                      <a:r>
                        <a:rPr lang="en-ZA" sz="2100" b="0" i="0" u="none" strike="noStrike" dirty="0">
                          <a:solidFill>
                            <a:schemeClr val="tx1"/>
                          </a:solidFill>
                          <a:effectLst/>
                          <a:latin typeface="+mn-lt"/>
                        </a:rPr>
                        <a:t>16 August</a:t>
                      </a:r>
                    </a:p>
                  </a:txBody>
                  <a:tcPr marL="5715" marR="5715" marT="5715" marB="0" anchor="ctr">
                    <a:solidFill>
                      <a:schemeClr val="accent3">
                        <a:lumMod val="60000"/>
                        <a:lumOff val="40000"/>
                      </a:schemeClr>
                    </a:solidFill>
                  </a:tcPr>
                </a:tc>
                <a:tc>
                  <a:txBody>
                    <a:bodyPr/>
                    <a:lstStyle/>
                    <a:p>
                      <a:pPr algn="ctr" fontAlgn="b"/>
                      <a:r>
                        <a:rPr lang="en-ZA" sz="2100" b="0" i="0" u="none" strike="noStrike" dirty="0">
                          <a:solidFill>
                            <a:srgbClr val="000000"/>
                          </a:solidFill>
                          <a:effectLst/>
                          <a:latin typeface="+mn-lt"/>
                        </a:rPr>
                        <a:t>37</a:t>
                      </a:r>
                    </a:p>
                  </a:txBody>
                  <a:tcPr marL="5715" marR="5715" marT="5715" marB="0" anchor="b">
                    <a:solidFill>
                      <a:schemeClr val="accent3">
                        <a:lumMod val="60000"/>
                        <a:lumOff val="40000"/>
                      </a:schemeClr>
                    </a:solidFill>
                  </a:tcPr>
                </a:tc>
                <a:tc>
                  <a:txBody>
                    <a:bodyPr/>
                    <a:lstStyle/>
                    <a:p>
                      <a:pPr algn="ctr" fontAlgn="b"/>
                      <a:r>
                        <a:rPr lang="en-ZA" sz="2100" b="0" i="0" u="none" strike="noStrike" dirty="0">
                          <a:solidFill>
                            <a:srgbClr val="000000"/>
                          </a:solidFill>
                          <a:effectLst/>
                          <a:latin typeface="+mn-lt"/>
                        </a:rPr>
                        <a:t>42</a:t>
                      </a:r>
                    </a:p>
                  </a:txBody>
                  <a:tcPr marL="5715" marR="5715" marT="5715" marB="0" anchor="b">
                    <a:solidFill>
                      <a:schemeClr val="accent3">
                        <a:lumMod val="60000"/>
                        <a:lumOff val="40000"/>
                      </a:schemeClr>
                    </a:solidFill>
                  </a:tcPr>
                </a:tc>
                <a:tc>
                  <a:txBody>
                    <a:bodyPr/>
                    <a:lstStyle/>
                    <a:p>
                      <a:pPr algn="ctr" fontAlgn="b"/>
                      <a:r>
                        <a:rPr lang="en-ZA" sz="2100" b="0" i="0" u="none" strike="noStrike" dirty="0">
                          <a:solidFill>
                            <a:srgbClr val="000000"/>
                          </a:solidFill>
                          <a:effectLst/>
                          <a:latin typeface="+mn-lt"/>
                        </a:rPr>
                        <a:t>5</a:t>
                      </a:r>
                    </a:p>
                  </a:txBody>
                  <a:tcPr marL="5715" marR="5715" marT="5715" marB="0" anchor="b">
                    <a:solidFill>
                      <a:schemeClr val="accent3">
                        <a:lumMod val="60000"/>
                        <a:lumOff val="40000"/>
                      </a:schemeClr>
                    </a:solidFill>
                  </a:tcPr>
                </a:tc>
                <a:tc>
                  <a:txBody>
                    <a:bodyPr/>
                    <a:lstStyle/>
                    <a:p>
                      <a:pPr algn="ctr" fontAlgn="b"/>
                      <a:r>
                        <a:rPr lang="en-ZA" sz="2100" b="0" i="0" u="none" strike="noStrike" dirty="0">
                          <a:solidFill>
                            <a:srgbClr val="000000"/>
                          </a:solidFill>
                          <a:effectLst/>
                          <a:latin typeface="+mn-lt"/>
                        </a:rPr>
                        <a:t>0</a:t>
                      </a:r>
                    </a:p>
                  </a:txBody>
                  <a:tcPr marL="5715" marR="5715" marT="5715" marB="0" anchor="b">
                    <a:solidFill>
                      <a:schemeClr val="accent3">
                        <a:lumMod val="60000"/>
                        <a:lumOff val="40000"/>
                      </a:schemeClr>
                    </a:solidFill>
                  </a:tcPr>
                </a:tc>
                <a:tc>
                  <a:txBody>
                    <a:bodyPr/>
                    <a:lstStyle/>
                    <a:p>
                      <a:pPr algn="ctr" fontAlgn="b"/>
                      <a:r>
                        <a:rPr lang="en-ZA" sz="2100" b="0" i="0" u="none" strike="noStrike" dirty="0">
                          <a:solidFill>
                            <a:srgbClr val="000000"/>
                          </a:solidFill>
                          <a:effectLst/>
                          <a:latin typeface="+mn-lt"/>
                        </a:rPr>
                        <a:t>8</a:t>
                      </a:r>
                    </a:p>
                  </a:txBody>
                  <a:tcPr marL="5715" marR="5715" marT="5715" marB="0" anchor="b">
                    <a:solidFill>
                      <a:schemeClr val="accent3">
                        <a:lumMod val="60000"/>
                        <a:lumOff val="40000"/>
                      </a:schemeClr>
                    </a:solidFill>
                  </a:tcPr>
                </a:tc>
                <a:tc>
                  <a:txBody>
                    <a:bodyPr/>
                    <a:lstStyle/>
                    <a:p>
                      <a:pPr algn="ctr" fontAlgn="b"/>
                      <a:r>
                        <a:rPr lang="en-ZA" sz="2100" b="0" i="0" u="none" strike="noStrike" dirty="0">
                          <a:solidFill>
                            <a:srgbClr val="000000"/>
                          </a:solidFill>
                          <a:effectLst/>
                          <a:latin typeface="+mn-lt"/>
                        </a:rPr>
                        <a:t>15</a:t>
                      </a:r>
                    </a:p>
                  </a:txBody>
                  <a:tcPr marL="5715" marR="5715" marT="5715" marB="0" anchor="b">
                    <a:solidFill>
                      <a:schemeClr val="accent3">
                        <a:lumMod val="60000"/>
                        <a:lumOff val="40000"/>
                      </a:schemeClr>
                    </a:solidFill>
                  </a:tcPr>
                </a:tc>
                <a:tc>
                  <a:txBody>
                    <a:bodyPr/>
                    <a:lstStyle/>
                    <a:p>
                      <a:pPr algn="ctr" fontAlgn="b"/>
                      <a:r>
                        <a:rPr lang="en-ZA" sz="2100" b="1" i="0" u="none" strike="noStrike" dirty="0">
                          <a:solidFill>
                            <a:srgbClr val="000000"/>
                          </a:solidFill>
                          <a:effectLst/>
                          <a:latin typeface="+mn-lt"/>
                        </a:rPr>
                        <a:t>107</a:t>
                      </a:r>
                    </a:p>
                  </a:txBody>
                  <a:tcPr marL="5715" marR="5715" marT="5715" marB="0" anchor="b">
                    <a:solidFill>
                      <a:schemeClr val="accent3">
                        <a:lumMod val="60000"/>
                        <a:lumOff val="40000"/>
                      </a:schemeClr>
                    </a:solidFill>
                  </a:tcPr>
                </a:tc>
                <a:extLst>
                  <a:ext uri="{0D108BD9-81ED-4DB2-BD59-A6C34878D82A}">
                    <a16:rowId xmlns:a16="http://schemas.microsoft.com/office/drawing/2014/main" val="2556993027"/>
                  </a:ext>
                </a:extLst>
              </a:tr>
            </a:tbl>
          </a:graphicData>
        </a:graphic>
      </p:graphicFrame>
      <p:sp>
        <p:nvSpPr>
          <p:cNvPr id="7" name="Title 1"/>
          <p:cNvSpPr txBox="1">
            <a:spLocks/>
          </p:cNvSpPr>
          <p:nvPr/>
        </p:nvSpPr>
        <p:spPr>
          <a:xfrm>
            <a:off x="0" y="0"/>
            <a:ext cx="9144000" cy="825485"/>
          </a:xfrm>
          <a:prstGeom prst="rect">
            <a:avLst/>
          </a:prstGeom>
          <a:solidFill>
            <a:schemeClr val="accent3">
              <a:lumMod val="75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250" b="1" dirty="0">
                <a:solidFill>
                  <a:prstClr val="white"/>
                </a:solidFill>
                <a:latin typeface="Calibri" panose="020F0502020204030204"/>
              </a:rPr>
              <a:t>Covid-19: Hospitalisation trends</a:t>
            </a:r>
            <a:endParaRPr lang="en-ZA" sz="2250" b="1" dirty="0">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9BFA20D7-4469-3C41-8BD4-79F27B8E2F30}"/>
              </a:ext>
            </a:extLst>
          </p:cNvPr>
          <p:cNvSpPr>
            <a:spLocks noGrp="1"/>
          </p:cNvSpPr>
          <p:nvPr>
            <p:ph type="sldNum" sz="quarter" idx="12"/>
          </p:nvPr>
        </p:nvSpPr>
        <p:spPr/>
        <p:txBody>
          <a:bodyPr/>
          <a:lstStyle/>
          <a:p>
            <a:pPr algn="r" defTabSz="685800">
              <a:defRPr/>
            </a:pPr>
            <a:fld id="{CADCB112-FE00-6040-8D50-928C16AA38BE}" type="slidenum">
              <a:rPr lang="en-US" sz="900">
                <a:solidFill>
                  <a:prstClr val="black">
                    <a:tint val="75000"/>
                  </a:prstClr>
                </a:solidFill>
                <a:latin typeface="Calibri" panose="020F0502020204030204"/>
              </a:rPr>
              <a:pPr algn="r" defTabSz="685800">
                <a:defRPr/>
              </a:pPr>
              <a:t>16</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610583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00100"/>
          </a:xfrm>
          <a:solidFill>
            <a:srgbClr val="FFC000"/>
          </a:solidFill>
        </p:spPr>
        <p:txBody>
          <a:bodyPr>
            <a:normAutofit fontScale="90000"/>
          </a:bodyPr>
          <a:lstStyle/>
          <a:p>
            <a:pPr>
              <a:defRPr/>
            </a:pPr>
            <a:r>
              <a:rPr lang="en-ZA"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MIG EXPENDITURE AT END JUNE 2020</a:t>
            </a:r>
            <a:endParaRPr lang="en-ZA"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0" y="1657350"/>
          <a:ext cx="9137562" cy="3862661"/>
        </p:xfrm>
        <a:graphic>
          <a:graphicData uri="http://schemas.openxmlformats.org/drawingml/2006/table">
            <a:tbl>
              <a:tblPr/>
              <a:tblGrid>
                <a:gridCol w="1004552">
                  <a:extLst>
                    <a:ext uri="{9D8B030D-6E8A-4147-A177-3AD203B41FA5}">
                      <a16:colId xmlns:a16="http://schemas.microsoft.com/office/drawing/2014/main" val="3784852988"/>
                    </a:ext>
                  </a:extLst>
                </a:gridCol>
                <a:gridCol w="985234">
                  <a:extLst>
                    <a:ext uri="{9D8B030D-6E8A-4147-A177-3AD203B41FA5}">
                      <a16:colId xmlns:a16="http://schemas.microsoft.com/office/drawing/2014/main" val="639363509"/>
                    </a:ext>
                  </a:extLst>
                </a:gridCol>
                <a:gridCol w="907961">
                  <a:extLst>
                    <a:ext uri="{9D8B030D-6E8A-4147-A177-3AD203B41FA5}">
                      <a16:colId xmlns:a16="http://schemas.microsoft.com/office/drawing/2014/main" val="3948269030"/>
                    </a:ext>
                  </a:extLst>
                </a:gridCol>
                <a:gridCol w="1197735">
                  <a:extLst>
                    <a:ext uri="{9D8B030D-6E8A-4147-A177-3AD203B41FA5}">
                      <a16:colId xmlns:a16="http://schemas.microsoft.com/office/drawing/2014/main" val="622605362"/>
                    </a:ext>
                  </a:extLst>
                </a:gridCol>
                <a:gridCol w="859665">
                  <a:extLst>
                    <a:ext uri="{9D8B030D-6E8A-4147-A177-3AD203B41FA5}">
                      <a16:colId xmlns:a16="http://schemas.microsoft.com/office/drawing/2014/main" val="3119802755"/>
                    </a:ext>
                  </a:extLst>
                </a:gridCol>
                <a:gridCol w="1052848">
                  <a:extLst>
                    <a:ext uri="{9D8B030D-6E8A-4147-A177-3AD203B41FA5}">
                      <a16:colId xmlns:a16="http://schemas.microsoft.com/office/drawing/2014/main" val="3857271666"/>
                    </a:ext>
                  </a:extLst>
                </a:gridCol>
                <a:gridCol w="1159099">
                  <a:extLst>
                    <a:ext uri="{9D8B030D-6E8A-4147-A177-3AD203B41FA5}">
                      <a16:colId xmlns:a16="http://schemas.microsoft.com/office/drawing/2014/main" val="477886465"/>
                    </a:ext>
                  </a:extLst>
                </a:gridCol>
                <a:gridCol w="1970468">
                  <a:extLst>
                    <a:ext uri="{9D8B030D-6E8A-4147-A177-3AD203B41FA5}">
                      <a16:colId xmlns:a16="http://schemas.microsoft.com/office/drawing/2014/main" val="943718090"/>
                    </a:ext>
                  </a:extLst>
                </a:gridCol>
              </a:tblGrid>
              <a:tr h="996503">
                <a:tc>
                  <a:txBody>
                    <a:bodyPr/>
                    <a:lstStyle/>
                    <a:p>
                      <a:pPr algn="ctr" fontAlgn="b"/>
                      <a:r>
                        <a:rPr lang="en-ZA" sz="1100" b="1" i="0" u="none" strike="noStrike" dirty="0">
                          <a:effectLst/>
                          <a:latin typeface="Arial Black" panose="020B0A04020102020204" pitchFamily="34" charset="0"/>
                        </a:rPr>
                        <a:t>Municipality</a:t>
                      </a:r>
                    </a:p>
                  </a:txBody>
                  <a:tcPr marL="3092" marR="3092" marT="30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 </a:t>
                      </a:r>
                      <a:r>
                        <a:rPr lang="en-ZA" sz="1100" b="1" i="0" u="none" strike="noStrike" dirty="0" smtClean="0">
                          <a:effectLst/>
                          <a:latin typeface="Arial Black" panose="020B0A04020102020204" pitchFamily="34" charset="0"/>
                        </a:rPr>
                        <a:t>Allocation 2019/20</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smtClean="0">
                          <a:effectLst/>
                          <a:latin typeface="Arial Black" panose="020B0A04020102020204" pitchFamily="34" charset="0"/>
                        </a:rPr>
                        <a:t>Amount transferred</a:t>
                      </a:r>
                      <a:endParaRPr lang="en-US"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a:effectLst/>
                          <a:latin typeface="Arial Black" panose="020B0A04020102020204" pitchFamily="34" charset="0"/>
                        </a:rPr>
                        <a:t>Actual expenditure reported on MIG-MIS to </a:t>
                      </a:r>
                      <a:r>
                        <a:rPr lang="en-US" sz="1100" b="1" i="0" u="none" strike="noStrike" dirty="0" err="1">
                          <a:effectLst/>
                          <a:latin typeface="Arial Black" panose="020B0A04020102020204" pitchFamily="34" charset="0"/>
                        </a:rPr>
                        <a:t>Prov</a:t>
                      </a:r>
                      <a:r>
                        <a:rPr lang="en-US" sz="1100" b="1" i="0" u="none" strike="noStrike" dirty="0">
                          <a:effectLst/>
                          <a:latin typeface="Arial Black" panose="020B0A04020102020204" pitchFamily="34" charset="0"/>
                        </a:rPr>
                        <a:t> MIG</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 of transferred spent (MIS)</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Balance of </a:t>
                      </a:r>
                      <a:r>
                        <a:rPr lang="en-ZA" sz="1100" b="1" i="0" u="none" strike="noStrike" dirty="0" smtClean="0">
                          <a:effectLst/>
                          <a:latin typeface="Arial Black" panose="020B0A04020102020204" pitchFamily="34" charset="0"/>
                        </a:rPr>
                        <a:t>MIG allocation</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smtClean="0">
                          <a:effectLst/>
                          <a:latin typeface="Arial Black" panose="020B0A04020102020204" pitchFamily="34" charset="0"/>
                        </a:rPr>
                        <a:t>Re-Prioritized Project Allocation</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1" i="0" u="none" strike="noStrike" dirty="0">
                          <a:effectLst/>
                          <a:latin typeface="Arial Black" panose="020B0A04020102020204" pitchFamily="34" charset="0"/>
                        </a:rPr>
                        <a:t> </a:t>
                      </a:r>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r>
                        <a:rPr lang="en-US" sz="1400" b="1" i="0" u="none" strike="noStrike" dirty="0" smtClean="0">
                          <a:effectLst/>
                          <a:latin typeface="Arial" panose="020B0604020202020204" pitchFamily="34" charset="0"/>
                          <a:cs typeface="Arial" panose="020B0604020202020204" pitchFamily="34" charset="0"/>
                        </a:rPr>
                        <a:t>Comments</a:t>
                      </a:r>
                      <a:endParaRPr lang="en-US" sz="1400" b="1" i="0" u="none" strike="noStrike" dirty="0">
                        <a:effectLst/>
                        <a:latin typeface="Arial" panose="020B0604020202020204" pitchFamily="34" charset="0"/>
                        <a:cs typeface="Arial" panose="020B0604020202020204" pitchFamily="34" charset="0"/>
                      </a:endParaRPr>
                    </a:p>
                  </a:txBody>
                  <a:tcPr marL="3092" marR="3092" marT="30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77792876"/>
                  </a:ext>
                </a:extLst>
              </a:tr>
              <a:tr h="656018">
                <a:tc>
                  <a:txBody>
                    <a:bodyPr/>
                    <a:lstStyle/>
                    <a:p>
                      <a:pPr algn="l" fontAlgn="b"/>
                      <a:r>
                        <a:rPr lang="en-ZA" sz="1200" b="0" i="0" u="none" strike="noStrike" dirty="0" err="1">
                          <a:solidFill>
                            <a:schemeClr val="tx1"/>
                          </a:solidFill>
                          <a:effectLst/>
                          <a:latin typeface="Arial" panose="020B0604020202020204" pitchFamily="34" charset="0"/>
                        </a:rPr>
                        <a:t>Hantam</a:t>
                      </a:r>
                      <a:r>
                        <a:rPr lang="en-ZA" sz="1200" b="0" i="0" u="none" strike="noStrike" dirty="0">
                          <a:solidFill>
                            <a:schemeClr val="tx1"/>
                          </a:solidFill>
                          <a:effectLst/>
                          <a:latin typeface="Arial" panose="020B0604020202020204" pitchFamily="34" charset="0"/>
                        </a:rPr>
                        <a:t> </a:t>
                      </a: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effectLst/>
                          <a:latin typeface="Arial" panose="020B0604020202020204" pitchFamily="34" charset="0"/>
                        </a:rPr>
                        <a:t>R 9 </a:t>
                      </a:r>
                      <a:r>
                        <a:rPr lang="en-ZA" sz="1400" b="0" i="0" u="none" strike="noStrike" dirty="0" smtClean="0">
                          <a:effectLst/>
                          <a:latin typeface="Arial" panose="020B0604020202020204" pitchFamily="34" charset="0"/>
                        </a:rPr>
                        <a:t>760m</a:t>
                      </a:r>
                      <a:endParaRPr lang="en-ZA" sz="14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R 9 760m</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effectLst/>
                          <a:latin typeface="Arial" panose="020B0604020202020204" pitchFamily="34" charset="0"/>
                        </a:rPr>
                        <a:t>R 10 313 829,32</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Arial" panose="020B0604020202020204" pitchFamily="34" charset="0"/>
                        </a:rPr>
                        <a:t>106%</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effectLst/>
                          <a:latin typeface="Arial" panose="020B0604020202020204" pitchFamily="34" charset="0"/>
                        </a:rPr>
                        <a:t>-R 553 829,32</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effectLst/>
                          <a:latin typeface="Arial" panose="020B0604020202020204" pitchFamily="34" charset="0"/>
                        </a:rPr>
                        <a:t>No project for re-prioritization of funds</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smtClean="0">
                          <a:solidFill>
                            <a:schemeClr val="tx1"/>
                          </a:solidFill>
                          <a:effectLst/>
                          <a:latin typeface="Arial" panose="020B0604020202020204" pitchFamily="34" charset="0"/>
                        </a:rPr>
                        <a:t>Municipality exhausted their MIG allocation for 2019/20</a:t>
                      </a:r>
                      <a:r>
                        <a:rPr lang="en-US" sz="1200" b="0" i="0" u="none" strike="noStrike" baseline="0" dirty="0" smtClean="0">
                          <a:solidFill>
                            <a:schemeClr val="tx1"/>
                          </a:solidFill>
                          <a:effectLst/>
                          <a:latin typeface="Arial" panose="020B0604020202020204" pitchFamily="34" charset="0"/>
                        </a:rPr>
                        <a:t> FY</a:t>
                      </a:r>
                      <a:endParaRPr lang="en-US" sz="1200" b="0" i="0" u="none" strike="noStrike" dirty="0">
                        <a:solidFill>
                          <a:schemeClr val="tx1"/>
                        </a:solidFill>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49295"/>
                  </a:ext>
                </a:extLst>
              </a:tr>
              <a:tr h="678801">
                <a:tc>
                  <a:txBody>
                    <a:bodyPr/>
                    <a:lstStyle/>
                    <a:p>
                      <a:pPr algn="l" fontAlgn="b"/>
                      <a:r>
                        <a:rPr lang="en-ZA" sz="1200" b="0" i="0" u="none" strike="noStrike" dirty="0">
                          <a:effectLst/>
                          <a:latin typeface="Arial" panose="020B0604020202020204" pitchFamily="34" charset="0"/>
                        </a:rPr>
                        <a:t>Karoo </a:t>
                      </a:r>
                      <a:r>
                        <a:rPr lang="en-ZA" sz="1200" b="0" i="0" u="none" strike="noStrike" dirty="0" err="1" smtClean="0">
                          <a:effectLst/>
                          <a:latin typeface="Arial" panose="020B0604020202020204" pitchFamily="34" charset="0"/>
                        </a:rPr>
                        <a:t>Hoog</a:t>
                      </a:r>
                      <a:r>
                        <a:rPr lang="en-ZA" sz="1200" b="0" i="0" u="none" strike="noStrike" dirty="0" smtClean="0">
                          <a:effectLst/>
                          <a:latin typeface="Arial" panose="020B0604020202020204" pitchFamily="34" charset="0"/>
                        </a:rPr>
                        <a:t> land</a:t>
                      </a:r>
                      <a:endParaRPr lang="en-ZA" sz="1200" b="0" i="0" u="none" strike="noStrike" dirty="0">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effectLst/>
                          <a:latin typeface="Arial" panose="020B0604020202020204" pitchFamily="34" charset="0"/>
                        </a:rPr>
                        <a:t>R 8 </a:t>
                      </a:r>
                      <a:r>
                        <a:rPr lang="en-ZA" sz="1400" b="0" i="0" u="none" strike="noStrike" dirty="0" smtClean="0">
                          <a:effectLst/>
                          <a:latin typeface="Arial" panose="020B0604020202020204" pitchFamily="34" charset="0"/>
                        </a:rPr>
                        <a:t>087m</a:t>
                      </a:r>
                      <a:endParaRPr lang="en-ZA" sz="14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R 8 087m</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effectLst/>
                          <a:latin typeface="Arial" panose="020B0604020202020204" pitchFamily="34" charset="0"/>
                        </a:rPr>
                        <a:t>R 7 502 194,49</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effectLst/>
                          <a:latin typeface="Arial" panose="020B0604020202020204" pitchFamily="34" charset="0"/>
                        </a:rPr>
                        <a:t>93%</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effectLst/>
                          <a:latin typeface="Arial" panose="020B0604020202020204" pitchFamily="34" charset="0"/>
                        </a:rPr>
                        <a:t>R 584 805,51</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effectLst/>
                          <a:latin typeface="Arial" panose="020B0604020202020204" pitchFamily="34" charset="0"/>
                        </a:rPr>
                        <a:t>No project for re-prioritization of funds</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smtClean="0">
                          <a:solidFill>
                            <a:schemeClr val="tx1"/>
                          </a:solidFill>
                          <a:effectLst/>
                          <a:latin typeface="Arial" panose="020B0604020202020204" pitchFamily="34" charset="0"/>
                        </a:rPr>
                        <a:t>Municipality’s current commitment on water project</a:t>
                      </a:r>
                      <a:endParaRPr lang="en-US" sz="1200" b="0" i="0" u="none" strike="noStrike" dirty="0">
                        <a:solidFill>
                          <a:schemeClr val="tx1"/>
                        </a:solidFill>
                        <a:effectLst/>
                        <a:latin typeface="Arial" panose="020B0604020202020204" pitchFamily="34" charset="0"/>
                      </a:endParaRPr>
                    </a:p>
                  </a:txBody>
                  <a:tcPr marL="3092" marR="3092" marT="3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806490"/>
                  </a:ext>
                </a:extLst>
              </a:tr>
              <a:tr h="663767">
                <a:tc>
                  <a:txBody>
                    <a:bodyPr/>
                    <a:lstStyle/>
                    <a:p>
                      <a:pPr algn="l" fontAlgn="b"/>
                      <a:r>
                        <a:rPr lang="en-ZA" sz="1200" b="0" i="0" u="none" strike="noStrike" dirty="0">
                          <a:effectLst/>
                          <a:latin typeface="Arial" panose="020B0604020202020204" pitchFamily="34" charset="0"/>
                        </a:rPr>
                        <a:t>Khai-Ma</a:t>
                      </a: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effectLst/>
                          <a:latin typeface="Arial" panose="020B0604020202020204" pitchFamily="34" charset="0"/>
                        </a:rPr>
                        <a:t>R 7 </a:t>
                      </a:r>
                      <a:r>
                        <a:rPr lang="en-ZA" sz="1400" b="0" i="0" u="none" strike="noStrike" dirty="0" smtClean="0">
                          <a:effectLst/>
                          <a:latin typeface="Arial" panose="020B0604020202020204" pitchFamily="34" charset="0"/>
                        </a:rPr>
                        <a:t>773m</a:t>
                      </a:r>
                      <a:endParaRPr lang="en-ZA" sz="14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R 7 773m</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effectLst/>
                          <a:latin typeface="Arial" panose="020B0604020202020204" pitchFamily="34" charset="0"/>
                        </a:rPr>
                        <a:t>R 0,00</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500" b="1" i="0" u="none" strike="noStrike" dirty="0">
                          <a:solidFill>
                            <a:srgbClr val="FF0000"/>
                          </a:solidFill>
                          <a:effectLst/>
                          <a:latin typeface="Arial" panose="020B0604020202020204" pitchFamily="34" charset="0"/>
                        </a:rPr>
                        <a:t>0%</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effectLst/>
                          <a:latin typeface="Arial" panose="020B0604020202020204" pitchFamily="34" charset="0"/>
                        </a:rPr>
                        <a:t>R 7 773 000,00</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smtClean="0">
                          <a:solidFill>
                            <a:srgbClr val="FF0000"/>
                          </a:solidFill>
                          <a:effectLst/>
                          <a:latin typeface="Arial" panose="020B0604020202020204" pitchFamily="34" charset="0"/>
                        </a:rPr>
                        <a:t>Committed R7m</a:t>
                      </a:r>
                      <a:r>
                        <a:rPr lang="en-US" sz="1200" b="0" i="0" u="none" strike="noStrike" baseline="0" dirty="0" smtClean="0">
                          <a:solidFill>
                            <a:srgbClr val="FF0000"/>
                          </a:solidFill>
                          <a:effectLst/>
                          <a:latin typeface="Arial" panose="020B0604020202020204" pitchFamily="34" charset="0"/>
                        </a:rPr>
                        <a:t> for re-prioritization</a:t>
                      </a:r>
                      <a:endParaRPr lang="en-ZA" sz="1200" b="0" i="0" u="none" strike="noStrike" dirty="0">
                        <a:solidFill>
                          <a:srgbClr val="FF0000"/>
                        </a:solidFill>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effectLst/>
                          <a:latin typeface="Arial" panose="020B0604020202020204" pitchFamily="34" charset="0"/>
                        </a:rPr>
                        <a:t>Did not report for March 2020 on the MIS.</a:t>
                      </a:r>
                    </a:p>
                  </a:txBody>
                  <a:tcPr marL="3092" marR="3092" marT="3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199295"/>
                  </a:ext>
                </a:extLst>
              </a:tr>
              <a:tr h="867572">
                <a:tc>
                  <a:txBody>
                    <a:bodyPr/>
                    <a:lstStyle/>
                    <a:p>
                      <a:pPr algn="l" fontAlgn="b"/>
                      <a:r>
                        <a:rPr lang="en-ZA" sz="1200" b="1" i="0" u="none" strike="noStrike" dirty="0">
                          <a:effectLst/>
                          <a:latin typeface="Arial" panose="020B0604020202020204" pitchFamily="34" charset="0"/>
                        </a:rPr>
                        <a:t>Total:</a:t>
                      </a: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effectLst/>
                          <a:latin typeface="Arial" panose="020B0604020202020204" pitchFamily="34" charset="0"/>
                        </a:rPr>
                        <a:t>R 59 </a:t>
                      </a:r>
                      <a:r>
                        <a:rPr lang="en-ZA" sz="1400" b="1" i="0" u="none" strike="noStrike" dirty="0" smtClean="0">
                          <a:effectLst/>
                          <a:latin typeface="Arial" panose="020B0604020202020204" pitchFamily="34" charset="0"/>
                        </a:rPr>
                        <a:t>104m</a:t>
                      </a:r>
                      <a:endParaRPr lang="en-ZA" sz="1400" b="1"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smtClean="0">
                          <a:effectLst/>
                          <a:latin typeface="Arial" panose="020B0604020202020204" pitchFamily="34" charset="0"/>
                        </a:rPr>
                        <a:t>R 59 104m</a:t>
                      </a:r>
                      <a:endParaRPr lang="en-ZA" sz="1100" b="1"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effectLst/>
                          <a:latin typeface="Arial" panose="020B0604020202020204" pitchFamily="34" charset="0"/>
                        </a:rPr>
                        <a:t>R 33 819 423,85</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effectLst/>
                          <a:latin typeface="Arial" panose="020B0604020202020204" pitchFamily="34" charset="0"/>
                        </a:rPr>
                        <a:t>57%</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effectLst/>
                          <a:latin typeface="Arial" panose="020B0604020202020204" pitchFamily="34" charset="0"/>
                        </a:rPr>
                        <a:t>R 25 284 576,15</a:t>
                      </a: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ZA" sz="700" b="1" i="0" u="none" strike="noStrike" dirty="0">
                        <a:effectLst/>
                        <a:latin typeface="Arial" panose="020B0604020202020204" pitchFamily="34" charset="0"/>
                      </a:endParaRPr>
                    </a:p>
                  </a:txBody>
                  <a:tcPr marL="3092" marR="3092" marT="3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ZA" sz="700" b="1" i="0" u="none" strike="noStrike" dirty="0">
                          <a:solidFill>
                            <a:schemeClr val="tx1"/>
                          </a:solidFill>
                          <a:effectLst/>
                          <a:latin typeface="Arial" panose="020B0604020202020204" pitchFamily="34" charset="0"/>
                        </a:rPr>
                        <a:t> </a:t>
                      </a:r>
                    </a:p>
                  </a:txBody>
                  <a:tcPr marL="3092" marR="3092" marT="3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566625"/>
                  </a:ext>
                </a:extLst>
              </a:tr>
            </a:tbl>
          </a:graphicData>
        </a:graphic>
      </p:graphicFrame>
      <p:sp>
        <p:nvSpPr>
          <p:cNvPr id="5" name="Rectangle 4"/>
          <p:cNvSpPr/>
          <p:nvPr/>
        </p:nvSpPr>
        <p:spPr>
          <a:xfrm>
            <a:off x="6439" y="5880296"/>
            <a:ext cx="9137561" cy="97770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51962197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83811" y="2743200"/>
            <a:ext cx="9087485" cy="1062310"/>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2400" b="1" dirty="0">
                <a:latin typeface="Arial" panose="020B0604020202020204" pitchFamily="34" charset="0"/>
                <a:cs typeface="Arial" panose="020B0604020202020204" pitchFamily="34" charset="0"/>
              </a:rPr>
              <a:t> </a:t>
            </a:r>
            <a:r>
              <a:rPr lang="en-US" sz="28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PIXLEY KA SEME DISTRICT</a:t>
            </a:r>
            <a:endParaRPr lang="en-US" sz="2400"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Title 1"/>
          <p:cNvSpPr txBox="1">
            <a:spLocks/>
          </p:cNvSpPr>
          <p:nvPr/>
        </p:nvSpPr>
        <p:spPr>
          <a:xfrm>
            <a:off x="83811" y="3962400"/>
            <a:ext cx="9087485" cy="1062310"/>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fontAlgn="base" latinLnBrk="0" hangingPunct="1">
              <a:spcBef>
                <a:spcPct val="0"/>
              </a:spcBef>
              <a:spcAft>
                <a:spcPct val="0"/>
              </a:spcAft>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a:r>
              <a:rPr lang="en-US" sz="2400" b="1" dirty="0" smtClean="0">
                <a:latin typeface="Arial" panose="020B0604020202020204" pitchFamily="34" charset="0"/>
                <a:cs typeface="Arial" panose="020B0604020202020204" pitchFamily="34" charset="0"/>
              </a:rPr>
              <a:t> </a:t>
            </a:r>
            <a:r>
              <a:rPr lang="en-US" sz="28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COVID 19 PANDEMIC INTERVENTIONS </a:t>
            </a:r>
            <a:endParaRPr lang="en-US" sz="2400"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ectangle 4"/>
          <p:cNvSpPr/>
          <p:nvPr/>
        </p:nvSpPr>
        <p:spPr>
          <a:xfrm>
            <a:off x="6439" y="5880296"/>
            <a:ext cx="9137561" cy="97770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2227265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6750"/>
            <a:ext cx="9143999" cy="1384995"/>
          </a:xfrm>
          <a:prstGeom prst="rect">
            <a:avLst/>
          </a:prstGeom>
          <a:solidFill>
            <a:srgbClr val="92D050"/>
          </a:solidFill>
        </p:spPr>
        <p:txBody>
          <a:bodyPr wrap="square" rtlCol="0" anchor="ctr">
            <a:spAutoFit/>
          </a:bodyPr>
          <a:lstStyle/>
          <a:p>
            <a:pPr algn="ctr"/>
            <a:endParaRPr lang="en-US" sz="2800" b="1" dirty="0" smtClean="0"/>
          </a:p>
          <a:p>
            <a:pPr algn="ctr"/>
            <a:r>
              <a:rPr lang="en-US" sz="2800" b="1" dirty="0" smtClean="0"/>
              <a:t>STORAGE TANKS AND WATER TRUCKS </a:t>
            </a:r>
            <a:r>
              <a:rPr lang="en-ZA" sz="2800" b="1" dirty="0" smtClean="0"/>
              <a:t>PROGRESS</a:t>
            </a:r>
          </a:p>
          <a:p>
            <a:pPr algn="ctr"/>
            <a:endParaRPr lang="en-ZA" sz="2800" b="1" dirty="0"/>
          </a:p>
        </p:txBody>
      </p:sp>
      <p:sp>
        <p:nvSpPr>
          <p:cNvPr id="8" name="TextBox 7"/>
          <p:cNvSpPr txBox="1"/>
          <p:nvPr/>
        </p:nvSpPr>
        <p:spPr>
          <a:xfrm>
            <a:off x="-2" y="6457089"/>
            <a:ext cx="3206115" cy="369332"/>
          </a:xfrm>
          <a:prstGeom prst="rect">
            <a:avLst/>
          </a:prstGeom>
          <a:solidFill>
            <a:srgbClr val="00CC00"/>
          </a:solidFill>
        </p:spPr>
        <p:txBody>
          <a:bodyPr wrap="square" rtlCol="0">
            <a:spAutoFit/>
          </a:bodyPr>
          <a:lstStyle/>
          <a:p>
            <a:r>
              <a:rPr lang="en-ZA" sz="1800" dirty="0" smtClean="0"/>
              <a:t>                       Stands completed</a:t>
            </a:r>
            <a:endParaRPr lang="en-ZA" sz="1800" dirty="0"/>
          </a:p>
        </p:txBody>
      </p:sp>
      <p:sp>
        <p:nvSpPr>
          <p:cNvPr id="9" name="TextBox 8"/>
          <p:cNvSpPr txBox="1"/>
          <p:nvPr/>
        </p:nvSpPr>
        <p:spPr>
          <a:xfrm>
            <a:off x="5148063" y="6488668"/>
            <a:ext cx="3995936" cy="369332"/>
          </a:xfrm>
          <a:prstGeom prst="rect">
            <a:avLst/>
          </a:prstGeom>
          <a:solidFill>
            <a:srgbClr val="FFFF00"/>
          </a:solidFill>
        </p:spPr>
        <p:txBody>
          <a:bodyPr wrap="square" rtlCol="0">
            <a:spAutoFit/>
          </a:bodyPr>
          <a:lstStyle/>
          <a:p>
            <a:r>
              <a:rPr lang="en-ZA" sz="1800" dirty="0" smtClean="0"/>
              <a:t>Stands under construction</a:t>
            </a:r>
            <a:endParaRPr lang="en-ZA" sz="1800" dirty="0"/>
          </a:p>
        </p:txBody>
      </p:sp>
      <p:graphicFrame>
        <p:nvGraphicFramePr>
          <p:cNvPr id="2" name="Table 1"/>
          <p:cNvGraphicFramePr>
            <a:graphicFrameLocks noGrp="1"/>
          </p:cNvGraphicFramePr>
          <p:nvPr>
            <p:extLst>
              <p:ext uri="{D42A27DB-BD31-4B8C-83A1-F6EECF244321}">
                <p14:modId xmlns:p14="http://schemas.microsoft.com/office/powerpoint/2010/main" val="2713190630"/>
              </p:ext>
            </p:extLst>
          </p:nvPr>
        </p:nvGraphicFramePr>
        <p:xfrm>
          <a:off x="-10907" y="1219498"/>
          <a:ext cx="9144001" cy="5269170"/>
        </p:xfrm>
        <a:graphic>
          <a:graphicData uri="http://schemas.openxmlformats.org/drawingml/2006/table">
            <a:tbl>
              <a:tblPr/>
              <a:tblGrid>
                <a:gridCol w="1395623">
                  <a:extLst>
                    <a:ext uri="{9D8B030D-6E8A-4147-A177-3AD203B41FA5}">
                      <a16:colId xmlns:a16="http://schemas.microsoft.com/office/drawing/2014/main" val="4289683514"/>
                    </a:ext>
                  </a:extLst>
                </a:gridCol>
                <a:gridCol w="1128702">
                  <a:extLst>
                    <a:ext uri="{9D8B030D-6E8A-4147-A177-3AD203B41FA5}">
                      <a16:colId xmlns:a16="http://schemas.microsoft.com/office/drawing/2014/main" val="2608220237"/>
                    </a:ext>
                  </a:extLst>
                </a:gridCol>
                <a:gridCol w="610108">
                  <a:extLst>
                    <a:ext uri="{9D8B030D-6E8A-4147-A177-3AD203B41FA5}">
                      <a16:colId xmlns:a16="http://schemas.microsoft.com/office/drawing/2014/main" val="2598393688"/>
                    </a:ext>
                  </a:extLst>
                </a:gridCol>
                <a:gridCol w="610108">
                  <a:extLst>
                    <a:ext uri="{9D8B030D-6E8A-4147-A177-3AD203B41FA5}">
                      <a16:colId xmlns:a16="http://schemas.microsoft.com/office/drawing/2014/main" val="2105398743"/>
                    </a:ext>
                  </a:extLst>
                </a:gridCol>
                <a:gridCol w="610108">
                  <a:extLst>
                    <a:ext uri="{9D8B030D-6E8A-4147-A177-3AD203B41FA5}">
                      <a16:colId xmlns:a16="http://schemas.microsoft.com/office/drawing/2014/main" val="3238965502"/>
                    </a:ext>
                  </a:extLst>
                </a:gridCol>
                <a:gridCol w="770262">
                  <a:extLst>
                    <a:ext uri="{9D8B030D-6E8A-4147-A177-3AD203B41FA5}">
                      <a16:colId xmlns:a16="http://schemas.microsoft.com/office/drawing/2014/main" val="4127134738"/>
                    </a:ext>
                  </a:extLst>
                </a:gridCol>
                <a:gridCol w="770262">
                  <a:extLst>
                    <a:ext uri="{9D8B030D-6E8A-4147-A177-3AD203B41FA5}">
                      <a16:colId xmlns:a16="http://schemas.microsoft.com/office/drawing/2014/main" val="1506585143"/>
                    </a:ext>
                  </a:extLst>
                </a:gridCol>
                <a:gridCol w="922789">
                  <a:extLst>
                    <a:ext uri="{9D8B030D-6E8A-4147-A177-3AD203B41FA5}">
                      <a16:colId xmlns:a16="http://schemas.microsoft.com/office/drawing/2014/main" val="1752558465"/>
                    </a:ext>
                  </a:extLst>
                </a:gridCol>
                <a:gridCol w="1151581">
                  <a:extLst>
                    <a:ext uri="{9D8B030D-6E8A-4147-A177-3AD203B41FA5}">
                      <a16:colId xmlns:a16="http://schemas.microsoft.com/office/drawing/2014/main" val="3891123198"/>
                    </a:ext>
                  </a:extLst>
                </a:gridCol>
                <a:gridCol w="594855">
                  <a:extLst>
                    <a:ext uri="{9D8B030D-6E8A-4147-A177-3AD203B41FA5}">
                      <a16:colId xmlns:a16="http://schemas.microsoft.com/office/drawing/2014/main" val="735954694"/>
                    </a:ext>
                  </a:extLst>
                </a:gridCol>
                <a:gridCol w="579603">
                  <a:extLst>
                    <a:ext uri="{9D8B030D-6E8A-4147-A177-3AD203B41FA5}">
                      <a16:colId xmlns:a16="http://schemas.microsoft.com/office/drawing/2014/main" val="1977230385"/>
                    </a:ext>
                  </a:extLst>
                </a:gridCol>
              </a:tblGrid>
              <a:tr h="1371600">
                <a:tc>
                  <a:txBody>
                    <a:bodyPr/>
                    <a:lstStyle/>
                    <a:p>
                      <a:pPr algn="ctr" fontAlgn="ctr"/>
                      <a:r>
                        <a:rPr lang="en-ZA" sz="1000" b="1" i="0" u="none" strike="noStrike" dirty="0">
                          <a:solidFill>
                            <a:srgbClr val="FFFFFF"/>
                          </a:solidFill>
                          <a:effectLst/>
                          <a:latin typeface="Arial" panose="020B0604020202020204" pitchFamily="34" charset="0"/>
                        </a:rPr>
                        <a:t>LOCAL MUNICIPALITY</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NUMBER OF TANKS ALLOCATED BY RW/SW</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TOTAL TANK STANDS</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STANDS COMPLETE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IN STORAGE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dirty="0">
                          <a:solidFill>
                            <a:srgbClr val="FFFFFF"/>
                          </a:solidFill>
                          <a:effectLst/>
                          <a:latin typeface="Arial" panose="020B0604020202020204" pitchFamily="34" charset="0"/>
                        </a:rPr>
                        <a:t>TEMPORARY INSTALLATION</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TANKS IN USE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PERMANENT INSTALLATION</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NUMBER OF WATER TRANKERS ORIGINALLY ALLOCATED</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dirty="0">
                          <a:solidFill>
                            <a:schemeClr val="tx1"/>
                          </a:solidFill>
                          <a:effectLst/>
                          <a:latin typeface="Arial" panose="020B0604020202020204" pitchFamily="34" charset="0"/>
                        </a:rPr>
                        <a:t>TRUCKS WITH DRAWN</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dirty="0">
                          <a:solidFill>
                            <a:srgbClr val="FFFFFF"/>
                          </a:solidFill>
                          <a:effectLst/>
                          <a:latin typeface="Arial" panose="020B0604020202020204" pitchFamily="34" charset="0"/>
                        </a:rPr>
                        <a:t>WATER TANKERS CURRENTLY ON SITE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734794680"/>
                  </a:ext>
                </a:extLst>
              </a:tr>
              <a:tr h="457200">
                <a:tc>
                  <a:txBody>
                    <a:bodyPr/>
                    <a:lstStyle/>
                    <a:p>
                      <a:pPr marL="0" marR="0" algn="ctr">
                        <a:lnSpc>
                          <a:spcPct val="107000"/>
                        </a:lnSpc>
                        <a:spcBef>
                          <a:spcPts val="0"/>
                        </a:spcBef>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Thembelihle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3962578"/>
                  </a:ext>
                </a:extLst>
              </a:tr>
              <a:tr h="414528">
                <a:tc>
                  <a:txBody>
                    <a:bodyPr/>
                    <a:lstStyle/>
                    <a:p>
                      <a:pPr marL="0" marR="0" algn="ctr">
                        <a:lnSpc>
                          <a:spcPct val="107000"/>
                        </a:lnSpc>
                        <a:spcBef>
                          <a:spcPts val="0"/>
                        </a:spcBef>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Umsobomvu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47472">
                <a:tc>
                  <a:txBody>
                    <a:bodyPr/>
                    <a:lstStyle/>
                    <a:p>
                      <a:pPr marL="0" marR="0" algn="ctr">
                        <a:lnSpc>
                          <a:spcPct val="107000"/>
                        </a:lnSpc>
                        <a:spcBef>
                          <a:spcPts val="0"/>
                        </a:spcBef>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Renosterberg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050178"/>
                  </a:ext>
                </a:extLst>
              </a:tr>
              <a:tr h="505695">
                <a:tc>
                  <a:txBody>
                    <a:bodyPr/>
                    <a:lstStyle/>
                    <a:p>
                      <a:pPr marL="0" marR="0" algn="ctr">
                        <a:lnSpc>
                          <a:spcPct val="107000"/>
                        </a:lnSpc>
                        <a:spcBef>
                          <a:spcPts val="0"/>
                        </a:spcBef>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Emthanjeni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136192"/>
                  </a:ext>
                </a:extLst>
              </a:tr>
              <a:tr h="505695">
                <a:tc>
                  <a:txBody>
                    <a:bodyPr/>
                    <a:lstStyle/>
                    <a:p>
                      <a:pPr marL="0" marR="0" algn="ctr">
                        <a:lnSpc>
                          <a:spcPct val="107000"/>
                        </a:lnSpc>
                        <a:spcBef>
                          <a:spcPts val="0"/>
                        </a:spcBef>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Ubuntu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1172861"/>
                  </a:ext>
                </a:extLst>
              </a:tr>
              <a:tr h="399581">
                <a:tc>
                  <a:txBody>
                    <a:bodyPr/>
                    <a:lstStyle/>
                    <a:p>
                      <a:pPr marL="0" marR="0" algn="ctr">
                        <a:lnSpc>
                          <a:spcPct val="107000"/>
                        </a:lnSpc>
                        <a:spcBef>
                          <a:spcPts val="0"/>
                        </a:spcBef>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Siyancuma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2638107"/>
                  </a:ext>
                </a:extLst>
              </a:tr>
              <a:tr h="399581">
                <a:tc>
                  <a:txBody>
                    <a:bodyPr/>
                    <a:lstStyle/>
                    <a:p>
                      <a:pPr marL="0" marR="0" algn="ctr">
                        <a:lnSpc>
                          <a:spcPct val="107000"/>
                        </a:lnSpc>
                        <a:spcBef>
                          <a:spcPts val="0"/>
                        </a:spcBef>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Siyathemba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62065">
                <a:tc>
                  <a:txBody>
                    <a:bodyPr/>
                    <a:lstStyle/>
                    <a:p>
                      <a:pPr marL="0" marR="0" algn="ctr">
                        <a:lnSpc>
                          <a:spcPct val="107000"/>
                        </a:lnSpc>
                        <a:spcBef>
                          <a:spcPts val="0"/>
                        </a:spcBef>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Kareeberg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2784356"/>
                  </a:ext>
                </a:extLst>
              </a:tr>
              <a:tr h="405753">
                <a:tc>
                  <a:txBody>
                    <a:bodyPr/>
                    <a:lstStyle/>
                    <a:p>
                      <a:pPr marL="0" marR="0" algn="ctr">
                        <a:lnSpc>
                          <a:spcPct val="107000"/>
                        </a:lnSpc>
                        <a:spcBef>
                          <a:spcPts val="0"/>
                        </a:spcBef>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020332237"/>
                  </a:ext>
                </a:extLst>
              </a:tr>
            </a:tbl>
          </a:graphicData>
        </a:graphic>
      </p:graphicFrame>
    </p:spTree>
    <p:extLst>
      <p:ext uri="{BB962C8B-B14F-4D97-AF65-F5344CB8AC3E}">
        <p14:creationId xmlns:p14="http://schemas.microsoft.com/office/powerpoint/2010/main" val="80384663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552734"/>
          </a:xfrm>
          <a:solidFill>
            <a:srgbClr val="FFC000"/>
          </a:solidFill>
        </p:spPr>
        <p:txBody>
          <a:bodyPr>
            <a:normAutofit fontScale="90000"/>
          </a:bodyPr>
          <a:lstStyle/>
          <a:p>
            <a:pPr>
              <a:defRPr/>
            </a:pPr>
            <a:r>
              <a:rPr lang="en-ZA"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MIG EXPENDITURE AT END </a:t>
            </a:r>
            <a:r>
              <a:rPr lang="en-ZA"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JUNE</a:t>
            </a:r>
            <a:r>
              <a:rPr lang="en-ZA"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2020</a:t>
            </a:r>
            <a:endParaRPr lang="en-ZA"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0" y="1706823"/>
          <a:ext cx="9137562" cy="3779740"/>
        </p:xfrm>
        <a:graphic>
          <a:graphicData uri="http://schemas.openxmlformats.org/drawingml/2006/table">
            <a:tbl>
              <a:tblPr/>
              <a:tblGrid>
                <a:gridCol w="1004552">
                  <a:extLst>
                    <a:ext uri="{9D8B030D-6E8A-4147-A177-3AD203B41FA5}">
                      <a16:colId xmlns:a16="http://schemas.microsoft.com/office/drawing/2014/main" val="3784852988"/>
                    </a:ext>
                  </a:extLst>
                </a:gridCol>
                <a:gridCol w="985234">
                  <a:extLst>
                    <a:ext uri="{9D8B030D-6E8A-4147-A177-3AD203B41FA5}">
                      <a16:colId xmlns:a16="http://schemas.microsoft.com/office/drawing/2014/main" val="639363509"/>
                    </a:ext>
                  </a:extLst>
                </a:gridCol>
                <a:gridCol w="907961">
                  <a:extLst>
                    <a:ext uri="{9D8B030D-6E8A-4147-A177-3AD203B41FA5}">
                      <a16:colId xmlns:a16="http://schemas.microsoft.com/office/drawing/2014/main" val="3948269030"/>
                    </a:ext>
                  </a:extLst>
                </a:gridCol>
                <a:gridCol w="1197735">
                  <a:extLst>
                    <a:ext uri="{9D8B030D-6E8A-4147-A177-3AD203B41FA5}">
                      <a16:colId xmlns:a16="http://schemas.microsoft.com/office/drawing/2014/main" val="622605362"/>
                    </a:ext>
                  </a:extLst>
                </a:gridCol>
                <a:gridCol w="859665">
                  <a:extLst>
                    <a:ext uri="{9D8B030D-6E8A-4147-A177-3AD203B41FA5}">
                      <a16:colId xmlns:a16="http://schemas.microsoft.com/office/drawing/2014/main" val="3119802755"/>
                    </a:ext>
                  </a:extLst>
                </a:gridCol>
                <a:gridCol w="1052848">
                  <a:extLst>
                    <a:ext uri="{9D8B030D-6E8A-4147-A177-3AD203B41FA5}">
                      <a16:colId xmlns:a16="http://schemas.microsoft.com/office/drawing/2014/main" val="3857271666"/>
                    </a:ext>
                  </a:extLst>
                </a:gridCol>
                <a:gridCol w="1159099">
                  <a:extLst>
                    <a:ext uri="{9D8B030D-6E8A-4147-A177-3AD203B41FA5}">
                      <a16:colId xmlns:a16="http://schemas.microsoft.com/office/drawing/2014/main" val="477886465"/>
                    </a:ext>
                  </a:extLst>
                </a:gridCol>
                <a:gridCol w="1970468">
                  <a:extLst>
                    <a:ext uri="{9D8B030D-6E8A-4147-A177-3AD203B41FA5}">
                      <a16:colId xmlns:a16="http://schemas.microsoft.com/office/drawing/2014/main" val="943718090"/>
                    </a:ext>
                  </a:extLst>
                </a:gridCol>
              </a:tblGrid>
              <a:tr h="827396">
                <a:tc>
                  <a:txBody>
                    <a:bodyPr/>
                    <a:lstStyle/>
                    <a:p>
                      <a:pPr algn="ctr" fontAlgn="b"/>
                      <a:r>
                        <a:rPr lang="en-ZA" sz="1100" b="1" i="0" u="none" strike="noStrike" dirty="0">
                          <a:effectLst/>
                          <a:latin typeface="Arial Black" panose="020B0A04020102020204" pitchFamily="34" charset="0"/>
                        </a:rPr>
                        <a:t>Municipality</a:t>
                      </a:r>
                    </a:p>
                  </a:txBody>
                  <a:tcPr marL="3092" marR="3092" marT="30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 </a:t>
                      </a:r>
                      <a:r>
                        <a:rPr lang="en-ZA" sz="1100" b="1" i="0" u="none" strike="noStrike" dirty="0" smtClean="0">
                          <a:effectLst/>
                          <a:latin typeface="Arial Black" panose="020B0A04020102020204" pitchFamily="34" charset="0"/>
                        </a:rPr>
                        <a:t>Allocation 2019/20</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smtClean="0">
                          <a:effectLst/>
                          <a:latin typeface="Arial Black" panose="020B0A04020102020204" pitchFamily="34" charset="0"/>
                        </a:rPr>
                        <a:t>Amount transferred</a:t>
                      </a:r>
                      <a:endParaRPr lang="en-US"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a:effectLst/>
                          <a:latin typeface="Arial Black" panose="020B0A04020102020204" pitchFamily="34" charset="0"/>
                        </a:rPr>
                        <a:t>Actual expenditure reported on MIG-MIS to </a:t>
                      </a:r>
                      <a:r>
                        <a:rPr lang="en-US" sz="1100" b="1" i="0" u="none" strike="noStrike" dirty="0" err="1">
                          <a:effectLst/>
                          <a:latin typeface="Arial Black" panose="020B0A04020102020204" pitchFamily="34" charset="0"/>
                        </a:rPr>
                        <a:t>Prov</a:t>
                      </a:r>
                      <a:r>
                        <a:rPr lang="en-US" sz="1100" b="1" i="0" u="none" strike="noStrike" dirty="0">
                          <a:effectLst/>
                          <a:latin typeface="Arial Black" panose="020B0A04020102020204" pitchFamily="34" charset="0"/>
                        </a:rPr>
                        <a:t> MIG</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 of transferred spent (MIS)</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Balance of </a:t>
                      </a:r>
                      <a:r>
                        <a:rPr lang="en-ZA" sz="1100" b="1" i="0" u="none" strike="noStrike" dirty="0" smtClean="0">
                          <a:effectLst/>
                          <a:latin typeface="Arial Black" panose="020B0A04020102020204" pitchFamily="34" charset="0"/>
                        </a:rPr>
                        <a:t>MIG allocation</a:t>
                      </a:r>
                    </a:p>
                    <a:p>
                      <a:pPr algn="ctr" fontAlgn="b"/>
                      <a:r>
                        <a:rPr lang="en-ZA" sz="1100" b="1" i="0" u="none" strike="noStrike" dirty="0" smtClean="0">
                          <a:effectLst/>
                          <a:latin typeface="Arial Black" panose="020B0A04020102020204" pitchFamily="34" charset="0"/>
                        </a:rPr>
                        <a:t>(000.00)</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smtClean="0">
                          <a:effectLst/>
                          <a:latin typeface="Arial Black" panose="020B0A04020102020204" pitchFamily="34" charset="0"/>
                        </a:rPr>
                        <a:t>Re-Prioritized Project Allocation</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1" i="0" u="none" strike="noStrike" dirty="0">
                          <a:effectLst/>
                          <a:latin typeface="Arial Black" panose="020B0A04020102020204" pitchFamily="34" charset="0"/>
                        </a:rPr>
                        <a:t> </a:t>
                      </a:r>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r>
                        <a:rPr lang="en-US" sz="1400" b="1" i="0" u="none" strike="noStrike" dirty="0" smtClean="0">
                          <a:effectLst/>
                          <a:latin typeface="Arial" panose="020B0604020202020204" pitchFamily="34" charset="0"/>
                          <a:cs typeface="Arial" panose="020B0604020202020204" pitchFamily="34" charset="0"/>
                        </a:rPr>
                        <a:t>Comments</a:t>
                      </a:r>
                      <a:endParaRPr lang="en-US" sz="1400" b="1" i="0" u="none" strike="noStrike" dirty="0">
                        <a:effectLst/>
                        <a:latin typeface="Arial" panose="020B0604020202020204" pitchFamily="34" charset="0"/>
                        <a:cs typeface="Arial" panose="020B0604020202020204" pitchFamily="34" charset="0"/>
                      </a:endParaRPr>
                    </a:p>
                  </a:txBody>
                  <a:tcPr marL="3092" marR="3092" marT="30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77792876"/>
                  </a:ext>
                </a:extLst>
              </a:tr>
              <a:tr h="1100372">
                <a:tc>
                  <a:txBody>
                    <a:bodyPr/>
                    <a:lstStyle/>
                    <a:p>
                      <a:pPr algn="l" fontAlgn="b"/>
                      <a:r>
                        <a:rPr lang="en-ZA" sz="1200" b="0" i="0" u="none" strike="noStrike" dirty="0" smtClean="0">
                          <a:solidFill>
                            <a:schemeClr val="tx1"/>
                          </a:solidFill>
                          <a:effectLst/>
                          <a:latin typeface="Arial" panose="020B0604020202020204" pitchFamily="34" charset="0"/>
                        </a:rPr>
                        <a:t>Ubuntu</a:t>
                      </a:r>
                      <a:endParaRPr lang="en-ZA" sz="1200" b="0" i="0" u="none" strike="noStrike" dirty="0">
                        <a:solidFill>
                          <a:schemeClr val="tx1"/>
                        </a:solidFill>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9 970 000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9 970 000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935 497. 4</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500" b="1" i="0" u="none" strike="noStrike" dirty="0" smtClean="0">
                          <a:solidFill>
                            <a:srgbClr val="FF0000"/>
                          </a:solidFill>
                          <a:effectLst/>
                          <a:latin typeface="Arial" panose="020B0604020202020204" pitchFamily="34" charset="0"/>
                        </a:rPr>
                        <a:t>9%</a:t>
                      </a:r>
                      <a:endParaRPr lang="en-ZA" sz="1500" b="1" i="0" u="none" strike="noStrike" dirty="0">
                        <a:solidFill>
                          <a:srgbClr val="FF0000"/>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9 034 502.6</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dirty="0" smtClean="0">
                          <a:effectLst/>
                          <a:latin typeface="Arial" panose="020B0604020202020204" pitchFamily="34" charset="0"/>
                        </a:rPr>
                        <a:t>Re-prioritised 4.84 m for Victoria West bulk water project and Merriman</a:t>
                      </a:r>
                      <a:endParaRPr lang="en-US" sz="1200" b="0" i="0" u="none" strike="noStrike" dirty="0" smtClean="0">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GB" sz="1200" b="0" i="0" u="none" strike="noStrike" dirty="0" smtClean="0">
                          <a:solidFill>
                            <a:schemeClr val="tx1"/>
                          </a:solidFill>
                          <a:effectLst/>
                          <a:latin typeface="Arial" panose="020B0604020202020204" pitchFamily="34" charset="0"/>
                        </a:rPr>
                        <a:t>Verification process. Bulk</a:t>
                      </a:r>
                      <a:r>
                        <a:rPr lang="en-GB" sz="1200" b="0" i="0" u="none" strike="noStrike" baseline="0" dirty="0" smtClean="0">
                          <a:solidFill>
                            <a:schemeClr val="tx1"/>
                          </a:solidFill>
                          <a:effectLst/>
                          <a:latin typeface="Arial" panose="020B0604020202020204" pitchFamily="34" charset="0"/>
                        </a:rPr>
                        <a:t> water project implemented by the district </a:t>
                      </a:r>
                      <a:r>
                        <a:rPr lang="en-GB" sz="1200" b="0" i="0" u="none" strike="noStrike" baseline="0" dirty="0" err="1" smtClean="0">
                          <a:solidFill>
                            <a:schemeClr val="tx1"/>
                          </a:solidFill>
                          <a:effectLst/>
                          <a:latin typeface="Arial" panose="020B0604020202020204" pitchFamily="34" charset="0"/>
                        </a:rPr>
                        <a:t>mun</a:t>
                      </a:r>
                      <a:r>
                        <a:rPr lang="en-GB" sz="1200" b="0" i="0" u="none" strike="noStrike" baseline="0" dirty="0" smtClean="0">
                          <a:solidFill>
                            <a:schemeClr val="tx1"/>
                          </a:solidFill>
                          <a:effectLst/>
                          <a:latin typeface="Arial" panose="020B0604020202020204" pitchFamily="34" charset="0"/>
                        </a:rPr>
                        <a:t>. Late implementation due to late approval of re-prioritised funds</a:t>
                      </a:r>
                      <a:endParaRPr lang="en-US" sz="1200" b="0" i="0" u="none" strike="noStrike" dirty="0">
                        <a:solidFill>
                          <a:schemeClr val="tx1"/>
                        </a:solidFill>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49295"/>
                  </a:ext>
                </a:extLst>
              </a:tr>
              <a:tr h="551732">
                <a:tc>
                  <a:txBody>
                    <a:bodyPr/>
                    <a:lstStyle/>
                    <a:p>
                      <a:pPr algn="l" fontAlgn="b"/>
                      <a:r>
                        <a:rPr lang="en-ZA" sz="1200" b="0" i="0" u="none" strike="noStrike" dirty="0" err="1" smtClean="0">
                          <a:effectLst/>
                          <a:latin typeface="Arial" panose="020B0604020202020204" pitchFamily="34" charset="0"/>
                        </a:rPr>
                        <a:t>Umsobomvu</a:t>
                      </a:r>
                      <a:endParaRPr lang="en-ZA" sz="1200" b="0" i="0" u="none" strike="noStrike" dirty="0">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11 490 000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11 490 000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8 502 208.6</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smtClean="0">
                          <a:effectLst/>
                          <a:latin typeface="Arial" panose="020B0604020202020204" pitchFamily="34" charset="0"/>
                        </a:rPr>
                        <a:t>74%</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2 987 791.36</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smtClean="0">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GB" sz="1200" b="0" i="0" u="none" strike="noStrike" dirty="0" smtClean="0">
                          <a:solidFill>
                            <a:schemeClr val="tx1"/>
                          </a:solidFill>
                          <a:effectLst/>
                          <a:latin typeface="Arial" panose="020B0604020202020204" pitchFamily="34" charset="0"/>
                        </a:rPr>
                        <a:t>No challenges reported except the break due to COVID-19</a:t>
                      </a:r>
                      <a:endParaRPr lang="en-US" sz="1200" b="0" i="0" u="none" strike="noStrike" dirty="0">
                        <a:solidFill>
                          <a:schemeClr val="tx1"/>
                        </a:solidFill>
                        <a:effectLst/>
                        <a:latin typeface="Arial" panose="020B0604020202020204" pitchFamily="34" charset="0"/>
                      </a:endParaRPr>
                    </a:p>
                  </a:txBody>
                  <a:tcPr marL="3092" marR="3092" marT="3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806490"/>
                  </a:ext>
                </a:extLst>
              </a:tr>
              <a:tr h="734612">
                <a:tc>
                  <a:txBody>
                    <a:bodyPr/>
                    <a:lstStyle/>
                    <a:p>
                      <a:pPr algn="l" fontAlgn="b"/>
                      <a:r>
                        <a:rPr lang="en-ZA" sz="1200" b="0" i="0" u="none" strike="noStrike" dirty="0" err="1" smtClean="0">
                          <a:effectLst/>
                          <a:latin typeface="Arial" panose="020B0604020202020204" pitchFamily="34" charset="0"/>
                        </a:rPr>
                        <a:t>Emthanjeni</a:t>
                      </a:r>
                      <a:endParaRPr lang="en-ZA" sz="1200" b="0" i="0" u="none" strike="noStrike" dirty="0">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21 710 000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21 710 000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10 372 121</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500" b="1" i="0" u="none" strike="noStrike" dirty="0" smtClean="0">
                          <a:solidFill>
                            <a:srgbClr val="FF0000"/>
                          </a:solidFill>
                          <a:effectLst/>
                          <a:latin typeface="Arial" panose="020B0604020202020204" pitchFamily="34" charset="0"/>
                        </a:rPr>
                        <a:t>48%</a:t>
                      </a:r>
                      <a:endParaRPr lang="en-ZA" sz="1500" b="1" i="0" u="none" strike="noStrike" dirty="0">
                        <a:solidFill>
                          <a:srgbClr val="FF0000"/>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11 337 879</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ZA" sz="1200" b="0" i="0" u="none" strike="noStrike" dirty="0" smtClean="0">
                          <a:solidFill>
                            <a:schemeClr val="tx1"/>
                          </a:solidFill>
                          <a:effectLst/>
                          <a:latin typeface="Arial" panose="020B0604020202020204" pitchFamily="34" charset="0"/>
                        </a:rPr>
                        <a:t>Late re-</a:t>
                      </a:r>
                      <a:r>
                        <a:rPr lang="en-ZA" sz="1200" b="0" i="0" u="none" strike="noStrike" dirty="0" err="1" smtClean="0">
                          <a:solidFill>
                            <a:schemeClr val="tx1"/>
                          </a:solidFill>
                          <a:effectLst/>
                          <a:latin typeface="Arial" panose="020B0604020202020204" pitchFamily="34" charset="0"/>
                        </a:rPr>
                        <a:t>priotisation</a:t>
                      </a:r>
                      <a:r>
                        <a:rPr lang="en-ZA" sz="1200" b="0" i="0" u="none" strike="noStrike" dirty="0" smtClean="0">
                          <a:solidFill>
                            <a:schemeClr val="tx1"/>
                          </a:solidFill>
                          <a:effectLst/>
                          <a:latin typeface="Arial" panose="020B0604020202020204" pitchFamily="34" charset="0"/>
                        </a:rPr>
                        <a:t> </a:t>
                      </a:r>
                      <a:endParaRPr lang="en-ZA" sz="1200" b="0" i="0" u="none" strike="noStrike" dirty="0">
                        <a:solidFill>
                          <a:schemeClr val="tx1"/>
                        </a:solidFill>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GB" sz="1200" b="0" i="0" u="none" strike="noStrike" dirty="0" smtClean="0">
                          <a:solidFill>
                            <a:schemeClr val="tx1"/>
                          </a:solidFill>
                          <a:effectLst/>
                          <a:latin typeface="Arial" panose="020B0604020202020204" pitchFamily="34" charset="0"/>
                        </a:rPr>
                        <a:t>Delays</a:t>
                      </a:r>
                      <a:r>
                        <a:rPr lang="en-GB" sz="1200" b="0" i="0" u="none" strike="noStrike" baseline="0" dirty="0" smtClean="0">
                          <a:solidFill>
                            <a:schemeClr val="tx1"/>
                          </a:solidFill>
                          <a:effectLst/>
                          <a:latin typeface="Arial" panose="020B0604020202020204" pitchFamily="34" charset="0"/>
                        </a:rPr>
                        <a:t> on project implementation due to late approval of re-prioritised funds</a:t>
                      </a:r>
                      <a:endParaRPr lang="en-US" sz="1200" b="0" i="0" u="none" strike="noStrike" dirty="0">
                        <a:solidFill>
                          <a:schemeClr val="tx1"/>
                        </a:solidFill>
                        <a:effectLst/>
                        <a:latin typeface="Arial" panose="020B0604020202020204" pitchFamily="34" charset="0"/>
                      </a:endParaRPr>
                    </a:p>
                  </a:txBody>
                  <a:tcPr marL="3092" marR="3092" marT="3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199295"/>
                  </a:ext>
                </a:extLst>
              </a:tr>
              <a:tr h="551732">
                <a:tc>
                  <a:txBody>
                    <a:bodyPr/>
                    <a:lstStyle/>
                    <a:p>
                      <a:pPr algn="l" fontAlgn="b"/>
                      <a:r>
                        <a:rPr lang="en-ZA" sz="1200" b="0" i="0" u="none" strike="noStrike" dirty="0" err="1" smtClean="0">
                          <a:effectLst/>
                          <a:latin typeface="Arial" panose="020B0604020202020204" pitchFamily="34" charset="0"/>
                        </a:rPr>
                        <a:t>Kareeberg</a:t>
                      </a:r>
                      <a:endParaRPr lang="en-ZA" sz="1200" b="0" i="0" u="none" strike="noStrike" dirty="0">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8 038 000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8 038 000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4 276 813.95 </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500" b="1" i="0" u="none" strike="noStrike" dirty="0" smtClean="0">
                          <a:solidFill>
                            <a:srgbClr val="FF0000"/>
                          </a:solidFill>
                          <a:effectLst/>
                          <a:latin typeface="Arial" panose="020B0604020202020204" pitchFamily="34" charset="0"/>
                        </a:rPr>
                        <a:t>53%</a:t>
                      </a:r>
                      <a:endParaRPr lang="en-ZA" sz="1500" b="1" i="0" u="none" strike="noStrike" dirty="0">
                        <a:solidFill>
                          <a:srgbClr val="FF0000"/>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3 761 186.05</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ZA" sz="1200" b="0" i="0" u="none" strike="noStrike" dirty="0">
                        <a:solidFill>
                          <a:schemeClr val="tx1"/>
                        </a:solidFill>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GB" sz="1200" b="0" i="0" u="none" strike="noStrike" dirty="0" smtClean="0">
                          <a:solidFill>
                            <a:schemeClr val="tx1"/>
                          </a:solidFill>
                          <a:effectLst/>
                          <a:latin typeface="Arial" panose="020B0604020202020204" pitchFamily="34" charset="0"/>
                        </a:rPr>
                        <a:t>Did not report for June. The municipality</a:t>
                      </a:r>
                      <a:r>
                        <a:rPr lang="en-GB" sz="1200" b="0" i="0" u="none" strike="noStrike" baseline="0" dirty="0" smtClean="0">
                          <a:solidFill>
                            <a:schemeClr val="tx1"/>
                          </a:solidFill>
                          <a:effectLst/>
                          <a:latin typeface="Arial" panose="020B0604020202020204" pitchFamily="34" charset="0"/>
                        </a:rPr>
                        <a:t> were trained but still </a:t>
                      </a:r>
                      <a:endParaRPr lang="en-US" sz="1200" b="0" i="0" u="none" strike="noStrike" dirty="0">
                        <a:solidFill>
                          <a:schemeClr val="tx1"/>
                        </a:solidFill>
                        <a:effectLst/>
                        <a:latin typeface="Arial" panose="020B0604020202020204" pitchFamily="34" charset="0"/>
                      </a:endParaRPr>
                    </a:p>
                  </a:txBody>
                  <a:tcPr marL="3092" marR="3092" marT="3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795638"/>
                  </a:ext>
                </a:extLst>
              </a:tr>
            </a:tbl>
          </a:graphicData>
        </a:graphic>
      </p:graphicFrame>
      <p:sp>
        <p:nvSpPr>
          <p:cNvPr id="5" name="Rectangle 4"/>
          <p:cNvSpPr/>
          <p:nvPr/>
        </p:nvSpPr>
        <p:spPr>
          <a:xfrm>
            <a:off x="6439" y="5880296"/>
            <a:ext cx="9137561" cy="97770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85196531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552734"/>
          </a:xfrm>
          <a:solidFill>
            <a:srgbClr val="FFC000"/>
          </a:solidFill>
        </p:spPr>
        <p:txBody>
          <a:bodyPr>
            <a:normAutofit fontScale="90000"/>
          </a:bodyPr>
          <a:lstStyle/>
          <a:p>
            <a:pPr>
              <a:defRPr/>
            </a:pPr>
            <a:r>
              <a:rPr lang="en-ZA"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MIG EXPENDITURE AT END </a:t>
            </a:r>
            <a:r>
              <a:rPr lang="en-ZA"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JUNE</a:t>
            </a:r>
            <a:r>
              <a:rPr lang="en-ZA"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2020</a:t>
            </a:r>
            <a:endParaRPr lang="en-ZA"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0" y="1491871"/>
          <a:ext cx="9137562" cy="4156281"/>
        </p:xfrm>
        <a:graphic>
          <a:graphicData uri="http://schemas.openxmlformats.org/drawingml/2006/table">
            <a:tbl>
              <a:tblPr/>
              <a:tblGrid>
                <a:gridCol w="1004552">
                  <a:extLst>
                    <a:ext uri="{9D8B030D-6E8A-4147-A177-3AD203B41FA5}">
                      <a16:colId xmlns:a16="http://schemas.microsoft.com/office/drawing/2014/main" val="3784852988"/>
                    </a:ext>
                  </a:extLst>
                </a:gridCol>
                <a:gridCol w="985234">
                  <a:extLst>
                    <a:ext uri="{9D8B030D-6E8A-4147-A177-3AD203B41FA5}">
                      <a16:colId xmlns:a16="http://schemas.microsoft.com/office/drawing/2014/main" val="639363509"/>
                    </a:ext>
                  </a:extLst>
                </a:gridCol>
                <a:gridCol w="907961">
                  <a:extLst>
                    <a:ext uri="{9D8B030D-6E8A-4147-A177-3AD203B41FA5}">
                      <a16:colId xmlns:a16="http://schemas.microsoft.com/office/drawing/2014/main" val="3948269030"/>
                    </a:ext>
                  </a:extLst>
                </a:gridCol>
                <a:gridCol w="1197735">
                  <a:extLst>
                    <a:ext uri="{9D8B030D-6E8A-4147-A177-3AD203B41FA5}">
                      <a16:colId xmlns:a16="http://schemas.microsoft.com/office/drawing/2014/main" val="622605362"/>
                    </a:ext>
                  </a:extLst>
                </a:gridCol>
                <a:gridCol w="859665">
                  <a:extLst>
                    <a:ext uri="{9D8B030D-6E8A-4147-A177-3AD203B41FA5}">
                      <a16:colId xmlns:a16="http://schemas.microsoft.com/office/drawing/2014/main" val="3119802755"/>
                    </a:ext>
                  </a:extLst>
                </a:gridCol>
                <a:gridCol w="1052848">
                  <a:extLst>
                    <a:ext uri="{9D8B030D-6E8A-4147-A177-3AD203B41FA5}">
                      <a16:colId xmlns:a16="http://schemas.microsoft.com/office/drawing/2014/main" val="3857271666"/>
                    </a:ext>
                  </a:extLst>
                </a:gridCol>
                <a:gridCol w="1159099">
                  <a:extLst>
                    <a:ext uri="{9D8B030D-6E8A-4147-A177-3AD203B41FA5}">
                      <a16:colId xmlns:a16="http://schemas.microsoft.com/office/drawing/2014/main" val="477886465"/>
                    </a:ext>
                  </a:extLst>
                </a:gridCol>
                <a:gridCol w="1970468">
                  <a:extLst>
                    <a:ext uri="{9D8B030D-6E8A-4147-A177-3AD203B41FA5}">
                      <a16:colId xmlns:a16="http://schemas.microsoft.com/office/drawing/2014/main" val="943718090"/>
                    </a:ext>
                  </a:extLst>
                </a:gridCol>
              </a:tblGrid>
              <a:tr h="1350749">
                <a:tc>
                  <a:txBody>
                    <a:bodyPr/>
                    <a:lstStyle/>
                    <a:p>
                      <a:pPr algn="ctr" fontAlgn="b"/>
                      <a:r>
                        <a:rPr lang="en-ZA" sz="1100" b="1" i="0" u="none" strike="noStrike" dirty="0">
                          <a:effectLst/>
                          <a:latin typeface="Arial Black" panose="020B0A04020102020204" pitchFamily="34" charset="0"/>
                        </a:rPr>
                        <a:t>Municipality</a:t>
                      </a:r>
                    </a:p>
                  </a:txBody>
                  <a:tcPr marL="3092" marR="3092" marT="30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 </a:t>
                      </a:r>
                      <a:r>
                        <a:rPr lang="en-ZA" sz="1100" b="1" i="0" u="none" strike="noStrike" dirty="0" smtClean="0">
                          <a:effectLst/>
                          <a:latin typeface="Arial Black" panose="020B0A04020102020204" pitchFamily="34" charset="0"/>
                        </a:rPr>
                        <a:t>Allocation 2019/20</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smtClean="0">
                          <a:effectLst/>
                          <a:latin typeface="Arial Black" panose="020B0A04020102020204" pitchFamily="34" charset="0"/>
                        </a:rPr>
                        <a:t>Amount transferred</a:t>
                      </a:r>
                      <a:endParaRPr lang="en-US"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a:effectLst/>
                          <a:latin typeface="Arial Black" panose="020B0A04020102020204" pitchFamily="34" charset="0"/>
                        </a:rPr>
                        <a:t>Actual expenditure reported on MIG-MIS to </a:t>
                      </a:r>
                      <a:r>
                        <a:rPr lang="en-US" sz="1100" b="1" i="0" u="none" strike="noStrike" dirty="0" err="1">
                          <a:effectLst/>
                          <a:latin typeface="Arial Black" panose="020B0A04020102020204" pitchFamily="34" charset="0"/>
                        </a:rPr>
                        <a:t>Prov</a:t>
                      </a:r>
                      <a:r>
                        <a:rPr lang="en-US" sz="1100" b="1" i="0" u="none" strike="noStrike" dirty="0">
                          <a:effectLst/>
                          <a:latin typeface="Arial Black" panose="020B0A04020102020204" pitchFamily="34" charset="0"/>
                        </a:rPr>
                        <a:t> MIG</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 of transferred spent (MIS)</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Balance of </a:t>
                      </a:r>
                      <a:r>
                        <a:rPr lang="en-ZA" sz="1100" b="1" i="0" u="none" strike="noStrike" dirty="0" smtClean="0">
                          <a:effectLst/>
                          <a:latin typeface="Arial Black" panose="020B0A04020102020204" pitchFamily="34" charset="0"/>
                        </a:rPr>
                        <a:t>MIG allocation</a:t>
                      </a:r>
                    </a:p>
                    <a:p>
                      <a:pPr algn="ctr" fontAlgn="b"/>
                      <a:r>
                        <a:rPr lang="en-ZA" sz="1100" b="1" i="0" u="none" strike="noStrike" dirty="0" smtClean="0">
                          <a:effectLst/>
                          <a:latin typeface="Arial Black" panose="020B0A04020102020204" pitchFamily="34" charset="0"/>
                        </a:rPr>
                        <a:t>(000.00)</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smtClean="0">
                          <a:effectLst/>
                          <a:latin typeface="Arial Black" panose="020B0A04020102020204" pitchFamily="34" charset="0"/>
                        </a:rPr>
                        <a:t>Re-Prioritized Project Allocation</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1" i="0" u="none" strike="noStrike" dirty="0">
                          <a:effectLst/>
                          <a:latin typeface="Arial Black" panose="020B0A04020102020204" pitchFamily="34" charset="0"/>
                        </a:rPr>
                        <a:t> </a:t>
                      </a:r>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r>
                        <a:rPr lang="en-US" sz="1400" b="1" i="0" u="none" strike="noStrike" dirty="0" smtClean="0">
                          <a:effectLst/>
                          <a:latin typeface="Arial" panose="020B0604020202020204" pitchFamily="34" charset="0"/>
                          <a:cs typeface="Arial" panose="020B0604020202020204" pitchFamily="34" charset="0"/>
                        </a:rPr>
                        <a:t>Comments</a:t>
                      </a:r>
                      <a:endParaRPr lang="en-US" sz="1400" b="1" i="0" u="none" strike="noStrike" dirty="0">
                        <a:effectLst/>
                        <a:latin typeface="Arial" panose="020B0604020202020204" pitchFamily="34" charset="0"/>
                        <a:cs typeface="Arial" panose="020B0604020202020204" pitchFamily="34" charset="0"/>
                      </a:endParaRPr>
                    </a:p>
                  </a:txBody>
                  <a:tcPr marL="3092" marR="3092" marT="30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77792876"/>
                  </a:ext>
                </a:extLst>
              </a:tr>
              <a:tr h="643172">
                <a:tc>
                  <a:txBody>
                    <a:bodyPr/>
                    <a:lstStyle/>
                    <a:p>
                      <a:pPr algn="l" fontAlgn="b"/>
                      <a:r>
                        <a:rPr lang="en-ZA" sz="1200" b="0" i="0" u="none" strike="noStrike" dirty="0" err="1" smtClean="0">
                          <a:solidFill>
                            <a:schemeClr val="tx1"/>
                          </a:solidFill>
                          <a:effectLst/>
                          <a:latin typeface="Arial" panose="020B0604020202020204" pitchFamily="34" charset="0"/>
                        </a:rPr>
                        <a:t>Siyancuma</a:t>
                      </a:r>
                      <a:endParaRPr lang="en-ZA" sz="1200" b="0" i="0" u="none" strike="noStrike" dirty="0">
                        <a:solidFill>
                          <a:schemeClr val="tx1"/>
                        </a:solidFill>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16</a:t>
                      </a:r>
                      <a:r>
                        <a:rPr lang="en-ZA" sz="1200" b="0" i="0" u="none" strike="noStrike" baseline="0" dirty="0" smtClean="0">
                          <a:effectLst/>
                          <a:latin typeface="Arial" panose="020B0604020202020204" pitchFamily="34" charset="0"/>
                        </a:rPr>
                        <a:t> 608 000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16 608 000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7</a:t>
                      </a:r>
                      <a:r>
                        <a:rPr lang="en-ZA" sz="1200" b="0" i="0" u="none" strike="noStrike" baseline="0" dirty="0" smtClean="0">
                          <a:effectLst/>
                          <a:latin typeface="Arial" panose="020B0604020202020204" pitchFamily="34" charset="0"/>
                        </a:rPr>
                        <a:t> 647 047.00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500" b="1" i="0" u="none" strike="noStrike" dirty="0" smtClean="0">
                          <a:solidFill>
                            <a:srgbClr val="FF0000"/>
                          </a:solidFill>
                          <a:effectLst/>
                          <a:latin typeface="Arial" panose="020B0604020202020204" pitchFamily="34" charset="0"/>
                        </a:rPr>
                        <a:t>46%</a:t>
                      </a:r>
                      <a:endParaRPr lang="en-ZA" sz="1500" b="1" i="0" u="none" strike="noStrike" dirty="0">
                        <a:solidFill>
                          <a:srgbClr val="FF0000"/>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8 960 953</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dirty="0" smtClean="0">
                          <a:effectLst/>
                          <a:latin typeface="Arial" panose="020B0604020202020204" pitchFamily="34" charset="0"/>
                        </a:rPr>
                        <a:t>Late</a:t>
                      </a:r>
                      <a:r>
                        <a:rPr lang="en-GB" sz="1200" b="0" i="0" u="none" strike="noStrike" baseline="0" dirty="0" smtClean="0">
                          <a:effectLst/>
                          <a:latin typeface="Arial" panose="020B0604020202020204" pitchFamily="34" charset="0"/>
                        </a:rPr>
                        <a:t> r</a:t>
                      </a:r>
                      <a:r>
                        <a:rPr lang="en-GB" sz="1200" b="0" i="0" u="none" strike="noStrike" dirty="0" smtClean="0">
                          <a:effectLst/>
                          <a:latin typeface="Arial" panose="020B0604020202020204" pitchFamily="34" charset="0"/>
                        </a:rPr>
                        <a:t>e-prioritization</a:t>
                      </a:r>
                      <a:endParaRPr lang="en-US" sz="1200" b="0" i="0" u="none" strike="noStrike" dirty="0" smtClean="0">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GB" sz="1100" b="0" i="0" u="none" strike="noStrike" dirty="0" smtClean="0">
                          <a:solidFill>
                            <a:schemeClr val="tx1"/>
                          </a:solidFill>
                          <a:effectLst/>
                          <a:latin typeface="Arial" panose="020B0604020202020204" pitchFamily="34" charset="0"/>
                        </a:rPr>
                        <a:t>Late approval of re-prioritised funds. Did not report for June. Funds used for operational purposes</a:t>
                      </a:r>
                    </a:p>
                  </a:txBody>
                  <a:tcPr marL="3092" marR="3092" marT="3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3193">
                <a:tc>
                  <a:txBody>
                    <a:bodyPr/>
                    <a:lstStyle/>
                    <a:p>
                      <a:pPr algn="l" fontAlgn="b"/>
                      <a:r>
                        <a:rPr lang="en-ZA" sz="1200" b="0" i="0" u="none" strike="noStrike" dirty="0" err="1" smtClean="0">
                          <a:effectLst/>
                          <a:latin typeface="Arial" panose="020B0604020202020204" pitchFamily="34" charset="0"/>
                        </a:rPr>
                        <a:t>Siyathemba</a:t>
                      </a:r>
                      <a:endParaRPr lang="en-ZA" sz="1200" b="0" i="0" u="none" strike="noStrike" dirty="0">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19</a:t>
                      </a:r>
                      <a:r>
                        <a:rPr lang="en-ZA" sz="1200" b="0" i="0" u="none" strike="noStrike" baseline="0" dirty="0" smtClean="0">
                          <a:effectLst/>
                          <a:latin typeface="Arial" panose="020B0604020202020204" pitchFamily="34" charset="0"/>
                        </a:rPr>
                        <a:t> 829 000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19 829 000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9 829 000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500" b="1" i="0" u="none" strike="noStrike" dirty="0" smtClean="0">
                          <a:solidFill>
                            <a:srgbClr val="FF0000"/>
                          </a:solidFill>
                          <a:effectLst/>
                          <a:latin typeface="Arial" panose="020B0604020202020204" pitchFamily="34" charset="0"/>
                        </a:rPr>
                        <a:t>50%</a:t>
                      </a:r>
                      <a:endParaRPr lang="en-ZA" sz="1500" b="1" i="0" u="none" strike="noStrike" dirty="0">
                        <a:solidFill>
                          <a:srgbClr val="FF0000"/>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10 000 000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dirty="0" smtClean="0">
                          <a:effectLst/>
                          <a:latin typeface="Arial" panose="020B0604020202020204" pitchFamily="34" charset="0"/>
                        </a:rPr>
                        <a:t>Re-prioritised 12.26</a:t>
                      </a:r>
                      <a:r>
                        <a:rPr lang="en-GB" sz="1200" b="0" i="0" u="none" strike="noStrike" baseline="0" dirty="0" smtClean="0">
                          <a:effectLst/>
                          <a:latin typeface="Arial" panose="020B0604020202020204" pitchFamily="34" charset="0"/>
                        </a:rPr>
                        <a:t> million</a:t>
                      </a:r>
                      <a:endParaRPr lang="en-US" sz="1200" b="0" i="0" u="none" strike="noStrike" dirty="0" smtClean="0">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GB" sz="1100" b="0" i="0" u="none" strike="noStrike" dirty="0" smtClean="0">
                          <a:solidFill>
                            <a:schemeClr val="tx1"/>
                          </a:solidFill>
                          <a:effectLst/>
                          <a:latin typeface="Arial" panose="020B0604020202020204" pitchFamily="34" charset="0"/>
                        </a:rPr>
                        <a:t>Received extra 10</a:t>
                      </a:r>
                      <a:r>
                        <a:rPr lang="en-GB" sz="1100" b="0" i="0" u="none" strike="noStrike" baseline="0" dirty="0" smtClean="0">
                          <a:solidFill>
                            <a:schemeClr val="tx1"/>
                          </a:solidFill>
                          <a:effectLst/>
                          <a:latin typeface="Arial" panose="020B0604020202020204" pitchFamily="34" charset="0"/>
                        </a:rPr>
                        <a:t> million. </a:t>
                      </a:r>
                      <a:endParaRPr lang="en-GB" sz="1100" b="0" i="0" u="none" strike="noStrike" dirty="0" smtClean="0">
                        <a:solidFill>
                          <a:schemeClr val="tx1"/>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8760">
                <a:tc>
                  <a:txBody>
                    <a:bodyPr/>
                    <a:lstStyle/>
                    <a:p>
                      <a:pPr algn="l" fontAlgn="b"/>
                      <a:r>
                        <a:rPr lang="en-ZA" sz="1200" b="0" i="0" u="none" strike="noStrike" dirty="0" err="1" smtClean="0">
                          <a:effectLst/>
                          <a:latin typeface="Arial" panose="020B0604020202020204" pitchFamily="34" charset="0"/>
                        </a:rPr>
                        <a:t>Renosterberg</a:t>
                      </a:r>
                      <a:endParaRPr lang="en-ZA" sz="1200" b="0" i="0" u="none" strike="noStrike" dirty="0">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7 480 000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7 480 000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2 786 751.34</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500" b="1" i="0" u="none" strike="noStrike" dirty="0" smtClean="0">
                          <a:solidFill>
                            <a:srgbClr val="FF0000"/>
                          </a:solidFill>
                          <a:effectLst/>
                          <a:latin typeface="Arial" panose="020B0604020202020204" pitchFamily="34" charset="0"/>
                        </a:rPr>
                        <a:t>37%</a:t>
                      </a:r>
                      <a:endParaRPr lang="en-ZA" sz="1500" b="1" i="0" u="none" strike="noStrike" dirty="0">
                        <a:solidFill>
                          <a:srgbClr val="FF0000"/>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4 693 248.66</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ZA" sz="1200" b="0" i="0" u="none" strike="noStrike" dirty="0">
                        <a:solidFill>
                          <a:schemeClr val="tx1"/>
                        </a:solidFill>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GB" sz="1100" b="0" i="0" u="none" strike="noStrike" dirty="0" smtClean="0">
                          <a:solidFill>
                            <a:schemeClr val="tx1"/>
                          </a:solidFill>
                          <a:effectLst/>
                          <a:latin typeface="Arial" panose="020B0604020202020204" pitchFamily="34" charset="0"/>
                        </a:rPr>
                        <a:t>Implementation</a:t>
                      </a:r>
                      <a:r>
                        <a:rPr lang="en-GB" sz="1100" b="0" i="0" u="none" strike="noStrike" baseline="0" dirty="0" smtClean="0">
                          <a:solidFill>
                            <a:schemeClr val="tx1"/>
                          </a:solidFill>
                          <a:effectLst/>
                          <a:latin typeface="Arial" panose="020B0604020202020204" pitchFamily="34" charset="0"/>
                        </a:rPr>
                        <a:t> delays due to COVID-19 and material supply. </a:t>
                      </a:r>
                      <a:r>
                        <a:rPr lang="en-GB" sz="1100" b="0" i="0" u="none" strike="noStrike" dirty="0" smtClean="0">
                          <a:solidFill>
                            <a:schemeClr val="tx1"/>
                          </a:solidFill>
                          <a:effectLst/>
                          <a:latin typeface="Arial" panose="020B0604020202020204" pitchFamily="34" charset="0"/>
                        </a:rPr>
                        <a:t>Did not report for June. </a:t>
                      </a:r>
                    </a:p>
                  </a:txBody>
                  <a:tcPr marL="3092" marR="3092" marT="3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9927">
                <a:tc>
                  <a:txBody>
                    <a:bodyPr/>
                    <a:lstStyle/>
                    <a:p>
                      <a:pPr algn="l" fontAlgn="b"/>
                      <a:r>
                        <a:rPr lang="en-ZA" sz="1200" b="0" i="0" u="none" strike="noStrike" dirty="0" err="1" smtClean="0">
                          <a:effectLst/>
                          <a:latin typeface="Arial" panose="020B0604020202020204" pitchFamily="34" charset="0"/>
                        </a:rPr>
                        <a:t>Thembelihle</a:t>
                      </a:r>
                      <a:endParaRPr lang="en-ZA" sz="1200" b="0" i="0" u="none" strike="noStrike" dirty="0">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9 449 000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9 449 000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500" b="1" i="0" u="none" strike="noStrike" dirty="0" smtClean="0">
                          <a:solidFill>
                            <a:srgbClr val="FF0000"/>
                          </a:solidFill>
                          <a:effectLst/>
                          <a:latin typeface="Arial" panose="020B0604020202020204" pitchFamily="34" charset="0"/>
                        </a:rPr>
                        <a:t>0%</a:t>
                      </a:r>
                      <a:endParaRPr lang="en-ZA" sz="1500" b="1" i="0" u="none" strike="noStrike" dirty="0">
                        <a:solidFill>
                          <a:srgbClr val="FF0000"/>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9 449 000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ZA" sz="1200" b="0" i="0" u="none" strike="noStrike" dirty="0" smtClean="0">
                          <a:solidFill>
                            <a:schemeClr val="tx1"/>
                          </a:solidFill>
                          <a:effectLst/>
                          <a:latin typeface="Arial" panose="020B0604020202020204" pitchFamily="34" charset="0"/>
                        </a:rPr>
                        <a:t>Re-prioritization</a:t>
                      </a:r>
                      <a:endParaRPr lang="en-ZA" sz="1200" b="0" i="0" u="none" strike="noStrike" dirty="0">
                        <a:solidFill>
                          <a:schemeClr val="tx1"/>
                        </a:solidFill>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GB" sz="1100" b="0" i="0" u="none" strike="noStrike" dirty="0" smtClean="0">
                          <a:solidFill>
                            <a:schemeClr val="tx1"/>
                          </a:solidFill>
                          <a:effectLst/>
                          <a:latin typeface="Arial" panose="020B0604020202020204" pitchFamily="34" charset="0"/>
                        </a:rPr>
                        <a:t>None</a:t>
                      </a:r>
                      <a:r>
                        <a:rPr lang="en-GB" sz="1100" b="0" i="0" u="none" strike="noStrike" baseline="0" dirty="0" smtClean="0">
                          <a:solidFill>
                            <a:schemeClr val="tx1"/>
                          </a:solidFill>
                          <a:effectLst/>
                          <a:latin typeface="Arial" panose="020B0604020202020204" pitchFamily="34" charset="0"/>
                        </a:rPr>
                        <a:t> compliant with reporting.</a:t>
                      </a:r>
                      <a:endParaRPr lang="en-US" sz="1100" b="0" i="0" u="none" strike="noStrike" dirty="0">
                        <a:solidFill>
                          <a:schemeClr val="tx1"/>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4"/>
          <p:cNvSpPr/>
          <p:nvPr/>
        </p:nvSpPr>
        <p:spPr>
          <a:xfrm>
            <a:off x="6439" y="5880296"/>
            <a:ext cx="9137561" cy="97770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235187688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83811" y="2743200"/>
            <a:ext cx="9087485" cy="1062310"/>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2400" b="1" dirty="0">
                <a:latin typeface="Arial" panose="020B0604020202020204" pitchFamily="34" charset="0"/>
                <a:cs typeface="Arial" panose="020B0604020202020204" pitchFamily="34" charset="0"/>
              </a:rPr>
              <a:t> </a:t>
            </a:r>
            <a:r>
              <a:rPr lang="en-US" sz="28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Z. F. MGCAWU DISTRICT</a:t>
            </a:r>
            <a:endParaRPr lang="en-US" sz="2400"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Title 1"/>
          <p:cNvSpPr txBox="1">
            <a:spLocks/>
          </p:cNvSpPr>
          <p:nvPr/>
        </p:nvSpPr>
        <p:spPr>
          <a:xfrm>
            <a:off x="83811" y="3962400"/>
            <a:ext cx="9087485" cy="1062310"/>
          </a:xfrm>
          <a:prstGeom prst="rect">
            <a:avLst/>
          </a:prstGeom>
          <a:solidFill>
            <a:srgbClr val="FFC000"/>
          </a:solidFill>
          <a:effectLst>
            <a:innerShdw blurRad="63500" dist="50800" dir="13500000">
              <a:prstClr val="black">
                <a:alpha val="50000"/>
              </a:prstClr>
            </a:innerShdw>
          </a:effectLst>
          <a:scene3d>
            <a:camera prst="orthographicFront"/>
            <a:lightRig rig="threePt" dir="t"/>
          </a:scene3d>
          <a:sp3d>
            <a:bevelT/>
          </a:sp3d>
        </p:spPr>
        <p:txBody>
          <a:bodyPr vert="horz" lIns="91440" tIns="45720" rIns="91440" bIns="45720" rtlCol="0" anchor="ctr">
            <a:noAutofit/>
          </a:bodyPr>
          <a:lstStyle>
            <a:lvl1pPr algn="l" rtl="0" eaLnBrk="1" fontAlgn="base" latinLnBrk="0" hangingPunct="1">
              <a:spcBef>
                <a:spcPct val="0"/>
              </a:spcBef>
              <a:spcAft>
                <a:spcPct val="0"/>
              </a:spcAft>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a:r>
              <a:rPr lang="en-US" sz="2400" b="1" dirty="0" smtClean="0">
                <a:latin typeface="Arial" panose="020B0604020202020204" pitchFamily="34" charset="0"/>
                <a:cs typeface="Arial" panose="020B0604020202020204" pitchFamily="34" charset="0"/>
              </a:rPr>
              <a:t> </a:t>
            </a:r>
            <a:r>
              <a:rPr lang="en-US" sz="2800"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COVID 19 PANDEMIC INTERVENTIONS </a:t>
            </a:r>
            <a:endParaRPr lang="en-US" sz="2400"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ectangle 4"/>
          <p:cNvSpPr/>
          <p:nvPr/>
        </p:nvSpPr>
        <p:spPr>
          <a:xfrm>
            <a:off x="6439" y="5880296"/>
            <a:ext cx="9137561" cy="97770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285709137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98057" y="2191794"/>
            <a:ext cx="4941549" cy="403957"/>
          </a:xfrm>
          <a:prstGeom prst="rect">
            <a:avLst/>
          </a:prstGeom>
        </p:spPr>
        <p:txBody>
          <a:bodyPr wrap="square">
            <a:spAutoFit/>
          </a:bodyPr>
          <a:lstStyle/>
          <a:p>
            <a:pPr algn="just">
              <a:defRPr/>
            </a:pPr>
            <a:endParaRPr lang="en-ZA" sz="675" dirty="0">
              <a:solidFill>
                <a:prstClr val="black"/>
              </a:solidFill>
              <a:latin typeface="Arial" panose="020B0604020202020204" pitchFamily="34" charset="0"/>
              <a:cs typeface="Arial" panose="020B0604020202020204" pitchFamily="34" charset="0"/>
            </a:endParaRPr>
          </a:p>
          <a:p>
            <a:pPr algn="just">
              <a:defRPr/>
            </a:pPr>
            <a:endParaRPr lang="en-ZA" sz="675" dirty="0">
              <a:solidFill>
                <a:prstClr val="black"/>
              </a:solidFill>
              <a:latin typeface="Arial" panose="020B0604020202020204" pitchFamily="34" charset="0"/>
              <a:cs typeface="Arial" panose="020B0604020202020204" pitchFamily="34" charset="0"/>
            </a:endParaRPr>
          </a:p>
          <a:p>
            <a:pPr algn="just">
              <a:defRPr/>
            </a:pPr>
            <a:endParaRPr lang="en-ZA" sz="675" dirty="0">
              <a:solidFill>
                <a:prstClr val="black"/>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2086082" y="2238329"/>
            <a:ext cx="4997319" cy="2875820"/>
          </a:xfrm>
          <a:prstGeom prst="rect">
            <a:avLst/>
          </a:prstGeom>
        </p:spPr>
        <p:txBody>
          <a:bodyPr vert="horz" lIns="51435" tIns="25718" rIns="51435" bIns="25718"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0"/>
              </a:spcBef>
              <a:buNone/>
            </a:pPr>
            <a:endParaRPr lang="en-ZA" sz="788" dirty="0">
              <a:latin typeface="Calibri" panose="020F0502020204030204" pitchFamily="34" charset="0"/>
              <a:cs typeface="Arial" panose="020B0604020202020204" pitchFamily="34" charset="0"/>
            </a:endParaRPr>
          </a:p>
          <a:p>
            <a:pPr marL="0" indent="0" algn="just">
              <a:buNone/>
            </a:pPr>
            <a:endParaRPr lang="en-ZA" sz="788" dirty="0">
              <a:latin typeface="Calibri" panose="020F0502020204030204" pitchFamily="34" charset="0"/>
              <a:cs typeface="Arial" panose="020B0604020202020204" pitchFamily="34" charset="0"/>
            </a:endParaRPr>
          </a:p>
          <a:p>
            <a:pPr marL="0" indent="0" algn="just">
              <a:buNone/>
            </a:pPr>
            <a:endParaRPr lang="en-ZA" sz="1013" dirty="0">
              <a:solidFill>
                <a:prstClr val="black"/>
              </a:solidFill>
              <a:latin typeface="Arial" panose="020B0604020202020204" pitchFamily="34" charset="0"/>
              <a:cs typeface="Arial" panose="020B0604020202020204" pitchFamily="34" charset="0"/>
            </a:endParaRPr>
          </a:p>
          <a:p>
            <a:pPr marL="0" indent="0">
              <a:buNone/>
            </a:pPr>
            <a:endParaRPr lang="en-US" sz="1013" dirty="0">
              <a:solidFill>
                <a:prstClr val="black"/>
              </a:solidFill>
              <a:latin typeface="Arial" panose="020B0604020202020204" pitchFamily="34" charset="0"/>
              <a:cs typeface="Arial" panose="020B0604020202020204" pitchFamily="34" charset="0"/>
            </a:endParaRPr>
          </a:p>
          <a:p>
            <a:pPr marL="0" indent="0">
              <a:buNone/>
            </a:pPr>
            <a:endParaRPr lang="en-US" sz="1013" dirty="0">
              <a:solidFill>
                <a:prstClr val="black"/>
              </a:solidFill>
              <a:latin typeface="Arial" panose="020B0604020202020204" pitchFamily="34" charset="0"/>
              <a:cs typeface="Arial" panose="020B0604020202020204" pitchFamily="34" charset="0"/>
            </a:endParaRPr>
          </a:p>
          <a:p>
            <a:pPr marL="0" indent="0">
              <a:buNone/>
            </a:pPr>
            <a:endParaRPr lang="en-US" sz="1013" dirty="0">
              <a:solidFill>
                <a:prstClr val="black"/>
              </a:solidFill>
              <a:latin typeface="Arial" panose="020B0604020202020204" pitchFamily="34" charset="0"/>
              <a:cs typeface="Arial" panose="020B0604020202020204" pitchFamily="34" charset="0"/>
            </a:endParaRPr>
          </a:p>
          <a:p>
            <a:pPr marL="0" indent="0">
              <a:buNone/>
            </a:pPr>
            <a:endParaRPr lang="en-US" sz="1013" dirty="0">
              <a:solidFill>
                <a:prstClr val="black"/>
              </a:solidFill>
              <a:latin typeface="Arial" panose="020B0604020202020204" pitchFamily="34" charset="0"/>
              <a:cs typeface="Arial" panose="020B0604020202020204" pitchFamily="34" charset="0"/>
            </a:endParaRPr>
          </a:p>
          <a:p>
            <a:pPr marL="0" indent="0">
              <a:buNone/>
            </a:pPr>
            <a:endParaRPr lang="en-US" altLang="en-US" sz="1013" dirty="0">
              <a:solidFill>
                <a:prstClr val="black"/>
              </a:solidFill>
              <a:latin typeface="Arial" panose="020B0604020202020204" pitchFamily="34" charset="0"/>
              <a:ea typeface="Arial" charset="0"/>
              <a:cs typeface="Arial" panose="020B0604020202020204" pitchFamily="34" charset="0"/>
              <a:sym typeface="Arial" charset="0"/>
            </a:endParaRPr>
          </a:p>
          <a:p>
            <a:pPr marL="0" indent="0">
              <a:buNone/>
            </a:pPr>
            <a:endParaRPr lang="en-US" altLang="en-US" sz="1013" dirty="0">
              <a:latin typeface="Arial" charset="0"/>
              <a:ea typeface="Arial" charset="0"/>
              <a:cs typeface="Arial" charset="0"/>
              <a:sym typeface="Arial" charset="0"/>
            </a:endParaRPr>
          </a:p>
          <a:p>
            <a:pPr marL="225029" indent="-216992" algn="just">
              <a:lnSpc>
                <a:spcPct val="100000"/>
              </a:lnSpc>
              <a:spcBef>
                <a:spcPts val="254"/>
              </a:spcBef>
              <a:buClr>
                <a:srgbClr val="000000"/>
              </a:buClr>
              <a:buFont typeface="Arial" charset="0"/>
              <a:buChar char="•"/>
            </a:pPr>
            <a:endParaRPr lang="en-US" altLang="en-US" sz="675" dirty="0">
              <a:latin typeface="Arial" charset="0"/>
              <a:ea typeface="Arial" charset="0"/>
              <a:cs typeface="Arial" charset="0"/>
              <a:sym typeface="Arial" charset="0"/>
            </a:endParaRPr>
          </a:p>
          <a:p>
            <a:pPr marL="225029" indent="-216992" algn="just">
              <a:lnSpc>
                <a:spcPct val="100000"/>
              </a:lnSpc>
              <a:spcBef>
                <a:spcPts val="254"/>
              </a:spcBef>
              <a:spcAft>
                <a:spcPts val="254"/>
              </a:spcAft>
              <a:buClr>
                <a:srgbClr val="000000"/>
              </a:buClr>
              <a:buFont typeface="Arial" charset="0"/>
              <a:buChar char="•"/>
            </a:pPr>
            <a:endParaRPr lang="en-US" altLang="en-US" sz="675" dirty="0">
              <a:latin typeface="Arial" charset="0"/>
              <a:ea typeface="Arial" charset="0"/>
              <a:cs typeface="Arial" charset="0"/>
              <a:sym typeface="Arial" charset="0"/>
            </a:endParaRPr>
          </a:p>
        </p:txBody>
      </p:sp>
      <p:sp>
        <p:nvSpPr>
          <p:cNvPr id="8" name="Rounded Rectangle 4"/>
          <p:cNvSpPr txBox="1"/>
          <p:nvPr/>
        </p:nvSpPr>
        <p:spPr>
          <a:xfrm>
            <a:off x="0" y="1"/>
            <a:ext cx="9144000" cy="1133970"/>
          </a:xfrm>
          <a:prstGeom prst="rect">
            <a:avLst/>
          </a:prstGeom>
          <a:solidFill>
            <a:srgbClr val="FFC00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576" tIns="38576" rIns="38576" bIns="38576" numCol="1" spcCol="1270" anchor="ctr" anchorCtr="0">
            <a:noAutofit/>
          </a:bodyPr>
          <a:lstStyle/>
          <a:p>
            <a:pPr algn="ctr" defTabSz="450056">
              <a:lnSpc>
                <a:spcPct val="90000"/>
              </a:lnSpc>
              <a:spcAft>
                <a:spcPct val="35000"/>
              </a:spcAft>
              <a:defRPr/>
            </a:pPr>
            <a:r>
              <a:rPr lang="en-ZA" sz="2000" b="1" dirty="0">
                <a:solidFill>
                  <a:prstClr val="black">
                    <a:hueOff val="0"/>
                    <a:satOff val="0"/>
                    <a:lumOff val="0"/>
                    <a:alphaOff val="0"/>
                  </a:prstClr>
                </a:solidFill>
                <a:latin typeface="Arial" panose="020B0604020202020204" pitchFamily="34" charset="0"/>
                <a:cs typeface="Arial" panose="020B0604020202020204" pitchFamily="34" charset="0"/>
              </a:rPr>
              <a:t>PUBLIC HEALTH AND INFECTIONS CONTAINMENT FOCUS AREAS AND KEY ELEMENTS</a:t>
            </a:r>
          </a:p>
        </p:txBody>
      </p:sp>
      <p:graphicFrame>
        <p:nvGraphicFramePr>
          <p:cNvPr id="14" name="Content Placeholder 5"/>
          <p:cNvGraphicFramePr>
            <a:graphicFrameLocks/>
          </p:cNvGraphicFramePr>
          <p:nvPr>
            <p:extLst>
              <p:ext uri="{D42A27DB-BD31-4B8C-83A1-F6EECF244321}">
                <p14:modId xmlns:p14="http://schemas.microsoft.com/office/powerpoint/2010/main" val="2343427578"/>
              </p:ext>
            </p:extLst>
          </p:nvPr>
        </p:nvGraphicFramePr>
        <p:xfrm>
          <a:off x="117501" y="1133971"/>
          <a:ext cx="8902659" cy="4804706"/>
        </p:xfrm>
        <a:graphic>
          <a:graphicData uri="http://schemas.openxmlformats.org/drawingml/2006/table">
            <a:tbl>
              <a:tblPr firstRow="1" firstCol="1" bandRow="1">
                <a:tableStyleId>{68D230F3-CF80-4859-8CE7-A43EE81993B5}</a:tableStyleId>
              </a:tblPr>
              <a:tblGrid>
                <a:gridCol w="3009038">
                  <a:extLst>
                    <a:ext uri="{9D8B030D-6E8A-4147-A177-3AD203B41FA5}">
                      <a16:colId xmlns:a16="http://schemas.microsoft.com/office/drawing/2014/main" val="20000"/>
                    </a:ext>
                  </a:extLst>
                </a:gridCol>
                <a:gridCol w="5893621">
                  <a:extLst>
                    <a:ext uri="{9D8B030D-6E8A-4147-A177-3AD203B41FA5}">
                      <a16:colId xmlns:a16="http://schemas.microsoft.com/office/drawing/2014/main" val="20001"/>
                    </a:ext>
                  </a:extLst>
                </a:gridCol>
              </a:tblGrid>
              <a:tr h="310917">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2000" dirty="0">
                          <a:effectLst/>
                          <a:latin typeface="+mn-lt"/>
                        </a:rPr>
                        <a:t>FOCUS AREA</a:t>
                      </a:r>
                      <a:endParaRPr lang="en-US" sz="20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2000" dirty="0">
                          <a:effectLst/>
                          <a:latin typeface="+mn-lt"/>
                          <a:ea typeface="Calibri" panose="020F0502020204030204" pitchFamily="34" charset="0"/>
                          <a:cs typeface="Arial" panose="020B0604020202020204" pitchFamily="34" charset="0"/>
                        </a:rPr>
                        <a:t>ELEMENT</a:t>
                      </a:r>
                      <a:endParaRPr lang="en-US" sz="20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9813">
                <a:tc rowSpan="5">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800" dirty="0">
                          <a:effectLst/>
                          <a:latin typeface="+mn-lt"/>
                        </a:rPr>
                        <a:t>Screening</a:t>
                      </a:r>
                      <a:endParaRPr lang="en-US" sz="1800" dirty="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800" dirty="0">
                          <a:effectLst/>
                          <a:latin typeface="+mn-lt"/>
                        </a:rPr>
                        <a:t> </a:t>
                      </a:r>
                      <a:endParaRPr lang="en-US" sz="1800" dirty="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800" dirty="0">
                          <a:effectLst/>
                          <a:latin typeface="+mn-lt"/>
                        </a:rPr>
                        <a:t> </a:t>
                      </a:r>
                      <a:endParaRPr lang="en-US" sz="1800" dirty="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800" dirty="0">
                          <a:effectLst/>
                          <a:latin typeface="+mn-lt"/>
                        </a:rPr>
                        <a:t> </a:t>
                      </a:r>
                      <a:endParaRPr lang="en-US" sz="1800" dirty="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800" dirty="0">
                          <a:effectLst/>
                          <a:latin typeface="+mn-lt"/>
                        </a:rPr>
                        <a:t> </a:t>
                      </a:r>
                      <a:endParaRPr lang="en-US" sz="18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800" dirty="0">
                          <a:effectLst/>
                          <a:latin typeface="+mn-lt"/>
                        </a:rPr>
                        <a:t>Screening Teams present</a:t>
                      </a:r>
                      <a:endParaRPr lang="en-US" sz="18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9813">
                <a:tc vMerge="1">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800" dirty="0">
                          <a:effectLst/>
                          <a:latin typeface="+mn-lt"/>
                        </a:rPr>
                        <a:t>Screening Tools available</a:t>
                      </a:r>
                      <a:endParaRPr lang="en-US" sz="18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9813">
                <a:tc vMerge="1">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800" dirty="0">
                          <a:effectLst/>
                          <a:latin typeface="+mn-lt"/>
                        </a:rPr>
                        <a:t>PPE availability </a:t>
                      </a:r>
                      <a:endParaRPr lang="en-US" sz="18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9813">
                <a:tc vMerge="1">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800" dirty="0">
                          <a:effectLst/>
                          <a:latin typeface="+mn-lt"/>
                        </a:rPr>
                        <a:t>Total Cases </a:t>
                      </a:r>
                      <a:r>
                        <a:rPr lang="en-ZA" sz="1800" dirty="0" err="1">
                          <a:effectLst/>
                          <a:latin typeface="+mn-lt"/>
                        </a:rPr>
                        <a:t>Screeened</a:t>
                      </a:r>
                      <a:endParaRPr lang="en-US" sz="18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8021">
                <a:tc vMerge="1">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800" dirty="0">
                          <a:effectLst/>
                          <a:latin typeface="+mn-lt"/>
                        </a:rPr>
                        <a:t>Total Cases Referred for Testing from Screening</a:t>
                      </a:r>
                      <a:endParaRPr lang="en-US" sz="18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9813">
                <a:tc rowSpan="3">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800" dirty="0">
                          <a:effectLst/>
                          <a:latin typeface="+mn-lt"/>
                        </a:rPr>
                        <a:t>Testing</a:t>
                      </a:r>
                      <a:endParaRPr lang="en-US" sz="1800" dirty="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800" dirty="0">
                          <a:effectLst/>
                          <a:latin typeface="+mn-lt"/>
                        </a:rPr>
                        <a:t> </a:t>
                      </a:r>
                      <a:endParaRPr lang="en-US" sz="1800" dirty="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dirty="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800" dirty="0">
                          <a:effectLst/>
                          <a:latin typeface="+mn-lt"/>
                        </a:rPr>
                        <a:t> </a:t>
                      </a:r>
                      <a:endParaRPr lang="en-US" sz="18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800" dirty="0">
                          <a:effectLst/>
                          <a:latin typeface="+mn-lt"/>
                        </a:rPr>
                        <a:t>Number of Testing Sites</a:t>
                      </a:r>
                      <a:endParaRPr lang="en-US" sz="18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9813">
                <a:tc vMerge="1">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800" dirty="0">
                          <a:effectLst/>
                          <a:latin typeface="+mn-lt"/>
                        </a:rPr>
                        <a:t>Availability of testing kits</a:t>
                      </a:r>
                      <a:endParaRPr lang="en-US" sz="18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98585">
                <a:tc vMerge="1">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800" dirty="0">
                          <a:effectLst/>
                          <a:latin typeface="+mn-lt"/>
                        </a:rPr>
                        <a:t>Turnaround time for testing results</a:t>
                      </a:r>
                      <a:endParaRPr lang="en-US" sz="18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9813">
                <a:tc rowSpan="2">
                  <a:txBody>
                    <a:bodyPr/>
                    <a:lstStyle/>
                    <a:p>
                      <a:pPr marL="0" marR="0">
                        <a:lnSpc>
                          <a:spcPct val="107000"/>
                        </a:lnSpc>
                        <a:spcBef>
                          <a:spcPts val="0"/>
                        </a:spcBef>
                        <a:spcAft>
                          <a:spcPts val="0"/>
                        </a:spcAft>
                      </a:pPr>
                      <a:r>
                        <a:rPr lang="en-ZA" sz="1800" dirty="0">
                          <a:effectLst/>
                          <a:latin typeface="+mn-lt"/>
                        </a:rPr>
                        <a:t>Contact Tracing</a:t>
                      </a:r>
                      <a:endParaRPr lang="en-US" sz="180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800" dirty="0">
                          <a:effectLst/>
                          <a:latin typeface="+mn-lt"/>
                        </a:rPr>
                        <a:t> </a:t>
                      </a:r>
                      <a:endParaRPr lang="en-US" sz="18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dirty="0">
                          <a:effectLst/>
                          <a:latin typeface="+mn-lt"/>
                        </a:rPr>
                        <a:t>Contact tracing teams available</a:t>
                      </a:r>
                      <a:endParaRPr lang="en-US" sz="18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60011"/>
                  </a:ext>
                </a:extLst>
              </a:tr>
              <a:tr h="292799">
                <a:tc vMerge="1">
                  <a:txBody>
                    <a:bodyPr/>
                    <a:lstStyle/>
                    <a:p>
                      <a:pPr marL="0" marR="0">
                        <a:lnSpc>
                          <a:spcPct val="107000"/>
                        </a:lnSpc>
                        <a:spcBef>
                          <a:spcPts val="0"/>
                        </a:spcBef>
                        <a:spcAft>
                          <a:spcPts val="0"/>
                        </a:spcAft>
                      </a:pP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dirty="0">
                          <a:effectLst/>
                          <a:latin typeface="+mn-lt"/>
                        </a:rPr>
                        <a:t>Contact tracing tools</a:t>
                      </a:r>
                      <a:endParaRPr lang="en-US" sz="18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956322"/>
                  </a:ext>
                </a:extLst>
              </a:tr>
              <a:tr h="279813">
                <a:tc rowSpan="3">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Health Care Capacity</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dirty="0">
                          <a:effectLst/>
                          <a:latin typeface="+mn-lt"/>
                        </a:rPr>
                        <a:t>Hospital Beds Available</a:t>
                      </a:r>
                      <a:endParaRPr lang="en-US" sz="18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975295"/>
                  </a:ext>
                </a:extLst>
              </a:tr>
              <a:tr h="279813">
                <a:tc vMerge="1">
                  <a:txBody>
                    <a:bodyPr/>
                    <a:lstStyle/>
                    <a:p>
                      <a:pPr marL="0" marR="0">
                        <a:lnSpc>
                          <a:spcPct val="107000"/>
                        </a:lnSpc>
                        <a:spcBef>
                          <a:spcPts val="0"/>
                        </a:spcBef>
                        <a:spcAft>
                          <a:spcPts val="0"/>
                        </a:spcAft>
                      </a:pP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dirty="0">
                          <a:effectLst/>
                          <a:latin typeface="+mn-lt"/>
                        </a:rPr>
                        <a:t>ICU Beds Available</a:t>
                      </a:r>
                      <a:endParaRPr lang="en-US" sz="18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706402"/>
                  </a:ext>
                </a:extLst>
              </a:tr>
              <a:tr h="279813">
                <a:tc vMerge="1">
                  <a:txBody>
                    <a:bodyPr/>
                    <a:lstStyle/>
                    <a:p>
                      <a:pPr marL="0" marR="0">
                        <a:lnSpc>
                          <a:spcPct val="107000"/>
                        </a:lnSpc>
                        <a:spcBef>
                          <a:spcPts val="0"/>
                        </a:spcBef>
                        <a:spcAft>
                          <a:spcPts val="0"/>
                        </a:spcAft>
                      </a:pPr>
                      <a:endParaRPr lang="en-US" sz="1400" dirty="0">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800" dirty="0">
                          <a:effectLst/>
                          <a:latin typeface="+mn-lt"/>
                        </a:rPr>
                        <a:t>PPE availability</a:t>
                      </a:r>
                      <a:endParaRPr lang="en-US" sz="18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4309541"/>
                  </a:ext>
                </a:extLst>
              </a:tr>
              <a:tr h="279813">
                <a:tc>
                  <a:txBody>
                    <a:bodyPr/>
                    <a:lstStyle/>
                    <a:p>
                      <a:pPr marL="0" marR="0">
                        <a:lnSpc>
                          <a:spcPct val="107000"/>
                        </a:lnSpc>
                        <a:spcBef>
                          <a:spcPts val="0"/>
                        </a:spcBef>
                        <a:spcAft>
                          <a:spcPts val="0"/>
                        </a:spcAft>
                      </a:pPr>
                      <a:endParaRPr lang="en-US" sz="18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Arial" panose="020B0604020202020204" pitchFamily="34" charset="0"/>
                        </a:rPr>
                        <a:t>Frontline Staff Protocol in place</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398855"/>
                  </a:ext>
                </a:extLst>
              </a:tr>
            </a:tbl>
          </a:graphicData>
        </a:graphic>
      </p:graphicFrame>
      <p:sp>
        <p:nvSpPr>
          <p:cNvPr id="7" name="Rectangle 6"/>
          <p:cNvSpPr/>
          <p:nvPr/>
        </p:nvSpPr>
        <p:spPr>
          <a:xfrm>
            <a:off x="39155" y="5938677"/>
            <a:ext cx="9137561" cy="93933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367914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8293" y="5719850"/>
            <a:ext cx="1331259" cy="205383"/>
          </a:xfrm>
        </p:spPr>
        <p:txBody>
          <a:bodyPr/>
          <a:lstStyle/>
          <a:p>
            <a:fld id="{884BC595-B331-4662-B97F-1DEA5B35DC10}" type="slidenum">
              <a:rPr lang="en-US" b="1" smtClean="0">
                <a:solidFill>
                  <a:schemeClr val="tx1"/>
                </a:solidFill>
              </a:rPr>
              <a:pPr/>
              <a:t>167</a:t>
            </a:fld>
            <a:r>
              <a:rPr lang="en-US" b="1" dirty="0">
                <a:solidFill>
                  <a:schemeClr val="tx1"/>
                </a:solidFill>
              </a:rPr>
              <a:t>/16</a:t>
            </a:r>
          </a:p>
        </p:txBody>
      </p:sp>
      <p:sp>
        <p:nvSpPr>
          <p:cNvPr id="12" name="Rectangle 11"/>
          <p:cNvSpPr/>
          <p:nvPr/>
        </p:nvSpPr>
        <p:spPr>
          <a:xfrm>
            <a:off x="2098057" y="2191794"/>
            <a:ext cx="4941549" cy="403957"/>
          </a:xfrm>
          <a:prstGeom prst="rect">
            <a:avLst/>
          </a:prstGeom>
        </p:spPr>
        <p:txBody>
          <a:bodyPr wrap="square">
            <a:spAutoFit/>
          </a:bodyPr>
          <a:lstStyle/>
          <a:p>
            <a:pPr algn="just">
              <a:defRPr/>
            </a:pPr>
            <a:endParaRPr lang="en-ZA" sz="675" dirty="0">
              <a:solidFill>
                <a:prstClr val="black"/>
              </a:solidFill>
              <a:latin typeface="Arial" panose="020B0604020202020204" pitchFamily="34" charset="0"/>
              <a:cs typeface="Arial" panose="020B0604020202020204" pitchFamily="34" charset="0"/>
            </a:endParaRPr>
          </a:p>
          <a:p>
            <a:pPr algn="just">
              <a:defRPr/>
            </a:pPr>
            <a:endParaRPr lang="en-ZA" sz="675" dirty="0">
              <a:solidFill>
                <a:prstClr val="black"/>
              </a:solidFill>
              <a:latin typeface="Arial" panose="020B0604020202020204" pitchFamily="34" charset="0"/>
              <a:cs typeface="Arial" panose="020B0604020202020204" pitchFamily="34" charset="0"/>
            </a:endParaRPr>
          </a:p>
          <a:p>
            <a:pPr algn="just">
              <a:defRPr/>
            </a:pPr>
            <a:endParaRPr lang="en-ZA" sz="675" dirty="0">
              <a:solidFill>
                <a:prstClr val="black"/>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2086082" y="2238329"/>
            <a:ext cx="4997319" cy="2875820"/>
          </a:xfrm>
          <a:prstGeom prst="rect">
            <a:avLst/>
          </a:prstGeom>
        </p:spPr>
        <p:txBody>
          <a:bodyPr vert="horz" lIns="51435" tIns="25718" rIns="51435" bIns="25718"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0"/>
              </a:spcBef>
              <a:buNone/>
            </a:pPr>
            <a:endParaRPr lang="en-ZA" sz="788" dirty="0">
              <a:latin typeface="Calibri" panose="020F0502020204030204" pitchFamily="34" charset="0"/>
              <a:cs typeface="Arial" panose="020B0604020202020204" pitchFamily="34" charset="0"/>
            </a:endParaRPr>
          </a:p>
          <a:p>
            <a:pPr marL="0" indent="0" algn="just">
              <a:buNone/>
            </a:pPr>
            <a:endParaRPr lang="en-ZA" sz="788" dirty="0">
              <a:latin typeface="Calibri" panose="020F0502020204030204" pitchFamily="34" charset="0"/>
              <a:cs typeface="Arial" panose="020B0604020202020204" pitchFamily="34" charset="0"/>
            </a:endParaRPr>
          </a:p>
          <a:p>
            <a:pPr marL="0" indent="0" algn="just">
              <a:buNone/>
            </a:pPr>
            <a:endParaRPr lang="en-ZA" sz="1013" dirty="0">
              <a:solidFill>
                <a:prstClr val="black"/>
              </a:solidFill>
              <a:latin typeface="Arial" panose="020B0604020202020204" pitchFamily="34" charset="0"/>
              <a:cs typeface="Arial" panose="020B0604020202020204" pitchFamily="34" charset="0"/>
            </a:endParaRPr>
          </a:p>
          <a:p>
            <a:pPr marL="0" indent="0">
              <a:buNone/>
            </a:pPr>
            <a:endParaRPr lang="en-US" sz="1013" dirty="0">
              <a:solidFill>
                <a:prstClr val="black"/>
              </a:solidFill>
              <a:latin typeface="Arial" panose="020B0604020202020204" pitchFamily="34" charset="0"/>
              <a:cs typeface="Arial" panose="020B0604020202020204" pitchFamily="34" charset="0"/>
            </a:endParaRPr>
          </a:p>
          <a:p>
            <a:pPr marL="0" indent="0">
              <a:buNone/>
            </a:pPr>
            <a:endParaRPr lang="en-US" sz="1013" dirty="0">
              <a:solidFill>
                <a:prstClr val="black"/>
              </a:solidFill>
              <a:latin typeface="Arial" panose="020B0604020202020204" pitchFamily="34" charset="0"/>
              <a:cs typeface="Arial" panose="020B0604020202020204" pitchFamily="34" charset="0"/>
            </a:endParaRPr>
          </a:p>
          <a:p>
            <a:pPr marL="0" indent="0">
              <a:buNone/>
            </a:pPr>
            <a:endParaRPr lang="en-US" sz="1013" dirty="0">
              <a:solidFill>
                <a:prstClr val="black"/>
              </a:solidFill>
              <a:latin typeface="Arial" panose="020B0604020202020204" pitchFamily="34" charset="0"/>
              <a:cs typeface="Arial" panose="020B0604020202020204" pitchFamily="34" charset="0"/>
            </a:endParaRPr>
          </a:p>
          <a:p>
            <a:pPr marL="0" indent="0">
              <a:buNone/>
            </a:pPr>
            <a:endParaRPr lang="en-US" sz="1013" dirty="0">
              <a:solidFill>
                <a:prstClr val="black"/>
              </a:solidFill>
              <a:latin typeface="Arial" panose="020B0604020202020204" pitchFamily="34" charset="0"/>
              <a:cs typeface="Arial" panose="020B0604020202020204" pitchFamily="34" charset="0"/>
            </a:endParaRPr>
          </a:p>
          <a:p>
            <a:pPr marL="0" indent="0">
              <a:buNone/>
            </a:pPr>
            <a:endParaRPr lang="en-US" altLang="en-US" sz="1013" dirty="0">
              <a:solidFill>
                <a:prstClr val="black"/>
              </a:solidFill>
              <a:latin typeface="Arial" panose="020B0604020202020204" pitchFamily="34" charset="0"/>
              <a:ea typeface="Arial" charset="0"/>
              <a:cs typeface="Arial" panose="020B0604020202020204" pitchFamily="34" charset="0"/>
              <a:sym typeface="Arial" charset="0"/>
            </a:endParaRPr>
          </a:p>
          <a:p>
            <a:pPr marL="0" indent="0">
              <a:buNone/>
            </a:pPr>
            <a:endParaRPr lang="en-US" altLang="en-US" sz="1013" dirty="0">
              <a:latin typeface="Arial" charset="0"/>
              <a:ea typeface="Arial" charset="0"/>
              <a:cs typeface="Arial" charset="0"/>
              <a:sym typeface="Arial" charset="0"/>
            </a:endParaRPr>
          </a:p>
          <a:p>
            <a:pPr marL="225029" indent="-216992" algn="just">
              <a:lnSpc>
                <a:spcPct val="100000"/>
              </a:lnSpc>
              <a:spcBef>
                <a:spcPts val="254"/>
              </a:spcBef>
              <a:buClr>
                <a:srgbClr val="000000"/>
              </a:buClr>
              <a:buFont typeface="Arial" charset="0"/>
              <a:buChar char="•"/>
            </a:pPr>
            <a:endParaRPr lang="en-US" altLang="en-US" sz="675" dirty="0">
              <a:latin typeface="Arial" charset="0"/>
              <a:ea typeface="Arial" charset="0"/>
              <a:cs typeface="Arial" charset="0"/>
              <a:sym typeface="Arial" charset="0"/>
            </a:endParaRPr>
          </a:p>
          <a:p>
            <a:pPr marL="225029" indent="-216992" algn="just">
              <a:lnSpc>
                <a:spcPct val="100000"/>
              </a:lnSpc>
              <a:spcBef>
                <a:spcPts val="254"/>
              </a:spcBef>
              <a:spcAft>
                <a:spcPts val="254"/>
              </a:spcAft>
              <a:buClr>
                <a:srgbClr val="000000"/>
              </a:buClr>
              <a:buFont typeface="Arial" charset="0"/>
              <a:buChar char="•"/>
            </a:pPr>
            <a:endParaRPr lang="en-US" altLang="en-US" sz="675" dirty="0">
              <a:latin typeface="Arial" charset="0"/>
              <a:ea typeface="Arial" charset="0"/>
              <a:cs typeface="Arial" charset="0"/>
              <a:sym typeface="Arial" charset="0"/>
            </a:endParaRPr>
          </a:p>
        </p:txBody>
      </p:sp>
      <p:sp>
        <p:nvSpPr>
          <p:cNvPr id="8" name="Rounded Rectangle 4"/>
          <p:cNvSpPr txBox="1"/>
          <p:nvPr/>
        </p:nvSpPr>
        <p:spPr>
          <a:xfrm>
            <a:off x="0" y="-5787"/>
            <a:ext cx="9144000" cy="1012431"/>
          </a:xfrm>
          <a:prstGeom prst="rect">
            <a:avLst/>
          </a:prstGeom>
          <a:solidFill>
            <a:srgbClr val="FFC00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576" tIns="38576" rIns="38576" bIns="38576" numCol="1" spcCol="1270" anchor="ctr" anchorCtr="0">
            <a:noAutofit/>
          </a:bodyPr>
          <a:lstStyle/>
          <a:p>
            <a:pPr algn="ctr" defTabSz="450056">
              <a:lnSpc>
                <a:spcPct val="90000"/>
              </a:lnSpc>
              <a:spcAft>
                <a:spcPct val="35000"/>
              </a:spcAft>
              <a:defRPr/>
            </a:pPr>
            <a:r>
              <a:rPr lang="en-ZA" sz="2000" b="1" dirty="0">
                <a:solidFill>
                  <a:prstClr val="black">
                    <a:hueOff val="0"/>
                    <a:satOff val="0"/>
                    <a:lumOff val="0"/>
                    <a:alphaOff val="0"/>
                  </a:prstClr>
                </a:solidFill>
                <a:latin typeface="Arial" panose="020B0604020202020204" pitchFamily="34" charset="0"/>
                <a:cs typeface="Arial" panose="020B0604020202020204" pitchFamily="34" charset="0"/>
              </a:rPr>
              <a:t>PUBLIC HEALTH AND INFECTIONS CONTAINMENT FOCUS AREAS AND KEY ELEMENTS</a:t>
            </a:r>
          </a:p>
        </p:txBody>
      </p:sp>
      <p:graphicFrame>
        <p:nvGraphicFramePr>
          <p:cNvPr id="9" name="Content Placeholder 5"/>
          <p:cNvGraphicFramePr>
            <a:graphicFrameLocks/>
          </p:cNvGraphicFramePr>
          <p:nvPr>
            <p:extLst>
              <p:ext uri="{D42A27DB-BD31-4B8C-83A1-F6EECF244321}">
                <p14:modId xmlns:p14="http://schemas.microsoft.com/office/powerpoint/2010/main" val="360568108"/>
              </p:ext>
            </p:extLst>
          </p:nvPr>
        </p:nvGraphicFramePr>
        <p:xfrm>
          <a:off x="0" y="1006644"/>
          <a:ext cx="9144000" cy="5851357"/>
        </p:xfrm>
        <a:graphic>
          <a:graphicData uri="http://schemas.openxmlformats.org/drawingml/2006/table">
            <a:tbl>
              <a:tblPr firstRow="1" firstCol="1" bandRow="1">
                <a:tableStyleId>{68D230F3-CF80-4859-8CE7-A43EE81993B5}</a:tableStyleId>
              </a:tblPr>
              <a:tblGrid>
                <a:gridCol w="1921008">
                  <a:extLst>
                    <a:ext uri="{9D8B030D-6E8A-4147-A177-3AD203B41FA5}">
                      <a16:colId xmlns:a16="http://schemas.microsoft.com/office/drawing/2014/main" val="20000"/>
                    </a:ext>
                  </a:extLst>
                </a:gridCol>
                <a:gridCol w="2919933">
                  <a:extLst>
                    <a:ext uri="{9D8B030D-6E8A-4147-A177-3AD203B41FA5}">
                      <a16:colId xmlns:a16="http://schemas.microsoft.com/office/drawing/2014/main" val="20001"/>
                    </a:ext>
                  </a:extLst>
                </a:gridCol>
                <a:gridCol w="4303059">
                  <a:extLst>
                    <a:ext uri="{9D8B030D-6E8A-4147-A177-3AD203B41FA5}">
                      <a16:colId xmlns:a16="http://schemas.microsoft.com/office/drawing/2014/main" val="20004"/>
                    </a:ext>
                  </a:extLst>
                </a:gridCol>
              </a:tblGrid>
              <a:tr h="293466">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600" dirty="0">
                          <a:effectLst/>
                          <a:latin typeface="+mn-lt"/>
                        </a:rPr>
                        <a:t>FOCUS AREA</a:t>
                      </a:r>
                      <a:endParaRPr lang="en-US" sz="16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600" dirty="0">
                          <a:effectLst/>
                          <a:latin typeface="+mn-lt"/>
                          <a:ea typeface="Calibri" panose="020F0502020204030204" pitchFamily="34" charset="0"/>
                          <a:cs typeface="Arial" panose="020B0604020202020204" pitchFamily="34" charset="0"/>
                        </a:rPr>
                        <a:t>ELEMENT</a:t>
                      </a:r>
                      <a:endParaRPr lang="en-US" sz="16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600" dirty="0">
                          <a:effectLst/>
                          <a:latin typeface="+mn-lt"/>
                        </a:rPr>
                        <a:t>COMMENT</a:t>
                      </a:r>
                      <a:endParaRPr lang="en-US" sz="16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576011">
                <a:tc rowSpan="4">
                  <a:txBody>
                    <a:bodyPr/>
                    <a:lstStyle/>
                    <a:p>
                      <a:pPr marL="0" marR="0">
                        <a:lnSpc>
                          <a:spcPct val="107000"/>
                        </a:lnSpc>
                        <a:spcBef>
                          <a:spcPts val="0"/>
                        </a:spcBef>
                        <a:spcAft>
                          <a:spcPts val="0"/>
                        </a:spcAft>
                      </a:pPr>
                      <a:r>
                        <a:rPr lang="en-ZA" sz="1400" dirty="0">
                          <a:effectLst/>
                          <a:latin typeface="+mn-lt"/>
                        </a:rPr>
                        <a:t>Compliance with applicable Restrictions</a:t>
                      </a:r>
                      <a:endParaRPr lang="en-US" sz="140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400" dirty="0">
                          <a:effectLst/>
                          <a:latin typeface="+mn-lt"/>
                        </a:rPr>
                        <a:t> </a:t>
                      </a:r>
                      <a:endParaRPr lang="en-US" sz="140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400" dirty="0">
                          <a:effectLst/>
                          <a:latin typeface="+mn-lt"/>
                        </a:rPr>
                        <a:t> </a:t>
                      </a:r>
                      <a:endParaRPr lang="en-US" sz="140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400" dirty="0">
                          <a:effectLst/>
                          <a:latin typeface="+mn-lt"/>
                        </a:rPr>
                        <a:t> </a:t>
                      </a:r>
                      <a:endParaRPr lang="en-US" sz="140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400" dirty="0">
                          <a:effectLst/>
                          <a:latin typeface="+mn-lt"/>
                        </a:rPr>
                        <a:t> </a:t>
                      </a:r>
                      <a:endParaRPr lang="en-US" sz="14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ZA" sz="1600" b="0" dirty="0">
                          <a:solidFill>
                            <a:schemeClr val="tx1"/>
                          </a:solidFill>
                          <a:effectLst/>
                          <a:latin typeface="+mn-lt"/>
                          <a:ea typeface="Calibri" panose="020F0502020204030204" pitchFamily="34" charset="0"/>
                          <a:cs typeface="Arial" panose="020B0604020202020204" pitchFamily="34" charset="0"/>
                        </a:rPr>
                        <a:t>Public Transport: Taxi and Bus loading Capacity</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ZA" sz="1600" dirty="0">
                          <a:effectLst/>
                          <a:latin typeface="+mn-lt"/>
                        </a:rPr>
                        <a:t> </a:t>
                      </a:r>
                      <a:r>
                        <a:rPr lang="en-ZA" sz="1600" dirty="0" smtClean="0">
                          <a:effectLst/>
                          <a:latin typeface="+mn-lt"/>
                        </a:rPr>
                        <a:t>Yes </a:t>
                      </a:r>
                      <a:endParaRPr lang="en-US" sz="16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344248"/>
                  </a:ext>
                </a:extLst>
              </a:tr>
              <a:tr h="288006">
                <a:tc vMerge="1">
                  <a:txBody>
                    <a:bodyPr/>
                    <a:lstStyle/>
                    <a:p>
                      <a:pPr marL="0" marR="0">
                        <a:lnSpc>
                          <a:spcPct val="107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Arial" panose="020B0604020202020204" pitchFamily="34" charset="0"/>
                        </a:rPr>
                        <a:t>No Mass Gatherings</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US" sz="1600" dirty="0" smtClean="0">
                          <a:solidFill>
                            <a:schemeClr val="tx1"/>
                          </a:solidFill>
                          <a:effectLst/>
                          <a:latin typeface="+mn-lt"/>
                          <a:ea typeface="Calibri" panose="020F0502020204030204" pitchFamily="34" charset="0"/>
                          <a:cs typeface="Arial" panose="020B0604020202020204" pitchFamily="34" charset="0"/>
                        </a:rPr>
                        <a:t>Yes </a:t>
                      </a:r>
                      <a:endParaRPr lang="en-US" sz="16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03039532"/>
                  </a:ext>
                </a:extLst>
              </a:tr>
              <a:tr h="288006">
                <a:tc vMerge="1">
                  <a:txBody>
                    <a:bodyPr/>
                    <a:lstStyle/>
                    <a:p>
                      <a:pPr marL="0" marR="0">
                        <a:lnSpc>
                          <a:spcPct val="107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Arial" panose="020B0604020202020204" pitchFamily="34" charset="0"/>
                        </a:rPr>
                        <a:t>Limited Exercise period </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US" sz="1600" dirty="0" smtClean="0">
                          <a:solidFill>
                            <a:schemeClr val="tx1"/>
                          </a:solidFill>
                          <a:effectLst/>
                          <a:latin typeface="+mn-lt"/>
                          <a:ea typeface="Calibri" panose="020F0502020204030204" pitchFamily="34" charset="0"/>
                          <a:cs typeface="Arial" panose="020B0604020202020204" pitchFamily="34" charset="0"/>
                        </a:rPr>
                        <a:t>Yes </a:t>
                      </a:r>
                      <a:endParaRPr lang="en-US" sz="16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55779713"/>
                  </a:ext>
                </a:extLst>
              </a:tr>
              <a:tr h="576011">
                <a:tc vMerge="1">
                  <a:txBody>
                    <a:bodyPr/>
                    <a:lstStyle/>
                    <a:p>
                      <a:pPr marL="0" marR="0">
                        <a:lnSpc>
                          <a:spcPct val="107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Arial" panose="020B0604020202020204" pitchFamily="34" charset="0"/>
                        </a:rPr>
                        <a:t>Limited Sale of Alcohol and Tobacco</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US" sz="1600" dirty="0" smtClean="0">
                          <a:solidFill>
                            <a:schemeClr val="tx1"/>
                          </a:solidFill>
                          <a:effectLst/>
                          <a:latin typeface="+mn-lt"/>
                          <a:ea typeface="Calibri" panose="020F0502020204030204" pitchFamily="34" charset="0"/>
                          <a:cs typeface="Arial" panose="020B0604020202020204" pitchFamily="34" charset="0"/>
                        </a:rPr>
                        <a:t>Not</a:t>
                      </a:r>
                      <a:r>
                        <a:rPr lang="en-US" sz="1600" baseline="0" dirty="0" smtClean="0">
                          <a:solidFill>
                            <a:schemeClr val="tx1"/>
                          </a:solidFill>
                          <a:effectLst/>
                          <a:latin typeface="+mn-lt"/>
                          <a:ea typeface="Calibri" panose="020F0502020204030204" pitchFamily="34" charset="0"/>
                          <a:cs typeface="Arial" panose="020B0604020202020204" pitchFamily="34" charset="0"/>
                        </a:rPr>
                        <a:t> allowed </a:t>
                      </a:r>
                      <a:endParaRPr lang="en-US" sz="16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5498630"/>
                  </a:ext>
                </a:extLst>
              </a:tr>
              <a:tr h="576011">
                <a:tc rowSpan="3">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400" dirty="0">
                          <a:effectLst/>
                          <a:latin typeface="+mn-lt"/>
                        </a:rPr>
                        <a:t>Access to Water</a:t>
                      </a:r>
                      <a:r>
                        <a:rPr lang="en-US" sz="1400" dirty="0">
                          <a:solidFill>
                            <a:schemeClr val="tx1"/>
                          </a:solidFill>
                          <a:effectLst/>
                          <a:latin typeface="+mn-lt"/>
                          <a:cs typeface="Arial" panose="020B0604020202020204" pitchFamily="34" charset="0"/>
                        </a:rPr>
                        <a:t> and Sanitation </a:t>
                      </a:r>
                      <a:endParaRPr lang="en-US" sz="140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400" dirty="0">
                          <a:effectLst/>
                          <a:latin typeface="+mn-lt"/>
                        </a:rPr>
                        <a:t> </a:t>
                      </a:r>
                      <a:endParaRPr lang="en-US" sz="14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600" dirty="0">
                          <a:effectLst/>
                          <a:latin typeface="+mn-lt"/>
                        </a:rPr>
                        <a:t>Water and sanitation system intact and adequate</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600" dirty="0" smtClean="0">
                          <a:effectLst/>
                          <a:latin typeface="+mn-lt"/>
                        </a:rPr>
                        <a:t>Informal</a:t>
                      </a:r>
                      <a:r>
                        <a:rPr lang="en-ZA" sz="1600" baseline="0" dirty="0" smtClean="0">
                          <a:effectLst/>
                          <a:latin typeface="+mn-lt"/>
                        </a:rPr>
                        <a:t> areas are supplied with potable water  by using off </a:t>
                      </a:r>
                      <a:r>
                        <a:rPr lang="en-ZA" sz="1600" baseline="0" dirty="0" err="1" smtClean="0">
                          <a:effectLst/>
                          <a:latin typeface="+mn-lt"/>
                        </a:rPr>
                        <a:t>JoJo</a:t>
                      </a:r>
                      <a:r>
                        <a:rPr lang="en-ZA" sz="1600" baseline="0" dirty="0" smtClean="0">
                          <a:effectLst/>
                          <a:latin typeface="+mn-lt"/>
                        </a:rPr>
                        <a:t> tanks &amp; Water tankers.</a:t>
                      </a:r>
                      <a:endParaRPr lang="en-US" sz="16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86562978"/>
                  </a:ext>
                </a:extLst>
              </a:tr>
              <a:tr h="288006">
                <a:tc vMerge="1">
                  <a:txBody>
                    <a:bodyPr/>
                    <a:lstStyle/>
                    <a:p>
                      <a:pPr marL="0" marR="0">
                        <a:lnSpc>
                          <a:spcPct val="107000"/>
                        </a:lnSpc>
                        <a:spcBef>
                          <a:spcPts val="0"/>
                        </a:spcBef>
                        <a:spcAft>
                          <a:spcPts val="0"/>
                        </a:spcAft>
                      </a:pPr>
                      <a:endParaRPr lang="en-US" sz="140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Arial" panose="020B0604020202020204" pitchFamily="34" charset="0"/>
                        </a:rPr>
                        <a:t>Water tanks/tankers provided</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US" sz="1600" dirty="0" smtClean="0">
                          <a:solidFill>
                            <a:schemeClr val="tx1"/>
                          </a:solidFill>
                          <a:effectLst/>
                          <a:latin typeface="+mn-lt"/>
                          <a:ea typeface="Calibri" panose="020F0502020204030204" pitchFamily="34" charset="0"/>
                          <a:cs typeface="Arial" panose="020B0604020202020204" pitchFamily="34" charset="0"/>
                        </a:rPr>
                        <a:t>Yes </a:t>
                      </a:r>
                      <a:endParaRPr lang="en-US" sz="16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25723919"/>
                  </a:ext>
                </a:extLst>
              </a:tr>
              <a:tr h="373790">
                <a:tc vMerge="1">
                  <a:txBody>
                    <a:bodyPr/>
                    <a:lstStyle/>
                    <a:p>
                      <a:pPr marL="0" marR="0">
                        <a:lnSpc>
                          <a:spcPct val="107000"/>
                        </a:lnSpc>
                        <a:spcBef>
                          <a:spcPts val="0"/>
                        </a:spcBef>
                        <a:spcAft>
                          <a:spcPts val="0"/>
                        </a:spcAft>
                      </a:pPr>
                      <a:endParaRPr lang="en-US" sz="140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Arial" panose="020B0604020202020204" pitchFamily="34" charset="0"/>
                        </a:rPr>
                        <a:t>Security in place</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US" sz="1600" dirty="0" smtClean="0">
                          <a:solidFill>
                            <a:schemeClr val="tx1"/>
                          </a:solidFill>
                          <a:effectLst/>
                          <a:latin typeface="+mn-lt"/>
                          <a:ea typeface="Calibri" panose="020F0502020204030204" pitchFamily="34" charset="0"/>
                          <a:cs typeface="Arial" panose="020B0604020202020204" pitchFamily="34" charset="0"/>
                        </a:rPr>
                        <a:t>Yes – no</a:t>
                      </a:r>
                      <a:r>
                        <a:rPr lang="en-US" sz="1600" baseline="0" dirty="0" smtClean="0">
                          <a:solidFill>
                            <a:schemeClr val="tx1"/>
                          </a:solidFill>
                          <a:effectLst/>
                          <a:latin typeface="+mn-lt"/>
                          <a:ea typeface="Calibri" panose="020F0502020204030204" pitchFamily="34" charset="0"/>
                          <a:cs typeface="Arial" panose="020B0604020202020204" pitchFamily="34" charset="0"/>
                        </a:rPr>
                        <a:t> vandalism was reported in our District . </a:t>
                      </a:r>
                      <a:endParaRPr lang="en-US" sz="16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25765624"/>
                  </a:ext>
                </a:extLst>
              </a:tr>
              <a:tr h="1152022">
                <a:tc rowSpan="2">
                  <a:txBody>
                    <a:bodyPr/>
                    <a:lstStyle/>
                    <a:p>
                      <a:pPr marL="0" marR="0">
                        <a:lnSpc>
                          <a:spcPct val="107000"/>
                        </a:lnSpc>
                        <a:spcBef>
                          <a:spcPts val="0"/>
                        </a:spcBef>
                        <a:spcAft>
                          <a:spcPts val="0"/>
                        </a:spcAft>
                      </a:pPr>
                      <a:r>
                        <a:rPr lang="en-ZA" sz="1400" dirty="0">
                          <a:effectLst/>
                          <a:latin typeface="+mn-lt"/>
                        </a:rPr>
                        <a:t>Community Communication and Engagement</a:t>
                      </a:r>
                      <a:endParaRPr lang="en-US" sz="140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effectLst/>
                          <a:latin typeface="+mn-lt"/>
                        </a:rPr>
                        <a:t> </a:t>
                      </a:r>
                      <a:endParaRPr lang="en-US" sz="14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ZA" sz="1600" dirty="0">
                          <a:effectLst/>
                          <a:latin typeface="+mn-lt"/>
                        </a:rPr>
                        <a:t>Community awareness campaign</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ZA" sz="1600" dirty="0" smtClean="0">
                          <a:effectLst/>
                          <a:latin typeface="+mn-lt"/>
                        </a:rPr>
                        <a:t>Yes –  training programmes by </a:t>
                      </a:r>
                    </a:p>
                    <a:p>
                      <a:pPr marL="0" marR="0">
                        <a:lnSpc>
                          <a:spcPct val="107000"/>
                        </a:lnSpc>
                        <a:spcBef>
                          <a:spcPts val="0"/>
                        </a:spcBef>
                        <a:spcAft>
                          <a:spcPts val="0"/>
                        </a:spcAft>
                      </a:pPr>
                      <a:r>
                        <a:rPr lang="en-ZA" sz="1600" dirty="0" smtClean="0">
                          <a:solidFill>
                            <a:schemeClr val="tx1"/>
                          </a:solidFill>
                          <a:effectLst/>
                          <a:latin typeface="+mn-lt"/>
                          <a:ea typeface="Calibri" panose="020F0502020204030204" pitchFamily="34" charset="0"/>
                          <a:cs typeface="Arial" panose="020B0604020202020204" pitchFamily="34" charset="0"/>
                        </a:rPr>
                        <a:t>EHP, Communication</a:t>
                      </a:r>
                      <a:r>
                        <a:rPr lang="en-ZA" sz="1600" baseline="0" dirty="0" smtClean="0">
                          <a:solidFill>
                            <a:schemeClr val="tx1"/>
                          </a:solidFill>
                          <a:effectLst/>
                          <a:latin typeface="+mn-lt"/>
                          <a:ea typeface="Calibri" panose="020F0502020204030204" pitchFamily="34" charset="0"/>
                          <a:cs typeface="Arial" panose="020B0604020202020204" pitchFamily="34" charset="0"/>
                        </a:rPr>
                        <a:t> officers, Disaster Management Unit, SAPS, SASSA  &amp; the Department of Health.</a:t>
                      </a:r>
                      <a:endParaRPr lang="en-US" sz="16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27573505"/>
                  </a:ext>
                </a:extLst>
              </a:tr>
              <a:tr h="576011">
                <a:tc vMerge="1">
                  <a:txBody>
                    <a:bodyPr/>
                    <a:lstStyle/>
                    <a:p>
                      <a:pPr marL="0" marR="0">
                        <a:lnSpc>
                          <a:spcPct val="107000"/>
                        </a:lnSpc>
                        <a:spcBef>
                          <a:spcPts val="0"/>
                        </a:spcBef>
                        <a:spcAft>
                          <a:spcPts val="0"/>
                        </a:spcAft>
                      </a:pPr>
                      <a:endParaRPr lang="en-US" sz="140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mn-lt"/>
                        </a:rPr>
                        <a:t>Community engagement structures in place</a:t>
                      </a:r>
                      <a:endParaRPr lang="en-US" sz="16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ZA" sz="1600" dirty="0" smtClean="0">
                          <a:effectLst/>
                          <a:latin typeface="+mn-lt"/>
                        </a:rPr>
                        <a:t>Yes –  Ward Councillors, </a:t>
                      </a:r>
                    </a:p>
                    <a:p>
                      <a:pPr marL="0" marR="0">
                        <a:lnSpc>
                          <a:spcPct val="107000"/>
                        </a:lnSpc>
                        <a:spcBef>
                          <a:spcPts val="0"/>
                        </a:spcBef>
                        <a:spcAft>
                          <a:spcPts val="0"/>
                        </a:spcAft>
                      </a:pPr>
                      <a:r>
                        <a:rPr lang="en-ZA" sz="1600" dirty="0" smtClean="0">
                          <a:solidFill>
                            <a:schemeClr val="tx1"/>
                          </a:solidFill>
                          <a:effectLst/>
                          <a:latin typeface="+mn-lt"/>
                          <a:ea typeface="Calibri" panose="020F0502020204030204" pitchFamily="34" charset="0"/>
                          <a:cs typeface="Arial" panose="020B0604020202020204" pitchFamily="34" charset="0"/>
                        </a:rPr>
                        <a:t>Ward committees</a:t>
                      </a:r>
                      <a:r>
                        <a:rPr lang="en-ZA" sz="1600" baseline="0" dirty="0" smtClean="0">
                          <a:solidFill>
                            <a:schemeClr val="tx1"/>
                          </a:solidFill>
                          <a:effectLst/>
                          <a:latin typeface="+mn-lt"/>
                          <a:ea typeface="Calibri" panose="020F0502020204030204" pitchFamily="34" charset="0"/>
                          <a:cs typeface="Arial" panose="020B0604020202020204" pitchFamily="34" charset="0"/>
                        </a:rPr>
                        <a:t> , Neighbour helping Neighbour </a:t>
                      </a:r>
                      <a:endParaRPr lang="en-US" sz="16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91826361"/>
                  </a:ext>
                </a:extLst>
              </a:tr>
              <a:tr h="576011">
                <a:tc rowSpan="2">
                  <a:txBody>
                    <a:bodyPr/>
                    <a:lstStyle/>
                    <a:p>
                      <a:pPr marL="0" marR="0">
                        <a:lnSpc>
                          <a:spcPct val="107000"/>
                        </a:lnSpc>
                        <a:spcBef>
                          <a:spcPts val="0"/>
                        </a:spcBef>
                        <a:spcAft>
                          <a:spcPts val="0"/>
                        </a:spcAft>
                      </a:pPr>
                      <a:r>
                        <a:rPr lang="en-ZA" sz="1400" dirty="0">
                          <a:effectLst/>
                        </a:rPr>
                        <a:t>Front Line Staff Health and Safety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ZA" sz="1600" dirty="0">
                          <a:effectLst/>
                        </a:rPr>
                        <a:t>Covid-19 Risk communication package provided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ZA" sz="1600" dirty="0" smtClean="0">
                          <a:effectLst/>
                        </a:rPr>
                        <a:t>Yes </a:t>
                      </a:r>
                    </a:p>
                    <a:p>
                      <a:pPr marL="0" marR="0">
                        <a:lnSpc>
                          <a:spcPct val="107000"/>
                        </a:lnSpc>
                        <a:spcBef>
                          <a:spcPts val="0"/>
                        </a:spcBef>
                        <a:spcAft>
                          <a:spcPts val="0"/>
                        </a:spcAft>
                      </a:pPr>
                      <a:r>
                        <a:rPr lang="en-ZA" sz="1600" dirty="0" smtClean="0">
                          <a:effectLst/>
                          <a:latin typeface="Calibri" panose="020F0502020204030204" pitchFamily="34" charset="0"/>
                          <a:ea typeface="Calibri" panose="020F0502020204030204" pitchFamily="34" charset="0"/>
                          <a:cs typeface="Arial" panose="020B0604020202020204" pitchFamily="34" charset="0"/>
                        </a:rPr>
                        <a:t>PPE  distributed</a:t>
                      </a:r>
                      <a:r>
                        <a:rPr lang="en-ZA" sz="1600" baseline="0" dirty="0" smtClean="0">
                          <a:effectLst/>
                          <a:latin typeface="Calibri" panose="020F0502020204030204" pitchFamily="34" charset="0"/>
                          <a:ea typeface="Calibri" panose="020F0502020204030204" pitchFamily="34" charset="0"/>
                          <a:cs typeface="Arial" panose="020B0604020202020204" pitchFamily="34" charset="0"/>
                        </a:rPr>
                        <a:t> with training material.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83087968"/>
                  </a:ext>
                </a:extLst>
              </a:tr>
              <a:tr h="288006">
                <a:tc v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dirty="0">
                          <a:effectLst/>
                        </a:rPr>
                        <a:t>Front Line staff protocol in place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ZA" sz="1600" dirty="0">
                          <a:effectLst/>
                        </a:rPr>
                        <a:t> </a:t>
                      </a:r>
                      <a:r>
                        <a:rPr lang="en-ZA" sz="1600" dirty="0" smtClean="0">
                          <a:effectLst/>
                        </a:rPr>
                        <a:t>Yes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33125848"/>
                  </a:ext>
                </a:extLst>
              </a:tr>
            </a:tbl>
          </a:graphicData>
        </a:graphic>
      </p:graphicFrame>
    </p:spTree>
    <p:extLst>
      <p:ext uri="{BB962C8B-B14F-4D97-AF65-F5344CB8AC3E}">
        <p14:creationId xmlns:p14="http://schemas.microsoft.com/office/powerpoint/2010/main" val="2694399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8293" y="5719850"/>
            <a:ext cx="1331259" cy="205383"/>
          </a:xfrm>
        </p:spPr>
        <p:txBody>
          <a:bodyPr/>
          <a:lstStyle/>
          <a:p>
            <a:fld id="{884BC595-B331-4662-B97F-1DEA5B35DC10}" type="slidenum">
              <a:rPr lang="en-US" b="1" smtClean="0">
                <a:solidFill>
                  <a:schemeClr val="tx1"/>
                </a:solidFill>
              </a:rPr>
              <a:pPr/>
              <a:t>168</a:t>
            </a:fld>
            <a:r>
              <a:rPr lang="en-US" b="1" dirty="0">
                <a:solidFill>
                  <a:schemeClr val="tx1"/>
                </a:solidFill>
              </a:rPr>
              <a:t>/16</a:t>
            </a:r>
          </a:p>
        </p:txBody>
      </p:sp>
      <p:sp>
        <p:nvSpPr>
          <p:cNvPr id="12" name="Rectangle 11"/>
          <p:cNvSpPr/>
          <p:nvPr/>
        </p:nvSpPr>
        <p:spPr>
          <a:xfrm>
            <a:off x="2098057" y="2191794"/>
            <a:ext cx="4941549" cy="403957"/>
          </a:xfrm>
          <a:prstGeom prst="rect">
            <a:avLst/>
          </a:prstGeom>
        </p:spPr>
        <p:txBody>
          <a:bodyPr wrap="square">
            <a:spAutoFit/>
          </a:bodyPr>
          <a:lstStyle/>
          <a:p>
            <a:pPr algn="just">
              <a:defRPr/>
            </a:pPr>
            <a:endParaRPr lang="en-ZA" sz="675" dirty="0">
              <a:solidFill>
                <a:prstClr val="black"/>
              </a:solidFill>
              <a:latin typeface="Arial" panose="020B0604020202020204" pitchFamily="34" charset="0"/>
              <a:cs typeface="Arial" panose="020B0604020202020204" pitchFamily="34" charset="0"/>
            </a:endParaRPr>
          </a:p>
          <a:p>
            <a:pPr algn="just">
              <a:defRPr/>
            </a:pPr>
            <a:endParaRPr lang="en-ZA" sz="675" dirty="0">
              <a:solidFill>
                <a:prstClr val="black"/>
              </a:solidFill>
              <a:latin typeface="Arial" panose="020B0604020202020204" pitchFamily="34" charset="0"/>
              <a:cs typeface="Arial" panose="020B0604020202020204" pitchFamily="34" charset="0"/>
            </a:endParaRPr>
          </a:p>
          <a:p>
            <a:pPr algn="just">
              <a:defRPr/>
            </a:pPr>
            <a:endParaRPr lang="en-ZA" sz="675" dirty="0">
              <a:solidFill>
                <a:prstClr val="black"/>
              </a:solidFill>
              <a:latin typeface="Arial" panose="020B0604020202020204" pitchFamily="34" charset="0"/>
              <a:cs typeface="Arial" panose="020B0604020202020204" pitchFamily="34" charset="0"/>
            </a:endParaRPr>
          </a:p>
        </p:txBody>
      </p:sp>
      <p:sp>
        <p:nvSpPr>
          <p:cNvPr id="8" name="Rounded Rectangle 4"/>
          <p:cNvSpPr txBox="1"/>
          <p:nvPr/>
        </p:nvSpPr>
        <p:spPr>
          <a:xfrm>
            <a:off x="0" y="0"/>
            <a:ext cx="9144000" cy="779827"/>
          </a:xfrm>
          <a:prstGeom prst="rect">
            <a:avLst/>
          </a:prstGeom>
          <a:solidFill>
            <a:srgbClr val="FFC00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576" tIns="38576" rIns="38576" bIns="38576" numCol="1" spcCol="1270" anchor="ctr" anchorCtr="0">
            <a:noAutofit/>
          </a:bodyPr>
          <a:lstStyle/>
          <a:p>
            <a:pPr algn="ctr" defTabSz="450056">
              <a:lnSpc>
                <a:spcPct val="90000"/>
              </a:lnSpc>
              <a:spcAft>
                <a:spcPct val="35000"/>
              </a:spcAft>
              <a:defRPr/>
            </a:pPr>
            <a:r>
              <a:rPr lang="en-ZA" sz="2000" b="1" dirty="0">
                <a:solidFill>
                  <a:prstClr val="black">
                    <a:hueOff val="0"/>
                    <a:satOff val="0"/>
                    <a:lumOff val="0"/>
                    <a:alphaOff val="0"/>
                  </a:prstClr>
                </a:solidFill>
                <a:latin typeface="Arial" panose="020B0604020202020204" pitchFamily="34" charset="0"/>
                <a:cs typeface="Arial" panose="020B0604020202020204" pitchFamily="34" charset="0"/>
              </a:rPr>
              <a:t>SOCIAL IMPACT MEDIATION FOCUS AREAS AND KEY ELEMENTS</a:t>
            </a:r>
          </a:p>
        </p:txBody>
      </p:sp>
      <p:graphicFrame>
        <p:nvGraphicFramePr>
          <p:cNvPr id="3" name="Table 2"/>
          <p:cNvGraphicFramePr>
            <a:graphicFrameLocks noGrp="1"/>
          </p:cNvGraphicFramePr>
          <p:nvPr>
            <p:extLst>
              <p:ext uri="{D42A27DB-BD31-4B8C-83A1-F6EECF244321}">
                <p14:modId xmlns:p14="http://schemas.microsoft.com/office/powerpoint/2010/main" val="3918457931"/>
              </p:ext>
            </p:extLst>
          </p:nvPr>
        </p:nvGraphicFramePr>
        <p:xfrm>
          <a:off x="0" y="779827"/>
          <a:ext cx="9144000" cy="6152550"/>
        </p:xfrm>
        <a:graphic>
          <a:graphicData uri="http://schemas.openxmlformats.org/drawingml/2006/table">
            <a:tbl>
              <a:tblPr firstRow="1" firstCol="1" bandRow="1">
                <a:tableStyleId>{68D230F3-CF80-4859-8CE7-A43EE81993B5}</a:tableStyleId>
              </a:tblPr>
              <a:tblGrid>
                <a:gridCol w="1676400">
                  <a:extLst>
                    <a:ext uri="{9D8B030D-6E8A-4147-A177-3AD203B41FA5}">
                      <a16:colId xmlns:a16="http://schemas.microsoft.com/office/drawing/2014/main" val="354088007"/>
                    </a:ext>
                  </a:extLst>
                </a:gridCol>
                <a:gridCol w="4343400">
                  <a:extLst>
                    <a:ext uri="{9D8B030D-6E8A-4147-A177-3AD203B41FA5}">
                      <a16:colId xmlns:a16="http://schemas.microsoft.com/office/drawing/2014/main" val="718282384"/>
                    </a:ext>
                  </a:extLst>
                </a:gridCol>
                <a:gridCol w="3124200">
                  <a:extLst>
                    <a:ext uri="{9D8B030D-6E8A-4147-A177-3AD203B41FA5}">
                      <a16:colId xmlns:a16="http://schemas.microsoft.com/office/drawing/2014/main" val="1536068465"/>
                    </a:ext>
                  </a:extLst>
                </a:gridCol>
              </a:tblGrid>
              <a:tr h="279639">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600" dirty="0">
                          <a:effectLst/>
                          <a:latin typeface="+mn-lt"/>
                        </a:rPr>
                        <a:t>FOCUS AREA</a:t>
                      </a:r>
                      <a:endParaRPr lang="en-US" sz="16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600" dirty="0">
                          <a:effectLst/>
                          <a:latin typeface="+mn-lt"/>
                        </a:rPr>
                        <a:t>ELEMENT</a:t>
                      </a:r>
                      <a:endParaRPr lang="en-US" sz="16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600" dirty="0">
                          <a:effectLst/>
                          <a:latin typeface="+mn-lt"/>
                        </a:rPr>
                        <a:t>COMMENT</a:t>
                      </a:r>
                      <a:endParaRPr lang="en-US" sz="1600" dirty="0">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0108011"/>
                  </a:ext>
                </a:extLst>
              </a:tr>
              <a:tr h="65425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Mitigation of the impact of loss of household incomes, increased poverty and lack of access to services</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Adequate provision of food parcels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ZA" sz="1400" b="0" i="1" u="none" strike="noStrike" kern="1200" cap="none" spc="0" normalizeH="0" baseline="0" noProof="0" dirty="0">
                          <a:ln>
                            <a:noFill/>
                          </a:ln>
                          <a:solidFill>
                            <a:prstClr val="black"/>
                          </a:solidFill>
                          <a:effectLst/>
                          <a:uLnTx/>
                          <a:uFillTx/>
                          <a:latin typeface="+mn-lt"/>
                          <a:ea typeface="+mn-ea"/>
                          <a:cs typeface="+mn-cs"/>
                        </a:rPr>
                        <a:t>(Number of eligible people who have received as a proportion of those that have applied)</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US" sz="1400" dirty="0" smtClean="0">
                          <a:solidFill>
                            <a:schemeClr val="tx1"/>
                          </a:solidFill>
                          <a:effectLst/>
                          <a:latin typeface="+mn-lt"/>
                          <a:ea typeface="Calibri" panose="020F0502020204030204" pitchFamily="34" charset="0"/>
                          <a:cs typeface="Arial" panose="020B0604020202020204" pitchFamily="34" charset="0"/>
                        </a:rPr>
                        <a:t>6900 food parcels – distributed by </a:t>
                      </a:r>
                      <a:r>
                        <a:rPr lang="en-US" sz="1400" baseline="0" dirty="0" smtClean="0">
                          <a:solidFill>
                            <a:schemeClr val="tx1"/>
                          </a:solidFill>
                          <a:effectLst/>
                          <a:latin typeface="+mn-lt"/>
                          <a:ea typeface="Calibri" panose="020F0502020204030204" pitchFamily="34" charset="0"/>
                          <a:cs typeface="Arial" panose="020B0604020202020204" pitchFamily="34" charset="0"/>
                        </a:rPr>
                        <a:t> Department of Social Development. </a:t>
                      </a:r>
                      <a:endParaRPr lang="en-US" sz="14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31789583"/>
                  </a:ext>
                </a:extLst>
              </a:tr>
              <a:tr h="872339">
                <a:tc vMerge="1">
                  <a:txBody>
                    <a:bodyPr/>
                    <a:lstStyle/>
                    <a:p>
                      <a:pPr marL="0" marR="0">
                        <a:lnSpc>
                          <a:spcPct val="107000"/>
                        </a:lnSpc>
                        <a:spcBef>
                          <a:spcPts val="0"/>
                        </a:spcBef>
                        <a:spcAft>
                          <a:spcPts val="0"/>
                        </a:spcAft>
                      </a:pPr>
                      <a:endParaRPr lang="en-US" sz="140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Adequate access to Social Relief for Distress (SRD) grants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ZA" sz="1400" b="0" i="1" u="none" strike="noStrike" kern="1200" cap="none" spc="0" normalizeH="0" baseline="0" noProof="0" dirty="0">
                          <a:ln>
                            <a:noFill/>
                          </a:ln>
                          <a:solidFill>
                            <a:prstClr val="black"/>
                          </a:solidFill>
                          <a:effectLst/>
                          <a:uLnTx/>
                          <a:uFillTx/>
                          <a:latin typeface="+mn-lt"/>
                          <a:ea typeface="+mn-ea"/>
                          <a:cs typeface="+mn-cs"/>
                        </a:rPr>
                        <a:t>(Number of eligible people who have received as a proportion of those that have applied)</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US" sz="1600" dirty="0" smtClean="0">
                          <a:solidFill>
                            <a:schemeClr val="tx1"/>
                          </a:solidFill>
                          <a:effectLst/>
                          <a:latin typeface="+mn-lt"/>
                          <a:ea typeface="Calibri" panose="020F0502020204030204" pitchFamily="34" charset="0"/>
                          <a:cs typeface="Arial" panose="020B0604020202020204" pitchFamily="34" charset="0"/>
                        </a:rPr>
                        <a:t>Yes – implemented</a:t>
                      </a:r>
                      <a:r>
                        <a:rPr lang="en-US" sz="1600" baseline="0" dirty="0" smtClean="0">
                          <a:solidFill>
                            <a:schemeClr val="tx1"/>
                          </a:solidFill>
                          <a:effectLst/>
                          <a:latin typeface="+mn-lt"/>
                          <a:ea typeface="Calibri" panose="020F0502020204030204" pitchFamily="34" charset="0"/>
                          <a:cs typeface="Arial" panose="020B0604020202020204" pitchFamily="34" charset="0"/>
                        </a:rPr>
                        <a:t> by DSD </a:t>
                      </a:r>
                    </a:p>
                    <a:p>
                      <a:pPr marL="0" marR="0">
                        <a:lnSpc>
                          <a:spcPct val="107000"/>
                        </a:lnSpc>
                        <a:spcBef>
                          <a:spcPts val="0"/>
                        </a:spcBef>
                        <a:spcAft>
                          <a:spcPts val="0"/>
                        </a:spcAft>
                      </a:pPr>
                      <a:endParaRPr lang="en-US" sz="1600" dirty="0" smtClean="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6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35776869"/>
                  </a:ext>
                </a:extLst>
              </a:tr>
              <a:tr h="466675">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Ensuring equitable access to education and online learning</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ZA" sz="1400" kern="1200" dirty="0">
                          <a:solidFill>
                            <a:schemeClr val="dk1"/>
                          </a:solidFill>
                          <a:latin typeface="+mn-lt"/>
                          <a:ea typeface="+mn-ea"/>
                          <a:cs typeface="+mn-cs"/>
                        </a:rPr>
                        <a:t>Schools and Colleges in the District are COVID-19 compliant</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US" sz="1600" dirty="0" smtClean="0">
                          <a:solidFill>
                            <a:schemeClr val="tx1"/>
                          </a:solidFill>
                          <a:effectLst/>
                          <a:latin typeface="+mn-lt"/>
                          <a:ea typeface="Calibri" panose="020F0502020204030204" pitchFamily="34" charset="0"/>
                          <a:cs typeface="Arial" panose="020B0604020202020204" pitchFamily="34" charset="0"/>
                        </a:rPr>
                        <a:t>Yes </a:t>
                      </a:r>
                      <a:endParaRPr lang="en-US" sz="16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1868478"/>
                  </a:ext>
                </a:extLst>
              </a:tr>
              <a:tr h="533399">
                <a:tc vMerge="1">
                  <a:txBody>
                    <a:bodyPr/>
                    <a:lstStyle/>
                    <a:p>
                      <a:pPr marL="0" marR="0">
                        <a:lnSpc>
                          <a:spcPct val="107000"/>
                        </a:lnSpc>
                        <a:spcBef>
                          <a:spcPts val="0"/>
                        </a:spcBef>
                        <a:spcAft>
                          <a:spcPts val="0"/>
                        </a:spcAft>
                      </a:pPr>
                      <a:endParaRPr lang="en-US" sz="140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Learners have access to online learning</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US" sz="1600" dirty="0" smtClean="0">
                          <a:solidFill>
                            <a:schemeClr val="tx1"/>
                          </a:solidFill>
                          <a:effectLst/>
                          <a:latin typeface="+mn-lt"/>
                          <a:ea typeface="Calibri" panose="020F0502020204030204" pitchFamily="34" charset="0"/>
                          <a:cs typeface="Arial" panose="020B0604020202020204" pitchFamily="34" charset="0"/>
                        </a:rPr>
                        <a:t>Not all </a:t>
                      </a:r>
                      <a:r>
                        <a:rPr lang="en-US" sz="1600" baseline="0" dirty="0" smtClean="0">
                          <a:solidFill>
                            <a:schemeClr val="tx1"/>
                          </a:solidFill>
                          <a:effectLst/>
                          <a:latin typeface="+mn-lt"/>
                          <a:ea typeface="Calibri" panose="020F0502020204030204" pitchFamily="34" charset="0"/>
                          <a:cs typeface="Arial" panose="020B0604020202020204" pitchFamily="34" charset="0"/>
                        </a:rPr>
                        <a:t> learners have access to online facilities.  </a:t>
                      </a:r>
                      <a:endParaRPr lang="en-US" sz="16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4778977"/>
                  </a:ext>
                </a:extLst>
              </a:tr>
              <a:tr h="466675">
                <a:tc vMerge="1">
                  <a:txBody>
                    <a:bodyPr/>
                    <a:lstStyle/>
                    <a:p>
                      <a:pPr marL="0" marR="0">
                        <a:lnSpc>
                          <a:spcPct val="107000"/>
                        </a:lnSpc>
                        <a:spcBef>
                          <a:spcPts val="0"/>
                        </a:spcBef>
                        <a:spcAft>
                          <a:spcPts val="0"/>
                        </a:spcAft>
                      </a:pPr>
                      <a:endParaRPr lang="en-US" sz="140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There is wide internet coverage in the district</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US" sz="1400" dirty="0" smtClean="0">
                          <a:solidFill>
                            <a:schemeClr val="tx1"/>
                          </a:solidFill>
                          <a:effectLst/>
                          <a:latin typeface="+mn-lt"/>
                          <a:ea typeface="Calibri" panose="020F0502020204030204" pitchFamily="34" charset="0"/>
                          <a:cs typeface="Arial" panose="020B0604020202020204" pitchFamily="34" charset="0"/>
                        </a:rPr>
                        <a:t>Not all municipal</a:t>
                      </a:r>
                      <a:r>
                        <a:rPr lang="en-US" sz="1400" baseline="0" dirty="0" smtClean="0">
                          <a:solidFill>
                            <a:schemeClr val="tx1"/>
                          </a:solidFill>
                          <a:effectLst/>
                          <a:latin typeface="+mn-lt"/>
                          <a:ea typeface="Calibri" panose="020F0502020204030204" pitchFamily="34" charset="0"/>
                          <a:cs typeface="Arial" panose="020B0604020202020204" pitchFamily="34" charset="0"/>
                        </a:rPr>
                        <a:t> areas have wall-to-wall coverage. </a:t>
                      </a:r>
                      <a:endParaRPr lang="en-US" sz="14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38916748"/>
                  </a:ext>
                </a:extLst>
              </a:tr>
              <a:tr h="1166688">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Reducing vulnerability and prioritising the poor</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ZA" sz="1400" dirty="0">
                          <a:latin typeface="+mn-lt"/>
                        </a:rPr>
                        <a:t>Adequate provision of homeless shelters (Resourced homeless shelters with basic provisions in place and suitable for people in need)</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US" sz="1400" dirty="0" smtClean="0">
                          <a:solidFill>
                            <a:schemeClr val="tx1"/>
                          </a:solidFill>
                          <a:effectLst/>
                          <a:latin typeface="+mn-lt"/>
                          <a:ea typeface="Calibri" panose="020F0502020204030204" pitchFamily="34" charset="0"/>
                          <a:cs typeface="Arial" panose="020B0604020202020204" pitchFamily="34" charset="0"/>
                        </a:rPr>
                        <a:t>All</a:t>
                      </a:r>
                      <a:r>
                        <a:rPr lang="en-US" sz="1400" baseline="0" dirty="0" smtClean="0">
                          <a:solidFill>
                            <a:schemeClr val="tx1"/>
                          </a:solidFill>
                          <a:effectLst/>
                          <a:latin typeface="+mn-lt"/>
                          <a:ea typeface="Calibri" panose="020F0502020204030204" pitchFamily="34" charset="0"/>
                          <a:cs typeface="Arial" panose="020B0604020202020204" pitchFamily="34" charset="0"/>
                        </a:rPr>
                        <a:t> municipalities reported availability of homeless shelters:</a:t>
                      </a:r>
                    </a:p>
                    <a:p>
                      <a:pPr marL="0" marR="0">
                        <a:lnSpc>
                          <a:spcPct val="107000"/>
                        </a:lnSpc>
                        <a:spcBef>
                          <a:spcPts val="0"/>
                        </a:spcBef>
                        <a:spcAft>
                          <a:spcPts val="0"/>
                        </a:spcAft>
                      </a:pPr>
                      <a:r>
                        <a:rPr lang="en-US" sz="1400" baseline="0" dirty="0" smtClean="0">
                          <a:solidFill>
                            <a:schemeClr val="tx1"/>
                          </a:solidFill>
                          <a:effectLst/>
                          <a:latin typeface="+mn-lt"/>
                          <a:ea typeface="Calibri" panose="020F0502020204030204" pitchFamily="34" charset="0"/>
                          <a:cs typeface="Arial" panose="020B0604020202020204" pitchFamily="34" charset="0"/>
                        </a:rPr>
                        <a:t>Tsantsabane, Kgatelopele, Kai !Garib &amp; !Kheis. </a:t>
                      </a:r>
                      <a:endParaRPr lang="en-US" sz="1400" dirty="0" smtClean="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4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0997239"/>
                  </a:ext>
                </a:extLst>
              </a:tr>
              <a:tr h="933350">
                <a:tc vMerge="1">
                  <a:txBody>
                    <a:bodyPr/>
                    <a:lstStyle/>
                    <a:p>
                      <a:pPr marL="0" marR="0">
                        <a:lnSpc>
                          <a:spcPct val="107000"/>
                        </a:lnSpc>
                        <a:spcBef>
                          <a:spcPts val="0"/>
                        </a:spcBef>
                        <a:spcAft>
                          <a:spcPts val="0"/>
                        </a:spcAft>
                      </a:pPr>
                      <a:endParaRPr lang="en-US" sz="140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ZA" sz="1400" baseline="0" dirty="0">
                          <a:latin typeface="+mn-lt"/>
                        </a:rPr>
                        <a:t>Interventions in place to manage GBV including shelters</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400" dirty="0" smtClean="0">
                          <a:solidFill>
                            <a:schemeClr val="tx1"/>
                          </a:solidFill>
                          <a:effectLst/>
                          <a:latin typeface="+mn-lt"/>
                          <a:ea typeface="Calibri" panose="020F0502020204030204" pitchFamily="34" charset="0"/>
                          <a:cs typeface="Arial" panose="020B0604020202020204" pitchFamily="34" charset="0"/>
                        </a:rPr>
                        <a:t>Office of Executive Mayor  in Cooperation with The Office the Premier (</a:t>
                      </a:r>
                      <a:r>
                        <a:rPr lang="en-US" sz="1400" baseline="0" dirty="0" smtClean="0">
                          <a:solidFill>
                            <a:schemeClr val="tx1"/>
                          </a:solidFill>
                          <a:effectLst/>
                          <a:latin typeface="+mn-lt"/>
                          <a:ea typeface="Calibri" panose="020F0502020204030204" pitchFamily="34" charset="0"/>
                          <a:cs typeface="Arial" panose="020B0604020202020204" pitchFamily="34" charset="0"/>
                        </a:rPr>
                        <a:t>MRM) </a:t>
                      </a:r>
                      <a:r>
                        <a:rPr lang="en-US" sz="1400" dirty="0" smtClean="0">
                          <a:solidFill>
                            <a:schemeClr val="tx1"/>
                          </a:solidFill>
                          <a:effectLst/>
                          <a:latin typeface="+mn-lt"/>
                          <a:ea typeface="Calibri" panose="020F0502020204030204" pitchFamily="34" charset="0"/>
                          <a:cs typeface="Arial" panose="020B0604020202020204" pitchFamily="34" charset="0"/>
                        </a:rPr>
                        <a:t>are responsible.</a:t>
                      </a:r>
                      <a:r>
                        <a:rPr lang="en-US" sz="1400" baseline="0" dirty="0" smtClean="0">
                          <a:solidFill>
                            <a:schemeClr val="tx1"/>
                          </a:solidFill>
                          <a:effectLst/>
                          <a:latin typeface="+mn-lt"/>
                          <a:ea typeface="Calibri" panose="020F0502020204030204" pitchFamily="34" charset="0"/>
                          <a:cs typeface="Arial" panose="020B0604020202020204" pitchFamily="34" charset="0"/>
                        </a:rPr>
                        <a:t> Function is to a</a:t>
                      </a:r>
                      <a:r>
                        <a:rPr lang="en-US" sz="1400" dirty="0" smtClean="0">
                          <a:solidFill>
                            <a:schemeClr val="tx1"/>
                          </a:solidFill>
                          <a:effectLst/>
                          <a:latin typeface="+mn-lt"/>
                          <a:ea typeface="Calibri" panose="020F0502020204030204" pitchFamily="34" charset="0"/>
                          <a:cs typeface="Arial" panose="020B0604020202020204" pitchFamily="34" charset="0"/>
                        </a:rPr>
                        <a:t>ssist  victims</a:t>
                      </a:r>
                      <a:r>
                        <a:rPr lang="en-US" sz="1400" baseline="0" dirty="0" smtClean="0">
                          <a:solidFill>
                            <a:schemeClr val="tx1"/>
                          </a:solidFill>
                          <a:effectLst/>
                          <a:latin typeface="+mn-lt"/>
                          <a:ea typeface="Calibri" panose="020F0502020204030204" pitchFamily="34" charset="0"/>
                          <a:cs typeface="Arial" panose="020B0604020202020204" pitchFamily="34" charset="0"/>
                        </a:rPr>
                        <a:t> of GBV. </a:t>
                      </a:r>
                      <a:endParaRPr lang="en-US" sz="14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60238800"/>
                  </a:ext>
                </a:extLst>
              </a:tr>
              <a:tr h="466675">
                <a:tc vMerge="1">
                  <a:txBody>
                    <a:bodyPr/>
                    <a:lstStyle/>
                    <a:p>
                      <a:pPr marL="0" marR="0">
                        <a:lnSpc>
                          <a:spcPct val="107000"/>
                        </a:lnSpc>
                        <a:spcBef>
                          <a:spcPts val="0"/>
                        </a:spcBef>
                        <a:spcAft>
                          <a:spcPts val="0"/>
                        </a:spcAft>
                      </a:pPr>
                      <a:endParaRPr lang="en-US" sz="140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ZA" sz="1400" baseline="0" dirty="0">
                          <a:latin typeface="+mn-lt"/>
                        </a:rPr>
                        <a:t>Interventions in place for psychosocial support (hotlines, counselling)</a:t>
                      </a:r>
                      <a:endParaRPr lang="en-ZA" sz="1400" dirty="0">
                        <a:latin typeface="+mn-lt"/>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US" sz="1400" dirty="0" smtClean="0">
                          <a:solidFill>
                            <a:schemeClr val="tx1"/>
                          </a:solidFill>
                          <a:effectLst/>
                          <a:latin typeface="+mn-lt"/>
                          <a:ea typeface="Calibri" panose="020F0502020204030204" pitchFamily="34" charset="0"/>
                          <a:cs typeface="Arial" panose="020B0604020202020204" pitchFamily="34" charset="0"/>
                        </a:rPr>
                        <a:t>Yes </a:t>
                      </a:r>
                      <a:endParaRPr lang="en-US" sz="14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79486577"/>
                  </a:ext>
                </a:extLst>
              </a:tr>
              <a:tr h="31285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mn-lt"/>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ZA" sz="1400" dirty="0">
                          <a:latin typeface="+mn-lt"/>
                        </a:rPr>
                        <a:t>Adequate provision of support for people with disability</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7000"/>
                        </a:lnSpc>
                        <a:spcBef>
                          <a:spcPts val="0"/>
                        </a:spcBef>
                        <a:spcAft>
                          <a:spcPts val="0"/>
                        </a:spcAft>
                      </a:pPr>
                      <a:r>
                        <a:rPr lang="en-US" sz="1400" dirty="0" smtClean="0">
                          <a:solidFill>
                            <a:schemeClr val="tx1"/>
                          </a:solidFill>
                          <a:effectLst/>
                          <a:latin typeface="+mn-lt"/>
                          <a:ea typeface="Calibri" panose="020F0502020204030204" pitchFamily="34" charset="0"/>
                          <a:cs typeface="Arial" panose="020B0604020202020204" pitchFamily="34" charset="0"/>
                        </a:rPr>
                        <a:t>Not fully effective </a:t>
                      </a:r>
                      <a:endParaRPr lang="en-US" sz="1400" dirty="0">
                        <a:solidFill>
                          <a:schemeClr val="tx1"/>
                        </a:solidFill>
                        <a:effectLst/>
                        <a:latin typeface="+mn-lt"/>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39194680"/>
                  </a:ext>
                </a:extLst>
              </a:tr>
            </a:tbl>
          </a:graphicData>
        </a:graphic>
      </p:graphicFrame>
    </p:spTree>
    <p:extLst>
      <p:ext uri="{BB962C8B-B14F-4D97-AF65-F5344CB8AC3E}">
        <p14:creationId xmlns:p14="http://schemas.microsoft.com/office/powerpoint/2010/main" val="1783808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98057" y="2191794"/>
            <a:ext cx="4941549" cy="403957"/>
          </a:xfrm>
          <a:prstGeom prst="rect">
            <a:avLst/>
          </a:prstGeom>
        </p:spPr>
        <p:txBody>
          <a:bodyPr wrap="square">
            <a:spAutoFit/>
          </a:bodyPr>
          <a:lstStyle/>
          <a:p>
            <a:pPr algn="just">
              <a:defRPr/>
            </a:pPr>
            <a:endParaRPr lang="en-ZA" sz="675" dirty="0">
              <a:solidFill>
                <a:prstClr val="black"/>
              </a:solidFill>
              <a:latin typeface="Arial" panose="020B0604020202020204" pitchFamily="34" charset="0"/>
              <a:cs typeface="Arial" panose="020B0604020202020204" pitchFamily="34" charset="0"/>
            </a:endParaRPr>
          </a:p>
          <a:p>
            <a:pPr algn="just">
              <a:defRPr/>
            </a:pPr>
            <a:endParaRPr lang="en-ZA" sz="675" dirty="0">
              <a:solidFill>
                <a:prstClr val="black"/>
              </a:solidFill>
              <a:latin typeface="Arial" panose="020B0604020202020204" pitchFamily="34" charset="0"/>
              <a:cs typeface="Arial" panose="020B0604020202020204" pitchFamily="34" charset="0"/>
            </a:endParaRPr>
          </a:p>
          <a:p>
            <a:pPr algn="just">
              <a:defRPr/>
            </a:pPr>
            <a:endParaRPr lang="en-ZA" sz="675" dirty="0">
              <a:solidFill>
                <a:prstClr val="black"/>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2086082" y="2238329"/>
            <a:ext cx="4997319" cy="2875820"/>
          </a:xfrm>
          <a:prstGeom prst="rect">
            <a:avLst/>
          </a:prstGeom>
        </p:spPr>
        <p:txBody>
          <a:bodyPr vert="horz" lIns="51435" tIns="25718" rIns="51435" bIns="25718"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0"/>
              </a:spcBef>
              <a:buNone/>
            </a:pPr>
            <a:endParaRPr lang="en-ZA" sz="788" dirty="0">
              <a:latin typeface="Calibri" panose="020F0502020204030204" pitchFamily="34" charset="0"/>
              <a:cs typeface="Arial" panose="020B0604020202020204" pitchFamily="34" charset="0"/>
            </a:endParaRPr>
          </a:p>
          <a:p>
            <a:pPr marL="0" indent="0" algn="just">
              <a:buNone/>
            </a:pPr>
            <a:endParaRPr lang="en-ZA" sz="788" dirty="0">
              <a:latin typeface="Calibri" panose="020F0502020204030204" pitchFamily="34" charset="0"/>
              <a:cs typeface="Arial" panose="020B0604020202020204" pitchFamily="34" charset="0"/>
            </a:endParaRPr>
          </a:p>
          <a:p>
            <a:pPr marL="0" indent="0" algn="just">
              <a:buNone/>
            </a:pPr>
            <a:endParaRPr lang="en-ZA" sz="1013" dirty="0">
              <a:solidFill>
                <a:prstClr val="black"/>
              </a:solidFill>
              <a:latin typeface="Arial" panose="020B0604020202020204" pitchFamily="34" charset="0"/>
              <a:cs typeface="Arial" panose="020B0604020202020204" pitchFamily="34" charset="0"/>
            </a:endParaRPr>
          </a:p>
          <a:p>
            <a:pPr marL="0" indent="0">
              <a:buNone/>
            </a:pPr>
            <a:endParaRPr lang="en-US" sz="1013" dirty="0">
              <a:solidFill>
                <a:prstClr val="black"/>
              </a:solidFill>
              <a:latin typeface="Arial" panose="020B0604020202020204" pitchFamily="34" charset="0"/>
              <a:cs typeface="Arial" panose="020B0604020202020204" pitchFamily="34" charset="0"/>
            </a:endParaRPr>
          </a:p>
          <a:p>
            <a:pPr marL="0" indent="0">
              <a:buNone/>
            </a:pPr>
            <a:endParaRPr lang="en-US" sz="1013" dirty="0">
              <a:solidFill>
                <a:prstClr val="black"/>
              </a:solidFill>
              <a:latin typeface="Arial" panose="020B0604020202020204" pitchFamily="34" charset="0"/>
              <a:cs typeface="Arial" panose="020B0604020202020204" pitchFamily="34" charset="0"/>
            </a:endParaRPr>
          </a:p>
          <a:p>
            <a:pPr marL="0" indent="0">
              <a:buNone/>
            </a:pPr>
            <a:endParaRPr lang="en-US" sz="1013" dirty="0">
              <a:solidFill>
                <a:prstClr val="black"/>
              </a:solidFill>
              <a:latin typeface="Arial" panose="020B0604020202020204" pitchFamily="34" charset="0"/>
              <a:cs typeface="Arial" panose="020B0604020202020204" pitchFamily="34" charset="0"/>
            </a:endParaRPr>
          </a:p>
          <a:p>
            <a:pPr marL="0" indent="0">
              <a:buNone/>
            </a:pPr>
            <a:endParaRPr lang="en-US" sz="1013" dirty="0">
              <a:solidFill>
                <a:prstClr val="black"/>
              </a:solidFill>
              <a:latin typeface="Arial" panose="020B0604020202020204" pitchFamily="34" charset="0"/>
              <a:cs typeface="Arial" panose="020B0604020202020204" pitchFamily="34" charset="0"/>
            </a:endParaRPr>
          </a:p>
          <a:p>
            <a:pPr marL="0" indent="0">
              <a:buNone/>
            </a:pPr>
            <a:endParaRPr lang="en-US" altLang="en-US" sz="1013" dirty="0">
              <a:solidFill>
                <a:prstClr val="black"/>
              </a:solidFill>
              <a:latin typeface="Arial" panose="020B0604020202020204" pitchFamily="34" charset="0"/>
              <a:ea typeface="Arial" charset="0"/>
              <a:cs typeface="Arial" panose="020B0604020202020204" pitchFamily="34" charset="0"/>
              <a:sym typeface="Arial" charset="0"/>
            </a:endParaRPr>
          </a:p>
          <a:p>
            <a:pPr marL="0" indent="0">
              <a:buNone/>
            </a:pPr>
            <a:endParaRPr lang="en-US" altLang="en-US" sz="1013" dirty="0">
              <a:latin typeface="Arial" charset="0"/>
              <a:ea typeface="Arial" charset="0"/>
              <a:cs typeface="Arial" charset="0"/>
              <a:sym typeface="Arial" charset="0"/>
            </a:endParaRPr>
          </a:p>
          <a:p>
            <a:pPr marL="225029" indent="-216992" algn="just">
              <a:lnSpc>
                <a:spcPct val="100000"/>
              </a:lnSpc>
              <a:spcBef>
                <a:spcPts val="254"/>
              </a:spcBef>
              <a:buClr>
                <a:srgbClr val="000000"/>
              </a:buClr>
              <a:buFont typeface="Arial" charset="0"/>
              <a:buChar char="•"/>
            </a:pPr>
            <a:endParaRPr lang="en-US" altLang="en-US" sz="675" dirty="0">
              <a:latin typeface="Arial" charset="0"/>
              <a:ea typeface="Arial" charset="0"/>
              <a:cs typeface="Arial" charset="0"/>
              <a:sym typeface="Arial" charset="0"/>
            </a:endParaRPr>
          </a:p>
          <a:p>
            <a:pPr marL="225029" indent="-216992" algn="just">
              <a:lnSpc>
                <a:spcPct val="100000"/>
              </a:lnSpc>
              <a:spcBef>
                <a:spcPts val="254"/>
              </a:spcBef>
              <a:spcAft>
                <a:spcPts val="254"/>
              </a:spcAft>
              <a:buClr>
                <a:srgbClr val="000000"/>
              </a:buClr>
              <a:buFont typeface="Arial" charset="0"/>
              <a:buChar char="•"/>
            </a:pPr>
            <a:endParaRPr lang="en-US" altLang="en-US" sz="675" dirty="0">
              <a:latin typeface="Arial" charset="0"/>
              <a:ea typeface="Arial" charset="0"/>
              <a:cs typeface="Arial" charset="0"/>
              <a:sym typeface="Arial" charset="0"/>
            </a:endParaRPr>
          </a:p>
        </p:txBody>
      </p:sp>
      <p:sp>
        <p:nvSpPr>
          <p:cNvPr id="8" name="Rounded Rectangle 4"/>
          <p:cNvSpPr txBox="1"/>
          <p:nvPr/>
        </p:nvSpPr>
        <p:spPr>
          <a:xfrm>
            <a:off x="0" y="15741"/>
            <a:ext cx="9144000" cy="1051059"/>
          </a:xfrm>
          <a:prstGeom prst="rect">
            <a:avLst/>
          </a:prstGeom>
          <a:solidFill>
            <a:srgbClr val="FFC00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576" tIns="38576" rIns="38576" bIns="38576" numCol="1" spcCol="1270" anchor="ctr" anchorCtr="0">
            <a:noAutofit/>
          </a:bodyPr>
          <a:lstStyle/>
          <a:p>
            <a:pPr algn="ctr" defTabSz="450056">
              <a:lnSpc>
                <a:spcPct val="90000"/>
              </a:lnSpc>
              <a:spcAft>
                <a:spcPct val="35000"/>
              </a:spcAft>
              <a:defRPr/>
            </a:pPr>
            <a:r>
              <a:rPr lang="en-ZA" sz="2400" b="1" dirty="0">
                <a:solidFill>
                  <a:prstClr val="black">
                    <a:hueOff val="0"/>
                    <a:satOff val="0"/>
                    <a:lumOff val="0"/>
                    <a:alphaOff val="0"/>
                  </a:prstClr>
                </a:solidFill>
                <a:latin typeface="Arial" panose="020B0604020202020204" pitchFamily="34" charset="0"/>
                <a:cs typeface="Arial" panose="020B0604020202020204" pitchFamily="34" charset="0"/>
              </a:rPr>
              <a:t>ECONOMIC IMPACY MEDIATION MEASURES FOCUS AREAS AND KEY ELEMENTS</a:t>
            </a:r>
          </a:p>
        </p:txBody>
      </p:sp>
      <p:graphicFrame>
        <p:nvGraphicFramePr>
          <p:cNvPr id="9" name="Table 8"/>
          <p:cNvGraphicFramePr>
            <a:graphicFrameLocks noGrp="1"/>
          </p:cNvGraphicFramePr>
          <p:nvPr>
            <p:extLst>
              <p:ext uri="{D42A27DB-BD31-4B8C-83A1-F6EECF244321}">
                <p14:modId xmlns:p14="http://schemas.microsoft.com/office/powerpoint/2010/main" val="3286597697"/>
              </p:ext>
            </p:extLst>
          </p:nvPr>
        </p:nvGraphicFramePr>
        <p:xfrm>
          <a:off x="0" y="1066801"/>
          <a:ext cx="9067800" cy="4579624"/>
        </p:xfrm>
        <a:graphic>
          <a:graphicData uri="http://schemas.openxmlformats.org/drawingml/2006/table">
            <a:tbl>
              <a:tblPr firstRow="1" firstCol="1" bandRow="1">
                <a:tableStyleId>{68D230F3-CF80-4859-8CE7-A43EE81993B5}</a:tableStyleId>
              </a:tblPr>
              <a:tblGrid>
                <a:gridCol w="1577950">
                  <a:extLst>
                    <a:ext uri="{9D8B030D-6E8A-4147-A177-3AD203B41FA5}">
                      <a16:colId xmlns:a16="http://schemas.microsoft.com/office/drawing/2014/main" val="354088007"/>
                    </a:ext>
                  </a:extLst>
                </a:gridCol>
                <a:gridCol w="4518050">
                  <a:extLst>
                    <a:ext uri="{9D8B030D-6E8A-4147-A177-3AD203B41FA5}">
                      <a16:colId xmlns:a16="http://schemas.microsoft.com/office/drawing/2014/main" val="718282384"/>
                    </a:ext>
                  </a:extLst>
                </a:gridCol>
                <a:gridCol w="757470">
                  <a:extLst>
                    <a:ext uri="{9D8B030D-6E8A-4147-A177-3AD203B41FA5}">
                      <a16:colId xmlns:a16="http://schemas.microsoft.com/office/drawing/2014/main" val="20002"/>
                    </a:ext>
                  </a:extLst>
                </a:gridCol>
                <a:gridCol w="2214330">
                  <a:extLst>
                    <a:ext uri="{9D8B030D-6E8A-4147-A177-3AD203B41FA5}">
                      <a16:colId xmlns:a16="http://schemas.microsoft.com/office/drawing/2014/main" val="1536068465"/>
                    </a:ext>
                  </a:extLst>
                </a:gridCol>
              </a:tblGrid>
              <a:tr h="188834">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400" dirty="0">
                          <a:effectLst/>
                          <a:latin typeface="Arial" panose="020B0604020202020204" pitchFamily="34" charset="0"/>
                          <a:cs typeface="Arial" panose="020B0604020202020204" pitchFamily="34" charset="0"/>
                        </a:rPr>
                        <a:t>FOCUS AREA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400" dirty="0">
                          <a:effectLst/>
                          <a:latin typeface="Arial" panose="020B0604020202020204" pitchFamily="34" charset="0"/>
                          <a:cs typeface="Arial" panose="020B0604020202020204" pitchFamily="34" charset="0"/>
                        </a:rPr>
                        <a:t>ELEMENT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r>
                        <a:rPr lang="en-ZA" sz="1400" dirty="0">
                          <a:effectLst/>
                          <a:latin typeface="Arial" panose="020B0604020202020204" pitchFamily="34" charset="0"/>
                          <a:cs typeface="Arial" panose="020B0604020202020204" pitchFamily="34" charset="0"/>
                        </a:rPr>
                        <a:t>COMMENT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0108011"/>
                  </a:ext>
                </a:extLst>
              </a:tr>
              <a:tr h="244680">
                <a:tc rowSpan="4">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Promoting Awareness and Access to Economic Relief Measures</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UIF RELIEF</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alpha val="20000"/>
                      </a:schemeClr>
                    </a:solidFill>
                  </a:tcPr>
                </a:tc>
                <a:tc hMerge="1">
                  <a:txBody>
                    <a:bodyPr/>
                    <a:lstStyle/>
                    <a:p>
                      <a:endParaRPr lang="en-US"/>
                    </a:p>
                  </a:txBody>
                  <a:tcPr/>
                </a:tc>
                <a:tc hMerge="1">
                  <a:txBody>
                    <a:bodyPr/>
                    <a:lstStyle>
                      <a:lvl1pPr marL="0" algn="l" defTabSz="685800" rtl="0" eaLnBrk="1" latinLnBrk="0" hangingPunct="1">
                        <a:defRPr sz="1350" kern="1200">
                          <a:solidFill>
                            <a:schemeClr val="tx1"/>
                          </a:solidFill>
                          <a:latin typeface="Century Gothic"/>
                        </a:defRPr>
                      </a:lvl1pPr>
                      <a:lvl2pPr marL="342900" algn="l" defTabSz="685800" rtl="0" eaLnBrk="1" latinLnBrk="0" hangingPunct="1">
                        <a:defRPr sz="1350" kern="1200">
                          <a:solidFill>
                            <a:schemeClr val="tx1"/>
                          </a:solidFill>
                          <a:latin typeface="Century Gothic"/>
                        </a:defRPr>
                      </a:lvl2pPr>
                      <a:lvl3pPr marL="685800" algn="l" defTabSz="685800" rtl="0" eaLnBrk="1" latinLnBrk="0" hangingPunct="1">
                        <a:defRPr sz="1350" kern="1200">
                          <a:solidFill>
                            <a:schemeClr val="tx1"/>
                          </a:solidFill>
                          <a:latin typeface="Century Gothic"/>
                        </a:defRPr>
                      </a:lvl3pPr>
                      <a:lvl4pPr marL="1028700" algn="l" defTabSz="685800" rtl="0" eaLnBrk="1" latinLnBrk="0" hangingPunct="1">
                        <a:defRPr sz="1350" kern="1200">
                          <a:solidFill>
                            <a:schemeClr val="tx1"/>
                          </a:solidFill>
                          <a:latin typeface="Century Gothic"/>
                        </a:defRPr>
                      </a:lvl4pPr>
                      <a:lvl5pPr marL="1371600" algn="l" defTabSz="685800" rtl="0" eaLnBrk="1" latinLnBrk="0" hangingPunct="1">
                        <a:defRPr sz="1350" kern="1200">
                          <a:solidFill>
                            <a:schemeClr val="tx1"/>
                          </a:solidFill>
                          <a:latin typeface="Century Gothic"/>
                        </a:defRPr>
                      </a:lvl5pPr>
                      <a:lvl6pPr marL="1714500" algn="l" defTabSz="685800" rtl="0" eaLnBrk="1" latinLnBrk="0" hangingPunct="1">
                        <a:defRPr sz="1350" kern="1200">
                          <a:solidFill>
                            <a:schemeClr val="tx1"/>
                          </a:solidFill>
                          <a:latin typeface="Century Gothic"/>
                        </a:defRPr>
                      </a:lvl6pPr>
                      <a:lvl7pPr marL="2057400" algn="l" defTabSz="685800" rtl="0" eaLnBrk="1" latinLnBrk="0" hangingPunct="1">
                        <a:defRPr sz="1350" kern="1200">
                          <a:solidFill>
                            <a:schemeClr val="tx1"/>
                          </a:solidFill>
                          <a:latin typeface="Century Gothic"/>
                        </a:defRPr>
                      </a:lvl7pPr>
                      <a:lvl8pPr marL="2400300" algn="l" defTabSz="685800" rtl="0" eaLnBrk="1" latinLnBrk="0" hangingPunct="1">
                        <a:defRPr sz="1350" kern="1200">
                          <a:solidFill>
                            <a:schemeClr val="tx1"/>
                          </a:solidFill>
                          <a:latin typeface="Century Gothic"/>
                        </a:defRPr>
                      </a:lvl8pPr>
                      <a:lvl9pPr marL="2743200" algn="l" defTabSz="685800" rtl="0" eaLnBrk="1" latinLnBrk="0" hangingPunct="1">
                        <a:defRPr sz="1350" kern="1200">
                          <a:solidFill>
                            <a:schemeClr val="tx1"/>
                          </a:solidFill>
                          <a:latin typeface="Century Gothic"/>
                        </a:defRPr>
                      </a:lvl9pPr>
                    </a:lstStyle>
                    <a:p>
                      <a:pPr marL="0" marR="0">
                        <a:lnSpc>
                          <a:spcPct val="107000"/>
                        </a:lnSpc>
                        <a:spcBef>
                          <a:spcPts val="0"/>
                        </a:spcBef>
                        <a:spcAft>
                          <a:spcPts val="0"/>
                        </a:spcAft>
                      </a:pPr>
                      <a:endParaRPr lang="en-US" sz="140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14903"/>
                  </a:ext>
                </a:extLst>
              </a:tr>
              <a:tr h="1829275">
                <a:tc vMerge="1">
                  <a:txBody>
                    <a:bodyPr/>
                    <a:lstStyle/>
                    <a:p>
                      <a:endParaRPr lang="en-ZA"/>
                    </a:p>
                  </a:txBody>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Employers/employees have access to UIF Relief </a:t>
                      </a:r>
                      <a:r>
                        <a:rPr kumimoji="0" lang="en-ZA"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Measures</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nSpc>
                          <a:spcPct val="107000"/>
                        </a:lnSpc>
                        <a:spcBef>
                          <a:spcPts val="0"/>
                        </a:spcBef>
                        <a:spcAft>
                          <a:spcPts val="0"/>
                        </a:spcAft>
                      </a:pPr>
                      <a:endParaRPr lang="en-US" sz="1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1 520</a:t>
                      </a:r>
                      <a:r>
                        <a:rPr lang="en-US" sz="16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received from employees,</a:t>
                      </a:r>
                    </a:p>
                    <a:p>
                      <a:pPr marL="0" marR="0">
                        <a:lnSpc>
                          <a:spcPct val="107000"/>
                        </a:lnSpc>
                        <a:spcBef>
                          <a:spcPts val="0"/>
                        </a:spcBef>
                        <a:spcAft>
                          <a:spcPts val="0"/>
                        </a:spcAft>
                      </a:pPr>
                      <a:r>
                        <a:rPr lang="en-US" sz="16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2 538 payments made by the Department,</a:t>
                      </a:r>
                    </a:p>
                    <a:p>
                      <a:pPr marL="0" marR="0">
                        <a:lnSpc>
                          <a:spcPct val="107000"/>
                        </a:lnSpc>
                        <a:spcBef>
                          <a:spcPts val="0"/>
                        </a:spcBef>
                        <a:spcAft>
                          <a:spcPts val="0"/>
                        </a:spcAft>
                      </a:pPr>
                      <a:endParaRPr lang="en-US" sz="16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Amount payed out: </a:t>
                      </a:r>
                      <a:endParaRPr lang="en-US"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R11 090 337.00  </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526811"/>
                  </a:ext>
                </a:extLst>
              </a:tr>
              <a:tr h="49615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mn-lt"/>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ZA" sz="1600" b="1" dirty="0">
                          <a:solidFill>
                            <a:schemeClr val="tx1"/>
                          </a:solidFill>
                          <a:latin typeface="Arial" panose="020B0604020202020204" pitchFamily="34" charset="0"/>
                          <a:cs typeface="Arial" panose="020B0604020202020204" pitchFamily="34" charset="0"/>
                        </a:rPr>
                        <a:t>SPAZA SHOP AND GENERAL DEALERS RELIEF SCHEME AND SMME RELIEF FACILITY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pPr marL="0" marR="0">
                        <a:lnSpc>
                          <a:spcPct val="107000"/>
                        </a:lnSpc>
                        <a:spcBef>
                          <a:spcPts val="0"/>
                        </a:spcBef>
                        <a:spcAft>
                          <a:spcPts val="0"/>
                        </a:spcAft>
                      </a:pPr>
                      <a:endParaRPr lang="en-US" sz="140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1789583"/>
                  </a:ext>
                </a:extLst>
              </a:tr>
              <a:tr h="1691486">
                <a:tc vMerge="1">
                  <a:txBody>
                    <a:bodyPr/>
                    <a:lstStyle/>
                    <a:p>
                      <a:endParaRPr lang="en-ZA"/>
                    </a:p>
                  </a:txBody>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Small Business have access to Department of Small Business Development Relief Schemes </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83 Spaza Shops submitted </a:t>
                      </a:r>
                      <a:r>
                        <a:rPr lang="en-US" sz="18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to the National Department Small Business Development</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marL="0" marR="0">
                        <a:lnSpc>
                          <a:spcPct val="107000"/>
                        </a:lnSpc>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857909"/>
                  </a:ext>
                </a:extLst>
              </a:tr>
            </a:tbl>
          </a:graphicData>
        </a:graphic>
      </p:graphicFrame>
      <p:sp>
        <p:nvSpPr>
          <p:cNvPr id="2" name="Rectangle 1"/>
          <p:cNvSpPr/>
          <p:nvPr/>
        </p:nvSpPr>
        <p:spPr>
          <a:xfrm>
            <a:off x="0" y="5805264"/>
            <a:ext cx="9144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18418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4A59E-46FC-1E41-9D2B-16B4D3BC3A58}"/>
              </a:ext>
            </a:extLst>
          </p:cNvPr>
          <p:cNvSpPr>
            <a:spLocks noGrp="1"/>
          </p:cNvSpPr>
          <p:nvPr>
            <p:ph type="sldNum" sz="quarter" idx="12"/>
          </p:nvPr>
        </p:nvSpPr>
        <p:spPr/>
        <p:txBody>
          <a:bodyPr/>
          <a:lstStyle/>
          <a:p>
            <a:fld id="{CADCB112-FE00-6040-8D50-928C16AA38BE}" type="slidenum">
              <a:rPr lang="en-US" smtClean="0"/>
              <a:t>17</a:t>
            </a:fld>
            <a:endParaRPr lang="en-US"/>
          </a:p>
        </p:txBody>
      </p:sp>
      <p:graphicFrame>
        <p:nvGraphicFramePr>
          <p:cNvPr id="3" name="Chart 2">
            <a:extLst>
              <a:ext uri="{FF2B5EF4-FFF2-40B4-BE49-F238E27FC236}">
                <a16:creationId xmlns:a16="http://schemas.microsoft.com/office/drawing/2014/main" id="{22712FCD-D5C5-C043-85B0-A4144FEBBC48}"/>
              </a:ext>
            </a:extLst>
          </p:cNvPr>
          <p:cNvGraphicFramePr>
            <a:graphicFrameLocks/>
          </p:cNvGraphicFramePr>
          <p:nvPr>
            <p:extLst>
              <p:ext uri="{D42A27DB-BD31-4B8C-83A1-F6EECF244321}">
                <p14:modId xmlns:p14="http://schemas.microsoft.com/office/powerpoint/2010/main" val="4071545025"/>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8300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6750"/>
            <a:ext cx="9143999" cy="1384995"/>
          </a:xfrm>
          <a:prstGeom prst="rect">
            <a:avLst/>
          </a:prstGeom>
          <a:solidFill>
            <a:srgbClr val="92D050"/>
          </a:solidFill>
        </p:spPr>
        <p:txBody>
          <a:bodyPr wrap="square" rtlCol="0" anchor="ctr">
            <a:spAutoFit/>
          </a:bodyPr>
          <a:lstStyle/>
          <a:p>
            <a:pPr algn="ctr"/>
            <a:endParaRPr lang="en-US" sz="2800" b="1" dirty="0" smtClean="0"/>
          </a:p>
          <a:p>
            <a:pPr algn="ctr"/>
            <a:r>
              <a:rPr lang="en-US" sz="2800" b="1" dirty="0" smtClean="0"/>
              <a:t>STORAGE TANKS AND WATER TRUCKS </a:t>
            </a:r>
            <a:r>
              <a:rPr lang="en-ZA" sz="2800" b="1" dirty="0" smtClean="0"/>
              <a:t>PROGRESS</a:t>
            </a:r>
          </a:p>
          <a:p>
            <a:pPr algn="ctr"/>
            <a:endParaRPr lang="en-ZA" sz="2800" b="1" dirty="0"/>
          </a:p>
        </p:txBody>
      </p:sp>
      <p:sp>
        <p:nvSpPr>
          <p:cNvPr id="8" name="TextBox 7"/>
          <p:cNvSpPr txBox="1"/>
          <p:nvPr/>
        </p:nvSpPr>
        <p:spPr>
          <a:xfrm>
            <a:off x="0" y="6500381"/>
            <a:ext cx="3131840" cy="369332"/>
          </a:xfrm>
          <a:prstGeom prst="rect">
            <a:avLst/>
          </a:prstGeom>
          <a:solidFill>
            <a:srgbClr val="00CC00"/>
          </a:solidFill>
        </p:spPr>
        <p:txBody>
          <a:bodyPr wrap="square" rtlCol="0">
            <a:spAutoFit/>
          </a:bodyPr>
          <a:lstStyle/>
          <a:p>
            <a:r>
              <a:rPr lang="en-ZA" sz="1800" dirty="0" smtClean="0"/>
              <a:t>                        Stands completed</a:t>
            </a:r>
            <a:endParaRPr lang="en-ZA" sz="1800" dirty="0"/>
          </a:p>
        </p:txBody>
      </p:sp>
      <p:sp>
        <p:nvSpPr>
          <p:cNvPr id="9" name="TextBox 8"/>
          <p:cNvSpPr txBox="1"/>
          <p:nvPr/>
        </p:nvSpPr>
        <p:spPr>
          <a:xfrm>
            <a:off x="5123070" y="6488668"/>
            <a:ext cx="4030980" cy="369332"/>
          </a:xfrm>
          <a:prstGeom prst="rect">
            <a:avLst/>
          </a:prstGeom>
          <a:solidFill>
            <a:srgbClr val="FFFF00"/>
          </a:solidFill>
        </p:spPr>
        <p:txBody>
          <a:bodyPr wrap="square" rtlCol="0">
            <a:spAutoFit/>
          </a:bodyPr>
          <a:lstStyle/>
          <a:p>
            <a:r>
              <a:rPr lang="en-ZA" sz="1800" dirty="0" smtClean="0"/>
              <a:t>Stands under construction</a:t>
            </a:r>
            <a:endParaRPr lang="en-ZA" sz="1800" dirty="0"/>
          </a:p>
        </p:txBody>
      </p:sp>
      <p:graphicFrame>
        <p:nvGraphicFramePr>
          <p:cNvPr id="2" name="Table 1"/>
          <p:cNvGraphicFramePr>
            <a:graphicFrameLocks noGrp="1"/>
          </p:cNvGraphicFramePr>
          <p:nvPr>
            <p:extLst>
              <p:ext uri="{D42A27DB-BD31-4B8C-83A1-F6EECF244321}">
                <p14:modId xmlns:p14="http://schemas.microsoft.com/office/powerpoint/2010/main" val="27896301"/>
              </p:ext>
            </p:extLst>
          </p:nvPr>
        </p:nvGraphicFramePr>
        <p:xfrm>
          <a:off x="10049" y="1180362"/>
          <a:ext cx="9144001" cy="5342706"/>
        </p:xfrm>
        <a:graphic>
          <a:graphicData uri="http://schemas.openxmlformats.org/drawingml/2006/table">
            <a:tbl>
              <a:tblPr/>
              <a:tblGrid>
                <a:gridCol w="1395623">
                  <a:extLst>
                    <a:ext uri="{9D8B030D-6E8A-4147-A177-3AD203B41FA5}">
                      <a16:colId xmlns:a16="http://schemas.microsoft.com/office/drawing/2014/main" val="4289683514"/>
                    </a:ext>
                  </a:extLst>
                </a:gridCol>
                <a:gridCol w="1128702">
                  <a:extLst>
                    <a:ext uri="{9D8B030D-6E8A-4147-A177-3AD203B41FA5}">
                      <a16:colId xmlns:a16="http://schemas.microsoft.com/office/drawing/2014/main" val="2608220237"/>
                    </a:ext>
                  </a:extLst>
                </a:gridCol>
                <a:gridCol w="610108">
                  <a:extLst>
                    <a:ext uri="{9D8B030D-6E8A-4147-A177-3AD203B41FA5}">
                      <a16:colId xmlns:a16="http://schemas.microsoft.com/office/drawing/2014/main" val="2598393688"/>
                    </a:ext>
                  </a:extLst>
                </a:gridCol>
                <a:gridCol w="610108">
                  <a:extLst>
                    <a:ext uri="{9D8B030D-6E8A-4147-A177-3AD203B41FA5}">
                      <a16:colId xmlns:a16="http://schemas.microsoft.com/office/drawing/2014/main" val="2105398743"/>
                    </a:ext>
                  </a:extLst>
                </a:gridCol>
                <a:gridCol w="610108">
                  <a:extLst>
                    <a:ext uri="{9D8B030D-6E8A-4147-A177-3AD203B41FA5}">
                      <a16:colId xmlns:a16="http://schemas.microsoft.com/office/drawing/2014/main" val="3238965502"/>
                    </a:ext>
                  </a:extLst>
                </a:gridCol>
                <a:gridCol w="770262">
                  <a:extLst>
                    <a:ext uri="{9D8B030D-6E8A-4147-A177-3AD203B41FA5}">
                      <a16:colId xmlns:a16="http://schemas.microsoft.com/office/drawing/2014/main" val="4127134738"/>
                    </a:ext>
                  </a:extLst>
                </a:gridCol>
                <a:gridCol w="770262">
                  <a:extLst>
                    <a:ext uri="{9D8B030D-6E8A-4147-A177-3AD203B41FA5}">
                      <a16:colId xmlns:a16="http://schemas.microsoft.com/office/drawing/2014/main" val="1506585143"/>
                    </a:ext>
                  </a:extLst>
                </a:gridCol>
                <a:gridCol w="922789">
                  <a:extLst>
                    <a:ext uri="{9D8B030D-6E8A-4147-A177-3AD203B41FA5}">
                      <a16:colId xmlns:a16="http://schemas.microsoft.com/office/drawing/2014/main" val="1752558465"/>
                    </a:ext>
                  </a:extLst>
                </a:gridCol>
                <a:gridCol w="1151581">
                  <a:extLst>
                    <a:ext uri="{9D8B030D-6E8A-4147-A177-3AD203B41FA5}">
                      <a16:colId xmlns:a16="http://schemas.microsoft.com/office/drawing/2014/main" val="3891123198"/>
                    </a:ext>
                  </a:extLst>
                </a:gridCol>
                <a:gridCol w="594855">
                  <a:extLst>
                    <a:ext uri="{9D8B030D-6E8A-4147-A177-3AD203B41FA5}">
                      <a16:colId xmlns:a16="http://schemas.microsoft.com/office/drawing/2014/main" val="735954694"/>
                    </a:ext>
                  </a:extLst>
                </a:gridCol>
                <a:gridCol w="579603">
                  <a:extLst>
                    <a:ext uri="{9D8B030D-6E8A-4147-A177-3AD203B41FA5}">
                      <a16:colId xmlns:a16="http://schemas.microsoft.com/office/drawing/2014/main" val="1977230385"/>
                    </a:ext>
                  </a:extLst>
                </a:gridCol>
              </a:tblGrid>
              <a:tr h="1602457">
                <a:tc>
                  <a:txBody>
                    <a:bodyPr/>
                    <a:lstStyle/>
                    <a:p>
                      <a:pPr algn="ctr" fontAlgn="ctr"/>
                      <a:r>
                        <a:rPr lang="en-ZA" sz="1000" b="1" i="0" u="none" strike="noStrike" dirty="0">
                          <a:solidFill>
                            <a:srgbClr val="FFFFFF"/>
                          </a:solidFill>
                          <a:effectLst/>
                          <a:latin typeface="Arial" panose="020B0604020202020204" pitchFamily="34" charset="0"/>
                        </a:rPr>
                        <a:t>LOCAL MUNICIPALITY</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NUMBER OF TANKS ALLOCATED BY RW/SW</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TOTAL TANK STANDS</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dirty="0">
                          <a:solidFill>
                            <a:srgbClr val="FFFFFF"/>
                          </a:solidFill>
                          <a:effectLst/>
                          <a:latin typeface="Arial" panose="020B0604020202020204" pitchFamily="34" charset="0"/>
                        </a:rPr>
                        <a:t>STANDS COMPLETE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IN STORAGE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TEMPORARY INSTALLATION</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TANKS IN USE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PERMANENT INSTALLATION</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a:solidFill>
                            <a:srgbClr val="FFFFFF"/>
                          </a:solidFill>
                          <a:effectLst/>
                          <a:latin typeface="Arial" panose="020B0604020202020204" pitchFamily="34" charset="0"/>
                        </a:rPr>
                        <a:t>NUMBER OF WATER TRANKERS ORIGINALLY ALLOCATED</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dirty="0">
                          <a:solidFill>
                            <a:schemeClr val="tx1"/>
                          </a:solidFill>
                          <a:effectLst/>
                          <a:latin typeface="Arial" panose="020B0604020202020204" pitchFamily="34" charset="0"/>
                        </a:rPr>
                        <a:t>TRUCKS WITH DRAWN</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ZA" sz="1000" b="1" i="0" u="none" strike="noStrike" dirty="0">
                          <a:solidFill>
                            <a:srgbClr val="FFFFFF"/>
                          </a:solidFill>
                          <a:effectLst/>
                          <a:latin typeface="Arial" panose="020B0604020202020204" pitchFamily="34" charset="0"/>
                        </a:rPr>
                        <a:t>WATER TANKERS CURRENTLY ON SITE</a:t>
                      </a:r>
                    </a:p>
                  </a:txBody>
                  <a:tcPr marL="3651" marR="3651" marT="3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734794680"/>
                  </a:ext>
                </a:extLst>
              </a:tr>
              <a:tr h="590810">
                <a:tc>
                  <a:txBody>
                    <a:bodyPr/>
                    <a:lstStyle/>
                    <a:p>
                      <a:pPr marL="0" marR="0" algn="ctr">
                        <a:lnSpc>
                          <a:spcPct val="107000"/>
                        </a:lnSpc>
                        <a:spcBef>
                          <a:spcPts val="0"/>
                        </a:spcBef>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Dawid Kruiper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3962578"/>
                  </a:ext>
                </a:extLst>
              </a:tr>
              <a:tr h="590810">
                <a:tc>
                  <a:txBody>
                    <a:bodyPr/>
                    <a:lstStyle/>
                    <a:p>
                      <a:pPr marL="0" marR="0" algn="ctr">
                        <a:lnSpc>
                          <a:spcPct val="107000"/>
                        </a:lnSpc>
                        <a:spcBef>
                          <a:spcPts val="0"/>
                        </a:spcBef>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Kheis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136192"/>
                  </a:ext>
                </a:extLst>
              </a:tr>
              <a:tr h="590810">
                <a:tc>
                  <a:txBody>
                    <a:bodyPr/>
                    <a:lstStyle/>
                    <a:p>
                      <a:pPr marL="0" marR="0" algn="ctr">
                        <a:lnSpc>
                          <a:spcPct val="107000"/>
                        </a:lnSpc>
                        <a:spcBef>
                          <a:spcPts val="0"/>
                        </a:spcBef>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Tsantsabane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1172861"/>
                  </a:ext>
                </a:extLst>
              </a:tr>
              <a:tr h="590810">
                <a:tc>
                  <a:txBody>
                    <a:bodyPr/>
                    <a:lstStyle/>
                    <a:p>
                      <a:pPr marL="0" marR="0" algn="ctr">
                        <a:lnSpc>
                          <a:spcPct val="107000"/>
                        </a:lnSpc>
                        <a:spcBef>
                          <a:spcPts val="0"/>
                        </a:spcBef>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Kgatelopele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2638107"/>
                  </a:ext>
                </a:extLst>
              </a:tr>
              <a:tr h="428917">
                <a:tc>
                  <a:txBody>
                    <a:bodyPr/>
                    <a:lstStyle/>
                    <a:p>
                      <a:pPr marL="0" marR="0" algn="ctr">
                        <a:lnSpc>
                          <a:spcPct val="107000"/>
                        </a:lnSpc>
                        <a:spcBef>
                          <a:spcPts val="0"/>
                        </a:spcBef>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Kai!Garib</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ZA"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2784356"/>
                  </a:ext>
                </a:extLst>
              </a:tr>
              <a:tr h="474046">
                <a:tc>
                  <a:txBody>
                    <a:bodyPr/>
                    <a:lstStyle/>
                    <a:p>
                      <a:pPr marL="0" marR="0" algn="ctr">
                        <a:lnSpc>
                          <a:spcPct val="107000"/>
                        </a:lnSpc>
                        <a:spcBef>
                          <a:spcPts val="0"/>
                        </a:spcBef>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020332237"/>
                  </a:ext>
                </a:extLst>
              </a:tr>
              <a:tr h="474046">
                <a:tc>
                  <a:txBody>
                    <a:bodyPr/>
                    <a:lstStyle/>
                    <a:p>
                      <a:pPr marL="0" marR="0" algn="ctr">
                        <a:lnSpc>
                          <a:spcPct val="107000"/>
                        </a:lnSpc>
                        <a:spcBef>
                          <a:spcPts val="0"/>
                        </a:spcBef>
                        <a:spcAft>
                          <a:spcPts val="0"/>
                        </a:spcAft>
                      </a:pPr>
                      <a:r>
                        <a:rPr lang="en-Z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GRANT TOTAL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897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884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8086884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514453"/>
            <a:ext cx="9144000" cy="655093"/>
          </a:xfrm>
          <a:solidFill>
            <a:srgbClr val="FFC000"/>
          </a:solidFill>
        </p:spPr>
        <p:txBody>
          <a:bodyPr>
            <a:normAutofit fontScale="90000"/>
          </a:bodyPr>
          <a:lstStyle/>
          <a:p>
            <a:pPr>
              <a:defRPr/>
            </a:pPr>
            <a:r>
              <a:rPr lang="en-ZA"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MIG EXPENDITURE AT END </a:t>
            </a:r>
            <a:r>
              <a:rPr lang="en-ZA"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JUNE</a:t>
            </a:r>
            <a:r>
              <a:rPr lang="en-ZA" b="1" cap="none"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2020</a:t>
            </a:r>
            <a:endParaRPr lang="en-ZA" b="1"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4927934"/>
              </p:ext>
            </p:extLst>
          </p:nvPr>
        </p:nvGraphicFramePr>
        <p:xfrm>
          <a:off x="6438" y="1340944"/>
          <a:ext cx="9137562" cy="4347766"/>
        </p:xfrm>
        <a:graphic>
          <a:graphicData uri="http://schemas.openxmlformats.org/drawingml/2006/table">
            <a:tbl>
              <a:tblPr/>
              <a:tblGrid>
                <a:gridCol w="1004552">
                  <a:extLst>
                    <a:ext uri="{9D8B030D-6E8A-4147-A177-3AD203B41FA5}">
                      <a16:colId xmlns:a16="http://schemas.microsoft.com/office/drawing/2014/main" val="3784852988"/>
                    </a:ext>
                  </a:extLst>
                </a:gridCol>
                <a:gridCol w="985234">
                  <a:extLst>
                    <a:ext uri="{9D8B030D-6E8A-4147-A177-3AD203B41FA5}">
                      <a16:colId xmlns:a16="http://schemas.microsoft.com/office/drawing/2014/main" val="639363509"/>
                    </a:ext>
                  </a:extLst>
                </a:gridCol>
                <a:gridCol w="907961">
                  <a:extLst>
                    <a:ext uri="{9D8B030D-6E8A-4147-A177-3AD203B41FA5}">
                      <a16:colId xmlns:a16="http://schemas.microsoft.com/office/drawing/2014/main" val="3948269030"/>
                    </a:ext>
                  </a:extLst>
                </a:gridCol>
                <a:gridCol w="1197735">
                  <a:extLst>
                    <a:ext uri="{9D8B030D-6E8A-4147-A177-3AD203B41FA5}">
                      <a16:colId xmlns:a16="http://schemas.microsoft.com/office/drawing/2014/main" val="622605362"/>
                    </a:ext>
                  </a:extLst>
                </a:gridCol>
                <a:gridCol w="859665">
                  <a:extLst>
                    <a:ext uri="{9D8B030D-6E8A-4147-A177-3AD203B41FA5}">
                      <a16:colId xmlns:a16="http://schemas.microsoft.com/office/drawing/2014/main" val="3119802755"/>
                    </a:ext>
                  </a:extLst>
                </a:gridCol>
                <a:gridCol w="1052848">
                  <a:extLst>
                    <a:ext uri="{9D8B030D-6E8A-4147-A177-3AD203B41FA5}">
                      <a16:colId xmlns:a16="http://schemas.microsoft.com/office/drawing/2014/main" val="3857271666"/>
                    </a:ext>
                  </a:extLst>
                </a:gridCol>
                <a:gridCol w="1252999">
                  <a:extLst>
                    <a:ext uri="{9D8B030D-6E8A-4147-A177-3AD203B41FA5}">
                      <a16:colId xmlns:a16="http://schemas.microsoft.com/office/drawing/2014/main" val="477886465"/>
                    </a:ext>
                  </a:extLst>
                </a:gridCol>
                <a:gridCol w="1876568">
                  <a:extLst>
                    <a:ext uri="{9D8B030D-6E8A-4147-A177-3AD203B41FA5}">
                      <a16:colId xmlns:a16="http://schemas.microsoft.com/office/drawing/2014/main" val="943718090"/>
                    </a:ext>
                  </a:extLst>
                </a:gridCol>
              </a:tblGrid>
              <a:tr h="817160">
                <a:tc>
                  <a:txBody>
                    <a:bodyPr/>
                    <a:lstStyle/>
                    <a:p>
                      <a:pPr algn="ctr" fontAlgn="b"/>
                      <a:r>
                        <a:rPr lang="en-ZA" sz="1100" b="1" i="0" u="none" strike="noStrike" dirty="0">
                          <a:effectLst/>
                          <a:latin typeface="Arial Black" panose="020B0A04020102020204" pitchFamily="34" charset="0"/>
                        </a:rPr>
                        <a:t>Municipality</a:t>
                      </a:r>
                    </a:p>
                  </a:txBody>
                  <a:tcPr marL="3092" marR="3092" marT="30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 </a:t>
                      </a:r>
                      <a:r>
                        <a:rPr lang="en-ZA" sz="1100" b="1" i="0" u="none" strike="noStrike" dirty="0" smtClean="0">
                          <a:effectLst/>
                          <a:latin typeface="Arial Black" panose="020B0A04020102020204" pitchFamily="34" charset="0"/>
                        </a:rPr>
                        <a:t>Allocation 2019/20</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smtClean="0">
                          <a:effectLst/>
                          <a:latin typeface="Arial Black" panose="020B0A04020102020204" pitchFamily="34" charset="0"/>
                        </a:rPr>
                        <a:t>Amount transferred</a:t>
                      </a:r>
                      <a:endParaRPr lang="en-US"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a:effectLst/>
                          <a:latin typeface="Arial Black" panose="020B0A04020102020204" pitchFamily="34" charset="0"/>
                        </a:rPr>
                        <a:t>Actual expenditure reported on MIG-MIS to </a:t>
                      </a:r>
                      <a:r>
                        <a:rPr lang="en-US" sz="1100" b="1" i="0" u="none" strike="noStrike" dirty="0" err="1">
                          <a:effectLst/>
                          <a:latin typeface="Arial Black" panose="020B0A04020102020204" pitchFamily="34" charset="0"/>
                        </a:rPr>
                        <a:t>Prov</a:t>
                      </a:r>
                      <a:r>
                        <a:rPr lang="en-US" sz="1100" b="1" i="0" u="none" strike="noStrike" dirty="0">
                          <a:effectLst/>
                          <a:latin typeface="Arial Black" panose="020B0A04020102020204" pitchFamily="34" charset="0"/>
                        </a:rPr>
                        <a:t> MIG</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 of transferred spent (MIS)</a:t>
                      </a: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100" b="1" i="0" u="none" strike="noStrike" dirty="0">
                          <a:effectLst/>
                          <a:latin typeface="Arial Black" panose="020B0A04020102020204" pitchFamily="34" charset="0"/>
                        </a:rPr>
                        <a:t>Balance of </a:t>
                      </a:r>
                      <a:r>
                        <a:rPr lang="en-ZA" sz="1100" b="1" i="0" u="none" strike="noStrike" dirty="0" smtClean="0">
                          <a:effectLst/>
                          <a:latin typeface="Arial Black" panose="020B0A04020102020204" pitchFamily="34" charset="0"/>
                        </a:rPr>
                        <a:t>MIG allocation</a:t>
                      </a:r>
                    </a:p>
                    <a:p>
                      <a:pPr algn="ctr" fontAlgn="b"/>
                      <a:r>
                        <a:rPr lang="en-ZA" sz="1100" b="1" i="0" u="none" strike="noStrike" dirty="0" smtClean="0">
                          <a:effectLst/>
                          <a:latin typeface="Arial Black" panose="020B0A04020102020204" pitchFamily="34" charset="0"/>
                        </a:rPr>
                        <a:t>(000.00)</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1" i="0" u="none" strike="noStrike" dirty="0" smtClean="0">
                          <a:effectLst/>
                          <a:latin typeface="Arial Black" panose="020B0A04020102020204" pitchFamily="34" charset="0"/>
                        </a:rPr>
                        <a:t>Re-Prioritized Project Allocation</a:t>
                      </a:r>
                      <a:endParaRPr lang="en-ZA" sz="1100" b="1" i="0" u="none" strike="noStrike" dirty="0">
                        <a:effectLst/>
                        <a:latin typeface="Arial Black" panose="020B0A04020102020204" pitchFamily="34" charset="0"/>
                      </a:endParaRPr>
                    </a:p>
                  </a:txBody>
                  <a:tcPr marL="3092" marR="3092" marT="30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800" b="1" i="0" u="none" strike="noStrike" dirty="0">
                          <a:effectLst/>
                          <a:latin typeface="Arial Black" panose="020B0A04020102020204" pitchFamily="34" charset="0"/>
                        </a:rPr>
                        <a:t> </a:t>
                      </a:r>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endParaRPr lang="en-US" sz="800" b="1" i="0" u="none" strike="noStrike" dirty="0" smtClean="0">
                        <a:effectLst/>
                        <a:latin typeface="Arial Black" panose="020B0A04020102020204" pitchFamily="34" charset="0"/>
                      </a:endParaRPr>
                    </a:p>
                    <a:p>
                      <a:pPr algn="ctr" fontAlgn="t"/>
                      <a:r>
                        <a:rPr lang="en-US" sz="1400" b="1" i="0" u="none" strike="noStrike" dirty="0" smtClean="0">
                          <a:effectLst/>
                          <a:latin typeface="Arial" panose="020B0604020202020204" pitchFamily="34" charset="0"/>
                          <a:cs typeface="Arial" panose="020B0604020202020204" pitchFamily="34" charset="0"/>
                        </a:rPr>
                        <a:t>Comments</a:t>
                      </a:r>
                      <a:endParaRPr lang="en-US" sz="1400" b="1" i="0" u="none" strike="noStrike" dirty="0">
                        <a:effectLst/>
                        <a:latin typeface="Arial" panose="020B0604020202020204" pitchFamily="34" charset="0"/>
                        <a:cs typeface="Arial" panose="020B0604020202020204" pitchFamily="34" charset="0"/>
                      </a:endParaRPr>
                    </a:p>
                  </a:txBody>
                  <a:tcPr marL="3092" marR="3092" marT="30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77792876"/>
                  </a:ext>
                </a:extLst>
              </a:tr>
              <a:tr h="963212">
                <a:tc>
                  <a:txBody>
                    <a:bodyPr/>
                    <a:lstStyle/>
                    <a:p>
                      <a:pPr algn="l" fontAlgn="b"/>
                      <a:r>
                        <a:rPr lang="en-ZA" sz="1200" b="1" i="0" u="none" strike="noStrike" dirty="0" smtClean="0">
                          <a:solidFill>
                            <a:schemeClr val="tx1"/>
                          </a:solidFill>
                          <a:effectLst/>
                          <a:latin typeface="Arial" panose="020B0604020202020204" pitchFamily="34" charset="0"/>
                        </a:rPr>
                        <a:t>Kai </a:t>
                      </a:r>
                      <a:r>
                        <a:rPr lang="en-ZA" sz="1200" b="1" i="0" u="none" strike="noStrike" dirty="0" err="1" smtClean="0">
                          <a:solidFill>
                            <a:schemeClr val="tx1"/>
                          </a:solidFill>
                          <a:effectLst/>
                          <a:latin typeface="Arial" panose="020B0604020202020204" pitchFamily="34" charset="0"/>
                        </a:rPr>
                        <a:t>Garib</a:t>
                      </a:r>
                      <a:endParaRPr lang="en-ZA" sz="1200" b="1" i="0" u="none" strike="noStrike" dirty="0">
                        <a:solidFill>
                          <a:schemeClr val="tx1"/>
                        </a:solidFill>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22 416 000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22 416</a:t>
                      </a:r>
                      <a:r>
                        <a:rPr lang="en-ZA" sz="1200" b="0" i="0" u="none" strike="noStrike" baseline="0" dirty="0" smtClean="0">
                          <a:effectLst/>
                          <a:latin typeface="Arial" panose="020B0604020202020204" pitchFamily="34" charset="0"/>
                        </a:rPr>
                        <a:t>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11 146 261</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smtClean="0">
                          <a:solidFill>
                            <a:srgbClr val="FF0000"/>
                          </a:solidFill>
                          <a:effectLst/>
                          <a:latin typeface="Arial" panose="020B0604020202020204" pitchFamily="34" charset="0"/>
                        </a:rPr>
                        <a:t>50%</a:t>
                      </a:r>
                      <a:endParaRPr lang="en-ZA" sz="1400" b="1" i="0" u="none" strike="noStrike" dirty="0">
                        <a:solidFill>
                          <a:srgbClr val="FF0000"/>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11 269 738</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Re-</a:t>
                      </a:r>
                      <a:r>
                        <a:rPr kumimoji="0" lang="en-GB" sz="11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priorised</a:t>
                      </a:r>
                      <a:r>
                        <a:rPr kumimoji="0" lang="en-GB"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13.17 m for Kakamas &amp; Keimoes sewer pump stations</a:t>
                      </a:r>
                      <a:endParaRPr lang="en-US" sz="1100" b="0" i="0" u="none" strike="noStrike" dirty="0" smtClean="0">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None compliance with reporting, therefore difficult to track challenges. </a:t>
                      </a:r>
                      <a:r>
                        <a:rPr kumimoji="0" lang="en-GB" sz="11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The municipality has a record of using funds for unintended purpose</a:t>
                      </a:r>
                      <a:endParaRPr kumimoji="0" lang="en-US" sz="11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endParaRPr>
                    </a:p>
                  </a:txBody>
                  <a:tcPr marL="3092" marR="3092" marT="309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49295"/>
                  </a:ext>
                </a:extLst>
              </a:tr>
              <a:tr h="470848">
                <a:tc>
                  <a:txBody>
                    <a:bodyPr/>
                    <a:lstStyle/>
                    <a:p>
                      <a:pPr algn="l" fontAlgn="b"/>
                      <a:r>
                        <a:rPr lang="en-ZA" sz="1200" b="1" i="0" u="none" strike="noStrike" dirty="0" smtClean="0">
                          <a:effectLst/>
                          <a:latin typeface="Arial" panose="020B0604020202020204" pitchFamily="34" charset="0"/>
                        </a:rPr>
                        <a:t>!</a:t>
                      </a:r>
                      <a:r>
                        <a:rPr lang="en-ZA" sz="1200" b="1" i="0" u="none" strike="noStrike" dirty="0" err="1" smtClean="0">
                          <a:effectLst/>
                          <a:latin typeface="Arial" panose="020B0604020202020204" pitchFamily="34" charset="0"/>
                        </a:rPr>
                        <a:t>Kheis</a:t>
                      </a:r>
                      <a:endParaRPr lang="en-ZA" sz="1200" b="1" i="0" u="none" strike="noStrike" dirty="0">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10 691 000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10 691 000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4 363 187.91</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solidFill>
                            <a:srgbClr val="FF0000"/>
                          </a:solidFill>
                          <a:effectLst/>
                          <a:latin typeface="Arial" panose="020B0604020202020204" pitchFamily="34" charset="0"/>
                        </a:rPr>
                        <a:t>41%</a:t>
                      </a:r>
                      <a:endParaRPr lang="en-ZA" sz="1200" b="1" i="0" u="none" strike="noStrike" dirty="0">
                        <a:solidFill>
                          <a:srgbClr val="FF0000"/>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6 327 812.9</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smtClean="0">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GB" sz="1200" b="0" i="0" u="none" strike="noStrike" dirty="0" smtClean="0">
                          <a:solidFill>
                            <a:schemeClr val="tx1"/>
                          </a:solidFill>
                          <a:effectLst/>
                          <a:latin typeface="Arial" panose="020B0604020202020204" pitchFamily="34" charset="0"/>
                        </a:rPr>
                        <a:t>Reporting</a:t>
                      </a:r>
                      <a:r>
                        <a:rPr lang="en-GB" sz="1200" b="0" i="0" u="none" strike="noStrike" baseline="0" dirty="0" smtClean="0">
                          <a:solidFill>
                            <a:schemeClr val="tx1"/>
                          </a:solidFill>
                          <a:effectLst/>
                          <a:latin typeface="Arial" panose="020B0604020202020204" pitchFamily="34" charset="0"/>
                        </a:rPr>
                        <a:t> challenges</a:t>
                      </a:r>
                      <a:endParaRPr lang="en-US" sz="1200" b="0" i="0" u="none" strike="noStrike" dirty="0">
                        <a:solidFill>
                          <a:schemeClr val="tx1"/>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806490"/>
                  </a:ext>
                </a:extLst>
              </a:tr>
              <a:tr h="551732">
                <a:tc>
                  <a:txBody>
                    <a:bodyPr/>
                    <a:lstStyle/>
                    <a:p>
                      <a:pPr algn="l" fontAlgn="b"/>
                      <a:r>
                        <a:rPr lang="en-ZA" sz="1200" b="1" i="0" u="none" strike="noStrike" dirty="0" err="1" smtClean="0">
                          <a:effectLst/>
                          <a:latin typeface="Arial" panose="020B0604020202020204" pitchFamily="34" charset="0"/>
                        </a:rPr>
                        <a:t>Tsantsabane</a:t>
                      </a:r>
                      <a:endParaRPr lang="en-ZA" sz="1200" b="1" i="0" u="none" strike="noStrike" dirty="0">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15 542 000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14 921 000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200" b="0" i="0" u="none" strike="noStrike" dirty="0" smtClean="0">
                        <a:effectLst/>
                        <a:latin typeface="Arial" panose="020B0604020202020204" pitchFamily="34" charset="0"/>
                      </a:endParaRPr>
                    </a:p>
                    <a:p>
                      <a:pPr algn="l" fontAlgn="b"/>
                      <a:r>
                        <a:rPr lang="en-ZA" sz="1200" b="0" i="0" u="none" strike="noStrike" dirty="0" smtClean="0">
                          <a:effectLst/>
                          <a:latin typeface="Arial" panose="020B0604020202020204" pitchFamily="34" charset="0"/>
                        </a:rPr>
                        <a:t>9 729 892.53</a:t>
                      </a:r>
                    </a:p>
                    <a:p>
                      <a:pPr algn="l" fontAlgn="b"/>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smtClean="0">
                          <a:effectLst/>
                          <a:latin typeface="Arial" panose="020B0604020202020204" pitchFamily="34" charset="0"/>
                        </a:rPr>
                        <a:t>63%</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5 812 107.47</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Re-prioritised</a:t>
                      </a:r>
                    </a:p>
                    <a:p>
                      <a:pPr algn="l" fontAlgn="b"/>
                      <a:endParaRPr lang="en-ZA" sz="1200" b="0" i="0" u="none" strike="noStrike" dirty="0">
                        <a:solidFill>
                          <a:schemeClr val="tx1"/>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GB" sz="1200" b="0" i="0" u="none" strike="noStrike" dirty="0" smtClean="0">
                          <a:solidFill>
                            <a:schemeClr val="tx1"/>
                          </a:solidFill>
                          <a:effectLst/>
                          <a:latin typeface="Arial" panose="020B0604020202020204" pitchFamily="34" charset="0"/>
                        </a:rPr>
                        <a:t>Verification process</a:t>
                      </a:r>
                      <a:endParaRPr lang="en-US" sz="1200" b="0" i="0" u="none" strike="noStrike" dirty="0">
                        <a:solidFill>
                          <a:schemeClr val="tx1"/>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199295"/>
                  </a:ext>
                </a:extLst>
              </a:tr>
              <a:tr h="471851">
                <a:tc>
                  <a:txBody>
                    <a:bodyPr/>
                    <a:lstStyle/>
                    <a:p>
                      <a:pPr algn="l" fontAlgn="b"/>
                      <a:r>
                        <a:rPr lang="en-ZA" sz="1200" b="1" i="0" u="none" strike="noStrike" dirty="0" err="1" smtClean="0">
                          <a:effectLst/>
                          <a:latin typeface="Arial" panose="020B0604020202020204" pitchFamily="34" charset="0"/>
                        </a:rPr>
                        <a:t>Kgatelopele</a:t>
                      </a:r>
                      <a:endParaRPr lang="en-ZA" sz="1200" b="1" i="0" u="none" strike="noStrike" dirty="0">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20 042 000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20 042 000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9 017 860.31</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solidFill>
                            <a:srgbClr val="FF0000"/>
                          </a:solidFill>
                          <a:effectLst/>
                          <a:latin typeface="Arial" panose="020B0604020202020204" pitchFamily="34" charset="0"/>
                        </a:rPr>
                        <a:t>45%</a:t>
                      </a:r>
                      <a:endParaRPr lang="en-ZA" sz="1200" b="1" i="0" u="none" strike="noStrike" dirty="0">
                        <a:solidFill>
                          <a:srgbClr val="FF0000"/>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effectLst/>
                          <a:latin typeface="Arial" panose="020B0604020202020204" pitchFamily="34" charset="0"/>
                        </a:rPr>
                        <a:t>11 024 139.69</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ZA" sz="1200" b="0" i="0" u="none" strike="noStrike" dirty="0">
                        <a:solidFill>
                          <a:schemeClr val="tx1"/>
                        </a:solidFill>
                        <a:effectLst/>
                        <a:latin typeface="Arial" panose="020B0604020202020204" pitchFamily="34" charset="0"/>
                      </a:endParaRPr>
                    </a:p>
                  </a:txBody>
                  <a:tcPr marL="3092" marR="3092" marT="30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Received R12m MIS issues</a:t>
                      </a: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txBody>
                  <a:tcPr marL="3092" marR="3092" marT="3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795638"/>
                  </a:ext>
                </a:extLst>
              </a:tr>
              <a:tr h="481084">
                <a:tc>
                  <a:txBody>
                    <a:bodyPr/>
                    <a:lstStyle/>
                    <a:p>
                      <a:pPr algn="l" fontAlgn="b"/>
                      <a:r>
                        <a:rPr lang="en-ZA" sz="1200" b="1" i="0" u="none" strike="noStrike" dirty="0" err="1" smtClean="0">
                          <a:effectLst/>
                          <a:latin typeface="Arial" panose="020B0604020202020204" pitchFamily="34" charset="0"/>
                        </a:rPr>
                        <a:t>Dawid</a:t>
                      </a:r>
                      <a:r>
                        <a:rPr lang="en-ZA" sz="1200" b="1" i="0" u="none" strike="noStrike" dirty="0" smtClean="0">
                          <a:effectLst/>
                          <a:latin typeface="Arial" panose="020B0604020202020204" pitchFamily="34" charset="0"/>
                        </a:rPr>
                        <a:t> </a:t>
                      </a:r>
                      <a:r>
                        <a:rPr lang="en-ZA" sz="1200" b="1" i="0" u="none" strike="noStrike" dirty="0" err="1" smtClean="0">
                          <a:effectLst/>
                          <a:latin typeface="Arial" panose="020B0604020202020204" pitchFamily="34" charset="0"/>
                        </a:rPr>
                        <a:t>Kruiper</a:t>
                      </a:r>
                      <a:endParaRPr lang="en-ZA" sz="1200" b="1" i="0" u="none" strike="noStrike" dirty="0">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200" b="0" i="0" u="none" strike="noStrike" dirty="0" smtClean="0">
                          <a:effectLst/>
                          <a:latin typeface="Arial" panose="020B0604020202020204" pitchFamily="34" charset="0"/>
                        </a:rPr>
                        <a:t>34 090 000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200" b="0" i="0" u="none" strike="noStrike" dirty="0" smtClean="0">
                          <a:effectLst/>
                          <a:latin typeface="Arial" panose="020B0604020202020204" pitchFamily="34" charset="0"/>
                        </a:rPr>
                        <a:t>34 090 000</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200" b="0" i="0" u="none" strike="noStrike" dirty="0" smtClean="0">
                          <a:effectLst/>
                          <a:latin typeface="Arial" panose="020B0604020202020204" pitchFamily="34" charset="0"/>
                        </a:rPr>
                        <a:t>33 418 284.81</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200" b="0" i="0" u="none" strike="noStrike" dirty="0" smtClean="0">
                          <a:effectLst/>
                          <a:latin typeface="Arial" panose="020B0604020202020204" pitchFamily="34" charset="0"/>
                        </a:rPr>
                        <a:t>98%</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200" b="0" i="0" u="none" strike="noStrike" dirty="0" smtClean="0">
                          <a:effectLst/>
                          <a:latin typeface="Arial" panose="020B0604020202020204" pitchFamily="34" charset="0"/>
                        </a:rPr>
                        <a:t>671 715.19</a:t>
                      </a:r>
                      <a:endParaRPr lang="en-ZA" sz="1200" b="0"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ZA" sz="1200" b="0" i="0" u="none" strike="noStrike" dirty="0">
                        <a:effectLst/>
                        <a:latin typeface="Arial" panose="020B0604020202020204" pitchFamily="34" charset="0"/>
                      </a:endParaRPr>
                    </a:p>
                  </a:txBody>
                  <a:tcPr marL="3092" marR="3092" marT="3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200" b="0" i="0" u="none" strike="noStrike" dirty="0" smtClean="0">
                          <a:solidFill>
                            <a:schemeClr val="tx1"/>
                          </a:solidFill>
                          <a:effectLst/>
                          <a:latin typeface="Arial" panose="020B0604020202020204" pitchFamily="34" charset="0"/>
                        </a:rPr>
                        <a:t>No challenges</a:t>
                      </a:r>
                      <a:endParaRPr lang="en-ZA" sz="1200" b="0" i="0" u="none" strike="noStrike" dirty="0">
                        <a:solidFill>
                          <a:schemeClr val="tx1"/>
                        </a:solidFill>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1566625"/>
                  </a:ext>
                </a:extLst>
              </a:tr>
              <a:tr h="522027">
                <a:tc>
                  <a:txBody>
                    <a:bodyPr/>
                    <a:lstStyle/>
                    <a:p>
                      <a:pPr algn="l" fontAlgn="b"/>
                      <a:r>
                        <a:rPr lang="en-ZA" sz="1200" b="1" i="0" u="none" strike="noStrike" dirty="0" smtClean="0">
                          <a:effectLst/>
                          <a:latin typeface="Arial" panose="020B0604020202020204" pitchFamily="34" charset="0"/>
                        </a:rPr>
                        <a:t>TOTAL NC</a:t>
                      </a:r>
                      <a:endParaRPr lang="en-ZA" sz="1200" b="1" i="0" u="none" strike="noStrike" dirty="0">
                        <a:effectLst/>
                        <a:latin typeface="Arial" panose="020B0604020202020204" pitchFamily="34" charset="0"/>
                      </a:endParaRPr>
                    </a:p>
                  </a:txBody>
                  <a:tcPr marL="3092" marR="3092" marT="30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200" b="1" i="0" u="none" strike="noStrike" dirty="0" smtClean="0">
                          <a:effectLst/>
                          <a:latin typeface="Arial" panose="020B0604020202020204" pitchFamily="34" charset="0"/>
                        </a:rPr>
                        <a:t>457 801 000</a:t>
                      </a:r>
                      <a:endParaRPr lang="en-ZA" sz="1200" b="1"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200" b="1" i="0" u="none" strike="noStrike" dirty="0" smtClean="0">
                          <a:effectLst/>
                          <a:latin typeface="Arial" panose="020B0604020202020204" pitchFamily="34" charset="0"/>
                        </a:rPr>
                        <a:t>455 700 000</a:t>
                      </a:r>
                      <a:endParaRPr lang="en-ZA" sz="1200" b="1"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200" b="1" i="0" u="none" strike="noStrike" dirty="0" smtClean="0">
                          <a:effectLst/>
                          <a:latin typeface="Arial" panose="020B0604020202020204" pitchFamily="34" charset="0"/>
                        </a:rPr>
                        <a:t>294 563 062.91</a:t>
                      </a:r>
                      <a:endParaRPr lang="en-ZA" sz="1200" b="1"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200" b="1" i="0" u="none" strike="noStrike" dirty="0" smtClean="0">
                          <a:effectLst/>
                          <a:latin typeface="Arial" panose="020B0604020202020204" pitchFamily="34" charset="0"/>
                        </a:rPr>
                        <a:t>64%</a:t>
                      </a:r>
                      <a:endParaRPr lang="en-ZA" sz="1200" b="1"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200" b="1" i="0" u="none" strike="noStrike" dirty="0" smtClean="0">
                          <a:effectLst/>
                          <a:latin typeface="Arial" panose="020B0604020202020204" pitchFamily="34" charset="0"/>
                        </a:rPr>
                        <a:t>163 235 957</a:t>
                      </a:r>
                      <a:endParaRPr lang="en-ZA" sz="1200" b="1" i="0" u="none" strike="noStrike" dirty="0">
                        <a:effectLst/>
                        <a:latin typeface="Arial" panose="020B0604020202020204" pitchFamily="34" charset="0"/>
                      </a:endParaRPr>
                    </a:p>
                  </a:txBody>
                  <a:tcPr marL="3092" marR="3092" marT="3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ZA" sz="1200" b="1" i="0" u="none" strike="noStrike" dirty="0">
                        <a:effectLst/>
                        <a:latin typeface="Arial" panose="020B0604020202020204" pitchFamily="34" charset="0"/>
                      </a:endParaRPr>
                    </a:p>
                  </a:txBody>
                  <a:tcPr marL="3092" marR="3092" marT="30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ZA" sz="1200" b="1" i="0" u="none" strike="noStrike" dirty="0">
                        <a:solidFill>
                          <a:schemeClr val="tx1"/>
                        </a:solidFill>
                        <a:effectLst/>
                        <a:latin typeface="Arial" panose="020B0604020202020204" pitchFamily="34" charset="0"/>
                      </a:endParaRPr>
                    </a:p>
                  </a:txBody>
                  <a:tcPr marL="3092" marR="3092" marT="30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25173377"/>
                  </a:ext>
                </a:extLst>
              </a:tr>
            </a:tbl>
          </a:graphicData>
        </a:graphic>
      </p:graphicFrame>
      <p:sp>
        <p:nvSpPr>
          <p:cNvPr id="5" name="Rectangle 4"/>
          <p:cNvSpPr/>
          <p:nvPr/>
        </p:nvSpPr>
        <p:spPr>
          <a:xfrm>
            <a:off x="0" y="5860108"/>
            <a:ext cx="9144000" cy="997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61757896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9"/>
          <p:cNvGrpSpPr>
            <a:grpSpLocks/>
          </p:cNvGrpSpPr>
          <p:nvPr/>
        </p:nvGrpSpPr>
        <p:grpSpPr bwMode="auto">
          <a:xfrm>
            <a:off x="196351" y="5633864"/>
            <a:ext cx="2664295" cy="1224136"/>
            <a:chOff x="109042200" y="107213398"/>
            <a:chExt cx="2243315" cy="2286003"/>
          </a:xfrm>
        </p:grpSpPr>
        <p:sp>
          <p:nvSpPr>
            <p:cNvPr id="11" name="WordArt 20"/>
            <p:cNvSpPr>
              <a:spLocks noChangeArrowheads="1" noChangeShapeType="1" noTextEdit="1"/>
            </p:cNvSpPr>
            <p:nvPr/>
          </p:nvSpPr>
          <p:spPr bwMode="auto">
            <a:xfrm>
              <a:off x="109042200" y="107213398"/>
              <a:ext cx="2171700" cy="487581"/>
            </a:xfrm>
            <a:prstGeom prst="rect">
              <a:avLst/>
            </a:prstGeom>
          </p:spPr>
          <p:txBody>
            <a:bodyPr wrap="none" fromWordArt="1">
              <a:prstTxWarp prst="textPlain">
                <a:avLst>
                  <a:gd name="adj" fmla="val 50000"/>
                </a:avLst>
              </a:prstTxWarp>
            </a:bodyPr>
            <a:lstStyle/>
            <a:p>
              <a:pPr algn="ctr"/>
              <a:r>
                <a:rPr lang="en-US" sz="1200" b="1" kern="10" dirty="0">
                  <a:ln w="9525" algn="ctr">
                    <a:solidFill>
                      <a:srgbClr val="000000"/>
                    </a:solidFill>
                    <a:round/>
                    <a:headEnd/>
                    <a:tailEnd/>
                  </a:ln>
                  <a:solidFill>
                    <a:srgbClr val="000000"/>
                  </a:solidFill>
                  <a:latin typeface="Arial"/>
                  <a:cs typeface="Arial"/>
                </a:rPr>
                <a:t>COGHSTA</a:t>
              </a:r>
            </a:p>
          </p:txBody>
        </p:sp>
        <p:pic>
          <p:nvPicPr>
            <p:cNvPr id="12" name="Picture 21"/>
            <p:cNvPicPr>
              <a:picLocks noChangeAspect="1" noChangeArrowheads="1"/>
            </p:cNvPicPr>
            <p:nvPr/>
          </p:nvPicPr>
          <p:blipFill>
            <a:blip r:embed="rId2"/>
            <a:srcRect/>
            <a:stretch>
              <a:fillRect/>
            </a:stretch>
          </p:blipFill>
          <p:spPr bwMode="auto">
            <a:xfrm>
              <a:off x="109042200" y="107899200"/>
              <a:ext cx="2229129" cy="1485900"/>
            </a:xfrm>
            <a:prstGeom prst="rect">
              <a:avLst/>
            </a:prstGeom>
            <a:noFill/>
            <a:ln w="9525" algn="ctr">
              <a:noFill/>
              <a:miter lim="800000"/>
              <a:headEnd/>
              <a:tailEnd/>
            </a:ln>
          </p:spPr>
        </p:pic>
        <p:sp>
          <p:nvSpPr>
            <p:cNvPr id="13" name="Line 22"/>
            <p:cNvSpPr>
              <a:spLocks noChangeShapeType="1"/>
            </p:cNvSpPr>
            <p:nvPr/>
          </p:nvSpPr>
          <p:spPr bwMode="auto">
            <a:xfrm flipV="1">
              <a:off x="109042200" y="109499400"/>
              <a:ext cx="2243315" cy="1"/>
            </a:xfrm>
            <a:prstGeom prst="line">
              <a:avLst/>
            </a:prstGeom>
            <a:noFill/>
            <a:ln w="9525" algn="ctr">
              <a:solidFill>
                <a:srgbClr val="990000"/>
              </a:solidFill>
              <a:round/>
              <a:headEnd/>
              <a:tailEnd/>
            </a:ln>
          </p:spPr>
          <p:txBody>
            <a:bodyPr lIns="36576" tIns="36576" rIns="36576" bIns="36576"/>
            <a:lstStyle/>
            <a:p>
              <a:endParaRPr lang="en-US"/>
            </a:p>
          </p:txBody>
        </p:sp>
        <p:sp>
          <p:nvSpPr>
            <p:cNvPr id="14" name="Line 24"/>
            <p:cNvSpPr>
              <a:spLocks noChangeShapeType="1"/>
            </p:cNvSpPr>
            <p:nvPr/>
          </p:nvSpPr>
          <p:spPr bwMode="auto">
            <a:xfrm flipV="1">
              <a:off x="109042200" y="107784900"/>
              <a:ext cx="2243315" cy="1"/>
            </a:xfrm>
            <a:prstGeom prst="line">
              <a:avLst/>
            </a:prstGeom>
            <a:noFill/>
            <a:ln w="9525" algn="ctr">
              <a:solidFill>
                <a:srgbClr val="990000"/>
              </a:solidFill>
              <a:round/>
              <a:headEnd/>
              <a:tailEnd/>
            </a:ln>
          </p:spPr>
          <p:txBody>
            <a:bodyPr lIns="36576" tIns="36576" rIns="36576" bIns="36576"/>
            <a:lstStyle/>
            <a:p>
              <a:endParaRPr lang="en-US"/>
            </a:p>
          </p:txBody>
        </p:sp>
      </p:grpSp>
      <p:sp>
        <p:nvSpPr>
          <p:cNvPr id="2" name="Rectangle 1"/>
          <p:cNvSpPr/>
          <p:nvPr/>
        </p:nvSpPr>
        <p:spPr>
          <a:xfrm>
            <a:off x="4283968" y="5565233"/>
            <a:ext cx="4860032" cy="1292767"/>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9" name="Content Placeholder 1"/>
          <p:cNvSpPr>
            <a:spLocks noGrp="1"/>
          </p:cNvSpPr>
          <p:nvPr>
            <p:ph idx="1"/>
          </p:nvPr>
        </p:nvSpPr>
        <p:spPr>
          <a:xfrm>
            <a:off x="196351" y="404664"/>
            <a:ext cx="8533457" cy="4032448"/>
          </a:xfrm>
        </p:spPr>
        <p:txBody>
          <a:bodyPr/>
          <a:lstStyle/>
          <a:p>
            <a:pPr algn="just" eaLnBrk="0" hangingPunct="0"/>
            <a:endParaRPr lang="en-ZA" altLang="en-US" sz="2800" dirty="0" smtClean="0"/>
          </a:p>
          <a:p>
            <a:pPr marL="0" lvl="0" indent="0" algn="ctr" eaLnBrk="0" hangingPunct="0">
              <a:buNone/>
            </a:pPr>
            <a:r>
              <a:rPr lang="en-ZA" altLang="en-US" sz="6600" b="1" dirty="0" smtClean="0">
                <a:solidFill>
                  <a:prstClr val="black"/>
                </a:solidFill>
                <a:latin typeface="Bradley Hand ITC" panose="03070402050302030203" pitchFamily="66" charset="0"/>
              </a:rPr>
              <a:t>THE END </a:t>
            </a:r>
          </a:p>
          <a:p>
            <a:pPr marL="0" lvl="0" indent="0" algn="ctr" eaLnBrk="0" hangingPunct="0">
              <a:buNone/>
            </a:pPr>
            <a:r>
              <a:rPr lang="en-ZA" altLang="en-US" sz="6600" b="1" dirty="0" smtClean="0">
                <a:solidFill>
                  <a:prstClr val="black"/>
                </a:solidFill>
                <a:latin typeface="Bradley Hand ITC" panose="03070402050302030203" pitchFamily="66" charset="0"/>
              </a:rPr>
              <a:t>Of the COGHSTA </a:t>
            </a:r>
            <a:br>
              <a:rPr lang="en-ZA" altLang="en-US" sz="6600" b="1" dirty="0" smtClean="0">
                <a:solidFill>
                  <a:prstClr val="black"/>
                </a:solidFill>
                <a:latin typeface="Bradley Hand ITC" panose="03070402050302030203" pitchFamily="66" charset="0"/>
              </a:rPr>
            </a:br>
            <a:r>
              <a:rPr lang="en-ZA" altLang="en-US" sz="6600" b="1" dirty="0" smtClean="0">
                <a:solidFill>
                  <a:prstClr val="black"/>
                </a:solidFill>
                <a:latin typeface="Bradley Hand ITC" panose="03070402050302030203" pitchFamily="66" charset="0"/>
              </a:rPr>
              <a:t>Presentation </a:t>
            </a:r>
          </a:p>
          <a:p>
            <a:pPr marL="0" indent="0">
              <a:buNone/>
            </a:pPr>
            <a:endParaRPr lang="en-ZA" sz="6600" b="1" dirty="0">
              <a:latin typeface="Bradley Hand ITC" panose="03070402050302030203" pitchFamily="66" charset="0"/>
            </a:endParaRPr>
          </a:p>
        </p:txBody>
      </p:sp>
    </p:spTree>
    <p:extLst>
      <p:ext uri="{BB962C8B-B14F-4D97-AF65-F5344CB8AC3E}">
        <p14:creationId xmlns:p14="http://schemas.microsoft.com/office/powerpoint/2010/main" val="154853613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8 SocDev logo small low res"/>
          <p:cNvPicPr>
            <a:picLocks noGrp="1"/>
          </p:cNvPicPr>
          <p:nvPr>
            <p:ph idx="1"/>
          </p:nvPr>
        </p:nvPicPr>
        <p:blipFill>
          <a:blip r:embed="rId2"/>
          <a:stretch>
            <a:fillRect/>
          </a:stretch>
        </p:blipFill>
        <p:spPr>
          <a:xfrm>
            <a:off x="179512" y="188640"/>
            <a:ext cx="8507287" cy="1440160"/>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rcRect t="11617" r="79607" b="57755"/>
          <a:stretch>
            <a:fillRect/>
          </a:stretch>
        </p:blipFill>
        <p:spPr bwMode="auto">
          <a:xfrm>
            <a:off x="-32504" y="1628800"/>
            <a:ext cx="9176503" cy="52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97029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 y="111476"/>
            <a:ext cx="9143999" cy="1012825"/>
          </a:xfrm>
        </p:spPr>
        <p:txBody>
          <a:bodyPr/>
          <a:lstStyle/>
          <a:p>
            <a:r>
              <a:rPr lang="en-ZA" altLang="en-US" b="1" dirty="0" smtClean="0"/>
              <a:t>LAYOUT</a:t>
            </a:r>
          </a:p>
        </p:txBody>
      </p:sp>
      <p:sp>
        <p:nvSpPr>
          <p:cNvPr id="114691" name="Content Placeholder 2"/>
          <p:cNvSpPr>
            <a:spLocks noGrp="1"/>
          </p:cNvSpPr>
          <p:nvPr>
            <p:ph idx="1"/>
          </p:nvPr>
        </p:nvSpPr>
        <p:spPr>
          <a:xfrm>
            <a:off x="323528" y="1124301"/>
            <a:ext cx="8229600" cy="4525962"/>
          </a:xfrm>
        </p:spPr>
        <p:txBody>
          <a:bodyPr/>
          <a:lstStyle/>
          <a:p>
            <a:r>
              <a:rPr lang="en-ZA" altLang="en-US" sz="2000" dirty="0" smtClean="0"/>
              <a:t>Purpose</a:t>
            </a:r>
          </a:p>
          <a:p>
            <a:r>
              <a:rPr lang="en-ZA" altLang="en-US" sz="2000" dirty="0" smtClean="0"/>
              <a:t>Situational Analysis for Food Security in the Province</a:t>
            </a:r>
          </a:p>
          <a:p>
            <a:r>
              <a:rPr lang="en-ZA" altLang="en-US" sz="2000" dirty="0" smtClean="0"/>
              <a:t>Strategy:  Initial Period of Lockdown</a:t>
            </a:r>
          </a:p>
          <a:p>
            <a:r>
              <a:rPr lang="en-ZA" altLang="en-US" sz="2000" dirty="0" smtClean="0"/>
              <a:t>Household Distribution per District to date</a:t>
            </a:r>
          </a:p>
          <a:p>
            <a:r>
              <a:rPr lang="en-ZA" altLang="en-US" sz="2000" dirty="0" smtClean="0"/>
              <a:t>Revised Current Strategy</a:t>
            </a:r>
          </a:p>
          <a:p>
            <a:r>
              <a:rPr lang="en-ZA" altLang="en-US" sz="2000" dirty="0" smtClean="0"/>
              <a:t>Partnerships</a:t>
            </a:r>
          </a:p>
          <a:p>
            <a:r>
              <a:rPr lang="en-ZA" altLang="en-US" sz="2000" dirty="0" smtClean="0"/>
              <a:t>Budget / Expenditure</a:t>
            </a:r>
          </a:p>
          <a:p>
            <a:r>
              <a:rPr lang="en-ZA" altLang="en-US" sz="2000" dirty="0" smtClean="0"/>
              <a:t>Lessons Learnt / Challenges Experienced</a:t>
            </a:r>
          </a:p>
          <a:p>
            <a:r>
              <a:rPr lang="en-ZA" altLang="en-US" sz="2000" dirty="0" smtClean="0"/>
              <a:t>Shelters for the Homeless</a:t>
            </a:r>
          </a:p>
          <a:p>
            <a:r>
              <a:rPr lang="en-ZA" altLang="en-US" sz="2000" dirty="0" smtClean="0"/>
              <a:t>Collaboration with Municipalities and Challenges at Shelters </a:t>
            </a:r>
          </a:p>
          <a:p>
            <a:endParaRPr lang="en-ZA" altLang="en-US" sz="2400" dirty="0" smtClean="0"/>
          </a:p>
        </p:txBody>
      </p:sp>
      <p:sp>
        <p:nvSpPr>
          <p:cNvPr id="1146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3737FCE-EAE3-40A2-B53E-3906DBD9085C}" type="slidenum">
              <a:rPr lang="en-ZA" altLang="en-US" sz="1200">
                <a:solidFill>
                  <a:srgbClr val="898989"/>
                </a:solidFill>
              </a:rPr>
              <a:pPr>
                <a:spcBef>
                  <a:spcPct val="0"/>
                </a:spcBef>
                <a:buFontTx/>
                <a:buNone/>
              </a:pPr>
              <a:t>174</a:t>
            </a:fld>
            <a:endParaRPr lang="en-ZA" altLang="en-US" sz="1200">
              <a:solidFill>
                <a:srgbClr val="898989"/>
              </a:solidFill>
            </a:endParaRPr>
          </a:p>
        </p:txBody>
      </p:sp>
      <p:pic>
        <p:nvPicPr>
          <p:cNvPr id="6" name="Content Placeholder 3" descr="2018 SocDev logo small low res"/>
          <p:cNvPicPr>
            <a:picLocks/>
          </p:cNvPicPr>
          <p:nvPr/>
        </p:nvPicPr>
        <p:blipFill>
          <a:blip r:embed="rId2"/>
          <a:stretch>
            <a:fillRect/>
          </a:stretch>
        </p:blipFill>
        <p:spPr bwMode="auto">
          <a:xfrm>
            <a:off x="0" y="5650263"/>
            <a:ext cx="3995936" cy="1221730"/>
          </a:xfrm>
          <a:prstGeom prst="rect">
            <a:avLst/>
          </a:prstGeom>
          <a:noFill/>
          <a:ln w="9525">
            <a:noFill/>
            <a:miter lim="800000"/>
            <a:headEnd/>
            <a:tailEnd/>
          </a:ln>
        </p:spPr>
      </p:pic>
      <p:sp>
        <p:nvSpPr>
          <p:cNvPr id="2" name="Rectangle 1"/>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204821772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1" y="0"/>
            <a:ext cx="9143999" cy="1012825"/>
          </a:xfrm>
        </p:spPr>
        <p:txBody>
          <a:bodyPr/>
          <a:lstStyle/>
          <a:p>
            <a:r>
              <a:rPr lang="en-ZA" altLang="en-US" b="1" dirty="0" smtClean="0"/>
              <a:t>PURPOSE</a:t>
            </a:r>
          </a:p>
        </p:txBody>
      </p:sp>
      <p:sp>
        <p:nvSpPr>
          <p:cNvPr id="115715" name="Content Placeholder 2"/>
          <p:cNvSpPr>
            <a:spLocks noGrp="1"/>
          </p:cNvSpPr>
          <p:nvPr>
            <p:ph idx="1"/>
          </p:nvPr>
        </p:nvSpPr>
        <p:spPr/>
        <p:txBody>
          <a:bodyPr/>
          <a:lstStyle/>
          <a:p>
            <a:pPr marL="0" indent="0" algn="just">
              <a:buFont typeface="Arial" panose="020B0604020202020204" pitchFamily="34" charset="0"/>
              <a:buNone/>
            </a:pPr>
            <a:r>
              <a:rPr lang="en-ZA" altLang="en-US" smtClean="0"/>
              <a:t>To present the Portfolio Committee on Co-Operative Governance and Traditional Affairs in Parliament with the status of food distribution and shelters in the Northern-Cape during the Covid-19 lockdown period.</a:t>
            </a:r>
          </a:p>
        </p:txBody>
      </p:sp>
      <p:sp>
        <p:nvSpPr>
          <p:cNvPr id="1157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60DFA53-9477-489F-9685-37FC0A2A86EF}" type="slidenum">
              <a:rPr lang="en-ZA" altLang="en-US" sz="1200">
                <a:solidFill>
                  <a:srgbClr val="898989"/>
                </a:solidFill>
              </a:rPr>
              <a:pPr>
                <a:spcBef>
                  <a:spcPct val="0"/>
                </a:spcBef>
                <a:buFontTx/>
                <a:buNone/>
              </a:pPr>
              <a:t>175</a:t>
            </a:fld>
            <a:endParaRPr lang="en-ZA" altLang="en-US" sz="1200">
              <a:solidFill>
                <a:srgbClr val="898989"/>
              </a:solidFill>
            </a:endParaRPr>
          </a:p>
        </p:txBody>
      </p:sp>
      <p:pic>
        <p:nvPicPr>
          <p:cNvPr id="6" name="Content Placeholder 3" descr="2018 SocDev logo small low res"/>
          <p:cNvPicPr>
            <a:picLocks/>
          </p:cNvPicPr>
          <p:nvPr/>
        </p:nvPicPr>
        <p:blipFill>
          <a:blip r:embed="rId2"/>
          <a:stretch>
            <a:fillRect/>
          </a:stretch>
        </p:blipFill>
        <p:spPr bwMode="auto">
          <a:xfrm>
            <a:off x="0" y="5650263"/>
            <a:ext cx="3995936" cy="1221730"/>
          </a:xfrm>
          <a:prstGeom prst="rect">
            <a:avLst/>
          </a:prstGeom>
          <a:noFill/>
          <a:ln w="9525">
            <a:noFill/>
            <a:miter lim="800000"/>
            <a:headEnd/>
            <a:tailEnd/>
          </a:ln>
        </p:spPr>
      </p:pic>
      <p:sp>
        <p:nvSpPr>
          <p:cNvPr id="7" name="Rectangle 6"/>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6650366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1044575" y="549275"/>
            <a:ext cx="10009188" cy="719138"/>
          </a:xfrm>
        </p:spPr>
        <p:txBody>
          <a:bodyPr/>
          <a:lstStyle/>
          <a:p>
            <a:pPr marL="457200" indent="457200" eaLnBrk="1" hangingPunct="1">
              <a:lnSpc>
                <a:spcPct val="107000"/>
              </a:lnSpc>
              <a:spcAft>
                <a:spcPts val="800"/>
              </a:spcAft>
            </a:pPr>
            <a:r>
              <a:rPr lang="en-ZA" altLang="en-US" sz="3200" b="1" smtClean="0">
                <a:ea typeface="Calibri" panose="020F0502020204030204" pitchFamily="34" charset="0"/>
                <a:cs typeface="Times New Roman" panose="02020603050405020304" pitchFamily="18" charset="0"/>
              </a:rPr>
              <a:t>SITUATIONAL ANALYSIS FOR FOOD SECURITY IN THE PROVINCE</a:t>
            </a:r>
            <a:r>
              <a:rPr lang="en-ZA" altLang="en-US" sz="3200" smtClean="0">
                <a:ea typeface="Calibri" panose="020F0502020204030204" pitchFamily="34" charset="0"/>
                <a:cs typeface="Times New Roman" panose="02020603050405020304" pitchFamily="18" charset="0"/>
              </a:rPr>
              <a:t/>
            </a:r>
            <a:br>
              <a:rPr lang="en-ZA" altLang="en-US" sz="3200" smtClean="0">
                <a:ea typeface="Calibri" panose="020F0502020204030204" pitchFamily="34" charset="0"/>
                <a:cs typeface="Times New Roman" panose="02020603050405020304" pitchFamily="18" charset="0"/>
              </a:rPr>
            </a:br>
            <a:endParaRPr lang="en-ZA" altLang="en-US" sz="3200" b="1" smtClean="0">
              <a:ea typeface="Calibri" panose="020F0502020204030204" pitchFamily="34" charset="0"/>
              <a:cs typeface="Times New Roman" panose="02020603050405020304" pitchFamily="18" charset="0"/>
            </a:endParaRPr>
          </a:p>
        </p:txBody>
      </p:sp>
      <p:sp>
        <p:nvSpPr>
          <p:cNvPr id="4099" name="Content Placeholder 2"/>
          <p:cNvSpPr>
            <a:spLocks noGrp="1"/>
          </p:cNvSpPr>
          <p:nvPr>
            <p:ph idx="1"/>
          </p:nvPr>
        </p:nvSpPr>
        <p:spPr>
          <a:xfrm>
            <a:off x="179388" y="1123950"/>
            <a:ext cx="8785225" cy="4500563"/>
          </a:xfrm>
        </p:spPr>
        <p:txBody>
          <a:bodyPr rtlCol="0">
            <a:normAutofit fontScale="25000" lnSpcReduction="20000"/>
          </a:bodyPr>
          <a:lstStyle/>
          <a:p>
            <a:pPr algn="just" eaLnBrk="1" fontAlgn="auto" hangingPunct="1">
              <a:lnSpc>
                <a:spcPct val="120000"/>
              </a:lnSpc>
              <a:spcAft>
                <a:spcPts val="0"/>
              </a:spcAft>
              <a:buFont typeface="Symbol" panose="05050102010706020507" pitchFamily="18" charset="2"/>
              <a:buChar char=""/>
              <a:defRPr/>
            </a:pPr>
            <a:r>
              <a:rPr lang="en-ZA" sz="8000" dirty="0">
                <a:ea typeface="Calibri" panose="020F0502020204030204" pitchFamily="34" charset="0"/>
                <a:cs typeface="Times New Roman" panose="02020603050405020304" pitchFamily="18" charset="0"/>
              </a:rPr>
              <a:t>Northern Cape has the second highest levels of food insecurity in the country</a:t>
            </a:r>
          </a:p>
          <a:p>
            <a:pPr algn="just" eaLnBrk="1" fontAlgn="auto" hangingPunct="1">
              <a:lnSpc>
                <a:spcPct val="120000"/>
              </a:lnSpc>
              <a:spcAft>
                <a:spcPts val="0"/>
              </a:spcAft>
              <a:buFont typeface="Symbol" panose="05050102010706020507" pitchFamily="18" charset="2"/>
              <a:buChar char=""/>
              <a:defRPr/>
            </a:pPr>
            <a:r>
              <a:rPr lang="en-ZA" sz="8000" dirty="0">
                <a:ea typeface="Calibri" panose="020F0502020204030204" pitchFamily="34" charset="0"/>
                <a:cs typeface="Times New Roman" panose="02020603050405020304" pitchFamily="18" charset="0"/>
              </a:rPr>
              <a:t>11,3% of Population - severe inadequate access to food </a:t>
            </a:r>
            <a:r>
              <a:rPr lang="en-ZA" sz="8000" dirty="0" smtClean="0">
                <a:ea typeface="Calibri" panose="020F0502020204030204" pitchFamily="34" charset="0"/>
                <a:cs typeface="Times New Roman" panose="02020603050405020304" pitchFamily="18" charset="0"/>
              </a:rPr>
              <a:t>– 38 646 households</a:t>
            </a:r>
            <a:endParaRPr lang="en-ZA" sz="8000" dirty="0">
              <a:ea typeface="Calibri" panose="020F0502020204030204" pitchFamily="34" charset="0"/>
              <a:cs typeface="Times New Roman" panose="02020603050405020304" pitchFamily="18" charset="0"/>
            </a:endParaRPr>
          </a:p>
          <a:p>
            <a:pPr algn="just" eaLnBrk="1" fontAlgn="auto" hangingPunct="1">
              <a:lnSpc>
                <a:spcPct val="120000"/>
              </a:lnSpc>
              <a:spcAft>
                <a:spcPts val="0"/>
              </a:spcAft>
              <a:buFont typeface="Symbol" panose="05050102010706020507" pitchFamily="18" charset="2"/>
              <a:buChar char=""/>
              <a:defRPr/>
            </a:pPr>
            <a:r>
              <a:rPr lang="en-ZA" sz="8000" dirty="0">
                <a:ea typeface="Calibri" panose="020F0502020204030204" pitchFamily="34" charset="0"/>
                <a:cs typeface="Times New Roman" panose="02020603050405020304" pitchFamily="18" charset="0"/>
              </a:rPr>
              <a:t>21% of Population  -inadequate access to food -  </a:t>
            </a:r>
            <a:r>
              <a:rPr lang="en-ZA" sz="8000" dirty="0" smtClean="0">
                <a:ea typeface="Calibri" panose="020F0502020204030204" pitchFamily="34" charset="0"/>
                <a:cs typeface="Times New Roman" panose="02020603050405020304" pitchFamily="18" charset="0"/>
              </a:rPr>
              <a:t>71 820 households</a:t>
            </a:r>
            <a:endParaRPr lang="en-ZA" sz="8000" dirty="0">
              <a:ea typeface="Calibri" panose="020F0502020204030204" pitchFamily="34" charset="0"/>
              <a:cs typeface="Times New Roman" panose="02020603050405020304" pitchFamily="18" charset="0"/>
            </a:endParaRPr>
          </a:p>
          <a:p>
            <a:pPr algn="just" eaLnBrk="1" fontAlgn="auto" hangingPunct="1">
              <a:lnSpc>
                <a:spcPct val="120000"/>
              </a:lnSpc>
              <a:spcAft>
                <a:spcPts val="0"/>
              </a:spcAft>
              <a:buFont typeface="Symbol" panose="05050102010706020507" pitchFamily="18" charset="2"/>
              <a:buChar char=""/>
              <a:defRPr/>
            </a:pPr>
            <a:r>
              <a:rPr lang="en-ZA" sz="8000" dirty="0">
                <a:ea typeface="Calibri" panose="020F0502020204030204" pitchFamily="34" charset="0"/>
                <a:cs typeface="Times New Roman" panose="02020603050405020304" pitchFamily="18" charset="0"/>
              </a:rPr>
              <a:t>Approximately 110,000 HH in need of food security (Stats SA 2018</a:t>
            </a:r>
            <a:r>
              <a:rPr lang="en-ZA" sz="8000" dirty="0" smtClean="0">
                <a:ea typeface="Calibri" panose="020F0502020204030204" pitchFamily="34" charset="0"/>
                <a:cs typeface="Times New Roman" panose="02020603050405020304" pitchFamily="18" charset="0"/>
              </a:rPr>
              <a:t>)</a:t>
            </a:r>
          </a:p>
          <a:p>
            <a:pPr algn="just" eaLnBrk="1" fontAlgn="auto" hangingPunct="1">
              <a:lnSpc>
                <a:spcPct val="120000"/>
              </a:lnSpc>
              <a:spcAft>
                <a:spcPts val="0"/>
              </a:spcAft>
              <a:buFont typeface="Symbol" panose="05050102010706020507" pitchFamily="18" charset="2"/>
              <a:buChar char=""/>
              <a:defRPr/>
            </a:pPr>
            <a:r>
              <a:rPr lang="en-ZA" sz="8000" dirty="0" smtClean="0">
                <a:ea typeface="Calibri" panose="020F0502020204030204" pitchFamily="34" charset="0"/>
                <a:cs typeface="Times New Roman" panose="02020603050405020304" pitchFamily="18" charset="0"/>
              </a:rPr>
              <a:t>According to the General Household Survey, 2018 (Stats SA) approximately 47 626 households on the Northern Cape, are </a:t>
            </a:r>
            <a:r>
              <a:rPr lang="en-ZA" sz="8000" b="1" dirty="0" smtClean="0">
                <a:ea typeface="Calibri" panose="020F0502020204030204" pitchFamily="34" charset="0"/>
                <a:cs typeface="Times New Roman" panose="02020603050405020304" pitchFamily="18" charset="0"/>
              </a:rPr>
              <a:t>experiencing hunger</a:t>
            </a:r>
          </a:p>
          <a:p>
            <a:pPr algn="just" eaLnBrk="1" fontAlgn="auto" hangingPunct="1">
              <a:lnSpc>
                <a:spcPct val="120000"/>
              </a:lnSpc>
              <a:spcAft>
                <a:spcPts val="0"/>
              </a:spcAft>
              <a:buFont typeface="Symbol" panose="05050102010706020507" pitchFamily="18" charset="2"/>
              <a:buChar char=""/>
              <a:defRPr/>
            </a:pPr>
            <a:r>
              <a:rPr lang="en-ZA" sz="8000" dirty="0" smtClean="0">
                <a:ea typeface="Calibri" panose="020F0502020204030204" pitchFamily="34" charset="0"/>
                <a:cs typeface="Times New Roman" panose="02020603050405020304" pitchFamily="18" charset="0"/>
              </a:rPr>
              <a:t>It is the 47 626 cohort – </a:t>
            </a:r>
            <a:r>
              <a:rPr lang="en-ZA" sz="8000" b="1" dirty="0" smtClean="0">
                <a:ea typeface="Calibri" panose="020F0502020204030204" pitchFamily="34" charset="0"/>
                <a:cs typeface="Times New Roman" panose="02020603050405020304" pitchFamily="18" charset="0"/>
              </a:rPr>
              <a:t>households experiencing hunger – </a:t>
            </a:r>
            <a:r>
              <a:rPr lang="en-ZA" sz="8000" dirty="0" smtClean="0">
                <a:ea typeface="Calibri" panose="020F0502020204030204" pitchFamily="34" charset="0"/>
                <a:cs typeface="Times New Roman" panose="02020603050405020304" pitchFamily="18" charset="0"/>
              </a:rPr>
              <a:t>that we have been focussing on primarily during the Lockdown period</a:t>
            </a:r>
          </a:p>
          <a:p>
            <a:pPr algn="just" eaLnBrk="1" fontAlgn="auto" hangingPunct="1">
              <a:lnSpc>
                <a:spcPct val="120000"/>
              </a:lnSpc>
              <a:spcAft>
                <a:spcPts val="0"/>
              </a:spcAft>
              <a:buFont typeface="Symbol" panose="05050102010706020507" pitchFamily="18" charset="2"/>
              <a:buChar char=""/>
              <a:defRPr/>
            </a:pPr>
            <a:r>
              <a:rPr lang="en-ZA" sz="8000" dirty="0" smtClean="0">
                <a:ea typeface="Calibri" panose="020F0502020204030204" pitchFamily="34" charset="0"/>
                <a:cs typeface="Times New Roman" panose="02020603050405020304" pitchFamily="18" charset="0"/>
              </a:rPr>
              <a:t>Our focus on these households was also guided by what the budgetary allocation permits and not based on the need as it is difficult to fully appreciate the extent of the need at this stage</a:t>
            </a:r>
            <a:endParaRPr lang="en-ZA" sz="8000" dirty="0">
              <a:ea typeface="Calibri" panose="020F0502020204030204" pitchFamily="34" charset="0"/>
              <a:cs typeface="Times New Roman" panose="02020603050405020304" pitchFamily="18" charset="0"/>
            </a:endParaRPr>
          </a:p>
          <a:p>
            <a:pPr algn="just" eaLnBrk="1" fontAlgn="auto" hangingPunct="1">
              <a:lnSpc>
                <a:spcPct val="120000"/>
              </a:lnSpc>
              <a:spcAft>
                <a:spcPts val="800"/>
              </a:spcAft>
              <a:buFont typeface="Symbol" panose="05050102010706020507" pitchFamily="18" charset="2"/>
              <a:buChar char=""/>
              <a:defRPr/>
            </a:pPr>
            <a:r>
              <a:rPr lang="en-ZA" sz="8000" dirty="0">
                <a:ea typeface="Calibri" panose="020F0502020204030204" pitchFamily="34" charset="0"/>
                <a:cs typeface="Times New Roman" panose="02020603050405020304" pitchFamily="18" charset="0"/>
              </a:rPr>
              <a:t>As a result of COVID- 19 Food Security situation exacerbated</a:t>
            </a:r>
          </a:p>
          <a:p>
            <a:pPr marL="0" indent="0" eaLnBrk="1" fontAlgn="auto" hangingPunct="1">
              <a:spcAft>
                <a:spcPts val="0"/>
              </a:spcAft>
              <a:buFont typeface="Arial" panose="020B0604020202020204" pitchFamily="34" charset="0"/>
              <a:buNone/>
              <a:defRPr/>
            </a:pPr>
            <a:endParaRPr lang="en-ZA" altLang="en-US" sz="2700" dirty="0"/>
          </a:p>
        </p:txBody>
      </p:sp>
      <p:sp>
        <p:nvSpPr>
          <p:cNvPr id="116740" name="Slide Number Placeholder 3"/>
          <p:cNvSpPr>
            <a:spLocks noGrp="1"/>
          </p:cNvSpPr>
          <p:nvPr>
            <p:ph type="sldNum" sz="quarter" idx="10"/>
          </p:nvPr>
        </p:nvSpPr>
        <p:spPr bwMode="auto">
          <a:xfrm>
            <a:off x="628650" y="5624513"/>
            <a:ext cx="20574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8E57A52C-C83D-46A1-AC9D-AA7B470BC20F}" type="slidenum">
              <a:rPr lang="en-ZA" altLang="en-US">
                <a:solidFill>
                  <a:srgbClr val="898989"/>
                </a:solidFill>
                <a:latin typeface="Calibri" panose="020F0502020204030204" pitchFamily="34" charset="0"/>
              </a:rPr>
              <a:pPr algn="l"/>
              <a:t>176</a:t>
            </a:fld>
            <a:endParaRPr lang="en-ZA" altLang="en-US">
              <a:solidFill>
                <a:srgbClr val="898989"/>
              </a:solidFill>
              <a:latin typeface="Calibri" panose="020F0502020204030204" pitchFamily="34" charset="0"/>
            </a:endParaRPr>
          </a:p>
        </p:txBody>
      </p:sp>
      <p:pic>
        <p:nvPicPr>
          <p:cNvPr id="6" name="Content Placeholder 3" descr="2018 SocDev logo small low res"/>
          <p:cNvPicPr>
            <a:picLocks/>
          </p:cNvPicPr>
          <p:nvPr/>
        </p:nvPicPr>
        <p:blipFill>
          <a:blip r:embed="rId3"/>
          <a:stretch>
            <a:fillRect/>
          </a:stretch>
        </p:blipFill>
        <p:spPr bwMode="auto">
          <a:xfrm>
            <a:off x="0" y="5650263"/>
            <a:ext cx="3995936" cy="1221730"/>
          </a:xfrm>
          <a:prstGeom prst="rect">
            <a:avLst/>
          </a:prstGeom>
          <a:noFill/>
          <a:ln w="9525">
            <a:noFill/>
            <a:miter lim="800000"/>
            <a:headEnd/>
            <a:tailEnd/>
          </a:ln>
        </p:spPr>
      </p:pic>
      <p:sp>
        <p:nvSpPr>
          <p:cNvPr id="7" name="Rectangle 6"/>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428572528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07950" y="760413"/>
            <a:ext cx="8507413" cy="1012825"/>
          </a:xfrm>
        </p:spPr>
        <p:txBody>
          <a:bodyPr/>
          <a:lstStyle/>
          <a:p>
            <a:pPr marL="457200" indent="457200" eaLnBrk="1" hangingPunct="1">
              <a:lnSpc>
                <a:spcPct val="107000"/>
              </a:lnSpc>
              <a:spcAft>
                <a:spcPts val="800"/>
              </a:spcAft>
            </a:pPr>
            <a:r>
              <a:rPr lang="en-ZA" altLang="en-US" sz="3200" b="1" dirty="0" smtClean="0">
                <a:ea typeface="Calibri" panose="020F0502020204030204" pitchFamily="34" charset="0"/>
                <a:cs typeface="Times New Roman" panose="02020603050405020304" pitchFamily="18" charset="0"/>
              </a:rPr>
              <a:t>STRATEGY: INITIAL PERIOD OF LOCKDOWN (April to July 2020)</a:t>
            </a:r>
            <a:r>
              <a:rPr lang="en-ZA" altLang="en-US" sz="3200" dirty="0" smtClean="0">
                <a:ea typeface="Calibri" panose="020F0502020204030204" pitchFamily="34" charset="0"/>
                <a:cs typeface="Times New Roman" panose="02020603050405020304" pitchFamily="18" charset="0"/>
              </a:rPr>
              <a:t/>
            </a:r>
            <a:br>
              <a:rPr lang="en-ZA" altLang="en-US" sz="3200" dirty="0" smtClean="0">
                <a:ea typeface="Calibri" panose="020F0502020204030204" pitchFamily="34" charset="0"/>
                <a:cs typeface="Times New Roman" panose="02020603050405020304" pitchFamily="18" charset="0"/>
              </a:rPr>
            </a:br>
            <a:endParaRPr lang="en-ZA" altLang="en-US" sz="3200" dirty="0" smtClean="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539750" y="1773238"/>
            <a:ext cx="8229600" cy="3311525"/>
          </a:xfrm>
        </p:spPr>
        <p:txBody>
          <a:bodyPr rtlCol="0">
            <a:normAutofit/>
          </a:bodyPr>
          <a:lstStyle/>
          <a:p>
            <a:pPr eaLnBrk="1" fontAlgn="auto" hangingPunct="1">
              <a:lnSpc>
                <a:spcPct val="107000"/>
              </a:lnSpc>
              <a:spcAft>
                <a:spcPts val="0"/>
              </a:spcAft>
              <a:buFont typeface="Symbol" panose="05050102010706020507" pitchFamily="18" charset="2"/>
              <a:buChar char=""/>
              <a:defRPr/>
            </a:pPr>
            <a:r>
              <a:rPr lang="en-ZA" sz="2000" dirty="0">
                <a:ea typeface="Calibri" panose="020F0502020204030204" pitchFamily="34" charset="0"/>
                <a:cs typeface="Times New Roman" panose="02020603050405020304" pitchFamily="18" charset="0"/>
              </a:rPr>
              <a:t>Suspension of pre COVID-19 strategy of providing cooked meals through funded </a:t>
            </a:r>
            <a:r>
              <a:rPr lang="en-ZA" sz="2000" dirty="0" smtClean="0">
                <a:ea typeface="Calibri" panose="020F0502020204030204" pitchFamily="34" charset="0"/>
                <a:cs typeface="Times New Roman" panose="02020603050405020304" pitchFamily="18" charset="0"/>
              </a:rPr>
              <a:t>NPO’s as all NPO’s forced to close</a:t>
            </a:r>
            <a:endParaRPr lang="en-ZA" sz="2000" dirty="0">
              <a:ea typeface="Calibri" panose="020F0502020204030204" pitchFamily="34" charset="0"/>
              <a:cs typeface="Times New Roman" panose="02020603050405020304" pitchFamily="18" charset="0"/>
            </a:endParaRPr>
          </a:p>
          <a:p>
            <a:pPr eaLnBrk="1" fontAlgn="auto" hangingPunct="1">
              <a:lnSpc>
                <a:spcPct val="107000"/>
              </a:lnSpc>
              <a:spcAft>
                <a:spcPts val="0"/>
              </a:spcAft>
              <a:buFont typeface="Symbol" panose="05050102010706020507" pitchFamily="18" charset="2"/>
              <a:buChar char=""/>
              <a:defRPr/>
            </a:pPr>
            <a:r>
              <a:rPr lang="en-ZA" sz="2000" dirty="0">
                <a:ea typeface="Calibri" panose="020F0502020204030204" pitchFamily="34" charset="0"/>
                <a:cs typeface="Times New Roman" panose="02020603050405020304" pitchFamily="18" charset="0"/>
              </a:rPr>
              <a:t>Strategy changed to provision of food parcels to vulnerable </a:t>
            </a:r>
            <a:r>
              <a:rPr lang="en-ZA" sz="2000" dirty="0" smtClean="0">
                <a:ea typeface="Calibri" panose="020F0502020204030204" pitchFamily="34" charset="0"/>
                <a:cs typeface="Times New Roman" panose="02020603050405020304" pitchFamily="18" charset="0"/>
              </a:rPr>
              <a:t>households</a:t>
            </a:r>
            <a:r>
              <a:rPr lang="en-ZA" sz="2000" dirty="0">
                <a:ea typeface="Calibri" panose="020F0502020204030204" pitchFamily="34" charset="0"/>
                <a:cs typeface="Times New Roman" panose="02020603050405020304" pitchFamily="18" charset="0"/>
              </a:rPr>
              <a:t>, in partnership with SASSA, Local Government and Private Sector donors –</a:t>
            </a:r>
          </a:p>
          <a:p>
            <a:pPr eaLnBrk="1" fontAlgn="auto" hangingPunct="1">
              <a:lnSpc>
                <a:spcPct val="107000"/>
              </a:lnSpc>
              <a:spcAft>
                <a:spcPts val="0"/>
              </a:spcAft>
              <a:buFont typeface="Symbol" panose="05050102010706020507" pitchFamily="18" charset="2"/>
              <a:buChar char=""/>
              <a:defRPr/>
            </a:pPr>
            <a:r>
              <a:rPr lang="en-ZA" sz="2000" dirty="0">
                <a:ea typeface="Calibri" panose="020F0502020204030204" pitchFamily="34" charset="0"/>
                <a:cs typeface="Times New Roman" panose="02020603050405020304" pitchFamily="18" charset="0"/>
              </a:rPr>
              <a:t>Defined criteria -target households with no income </a:t>
            </a:r>
          </a:p>
          <a:p>
            <a:pPr marL="0" indent="0" eaLnBrk="1" fontAlgn="auto" hangingPunct="1">
              <a:spcAft>
                <a:spcPts val="0"/>
              </a:spcAft>
              <a:buFont typeface="Arial" panose="020B0604020202020204" pitchFamily="34" charset="0"/>
              <a:buNone/>
              <a:defRPr/>
            </a:pPr>
            <a:endParaRPr lang="en-ZA" sz="2000" dirty="0"/>
          </a:p>
        </p:txBody>
      </p:sp>
      <p:sp>
        <p:nvSpPr>
          <p:cNvPr id="1177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4A24EC-A2E0-4102-93E6-BD902D34B5E7}" type="slidenum">
              <a:rPr lang="en-ZA" altLang="en-US" sz="1200">
                <a:solidFill>
                  <a:srgbClr val="898989"/>
                </a:solidFill>
                <a:latin typeface="Arial" panose="020B0604020202020204" pitchFamily="34" charset="0"/>
              </a:rPr>
              <a:pPr>
                <a:spcBef>
                  <a:spcPct val="0"/>
                </a:spcBef>
                <a:buFontTx/>
                <a:buNone/>
              </a:pPr>
              <a:t>177</a:t>
            </a:fld>
            <a:endParaRPr lang="en-ZA" altLang="en-US" sz="1200">
              <a:solidFill>
                <a:srgbClr val="898989"/>
              </a:solidFill>
              <a:latin typeface="Arial" panose="020B0604020202020204" pitchFamily="34" charset="0"/>
            </a:endParaRPr>
          </a:p>
        </p:txBody>
      </p:sp>
      <p:pic>
        <p:nvPicPr>
          <p:cNvPr id="6" name="Content Placeholder 3" descr="2018 SocDev logo small low res"/>
          <p:cNvPicPr>
            <a:picLocks/>
          </p:cNvPicPr>
          <p:nvPr/>
        </p:nvPicPr>
        <p:blipFill>
          <a:blip r:embed="rId2"/>
          <a:stretch>
            <a:fillRect/>
          </a:stretch>
        </p:blipFill>
        <p:spPr bwMode="auto">
          <a:xfrm>
            <a:off x="0" y="5650263"/>
            <a:ext cx="3995936" cy="1221730"/>
          </a:xfrm>
          <a:prstGeom prst="rect">
            <a:avLst/>
          </a:prstGeom>
          <a:noFill/>
          <a:ln w="9525">
            <a:noFill/>
            <a:miter lim="800000"/>
            <a:headEnd/>
            <a:tailEnd/>
          </a:ln>
        </p:spPr>
      </p:pic>
      <p:sp>
        <p:nvSpPr>
          <p:cNvPr id="7" name="Rectangle 6"/>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315434691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0" y="188913"/>
            <a:ext cx="9144000" cy="752475"/>
          </a:xfrm>
        </p:spPr>
        <p:txBody>
          <a:bodyPr/>
          <a:lstStyle/>
          <a:p>
            <a:pPr defTabSz="420688" eaLnBrk="1" hangingPunct="1"/>
            <a:r>
              <a:rPr lang="en-ZA" altLang="en-US" sz="3200" b="1" smtClean="0"/>
              <a:t>HOUSEHOLD DISTRIBUTION PER DISTRICT TO DATE  </a:t>
            </a:r>
          </a:p>
        </p:txBody>
      </p:sp>
      <p:graphicFrame>
        <p:nvGraphicFramePr>
          <p:cNvPr id="12" name="Content Placeholder 11"/>
          <p:cNvGraphicFramePr>
            <a:graphicFrameLocks noGrp="1"/>
          </p:cNvGraphicFramePr>
          <p:nvPr>
            <p:ph idx="1"/>
          </p:nvPr>
        </p:nvGraphicFramePr>
        <p:xfrm>
          <a:off x="1116013" y="1052513"/>
          <a:ext cx="6623049" cy="4098923"/>
        </p:xfrm>
        <a:graphic>
          <a:graphicData uri="http://schemas.openxmlformats.org/drawingml/2006/table">
            <a:tbl>
              <a:tblPr/>
              <a:tblGrid>
                <a:gridCol w="2411934">
                  <a:extLst>
                    <a:ext uri="{9D8B030D-6E8A-4147-A177-3AD203B41FA5}">
                      <a16:colId xmlns:a16="http://schemas.microsoft.com/office/drawing/2014/main" val="20000"/>
                    </a:ext>
                  </a:extLst>
                </a:gridCol>
                <a:gridCol w="1899716">
                  <a:extLst>
                    <a:ext uri="{9D8B030D-6E8A-4147-A177-3AD203B41FA5}">
                      <a16:colId xmlns:a16="http://schemas.microsoft.com/office/drawing/2014/main" val="20001"/>
                    </a:ext>
                  </a:extLst>
                </a:gridCol>
                <a:gridCol w="2311399">
                  <a:extLst>
                    <a:ext uri="{9D8B030D-6E8A-4147-A177-3AD203B41FA5}">
                      <a16:colId xmlns:a16="http://schemas.microsoft.com/office/drawing/2014/main" val="20002"/>
                    </a:ext>
                  </a:extLst>
                </a:gridCol>
              </a:tblGrid>
              <a:tr h="864266">
                <a:tc>
                  <a:txBody>
                    <a:bodyPr/>
                    <a:lstStyle/>
                    <a:p>
                      <a:pPr>
                        <a:lnSpc>
                          <a:spcPct val="115000"/>
                        </a:lnSpc>
                        <a:spcAft>
                          <a:spcPts val="0"/>
                        </a:spcAft>
                      </a:pPr>
                      <a:r>
                        <a:rPr lang="en-ZA" sz="2400" b="1" dirty="0">
                          <a:latin typeface="Calibri"/>
                          <a:ea typeface="Calibri"/>
                          <a:cs typeface="Times New Roman"/>
                        </a:rPr>
                        <a:t>Districts</a:t>
                      </a:r>
                      <a:endParaRPr lang="en-ZA"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a:lnSpc>
                          <a:spcPct val="115000"/>
                        </a:lnSpc>
                        <a:spcAft>
                          <a:spcPts val="0"/>
                        </a:spcAft>
                      </a:pPr>
                      <a:r>
                        <a:rPr lang="en-ZA" sz="2400" b="1" dirty="0">
                          <a:latin typeface="Calibri"/>
                          <a:ea typeface="Calibri"/>
                          <a:cs typeface="Times New Roman"/>
                        </a:rPr>
                        <a:t>#food parcels distributed </a:t>
                      </a:r>
                      <a:endParaRPr lang="en-ZA"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a:lnSpc>
                          <a:spcPct val="115000"/>
                        </a:lnSpc>
                        <a:spcAft>
                          <a:spcPts val="0"/>
                        </a:spcAft>
                      </a:pPr>
                      <a:r>
                        <a:rPr lang="en-ZA" sz="2400" b="1" dirty="0">
                          <a:latin typeface="Calibri"/>
                          <a:ea typeface="Calibri"/>
                          <a:cs typeface="Times New Roman"/>
                        </a:rPr>
                        <a:t>#people reached (1:5)</a:t>
                      </a:r>
                      <a:endParaRPr lang="en-ZA"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extLst>
                  <a:ext uri="{0D108BD9-81ED-4DB2-BD59-A6C34878D82A}">
                    <a16:rowId xmlns:a16="http://schemas.microsoft.com/office/drawing/2014/main" val="10000"/>
                  </a:ext>
                </a:extLst>
              </a:tr>
              <a:tr h="530547">
                <a:tc>
                  <a:txBody>
                    <a:bodyPr/>
                    <a:lstStyle/>
                    <a:p>
                      <a:pPr>
                        <a:lnSpc>
                          <a:spcPct val="115000"/>
                        </a:lnSpc>
                        <a:spcAft>
                          <a:spcPts val="0"/>
                        </a:spcAft>
                      </a:pPr>
                      <a:r>
                        <a:rPr lang="en-ZA" sz="2000" b="1" dirty="0">
                          <a:latin typeface="Calibri"/>
                          <a:ea typeface="Calibri"/>
                          <a:cs typeface="Times New Roman"/>
                        </a:rPr>
                        <a:t>Frances Baard</a:t>
                      </a:r>
                      <a:endParaRPr lang="en-ZA"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c>
                  <a:txBody>
                    <a:bodyPr/>
                    <a:lstStyle/>
                    <a:p>
                      <a:pPr>
                        <a:lnSpc>
                          <a:spcPct val="115000"/>
                        </a:lnSpc>
                        <a:spcAft>
                          <a:spcPts val="0"/>
                        </a:spcAft>
                      </a:pPr>
                      <a:r>
                        <a:rPr lang="en-ZA" sz="2000" dirty="0" smtClean="0">
                          <a:latin typeface="Calibri"/>
                          <a:ea typeface="Calibri"/>
                          <a:cs typeface="Times New Roman"/>
                        </a:rPr>
                        <a:t>25 106</a:t>
                      </a:r>
                      <a:endParaRPr lang="en-ZA"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c>
                  <a:txBody>
                    <a:bodyPr/>
                    <a:lstStyle/>
                    <a:p>
                      <a:pPr>
                        <a:lnSpc>
                          <a:spcPct val="115000"/>
                        </a:lnSpc>
                        <a:spcAft>
                          <a:spcPts val="0"/>
                        </a:spcAft>
                      </a:pPr>
                      <a:r>
                        <a:rPr lang="en-ZA" sz="2000">
                          <a:latin typeface="Calibri"/>
                          <a:ea typeface="Calibri"/>
                          <a:cs typeface="Times New Roman"/>
                        </a:rPr>
                        <a:t>102 780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extLst>
                  <a:ext uri="{0D108BD9-81ED-4DB2-BD59-A6C34878D82A}">
                    <a16:rowId xmlns:a16="http://schemas.microsoft.com/office/drawing/2014/main" val="10001"/>
                  </a:ext>
                </a:extLst>
              </a:tr>
              <a:tr h="530547">
                <a:tc>
                  <a:txBody>
                    <a:bodyPr/>
                    <a:lstStyle/>
                    <a:p>
                      <a:pPr>
                        <a:lnSpc>
                          <a:spcPct val="115000"/>
                        </a:lnSpc>
                        <a:spcAft>
                          <a:spcPts val="0"/>
                        </a:spcAft>
                      </a:pPr>
                      <a:r>
                        <a:rPr lang="en-ZA" sz="2000" b="1" dirty="0" err="1">
                          <a:latin typeface="Calibri"/>
                          <a:ea typeface="Calibri"/>
                          <a:cs typeface="Times New Roman"/>
                        </a:rPr>
                        <a:t>Pixley</a:t>
                      </a:r>
                      <a:r>
                        <a:rPr lang="en-ZA" sz="2000" b="1" dirty="0">
                          <a:latin typeface="Calibri"/>
                          <a:ea typeface="Calibri"/>
                          <a:cs typeface="Times New Roman"/>
                        </a:rPr>
                        <a:t> ka </a:t>
                      </a:r>
                      <a:r>
                        <a:rPr lang="en-ZA" sz="2000" b="1" dirty="0" err="1">
                          <a:latin typeface="Calibri"/>
                          <a:ea typeface="Calibri"/>
                          <a:cs typeface="Times New Roman"/>
                        </a:rPr>
                        <a:t>Seme</a:t>
                      </a:r>
                      <a:endParaRPr lang="en-ZA"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c>
                  <a:txBody>
                    <a:bodyPr/>
                    <a:lstStyle/>
                    <a:p>
                      <a:pPr>
                        <a:lnSpc>
                          <a:spcPct val="115000"/>
                        </a:lnSpc>
                        <a:spcAft>
                          <a:spcPts val="0"/>
                        </a:spcAft>
                      </a:pPr>
                      <a:r>
                        <a:rPr lang="en-ZA" sz="2000" dirty="0" smtClean="0">
                          <a:latin typeface="Calibri"/>
                          <a:ea typeface="Calibri"/>
                          <a:cs typeface="Times New Roman"/>
                        </a:rPr>
                        <a:t>8 030</a:t>
                      </a:r>
                      <a:endParaRPr lang="en-ZA"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c>
                  <a:txBody>
                    <a:bodyPr/>
                    <a:lstStyle/>
                    <a:p>
                      <a:pPr>
                        <a:lnSpc>
                          <a:spcPct val="115000"/>
                        </a:lnSpc>
                        <a:spcAft>
                          <a:spcPts val="0"/>
                        </a:spcAft>
                      </a:pPr>
                      <a:r>
                        <a:rPr lang="en-ZA" sz="2000">
                          <a:latin typeface="Calibri"/>
                          <a:ea typeface="Calibri"/>
                          <a:cs typeface="Times New Roman"/>
                        </a:rPr>
                        <a:t>43 380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extLst>
                  <a:ext uri="{0D108BD9-81ED-4DB2-BD59-A6C34878D82A}">
                    <a16:rowId xmlns:a16="http://schemas.microsoft.com/office/drawing/2014/main" val="10002"/>
                  </a:ext>
                </a:extLst>
              </a:tr>
              <a:tr h="530547">
                <a:tc>
                  <a:txBody>
                    <a:bodyPr/>
                    <a:lstStyle/>
                    <a:p>
                      <a:pPr>
                        <a:lnSpc>
                          <a:spcPct val="115000"/>
                        </a:lnSpc>
                        <a:spcAft>
                          <a:spcPts val="0"/>
                        </a:spcAft>
                      </a:pPr>
                      <a:r>
                        <a:rPr lang="en-ZA" sz="2000" b="1" dirty="0">
                          <a:latin typeface="Calibri"/>
                          <a:ea typeface="Calibri"/>
                          <a:cs typeface="Times New Roman"/>
                        </a:rPr>
                        <a:t>Namakwa</a:t>
                      </a:r>
                      <a:endParaRPr lang="en-ZA"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c>
                  <a:txBody>
                    <a:bodyPr/>
                    <a:lstStyle/>
                    <a:p>
                      <a:pPr>
                        <a:lnSpc>
                          <a:spcPct val="115000"/>
                        </a:lnSpc>
                        <a:spcAft>
                          <a:spcPts val="0"/>
                        </a:spcAft>
                      </a:pPr>
                      <a:r>
                        <a:rPr lang="en-ZA" sz="2000" dirty="0" smtClean="0">
                          <a:latin typeface="Calibri"/>
                          <a:ea typeface="Calibri"/>
                          <a:cs typeface="Times New Roman"/>
                        </a:rPr>
                        <a:t>7 281</a:t>
                      </a:r>
                      <a:endParaRPr lang="en-ZA"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c>
                  <a:txBody>
                    <a:bodyPr/>
                    <a:lstStyle/>
                    <a:p>
                      <a:pPr>
                        <a:lnSpc>
                          <a:spcPct val="115000"/>
                        </a:lnSpc>
                        <a:spcAft>
                          <a:spcPts val="0"/>
                        </a:spcAft>
                      </a:pPr>
                      <a:r>
                        <a:rPr lang="en-ZA" sz="2000" dirty="0">
                          <a:latin typeface="Calibri"/>
                          <a:ea typeface="Calibri"/>
                          <a:cs typeface="Times New Roman"/>
                        </a:rPr>
                        <a:t>32 305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extLst>
                  <a:ext uri="{0D108BD9-81ED-4DB2-BD59-A6C34878D82A}">
                    <a16:rowId xmlns:a16="http://schemas.microsoft.com/office/drawing/2014/main" val="10003"/>
                  </a:ext>
                </a:extLst>
              </a:tr>
              <a:tr h="531548">
                <a:tc>
                  <a:txBody>
                    <a:bodyPr/>
                    <a:lstStyle/>
                    <a:p>
                      <a:pPr>
                        <a:lnSpc>
                          <a:spcPct val="115000"/>
                        </a:lnSpc>
                        <a:spcAft>
                          <a:spcPts val="0"/>
                        </a:spcAft>
                      </a:pPr>
                      <a:r>
                        <a:rPr lang="en-ZA" sz="2000" b="1">
                          <a:latin typeface="Calibri"/>
                          <a:ea typeface="Calibri"/>
                          <a:cs typeface="Times New Roman"/>
                        </a:rPr>
                        <a:t>John Toalo Gaetsewe</a:t>
                      </a:r>
                      <a:endParaRPr lang="en-ZA"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c>
                  <a:txBody>
                    <a:bodyPr/>
                    <a:lstStyle/>
                    <a:p>
                      <a:pPr>
                        <a:lnSpc>
                          <a:spcPct val="115000"/>
                        </a:lnSpc>
                        <a:spcAft>
                          <a:spcPts val="0"/>
                        </a:spcAft>
                      </a:pPr>
                      <a:r>
                        <a:rPr lang="en-ZA" sz="2000" dirty="0" smtClean="0">
                          <a:latin typeface="Calibri"/>
                          <a:ea typeface="Calibri"/>
                          <a:cs typeface="Times New Roman"/>
                        </a:rPr>
                        <a:t>7 801</a:t>
                      </a:r>
                      <a:endParaRPr lang="en-ZA"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c>
                  <a:txBody>
                    <a:bodyPr/>
                    <a:lstStyle/>
                    <a:p>
                      <a:pPr>
                        <a:lnSpc>
                          <a:spcPct val="115000"/>
                        </a:lnSpc>
                        <a:spcAft>
                          <a:spcPts val="0"/>
                        </a:spcAft>
                      </a:pPr>
                      <a:r>
                        <a:rPr lang="en-ZA" sz="2000" dirty="0">
                          <a:latin typeface="Calibri"/>
                          <a:ea typeface="Calibri"/>
                          <a:cs typeface="Times New Roman"/>
                        </a:rPr>
                        <a:t>38 855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extLst>
                  <a:ext uri="{0D108BD9-81ED-4DB2-BD59-A6C34878D82A}">
                    <a16:rowId xmlns:a16="http://schemas.microsoft.com/office/drawing/2014/main" val="10004"/>
                  </a:ext>
                </a:extLst>
              </a:tr>
              <a:tr h="530547">
                <a:tc>
                  <a:txBody>
                    <a:bodyPr/>
                    <a:lstStyle/>
                    <a:p>
                      <a:pPr>
                        <a:lnSpc>
                          <a:spcPct val="115000"/>
                        </a:lnSpc>
                        <a:spcAft>
                          <a:spcPts val="0"/>
                        </a:spcAft>
                      </a:pPr>
                      <a:r>
                        <a:rPr lang="en-ZA" sz="2000" b="1" dirty="0">
                          <a:latin typeface="Calibri"/>
                          <a:ea typeface="Calibri"/>
                          <a:cs typeface="Times New Roman"/>
                        </a:rPr>
                        <a:t>ZM </a:t>
                      </a:r>
                      <a:r>
                        <a:rPr lang="en-ZA" sz="2000" b="1" dirty="0" err="1">
                          <a:latin typeface="Calibri"/>
                          <a:ea typeface="Calibri"/>
                          <a:cs typeface="Times New Roman"/>
                        </a:rPr>
                        <a:t>Mgcawu</a:t>
                      </a:r>
                      <a:endParaRPr lang="en-ZA"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c>
                  <a:txBody>
                    <a:bodyPr/>
                    <a:lstStyle/>
                    <a:p>
                      <a:pPr>
                        <a:lnSpc>
                          <a:spcPct val="115000"/>
                        </a:lnSpc>
                        <a:spcAft>
                          <a:spcPts val="0"/>
                        </a:spcAft>
                      </a:pPr>
                      <a:r>
                        <a:rPr lang="en-ZA" sz="2000" dirty="0" smtClean="0">
                          <a:latin typeface="Calibri"/>
                          <a:ea typeface="Calibri"/>
                          <a:cs typeface="Times New Roman"/>
                        </a:rPr>
                        <a:t>9 918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tc>
                  <a:txBody>
                    <a:bodyPr/>
                    <a:lstStyle/>
                    <a:p>
                      <a:pPr>
                        <a:lnSpc>
                          <a:spcPct val="115000"/>
                        </a:lnSpc>
                        <a:spcAft>
                          <a:spcPts val="0"/>
                        </a:spcAft>
                      </a:pPr>
                      <a:r>
                        <a:rPr lang="en-ZA" sz="2000" dirty="0">
                          <a:latin typeface="Calibri"/>
                          <a:ea typeface="Calibri"/>
                          <a:cs typeface="Times New Roman"/>
                        </a:rPr>
                        <a:t>45 840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79"/>
                    </a:solidFill>
                  </a:tcPr>
                </a:tc>
                <a:extLst>
                  <a:ext uri="{0D108BD9-81ED-4DB2-BD59-A6C34878D82A}">
                    <a16:rowId xmlns:a16="http://schemas.microsoft.com/office/drawing/2014/main" val="10005"/>
                  </a:ext>
                </a:extLst>
              </a:tr>
              <a:tr h="580921">
                <a:tc>
                  <a:txBody>
                    <a:bodyPr/>
                    <a:lstStyle/>
                    <a:p>
                      <a:pPr>
                        <a:lnSpc>
                          <a:spcPct val="115000"/>
                        </a:lnSpc>
                        <a:spcAft>
                          <a:spcPts val="0"/>
                        </a:spcAft>
                      </a:pPr>
                      <a:r>
                        <a:rPr lang="en-ZA" sz="2000" b="1" dirty="0">
                          <a:latin typeface="Calibri"/>
                          <a:ea typeface="Calibri"/>
                          <a:cs typeface="Times New Roman"/>
                        </a:rPr>
                        <a:t>Total</a:t>
                      </a:r>
                      <a:endParaRPr lang="en-ZA"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a:lnSpc>
                          <a:spcPct val="115000"/>
                        </a:lnSpc>
                        <a:spcAft>
                          <a:spcPts val="0"/>
                        </a:spcAft>
                      </a:pPr>
                      <a:r>
                        <a:rPr lang="en-ZA" sz="2000" b="1" dirty="0" smtClean="0">
                          <a:latin typeface="Calibri"/>
                          <a:ea typeface="Calibri"/>
                          <a:cs typeface="Times New Roman"/>
                        </a:rPr>
                        <a:t>58</a:t>
                      </a:r>
                      <a:r>
                        <a:rPr lang="en-ZA" sz="2000" b="1" baseline="0" dirty="0" smtClean="0">
                          <a:latin typeface="Calibri"/>
                          <a:ea typeface="Calibri"/>
                          <a:cs typeface="Times New Roman"/>
                        </a:rPr>
                        <a:t> 136</a:t>
                      </a:r>
                      <a:endParaRPr lang="en-ZA"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a:lnSpc>
                          <a:spcPct val="115000"/>
                        </a:lnSpc>
                        <a:spcAft>
                          <a:spcPts val="0"/>
                        </a:spcAft>
                      </a:pPr>
                      <a:r>
                        <a:rPr lang="en-ZA" sz="2000" b="1" dirty="0">
                          <a:latin typeface="Calibri"/>
                          <a:ea typeface="Calibri"/>
                          <a:cs typeface="Times New Roman"/>
                        </a:rPr>
                        <a:t>263 160</a:t>
                      </a:r>
                      <a:endParaRPr lang="en-ZA"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extLst>
                  <a:ext uri="{0D108BD9-81ED-4DB2-BD59-A6C34878D82A}">
                    <a16:rowId xmlns:a16="http://schemas.microsoft.com/office/drawing/2014/main" val="10006"/>
                  </a:ext>
                </a:extLst>
              </a:tr>
            </a:tbl>
          </a:graphicData>
        </a:graphic>
      </p:graphicFrame>
      <p:sp>
        <p:nvSpPr>
          <p:cNvPr id="11882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407BD5-398A-4D84-B7C0-CCC49F2EFDC1}" type="slidenum">
              <a:rPr lang="en-ZA" altLang="en-US" sz="1200">
                <a:solidFill>
                  <a:srgbClr val="898989"/>
                </a:solidFill>
                <a:latin typeface="Arial" panose="020B0604020202020204" pitchFamily="34" charset="0"/>
              </a:rPr>
              <a:pPr>
                <a:spcBef>
                  <a:spcPct val="0"/>
                </a:spcBef>
                <a:buFontTx/>
                <a:buNone/>
              </a:pPr>
              <a:t>178</a:t>
            </a:fld>
            <a:endParaRPr lang="en-ZA" altLang="en-US" sz="1200">
              <a:solidFill>
                <a:srgbClr val="898989"/>
              </a:solidFill>
              <a:latin typeface="Arial" panose="020B0604020202020204" pitchFamily="34" charset="0"/>
            </a:endParaRPr>
          </a:p>
        </p:txBody>
      </p:sp>
      <p:sp>
        <p:nvSpPr>
          <p:cNvPr id="118822" name="TextBox 2"/>
          <p:cNvSpPr txBox="1">
            <a:spLocks noChangeArrowheads="1"/>
          </p:cNvSpPr>
          <p:nvPr/>
        </p:nvSpPr>
        <p:spPr bwMode="auto">
          <a:xfrm>
            <a:off x="1187450" y="5300663"/>
            <a:ext cx="6480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800">
                <a:latin typeface="Arial" panose="020B0604020202020204" pitchFamily="34" charset="0"/>
              </a:rPr>
              <a:t>Note:  Includes Donations</a:t>
            </a:r>
          </a:p>
        </p:txBody>
      </p:sp>
      <p:pic>
        <p:nvPicPr>
          <p:cNvPr id="8" name="Content Placeholder 3" descr="2018 SocDev logo small low res"/>
          <p:cNvPicPr>
            <a:picLocks/>
          </p:cNvPicPr>
          <p:nvPr/>
        </p:nvPicPr>
        <p:blipFill>
          <a:blip r:embed="rId2"/>
          <a:stretch>
            <a:fillRect/>
          </a:stretch>
        </p:blipFill>
        <p:spPr bwMode="auto">
          <a:xfrm>
            <a:off x="0" y="5650263"/>
            <a:ext cx="3995936" cy="1221730"/>
          </a:xfrm>
          <a:prstGeom prst="rect">
            <a:avLst/>
          </a:prstGeom>
          <a:noFill/>
          <a:ln w="9525">
            <a:noFill/>
            <a:miter lim="800000"/>
            <a:headEnd/>
            <a:tailEnd/>
          </a:ln>
        </p:spPr>
      </p:pic>
      <p:sp>
        <p:nvSpPr>
          <p:cNvPr id="9" name="Rectangle 8"/>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3354909163"/>
      </p:ext>
    </p:extLst>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404813"/>
            <a:ext cx="8867775" cy="1012825"/>
          </a:xfrm>
        </p:spPr>
        <p:txBody>
          <a:bodyPr rtlCol="0">
            <a:normAutofit fontScale="90000"/>
          </a:bodyPr>
          <a:lstStyle/>
          <a:p>
            <a:pPr marL="1371600" indent="457200" eaLnBrk="1" fontAlgn="auto" hangingPunct="1">
              <a:lnSpc>
                <a:spcPct val="107000"/>
              </a:lnSpc>
              <a:spcAft>
                <a:spcPts val="800"/>
              </a:spcAft>
              <a:defRPr/>
            </a:pPr>
            <a:r>
              <a:rPr lang="en-ZA" sz="3600" b="1" dirty="0">
                <a:ea typeface="Calibri" panose="020F0502020204030204" pitchFamily="34" charset="0"/>
                <a:cs typeface="Times New Roman" panose="02020603050405020304" pitchFamily="18" charset="0"/>
              </a:rPr>
              <a:t>REVISED CURRENT STRATEGY</a:t>
            </a:r>
            <a:r>
              <a:rPr lang="en-ZA" dirty="0">
                <a:ea typeface="Calibri" panose="020F0502020204030204" pitchFamily="34" charset="0"/>
                <a:cs typeface="Times New Roman" panose="02020603050405020304" pitchFamily="18" charset="0"/>
              </a:rPr>
              <a:t/>
            </a:r>
            <a:br>
              <a:rPr lang="en-ZA" dirty="0">
                <a:ea typeface="Calibri" panose="020F0502020204030204" pitchFamily="34" charset="0"/>
                <a:cs typeface="Times New Roman" panose="02020603050405020304" pitchFamily="18" charset="0"/>
              </a:rPr>
            </a:br>
            <a:endParaRPr lang="en-ZA" dirty="0"/>
          </a:p>
        </p:txBody>
      </p:sp>
      <p:sp>
        <p:nvSpPr>
          <p:cNvPr id="3" name="Content Placeholder 2"/>
          <p:cNvSpPr>
            <a:spLocks noGrp="1"/>
          </p:cNvSpPr>
          <p:nvPr>
            <p:ph idx="1"/>
          </p:nvPr>
        </p:nvSpPr>
        <p:spPr>
          <a:xfrm>
            <a:off x="457200" y="1052513"/>
            <a:ext cx="8229600" cy="3744912"/>
          </a:xfrm>
        </p:spPr>
        <p:txBody>
          <a:bodyPr rtlCol="0">
            <a:normAutofit/>
          </a:bodyPr>
          <a:lstStyle/>
          <a:p>
            <a:pPr algn="just" eaLnBrk="1" fontAlgn="auto" hangingPunct="1">
              <a:lnSpc>
                <a:spcPct val="107000"/>
              </a:lnSpc>
              <a:spcAft>
                <a:spcPts val="800"/>
              </a:spcAft>
              <a:defRPr/>
            </a:pPr>
            <a:r>
              <a:rPr lang="en-ZA" sz="2000" dirty="0">
                <a:ea typeface="Calibri" panose="020F0502020204030204" pitchFamily="34" charset="0"/>
                <a:cs typeface="Times New Roman" panose="02020603050405020304" pitchFamily="18" charset="0"/>
              </a:rPr>
              <a:t>National Government introduced an expansive social relief of distress package that introduces various cash transfer measures for the poor and vulnerable</a:t>
            </a:r>
          </a:p>
          <a:p>
            <a:pPr algn="just" eaLnBrk="1" fontAlgn="auto" hangingPunct="1">
              <a:lnSpc>
                <a:spcPct val="107000"/>
              </a:lnSpc>
              <a:spcAft>
                <a:spcPts val="800"/>
              </a:spcAft>
              <a:defRPr/>
            </a:pPr>
            <a:r>
              <a:rPr lang="en-ZA" sz="2000" dirty="0">
                <a:ea typeface="Calibri" panose="020F0502020204030204" pitchFamily="34" charset="0"/>
                <a:cs typeface="Times New Roman" panose="02020603050405020304" pitchFamily="18" charset="0"/>
              </a:rPr>
              <a:t>Introduced comprehensive SASSA social relief of distress package to address hunger through increasing the amount of pensions and child grant allocations, and introduction of the SASSA Covid-19 grant of R350</a:t>
            </a:r>
          </a:p>
          <a:p>
            <a:pPr algn="just" eaLnBrk="1" fontAlgn="auto" hangingPunct="1">
              <a:lnSpc>
                <a:spcPct val="107000"/>
              </a:lnSpc>
              <a:spcAft>
                <a:spcPts val="800"/>
              </a:spcAft>
              <a:defRPr/>
            </a:pPr>
            <a:r>
              <a:rPr lang="en-ZA" sz="2000" dirty="0">
                <a:ea typeface="Calibri" panose="020F0502020204030204" pitchFamily="34" charset="0"/>
                <a:cs typeface="Times New Roman" panose="02020603050405020304" pitchFamily="18" charset="0"/>
              </a:rPr>
              <a:t>NC province considered revised strategy – act as safety net to address food security for those households that “fall through the cracks”</a:t>
            </a:r>
          </a:p>
          <a:p>
            <a:pPr marL="0" indent="0" eaLnBrk="1" fontAlgn="auto" hangingPunct="1">
              <a:spcAft>
                <a:spcPts val="0"/>
              </a:spcAft>
              <a:buFont typeface="Arial" panose="020B0604020202020204" pitchFamily="34" charset="0"/>
              <a:buNone/>
              <a:defRPr/>
            </a:pPr>
            <a:endParaRPr lang="en-ZA" dirty="0"/>
          </a:p>
        </p:txBody>
      </p:sp>
      <p:sp>
        <p:nvSpPr>
          <p:cNvPr id="1198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5399D6-F0B7-4D2A-A31E-167C670F3DC3}" type="slidenum">
              <a:rPr lang="en-ZA" altLang="en-US" sz="1200">
                <a:solidFill>
                  <a:srgbClr val="898989"/>
                </a:solidFill>
                <a:latin typeface="Arial" panose="020B0604020202020204" pitchFamily="34" charset="0"/>
              </a:rPr>
              <a:pPr>
                <a:spcBef>
                  <a:spcPct val="0"/>
                </a:spcBef>
                <a:buFontTx/>
                <a:buNone/>
              </a:pPr>
              <a:t>179</a:t>
            </a:fld>
            <a:endParaRPr lang="en-ZA" altLang="en-US" sz="1200">
              <a:solidFill>
                <a:srgbClr val="898989"/>
              </a:solidFill>
              <a:latin typeface="Arial" panose="020B0604020202020204" pitchFamily="34" charset="0"/>
            </a:endParaRPr>
          </a:p>
        </p:txBody>
      </p:sp>
      <p:pic>
        <p:nvPicPr>
          <p:cNvPr id="5" name="Content Placeholder 3" descr="2018 SocDev logo small low res"/>
          <p:cNvPicPr>
            <a:picLocks/>
          </p:cNvPicPr>
          <p:nvPr/>
        </p:nvPicPr>
        <p:blipFill>
          <a:blip r:embed="rId2"/>
          <a:stretch>
            <a:fillRect/>
          </a:stretch>
        </p:blipFill>
        <p:spPr bwMode="auto">
          <a:xfrm>
            <a:off x="0" y="5650263"/>
            <a:ext cx="3995936" cy="1221730"/>
          </a:xfrm>
          <a:prstGeom prst="rect">
            <a:avLst/>
          </a:prstGeom>
          <a:noFill/>
          <a:ln w="9525">
            <a:noFill/>
            <a:miter lim="800000"/>
            <a:headEnd/>
            <a:tailEnd/>
          </a:ln>
        </p:spPr>
      </p:pic>
      <p:sp>
        <p:nvSpPr>
          <p:cNvPr id="6" name="Rectangle 5"/>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3901019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12" y="151999"/>
            <a:ext cx="8414012" cy="914285"/>
          </a:xfrm>
          <a:solidFill>
            <a:schemeClr val="accent1">
              <a:lumMod val="50000"/>
            </a:schemeClr>
          </a:solidFill>
        </p:spPr>
        <p:txBody>
          <a:bodyPr>
            <a:normAutofit/>
          </a:bodyPr>
          <a:lstStyle/>
          <a:p>
            <a:pPr algn="ctr"/>
            <a:r>
              <a:rPr lang="en-US" sz="2250" dirty="0">
                <a:solidFill>
                  <a:schemeClr val="bg1"/>
                </a:solidFill>
                <a:latin typeface="+mn-lt"/>
              </a:rPr>
              <a:t>COVID-19: Deaths Analysis (16 Aug 2020)</a:t>
            </a:r>
            <a:endParaRPr lang="en-ZA" sz="2250" dirty="0">
              <a:solidFill>
                <a:schemeClr val="bg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655779358"/>
              </p:ext>
            </p:extLst>
          </p:nvPr>
        </p:nvGraphicFramePr>
        <p:xfrm>
          <a:off x="299722" y="1131519"/>
          <a:ext cx="4968553" cy="4824534"/>
        </p:xfrm>
        <a:graphic>
          <a:graphicData uri="http://schemas.openxmlformats.org/drawingml/2006/table">
            <a:tbl>
              <a:tblPr firstRow="1" firstCol="1" bandRow="1"/>
              <a:tblGrid>
                <a:gridCol w="1349622">
                  <a:extLst>
                    <a:ext uri="{9D8B030D-6E8A-4147-A177-3AD203B41FA5}">
                      <a16:colId xmlns:a16="http://schemas.microsoft.com/office/drawing/2014/main" val="20000"/>
                    </a:ext>
                  </a:extLst>
                </a:gridCol>
                <a:gridCol w="1032467">
                  <a:extLst>
                    <a:ext uri="{9D8B030D-6E8A-4147-A177-3AD203B41FA5}">
                      <a16:colId xmlns:a16="http://schemas.microsoft.com/office/drawing/2014/main" val="20001"/>
                    </a:ext>
                  </a:extLst>
                </a:gridCol>
                <a:gridCol w="1147739">
                  <a:extLst>
                    <a:ext uri="{9D8B030D-6E8A-4147-A177-3AD203B41FA5}">
                      <a16:colId xmlns:a16="http://schemas.microsoft.com/office/drawing/2014/main" val="20002"/>
                    </a:ext>
                  </a:extLst>
                </a:gridCol>
                <a:gridCol w="1438725">
                  <a:extLst>
                    <a:ext uri="{9D8B030D-6E8A-4147-A177-3AD203B41FA5}">
                      <a16:colId xmlns:a16="http://schemas.microsoft.com/office/drawing/2014/main" val="20003"/>
                    </a:ext>
                  </a:extLst>
                </a:gridCol>
              </a:tblGrid>
              <a:tr h="1308623">
                <a:tc>
                  <a:txBody>
                    <a:bodyPr/>
                    <a:lstStyle/>
                    <a:p>
                      <a:pPr>
                        <a:lnSpc>
                          <a:spcPct val="150000"/>
                        </a:lnSpc>
                        <a:spcAft>
                          <a:spcPts val="0"/>
                        </a:spcAft>
                      </a:pPr>
                      <a:r>
                        <a:rPr lang="en-ZA" sz="15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District Municipality</a:t>
                      </a:r>
                      <a:endParaRPr lang="en-ZA"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chemeClr val="accent6"/>
                    </a:solidFill>
                  </a:tcPr>
                </a:tc>
                <a:tc>
                  <a:txBody>
                    <a:bodyPr/>
                    <a:lstStyle/>
                    <a:p>
                      <a:pPr algn="ctr">
                        <a:lnSpc>
                          <a:spcPct val="150000"/>
                        </a:lnSpc>
                        <a:spcAft>
                          <a:spcPts val="0"/>
                        </a:spcAft>
                      </a:pPr>
                      <a:r>
                        <a:rPr lang="en-ZA" sz="15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Total Cases</a:t>
                      </a:r>
                      <a:endParaRPr lang="en-ZA"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chemeClr val="accent6"/>
                    </a:solidFill>
                  </a:tcPr>
                </a:tc>
                <a:tc>
                  <a:txBody>
                    <a:bodyPr/>
                    <a:lstStyle/>
                    <a:p>
                      <a:pPr algn="ctr">
                        <a:lnSpc>
                          <a:spcPct val="150000"/>
                        </a:lnSpc>
                        <a:spcAft>
                          <a:spcPts val="0"/>
                        </a:spcAft>
                      </a:pPr>
                      <a:r>
                        <a:rPr lang="en-ZA" sz="15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No. of Covid-19 Deaths</a:t>
                      </a:r>
                      <a:endParaRPr lang="en-ZA"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chemeClr val="accent6"/>
                    </a:solidFill>
                  </a:tcPr>
                </a:tc>
                <a:tc>
                  <a:txBody>
                    <a:bodyPr/>
                    <a:lstStyle/>
                    <a:p>
                      <a:pPr algn="ctr">
                        <a:lnSpc>
                          <a:spcPct val="150000"/>
                        </a:lnSpc>
                        <a:spcAft>
                          <a:spcPts val="0"/>
                        </a:spcAft>
                      </a:pPr>
                      <a:r>
                        <a:rPr lang="en-ZA" sz="15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Case Fatality Rate (%)</a:t>
                      </a:r>
                      <a:endParaRPr lang="en-ZA"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528699">
                <a:tc>
                  <a:txBody>
                    <a:bodyPr/>
                    <a:lstStyle/>
                    <a:p>
                      <a:pPr>
                        <a:lnSpc>
                          <a:spcPct val="150000"/>
                        </a:lnSpc>
                        <a:spcAft>
                          <a:spcPts val="0"/>
                        </a:spcAft>
                      </a:pPr>
                      <a:r>
                        <a:rPr lang="en-ZA" sz="15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Frances Baard</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5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2 672</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5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59</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1.4%</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8699">
                <a:tc>
                  <a:txBody>
                    <a:bodyPr/>
                    <a:lstStyle/>
                    <a:p>
                      <a:pPr>
                        <a:lnSpc>
                          <a:spcPct val="150000"/>
                        </a:lnSpc>
                        <a:spcAft>
                          <a:spcPts val="0"/>
                        </a:spcAft>
                      </a:pPr>
                      <a:r>
                        <a:rPr lang="en-ZA" sz="15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JT Gaetsewe </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5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1 459</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5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16</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0.9%</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8699">
                <a:tc>
                  <a:txBody>
                    <a:bodyPr/>
                    <a:lstStyle/>
                    <a:p>
                      <a:pPr>
                        <a:lnSpc>
                          <a:spcPct val="150000"/>
                        </a:lnSpc>
                        <a:spcAft>
                          <a:spcPts val="0"/>
                        </a:spcAft>
                      </a:pPr>
                      <a:r>
                        <a:rPr lang="en-ZA" sz="15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Namakwa </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5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160</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5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1.9%</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72416">
                <a:tc>
                  <a:txBody>
                    <a:bodyPr/>
                    <a:lstStyle/>
                    <a:p>
                      <a:pPr>
                        <a:lnSpc>
                          <a:spcPct val="150000"/>
                        </a:lnSpc>
                        <a:spcAft>
                          <a:spcPts val="0"/>
                        </a:spcAft>
                      </a:pPr>
                      <a:r>
                        <a:rPr lang="en-ZA" sz="15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Pixley ka Seme</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5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1 933</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5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14</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0.7%</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28699">
                <a:tc>
                  <a:txBody>
                    <a:bodyPr/>
                    <a:lstStyle/>
                    <a:p>
                      <a:pPr>
                        <a:lnSpc>
                          <a:spcPct val="150000"/>
                        </a:lnSpc>
                        <a:spcAft>
                          <a:spcPts val="0"/>
                        </a:spcAft>
                      </a:pPr>
                      <a:r>
                        <a:rPr lang="en-ZA" sz="15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ZF Mgcawu </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5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630</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50000"/>
                        </a:lnSpc>
                        <a:spcAft>
                          <a:spcPts val="0"/>
                        </a:spcAft>
                      </a:pPr>
                      <a:r>
                        <a:rPr lang="en-ZA" sz="15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0.3%</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28699">
                <a:tc>
                  <a:txBody>
                    <a:bodyPr/>
                    <a:lstStyle/>
                    <a:p>
                      <a:pPr>
                        <a:lnSpc>
                          <a:spcPct val="150000"/>
                        </a:lnSpc>
                        <a:spcAft>
                          <a:spcPts val="0"/>
                        </a:spcAft>
                      </a:pPr>
                      <a:r>
                        <a:rPr lang="en-ZA" sz="15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Total</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5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6 854</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5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94</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pic>
        <p:nvPicPr>
          <p:cNvPr id="10" name="Picture 9"/>
          <p:cNvPicPr>
            <a:picLocks noChangeAspect="1"/>
          </p:cNvPicPr>
          <p:nvPr/>
        </p:nvPicPr>
        <p:blipFill rotWithShape="1">
          <a:blip r:embed="rId3"/>
          <a:srcRect t="19099"/>
          <a:stretch/>
        </p:blipFill>
        <p:spPr>
          <a:xfrm>
            <a:off x="5508103" y="2515452"/>
            <a:ext cx="3449567" cy="3073788"/>
          </a:xfrm>
          <a:prstGeom prst="rect">
            <a:avLst/>
          </a:prstGeom>
        </p:spPr>
      </p:pic>
      <p:sp>
        <p:nvSpPr>
          <p:cNvPr id="3" name="Slide Number Placeholder 2">
            <a:extLst>
              <a:ext uri="{FF2B5EF4-FFF2-40B4-BE49-F238E27FC236}">
                <a16:creationId xmlns:a16="http://schemas.microsoft.com/office/drawing/2014/main" id="{5852BFF5-D532-254F-B3FB-2CEDD60002A6}"/>
              </a:ext>
            </a:extLst>
          </p:cNvPr>
          <p:cNvSpPr>
            <a:spLocks noGrp="1"/>
          </p:cNvSpPr>
          <p:nvPr>
            <p:ph type="sldNum" sz="quarter" idx="12"/>
          </p:nvPr>
        </p:nvSpPr>
        <p:spPr/>
        <p:txBody>
          <a:bodyPr/>
          <a:lstStyle/>
          <a:p>
            <a:fld id="{CADCB112-FE00-6040-8D50-928C16AA38BE}" type="slidenum">
              <a:rPr lang="en-US" smtClean="0"/>
              <a:t>18</a:t>
            </a:fld>
            <a:endParaRPr lang="en-US"/>
          </a:p>
        </p:txBody>
      </p:sp>
      <p:sp>
        <p:nvSpPr>
          <p:cNvPr id="4" name="Rectangle 3"/>
          <p:cNvSpPr/>
          <p:nvPr/>
        </p:nvSpPr>
        <p:spPr>
          <a:xfrm>
            <a:off x="0" y="6021288"/>
            <a:ext cx="9144000"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30307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84200"/>
            <a:ext cx="10596563" cy="1012825"/>
          </a:xfrm>
        </p:spPr>
        <p:txBody>
          <a:bodyPr rtlCol="0">
            <a:normAutofit fontScale="90000"/>
          </a:bodyPr>
          <a:lstStyle/>
          <a:p>
            <a:pPr marL="1371600" indent="457200" eaLnBrk="1" fontAlgn="auto" hangingPunct="1">
              <a:lnSpc>
                <a:spcPct val="107000"/>
              </a:lnSpc>
              <a:spcAft>
                <a:spcPts val="800"/>
              </a:spcAft>
              <a:defRPr/>
            </a:pPr>
            <a:r>
              <a:rPr lang="en-ZA" sz="3600" b="1" dirty="0">
                <a:ea typeface="Calibri" panose="020F0502020204030204" pitchFamily="34" charset="0"/>
                <a:cs typeface="Times New Roman" panose="02020603050405020304" pitchFamily="18" charset="0"/>
              </a:rPr>
              <a:t>REVISED CURRENT </a:t>
            </a:r>
            <a:r>
              <a:rPr lang="en-ZA" sz="3600" b="1" dirty="0" smtClean="0">
                <a:ea typeface="Calibri" panose="020F0502020204030204" pitchFamily="34" charset="0"/>
                <a:cs typeface="Times New Roman" panose="02020603050405020304" pitchFamily="18" charset="0"/>
              </a:rPr>
              <a:t>STRATEGY Continued</a:t>
            </a:r>
            <a:r>
              <a:rPr lang="en-ZA" dirty="0">
                <a:ea typeface="Calibri" panose="020F0502020204030204" pitchFamily="34" charset="0"/>
                <a:cs typeface="Times New Roman" panose="02020603050405020304" pitchFamily="18" charset="0"/>
              </a:rPr>
              <a:t/>
            </a:r>
            <a:br>
              <a:rPr lang="en-ZA" dirty="0">
                <a:ea typeface="Calibri" panose="020F0502020204030204" pitchFamily="34" charset="0"/>
                <a:cs typeface="Times New Roman" panose="02020603050405020304" pitchFamily="18" charset="0"/>
              </a:rPr>
            </a:br>
            <a:endParaRPr lang="en-ZA" dirty="0"/>
          </a:p>
        </p:txBody>
      </p:sp>
      <p:sp>
        <p:nvSpPr>
          <p:cNvPr id="3" name="Content Placeholder 2"/>
          <p:cNvSpPr>
            <a:spLocks noGrp="1"/>
          </p:cNvSpPr>
          <p:nvPr>
            <p:ph idx="1"/>
          </p:nvPr>
        </p:nvSpPr>
        <p:spPr>
          <a:xfrm>
            <a:off x="414338" y="1090613"/>
            <a:ext cx="8229600" cy="4525962"/>
          </a:xfrm>
        </p:spPr>
        <p:txBody>
          <a:bodyPr rtlCol="0">
            <a:normAutofit fontScale="25000" lnSpcReduction="20000"/>
          </a:bodyPr>
          <a:lstStyle/>
          <a:p>
            <a:pPr eaLnBrk="1" fontAlgn="auto" hangingPunct="1">
              <a:lnSpc>
                <a:spcPct val="107000"/>
              </a:lnSpc>
              <a:spcAft>
                <a:spcPts val="800"/>
              </a:spcAft>
              <a:defRPr/>
            </a:pPr>
            <a:r>
              <a:rPr lang="en-ZA" sz="8000" dirty="0" smtClean="0">
                <a:ea typeface="Calibri" panose="020F0502020204030204" pitchFamily="34" charset="0"/>
                <a:cs typeface="Times New Roman" panose="02020603050405020304" pitchFamily="18" charset="0"/>
              </a:rPr>
              <a:t>Given the above, revised strategy to address hunger is two-fold:</a:t>
            </a:r>
          </a:p>
          <a:p>
            <a:pPr eaLnBrk="1" fontAlgn="auto" hangingPunct="1">
              <a:lnSpc>
                <a:spcPct val="107000"/>
              </a:lnSpc>
              <a:spcAft>
                <a:spcPts val="0"/>
              </a:spcAft>
              <a:buFont typeface="+mj-lt"/>
              <a:buAutoNum type="arabicPeriod"/>
              <a:defRPr/>
            </a:pPr>
            <a:r>
              <a:rPr lang="en-ZA" sz="8000" dirty="0" smtClean="0">
                <a:ea typeface="Calibri" panose="020F0502020204030204" pitchFamily="34" charset="0"/>
                <a:cs typeface="Times New Roman" panose="02020603050405020304" pitchFamily="18" charset="0"/>
              </a:rPr>
              <a:t>Primarily Food Provision through DSD funded NPO’s. Reopen NPO’s funded for food provision.  Includes Community Nutrition Development Centres (CNDC’s), Nutrition Centres (soup kitchen), and Older Persons Service Centres.</a:t>
            </a:r>
          </a:p>
          <a:p>
            <a:pPr marL="114300" indent="0" eaLnBrk="1" fontAlgn="auto" hangingPunct="1">
              <a:lnSpc>
                <a:spcPct val="107000"/>
              </a:lnSpc>
              <a:spcAft>
                <a:spcPts val="0"/>
              </a:spcAft>
              <a:buFont typeface="Arial" panose="020B0604020202020204" pitchFamily="34" charset="0"/>
              <a:buNone/>
              <a:defRPr/>
            </a:pPr>
            <a:r>
              <a:rPr lang="en-ZA" sz="8000" dirty="0" smtClean="0">
                <a:ea typeface="Calibri" panose="020F0502020204030204" pitchFamily="34" charset="0"/>
                <a:cs typeface="Times New Roman" panose="02020603050405020304" pitchFamily="18" charset="0"/>
              </a:rPr>
              <a:t> </a:t>
            </a:r>
          </a:p>
          <a:p>
            <a:pPr marL="685800" eaLnBrk="1" fontAlgn="auto" hangingPunct="1">
              <a:lnSpc>
                <a:spcPct val="107000"/>
              </a:lnSpc>
              <a:spcAft>
                <a:spcPts val="0"/>
              </a:spcAft>
              <a:defRPr/>
            </a:pPr>
            <a:r>
              <a:rPr lang="en-ZA" sz="8000" dirty="0" smtClean="0">
                <a:ea typeface="Calibri" panose="020F0502020204030204" pitchFamily="34" charset="0"/>
                <a:cs typeface="Times New Roman" panose="02020603050405020304" pitchFamily="18" charset="0"/>
              </a:rPr>
              <a:t>A total of 143 Food Projects located in poverty pockets in the Province . In addition, a total </a:t>
            </a:r>
            <a:r>
              <a:rPr lang="en-ZA" sz="8000" smtClean="0">
                <a:ea typeface="Calibri" panose="020F0502020204030204" pitchFamily="34" charset="0"/>
                <a:cs typeface="Times New Roman" panose="02020603050405020304" pitchFamily="18" charset="0"/>
              </a:rPr>
              <a:t>of 14 </a:t>
            </a:r>
            <a:r>
              <a:rPr lang="en-ZA" sz="8000" dirty="0" smtClean="0">
                <a:ea typeface="Calibri" panose="020F0502020204030204" pitchFamily="34" charset="0"/>
                <a:cs typeface="Times New Roman" panose="02020603050405020304" pitchFamily="18" charset="0"/>
              </a:rPr>
              <a:t>Older Persons Service Centres in the Province</a:t>
            </a:r>
          </a:p>
          <a:p>
            <a:pPr marL="114300" indent="0" eaLnBrk="1" fontAlgn="auto" hangingPunct="1">
              <a:lnSpc>
                <a:spcPct val="107000"/>
              </a:lnSpc>
              <a:spcAft>
                <a:spcPts val="0"/>
              </a:spcAft>
              <a:buFont typeface="Arial" panose="020B0604020202020204" pitchFamily="34" charset="0"/>
              <a:buNone/>
              <a:defRPr/>
            </a:pPr>
            <a:r>
              <a:rPr lang="en-ZA" sz="8000" dirty="0" smtClean="0">
                <a:ea typeface="Calibri" panose="020F0502020204030204" pitchFamily="34" charset="0"/>
                <a:cs typeface="Times New Roman" panose="02020603050405020304" pitchFamily="18" charset="0"/>
              </a:rPr>
              <a:t> </a:t>
            </a:r>
          </a:p>
          <a:p>
            <a:pPr marL="685800" eaLnBrk="1" fontAlgn="auto" hangingPunct="1">
              <a:lnSpc>
                <a:spcPct val="107000"/>
              </a:lnSpc>
              <a:spcAft>
                <a:spcPts val="0"/>
              </a:spcAft>
              <a:defRPr/>
            </a:pPr>
            <a:r>
              <a:rPr lang="en-ZA" sz="8000" dirty="0" smtClean="0">
                <a:ea typeface="Calibri" panose="020F0502020204030204" pitchFamily="34" charset="0"/>
                <a:cs typeface="Times New Roman" panose="02020603050405020304" pitchFamily="18" charset="0"/>
              </a:rPr>
              <a:t>Plan to open mid September, and put in place all safety protocols to mitigate effect of COVID-19</a:t>
            </a:r>
          </a:p>
          <a:p>
            <a:pPr marL="457200" indent="0" eaLnBrk="1" fontAlgn="auto" hangingPunct="1">
              <a:lnSpc>
                <a:spcPct val="107000"/>
              </a:lnSpc>
              <a:spcAft>
                <a:spcPts val="0"/>
              </a:spcAft>
              <a:buFont typeface="Arial" panose="020B0604020202020204" pitchFamily="34" charset="0"/>
              <a:buNone/>
              <a:defRPr/>
            </a:pPr>
            <a:r>
              <a:rPr lang="en-ZA" sz="8000" dirty="0" smtClean="0">
                <a:ea typeface="Calibri" panose="020F0502020204030204" pitchFamily="34" charset="0"/>
                <a:cs typeface="Times New Roman" panose="02020603050405020304" pitchFamily="18" charset="0"/>
              </a:rPr>
              <a:t> </a:t>
            </a:r>
          </a:p>
          <a:p>
            <a:pPr marL="685800" eaLnBrk="1" fontAlgn="auto" hangingPunct="1">
              <a:lnSpc>
                <a:spcPct val="107000"/>
              </a:lnSpc>
              <a:spcAft>
                <a:spcPts val="0"/>
              </a:spcAft>
              <a:defRPr/>
            </a:pPr>
            <a:r>
              <a:rPr lang="en-ZA" sz="8000" dirty="0" smtClean="0">
                <a:ea typeface="Calibri" panose="020F0502020204030204" pitchFamily="34" charset="0"/>
                <a:cs typeface="Times New Roman" panose="02020603050405020304" pitchFamily="18" charset="0"/>
              </a:rPr>
              <a:t>Provided food to approximately 31 000 people per day for 5 days a week in pre COVID- 19 Period.  Expect influx of numbers and will increase funding to NPO’s accordingly</a:t>
            </a:r>
          </a:p>
          <a:p>
            <a:pPr marL="114300" indent="0" eaLnBrk="1" fontAlgn="auto" hangingPunct="1">
              <a:lnSpc>
                <a:spcPct val="107000"/>
              </a:lnSpc>
              <a:spcAft>
                <a:spcPts val="800"/>
              </a:spcAft>
              <a:buFont typeface="Arial" panose="020B0604020202020204" pitchFamily="34" charset="0"/>
              <a:buNone/>
              <a:defRPr/>
            </a:pPr>
            <a:endParaRPr lang="en-ZA" sz="8000" dirty="0" smtClean="0">
              <a:ea typeface="Calibri" panose="020F0502020204030204" pitchFamily="34" charset="0"/>
              <a:cs typeface="Times New Roman" panose="02020603050405020304" pitchFamily="18" charset="0"/>
            </a:endParaRPr>
          </a:p>
          <a:p>
            <a:pPr eaLnBrk="1" fontAlgn="auto" hangingPunct="1">
              <a:spcAft>
                <a:spcPts val="0"/>
              </a:spcAft>
              <a:defRPr/>
            </a:pPr>
            <a:endParaRPr lang="en-ZA" dirty="0"/>
          </a:p>
        </p:txBody>
      </p:sp>
      <p:sp>
        <p:nvSpPr>
          <p:cNvPr id="1208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2409F68-0A40-446A-9143-38C78BDE04A6}" type="slidenum">
              <a:rPr lang="en-ZA" altLang="en-US" sz="1200">
                <a:solidFill>
                  <a:srgbClr val="898989"/>
                </a:solidFill>
                <a:latin typeface="Arial" panose="020B0604020202020204" pitchFamily="34" charset="0"/>
              </a:rPr>
              <a:pPr>
                <a:spcBef>
                  <a:spcPct val="0"/>
                </a:spcBef>
                <a:buFontTx/>
                <a:buNone/>
              </a:pPr>
              <a:t>180</a:t>
            </a:fld>
            <a:endParaRPr lang="en-ZA" altLang="en-US" sz="1200">
              <a:solidFill>
                <a:srgbClr val="898989"/>
              </a:solidFill>
              <a:latin typeface="Arial" panose="020B0604020202020204" pitchFamily="34" charset="0"/>
            </a:endParaRPr>
          </a:p>
        </p:txBody>
      </p:sp>
      <p:pic>
        <p:nvPicPr>
          <p:cNvPr id="5" name="Content Placeholder 3" descr="2018 SocDev logo small low res"/>
          <p:cNvPicPr>
            <a:picLocks/>
          </p:cNvPicPr>
          <p:nvPr/>
        </p:nvPicPr>
        <p:blipFill>
          <a:blip r:embed="rId2"/>
          <a:stretch>
            <a:fillRect/>
          </a:stretch>
        </p:blipFill>
        <p:spPr bwMode="auto">
          <a:xfrm>
            <a:off x="0" y="5650263"/>
            <a:ext cx="3995936" cy="1221730"/>
          </a:xfrm>
          <a:prstGeom prst="rect">
            <a:avLst/>
          </a:prstGeom>
          <a:noFill/>
          <a:ln w="9525">
            <a:noFill/>
            <a:miter lim="800000"/>
            <a:headEnd/>
            <a:tailEnd/>
          </a:ln>
        </p:spPr>
      </p:pic>
      <p:sp>
        <p:nvSpPr>
          <p:cNvPr id="6" name="Rectangle 5"/>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74611879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0" y="404813"/>
            <a:ext cx="8686800" cy="1012825"/>
          </a:xfrm>
        </p:spPr>
        <p:txBody>
          <a:bodyPr/>
          <a:lstStyle/>
          <a:p>
            <a:pPr eaLnBrk="1" hangingPunct="1"/>
            <a:r>
              <a:rPr lang="en-ZA" altLang="en-US" sz="3200" b="1" smtClean="0">
                <a:solidFill>
                  <a:srgbClr val="000000"/>
                </a:solidFill>
                <a:ea typeface="Calibri" panose="020F0502020204030204" pitchFamily="34" charset="0"/>
                <a:cs typeface="Times New Roman" panose="02020603050405020304" pitchFamily="18" charset="0"/>
              </a:rPr>
              <a:t>REVISED CURRENT STRATEGY Continued</a:t>
            </a:r>
            <a:endParaRPr lang="en-ZA" altLang="en-US" sz="3200" smtClean="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479425" y="1196975"/>
            <a:ext cx="8229600" cy="4525963"/>
          </a:xfrm>
        </p:spPr>
        <p:txBody>
          <a:bodyPr rtlCol="0">
            <a:normAutofit fontScale="77500" lnSpcReduction="20000"/>
          </a:bodyPr>
          <a:lstStyle/>
          <a:p>
            <a:pPr marL="0" indent="0" algn="just" eaLnBrk="1" fontAlgn="auto" hangingPunct="1">
              <a:lnSpc>
                <a:spcPct val="107000"/>
              </a:lnSpc>
              <a:spcAft>
                <a:spcPts val="800"/>
              </a:spcAft>
              <a:buFont typeface="Arial" panose="020B0604020202020204" pitchFamily="34" charset="0"/>
              <a:buNone/>
              <a:defRPr/>
            </a:pPr>
            <a:r>
              <a:rPr lang="en-ZA" sz="2900" dirty="0">
                <a:ea typeface="Calibri" panose="020F0502020204030204" pitchFamily="34" charset="0"/>
                <a:cs typeface="Times New Roman" panose="02020603050405020304" pitchFamily="18" charset="0"/>
              </a:rPr>
              <a:t>Application based Social Relief of Distress support programme.</a:t>
            </a:r>
          </a:p>
          <a:p>
            <a:pPr marL="685800" algn="just" eaLnBrk="1" fontAlgn="auto" hangingPunct="1">
              <a:lnSpc>
                <a:spcPct val="107000"/>
              </a:lnSpc>
              <a:spcAft>
                <a:spcPts val="800"/>
              </a:spcAft>
              <a:defRPr/>
            </a:pPr>
            <a:r>
              <a:rPr lang="en-ZA" sz="2900" dirty="0">
                <a:ea typeface="Calibri" panose="020F0502020204030204" pitchFamily="34" charset="0"/>
                <a:cs typeface="Times New Roman" panose="02020603050405020304" pitchFamily="18" charset="0"/>
              </a:rPr>
              <a:t>To augment the wider SASSA SRD package and to look at those “households falling through the cracks”</a:t>
            </a:r>
          </a:p>
          <a:p>
            <a:pPr marL="685800" algn="just" eaLnBrk="1" fontAlgn="auto" hangingPunct="1">
              <a:lnSpc>
                <a:spcPct val="107000"/>
              </a:lnSpc>
              <a:spcAft>
                <a:spcPts val="800"/>
              </a:spcAft>
              <a:defRPr/>
            </a:pPr>
            <a:r>
              <a:rPr lang="en-ZA" sz="2900" dirty="0">
                <a:ea typeface="Calibri" panose="020F0502020204030204" pitchFamily="34" charset="0"/>
                <a:cs typeface="Times New Roman" panose="02020603050405020304" pitchFamily="18" charset="0"/>
              </a:rPr>
              <a:t>NC advocating for Voucher Programme to qualifying HH, to replace food parcels.  Will however maintain an element of food parcels in areas where vouchers will not work</a:t>
            </a:r>
          </a:p>
          <a:p>
            <a:pPr marL="685800" algn="just" eaLnBrk="1" fontAlgn="auto" hangingPunct="1">
              <a:lnSpc>
                <a:spcPct val="107000"/>
              </a:lnSpc>
              <a:spcAft>
                <a:spcPts val="800"/>
              </a:spcAft>
              <a:defRPr/>
            </a:pPr>
            <a:r>
              <a:rPr lang="en-ZA" sz="2900" dirty="0" smtClean="0">
                <a:ea typeface="Calibri" panose="020F0502020204030204" pitchFamily="34" charset="0"/>
                <a:cs typeface="Times New Roman" panose="02020603050405020304" pitchFamily="18" charset="0"/>
              </a:rPr>
              <a:t>Target </a:t>
            </a:r>
            <a:r>
              <a:rPr lang="en-ZA" sz="2900" dirty="0">
                <a:ea typeface="Calibri" panose="020F0502020204030204" pitchFamily="34" charset="0"/>
                <a:cs typeface="Times New Roman" panose="02020603050405020304" pitchFamily="18" charset="0"/>
              </a:rPr>
              <a:t>Households in </a:t>
            </a:r>
            <a:r>
              <a:rPr lang="en-ZA" sz="2900" dirty="0" smtClean="0">
                <a:ea typeface="Calibri" panose="020F0502020204030204" pitchFamily="34" charset="0"/>
                <a:cs typeface="Times New Roman" panose="02020603050405020304" pitchFamily="18" charset="0"/>
              </a:rPr>
              <a:t>un serviced </a:t>
            </a:r>
            <a:r>
              <a:rPr lang="en-ZA" sz="2900" dirty="0">
                <a:ea typeface="Calibri" panose="020F0502020204030204" pitchFamily="34" charset="0"/>
                <a:cs typeface="Times New Roman" panose="02020603050405020304" pitchFamily="18" charset="0"/>
              </a:rPr>
              <a:t>areas </a:t>
            </a:r>
            <a:r>
              <a:rPr lang="en-ZA" sz="2900" dirty="0" smtClean="0">
                <a:ea typeface="Calibri" panose="020F0502020204030204" pitchFamily="34" charset="0"/>
                <a:cs typeface="Times New Roman" panose="02020603050405020304" pitchFamily="18" charset="0"/>
              </a:rPr>
              <a:t>i.e. </a:t>
            </a:r>
            <a:r>
              <a:rPr lang="en-ZA" sz="2900" dirty="0">
                <a:ea typeface="Calibri" panose="020F0502020204030204" pitchFamily="34" charset="0"/>
                <a:cs typeface="Times New Roman" panose="02020603050405020304" pitchFamily="18" charset="0"/>
              </a:rPr>
              <a:t>where no food provision through </a:t>
            </a:r>
            <a:r>
              <a:rPr lang="en-ZA" sz="2900" dirty="0" smtClean="0">
                <a:ea typeface="Calibri" panose="020F0502020204030204" pitchFamily="34" charset="0"/>
                <a:cs typeface="Times New Roman" panose="02020603050405020304" pitchFamily="18" charset="0"/>
              </a:rPr>
              <a:t>NPO’s</a:t>
            </a:r>
            <a:endParaRPr lang="en-ZA" sz="2900" dirty="0">
              <a:ea typeface="Calibri" panose="020F0502020204030204" pitchFamily="34" charset="0"/>
              <a:cs typeface="Times New Roman" panose="02020603050405020304" pitchFamily="18" charset="0"/>
            </a:endParaRPr>
          </a:p>
          <a:p>
            <a:pPr marL="685800" algn="just" eaLnBrk="1" fontAlgn="auto" hangingPunct="1">
              <a:lnSpc>
                <a:spcPct val="107000"/>
              </a:lnSpc>
              <a:spcAft>
                <a:spcPts val="800"/>
              </a:spcAft>
              <a:defRPr/>
            </a:pPr>
            <a:r>
              <a:rPr lang="en-ZA" sz="2900" dirty="0" smtClean="0">
                <a:ea typeface="Calibri" panose="020F0502020204030204" pitchFamily="34" charset="0"/>
                <a:cs typeface="Times New Roman" panose="02020603050405020304" pitchFamily="18" charset="0"/>
              </a:rPr>
              <a:t>Targeting </a:t>
            </a:r>
            <a:r>
              <a:rPr lang="en-ZA" sz="2900" dirty="0">
                <a:ea typeface="Calibri" panose="020F0502020204030204" pitchFamily="34" charset="0"/>
                <a:cs typeface="Times New Roman" panose="02020603050405020304" pitchFamily="18" charset="0"/>
              </a:rPr>
              <a:t>HH with an average income below R350 per family member, thus taking into account size of household</a:t>
            </a:r>
          </a:p>
          <a:p>
            <a:pPr marL="685800" algn="just" eaLnBrk="1" fontAlgn="auto" hangingPunct="1">
              <a:lnSpc>
                <a:spcPct val="107000"/>
              </a:lnSpc>
              <a:spcAft>
                <a:spcPts val="800"/>
              </a:spcAft>
              <a:defRPr/>
            </a:pPr>
            <a:r>
              <a:rPr lang="en-ZA" sz="2900" dirty="0">
                <a:ea typeface="Calibri" panose="020F0502020204030204" pitchFamily="34" charset="0"/>
                <a:cs typeface="Times New Roman" panose="02020603050405020304" pitchFamily="18" charset="0"/>
              </a:rPr>
              <a:t>Value of voucher/food parcel R600</a:t>
            </a:r>
          </a:p>
          <a:p>
            <a:pPr marL="0" indent="0" eaLnBrk="1" fontAlgn="auto" hangingPunct="1">
              <a:spcAft>
                <a:spcPts val="0"/>
              </a:spcAft>
              <a:buFont typeface="Arial" panose="020B0604020202020204" pitchFamily="34" charset="0"/>
              <a:buNone/>
              <a:defRPr/>
            </a:pPr>
            <a:endParaRPr lang="en-ZA" dirty="0"/>
          </a:p>
        </p:txBody>
      </p:sp>
      <p:sp>
        <p:nvSpPr>
          <p:cNvPr id="1218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32114A8-8930-4964-80D2-8BF63A1B1CD0}" type="slidenum">
              <a:rPr lang="en-ZA" altLang="en-US" sz="1200">
                <a:solidFill>
                  <a:srgbClr val="898989"/>
                </a:solidFill>
                <a:latin typeface="Arial" panose="020B0604020202020204" pitchFamily="34" charset="0"/>
              </a:rPr>
              <a:pPr>
                <a:spcBef>
                  <a:spcPct val="0"/>
                </a:spcBef>
                <a:buFontTx/>
                <a:buNone/>
              </a:pPr>
              <a:t>181</a:t>
            </a:fld>
            <a:endParaRPr lang="en-ZA" altLang="en-US" sz="1200">
              <a:solidFill>
                <a:srgbClr val="898989"/>
              </a:solidFill>
              <a:latin typeface="Arial" panose="020B0604020202020204" pitchFamily="34" charset="0"/>
            </a:endParaRPr>
          </a:p>
        </p:txBody>
      </p:sp>
      <p:pic>
        <p:nvPicPr>
          <p:cNvPr id="5" name="Content Placeholder 3" descr="2018 SocDev logo small low res"/>
          <p:cNvPicPr>
            <a:picLocks/>
          </p:cNvPicPr>
          <p:nvPr/>
        </p:nvPicPr>
        <p:blipFill>
          <a:blip r:embed="rId2"/>
          <a:stretch>
            <a:fillRect/>
          </a:stretch>
        </p:blipFill>
        <p:spPr bwMode="auto">
          <a:xfrm>
            <a:off x="0" y="5650263"/>
            <a:ext cx="3995936" cy="1221730"/>
          </a:xfrm>
          <a:prstGeom prst="rect">
            <a:avLst/>
          </a:prstGeom>
          <a:noFill/>
          <a:ln w="9525">
            <a:noFill/>
            <a:miter lim="800000"/>
            <a:headEnd/>
            <a:tailEnd/>
          </a:ln>
        </p:spPr>
      </p:pic>
      <p:sp>
        <p:nvSpPr>
          <p:cNvPr id="6" name="Rectangle 5"/>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361680732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1692275" y="404813"/>
            <a:ext cx="10379075" cy="1012825"/>
          </a:xfrm>
        </p:spPr>
        <p:txBody>
          <a:bodyPr/>
          <a:lstStyle/>
          <a:p>
            <a:pPr marL="1371600" indent="457200" eaLnBrk="1" hangingPunct="1">
              <a:lnSpc>
                <a:spcPct val="107000"/>
              </a:lnSpc>
              <a:spcAft>
                <a:spcPts val="800"/>
              </a:spcAft>
            </a:pPr>
            <a:r>
              <a:rPr lang="en-ZA" altLang="en-US" sz="3200" b="1" smtClean="0">
                <a:ea typeface="Calibri" panose="020F0502020204030204" pitchFamily="34" charset="0"/>
                <a:cs typeface="Times New Roman" panose="02020603050405020304" pitchFamily="18" charset="0"/>
              </a:rPr>
              <a:t>PARTNERSHIPS</a:t>
            </a:r>
            <a:r>
              <a:rPr lang="en-ZA" altLang="en-US" sz="3200" smtClean="0">
                <a:ea typeface="Calibri" panose="020F0502020204030204" pitchFamily="34" charset="0"/>
                <a:cs typeface="Times New Roman" panose="02020603050405020304" pitchFamily="18" charset="0"/>
              </a:rPr>
              <a:t/>
            </a:r>
            <a:br>
              <a:rPr lang="en-ZA" altLang="en-US" sz="3200" smtClean="0">
                <a:ea typeface="Calibri" panose="020F0502020204030204" pitchFamily="34" charset="0"/>
                <a:cs typeface="Times New Roman" panose="02020603050405020304" pitchFamily="18" charset="0"/>
              </a:rPr>
            </a:br>
            <a:endParaRPr lang="en-ZA" altLang="en-US" sz="3200" smtClean="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539750" y="1268413"/>
            <a:ext cx="8229600" cy="4525962"/>
          </a:xfrm>
        </p:spPr>
        <p:txBody>
          <a:bodyPr rtlCol="0">
            <a:normAutofit fontScale="70000" lnSpcReduction="20000"/>
          </a:bodyPr>
          <a:lstStyle/>
          <a:p>
            <a:pPr eaLnBrk="1" fontAlgn="auto" hangingPunct="1">
              <a:lnSpc>
                <a:spcPct val="107000"/>
              </a:lnSpc>
              <a:spcAft>
                <a:spcPts val="800"/>
              </a:spcAft>
              <a:defRPr/>
            </a:pPr>
            <a:r>
              <a:rPr lang="en-ZA" sz="2900" dirty="0">
                <a:ea typeface="Calibri" panose="020F0502020204030204" pitchFamily="34" charset="0"/>
                <a:cs typeface="Times New Roman" panose="02020603050405020304" pitchFamily="18" charset="0"/>
              </a:rPr>
              <a:t>Solidarity and National DSD		</a:t>
            </a:r>
          </a:p>
          <a:p>
            <a:pPr eaLnBrk="1" fontAlgn="auto" hangingPunct="1">
              <a:lnSpc>
                <a:spcPct val="107000"/>
              </a:lnSpc>
              <a:spcAft>
                <a:spcPts val="800"/>
              </a:spcAft>
              <a:defRPr/>
            </a:pPr>
            <a:r>
              <a:rPr lang="en-ZA" sz="2900" dirty="0">
                <a:ea typeface="Calibri" panose="020F0502020204030204" pitchFamily="34" charset="0"/>
                <a:cs typeface="Times New Roman" panose="02020603050405020304" pitchFamily="18" charset="0"/>
              </a:rPr>
              <a:t>Islamic Relief 			</a:t>
            </a:r>
            <a:endParaRPr lang="en-ZA" sz="2900" dirty="0" smtClean="0">
              <a:ea typeface="Calibri" panose="020F0502020204030204" pitchFamily="34" charset="0"/>
              <a:cs typeface="Times New Roman" panose="02020603050405020304" pitchFamily="18" charset="0"/>
            </a:endParaRPr>
          </a:p>
          <a:p>
            <a:pPr eaLnBrk="1" fontAlgn="auto" hangingPunct="1">
              <a:lnSpc>
                <a:spcPct val="107000"/>
              </a:lnSpc>
              <a:spcAft>
                <a:spcPts val="800"/>
              </a:spcAft>
              <a:defRPr/>
            </a:pPr>
            <a:r>
              <a:rPr lang="en-ZA" sz="2900" dirty="0" err="1" smtClean="0">
                <a:ea typeface="Calibri" panose="020F0502020204030204" pitchFamily="34" charset="0"/>
                <a:cs typeface="Times New Roman" panose="02020603050405020304" pitchFamily="18" charset="0"/>
              </a:rPr>
              <a:t>Mahlasedi</a:t>
            </a:r>
            <a:r>
              <a:rPr lang="en-ZA" sz="2900" dirty="0" smtClean="0">
                <a:ea typeface="Calibri" panose="020F0502020204030204" pitchFamily="34" charset="0"/>
                <a:cs typeface="Times New Roman" panose="02020603050405020304" pitchFamily="18" charset="0"/>
              </a:rPr>
              <a:t> Foundation		</a:t>
            </a:r>
          </a:p>
          <a:p>
            <a:pPr eaLnBrk="1" fontAlgn="auto" hangingPunct="1">
              <a:lnSpc>
                <a:spcPct val="107000"/>
              </a:lnSpc>
              <a:spcAft>
                <a:spcPts val="800"/>
              </a:spcAft>
              <a:defRPr/>
            </a:pPr>
            <a:r>
              <a:rPr lang="en-ZA" sz="2900" dirty="0" smtClean="0">
                <a:ea typeface="Calibri" panose="020F0502020204030204" pitchFamily="34" charset="0"/>
                <a:cs typeface="Times New Roman" panose="02020603050405020304" pitchFamily="18" charset="0"/>
              </a:rPr>
              <a:t>Church </a:t>
            </a:r>
            <a:r>
              <a:rPr lang="en-ZA" sz="2900" dirty="0">
                <a:ea typeface="Calibri" panose="020F0502020204030204" pitchFamily="34" charset="0"/>
                <a:cs typeface="Times New Roman" panose="02020603050405020304" pitchFamily="18" charset="0"/>
              </a:rPr>
              <a:t>of the Latter Day Saints	</a:t>
            </a:r>
            <a:endParaRPr lang="en-ZA" sz="2900" dirty="0" smtClean="0">
              <a:ea typeface="Calibri" panose="020F0502020204030204" pitchFamily="34" charset="0"/>
              <a:cs typeface="Times New Roman" panose="02020603050405020304" pitchFamily="18" charset="0"/>
            </a:endParaRPr>
          </a:p>
          <a:p>
            <a:pPr eaLnBrk="1" fontAlgn="auto" hangingPunct="1">
              <a:lnSpc>
                <a:spcPct val="107000"/>
              </a:lnSpc>
              <a:spcAft>
                <a:spcPts val="800"/>
              </a:spcAft>
              <a:defRPr/>
            </a:pPr>
            <a:r>
              <a:rPr lang="en-ZA" sz="2900" dirty="0" smtClean="0">
                <a:ea typeface="Calibri" panose="020F0502020204030204" pitchFamily="34" charset="0"/>
                <a:cs typeface="Times New Roman" panose="02020603050405020304" pitchFamily="18" charset="0"/>
              </a:rPr>
              <a:t>Independent </a:t>
            </a:r>
            <a:r>
              <a:rPr lang="en-ZA" sz="2900" dirty="0">
                <a:ea typeface="Calibri" panose="020F0502020204030204" pitchFamily="34" charset="0"/>
                <a:cs typeface="Times New Roman" panose="02020603050405020304" pitchFamily="18" charset="0"/>
              </a:rPr>
              <a:t>Power Producers</a:t>
            </a:r>
          </a:p>
          <a:p>
            <a:pPr eaLnBrk="1" fontAlgn="auto" hangingPunct="1">
              <a:lnSpc>
                <a:spcPct val="107000"/>
              </a:lnSpc>
              <a:spcAft>
                <a:spcPts val="800"/>
              </a:spcAft>
              <a:defRPr/>
            </a:pPr>
            <a:r>
              <a:rPr lang="en-ZA" sz="2900" dirty="0">
                <a:ea typeface="Calibri" panose="020F0502020204030204" pitchFamily="34" charset="0"/>
                <a:cs typeface="Times New Roman" panose="02020603050405020304" pitchFamily="18" charset="0"/>
              </a:rPr>
              <a:t>Mining Companies</a:t>
            </a:r>
          </a:p>
          <a:p>
            <a:pPr eaLnBrk="1" fontAlgn="auto" hangingPunct="1">
              <a:lnSpc>
                <a:spcPct val="107000"/>
              </a:lnSpc>
              <a:spcAft>
                <a:spcPts val="800"/>
              </a:spcAft>
              <a:defRPr/>
            </a:pPr>
            <a:r>
              <a:rPr lang="en-ZA" sz="2900" dirty="0" err="1">
                <a:ea typeface="Calibri" panose="020F0502020204030204" pitchFamily="34" charset="0"/>
                <a:cs typeface="Times New Roman" panose="02020603050405020304" pitchFamily="18" charset="0"/>
              </a:rPr>
              <a:t>Wildeklawer</a:t>
            </a:r>
            <a:endParaRPr lang="en-ZA" sz="2900" dirty="0">
              <a:ea typeface="Calibri" panose="020F0502020204030204" pitchFamily="34" charset="0"/>
              <a:cs typeface="Times New Roman" panose="02020603050405020304" pitchFamily="18" charset="0"/>
            </a:endParaRPr>
          </a:p>
          <a:p>
            <a:pPr eaLnBrk="1" fontAlgn="auto" hangingPunct="1">
              <a:lnSpc>
                <a:spcPct val="107000"/>
              </a:lnSpc>
              <a:spcAft>
                <a:spcPts val="800"/>
              </a:spcAft>
              <a:defRPr/>
            </a:pPr>
            <a:r>
              <a:rPr lang="en-ZA" sz="2900" dirty="0">
                <a:ea typeface="Calibri" panose="020F0502020204030204" pitchFamily="34" charset="0"/>
                <a:cs typeface="Times New Roman" panose="02020603050405020304" pitchFamily="18" charset="0"/>
              </a:rPr>
              <a:t>Old Mutual</a:t>
            </a:r>
          </a:p>
          <a:p>
            <a:pPr eaLnBrk="1" fontAlgn="auto" hangingPunct="1">
              <a:lnSpc>
                <a:spcPct val="107000"/>
              </a:lnSpc>
              <a:spcAft>
                <a:spcPts val="800"/>
              </a:spcAft>
              <a:defRPr/>
            </a:pPr>
            <a:r>
              <a:rPr lang="en-ZA" sz="2900" dirty="0" smtClean="0">
                <a:ea typeface="Calibri" panose="020F0502020204030204" pitchFamily="34" charset="0"/>
                <a:cs typeface="Times New Roman" panose="02020603050405020304" pitchFamily="18" charset="0"/>
              </a:rPr>
              <a:t>CRC</a:t>
            </a:r>
          </a:p>
          <a:p>
            <a:pPr eaLnBrk="1" fontAlgn="auto" hangingPunct="1">
              <a:lnSpc>
                <a:spcPct val="107000"/>
              </a:lnSpc>
              <a:spcAft>
                <a:spcPts val="800"/>
              </a:spcAft>
              <a:defRPr/>
            </a:pPr>
            <a:r>
              <a:rPr lang="en-ZA" sz="2900" dirty="0" smtClean="0">
                <a:ea typeface="Calibri" panose="020F0502020204030204" pitchFamily="34" charset="0"/>
                <a:cs typeface="Times New Roman" panose="02020603050405020304" pitchFamily="18" charset="0"/>
              </a:rPr>
              <a:t>Other Private Sector Companies</a:t>
            </a:r>
            <a:endParaRPr lang="en-ZA" sz="2900" dirty="0">
              <a:ea typeface="Calibri" panose="020F0502020204030204" pitchFamily="34" charset="0"/>
              <a:cs typeface="Times New Roman" panose="02020603050405020304" pitchFamily="18" charset="0"/>
            </a:endParaRPr>
          </a:p>
          <a:p>
            <a:pPr eaLnBrk="1" fontAlgn="auto" hangingPunct="1">
              <a:spcAft>
                <a:spcPts val="0"/>
              </a:spcAft>
              <a:defRPr/>
            </a:pPr>
            <a:endParaRPr lang="en-ZA" dirty="0"/>
          </a:p>
        </p:txBody>
      </p:sp>
      <p:sp>
        <p:nvSpPr>
          <p:cNvPr id="1228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2C1247-E21D-4B7E-802D-1A5274C9257C}" type="slidenum">
              <a:rPr lang="en-ZA" altLang="en-US" sz="1200">
                <a:solidFill>
                  <a:srgbClr val="898989"/>
                </a:solidFill>
                <a:latin typeface="Arial" panose="020B0604020202020204" pitchFamily="34" charset="0"/>
              </a:rPr>
              <a:pPr>
                <a:spcBef>
                  <a:spcPct val="0"/>
                </a:spcBef>
                <a:buFontTx/>
                <a:buNone/>
              </a:pPr>
              <a:t>182</a:t>
            </a:fld>
            <a:endParaRPr lang="en-ZA" altLang="en-US" sz="1200">
              <a:solidFill>
                <a:srgbClr val="898989"/>
              </a:solidFill>
              <a:latin typeface="Arial" panose="020B0604020202020204" pitchFamily="34" charset="0"/>
            </a:endParaRPr>
          </a:p>
        </p:txBody>
      </p:sp>
      <p:pic>
        <p:nvPicPr>
          <p:cNvPr id="5" name="Content Placeholder 3" descr="2018 SocDev logo small low res"/>
          <p:cNvPicPr>
            <a:picLocks/>
          </p:cNvPicPr>
          <p:nvPr/>
        </p:nvPicPr>
        <p:blipFill>
          <a:blip r:embed="rId2"/>
          <a:stretch>
            <a:fillRect/>
          </a:stretch>
        </p:blipFill>
        <p:spPr bwMode="auto">
          <a:xfrm>
            <a:off x="0" y="5650263"/>
            <a:ext cx="3995936" cy="1221730"/>
          </a:xfrm>
          <a:prstGeom prst="rect">
            <a:avLst/>
          </a:prstGeom>
          <a:noFill/>
          <a:ln w="9525">
            <a:noFill/>
            <a:miter lim="800000"/>
            <a:headEnd/>
            <a:tailEnd/>
          </a:ln>
        </p:spPr>
      </p:pic>
      <p:sp>
        <p:nvSpPr>
          <p:cNvPr id="6" name="Rectangle 5"/>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28966879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468313" y="404813"/>
            <a:ext cx="9155113" cy="1012825"/>
          </a:xfrm>
        </p:spPr>
        <p:txBody>
          <a:bodyPr/>
          <a:lstStyle/>
          <a:p>
            <a:pPr marL="914400" indent="457200" eaLnBrk="1" hangingPunct="1">
              <a:lnSpc>
                <a:spcPct val="107000"/>
              </a:lnSpc>
              <a:spcAft>
                <a:spcPts val="800"/>
              </a:spcAft>
            </a:pPr>
            <a:r>
              <a:rPr lang="en-ZA" altLang="en-US" sz="3200" b="1" smtClean="0">
                <a:ea typeface="Calibri" panose="020F0502020204030204" pitchFamily="34" charset="0"/>
                <a:cs typeface="Times New Roman" panose="02020603050405020304" pitchFamily="18" charset="0"/>
              </a:rPr>
              <a:t>BUDGET/EXPENDITURE</a:t>
            </a:r>
            <a:r>
              <a:rPr lang="en-ZA" altLang="en-US" sz="3200" smtClean="0">
                <a:ea typeface="Calibri" panose="020F0502020204030204" pitchFamily="34" charset="0"/>
                <a:cs typeface="Times New Roman" panose="02020603050405020304" pitchFamily="18" charset="0"/>
              </a:rPr>
              <a:t/>
            </a:r>
            <a:br>
              <a:rPr lang="en-ZA" altLang="en-US" sz="3200" smtClean="0">
                <a:ea typeface="Calibri" panose="020F0502020204030204" pitchFamily="34" charset="0"/>
                <a:cs typeface="Times New Roman" panose="02020603050405020304" pitchFamily="18" charset="0"/>
              </a:rPr>
            </a:br>
            <a:endParaRPr lang="en-ZA" altLang="en-US" sz="3200" smtClean="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487363" y="1268413"/>
            <a:ext cx="8229600" cy="4525962"/>
          </a:xfrm>
        </p:spPr>
        <p:txBody>
          <a:bodyPr rtlCol="0">
            <a:normAutofit fontScale="32500" lnSpcReduction="20000"/>
          </a:bodyPr>
          <a:lstStyle/>
          <a:p>
            <a:pPr algn="just" eaLnBrk="1" fontAlgn="auto" hangingPunct="1">
              <a:lnSpc>
                <a:spcPct val="107000"/>
              </a:lnSpc>
              <a:spcAft>
                <a:spcPts val="800"/>
              </a:spcAft>
              <a:defRPr/>
            </a:pPr>
            <a:r>
              <a:rPr lang="en-ZA" sz="6000" dirty="0" smtClean="0">
                <a:ea typeface="Calibri" panose="020F0502020204030204" pitchFamily="34" charset="0"/>
                <a:cs typeface="Times New Roman" panose="02020603050405020304" pitchFamily="18" charset="0"/>
              </a:rPr>
              <a:t>Social Relief of Distress Budget increased by R33,7 million in order to cover costs for procurement of 37 853 food parcels.</a:t>
            </a:r>
          </a:p>
          <a:p>
            <a:pPr algn="just" eaLnBrk="1" fontAlgn="auto" hangingPunct="1">
              <a:lnSpc>
                <a:spcPct val="107000"/>
              </a:lnSpc>
              <a:spcAft>
                <a:spcPts val="800"/>
              </a:spcAft>
              <a:defRPr/>
            </a:pPr>
            <a:r>
              <a:rPr lang="en-ZA" sz="6000" dirty="0" smtClean="0">
                <a:ea typeface="Calibri" panose="020F0502020204030204" pitchFamily="34" charset="0"/>
                <a:cs typeface="Times New Roman" panose="02020603050405020304" pitchFamily="18" charset="0"/>
              </a:rPr>
              <a:t>Reprioritised Budget within Department’s existing allocation.</a:t>
            </a:r>
          </a:p>
          <a:p>
            <a:pPr algn="just" eaLnBrk="1" fontAlgn="auto" hangingPunct="1">
              <a:lnSpc>
                <a:spcPct val="107000"/>
              </a:lnSpc>
              <a:spcAft>
                <a:spcPts val="800"/>
              </a:spcAft>
              <a:defRPr/>
            </a:pPr>
            <a:r>
              <a:rPr lang="en-ZA" sz="6000" dirty="0" smtClean="0">
                <a:ea typeface="Calibri" panose="020F0502020204030204" pitchFamily="34" charset="0"/>
                <a:cs typeface="Times New Roman" panose="02020603050405020304" pitchFamily="18" charset="0"/>
              </a:rPr>
              <a:t>Cost Per Food Parcel – standardised at R900. Subsequent reduced because of budget constraints to R600.</a:t>
            </a:r>
          </a:p>
          <a:p>
            <a:pPr algn="just" eaLnBrk="1" fontAlgn="auto" hangingPunct="1">
              <a:lnSpc>
                <a:spcPct val="107000"/>
              </a:lnSpc>
              <a:spcAft>
                <a:spcPts val="800"/>
              </a:spcAft>
              <a:defRPr/>
            </a:pPr>
            <a:r>
              <a:rPr lang="en-ZA" sz="6000" dirty="0" smtClean="0">
                <a:ea typeface="Calibri" panose="020F0502020204030204" pitchFamily="34" charset="0"/>
                <a:cs typeface="Times New Roman" panose="02020603050405020304" pitchFamily="18" charset="0"/>
              </a:rPr>
              <a:t>Followed SCM processes and appointed 282 SMME’s throughout Province. </a:t>
            </a:r>
          </a:p>
          <a:p>
            <a:pPr algn="just" eaLnBrk="1" fontAlgn="auto" hangingPunct="1">
              <a:lnSpc>
                <a:spcPct val="107000"/>
              </a:lnSpc>
              <a:spcAft>
                <a:spcPts val="800"/>
              </a:spcAft>
              <a:defRPr/>
            </a:pPr>
            <a:r>
              <a:rPr lang="en-ZA" sz="6000" dirty="0" smtClean="0">
                <a:ea typeface="Calibri" panose="020F0502020204030204" pitchFamily="34" charset="0"/>
                <a:cs typeface="Times New Roman" panose="02020603050405020304" pitchFamily="18" charset="0"/>
              </a:rPr>
              <a:t>For revised strategy, received additional R20 million from Provincial Treasury through Adjustment Budget Process including PPE.</a:t>
            </a:r>
          </a:p>
          <a:p>
            <a:pPr algn="just" eaLnBrk="1" fontAlgn="auto" hangingPunct="1">
              <a:lnSpc>
                <a:spcPct val="107000"/>
              </a:lnSpc>
              <a:spcAft>
                <a:spcPts val="800"/>
              </a:spcAft>
              <a:defRPr/>
            </a:pPr>
            <a:r>
              <a:rPr lang="en-ZA" sz="6000" dirty="0" smtClean="0">
                <a:ea typeface="Calibri" panose="020F0502020204030204" pitchFamily="34" charset="0"/>
                <a:cs typeface="Times New Roman" panose="02020603050405020304" pitchFamily="18" charset="0"/>
              </a:rPr>
              <a:t>Follow SCM process – tender process for R20 million.</a:t>
            </a:r>
          </a:p>
          <a:p>
            <a:pPr marL="0" indent="0" eaLnBrk="1" fontAlgn="auto" hangingPunct="1">
              <a:lnSpc>
                <a:spcPct val="107000"/>
              </a:lnSpc>
              <a:spcAft>
                <a:spcPts val="800"/>
              </a:spcAft>
              <a:buFont typeface="Arial" panose="020B0604020202020204" pitchFamily="34" charset="0"/>
              <a:buNone/>
              <a:defRPr/>
            </a:pPr>
            <a:endParaRPr lang="en-ZA" sz="6000" dirty="0" smtClean="0">
              <a:ea typeface="Calibri" panose="020F0502020204030204" pitchFamily="34" charset="0"/>
              <a:cs typeface="Times New Roman" panose="02020603050405020304" pitchFamily="18" charset="0"/>
            </a:endParaRPr>
          </a:p>
          <a:p>
            <a:pPr eaLnBrk="1" fontAlgn="auto" hangingPunct="1">
              <a:spcAft>
                <a:spcPts val="0"/>
              </a:spcAft>
              <a:defRPr/>
            </a:pPr>
            <a:endParaRPr lang="en-ZA" dirty="0"/>
          </a:p>
        </p:txBody>
      </p:sp>
      <p:sp>
        <p:nvSpPr>
          <p:cNvPr id="12390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4D3F20-FF80-4053-B3AF-0EAEA0385D26}" type="slidenum">
              <a:rPr lang="en-ZA" altLang="en-US" sz="1200">
                <a:solidFill>
                  <a:srgbClr val="898989"/>
                </a:solidFill>
                <a:latin typeface="Arial" panose="020B0604020202020204" pitchFamily="34" charset="0"/>
              </a:rPr>
              <a:pPr>
                <a:spcBef>
                  <a:spcPct val="0"/>
                </a:spcBef>
                <a:buFontTx/>
                <a:buNone/>
              </a:pPr>
              <a:t>183</a:t>
            </a:fld>
            <a:endParaRPr lang="en-ZA" altLang="en-US" sz="1200">
              <a:solidFill>
                <a:srgbClr val="898989"/>
              </a:solidFill>
              <a:latin typeface="Arial" panose="020B0604020202020204" pitchFamily="34" charset="0"/>
            </a:endParaRPr>
          </a:p>
        </p:txBody>
      </p:sp>
      <p:pic>
        <p:nvPicPr>
          <p:cNvPr id="5" name="Content Placeholder 3" descr="2018 SocDev logo small low res"/>
          <p:cNvPicPr>
            <a:picLocks/>
          </p:cNvPicPr>
          <p:nvPr/>
        </p:nvPicPr>
        <p:blipFill>
          <a:blip r:embed="rId2"/>
          <a:stretch>
            <a:fillRect/>
          </a:stretch>
        </p:blipFill>
        <p:spPr bwMode="auto">
          <a:xfrm>
            <a:off x="0" y="5650263"/>
            <a:ext cx="3995936" cy="1221730"/>
          </a:xfrm>
          <a:prstGeom prst="rect">
            <a:avLst/>
          </a:prstGeom>
          <a:noFill/>
          <a:ln w="9525">
            <a:noFill/>
            <a:miter lim="800000"/>
            <a:headEnd/>
            <a:tailEnd/>
          </a:ln>
        </p:spPr>
      </p:pic>
      <p:sp>
        <p:nvSpPr>
          <p:cNvPr id="6" name="Rectangle 5"/>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86581160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838" y="404813"/>
            <a:ext cx="10307638" cy="1012825"/>
          </a:xfrm>
        </p:spPr>
        <p:txBody>
          <a:bodyPr rtlCol="0">
            <a:normAutofit fontScale="90000"/>
          </a:bodyPr>
          <a:lstStyle/>
          <a:p>
            <a:pPr marL="1371600" indent="457200" eaLnBrk="1" fontAlgn="auto" hangingPunct="1">
              <a:lnSpc>
                <a:spcPct val="107000"/>
              </a:lnSpc>
              <a:spcAft>
                <a:spcPts val="800"/>
              </a:spcAft>
              <a:defRPr/>
            </a:pPr>
            <a:r>
              <a:rPr lang="en-ZA" sz="3600" b="1" dirty="0" smtClean="0">
                <a:ea typeface="Calibri" panose="020F0502020204030204" pitchFamily="34" charset="0"/>
                <a:cs typeface="Times New Roman" panose="02020603050405020304" pitchFamily="18" charset="0"/>
              </a:rPr>
              <a:t>LESSONS LEARNT / CHALLENGES </a:t>
            </a:r>
            <a:r>
              <a:rPr lang="en-ZA" sz="3600" b="1" dirty="0">
                <a:ea typeface="Calibri" panose="020F0502020204030204" pitchFamily="34" charset="0"/>
                <a:cs typeface="Times New Roman" panose="02020603050405020304" pitchFamily="18" charset="0"/>
              </a:rPr>
              <a:t>EXPERIENCED</a:t>
            </a:r>
            <a:r>
              <a:rPr lang="en-ZA" dirty="0">
                <a:ea typeface="Calibri" panose="020F0502020204030204" pitchFamily="34" charset="0"/>
                <a:cs typeface="Times New Roman" panose="02020603050405020304" pitchFamily="18" charset="0"/>
              </a:rPr>
              <a:t/>
            </a:r>
            <a:br>
              <a:rPr lang="en-ZA" dirty="0">
                <a:ea typeface="Calibri" panose="020F0502020204030204" pitchFamily="34" charset="0"/>
                <a:cs typeface="Times New Roman" panose="02020603050405020304" pitchFamily="18" charset="0"/>
              </a:rPr>
            </a:br>
            <a:endParaRPr lang="en-ZA" dirty="0"/>
          </a:p>
        </p:txBody>
      </p:sp>
      <p:sp>
        <p:nvSpPr>
          <p:cNvPr id="124931" name="Content Placeholder 2"/>
          <p:cNvSpPr>
            <a:spLocks noGrp="1"/>
          </p:cNvSpPr>
          <p:nvPr>
            <p:ph idx="1"/>
          </p:nvPr>
        </p:nvSpPr>
        <p:spPr>
          <a:xfrm>
            <a:off x="457200" y="765175"/>
            <a:ext cx="8291513" cy="4751388"/>
          </a:xfrm>
        </p:spPr>
        <p:txBody>
          <a:bodyPr/>
          <a:lstStyle/>
          <a:p>
            <a:pPr eaLnBrk="1" hangingPunct="1"/>
            <a:r>
              <a:rPr lang="en-ZA" altLang="en-US" sz="2000" smtClean="0"/>
              <a:t>Government in general overwhelmed by the emergency food parcel distribution, and not able to scale up fast enough to reach everyone needing food.</a:t>
            </a:r>
          </a:p>
          <a:p>
            <a:pPr eaLnBrk="1" hangingPunct="1"/>
            <a:r>
              <a:rPr lang="en-ZA" altLang="en-US" sz="2000" smtClean="0"/>
              <a:t>Challenges of supplier capacity to deliver the quantities required and long delays in supplier delivery.</a:t>
            </a:r>
          </a:p>
          <a:p>
            <a:pPr eaLnBrk="1" hangingPunct="1"/>
            <a:r>
              <a:rPr lang="en-ZA" altLang="en-US" sz="2000" smtClean="0"/>
              <a:t>There were time delays in delivering food to the right household on time. </a:t>
            </a:r>
          </a:p>
          <a:p>
            <a:pPr eaLnBrk="1" hangingPunct="1"/>
            <a:r>
              <a:rPr lang="en-ZA" altLang="en-US" sz="2000" smtClean="0"/>
              <a:t>In addition to this the provision of food parcels has raised issues around dignity, has become expensive and was putting pressure on the NC DSD’s budget.</a:t>
            </a:r>
          </a:p>
          <a:p>
            <a:pPr eaLnBrk="1" hangingPunct="1"/>
            <a:r>
              <a:rPr lang="en-ZA" altLang="en-US" sz="2000" smtClean="0"/>
              <a:t>Food parcel distribution has also attracted community and political dynamics.</a:t>
            </a:r>
          </a:p>
          <a:p>
            <a:pPr eaLnBrk="1" hangingPunct="1"/>
            <a:r>
              <a:rPr lang="en-ZA" altLang="en-US" sz="2000" smtClean="0"/>
              <a:t>Also the lack of integration and our dependency on others.</a:t>
            </a:r>
          </a:p>
          <a:p>
            <a:pPr eaLnBrk="1" hangingPunct="1"/>
            <a:r>
              <a:rPr lang="en-ZA" altLang="en-US" sz="2000" smtClean="0"/>
              <a:t>Food parcels donations, the uncoordinated manner in which donor organisations distributed food parcels and the risk of double-dipping; and</a:t>
            </a:r>
          </a:p>
        </p:txBody>
      </p:sp>
      <p:sp>
        <p:nvSpPr>
          <p:cNvPr id="1249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9ECADE-C854-4CC8-BB63-0F304E065056}" type="slidenum">
              <a:rPr lang="en-ZA" altLang="en-US" sz="1200">
                <a:solidFill>
                  <a:srgbClr val="898989"/>
                </a:solidFill>
                <a:latin typeface="Arial" panose="020B0604020202020204" pitchFamily="34" charset="0"/>
              </a:rPr>
              <a:pPr>
                <a:spcBef>
                  <a:spcPct val="0"/>
                </a:spcBef>
                <a:buFontTx/>
                <a:buNone/>
              </a:pPr>
              <a:t>184</a:t>
            </a:fld>
            <a:endParaRPr lang="en-ZA" altLang="en-US" sz="1200">
              <a:solidFill>
                <a:srgbClr val="898989"/>
              </a:solidFill>
              <a:latin typeface="Arial" panose="020B0604020202020204" pitchFamily="34" charset="0"/>
            </a:endParaRPr>
          </a:p>
        </p:txBody>
      </p:sp>
      <p:pic>
        <p:nvPicPr>
          <p:cNvPr id="5" name="Content Placeholder 3" descr="2018 SocDev logo small low res"/>
          <p:cNvPicPr>
            <a:picLocks/>
          </p:cNvPicPr>
          <p:nvPr/>
        </p:nvPicPr>
        <p:blipFill>
          <a:blip r:embed="rId2"/>
          <a:stretch>
            <a:fillRect/>
          </a:stretch>
        </p:blipFill>
        <p:spPr bwMode="auto">
          <a:xfrm>
            <a:off x="0" y="5650263"/>
            <a:ext cx="3995936" cy="1221730"/>
          </a:xfrm>
          <a:prstGeom prst="rect">
            <a:avLst/>
          </a:prstGeom>
          <a:noFill/>
          <a:ln w="9525">
            <a:noFill/>
            <a:miter lim="800000"/>
            <a:headEnd/>
            <a:tailEnd/>
          </a:ln>
        </p:spPr>
      </p:pic>
      <p:sp>
        <p:nvSpPr>
          <p:cNvPr id="6" name="Rectangle 5"/>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230527803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404813"/>
            <a:ext cx="8229600" cy="1012825"/>
          </a:xfrm>
        </p:spPr>
        <p:txBody>
          <a:bodyPr/>
          <a:lstStyle/>
          <a:p>
            <a:pPr eaLnBrk="1" hangingPunct="1"/>
            <a:r>
              <a:rPr lang="en-ZA" altLang="en-US" sz="3200" b="1" smtClean="0">
                <a:solidFill>
                  <a:srgbClr val="000000"/>
                </a:solidFill>
                <a:ea typeface="Calibri" panose="020F0502020204030204" pitchFamily="34" charset="0"/>
                <a:cs typeface="Times New Roman" panose="02020603050405020304" pitchFamily="18" charset="0"/>
              </a:rPr>
              <a:t>LESSONS LEARNT / CHALLENGES EXPERIENCED</a:t>
            </a:r>
            <a:r>
              <a:rPr lang="en-ZA" altLang="en-US" sz="3200" smtClean="0">
                <a:solidFill>
                  <a:srgbClr val="000000"/>
                </a:solidFill>
                <a:ea typeface="Calibri" panose="020F0502020204030204" pitchFamily="34" charset="0"/>
                <a:cs typeface="Times New Roman" panose="02020603050405020304" pitchFamily="18" charset="0"/>
              </a:rPr>
              <a:t/>
            </a:r>
            <a:br>
              <a:rPr lang="en-ZA" altLang="en-US" sz="3200" smtClean="0">
                <a:solidFill>
                  <a:srgbClr val="000000"/>
                </a:solidFill>
                <a:ea typeface="Calibri" panose="020F0502020204030204" pitchFamily="34" charset="0"/>
                <a:cs typeface="Times New Roman" panose="02020603050405020304" pitchFamily="18" charset="0"/>
              </a:rPr>
            </a:br>
            <a:endParaRPr lang="en-ZA" altLang="en-US" sz="3200" smtClean="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457200" y="1052513"/>
            <a:ext cx="8229600" cy="5073650"/>
          </a:xfrm>
        </p:spPr>
        <p:txBody>
          <a:bodyPr rtlCol="0">
            <a:normAutofit/>
          </a:bodyPr>
          <a:lstStyle/>
          <a:p>
            <a:pPr eaLnBrk="1" fontAlgn="auto" hangingPunct="1">
              <a:spcAft>
                <a:spcPts val="0"/>
              </a:spcAft>
              <a:defRPr/>
            </a:pPr>
            <a:r>
              <a:rPr lang="en-ZA" sz="2000" dirty="0" smtClean="0">
                <a:solidFill>
                  <a:prstClr val="black"/>
                </a:solidFill>
              </a:rPr>
              <a:t>Food Voucher Programme not digitalised yet – remains work in progress.</a:t>
            </a:r>
          </a:p>
          <a:p>
            <a:pPr eaLnBrk="1" fontAlgn="auto" hangingPunct="1">
              <a:spcAft>
                <a:spcPts val="0"/>
              </a:spcAft>
              <a:defRPr/>
            </a:pPr>
            <a:r>
              <a:rPr lang="en-ZA" sz="2000" dirty="0" smtClean="0">
                <a:solidFill>
                  <a:prstClr val="black"/>
                </a:solidFill>
              </a:rPr>
              <a:t>Inadequate budget provision – notwithstanding the reprioritisation of departmental budget and the additional allocation of R 20 million from Provincial Treasury, to respond adequately to the need, the budget is not sufficient.  Engagements with National DSD ongoing.</a:t>
            </a:r>
          </a:p>
          <a:p>
            <a:pPr marL="0" indent="0" eaLnBrk="1" fontAlgn="auto" hangingPunct="1">
              <a:spcAft>
                <a:spcPts val="0"/>
              </a:spcAft>
              <a:buFont typeface="Arial" panose="020B0604020202020204" pitchFamily="34" charset="0"/>
              <a:buNone/>
              <a:defRPr/>
            </a:pPr>
            <a:endParaRPr lang="en-ZA" sz="2000" dirty="0"/>
          </a:p>
        </p:txBody>
      </p:sp>
      <p:sp>
        <p:nvSpPr>
          <p:cNvPr id="12595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DCA3D6-C978-4DC1-8B14-9C00D960B26B}" type="slidenum">
              <a:rPr lang="en-ZA" altLang="en-US" sz="1200">
                <a:solidFill>
                  <a:srgbClr val="898989"/>
                </a:solidFill>
                <a:latin typeface="Arial" panose="020B0604020202020204" pitchFamily="34" charset="0"/>
              </a:rPr>
              <a:pPr>
                <a:spcBef>
                  <a:spcPct val="0"/>
                </a:spcBef>
                <a:buFontTx/>
                <a:buNone/>
              </a:pPr>
              <a:t>185</a:t>
            </a:fld>
            <a:endParaRPr lang="en-ZA" altLang="en-US" sz="1200">
              <a:solidFill>
                <a:srgbClr val="898989"/>
              </a:solidFill>
              <a:latin typeface="Arial" panose="020B0604020202020204" pitchFamily="34" charset="0"/>
            </a:endParaRPr>
          </a:p>
        </p:txBody>
      </p:sp>
      <p:pic>
        <p:nvPicPr>
          <p:cNvPr id="5" name="Content Placeholder 3" descr="2018 SocDev logo small low res"/>
          <p:cNvPicPr>
            <a:picLocks/>
          </p:cNvPicPr>
          <p:nvPr/>
        </p:nvPicPr>
        <p:blipFill>
          <a:blip r:embed="rId2"/>
          <a:stretch>
            <a:fillRect/>
          </a:stretch>
        </p:blipFill>
        <p:spPr bwMode="auto">
          <a:xfrm>
            <a:off x="0" y="5650263"/>
            <a:ext cx="3995936" cy="1221730"/>
          </a:xfrm>
          <a:prstGeom prst="rect">
            <a:avLst/>
          </a:prstGeom>
          <a:noFill/>
          <a:ln w="9525">
            <a:noFill/>
            <a:miter lim="800000"/>
            <a:headEnd/>
            <a:tailEnd/>
          </a:ln>
        </p:spPr>
      </p:pic>
      <p:sp>
        <p:nvSpPr>
          <p:cNvPr id="6" name="Rectangle 5"/>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202626323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457200" y="404813"/>
            <a:ext cx="8229600" cy="885825"/>
          </a:xfrm>
        </p:spPr>
        <p:txBody>
          <a:bodyPr/>
          <a:lstStyle/>
          <a:p>
            <a:r>
              <a:rPr lang="en-GB" altLang="en-US" sz="4000" b="1" smtClean="0"/>
              <a:t>SHELTERS FOR THE HOMELESS</a:t>
            </a:r>
            <a:endParaRPr lang="en-ZA" altLang="en-US" sz="4000" b="1" smtClean="0"/>
          </a:p>
        </p:txBody>
      </p:sp>
      <p:graphicFrame>
        <p:nvGraphicFramePr>
          <p:cNvPr id="5" name="Content Placeholder 4">
            <a:extLst/>
          </p:cNvPr>
          <p:cNvGraphicFramePr>
            <a:graphicFrameLocks noGrp="1"/>
          </p:cNvGraphicFramePr>
          <p:nvPr>
            <p:ph idx="1"/>
          </p:nvPr>
        </p:nvGraphicFramePr>
        <p:xfrm>
          <a:off x="468313" y="1290638"/>
          <a:ext cx="8280399" cy="4464050"/>
        </p:xfrm>
        <a:graphic>
          <a:graphicData uri="http://schemas.openxmlformats.org/drawingml/2006/table">
            <a:tbl>
              <a:tblPr firstRow="1" firstCol="1" bandRow="1">
                <a:tableStyleId>{5C22544A-7EE6-4342-B048-85BDC9FD1C3A}</a:tableStyleId>
              </a:tblPr>
              <a:tblGrid>
                <a:gridCol w="2232108">
                  <a:extLst>
                    <a:ext uri="{9D8B030D-6E8A-4147-A177-3AD203B41FA5}">
                      <a16:colId xmlns:a16="http://schemas.microsoft.com/office/drawing/2014/main" val="20000"/>
                    </a:ext>
                  </a:extLst>
                </a:gridCol>
                <a:gridCol w="2016097">
                  <a:extLst>
                    <a:ext uri="{9D8B030D-6E8A-4147-A177-3AD203B41FA5}">
                      <a16:colId xmlns:a16="http://schemas.microsoft.com/office/drawing/2014/main" val="20001"/>
                    </a:ext>
                  </a:extLst>
                </a:gridCol>
                <a:gridCol w="2160104">
                  <a:extLst>
                    <a:ext uri="{9D8B030D-6E8A-4147-A177-3AD203B41FA5}">
                      <a16:colId xmlns:a16="http://schemas.microsoft.com/office/drawing/2014/main" val="20002"/>
                    </a:ext>
                  </a:extLst>
                </a:gridCol>
                <a:gridCol w="1872090">
                  <a:extLst>
                    <a:ext uri="{9D8B030D-6E8A-4147-A177-3AD203B41FA5}">
                      <a16:colId xmlns:a16="http://schemas.microsoft.com/office/drawing/2014/main" val="20003"/>
                    </a:ext>
                  </a:extLst>
                </a:gridCol>
              </a:tblGrid>
              <a:tr h="888328">
                <a:tc>
                  <a:txBody>
                    <a:bodyPr/>
                    <a:lstStyle/>
                    <a:p>
                      <a:pPr algn="ctr">
                        <a:lnSpc>
                          <a:spcPct val="107000"/>
                        </a:lnSpc>
                        <a:spcAft>
                          <a:spcPts val="0"/>
                        </a:spcAft>
                      </a:pPr>
                      <a:r>
                        <a:rPr lang="en-ZA" sz="2000" dirty="0">
                          <a:solidFill>
                            <a:schemeClr val="tx1"/>
                          </a:solidFill>
                          <a:effectLst/>
                          <a:latin typeface="+mn-lt"/>
                        </a:rPr>
                        <a:t>DISTRICT</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lnSpc>
                          <a:spcPct val="107000"/>
                        </a:lnSpc>
                        <a:spcAft>
                          <a:spcPts val="0"/>
                        </a:spcAft>
                      </a:pPr>
                      <a:r>
                        <a:rPr lang="en-ZA" sz="2000" dirty="0">
                          <a:solidFill>
                            <a:schemeClr val="tx1"/>
                          </a:solidFill>
                          <a:effectLst/>
                          <a:latin typeface="+mn-lt"/>
                        </a:rPr>
                        <a:t>NUMBER OF SHELTERS</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lnSpc>
                          <a:spcPct val="107000"/>
                        </a:lnSpc>
                        <a:spcAft>
                          <a:spcPts val="0"/>
                        </a:spcAft>
                      </a:pPr>
                      <a:r>
                        <a:rPr lang="en-ZA" sz="2000" dirty="0">
                          <a:solidFill>
                            <a:schemeClr val="tx1"/>
                          </a:solidFill>
                          <a:effectLst/>
                          <a:latin typeface="+mn-lt"/>
                        </a:rPr>
                        <a:t>BENEFICIARIES</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lnSpc>
                          <a:spcPct val="107000"/>
                        </a:lnSpc>
                        <a:spcAft>
                          <a:spcPts val="0"/>
                        </a:spcAft>
                      </a:pPr>
                      <a:r>
                        <a:rPr lang="en-ZA" sz="2000" dirty="0">
                          <a:solidFill>
                            <a:schemeClr val="tx1"/>
                          </a:solidFill>
                          <a:effectLst/>
                          <a:latin typeface="+mn-lt"/>
                        </a:rPr>
                        <a:t>COSTS INVOLVED</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384504">
                <a:tc>
                  <a:txBody>
                    <a:bodyPr/>
                    <a:lstStyle/>
                    <a:p>
                      <a:pPr algn="l">
                        <a:lnSpc>
                          <a:spcPct val="107000"/>
                        </a:lnSpc>
                        <a:spcAft>
                          <a:spcPts val="0"/>
                        </a:spcAft>
                      </a:pPr>
                      <a:r>
                        <a:rPr lang="en-ZA" sz="2000" dirty="0">
                          <a:solidFill>
                            <a:schemeClr val="tx1"/>
                          </a:solidFill>
                          <a:effectLst/>
                          <a:latin typeface="+mn-lt"/>
                        </a:rPr>
                        <a:t>JT </a:t>
                      </a:r>
                      <a:r>
                        <a:rPr lang="en-ZA" sz="2000" dirty="0" err="1">
                          <a:solidFill>
                            <a:schemeClr val="tx1"/>
                          </a:solidFill>
                          <a:effectLst/>
                          <a:latin typeface="+mn-lt"/>
                        </a:rPr>
                        <a:t>Gaetsewe</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000" dirty="0">
                          <a:solidFill>
                            <a:schemeClr val="tx1"/>
                          </a:solidFill>
                          <a:effectLst/>
                          <a:latin typeface="+mn-lt"/>
                        </a:rPr>
                        <a:t>1</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000" dirty="0">
                          <a:solidFill>
                            <a:schemeClr val="tx1"/>
                          </a:solidFill>
                          <a:effectLst/>
                          <a:latin typeface="+mn-lt"/>
                        </a:rPr>
                        <a:t>1</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2000" dirty="0" smtClean="0">
                          <a:solidFill>
                            <a:schemeClr val="tx1"/>
                          </a:solidFill>
                          <a:effectLst/>
                          <a:latin typeface="+mn-lt"/>
                        </a:rPr>
                        <a:t>R     2 </a:t>
                      </a:r>
                      <a:r>
                        <a:rPr lang="en-ZA" sz="2000" dirty="0">
                          <a:solidFill>
                            <a:schemeClr val="tx1"/>
                          </a:solidFill>
                          <a:effectLst/>
                          <a:latin typeface="+mn-lt"/>
                        </a:rPr>
                        <a:t>900</a:t>
                      </a: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7270">
                <a:tc>
                  <a:txBody>
                    <a:bodyPr/>
                    <a:lstStyle/>
                    <a:p>
                      <a:pPr algn="l">
                        <a:lnSpc>
                          <a:spcPct val="107000"/>
                        </a:lnSpc>
                        <a:spcAft>
                          <a:spcPts val="0"/>
                        </a:spcAft>
                      </a:pPr>
                      <a:r>
                        <a:rPr lang="en-ZA" sz="2000" dirty="0">
                          <a:solidFill>
                            <a:schemeClr val="tx1"/>
                          </a:solidFill>
                          <a:effectLst/>
                          <a:latin typeface="+mn-lt"/>
                        </a:rPr>
                        <a:t>Frances Baard</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000" dirty="0">
                          <a:solidFill>
                            <a:schemeClr val="tx1"/>
                          </a:solidFill>
                          <a:effectLst/>
                          <a:latin typeface="+mn-lt"/>
                        </a:rPr>
                        <a:t>2</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000" dirty="0">
                          <a:solidFill>
                            <a:schemeClr val="tx1"/>
                          </a:solidFill>
                          <a:effectLst/>
                          <a:latin typeface="+mn-lt"/>
                        </a:rPr>
                        <a:t>34</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ZA" sz="2000" dirty="0">
                          <a:solidFill>
                            <a:schemeClr val="tx1"/>
                          </a:solidFill>
                          <a:effectLst/>
                          <a:latin typeface="+mn-lt"/>
                        </a:rPr>
                        <a:t>R259 446</a:t>
                      </a: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0599">
                <a:tc>
                  <a:txBody>
                    <a:bodyPr/>
                    <a:lstStyle/>
                    <a:p>
                      <a:pPr algn="l">
                        <a:lnSpc>
                          <a:spcPct val="107000"/>
                        </a:lnSpc>
                        <a:spcAft>
                          <a:spcPts val="0"/>
                        </a:spcAft>
                      </a:pPr>
                      <a:r>
                        <a:rPr lang="en-ZA" sz="2000" dirty="0">
                          <a:solidFill>
                            <a:schemeClr val="tx1"/>
                          </a:solidFill>
                          <a:effectLst/>
                          <a:latin typeface="+mn-lt"/>
                        </a:rPr>
                        <a:t>ZF Mgcawu</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000">
                          <a:solidFill>
                            <a:schemeClr val="tx1"/>
                          </a:solidFill>
                          <a:effectLst/>
                          <a:latin typeface="+mn-lt"/>
                        </a:rPr>
                        <a:t>3</a:t>
                      </a:r>
                      <a:endParaRPr lang="en-ZA" sz="200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000" dirty="0">
                          <a:solidFill>
                            <a:schemeClr val="tx1"/>
                          </a:solidFill>
                          <a:effectLst/>
                          <a:latin typeface="+mn-lt"/>
                        </a:rPr>
                        <a:t>24</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ZA" sz="2000" dirty="0">
                          <a:solidFill>
                            <a:schemeClr val="tx1"/>
                          </a:solidFill>
                          <a:effectLst/>
                          <a:latin typeface="+mn-lt"/>
                        </a:rPr>
                        <a:t>R134 984</a:t>
                      </a: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1760">
                <a:tc>
                  <a:txBody>
                    <a:bodyPr/>
                    <a:lstStyle/>
                    <a:p>
                      <a:pPr algn="l">
                        <a:lnSpc>
                          <a:spcPct val="107000"/>
                        </a:lnSpc>
                        <a:spcAft>
                          <a:spcPts val="0"/>
                        </a:spcAft>
                      </a:pPr>
                      <a:r>
                        <a:rPr lang="en-ZA" sz="2000" dirty="0">
                          <a:solidFill>
                            <a:schemeClr val="tx1"/>
                          </a:solidFill>
                          <a:effectLst/>
                          <a:latin typeface="+mn-lt"/>
                        </a:rPr>
                        <a:t>Pixley Ka </a:t>
                      </a:r>
                      <a:r>
                        <a:rPr lang="en-ZA" sz="2000" dirty="0" err="1">
                          <a:solidFill>
                            <a:schemeClr val="tx1"/>
                          </a:solidFill>
                          <a:effectLst/>
                          <a:latin typeface="+mn-lt"/>
                        </a:rPr>
                        <a:t>Seme</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000" dirty="0">
                          <a:solidFill>
                            <a:schemeClr val="tx1"/>
                          </a:solidFill>
                          <a:effectLst/>
                          <a:latin typeface="+mn-lt"/>
                        </a:rPr>
                        <a:t>2</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000" dirty="0">
                          <a:solidFill>
                            <a:schemeClr val="tx1"/>
                          </a:solidFill>
                          <a:effectLst/>
                          <a:latin typeface="+mn-lt"/>
                        </a:rPr>
                        <a:t>11</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ZA" sz="2000" dirty="0" smtClean="0">
                          <a:solidFill>
                            <a:schemeClr val="tx1"/>
                          </a:solidFill>
                          <a:effectLst/>
                          <a:latin typeface="+mn-lt"/>
                        </a:rPr>
                        <a:t>R  39 </a:t>
                      </a:r>
                      <a:r>
                        <a:rPr lang="en-ZA" sz="2000" dirty="0">
                          <a:solidFill>
                            <a:schemeClr val="tx1"/>
                          </a:solidFill>
                          <a:effectLst/>
                          <a:latin typeface="+mn-lt"/>
                        </a:rPr>
                        <a:t>276</a:t>
                      </a: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8194">
                <a:tc>
                  <a:txBody>
                    <a:bodyPr/>
                    <a:lstStyle/>
                    <a:p>
                      <a:pPr algn="l">
                        <a:lnSpc>
                          <a:spcPct val="107000"/>
                        </a:lnSpc>
                        <a:spcAft>
                          <a:spcPts val="0"/>
                        </a:spcAft>
                      </a:pPr>
                      <a:r>
                        <a:rPr lang="en-ZA" sz="2000" dirty="0">
                          <a:solidFill>
                            <a:schemeClr val="tx1"/>
                          </a:solidFill>
                          <a:effectLst/>
                          <a:latin typeface="+mn-lt"/>
                        </a:rPr>
                        <a:t>Namakwa</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000" dirty="0">
                          <a:solidFill>
                            <a:schemeClr val="tx1"/>
                          </a:solidFill>
                          <a:effectLst/>
                          <a:latin typeface="+mn-lt"/>
                        </a:rPr>
                        <a:t>4</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2000" dirty="0">
                          <a:solidFill>
                            <a:schemeClr val="tx1"/>
                          </a:solidFill>
                          <a:effectLst/>
                          <a:latin typeface="+mn-lt"/>
                        </a:rPr>
                        <a:t>17</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ZA" sz="2000" dirty="0" smtClean="0">
                          <a:solidFill>
                            <a:schemeClr val="tx1"/>
                          </a:solidFill>
                          <a:effectLst/>
                          <a:latin typeface="+mn-lt"/>
                          <a:ea typeface="Calibri" panose="020F0502020204030204" pitchFamily="34" charset="0"/>
                          <a:cs typeface="Times New Roman" panose="02020603050405020304" pitchFamily="18" charset="0"/>
                        </a:rPr>
                        <a:t>R  47 </a:t>
                      </a:r>
                      <a:r>
                        <a:rPr lang="en-ZA" sz="2000" dirty="0">
                          <a:solidFill>
                            <a:schemeClr val="tx1"/>
                          </a:solidFill>
                          <a:effectLst/>
                          <a:latin typeface="+mn-lt"/>
                          <a:ea typeface="Calibri" panose="020F0502020204030204" pitchFamily="34" charset="0"/>
                          <a:cs typeface="Times New Roman" panose="02020603050405020304" pitchFamily="18" charset="0"/>
                        </a:rPr>
                        <a:t>700</a:t>
                      </a:r>
                    </a:p>
                  </a:txBody>
                  <a:tcPr marL="20364" marR="203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253395">
                <a:tc gridSpan="4">
                  <a:txBody>
                    <a:bodyPr/>
                    <a:lstStyle/>
                    <a:p>
                      <a:pPr algn="ctr">
                        <a:lnSpc>
                          <a:spcPct val="100000"/>
                        </a:lnSpc>
                        <a:spcAft>
                          <a:spcPts val="0"/>
                        </a:spcAft>
                      </a:pPr>
                      <a:r>
                        <a:rPr lang="en-GB" sz="2000" b="0" i="1" dirty="0">
                          <a:solidFill>
                            <a:schemeClr val="tx1"/>
                          </a:solidFill>
                          <a:effectLst/>
                          <a:latin typeface="+mn-lt"/>
                          <a:ea typeface="Calibri" panose="020F0502020204030204" pitchFamily="34" charset="0"/>
                          <a:cs typeface="Times New Roman" panose="02020603050405020304" pitchFamily="18" charset="0"/>
                        </a:rPr>
                        <a:t>All the residents at these shelters have been re-unified with family members or were assisted to return to their homes in other Provinces. There is currently no need for the shelters to be operational, but they can be re-opened if the need arise</a:t>
                      </a:r>
                      <a:endParaRPr lang="en-ZA" sz="2000" b="0" i="1" dirty="0">
                        <a:solidFill>
                          <a:schemeClr val="tx1"/>
                        </a:solidFill>
                        <a:effectLst/>
                        <a:latin typeface="+mn-lt"/>
                        <a:ea typeface="Calibri" panose="020F0502020204030204" pitchFamily="34" charset="0"/>
                        <a:cs typeface="Times New Roman" panose="02020603050405020304" pitchFamily="18" charset="0"/>
                      </a:endParaRPr>
                    </a:p>
                  </a:txBody>
                  <a:tcPr marL="20364" marR="2036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n-ZA" sz="2400" dirty="0">
                        <a:solidFill>
                          <a:schemeClr val="tx1"/>
                        </a:solidFill>
                        <a:effectLst/>
                        <a:latin typeface="+mn-lt"/>
                        <a:ea typeface="Calibri" panose="020F0502020204030204" pitchFamily="34" charset="0"/>
                        <a:cs typeface="Times New Roman" panose="02020603050405020304" pitchFamily="18" charset="0"/>
                      </a:endParaRPr>
                    </a:p>
                  </a:txBody>
                  <a:tcPr marL="20365" marR="203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n-ZA" sz="2400" dirty="0">
                        <a:solidFill>
                          <a:schemeClr val="tx1"/>
                        </a:solidFill>
                        <a:effectLst/>
                        <a:latin typeface="+mn-lt"/>
                        <a:ea typeface="Calibri" panose="020F0502020204030204" pitchFamily="34" charset="0"/>
                        <a:cs typeface="Times New Roman" panose="02020603050405020304" pitchFamily="18" charset="0"/>
                      </a:endParaRPr>
                    </a:p>
                  </a:txBody>
                  <a:tcPr marL="20365" marR="203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lnSpc>
                          <a:spcPct val="107000"/>
                        </a:lnSpc>
                        <a:spcAft>
                          <a:spcPts val="0"/>
                        </a:spcAft>
                      </a:pPr>
                      <a:endParaRPr lang="en-ZA" sz="2400" dirty="0">
                        <a:solidFill>
                          <a:schemeClr val="tx1"/>
                        </a:solidFill>
                        <a:effectLst/>
                        <a:latin typeface="+mn-lt"/>
                        <a:ea typeface="Calibri" panose="020F0502020204030204" pitchFamily="34" charset="0"/>
                        <a:cs typeface="Times New Roman" panose="02020603050405020304" pitchFamily="18" charset="0"/>
                      </a:endParaRPr>
                    </a:p>
                  </a:txBody>
                  <a:tcPr marL="20365" marR="203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127017" name="Slide Number Placeholder 3"/>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413CB49-B9B1-4D7E-AC6D-FAD7AB9E075F}" type="slidenum">
              <a:rPr lang="en-ZA" altLang="en-US" sz="1200">
                <a:solidFill>
                  <a:srgbClr val="898989"/>
                </a:solidFill>
              </a:rPr>
              <a:pPr>
                <a:spcBef>
                  <a:spcPct val="0"/>
                </a:spcBef>
                <a:buFontTx/>
                <a:buNone/>
              </a:pPr>
              <a:t>186</a:t>
            </a:fld>
            <a:endParaRPr lang="en-ZA" altLang="en-US" sz="1200">
              <a:solidFill>
                <a:srgbClr val="898989"/>
              </a:solidFill>
            </a:endParaRPr>
          </a:p>
        </p:txBody>
      </p:sp>
      <p:pic>
        <p:nvPicPr>
          <p:cNvPr id="6" name="Content Placeholder 3" descr="2018 SocDev logo small low res"/>
          <p:cNvPicPr>
            <a:picLocks/>
          </p:cNvPicPr>
          <p:nvPr/>
        </p:nvPicPr>
        <p:blipFill>
          <a:blip r:embed="rId2"/>
          <a:stretch>
            <a:fillRect/>
          </a:stretch>
        </p:blipFill>
        <p:spPr bwMode="auto">
          <a:xfrm>
            <a:off x="0" y="5650263"/>
            <a:ext cx="3995936" cy="1221730"/>
          </a:xfrm>
          <a:prstGeom prst="rect">
            <a:avLst/>
          </a:prstGeom>
          <a:noFill/>
          <a:ln w="9525">
            <a:noFill/>
            <a:miter lim="800000"/>
            <a:headEnd/>
            <a:tailEnd/>
          </a:ln>
        </p:spPr>
      </p:pic>
      <p:sp>
        <p:nvSpPr>
          <p:cNvPr id="7" name="Rectangle 6"/>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673175642"/>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57200" y="404813"/>
            <a:ext cx="8229600" cy="1012825"/>
          </a:xfrm>
        </p:spPr>
        <p:txBody>
          <a:bodyPr/>
          <a:lstStyle/>
          <a:p>
            <a:r>
              <a:rPr lang="en-GB" altLang="en-US" b="1" smtClean="0"/>
              <a:t>SHELTERS FOR THE HOMELESS</a:t>
            </a:r>
            <a:endParaRPr lang="en-ZA" altLang="en-US" smtClean="0"/>
          </a:p>
        </p:txBody>
      </p:sp>
      <p:sp>
        <p:nvSpPr>
          <p:cNvPr id="3" name="Content Placeholder 2">
            <a:extLst/>
          </p:cNvPr>
          <p:cNvSpPr>
            <a:spLocks noGrp="1"/>
          </p:cNvSpPr>
          <p:nvPr>
            <p:ph idx="1"/>
          </p:nvPr>
        </p:nvSpPr>
        <p:spPr>
          <a:xfrm>
            <a:off x="457200" y="1417638"/>
            <a:ext cx="8229600" cy="4708525"/>
          </a:xfrm>
        </p:spPr>
        <p:txBody>
          <a:bodyPr/>
          <a:lstStyle/>
          <a:p>
            <a:pPr marL="0" indent="0" algn="ctr">
              <a:lnSpc>
                <a:spcPct val="107000"/>
              </a:lnSpc>
              <a:spcAft>
                <a:spcPts val="0"/>
              </a:spcAft>
              <a:buFont typeface="Arial" panose="020B0604020202020204" pitchFamily="34" charset="0"/>
              <a:buNone/>
              <a:defRPr/>
            </a:pPr>
            <a:r>
              <a:rPr lang="en-GB" sz="2400" b="1" dirty="0"/>
              <a:t>SERVICES RENDERED</a:t>
            </a:r>
            <a:endParaRPr lang="en-ZA" sz="2400" b="1" dirty="0"/>
          </a:p>
          <a:p>
            <a:pPr marL="0" indent="0">
              <a:lnSpc>
                <a:spcPct val="107000"/>
              </a:lnSpc>
              <a:spcAft>
                <a:spcPts val="0"/>
              </a:spcAft>
              <a:buFont typeface="Arial" panose="020B0604020202020204" pitchFamily="34" charset="0"/>
              <a:buNone/>
              <a:defRPr/>
            </a:pPr>
            <a:r>
              <a:rPr lang="en-ZA" sz="2400" dirty="0"/>
              <a:t>The following services were rendered at shelters</a:t>
            </a:r>
          </a:p>
          <a:p>
            <a:pPr lvl="1">
              <a:lnSpc>
                <a:spcPct val="107000"/>
              </a:lnSpc>
              <a:spcAft>
                <a:spcPts val="0"/>
              </a:spcAft>
              <a:buFont typeface="Symbol" panose="05050102010706020507" pitchFamily="18" charset="2"/>
              <a:buChar char=""/>
              <a:defRPr/>
            </a:pPr>
            <a:r>
              <a:rPr lang="en-ZA" sz="2400" dirty="0"/>
              <a:t>Physical care in the form of ablution and sleeping facilities</a:t>
            </a:r>
          </a:p>
          <a:p>
            <a:pPr lvl="1">
              <a:lnSpc>
                <a:spcPct val="107000"/>
              </a:lnSpc>
              <a:spcAft>
                <a:spcPts val="0"/>
              </a:spcAft>
              <a:buFont typeface="Symbol" panose="05050102010706020507" pitchFamily="18" charset="2"/>
              <a:buChar char=""/>
              <a:defRPr/>
            </a:pPr>
            <a:r>
              <a:rPr lang="en-ZA" sz="2400" dirty="0"/>
              <a:t>Three meals per day</a:t>
            </a:r>
          </a:p>
          <a:p>
            <a:pPr lvl="1">
              <a:lnSpc>
                <a:spcPct val="107000"/>
              </a:lnSpc>
              <a:spcAft>
                <a:spcPts val="0"/>
              </a:spcAft>
              <a:buFont typeface="Symbol" panose="05050102010706020507" pitchFamily="18" charset="2"/>
              <a:buChar char=""/>
              <a:defRPr/>
            </a:pPr>
            <a:r>
              <a:rPr lang="en-ZA" sz="2400" dirty="0"/>
              <a:t>Referral for medical care if necessary</a:t>
            </a:r>
          </a:p>
          <a:p>
            <a:pPr lvl="1">
              <a:lnSpc>
                <a:spcPct val="107000"/>
              </a:lnSpc>
              <a:spcAft>
                <a:spcPts val="0"/>
              </a:spcAft>
              <a:buFont typeface="Symbol" panose="05050102010706020507" pitchFamily="18" charset="2"/>
              <a:buChar char=""/>
              <a:defRPr/>
            </a:pPr>
            <a:r>
              <a:rPr lang="en-ZA" sz="2400" dirty="0"/>
              <a:t>Psychosocial support</a:t>
            </a:r>
          </a:p>
          <a:p>
            <a:pPr lvl="1">
              <a:lnSpc>
                <a:spcPct val="107000"/>
              </a:lnSpc>
              <a:spcAft>
                <a:spcPts val="0"/>
              </a:spcAft>
              <a:buFont typeface="Symbol" panose="05050102010706020507" pitchFamily="18" charset="2"/>
              <a:buChar char=""/>
              <a:defRPr/>
            </a:pPr>
            <a:r>
              <a:rPr lang="en-ZA" sz="2400" dirty="0"/>
              <a:t>Re-unification with families</a:t>
            </a:r>
          </a:p>
          <a:p>
            <a:pPr lvl="1">
              <a:lnSpc>
                <a:spcPct val="107000"/>
              </a:lnSpc>
              <a:spcAft>
                <a:spcPts val="0"/>
              </a:spcAft>
              <a:buFont typeface="Symbol" panose="05050102010706020507" pitchFamily="18" charset="2"/>
              <a:buChar char=""/>
              <a:defRPr/>
            </a:pPr>
            <a:r>
              <a:rPr lang="en-ZA" sz="2400" dirty="0"/>
              <a:t>Life-skills training and spiritual support</a:t>
            </a:r>
          </a:p>
          <a:p>
            <a:pPr lvl="1">
              <a:lnSpc>
                <a:spcPct val="107000"/>
              </a:lnSpc>
              <a:spcAft>
                <a:spcPts val="0"/>
              </a:spcAft>
              <a:buFont typeface="Symbol" panose="05050102010706020507" pitchFamily="18" charset="2"/>
              <a:buChar char=""/>
              <a:defRPr/>
            </a:pPr>
            <a:r>
              <a:rPr lang="en-ZA" sz="2400" dirty="0"/>
              <a:t>Recreational activities</a:t>
            </a:r>
          </a:p>
          <a:p>
            <a:pPr>
              <a:defRPr/>
            </a:pPr>
            <a:endParaRPr lang="en-ZA" dirty="0"/>
          </a:p>
        </p:txBody>
      </p:sp>
      <p:sp>
        <p:nvSpPr>
          <p:cNvPr id="128004" name="Slide Number Placeholder 3"/>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4B036A0-3D54-4391-813F-22EEAD187B4E}" type="slidenum">
              <a:rPr lang="en-ZA" altLang="en-US" sz="1200">
                <a:solidFill>
                  <a:srgbClr val="898989"/>
                </a:solidFill>
              </a:rPr>
              <a:pPr>
                <a:spcBef>
                  <a:spcPct val="0"/>
                </a:spcBef>
                <a:buFontTx/>
                <a:buNone/>
              </a:pPr>
              <a:t>187</a:t>
            </a:fld>
            <a:endParaRPr lang="en-ZA" altLang="en-US" sz="1200">
              <a:solidFill>
                <a:srgbClr val="898989"/>
              </a:solidFill>
            </a:endParaRPr>
          </a:p>
        </p:txBody>
      </p:sp>
      <p:pic>
        <p:nvPicPr>
          <p:cNvPr id="5" name="Content Placeholder 3" descr="2018 SocDev logo small low res"/>
          <p:cNvPicPr>
            <a:picLocks/>
          </p:cNvPicPr>
          <p:nvPr/>
        </p:nvPicPr>
        <p:blipFill>
          <a:blip r:embed="rId2"/>
          <a:stretch>
            <a:fillRect/>
          </a:stretch>
        </p:blipFill>
        <p:spPr bwMode="auto">
          <a:xfrm>
            <a:off x="0" y="5650263"/>
            <a:ext cx="3995936" cy="1221730"/>
          </a:xfrm>
          <a:prstGeom prst="rect">
            <a:avLst/>
          </a:prstGeom>
          <a:noFill/>
          <a:ln w="9525">
            <a:noFill/>
            <a:miter lim="800000"/>
            <a:headEnd/>
            <a:tailEnd/>
          </a:ln>
        </p:spPr>
      </p:pic>
      <p:sp>
        <p:nvSpPr>
          <p:cNvPr id="6" name="Rectangle 5"/>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3587449060"/>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457200" y="404813"/>
            <a:ext cx="8229600" cy="1012825"/>
          </a:xfrm>
        </p:spPr>
        <p:txBody>
          <a:bodyPr/>
          <a:lstStyle/>
          <a:p>
            <a:r>
              <a:rPr lang="en-ZA" altLang="en-US" sz="3200" b="1" smtClean="0"/>
              <a:t>Collaboration with Municipalities and Challenges at Shelters </a:t>
            </a:r>
          </a:p>
        </p:txBody>
      </p:sp>
      <p:sp>
        <p:nvSpPr>
          <p:cNvPr id="11267" name="Content Placeholder 2"/>
          <p:cNvSpPr>
            <a:spLocks noGrp="1"/>
          </p:cNvSpPr>
          <p:nvPr>
            <p:ph idx="1"/>
          </p:nvPr>
        </p:nvSpPr>
        <p:spPr>
          <a:xfrm>
            <a:off x="179388" y="1484313"/>
            <a:ext cx="8507412" cy="4641850"/>
          </a:xfrm>
        </p:spPr>
        <p:txBody>
          <a:bodyPr/>
          <a:lstStyle/>
          <a:p>
            <a:pPr algn="just">
              <a:lnSpc>
                <a:spcPct val="107000"/>
              </a:lnSpc>
              <a:defRPr/>
            </a:pPr>
            <a:r>
              <a:rPr lang="en-ZA" altLang="en-US" sz="1800" dirty="0" smtClean="0"/>
              <a:t>Poor discipline of some residents who did not adhere to the rules and often left the shelters only to return later.</a:t>
            </a:r>
          </a:p>
          <a:p>
            <a:pPr algn="just">
              <a:lnSpc>
                <a:spcPct val="107000"/>
              </a:lnSpc>
              <a:buFont typeface="Symbol" pitchFamily="18" charset="2"/>
              <a:buChar char=""/>
              <a:defRPr/>
            </a:pPr>
            <a:r>
              <a:rPr lang="en-ZA" altLang="en-US" sz="1800" dirty="0" smtClean="0"/>
              <a:t>Persons suffering with mental health and substance abuse problems were also admitted and were difficult to control.  Support from Department of Health was limited.</a:t>
            </a:r>
          </a:p>
          <a:p>
            <a:pPr algn="just">
              <a:lnSpc>
                <a:spcPct val="107000"/>
              </a:lnSpc>
              <a:buFont typeface="Symbol" pitchFamily="18" charset="2"/>
              <a:buChar char=""/>
              <a:defRPr/>
            </a:pPr>
            <a:r>
              <a:rPr lang="en-ZA" altLang="en-US" sz="1800" dirty="0" smtClean="0"/>
              <a:t>Department of Social Development took responsibility for locating and equipping shelters, except for Namakwa where Municipalities availed buildings for this purpose.</a:t>
            </a:r>
          </a:p>
          <a:p>
            <a:pPr algn="just">
              <a:lnSpc>
                <a:spcPct val="107000"/>
              </a:lnSpc>
              <a:buFont typeface="Symbol" pitchFamily="18" charset="2"/>
              <a:buChar char=""/>
              <a:defRPr/>
            </a:pPr>
            <a:r>
              <a:rPr lang="en-ZA" altLang="en-US" sz="1800" dirty="0" smtClean="0"/>
              <a:t>The building used in </a:t>
            </a:r>
            <a:r>
              <a:rPr lang="en-ZA" altLang="en-US" sz="1800" dirty="0" err="1" smtClean="0"/>
              <a:t>Upington</a:t>
            </a:r>
            <a:r>
              <a:rPr lang="en-ZA" altLang="en-US" sz="1800" dirty="0" smtClean="0"/>
              <a:t> was of a very poor standard and complaints were received from the Commission for Human Rights regarding the living conditions.  According to the Municipality there were no alternative  accommodation available in </a:t>
            </a:r>
            <a:r>
              <a:rPr lang="en-ZA" altLang="en-US" sz="1800" dirty="0" err="1" smtClean="0"/>
              <a:t>Upington</a:t>
            </a:r>
            <a:r>
              <a:rPr lang="en-ZA" altLang="en-US" sz="1800" dirty="0" smtClean="0"/>
              <a:t> and  DSD has to spend R 112 942 just to make the building safe and liveable.</a:t>
            </a:r>
          </a:p>
          <a:p>
            <a:pPr algn="just">
              <a:lnSpc>
                <a:spcPct val="107000"/>
              </a:lnSpc>
              <a:buFont typeface="Symbol" pitchFamily="18" charset="2"/>
              <a:buChar char=""/>
              <a:defRPr/>
            </a:pPr>
            <a:r>
              <a:rPr lang="en-ZA" altLang="en-US" sz="1800" dirty="0" smtClean="0"/>
              <a:t>The operation of the shelters was mainly done with the assistance of volunteers, who  received a stipend of R3500 per month.</a:t>
            </a:r>
          </a:p>
          <a:p>
            <a:pPr marL="0" indent="0">
              <a:buFont typeface="Arial" charset="0"/>
              <a:buNone/>
              <a:defRPr/>
            </a:pPr>
            <a:endParaRPr lang="en-ZA" altLang="en-US" sz="1600" dirty="0" smtClean="0"/>
          </a:p>
        </p:txBody>
      </p:sp>
      <p:sp>
        <p:nvSpPr>
          <p:cNvPr id="1290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2D6E00-7D9D-4E68-B649-2B36E14E826A}" type="slidenum">
              <a:rPr lang="en-ZA" altLang="en-US" sz="1200">
                <a:solidFill>
                  <a:srgbClr val="898989"/>
                </a:solidFill>
              </a:rPr>
              <a:pPr>
                <a:spcBef>
                  <a:spcPct val="0"/>
                </a:spcBef>
                <a:buFontTx/>
                <a:buNone/>
              </a:pPr>
              <a:t>188</a:t>
            </a:fld>
            <a:endParaRPr lang="en-ZA" altLang="en-US" sz="1200">
              <a:solidFill>
                <a:srgbClr val="898989"/>
              </a:solidFill>
            </a:endParaRPr>
          </a:p>
        </p:txBody>
      </p:sp>
      <p:pic>
        <p:nvPicPr>
          <p:cNvPr id="5" name="Content Placeholder 3" descr="2018 SocDev logo small low res"/>
          <p:cNvPicPr>
            <a:picLocks/>
          </p:cNvPicPr>
          <p:nvPr/>
        </p:nvPicPr>
        <p:blipFill>
          <a:blip r:embed="rId2"/>
          <a:stretch>
            <a:fillRect/>
          </a:stretch>
        </p:blipFill>
        <p:spPr bwMode="auto">
          <a:xfrm>
            <a:off x="0" y="5650263"/>
            <a:ext cx="3995936" cy="1221730"/>
          </a:xfrm>
          <a:prstGeom prst="rect">
            <a:avLst/>
          </a:prstGeom>
          <a:noFill/>
          <a:ln w="9525">
            <a:noFill/>
            <a:miter lim="800000"/>
            <a:headEnd/>
            <a:tailEnd/>
          </a:ln>
        </p:spPr>
      </p:pic>
      <p:sp>
        <p:nvSpPr>
          <p:cNvPr id="6" name="Rectangle 5"/>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56924896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2D6E00-7D9D-4E68-B649-2B36E14E826A}" type="slidenum">
              <a:rPr lang="en-ZA" altLang="en-US" sz="1200">
                <a:solidFill>
                  <a:srgbClr val="898989"/>
                </a:solidFill>
              </a:rPr>
              <a:pPr>
                <a:spcBef>
                  <a:spcPct val="0"/>
                </a:spcBef>
                <a:buFontTx/>
                <a:buNone/>
              </a:pPr>
              <a:t>189</a:t>
            </a:fld>
            <a:endParaRPr lang="en-ZA" altLang="en-US" sz="1200">
              <a:solidFill>
                <a:srgbClr val="898989"/>
              </a:solidFill>
            </a:endParaRPr>
          </a:p>
        </p:txBody>
      </p:sp>
      <p:pic>
        <p:nvPicPr>
          <p:cNvPr id="5" name="Content Placeholder 3" descr="2018 SocDev logo small low res"/>
          <p:cNvPicPr>
            <a:picLocks/>
          </p:cNvPicPr>
          <p:nvPr/>
        </p:nvPicPr>
        <p:blipFill>
          <a:blip r:embed="rId2"/>
          <a:stretch>
            <a:fillRect/>
          </a:stretch>
        </p:blipFill>
        <p:spPr bwMode="auto">
          <a:xfrm>
            <a:off x="0" y="5650263"/>
            <a:ext cx="3995936" cy="1221730"/>
          </a:xfrm>
          <a:prstGeom prst="rect">
            <a:avLst/>
          </a:prstGeom>
          <a:noFill/>
          <a:ln w="9525">
            <a:noFill/>
            <a:miter lim="800000"/>
            <a:headEnd/>
            <a:tailEnd/>
          </a:ln>
        </p:spPr>
      </p:pic>
      <p:sp>
        <p:nvSpPr>
          <p:cNvPr id="6" name="Rectangle 5"/>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8" name="Content Placeholder 1"/>
          <p:cNvSpPr>
            <a:spLocks noGrp="1"/>
          </p:cNvSpPr>
          <p:nvPr>
            <p:ph idx="1"/>
          </p:nvPr>
        </p:nvSpPr>
        <p:spPr>
          <a:xfrm>
            <a:off x="-4763" y="295927"/>
            <a:ext cx="8820473" cy="5616624"/>
          </a:xfrm>
        </p:spPr>
        <p:txBody>
          <a:bodyPr/>
          <a:lstStyle/>
          <a:p>
            <a:pPr algn="just" eaLnBrk="0" hangingPunct="0"/>
            <a:endParaRPr lang="en-ZA" altLang="en-US" sz="2800" dirty="0" smtClean="0"/>
          </a:p>
          <a:p>
            <a:pPr marL="0" lvl="0" indent="0" algn="ctr" eaLnBrk="0" hangingPunct="0">
              <a:buNone/>
            </a:pPr>
            <a:r>
              <a:rPr lang="en-ZA" altLang="en-US" sz="6600" b="1" dirty="0" smtClean="0">
                <a:solidFill>
                  <a:prstClr val="black"/>
                </a:solidFill>
                <a:latin typeface="Bradley Hand ITC" panose="03070402050302030203" pitchFamily="66" charset="0"/>
              </a:rPr>
              <a:t>THE END </a:t>
            </a:r>
          </a:p>
          <a:p>
            <a:pPr marL="0" lvl="0" indent="0" algn="ctr" eaLnBrk="0" hangingPunct="0">
              <a:buNone/>
            </a:pPr>
            <a:r>
              <a:rPr lang="en-ZA" altLang="en-US" sz="6600" b="1" dirty="0" smtClean="0">
                <a:solidFill>
                  <a:prstClr val="black"/>
                </a:solidFill>
                <a:latin typeface="Bradley Hand ITC" panose="03070402050302030203" pitchFamily="66" charset="0"/>
              </a:rPr>
              <a:t>of the </a:t>
            </a:r>
          </a:p>
          <a:p>
            <a:pPr marL="0" lvl="0" indent="0" algn="ctr" eaLnBrk="0" hangingPunct="0">
              <a:buNone/>
            </a:pPr>
            <a:r>
              <a:rPr lang="en-ZA" altLang="en-US" sz="6600" b="1" dirty="0" smtClean="0">
                <a:solidFill>
                  <a:prstClr val="black"/>
                </a:solidFill>
                <a:latin typeface="Bradley Hand ITC" panose="03070402050302030203" pitchFamily="66" charset="0"/>
              </a:rPr>
              <a:t>Social Development Presentation</a:t>
            </a:r>
          </a:p>
          <a:p>
            <a:pPr marL="0" indent="0">
              <a:buNone/>
            </a:pPr>
            <a:endParaRPr lang="en-ZA" sz="6600" b="1" dirty="0">
              <a:latin typeface="Bradley Hand ITC" panose="03070402050302030203" pitchFamily="66" charset="0"/>
            </a:endParaRPr>
          </a:p>
        </p:txBody>
      </p:sp>
    </p:spTree>
    <p:extLst>
      <p:ext uri="{BB962C8B-B14F-4D97-AF65-F5344CB8AC3E}">
        <p14:creationId xmlns:p14="http://schemas.microsoft.com/office/powerpoint/2010/main" val="99510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71294"/>
            <a:ext cx="9080369" cy="842989"/>
          </a:xfrm>
          <a:solidFill>
            <a:schemeClr val="accent1">
              <a:lumMod val="50000"/>
            </a:schemeClr>
          </a:solidFill>
        </p:spPr>
        <p:txBody>
          <a:bodyPr>
            <a:normAutofit/>
          </a:bodyPr>
          <a:lstStyle/>
          <a:p>
            <a:pPr algn="ctr"/>
            <a:r>
              <a:rPr lang="en-US" sz="2400" dirty="0">
                <a:solidFill>
                  <a:schemeClr val="bg1"/>
                </a:solidFill>
                <a:latin typeface="+mn-lt"/>
              </a:rPr>
              <a:t>COVID-19: Mortality trend (16 Aug 2020)</a:t>
            </a:r>
            <a:endParaRPr lang="en-ZA" sz="2400" dirty="0">
              <a:solidFill>
                <a:schemeClr val="bg1"/>
              </a:solidFill>
              <a:latin typeface="+mn-lt"/>
            </a:endParaRPr>
          </a:p>
        </p:txBody>
      </p:sp>
      <p:sp>
        <p:nvSpPr>
          <p:cNvPr id="3" name="TextBox 2"/>
          <p:cNvSpPr txBox="1"/>
          <p:nvPr/>
        </p:nvSpPr>
        <p:spPr>
          <a:xfrm>
            <a:off x="-63631" y="5817741"/>
            <a:ext cx="9207631" cy="1077218"/>
          </a:xfrm>
          <a:prstGeom prst="rect">
            <a:avLst/>
          </a:prstGeom>
          <a:solidFill>
            <a:srgbClr val="002060"/>
          </a:solidFill>
        </p:spPr>
        <p:txBody>
          <a:bodyPr wrap="square" rtlCol="0">
            <a:spAutoFit/>
          </a:bodyPr>
          <a:lstStyle/>
          <a:p>
            <a:pPr algn="just"/>
            <a:endParaRPr lang="en-US" sz="2400" dirty="0" smtClean="0">
              <a:solidFill>
                <a:schemeClr val="bg1"/>
              </a:solidFill>
            </a:endParaRPr>
          </a:p>
          <a:p>
            <a:pPr algn="just"/>
            <a:r>
              <a:rPr lang="en-US" sz="2000" dirty="0" smtClean="0">
                <a:solidFill>
                  <a:schemeClr val="bg1"/>
                </a:solidFill>
              </a:rPr>
              <a:t>The </a:t>
            </a:r>
            <a:r>
              <a:rPr lang="en-US" sz="2000" dirty="0">
                <a:solidFill>
                  <a:schemeClr val="bg1"/>
                </a:solidFill>
              </a:rPr>
              <a:t>number of Covid-19 related deaths jumped from 5 in June, 38 in July and to 94 by </a:t>
            </a:r>
            <a:r>
              <a:rPr lang="en-US" sz="2000" dirty="0" smtClean="0">
                <a:solidFill>
                  <a:schemeClr val="bg1"/>
                </a:solidFill>
              </a:rPr>
              <a:t>mid-August</a:t>
            </a:r>
          </a:p>
        </p:txBody>
      </p:sp>
      <p:graphicFrame>
        <p:nvGraphicFramePr>
          <p:cNvPr id="7" name="Chart 6"/>
          <p:cNvGraphicFramePr>
            <a:graphicFrameLocks/>
          </p:cNvGraphicFramePr>
          <p:nvPr>
            <p:extLst>
              <p:ext uri="{D42A27DB-BD31-4B8C-83A1-F6EECF244321}">
                <p14:modId xmlns:p14="http://schemas.microsoft.com/office/powerpoint/2010/main" val="707433310"/>
              </p:ext>
            </p:extLst>
          </p:nvPr>
        </p:nvGraphicFramePr>
        <p:xfrm>
          <a:off x="179512" y="1598739"/>
          <a:ext cx="8472232" cy="377447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8757358C-2755-D04C-A324-27D6237BC9AF}"/>
              </a:ext>
            </a:extLst>
          </p:cNvPr>
          <p:cNvSpPr>
            <a:spLocks noGrp="1"/>
          </p:cNvSpPr>
          <p:nvPr>
            <p:ph type="sldNum" sz="quarter" idx="12"/>
          </p:nvPr>
        </p:nvSpPr>
        <p:spPr/>
        <p:txBody>
          <a:bodyPr/>
          <a:lstStyle/>
          <a:p>
            <a:fld id="{CADCB112-FE00-6040-8D50-928C16AA38BE}" type="slidenum">
              <a:rPr lang="en-US" smtClean="0"/>
              <a:t>19</a:t>
            </a:fld>
            <a:endParaRPr lang="en-US"/>
          </a:p>
        </p:txBody>
      </p:sp>
    </p:spTree>
    <p:extLst>
      <p:ext uri="{BB962C8B-B14F-4D97-AF65-F5344CB8AC3E}">
        <p14:creationId xmlns:p14="http://schemas.microsoft.com/office/powerpoint/2010/main" val="1189535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0" y="5510464"/>
            <a:ext cx="152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ubtitle 3"/>
          <p:cNvSpPr>
            <a:spLocks noGrp="1"/>
          </p:cNvSpPr>
          <p:nvPr>
            <p:ph type="subTitle" idx="1"/>
          </p:nvPr>
        </p:nvSpPr>
        <p:spPr>
          <a:xfrm>
            <a:off x="1187624" y="1340768"/>
            <a:ext cx="7239000" cy="3103984"/>
          </a:xfrm>
        </p:spPr>
        <p:txBody>
          <a:bodyPr>
            <a:noAutofit/>
          </a:bodyPr>
          <a:lstStyle/>
          <a:p>
            <a:endParaRPr lang="en-ZA" sz="2400" dirty="0">
              <a:solidFill>
                <a:schemeClr val="tx1"/>
              </a:solidFill>
            </a:endParaRPr>
          </a:p>
          <a:p>
            <a:endParaRPr lang="en-ZA" dirty="0" smtClean="0">
              <a:solidFill>
                <a:schemeClr val="tx1"/>
              </a:solidFill>
            </a:endParaRPr>
          </a:p>
          <a:p>
            <a:endParaRPr lang="en-ZA" sz="3600" dirty="0" smtClean="0">
              <a:solidFill>
                <a:schemeClr val="tx1"/>
              </a:solidFill>
            </a:endParaRPr>
          </a:p>
          <a:p>
            <a:endParaRPr lang="en-ZA" sz="28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209781"/>
            <a:ext cx="4476328" cy="4300402"/>
          </a:xfrm>
          <a:prstGeom prst="rect">
            <a:avLst/>
          </a:prstGeom>
        </p:spPr>
      </p:pic>
      <p:sp>
        <p:nvSpPr>
          <p:cNvPr id="6" name="Rectangle 5"/>
          <p:cNvSpPr/>
          <p:nvPr/>
        </p:nvSpPr>
        <p:spPr>
          <a:xfrm>
            <a:off x="0" y="5877272"/>
            <a:ext cx="9144000" cy="9807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3065675521"/>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51"/>
            <a:ext cx="8229600" cy="1143000"/>
          </a:xfrm>
        </p:spPr>
        <p:txBody>
          <a:bodyPr>
            <a:normAutofit/>
          </a:bodyPr>
          <a:lstStyle/>
          <a:p>
            <a:pPr algn="ctr"/>
            <a:r>
              <a:rPr lang="en-US" dirty="0" smtClean="0"/>
              <a:t>Purpose</a:t>
            </a:r>
            <a:endParaRPr lang="en-US" dirty="0"/>
          </a:p>
        </p:txBody>
      </p:sp>
      <p:sp>
        <p:nvSpPr>
          <p:cNvPr id="3" name="Content Placeholder 2"/>
          <p:cNvSpPr>
            <a:spLocks noGrp="1"/>
          </p:cNvSpPr>
          <p:nvPr>
            <p:ph idx="1"/>
          </p:nvPr>
        </p:nvSpPr>
        <p:spPr>
          <a:xfrm>
            <a:off x="457200" y="1371600"/>
            <a:ext cx="8229600" cy="4648202"/>
          </a:xfrm>
        </p:spPr>
        <p:txBody>
          <a:bodyPr>
            <a:noAutofit/>
          </a:bodyPr>
          <a:lstStyle/>
          <a:p>
            <a:pPr marL="0" indent="0" algn="just">
              <a:buNone/>
            </a:pPr>
            <a:r>
              <a:rPr lang="en-US" sz="2000" dirty="0" smtClean="0"/>
              <a:t>The </a:t>
            </a:r>
            <a:r>
              <a:rPr lang="en-US" sz="2000" dirty="0"/>
              <a:t>purpose of this presentation is to update the </a:t>
            </a:r>
            <a:r>
              <a:rPr lang="en-US" sz="2000" dirty="0" smtClean="0"/>
              <a:t>COGTA Portfolio Committee on South African Social Security Agency (SASSA) intervention to the COVID-19 pandemic, and includes information on:</a:t>
            </a:r>
          </a:p>
          <a:p>
            <a:pPr algn="just"/>
            <a:r>
              <a:rPr lang="en-US" sz="2000" dirty="0" smtClean="0"/>
              <a:t>Social Relief of Distress (SRD) -  Food parcels</a:t>
            </a:r>
          </a:p>
          <a:p>
            <a:pPr algn="just"/>
            <a:r>
              <a:rPr lang="en-US" sz="2000" dirty="0" smtClean="0"/>
              <a:t>Social Grants Top-up</a:t>
            </a:r>
          </a:p>
          <a:p>
            <a:pPr algn="just"/>
            <a:r>
              <a:rPr lang="en-US" sz="2000" dirty="0" smtClean="0"/>
              <a:t>Re-instatements of lapsed Disability related grants</a:t>
            </a:r>
          </a:p>
          <a:p>
            <a:pPr algn="just"/>
            <a:r>
              <a:rPr lang="en-US" sz="2000" dirty="0" smtClean="0"/>
              <a:t>Special COVID-19 SRD Grants (R350)</a:t>
            </a:r>
          </a:p>
          <a:p>
            <a:pPr algn="just"/>
            <a:r>
              <a:rPr lang="en-US" sz="2000" dirty="0"/>
              <a:t>Social Grants in Payment – July 2020</a:t>
            </a:r>
            <a:endParaRPr lang="en-US" sz="2000" dirty="0" smtClean="0"/>
          </a:p>
          <a:p>
            <a:pPr algn="just"/>
            <a:r>
              <a:rPr lang="en-US" sz="2000" dirty="0" smtClean="0"/>
              <a:t>Payments interventions</a:t>
            </a:r>
          </a:p>
          <a:p>
            <a:r>
              <a:rPr lang="en-US" sz="2000" dirty="0" smtClean="0"/>
              <a:t>Way forward</a:t>
            </a:r>
          </a:p>
          <a:p>
            <a:endParaRPr lang="en-US" sz="1800" dirty="0" smtClean="0"/>
          </a:p>
          <a:p>
            <a:endParaRPr lang="en-US" sz="1800" dirty="0"/>
          </a:p>
          <a:p>
            <a:endParaRPr lang="en-US" sz="1800" dirty="0"/>
          </a:p>
          <a:p>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57" y="5719156"/>
            <a:ext cx="2714351" cy="1142680"/>
          </a:xfrm>
          <a:prstGeom prst="rect">
            <a:avLst/>
          </a:prstGeom>
        </p:spPr>
      </p:pic>
      <p:sp>
        <p:nvSpPr>
          <p:cNvPr id="6" name="Rectangle 5"/>
          <p:cNvSpPr/>
          <p:nvPr/>
        </p:nvSpPr>
        <p:spPr>
          <a:xfrm>
            <a:off x="4300380" y="5943600"/>
            <a:ext cx="484362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236983494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51"/>
            <a:ext cx="8229600" cy="1143000"/>
          </a:xfrm>
        </p:spPr>
        <p:txBody>
          <a:bodyPr>
            <a:normAutofit/>
          </a:bodyPr>
          <a:lstStyle/>
          <a:p>
            <a:pPr algn="ctr"/>
            <a:r>
              <a:rPr lang="en-US" sz="3200" dirty="0" smtClean="0"/>
              <a:t>SRD (Food Parcels)</a:t>
            </a:r>
            <a:endParaRPr lang="en-US" sz="3200" dirty="0"/>
          </a:p>
        </p:txBody>
      </p:sp>
      <p:sp>
        <p:nvSpPr>
          <p:cNvPr id="3" name="Content Placeholder 2"/>
          <p:cNvSpPr>
            <a:spLocks noGrp="1"/>
          </p:cNvSpPr>
          <p:nvPr>
            <p:ph idx="1"/>
          </p:nvPr>
        </p:nvSpPr>
        <p:spPr>
          <a:xfrm>
            <a:off x="457200" y="1107649"/>
            <a:ext cx="8229600" cy="4912153"/>
          </a:xfrm>
        </p:spPr>
        <p:txBody>
          <a:bodyPr>
            <a:noAutofit/>
          </a:bodyPr>
          <a:lstStyle/>
          <a:p>
            <a:r>
              <a:rPr lang="en-US" sz="1800" dirty="0" smtClean="0"/>
              <a:t>A budget of R12 200 000 was allocated to the Region for SRD. </a:t>
            </a:r>
          </a:p>
          <a:p>
            <a:r>
              <a:rPr lang="en-US" sz="1800" dirty="0" smtClean="0"/>
              <a:t>Budget utilized to procure food parcels distributed in April and May 2020:</a:t>
            </a:r>
          </a:p>
          <a:p>
            <a:pPr marL="0" indent="0">
              <a:buNone/>
            </a:pPr>
            <a:endParaRPr lang="en-US" sz="1800" dirty="0"/>
          </a:p>
          <a:p>
            <a:pPr marL="0" indent="0">
              <a:buNone/>
            </a:pPr>
            <a:endParaRPr lang="en-US" sz="1800" dirty="0" smtClean="0"/>
          </a:p>
          <a:p>
            <a:endParaRPr lang="en-US" sz="1800" dirty="0"/>
          </a:p>
          <a:p>
            <a:endParaRPr lang="en-US" sz="1800" dirty="0" smtClean="0"/>
          </a:p>
          <a:p>
            <a:endParaRPr lang="en-US" sz="1800" dirty="0"/>
          </a:p>
          <a:p>
            <a:endParaRPr lang="en-US" sz="1800" dirty="0" smtClean="0"/>
          </a:p>
          <a:p>
            <a:pPr marL="0" indent="0">
              <a:buNone/>
            </a:pPr>
            <a:endParaRPr lang="en-US" sz="1800" dirty="0"/>
          </a:p>
          <a:p>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2928873583"/>
              </p:ext>
            </p:extLst>
          </p:nvPr>
        </p:nvGraphicFramePr>
        <p:xfrm>
          <a:off x="129456" y="2209802"/>
          <a:ext cx="9014545" cy="4648200"/>
        </p:xfrm>
        <a:graphic>
          <a:graphicData uri="http://schemas.openxmlformats.org/drawingml/2006/table">
            <a:tbl>
              <a:tblPr>
                <a:tableStyleId>{5C22544A-7EE6-4342-B048-85BDC9FD1C3A}</a:tableStyleId>
              </a:tblPr>
              <a:tblGrid>
                <a:gridCol w="2391616">
                  <a:extLst>
                    <a:ext uri="{9D8B030D-6E8A-4147-A177-3AD203B41FA5}">
                      <a16:colId xmlns:a16="http://schemas.microsoft.com/office/drawing/2014/main" val="20000"/>
                    </a:ext>
                  </a:extLst>
                </a:gridCol>
                <a:gridCol w="2299628">
                  <a:extLst>
                    <a:ext uri="{9D8B030D-6E8A-4147-A177-3AD203B41FA5}">
                      <a16:colId xmlns:a16="http://schemas.microsoft.com/office/drawing/2014/main" val="20001"/>
                    </a:ext>
                  </a:extLst>
                </a:gridCol>
                <a:gridCol w="2115658">
                  <a:extLst>
                    <a:ext uri="{9D8B030D-6E8A-4147-A177-3AD203B41FA5}">
                      <a16:colId xmlns:a16="http://schemas.microsoft.com/office/drawing/2014/main" val="20002"/>
                    </a:ext>
                  </a:extLst>
                </a:gridCol>
                <a:gridCol w="2207643">
                  <a:extLst>
                    <a:ext uri="{9D8B030D-6E8A-4147-A177-3AD203B41FA5}">
                      <a16:colId xmlns:a16="http://schemas.microsoft.com/office/drawing/2014/main" val="20003"/>
                    </a:ext>
                  </a:extLst>
                </a:gridCol>
              </a:tblGrid>
              <a:tr h="790062">
                <a:tc>
                  <a:txBody>
                    <a:bodyPr/>
                    <a:lstStyle/>
                    <a:p>
                      <a:r>
                        <a:rPr lang="en-US" sz="1600" b="1" dirty="0" smtClean="0">
                          <a:latin typeface="Arial" panose="020B0604020202020204" pitchFamily="34" charset="0"/>
                          <a:cs typeface="Arial" panose="020B0604020202020204" pitchFamily="34" charset="0"/>
                        </a:rPr>
                        <a:t>District</a:t>
                      </a:r>
                      <a:endParaRPr lang="en-ZA" sz="1600" b="1" dirty="0">
                        <a:latin typeface="Arial" panose="020B0604020202020204" pitchFamily="34" charset="0"/>
                        <a:cs typeface="Arial" panose="020B0604020202020204" pitchFamily="34" charset="0"/>
                      </a:endParaRPr>
                    </a:p>
                  </a:txBody>
                  <a:tcPr marL="9525" marR="9525" marT="9525" marB="0" anchor="ctr"/>
                </a:tc>
                <a:tc>
                  <a:txBody>
                    <a:bodyPr/>
                    <a:lstStyle/>
                    <a:p>
                      <a:r>
                        <a:rPr lang="en-ZA" sz="1600" b="1" dirty="0" smtClean="0">
                          <a:latin typeface="Arial" panose="020B0604020202020204" pitchFamily="34" charset="0"/>
                          <a:cs typeface="Arial" panose="020B0604020202020204" pitchFamily="34" charset="0"/>
                        </a:rPr>
                        <a:t>Food parcels procured</a:t>
                      </a:r>
                    </a:p>
                  </a:txBody>
                  <a:tcPr marL="9525" marR="9525" marT="9525" marB="0" anchor="ctr"/>
                </a:tc>
                <a:tc>
                  <a:txBody>
                    <a:bodyPr/>
                    <a:lstStyle/>
                    <a:p>
                      <a:r>
                        <a:rPr lang="en-US" sz="1600" b="1" dirty="0" smtClean="0">
                          <a:latin typeface="Arial" panose="020B0604020202020204" pitchFamily="34" charset="0"/>
                          <a:cs typeface="Arial" panose="020B0604020202020204" pitchFamily="34" charset="0"/>
                        </a:rPr>
                        <a:t>Food parcels Issued</a:t>
                      </a:r>
                      <a:endParaRPr lang="en-ZA" sz="1600" b="1" dirty="0">
                        <a:latin typeface="Arial" panose="020B0604020202020204" pitchFamily="34" charset="0"/>
                        <a:cs typeface="Arial" panose="020B0604020202020204" pitchFamily="34" charset="0"/>
                      </a:endParaRPr>
                    </a:p>
                  </a:txBody>
                  <a:tcPr marL="9525" marR="9525" marT="9525" marB="0" anchor="ctr"/>
                </a:tc>
                <a:tc>
                  <a:txBody>
                    <a:bodyPr/>
                    <a:lstStyle/>
                    <a:p>
                      <a:r>
                        <a:rPr lang="en-ZA" sz="1600" b="1" dirty="0" smtClean="0">
                          <a:latin typeface="Arial" panose="020B0604020202020204" pitchFamily="34" charset="0"/>
                          <a:cs typeface="Arial" panose="020B0604020202020204" pitchFamily="34" charset="0"/>
                        </a:rPr>
                        <a:t>Cost implication</a:t>
                      </a:r>
                      <a:endParaRPr lang="en-ZA" sz="1600" b="1" dirty="0">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643023">
                <a:tc>
                  <a:txBody>
                    <a:bodyPr/>
                    <a:lstStyle/>
                    <a:p>
                      <a:r>
                        <a:rPr lang="en-ZA" sz="1600" dirty="0" smtClean="0">
                          <a:latin typeface="Arial" panose="020B0604020202020204" pitchFamily="34" charset="0"/>
                          <a:cs typeface="Arial" panose="020B0604020202020204" pitchFamily="34" charset="0"/>
                        </a:rPr>
                        <a:t>Frances Baard</a:t>
                      </a:r>
                    </a:p>
                    <a:p>
                      <a:endParaRPr lang="en-ZA" sz="1600" dirty="0">
                        <a:latin typeface="Arial" panose="020B0604020202020204" pitchFamily="34" charset="0"/>
                        <a:cs typeface="Arial" panose="020B0604020202020204" pitchFamily="34" charset="0"/>
                      </a:endParaRPr>
                    </a:p>
                  </a:txBody>
                  <a:tcPr marL="9525" marR="9525" marT="9525" marB="0" anchor="ctr"/>
                </a:tc>
                <a:tc>
                  <a:txBody>
                    <a:bodyPr/>
                    <a:lstStyle/>
                    <a:p>
                      <a:r>
                        <a:rPr lang="en-ZA" sz="1600" dirty="0" smtClean="0">
                          <a:latin typeface="Arial" panose="020B0604020202020204" pitchFamily="34" charset="0"/>
                          <a:cs typeface="Arial" panose="020B0604020202020204" pitchFamily="34" charset="0"/>
                        </a:rPr>
                        <a:t>1352</a:t>
                      </a:r>
                      <a:endParaRPr lang="en-ZA" sz="1600" dirty="0">
                        <a:latin typeface="Arial" panose="020B0604020202020204" pitchFamily="34" charset="0"/>
                        <a:cs typeface="Arial" panose="020B0604020202020204" pitchFamily="34" charset="0"/>
                      </a:endParaRPr>
                    </a:p>
                  </a:txBody>
                  <a:tcPr marL="9525" marR="9525" marT="9525" marB="0" anchor="ctr"/>
                </a:tc>
                <a:tc>
                  <a:txBody>
                    <a:bodyPr/>
                    <a:lstStyle/>
                    <a:p>
                      <a:r>
                        <a:rPr lang="en-ZA" sz="1600" dirty="0" smtClean="0">
                          <a:latin typeface="Arial" panose="020B0604020202020204" pitchFamily="34" charset="0"/>
                          <a:cs typeface="Arial" panose="020B0604020202020204" pitchFamily="34" charset="0"/>
                        </a:rPr>
                        <a:t>1352</a:t>
                      </a:r>
                      <a:endParaRPr lang="en-ZA" sz="1600" dirty="0">
                        <a:latin typeface="Arial" panose="020B0604020202020204" pitchFamily="34" charset="0"/>
                        <a:cs typeface="Arial" panose="020B0604020202020204" pitchFamily="34" charset="0"/>
                      </a:endParaRPr>
                    </a:p>
                  </a:txBody>
                  <a:tcPr marL="9525" marR="9525" marT="9525" marB="0" anchor="ctr"/>
                </a:tc>
                <a:tc>
                  <a:txBody>
                    <a:bodyPr/>
                    <a:lstStyle/>
                    <a:p>
                      <a:r>
                        <a:rPr lang="en-ZA" sz="1600" dirty="0" smtClean="0">
                          <a:latin typeface="Arial" panose="020B0604020202020204" pitchFamily="34" charset="0"/>
                          <a:cs typeface="Arial" panose="020B0604020202020204" pitchFamily="34" charset="0"/>
                        </a:rPr>
                        <a:t>R1 473 091.90</a:t>
                      </a:r>
                      <a:endParaRPr lang="en-ZA" sz="1600" dirty="0">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643023">
                <a:tc>
                  <a:txBody>
                    <a:bodyPr/>
                    <a:lstStyle/>
                    <a:p>
                      <a:r>
                        <a:rPr lang="en-ZA" sz="1600" dirty="0" smtClean="0">
                          <a:latin typeface="Arial" panose="020B0604020202020204" pitchFamily="34" charset="0"/>
                          <a:cs typeface="Arial" panose="020B0604020202020204" pitchFamily="34" charset="0"/>
                        </a:rPr>
                        <a:t>ZF </a:t>
                      </a:r>
                      <a:r>
                        <a:rPr lang="en-ZA" sz="1600" dirty="0" err="1" smtClean="0">
                          <a:latin typeface="Arial" panose="020B0604020202020204" pitchFamily="34" charset="0"/>
                          <a:cs typeface="Arial" panose="020B0604020202020204" pitchFamily="34" charset="0"/>
                        </a:rPr>
                        <a:t>Mgcawu</a:t>
                      </a:r>
                      <a:endParaRPr lang="en-ZA" sz="16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marL="9525" marR="9525" marT="9525" marB="0" anchor="ctr"/>
                </a:tc>
                <a:tc>
                  <a:txBody>
                    <a:bodyPr/>
                    <a:lstStyle/>
                    <a:p>
                      <a:r>
                        <a:rPr lang="en-ZA" sz="1600" dirty="0" smtClean="0">
                          <a:latin typeface="Arial" panose="020B0604020202020204" pitchFamily="34" charset="0"/>
                          <a:cs typeface="Arial" panose="020B0604020202020204" pitchFamily="34" charset="0"/>
                        </a:rPr>
                        <a:t>1950</a:t>
                      </a:r>
                      <a:endParaRPr lang="en-ZA" sz="1600" dirty="0">
                        <a:latin typeface="Arial" panose="020B0604020202020204" pitchFamily="34" charset="0"/>
                        <a:cs typeface="Arial" panose="020B0604020202020204" pitchFamily="34" charset="0"/>
                      </a:endParaRPr>
                    </a:p>
                  </a:txBody>
                  <a:tcPr marL="9525" marR="9525" marT="9525" marB="0" anchor="ctr"/>
                </a:tc>
                <a:tc>
                  <a:txBody>
                    <a:bodyPr/>
                    <a:lstStyle/>
                    <a:p>
                      <a:r>
                        <a:rPr lang="en-ZA" sz="1600" dirty="0" smtClean="0">
                          <a:latin typeface="Arial" panose="020B0604020202020204" pitchFamily="34" charset="0"/>
                          <a:cs typeface="Arial" panose="020B0604020202020204" pitchFamily="34" charset="0"/>
                        </a:rPr>
                        <a:t>1950</a:t>
                      </a:r>
                      <a:endParaRPr lang="en-ZA" sz="1600" dirty="0">
                        <a:latin typeface="Arial" panose="020B0604020202020204" pitchFamily="34" charset="0"/>
                        <a:cs typeface="Arial" panose="020B0604020202020204" pitchFamily="34" charset="0"/>
                      </a:endParaRPr>
                    </a:p>
                  </a:txBody>
                  <a:tcPr marL="9525" marR="9525" marT="9525" marB="0" anchor="ctr"/>
                </a:tc>
                <a:tc>
                  <a:txBody>
                    <a:bodyPr/>
                    <a:lstStyle/>
                    <a:p>
                      <a:r>
                        <a:rPr lang="en-ZA" sz="1600" dirty="0" smtClean="0">
                          <a:latin typeface="Arial" panose="020B0604020202020204" pitchFamily="34" charset="0"/>
                          <a:cs typeface="Arial" panose="020B0604020202020204" pitchFamily="34" charset="0"/>
                        </a:rPr>
                        <a:t>R2 382 531.75</a:t>
                      </a:r>
                      <a:endParaRPr lang="en-ZA" sz="1600" dirty="0">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643023">
                <a:tc>
                  <a:txBody>
                    <a:bodyPr/>
                    <a:lstStyle/>
                    <a:p>
                      <a:r>
                        <a:rPr lang="en-ZA" sz="1600" dirty="0" err="1" smtClean="0">
                          <a:latin typeface="Arial" panose="020B0604020202020204" pitchFamily="34" charset="0"/>
                          <a:cs typeface="Arial" panose="020B0604020202020204" pitchFamily="34" charset="0"/>
                        </a:rPr>
                        <a:t>Pixley</a:t>
                      </a:r>
                      <a:r>
                        <a:rPr lang="en-ZA" sz="1600" dirty="0" smtClean="0">
                          <a:latin typeface="Arial" panose="020B0604020202020204" pitchFamily="34" charset="0"/>
                          <a:cs typeface="Arial" panose="020B0604020202020204" pitchFamily="34" charset="0"/>
                        </a:rPr>
                        <a:t> </a:t>
                      </a:r>
                      <a:r>
                        <a:rPr lang="en-ZA" sz="1600" dirty="0" err="1" smtClean="0">
                          <a:latin typeface="Arial" panose="020B0604020202020204" pitchFamily="34" charset="0"/>
                          <a:cs typeface="Arial" panose="020B0604020202020204" pitchFamily="34" charset="0"/>
                        </a:rPr>
                        <a:t>ka</a:t>
                      </a:r>
                      <a:r>
                        <a:rPr lang="en-ZA" sz="1600" dirty="0" smtClean="0">
                          <a:latin typeface="Arial" panose="020B0604020202020204" pitchFamily="34" charset="0"/>
                          <a:cs typeface="Arial" panose="020B0604020202020204" pitchFamily="34" charset="0"/>
                        </a:rPr>
                        <a:t> </a:t>
                      </a:r>
                      <a:r>
                        <a:rPr lang="en-ZA" sz="1600" dirty="0" err="1" smtClean="0">
                          <a:latin typeface="Arial" panose="020B0604020202020204" pitchFamily="34" charset="0"/>
                          <a:cs typeface="Arial" panose="020B0604020202020204" pitchFamily="34" charset="0"/>
                        </a:rPr>
                        <a:t>Seme</a:t>
                      </a:r>
                      <a:endParaRPr lang="en-ZA" sz="16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marL="9525" marR="9525" marT="9525" marB="0" anchor="ctr"/>
                </a:tc>
                <a:tc>
                  <a:txBody>
                    <a:bodyPr/>
                    <a:lstStyle/>
                    <a:p>
                      <a:r>
                        <a:rPr lang="en-ZA" sz="1600" dirty="0" smtClean="0">
                          <a:latin typeface="Arial" panose="020B0604020202020204" pitchFamily="34" charset="0"/>
                          <a:cs typeface="Arial" panose="020B0604020202020204" pitchFamily="34" charset="0"/>
                        </a:rPr>
                        <a:t>2927</a:t>
                      </a:r>
                      <a:endParaRPr lang="en-ZA" sz="1600" dirty="0">
                        <a:latin typeface="Arial" panose="020B0604020202020204" pitchFamily="34" charset="0"/>
                        <a:cs typeface="Arial" panose="020B0604020202020204" pitchFamily="34" charset="0"/>
                      </a:endParaRPr>
                    </a:p>
                  </a:txBody>
                  <a:tcPr marL="9525" marR="9525" marT="9525" marB="0" anchor="ctr"/>
                </a:tc>
                <a:tc>
                  <a:txBody>
                    <a:bodyPr/>
                    <a:lstStyle/>
                    <a:p>
                      <a:r>
                        <a:rPr lang="en-ZA" sz="1600" dirty="0" smtClean="0">
                          <a:latin typeface="Arial" panose="020B0604020202020204" pitchFamily="34" charset="0"/>
                          <a:cs typeface="Arial" panose="020B0604020202020204" pitchFamily="34" charset="0"/>
                        </a:rPr>
                        <a:t>2927</a:t>
                      </a:r>
                      <a:endParaRPr lang="en-ZA" sz="1600" dirty="0">
                        <a:latin typeface="Arial" panose="020B0604020202020204" pitchFamily="34" charset="0"/>
                        <a:cs typeface="Arial" panose="020B0604020202020204" pitchFamily="34" charset="0"/>
                      </a:endParaRPr>
                    </a:p>
                  </a:txBody>
                  <a:tcPr marL="9525" marR="9525" marT="9525" marB="0" anchor="ctr"/>
                </a:tc>
                <a:tc>
                  <a:txBody>
                    <a:bodyPr/>
                    <a:lstStyle/>
                    <a:p>
                      <a:r>
                        <a:rPr lang="en-ZA" sz="1600" dirty="0" smtClean="0">
                          <a:latin typeface="Arial" panose="020B0604020202020204" pitchFamily="34" charset="0"/>
                          <a:cs typeface="Arial" panose="020B0604020202020204" pitchFamily="34" charset="0"/>
                        </a:rPr>
                        <a:t>R3 512 152.65</a:t>
                      </a:r>
                      <a:endParaRPr lang="en-ZA" sz="1600" dirty="0">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643023">
                <a:tc>
                  <a:txBody>
                    <a:bodyPr/>
                    <a:lstStyle/>
                    <a:p>
                      <a:r>
                        <a:rPr lang="en-ZA" sz="1600" dirty="0" smtClean="0">
                          <a:latin typeface="Arial" panose="020B0604020202020204" pitchFamily="34" charset="0"/>
                          <a:cs typeface="Arial" panose="020B0604020202020204" pitchFamily="34" charset="0"/>
                        </a:rPr>
                        <a:t>Namakwa</a:t>
                      </a:r>
                    </a:p>
                    <a:p>
                      <a:endParaRPr lang="en-ZA" sz="1600" dirty="0">
                        <a:latin typeface="Arial" panose="020B0604020202020204" pitchFamily="34" charset="0"/>
                        <a:cs typeface="Arial" panose="020B0604020202020204" pitchFamily="34" charset="0"/>
                      </a:endParaRPr>
                    </a:p>
                  </a:txBody>
                  <a:tcPr marL="9525" marR="9525" marT="9525" marB="0" anchor="ctr"/>
                </a:tc>
                <a:tc>
                  <a:txBody>
                    <a:bodyPr/>
                    <a:lstStyle/>
                    <a:p>
                      <a:r>
                        <a:rPr lang="en-ZA" sz="1600" dirty="0" smtClean="0">
                          <a:latin typeface="Arial" panose="020B0604020202020204" pitchFamily="34" charset="0"/>
                          <a:cs typeface="Arial" panose="020B0604020202020204" pitchFamily="34" charset="0"/>
                        </a:rPr>
                        <a:t>2523</a:t>
                      </a:r>
                      <a:endParaRPr lang="en-ZA" sz="1600" dirty="0">
                        <a:latin typeface="Arial" panose="020B0604020202020204" pitchFamily="34" charset="0"/>
                        <a:cs typeface="Arial" panose="020B0604020202020204" pitchFamily="34" charset="0"/>
                      </a:endParaRPr>
                    </a:p>
                  </a:txBody>
                  <a:tcPr marL="9525" marR="9525" marT="9525" marB="0" anchor="ctr"/>
                </a:tc>
                <a:tc>
                  <a:txBody>
                    <a:bodyPr/>
                    <a:lstStyle/>
                    <a:p>
                      <a:r>
                        <a:rPr lang="en-ZA" sz="1600" dirty="0" smtClean="0">
                          <a:latin typeface="Arial" panose="020B0604020202020204" pitchFamily="34" charset="0"/>
                          <a:cs typeface="Arial" panose="020B0604020202020204" pitchFamily="34" charset="0"/>
                        </a:rPr>
                        <a:t>2523</a:t>
                      </a:r>
                      <a:endParaRPr lang="en-ZA" sz="1600" dirty="0">
                        <a:latin typeface="Arial" panose="020B0604020202020204" pitchFamily="34" charset="0"/>
                        <a:cs typeface="Arial" panose="020B0604020202020204" pitchFamily="34" charset="0"/>
                      </a:endParaRPr>
                    </a:p>
                  </a:txBody>
                  <a:tcPr marL="9525" marR="9525" marT="9525" marB="0" anchor="ctr"/>
                </a:tc>
                <a:tc>
                  <a:txBody>
                    <a:bodyPr/>
                    <a:lstStyle/>
                    <a:p>
                      <a:r>
                        <a:rPr lang="en-ZA" sz="1600" dirty="0" smtClean="0">
                          <a:latin typeface="Arial" panose="020B0604020202020204" pitchFamily="34" charset="0"/>
                          <a:cs typeface="Arial" panose="020B0604020202020204" pitchFamily="34" charset="0"/>
                        </a:rPr>
                        <a:t>R2</a:t>
                      </a:r>
                      <a:r>
                        <a:rPr lang="en-ZA" sz="1600" baseline="0" dirty="0" smtClean="0">
                          <a:latin typeface="Arial" panose="020B0604020202020204" pitchFamily="34" charset="0"/>
                          <a:cs typeface="Arial" panose="020B0604020202020204" pitchFamily="34" charset="0"/>
                        </a:rPr>
                        <a:t> 985 580.82</a:t>
                      </a:r>
                      <a:endParaRPr lang="en-ZA" sz="1600" dirty="0">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643023">
                <a:tc>
                  <a:txBody>
                    <a:bodyPr/>
                    <a:lstStyle/>
                    <a:p>
                      <a:r>
                        <a:rPr lang="en-ZA" sz="1600" dirty="0" smtClean="0">
                          <a:latin typeface="Arial" panose="020B0604020202020204" pitchFamily="34" charset="0"/>
                          <a:cs typeface="Arial" panose="020B0604020202020204" pitchFamily="34" charset="0"/>
                        </a:rPr>
                        <a:t>John </a:t>
                      </a:r>
                      <a:r>
                        <a:rPr lang="en-ZA" sz="1600" dirty="0" err="1" smtClean="0">
                          <a:latin typeface="Arial" panose="020B0604020202020204" pitchFamily="34" charset="0"/>
                          <a:cs typeface="Arial" panose="020B0604020202020204" pitchFamily="34" charset="0"/>
                        </a:rPr>
                        <a:t>Taole</a:t>
                      </a:r>
                      <a:r>
                        <a:rPr lang="en-ZA" sz="1600" dirty="0" smtClean="0">
                          <a:latin typeface="Arial" panose="020B0604020202020204" pitchFamily="34" charset="0"/>
                          <a:cs typeface="Arial" panose="020B0604020202020204" pitchFamily="34" charset="0"/>
                        </a:rPr>
                        <a:t> </a:t>
                      </a:r>
                      <a:r>
                        <a:rPr lang="en-ZA" sz="1600" dirty="0" err="1" smtClean="0">
                          <a:latin typeface="Arial" panose="020B0604020202020204" pitchFamily="34" charset="0"/>
                          <a:cs typeface="Arial" panose="020B0604020202020204" pitchFamily="34" charset="0"/>
                        </a:rPr>
                        <a:t>Gaetsewe</a:t>
                      </a:r>
                      <a:endParaRPr lang="en-ZA" sz="1600" dirty="0">
                        <a:latin typeface="Arial" panose="020B0604020202020204" pitchFamily="34" charset="0"/>
                        <a:cs typeface="Arial" panose="020B0604020202020204" pitchFamily="34" charset="0"/>
                      </a:endParaRPr>
                    </a:p>
                  </a:txBody>
                  <a:tcPr marL="9525" marR="9525" marT="9525" marB="0" anchor="b"/>
                </a:tc>
                <a:tc>
                  <a:txBody>
                    <a:bodyPr/>
                    <a:lstStyle/>
                    <a:p>
                      <a:r>
                        <a:rPr lang="en-ZA" sz="1600" dirty="0" smtClean="0">
                          <a:latin typeface="Arial" panose="020B0604020202020204" pitchFamily="34" charset="0"/>
                          <a:cs typeface="Arial" panose="020B0604020202020204" pitchFamily="34" charset="0"/>
                        </a:rPr>
                        <a:t>1744</a:t>
                      </a:r>
                      <a:endParaRPr lang="en-ZA" sz="1600" dirty="0">
                        <a:latin typeface="Arial" panose="020B0604020202020204" pitchFamily="34" charset="0"/>
                        <a:cs typeface="Arial" panose="020B0604020202020204" pitchFamily="34" charset="0"/>
                      </a:endParaRPr>
                    </a:p>
                  </a:txBody>
                  <a:tcPr marL="9525" marR="9525" marT="9525" marB="0" anchor="ctr"/>
                </a:tc>
                <a:tc>
                  <a:txBody>
                    <a:bodyPr/>
                    <a:lstStyle/>
                    <a:p>
                      <a:r>
                        <a:rPr lang="en-ZA" sz="1600" dirty="0" smtClean="0">
                          <a:latin typeface="Arial" panose="020B0604020202020204" pitchFamily="34" charset="0"/>
                          <a:cs typeface="Arial" panose="020B0604020202020204" pitchFamily="34" charset="0"/>
                        </a:rPr>
                        <a:t>1744</a:t>
                      </a:r>
                      <a:endParaRPr lang="en-ZA" sz="1600" dirty="0">
                        <a:latin typeface="Arial" panose="020B0604020202020204" pitchFamily="34" charset="0"/>
                        <a:cs typeface="Arial" panose="020B0604020202020204" pitchFamily="34" charset="0"/>
                      </a:endParaRPr>
                    </a:p>
                  </a:txBody>
                  <a:tcPr marL="9525" marR="9525" marT="9525" marB="0" anchor="ctr"/>
                </a:tc>
                <a:tc>
                  <a:txBody>
                    <a:bodyPr/>
                    <a:lstStyle/>
                    <a:p>
                      <a:r>
                        <a:rPr lang="en-ZA" sz="1600" dirty="0" smtClean="0">
                          <a:latin typeface="Arial" panose="020B0604020202020204" pitchFamily="34" charset="0"/>
                          <a:cs typeface="Arial" panose="020B0604020202020204" pitchFamily="34" charset="0"/>
                        </a:rPr>
                        <a:t>R2 072 991.73</a:t>
                      </a:r>
                      <a:endParaRPr lang="en-ZA" sz="1600" dirty="0">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643023">
                <a:tc>
                  <a:txBody>
                    <a:bodyPr/>
                    <a:lstStyle/>
                    <a:p>
                      <a:r>
                        <a:rPr lang="en-US" sz="1600" b="1" dirty="0" smtClean="0">
                          <a:solidFill>
                            <a:srgbClr val="FF0000"/>
                          </a:solidFill>
                          <a:latin typeface="Arial" panose="020B0604020202020204" pitchFamily="34" charset="0"/>
                          <a:cs typeface="Arial" panose="020B0604020202020204" pitchFamily="34" charset="0"/>
                        </a:rPr>
                        <a:t>Region</a:t>
                      </a:r>
                    </a:p>
                  </a:txBody>
                  <a:tcPr marL="9525" marR="9525" marT="9525" marB="0" anchor="ctr"/>
                </a:tc>
                <a:tc>
                  <a:txBody>
                    <a:bodyPr/>
                    <a:lstStyle/>
                    <a:p>
                      <a:r>
                        <a:rPr lang="en-ZA" sz="1600" b="1" dirty="0" smtClean="0">
                          <a:solidFill>
                            <a:srgbClr val="FF0000"/>
                          </a:solidFill>
                          <a:latin typeface="Arial" panose="020B0604020202020204" pitchFamily="34" charset="0"/>
                          <a:cs typeface="Arial" panose="020B0604020202020204" pitchFamily="34" charset="0"/>
                        </a:rPr>
                        <a:t>10 496</a:t>
                      </a:r>
                      <a:endParaRPr lang="en-ZA" sz="1600" b="1" dirty="0">
                        <a:solidFill>
                          <a:srgbClr val="FF0000"/>
                        </a:solidFill>
                        <a:latin typeface="Arial" panose="020B0604020202020204" pitchFamily="34" charset="0"/>
                        <a:cs typeface="Arial" panose="020B0604020202020204" pitchFamily="34" charset="0"/>
                      </a:endParaRPr>
                    </a:p>
                  </a:txBody>
                  <a:tcPr marL="9525" marR="9525" marT="9525" marB="0" anchor="ctr"/>
                </a:tc>
                <a:tc>
                  <a:txBody>
                    <a:bodyPr/>
                    <a:lstStyle/>
                    <a:p>
                      <a:r>
                        <a:rPr lang="en-ZA" sz="1600" b="1" dirty="0" smtClean="0">
                          <a:solidFill>
                            <a:srgbClr val="FF0000"/>
                          </a:solidFill>
                          <a:latin typeface="Arial" panose="020B0604020202020204" pitchFamily="34" charset="0"/>
                          <a:cs typeface="Arial" panose="020B0604020202020204" pitchFamily="34" charset="0"/>
                        </a:rPr>
                        <a:t>10 496</a:t>
                      </a:r>
                      <a:endParaRPr lang="en-ZA" sz="1600" b="1" dirty="0">
                        <a:solidFill>
                          <a:srgbClr val="FF0000"/>
                        </a:solidFill>
                        <a:latin typeface="Arial" panose="020B0604020202020204" pitchFamily="34" charset="0"/>
                        <a:cs typeface="Arial" panose="020B0604020202020204" pitchFamily="34" charset="0"/>
                      </a:endParaRPr>
                    </a:p>
                  </a:txBody>
                  <a:tcPr marL="9525" marR="9525" marT="9525" marB="0" anchor="ctr"/>
                </a:tc>
                <a:tc>
                  <a:txBody>
                    <a:bodyPr/>
                    <a:lstStyle/>
                    <a:p>
                      <a:r>
                        <a:rPr lang="en-ZA" sz="1600" b="1" dirty="0" smtClean="0">
                          <a:solidFill>
                            <a:srgbClr val="FF0000"/>
                          </a:solidFill>
                          <a:latin typeface="Arial" panose="020B0604020202020204" pitchFamily="34" charset="0"/>
                          <a:cs typeface="Arial" panose="020B0604020202020204" pitchFamily="34" charset="0"/>
                        </a:rPr>
                        <a:t>R12 426 348.92</a:t>
                      </a:r>
                      <a:endParaRPr lang="en-ZA" sz="1600" b="1" dirty="0">
                        <a:solidFill>
                          <a:srgbClr val="FF0000"/>
                        </a:solidFill>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1120497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51"/>
            <a:ext cx="8229600" cy="1143000"/>
          </a:xfrm>
        </p:spPr>
        <p:txBody>
          <a:bodyPr>
            <a:normAutofit fontScale="90000"/>
          </a:bodyPr>
          <a:lstStyle/>
          <a:p>
            <a:pPr algn="ctr"/>
            <a:r>
              <a:rPr lang="en-US" dirty="0" smtClean="0"/>
              <a:t/>
            </a:r>
            <a:br>
              <a:rPr lang="en-US" dirty="0" smtClean="0"/>
            </a:br>
            <a:r>
              <a:rPr lang="en-US" dirty="0" smtClean="0"/>
              <a:t/>
            </a:r>
            <a:br>
              <a:rPr lang="en-US" dirty="0" smtClean="0"/>
            </a:br>
            <a:r>
              <a:rPr lang="en-US" sz="4000" dirty="0" smtClean="0"/>
              <a:t>Social </a:t>
            </a:r>
            <a:r>
              <a:rPr lang="en-US" sz="4000" dirty="0"/>
              <a:t>Grants Top-up</a:t>
            </a:r>
            <a:r>
              <a:rPr lang="en-US" dirty="0"/>
              <a:t/>
            </a:r>
            <a:br>
              <a:rPr lang="en-US" dirty="0"/>
            </a:br>
            <a:endParaRPr lang="en-US" dirty="0"/>
          </a:p>
        </p:txBody>
      </p:sp>
      <p:sp>
        <p:nvSpPr>
          <p:cNvPr id="3" name="Content Placeholder 2"/>
          <p:cNvSpPr>
            <a:spLocks noGrp="1"/>
          </p:cNvSpPr>
          <p:nvPr>
            <p:ph idx="1"/>
          </p:nvPr>
        </p:nvSpPr>
        <p:spPr>
          <a:xfrm>
            <a:off x="457200" y="1524000"/>
            <a:ext cx="8229600" cy="4495802"/>
          </a:xfrm>
        </p:spPr>
        <p:txBody>
          <a:bodyPr>
            <a:noAutofit/>
          </a:bodyPr>
          <a:lstStyle/>
          <a:p>
            <a:pPr marL="0" indent="0">
              <a:buNone/>
            </a:pPr>
            <a:r>
              <a:rPr lang="en-US" sz="2000" b="1" dirty="0" smtClean="0"/>
              <a:t>Child Support Grant:</a:t>
            </a:r>
          </a:p>
          <a:p>
            <a:pPr marL="0" indent="0">
              <a:buNone/>
            </a:pPr>
            <a:r>
              <a:rPr lang="en-US" sz="2000" dirty="0" smtClean="0"/>
              <a:t>May 2020: Grant amount (R445) plus R300.00 per child</a:t>
            </a:r>
          </a:p>
          <a:p>
            <a:pPr marL="0" indent="0">
              <a:buNone/>
            </a:pPr>
            <a:r>
              <a:rPr lang="en-US" sz="2000" dirty="0" smtClean="0"/>
              <a:t>June – October 2020: Grant </a:t>
            </a:r>
            <a:r>
              <a:rPr lang="en-US" sz="2000" dirty="0"/>
              <a:t>amount plus </a:t>
            </a:r>
            <a:r>
              <a:rPr lang="en-US" sz="2000" dirty="0" smtClean="0"/>
              <a:t>R500.00 </a:t>
            </a:r>
            <a:r>
              <a:rPr lang="en-US" sz="2000" dirty="0"/>
              <a:t>per </a:t>
            </a:r>
            <a:r>
              <a:rPr lang="en-US" sz="2000" dirty="0" smtClean="0"/>
              <a:t>care-giver</a:t>
            </a:r>
          </a:p>
          <a:p>
            <a:pPr marL="0" indent="0">
              <a:buNone/>
            </a:pPr>
            <a:r>
              <a:rPr lang="en-US" sz="2000" b="1" dirty="0" smtClean="0"/>
              <a:t>Other Grant Types:</a:t>
            </a:r>
          </a:p>
          <a:p>
            <a:pPr marL="0" indent="0">
              <a:buNone/>
            </a:pPr>
            <a:r>
              <a:rPr lang="en-US" sz="2000" dirty="0" smtClean="0"/>
              <a:t>May </a:t>
            </a:r>
            <a:r>
              <a:rPr lang="en-US" sz="2000" dirty="0"/>
              <a:t>– October 2020: Grant amount plus R250.00 per </a:t>
            </a:r>
            <a:r>
              <a:rPr lang="en-US" sz="2000" dirty="0" smtClean="0"/>
              <a:t>beneficiary</a:t>
            </a:r>
          </a:p>
          <a:p>
            <a:r>
              <a:rPr lang="en-US" sz="2000" dirty="0" smtClean="0"/>
              <a:t>Old Age Grant - R1860 plus R250.00</a:t>
            </a:r>
          </a:p>
          <a:p>
            <a:r>
              <a:rPr lang="en-US" sz="2000" dirty="0"/>
              <a:t>Disability </a:t>
            </a:r>
            <a:r>
              <a:rPr lang="en-US" sz="2000" dirty="0" smtClean="0"/>
              <a:t>Grant - R1860 </a:t>
            </a:r>
            <a:r>
              <a:rPr lang="en-US" sz="2000" dirty="0"/>
              <a:t>plus </a:t>
            </a:r>
            <a:r>
              <a:rPr lang="en-US" sz="2000" dirty="0" smtClean="0"/>
              <a:t>R250.00</a:t>
            </a:r>
          </a:p>
          <a:p>
            <a:r>
              <a:rPr lang="en-US" sz="2000" dirty="0" smtClean="0"/>
              <a:t>War Veteran Grant - </a:t>
            </a:r>
            <a:r>
              <a:rPr lang="en-US" sz="2000" dirty="0"/>
              <a:t>R1880 plus R250.00</a:t>
            </a:r>
            <a:endParaRPr lang="en-US" sz="2000" dirty="0" smtClean="0"/>
          </a:p>
          <a:p>
            <a:r>
              <a:rPr lang="en-US" sz="2000" dirty="0" smtClean="0"/>
              <a:t>Foster child grant -  </a:t>
            </a:r>
            <a:r>
              <a:rPr lang="en-US" sz="2000" dirty="0"/>
              <a:t>R1080 </a:t>
            </a:r>
            <a:r>
              <a:rPr lang="en-US" sz="2000" dirty="0" smtClean="0"/>
              <a:t>plus </a:t>
            </a:r>
            <a:r>
              <a:rPr lang="en-US" sz="2000" dirty="0"/>
              <a:t>R250.00</a:t>
            </a:r>
            <a:endParaRPr lang="en-US" sz="2000" dirty="0" smtClean="0"/>
          </a:p>
          <a:p>
            <a:r>
              <a:rPr lang="en-US" sz="2000" dirty="0" smtClean="0"/>
              <a:t>Care Dependency </a:t>
            </a:r>
            <a:r>
              <a:rPr lang="en-US" sz="2000" dirty="0"/>
              <a:t>Grant </a:t>
            </a:r>
            <a:r>
              <a:rPr lang="en-US" sz="2000" dirty="0" smtClean="0"/>
              <a:t>- R1860 </a:t>
            </a:r>
            <a:r>
              <a:rPr lang="en-US" sz="2000" dirty="0"/>
              <a:t>plus </a:t>
            </a:r>
            <a:r>
              <a:rPr lang="en-US" sz="2000" dirty="0" smtClean="0"/>
              <a:t>R250.00</a:t>
            </a:r>
            <a:endParaRPr lang="en-US" sz="1800" dirty="0"/>
          </a:p>
          <a:p>
            <a:endParaRPr lang="en-US" sz="1800" dirty="0"/>
          </a:p>
          <a:p>
            <a:endParaRPr lang="en-US" sz="1800" dirty="0"/>
          </a:p>
        </p:txBody>
      </p:sp>
      <p:sp>
        <p:nvSpPr>
          <p:cNvPr id="5" name="Rectangle 4"/>
          <p:cNvSpPr/>
          <p:nvPr/>
        </p:nvSpPr>
        <p:spPr>
          <a:xfrm>
            <a:off x="4300380" y="5943600"/>
            <a:ext cx="484362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57" y="5719156"/>
            <a:ext cx="2714351" cy="1142680"/>
          </a:xfrm>
          <a:prstGeom prst="rect">
            <a:avLst/>
          </a:prstGeom>
        </p:spPr>
      </p:pic>
    </p:spTree>
    <p:extLst>
      <p:ext uri="{BB962C8B-B14F-4D97-AF65-F5344CB8AC3E}">
        <p14:creationId xmlns:p14="http://schemas.microsoft.com/office/powerpoint/2010/main" val="182753336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52"/>
            <a:ext cx="8229600" cy="1483151"/>
          </a:xfrm>
        </p:spPr>
        <p:txBody>
          <a:bodyPr>
            <a:normAutofit fontScale="90000"/>
          </a:bodyPr>
          <a:lstStyle/>
          <a:p>
            <a:pPr algn="ctr"/>
            <a:r>
              <a:rPr lang="en-US" dirty="0" smtClean="0"/>
              <a:t/>
            </a:r>
            <a:br>
              <a:rPr lang="en-US" dirty="0" smtClean="0"/>
            </a:br>
            <a:r>
              <a:rPr lang="en-US" dirty="0"/>
              <a:t/>
            </a:r>
            <a:br>
              <a:rPr lang="en-US" dirty="0"/>
            </a:br>
            <a:r>
              <a:rPr lang="en-US" dirty="0"/>
              <a:t>Re-instatements of lapsed Disability related grants</a:t>
            </a:r>
            <a:br>
              <a:rPr lang="en-US" dirty="0"/>
            </a:br>
            <a:r>
              <a:rPr lang="en-US" dirty="0"/>
              <a:t/>
            </a:r>
            <a:br>
              <a:rPr lang="en-US" dirty="0"/>
            </a:br>
            <a:endParaRPr lang="en-US" dirty="0"/>
          </a:p>
        </p:txBody>
      </p:sp>
      <p:sp>
        <p:nvSpPr>
          <p:cNvPr id="3" name="Content Placeholder 2"/>
          <p:cNvSpPr>
            <a:spLocks noGrp="1"/>
          </p:cNvSpPr>
          <p:nvPr>
            <p:ph idx="1"/>
          </p:nvPr>
        </p:nvSpPr>
        <p:spPr>
          <a:xfrm>
            <a:off x="457200" y="1752600"/>
            <a:ext cx="8001000" cy="4267202"/>
          </a:xfrm>
        </p:spPr>
        <p:txBody>
          <a:bodyPr>
            <a:noAutofit/>
          </a:bodyPr>
          <a:lstStyle/>
          <a:p>
            <a:pPr marL="0" indent="0" algn="just">
              <a:buNone/>
            </a:pPr>
            <a:r>
              <a:rPr lang="en-US" sz="2200" dirty="0" smtClean="0"/>
              <a:t>Due </a:t>
            </a:r>
            <a:r>
              <a:rPr lang="en-US" sz="2200" dirty="0"/>
              <a:t>to the </a:t>
            </a:r>
            <a:r>
              <a:rPr lang="en-US" sz="2200" dirty="0" smtClean="0"/>
              <a:t>temporary </a:t>
            </a:r>
            <a:r>
              <a:rPr lang="en-US" sz="2200" dirty="0"/>
              <a:t>suspension </a:t>
            </a:r>
            <a:r>
              <a:rPr lang="en-US" sz="2200" dirty="0" smtClean="0"/>
              <a:t>of medical assessment services the following lapsed social grants were programmatically re-instated from </a:t>
            </a:r>
            <a:r>
              <a:rPr lang="en-US" sz="2200" dirty="0"/>
              <a:t>last date of payment </a:t>
            </a:r>
            <a:r>
              <a:rPr lang="en-US" sz="2200" dirty="0" smtClean="0"/>
              <a:t>and will be in payment until </a:t>
            </a:r>
            <a:r>
              <a:rPr lang="en-US" sz="2200" dirty="0"/>
              <a:t>December </a:t>
            </a:r>
            <a:r>
              <a:rPr lang="en-US" sz="2200" dirty="0" smtClean="0"/>
              <a:t>2020:</a:t>
            </a:r>
          </a:p>
          <a:p>
            <a:pPr algn="just"/>
            <a:r>
              <a:rPr lang="en-US" sz="2200" dirty="0" smtClean="0"/>
              <a:t>Temporary Disability Grants lapsed from February 2020; </a:t>
            </a:r>
          </a:p>
          <a:p>
            <a:pPr algn="just"/>
            <a:r>
              <a:rPr lang="en-US" sz="2200" dirty="0" smtClean="0"/>
              <a:t>Permanent Disability Grants lapsed </a:t>
            </a:r>
            <a:r>
              <a:rPr lang="en-US" sz="2200" dirty="0"/>
              <a:t>from February </a:t>
            </a:r>
            <a:r>
              <a:rPr lang="en-US" sz="2200" dirty="0" smtClean="0"/>
              <a:t>2020;</a:t>
            </a:r>
            <a:endParaRPr lang="en-US" sz="2200" dirty="0"/>
          </a:p>
          <a:p>
            <a:pPr algn="just"/>
            <a:r>
              <a:rPr lang="en-US" sz="2200" dirty="0" smtClean="0"/>
              <a:t>Care Dependency </a:t>
            </a:r>
            <a:r>
              <a:rPr lang="en-US" sz="2200" dirty="0"/>
              <a:t>Grants lapsed from February </a:t>
            </a:r>
            <a:r>
              <a:rPr lang="en-US" sz="2200" dirty="0" smtClean="0"/>
              <a:t>2020;</a:t>
            </a:r>
          </a:p>
          <a:p>
            <a:pPr algn="just"/>
            <a:r>
              <a:rPr lang="en-US" sz="2200" dirty="0" smtClean="0"/>
              <a:t>Validity of medical assessments extended from 3 months to 6 months</a:t>
            </a:r>
            <a:endParaRPr lang="en-US" sz="2200" dirty="0"/>
          </a:p>
          <a:p>
            <a:pPr marL="0" indent="0">
              <a:buNone/>
            </a:pPr>
            <a:endParaRPr lang="en-US" sz="1800" dirty="0"/>
          </a:p>
          <a:p>
            <a:endParaRPr lang="en-US" sz="1800" dirty="0"/>
          </a:p>
        </p:txBody>
      </p:sp>
      <p:sp>
        <p:nvSpPr>
          <p:cNvPr id="5" name="Rectangle 4"/>
          <p:cNvSpPr/>
          <p:nvPr/>
        </p:nvSpPr>
        <p:spPr>
          <a:xfrm>
            <a:off x="4300380" y="5943600"/>
            <a:ext cx="484362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57" y="5719156"/>
            <a:ext cx="2714351" cy="1142680"/>
          </a:xfrm>
          <a:prstGeom prst="rect">
            <a:avLst/>
          </a:prstGeom>
        </p:spPr>
      </p:pic>
    </p:spTree>
    <p:extLst>
      <p:ext uri="{BB962C8B-B14F-4D97-AF65-F5344CB8AC3E}">
        <p14:creationId xmlns:p14="http://schemas.microsoft.com/office/powerpoint/2010/main" val="341172899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52"/>
            <a:ext cx="8229600" cy="1406951"/>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Re-instatements </a:t>
            </a:r>
            <a:r>
              <a:rPr lang="en-US" dirty="0"/>
              <a:t>of lapsed Disability related </a:t>
            </a:r>
            <a:r>
              <a:rPr lang="en-US" dirty="0" smtClean="0"/>
              <a:t>grants</a:t>
            </a:r>
            <a:r>
              <a:rPr lang="en-US" dirty="0"/>
              <a:t/>
            </a:r>
            <a:br>
              <a:rPr lang="en-US" dirty="0"/>
            </a:b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407160"/>
              </p:ext>
            </p:extLst>
          </p:nvPr>
        </p:nvGraphicFramePr>
        <p:xfrm>
          <a:off x="457200" y="1676400"/>
          <a:ext cx="8229600" cy="403860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127051">
                <a:tc>
                  <a:txBody>
                    <a:bodyPr/>
                    <a:lstStyle/>
                    <a:p>
                      <a:r>
                        <a:rPr lang="en-US" b="1" dirty="0" smtClean="0">
                          <a:latin typeface="Arial" panose="020B0604020202020204" pitchFamily="34" charset="0"/>
                          <a:cs typeface="Arial" panose="020B0604020202020204" pitchFamily="34" charset="0"/>
                        </a:rPr>
                        <a:t>Lapse</a:t>
                      </a:r>
                      <a:r>
                        <a:rPr lang="en-US" b="1" baseline="0" dirty="0" smtClean="0">
                          <a:latin typeface="Arial" panose="020B0604020202020204" pitchFamily="34" charset="0"/>
                          <a:cs typeface="Arial" panose="020B0604020202020204" pitchFamily="34" charset="0"/>
                        </a:rPr>
                        <a:t> Period</a:t>
                      </a:r>
                      <a:endParaRPr lang="en-ZA" b="1" dirty="0">
                        <a:latin typeface="Arial" panose="020B0604020202020204" pitchFamily="34" charset="0"/>
                        <a:cs typeface="Arial" panose="020B0604020202020204" pitchFamily="34" charset="0"/>
                      </a:endParaRPr>
                    </a:p>
                  </a:txBody>
                  <a:tcPr/>
                </a:tc>
                <a:tc>
                  <a:txBody>
                    <a:bodyPr/>
                    <a:lstStyle/>
                    <a:p>
                      <a:r>
                        <a:rPr lang="en-US" b="1" dirty="0" smtClean="0">
                          <a:latin typeface="Arial" panose="020B0604020202020204" pitchFamily="34" charset="0"/>
                          <a:cs typeface="Arial" panose="020B0604020202020204" pitchFamily="34" charset="0"/>
                        </a:rPr>
                        <a:t>No</a:t>
                      </a:r>
                      <a:r>
                        <a:rPr lang="en-US" b="1" baseline="0" dirty="0" smtClean="0">
                          <a:latin typeface="Arial" panose="020B0604020202020204" pitchFamily="34" charset="0"/>
                          <a:cs typeface="Arial" panose="020B0604020202020204" pitchFamily="34" charset="0"/>
                        </a:rPr>
                        <a:t> Re-instated</a:t>
                      </a:r>
                      <a:endParaRPr lang="en-ZA" b="1" dirty="0">
                        <a:latin typeface="Arial" panose="020B0604020202020204" pitchFamily="34" charset="0"/>
                        <a:cs typeface="Arial" panose="020B0604020202020204" pitchFamily="34" charset="0"/>
                      </a:endParaRPr>
                    </a:p>
                  </a:txBody>
                  <a:tcPr/>
                </a:tc>
                <a:tc>
                  <a:txBody>
                    <a:bodyPr/>
                    <a:lstStyle/>
                    <a:p>
                      <a:r>
                        <a:rPr lang="en-US" b="1" dirty="0" smtClean="0">
                          <a:latin typeface="Arial" panose="020B0604020202020204" pitchFamily="34" charset="0"/>
                          <a:cs typeface="Arial" panose="020B0604020202020204" pitchFamily="34" charset="0"/>
                        </a:rPr>
                        <a:t>Financial</a:t>
                      </a:r>
                      <a:r>
                        <a:rPr lang="en-US" b="1" baseline="0" dirty="0" smtClean="0">
                          <a:latin typeface="Arial" panose="020B0604020202020204" pitchFamily="34" charset="0"/>
                          <a:cs typeface="Arial" panose="020B0604020202020204" pitchFamily="34" charset="0"/>
                        </a:rPr>
                        <a:t> Implication (May – July 2020)</a:t>
                      </a:r>
                    </a:p>
                    <a:p>
                      <a:endParaRPr lang="en-ZA"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82310">
                <a:tc>
                  <a:txBody>
                    <a:bodyPr/>
                    <a:lstStyle/>
                    <a:p>
                      <a:r>
                        <a:rPr lang="en-US" b="0" dirty="0" smtClean="0">
                          <a:latin typeface="Arial" panose="020B0604020202020204" pitchFamily="34" charset="0"/>
                          <a:cs typeface="Arial" panose="020B0604020202020204" pitchFamily="34" charset="0"/>
                        </a:rPr>
                        <a:t>February</a:t>
                      </a:r>
                      <a:r>
                        <a:rPr lang="en-US" b="0" baseline="0" dirty="0" smtClean="0">
                          <a:latin typeface="Arial" panose="020B0604020202020204" pitchFamily="34" charset="0"/>
                          <a:cs typeface="Arial" panose="020B0604020202020204" pitchFamily="34" charset="0"/>
                        </a:rPr>
                        <a:t> 2020</a:t>
                      </a:r>
                      <a:endParaRPr lang="en-ZA" b="0" dirty="0">
                        <a:latin typeface="Arial" panose="020B0604020202020204" pitchFamily="34" charset="0"/>
                        <a:cs typeface="Arial" panose="020B0604020202020204" pitchFamily="34" charset="0"/>
                      </a:endParaRPr>
                    </a:p>
                  </a:txBody>
                  <a:tcPr/>
                </a:tc>
                <a:tc>
                  <a:txBody>
                    <a:bodyPr/>
                    <a:lstStyle/>
                    <a:p>
                      <a:r>
                        <a:rPr lang="en-US" b="0" dirty="0" smtClean="0">
                          <a:latin typeface="Arial" panose="020B0604020202020204" pitchFamily="34" charset="0"/>
                          <a:cs typeface="Arial" panose="020B0604020202020204" pitchFamily="34" charset="0"/>
                        </a:rPr>
                        <a:t>1903</a:t>
                      </a:r>
                      <a:endParaRPr lang="en-ZA" b="0" dirty="0">
                        <a:latin typeface="Arial" panose="020B0604020202020204" pitchFamily="34" charset="0"/>
                        <a:cs typeface="Arial" panose="020B0604020202020204" pitchFamily="34" charset="0"/>
                      </a:endParaRPr>
                    </a:p>
                  </a:txBody>
                  <a:tcPr/>
                </a:tc>
                <a:tc>
                  <a:txBody>
                    <a:bodyPr/>
                    <a:lstStyle/>
                    <a:p>
                      <a:r>
                        <a:rPr lang="en-US" b="0" dirty="0" smtClean="0">
                          <a:latin typeface="Arial" panose="020B0604020202020204" pitchFamily="34" charset="0"/>
                          <a:cs typeface="Arial" panose="020B0604020202020204" pitchFamily="34" charset="0"/>
                        </a:rPr>
                        <a:t>R 10 917 109.73</a:t>
                      </a:r>
                      <a:endParaRPr lang="en-ZA"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82310">
                <a:tc>
                  <a:txBody>
                    <a:bodyPr/>
                    <a:lstStyle/>
                    <a:p>
                      <a:r>
                        <a:rPr lang="en-US" b="0" dirty="0" smtClean="0">
                          <a:latin typeface="Arial" panose="020B0604020202020204" pitchFamily="34" charset="0"/>
                          <a:cs typeface="Arial" panose="020B0604020202020204" pitchFamily="34" charset="0"/>
                        </a:rPr>
                        <a:t>March 2020</a:t>
                      </a:r>
                      <a:endParaRPr lang="en-ZA" b="0" dirty="0">
                        <a:latin typeface="Arial" panose="020B0604020202020204" pitchFamily="34" charset="0"/>
                        <a:cs typeface="Arial" panose="020B0604020202020204" pitchFamily="34" charset="0"/>
                      </a:endParaRPr>
                    </a:p>
                  </a:txBody>
                  <a:tcPr/>
                </a:tc>
                <a:tc>
                  <a:txBody>
                    <a:bodyPr/>
                    <a:lstStyle/>
                    <a:p>
                      <a:r>
                        <a:rPr lang="en-US" b="0" dirty="0" smtClean="0">
                          <a:latin typeface="Arial" panose="020B0604020202020204" pitchFamily="34" charset="0"/>
                          <a:cs typeface="Arial" panose="020B0604020202020204" pitchFamily="34" charset="0"/>
                        </a:rPr>
                        <a:t>1454</a:t>
                      </a:r>
                      <a:endParaRPr lang="en-ZA" b="0" dirty="0">
                        <a:latin typeface="Arial" panose="020B0604020202020204" pitchFamily="34" charset="0"/>
                        <a:cs typeface="Arial" panose="020B0604020202020204" pitchFamily="34" charset="0"/>
                      </a:endParaRPr>
                    </a:p>
                  </a:txBody>
                  <a:tcPr/>
                </a:tc>
                <a:tc>
                  <a:txBody>
                    <a:bodyPr/>
                    <a:lstStyle/>
                    <a:p>
                      <a:r>
                        <a:rPr lang="en-US" b="0" dirty="0" smtClean="0">
                          <a:latin typeface="Arial" panose="020B0604020202020204" pitchFamily="34" charset="0"/>
                          <a:cs typeface="Arial" panose="020B0604020202020204" pitchFamily="34" charset="0"/>
                        </a:rPr>
                        <a:t>R5 741 891.88</a:t>
                      </a:r>
                      <a:endParaRPr lang="en-ZA"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82310">
                <a:tc>
                  <a:txBody>
                    <a:bodyPr/>
                    <a:lstStyle/>
                    <a:p>
                      <a:r>
                        <a:rPr lang="en-US" b="0" dirty="0" smtClean="0">
                          <a:latin typeface="Arial" panose="020B0604020202020204" pitchFamily="34" charset="0"/>
                          <a:cs typeface="Arial" panose="020B0604020202020204" pitchFamily="34" charset="0"/>
                        </a:rPr>
                        <a:t>June 2020</a:t>
                      </a:r>
                      <a:endParaRPr lang="en-ZA" b="0" dirty="0">
                        <a:latin typeface="Arial" panose="020B0604020202020204" pitchFamily="34" charset="0"/>
                        <a:cs typeface="Arial" panose="020B0604020202020204" pitchFamily="34" charset="0"/>
                      </a:endParaRPr>
                    </a:p>
                  </a:txBody>
                  <a:tcPr/>
                </a:tc>
                <a:tc>
                  <a:txBody>
                    <a:bodyPr/>
                    <a:lstStyle/>
                    <a:p>
                      <a:r>
                        <a:rPr lang="en-US" b="0" dirty="0" smtClean="0">
                          <a:latin typeface="Arial" panose="020B0604020202020204" pitchFamily="34" charset="0"/>
                          <a:cs typeface="Arial" panose="020B0604020202020204" pitchFamily="34" charset="0"/>
                        </a:rPr>
                        <a:t>11</a:t>
                      </a:r>
                      <a:endParaRPr lang="en-ZA" b="0" dirty="0">
                        <a:latin typeface="Arial" panose="020B0604020202020204" pitchFamily="34" charset="0"/>
                        <a:cs typeface="Arial" panose="020B0604020202020204" pitchFamily="34" charset="0"/>
                      </a:endParaRPr>
                    </a:p>
                  </a:txBody>
                  <a:tcPr/>
                </a:tc>
                <a:tc>
                  <a:txBody>
                    <a:bodyPr/>
                    <a:lstStyle/>
                    <a:p>
                      <a:r>
                        <a:rPr lang="en-US" b="0" dirty="0" smtClean="0">
                          <a:latin typeface="Arial" panose="020B0604020202020204" pitchFamily="34" charset="0"/>
                          <a:cs typeface="Arial" panose="020B0604020202020204" pitchFamily="34" charset="0"/>
                        </a:rPr>
                        <a:t>R20 460.00</a:t>
                      </a:r>
                      <a:endParaRPr lang="en-ZA"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82310">
                <a:tc>
                  <a:txBody>
                    <a:bodyPr/>
                    <a:lstStyle/>
                    <a:p>
                      <a:r>
                        <a:rPr lang="en-US" b="0" dirty="0" smtClean="0">
                          <a:latin typeface="Arial" panose="020B0604020202020204" pitchFamily="34" charset="0"/>
                          <a:cs typeface="Arial" panose="020B0604020202020204" pitchFamily="34" charset="0"/>
                        </a:rPr>
                        <a:t>July 2020</a:t>
                      </a:r>
                      <a:endParaRPr lang="en-ZA" b="0" dirty="0">
                        <a:latin typeface="Arial" panose="020B0604020202020204" pitchFamily="34" charset="0"/>
                        <a:cs typeface="Arial" panose="020B0604020202020204" pitchFamily="34" charset="0"/>
                      </a:endParaRPr>
                    </a:p>
                  </a:txBody>
                  <a:tcPr/>
                </a:tc>
                <a:tc>
                  <a:txBody>
                    <a:bodyPr/>
                    <a:lstStyle/>
                    <a:p>
                      <a:r>
                        <a:rPr lang="en-US" b="0" dirty="0" smtClean="0">
                          <a:latin typeface="Arial" panose="020B0604020202020204" pitchFamily="34" charset="0"/>
                          <a:cs typeface="Arial" panose="020B0604020202020204" pitchFamily="34" charset="0"/>
                        </a:rPr>
                        <a:t>6</a:t>
                      </a:r>
                      <a:endParaRPr lang="en-ZA" b="0" dirty="0">
                        <a:latin typeface="Arial" panose="020B0604020202020204" pitchFamily="34" charset="0"/>
                        <a:cs typeface="Arial" panose="020B0604020202020204" pitchFamily="34" charset="0"/>
                      </a:endParaRPr>
                    </a:p>
                  </a:txBody>
                  <a:tcPr/>
                </a:tc>
                <a:tc>
                  <a:txBody>
                    <a:bodyPr/>
                    <a:lstStyle/>
                    <a:p>
                      <a:r>
                        <a:rPr lang="en-US" b="0" dirty="0" smtClean="0">
                          <a:latin typeface="Arial" panose="020B0604020202020204" pitchFamily="34" charset="0"/>
                          <a:cs typeface="Arial" panose="020B0604020202020204" pitchFamily="34" charset="0"/>
                        </a:rPr>
                        <a:t>R10 876.00</a:t>
                      </a:r>
                      <a:endParaRPr lang="en-ZA"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582310">
                <a:tc>
                  <a:txBody>
                    <a:bodyPr/>
                    <a:lstStyle/>
                    <a:p>
                      <a:r>
                        <a:rPr lang="en-US" b="1" dirty="0" smtClean="0">
                          <a:solidFill>
                            <a:schemeClr val="tx1"/>
                          </a:solidFill>
                          <a:latin typeface="Arial" panose="020B0604020202020204" pitchFamily="34" charset="0"/>
                          <a:cs typeface="Arial" panose="020B0604020202020204" pitchFamily="34" charset="0"/>
                        </a:rPr>
                        <a:t>Total</a:t>
                      </a:r>
                      <a:endParaRPr lang="en-ZA" b="1" dirty="0">
                        <a:solidFill>
                          <a:schemeClr val="tx1"/>
                        </a:solidFill>
                        <a:latin typeface="Arial" panose="020B0604020202020204" pitchFamily="34" charset="0"/>
                        <a:cs typeface="Arial" panose="020B0604020202020204" pitchFamily="34" charset="0"/>
                      </a:endParaRPr>
                    </a:p>
                  </a:txBody>
                  <a:tcPr/>
                </a:tc>
                <a:tc>
                  <a:txBody>
                    <a:bodyPr/>
                    <a:lstStyle/>
                    <a:p>
                      <a:r>
                        <a:rPr lang="en-US" b="1" dirty="0" smtClean="0">
                          <a:solidFill>
                            <a:schemeClr val="tx1"/>
                          </a:solidFill>
                          <a:latin typeface="Arial" panose="020B0604020202020204" pitchFamily="34" charset="0"/>
                          <a:cs typeface="Arial" panose="020B0604020202020204" pitchFamily="34" charset="0"/>
                        </a:rPr>
                        <a:t>3374</a:t>
                      </a:r>
                      <a:endParaRPr lang="en-ZA" b="1" dirty="0">
                        <a:solidFill>
                          <a:schemeClr val="tx1"/>
                        </a:solidFill>
                        <a:latin typeface="Arial" panose="020B0604020202020204" pitchFamily="34" charset="0"/>
                        <a:cs typeface="Arial" panose="020B0604020202020204" pitchFamily="34" charset="0"/>
                      </a:endParaRPr>
                    </a:p>
                  </a:txBody>
                  <a:tcPr/>
                </a:tc>
                <a:tc>
                  <a:txBody>
                    <a:bodyPr/>
                    <a:lstStyle/>
                    <a:p>
                      <a:r>
                        <a:rPr lang="en-US" b="1" dirty="0" smtClean="0">
                          <a:solidFill>
                            <a:schemeClr val="tx1"/>
                          </a:solidFill>
                          <a:latin typeface="Arial" panose="020B0604020202020204" pitchFamily="34" charset="0"/>
                          <a:cs typeface="Arial" panose="020B0604020202020204" pitchFamily="34" charset="0"/>
                        </a:rPr>
                        <a:t>R16 693 711.61</a:t>
                      </a:r>
                      <a:endParaRPr lang="en-ZA"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6" name="Rectangle 5"/>
          <p:cNvSpPr/>
          <p:nvPr/>
        </p:nvSpPr>
        <p:spPr>
          <a:xfrm>
            <a:off x="4300380" y="5943600"/>
            <a:ext cx="484362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57" y="5719156"/>
            <a:ext cx="2714351" cy="1142680"/>
          </a:xfrm>
          <a:prstGeom prst="rect">
            <a:avLst/>
          </a:prstGeom>
        </p:spPr>
      </p:pic>
    </p:spTree>
    <p:extLst>
      <p:ext uri="{BB962C8B-B14F-4D97-AF65-F5344CB8AC3E}">
        <p14:creationId xmlns:p14="http://schemas.microsoft.com/office/powerpoint/2010/main" val="371279967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51"/>
            <a:ext cx="8229600" cy="1143000"/>
          </a:xfrm>
        </p:spPr>
        <p:txBody>
          <a:bodyPr>
            <a:normAutofit fontScale="90000"/>
          </a:bodyPr>
          <a:lstStyle/>
          <a:p>
            <a:pPr algn="ctr"/>
            <a:r>
              <a:rPr lang="en-US" dirty="0" smtClean="0"/>
              <a:t/>
            </a:r>
            <a:br>
              <a:rPr lang="en-US" dirty="0" smtClean="0"/>
            </a:br>
            <a:r>
              <a:rPr lang="en-US" dirty="0"/>
              <a:t>Total applications as at 17 August 2020 </a:t>
            </a:r>
          </a:p>
        </p:txBody>
      </p:sp>
      <p:sp>
        <p:nvSpPr>
          <p:cNvPr id="3" name="Content Placeholder 2"/>
          <p:cNvSpPr>
            <a:spLocks noGrp="1"/>
          </p:cNvSpPr>
          <p:nvPr>
            <p:ph idx="1"/>
          </p:nvPr>
        </p:nvSpPr>
        <p:spPr>
          <a:xfrm>
            <a:off x="457200" y="1371600"/>
            <a:ext cx="8229600" cy="4800600"/>
          </a:xfrm>
        </p:spPr>
        <p:txBody>
          <a:bodyPr>
            <a:noAutofit/>
          </a:bodyPr>
          <a:lstStyle/>
          <a:p>
            <a:pPr marL="0" indent="0">
              <a:buNone/>
            </a:pPr>
            <a:endParaRPr lang="en-US" sz="1800" dirty="0"/>
          </a:p>
          <a:p>
            <a:endParaRPr lang="en-US" sz="1800" dirty="0"/>
          </a:p>
          <a:p>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2072765933"/>
              </p:ext>
            </p:extLst>
          </p:nvPr>
        </p:nvGraphicFramePr>
        <p:xfrm>
          <a:off x="318783" y="1155042"/>
          <a:ext cx="8506434" cy="4608515"/>
        </p:xfrm>
        <a:graphic>
          <a:graphicData uri="http://schemas.openxmlformats.org/drawingml/2006/table">
            <a:tbl>
              <a:tblPr>
                <a:tableStyleId>{5C22544A-7EE6-4342-B048-85BDC9FD1C3A}</a:tableStyleId>
              </a:tblPr>
              <a:tblGrid>
                <a:gridCol w="3642191">
                  <a:extLst>
                    <a:ext uri="{9D8B030D-6E8A-4147-A177-3AD203B41FA5}">
                      <a16:colId xmlns:a16="http://schemas.microsoft.com/office/drawing/2014/main" val="20000"/>
                    </a:ext>
                  </a:extLst>
                </a:gridCol>
                <a:gridCol w="1725249">
                  <a:extLst>
                    <a:ext uri="{9D8B030D-6E8A-4147-A177-3AD203B41FA5}">
                      <a16:colId xmlns:a16="http://schemas.microsoft.com/office/drawing/2014/main" val="20001"/>
                    </a:ext>
                  </a:extLst>
                </a:gridCol>
                <a:gridCol w="1533554">
                  <a:extLst>
                    <a:ext uri="{9D8B030D-6E8A-4147-A177-3AD203B41FA5}">
                      <a16:colId xmlns:a16="http://schemas.microsoft.com/office/drawing/2014/main" val="20002"/>
                    </a:ext>
                  </a:extLst>
                </a:gridCol>
                <a:gridCol w="1605440">
                  <a:extLst>
                    <a:ext uri="{9D8B030D-6E8A-4147-A177-3AD203B41FA5}">
                      <a16:colId xmlns:a16="http://schemas.microsoft.com/office/drawing/2014/main" val="20003"/>
                    </a:ext>
                  </a:extLst>
                </a:gridCol>
              </a:tblGrid>
              <a:tr h="665070">
                <a:tc>
                  <a:txBody>
                    <a:bodyPr/>
                    <a:lstStyle/>
                    <a:p>
                      <a:pPr algn="l" fontAlgn="b"/>
                      <a:r>
                        <a:rPr lang="en-US" sz="1400" b="1" u="none" strike="noStrike" dirty="0">
                          <a:effectLst/>
                          <a:latin typeface="Arial" panose="020B0604020202020204" pitchFamily="34" charset="0"/>
                          <a:cs typeface="Arial" panose="020B0604020202020204" pitchFamily="34" charset="0"/>
                        </a:rPr>
                        <a:t>Total applications as at 17 August 2020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a:effectLst/>
                          <a:latin typeface="Arial" panose="020B0604020202020204" pitchFamily="34" charset="0"/>
                          <a:cs typeface="Arial" panose="020B0604020202020204" pitchFamily="34" charset="0"/>
                        </a:rPr>
                        <a: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a:effectLst/>
                          <a:latin typeface="Arial" panose="020B0604020202020204" pitchFamily="34" charset="0"/>
                          <a:cs typeface="Arial" panose="020B0604020202020204" pitchFamily="34" charset="0"/>
                        </a:rPr>
                        <a: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dirty="0">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0"/>
                  </a:ext>
                </a:extLst>
              </a:tr>
              <a:tr h="358495">
                <a:tc>
                  <a:txBody>
                    <a:bodyPr/>
                    <a:lstStyle/>
                    <a:p>
                      <a:pPr algn="l" fontAlgn="b"/>
                      <a:r>
                        <a:rPr lang="en-US" sz="1400" b="1" u="none" strike="noStrike" dirty="0">
                          <a:effectLst/>
                          <a:latin typeface="Arial" panose="020B0604020202020204" pitchFamily="34" charset="0"/>
                          <a:cs typeface="Arial" panose="020B0604020202020204" pitchFamily="34" charset="0"/>
                        </a:rPr>
                        <a:t>Province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a:effectLst/>
                          <a:latin typeface="Arial" panose="020B0604020202020204" pitchFamily="34" charset="0"/>
                          <a:cs typeface="Arial" panose="020B0604020202020204" pitchFamily="34" charset="0"/>
                        </a:rPr>
                        <a:t>Female</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a:effectLst/>
                          <a:latin typeface="Arial" panose="020B0604020202020204" pitchFamily="34" charset="0"/>
                          <a:cs typeface="Arial" panose="020B0604020202020204" pitchFamily="34" charset="0"/>
                        </a:rPr>
                        <a:t>Male</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dirty="0">
                          <a:effectLst/>
                          <a:latin typeface="Arial" panose="020B0604020202020204" pitchFamily="34" charset="0"/>
                          <a:cs typeface="Arial" panose="020B0604020202020204" pitchFamily="34" charset="0"/>
                        </a:rPr>
                        <a:t>Total</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1"/>
                  </a:ext>
                </a:extLst>
              </a:tr>
              <a:tr h="358495">
                <a:tc>
                  <a:txBody>
                    <a:bodyPr/>
                    <a:lstStyle/>
                    <a:p>
                      <a:pPr algn="l" fontAlgn="b"/>
                      <a:r>
                        <a:rPr lang="en-US" sz="1400" u="none" strike="noStrike">
                          <a:effectLst/>
                          <a:latin typeface="Arial" panose="020B0604020202020204" pitchFamily="34" charset="0"/>
                          <a:cs typeface="Arial" panose="020B0604020202020204" pitchFamily="34" charset="0"/>
                        </a:rPr>
                        <a:t>Eastern Cape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412046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731415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1143461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2"/>
                  </a:ext>
                </a:extLst>
              </a:tr>
              <a:tr h="358495">
                <a:tc>
                  <a:txBody>
                    <a:bodyPr/>
                    <a:lstStyle/>
                    <a:p>
                      <a:pPr algn="l" fontAlgn="b"/>
                      <a:r>
                        <a:rPr lang="en-US" sz="1400" u="none" strike="noStrike">
                          <a:effectLst/>
                          <a:latin typeface="Arial" panose="020B0604020202020204" pitchFamily="34" charset="0"/>
                          <a:cs typeface="Arial" panose="020B0604020202020204" pitchFamily="34" charset="0"/>
                        </a:rPr>
                        <a:t>Free State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169581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287936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457517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3"/>
                  </a:ext>
                </a:extLst>
              </a:tr>
              <a:tr h="358495">
                <a:tc>
                  <a:txBody>
                    <a:bodyPr/>
                    <a:lstStyle/>
                    <a:p>
                      <a:pPr algn="l" fontAlgn="b"/>
                      <a:r>
                        <a:rPr lang="en-US" sz="1400" u="none" strike="noStrike">
                          <a:effectLst/>
                          <a:latin typeface="Arial" panose="020B0604020202020204" pitchFamily="34" charset="0"/>
                          <a:cs typeface="Arial" panose="020B0604020202020204" pitchFamily="34" charset="0"/>
                        </a:rPr>
                        <a:t>Gauteng</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674099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1197950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1872049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4"/>
                  </a:ext>
                </a:extLst>
              </a:tr>
              <a:tr h="358495">
                <a:tc>
                  <a:txBody>
                    <a:bodyPr/>
                    <a:lstStyle/>
                    <a:p>
                      <a:pPr algn="l" fontAlgn="b"/>
                      <a:r>
                        <a:rPr lang="en-US" sz="1400" u="none" strike="noStrike" dirty="0" err="1">
                          <a:effectLst/>
                          <a:latin typeface="Arial" panose="020B0604020202020204" pitchFamily="34" charset="0"/>
                          <a:cs typeface="Arial" panose="020B0604020202020204" pitchFamily="34" charset="0"/>
                        </a:rPr>
                        <a:t>KwaZulu</a:t>
                      </a:r>
                      <a:r>
                        <a:rPr lang="en-US" sz="1400" u="none" strike="noStrike" dirty="0">
                          <a:effectLst/>
                          <a:latin typeface="Arial" panose="020B0604020202020204" pitchFamily="34" charset="0"/>
                          <a:cs typeface="Arial" panose="020B0604020202020204" pitchFamily="34" charset="0"/>
                        </a:rPr>
                        <a:t> Natal</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647881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1204245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1852126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5"/>
                  </a:ext>
                </a:extLst>
              </a:tr>
              <a:tr h="358495">
                <a:tc>
                  <a:txBody>
                    <a:bodyPr/>
                    <a:lstStyle/>
                    <a:p>
                      <a:pPr algn="l" fontAlgn="b"/>
                      <a:r>
                        <a:rPr lang="en-US" sz="1400" u="none" strike="noStrike">
                          <a:effectLst/>
                          <a:latin typeface="Arial" panose="020B0604020202020204" pitchFamily="34" charset="0"/>
                          <a:cs typeface="Arial" panose="020B0604020202020204" pitchFamily="34" charset="0"/>
                        </a:rPr>
                        <a:t>Limpopo</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402175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727304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1129479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6"/>
                  </a:ext>
                </a:extLst>
              </a:tr>
              <a:tr h="358495">
                <a:tc>
                  <a:txBody>
                    <a:bodyPr/>
                    <a:lstStyle/>
                    <a:p>
                      <a:pPr algn="l" fontAlgn="b"/>
                      <a:r>
                        <a:rPr lang="en-US" sz="1400" u="none" strike="noStrike">
                          <a:effectLst/>
                          <a:latin typeface="Arial" panose="020B0604020202020204" pitchFamily="34" charset="0"/>
                          <a:cs typeface="Arial" panose="020B0604020202020204" pitchFamily="34" charset="0"/>
                        </a:rPr>
                        <a:t>Mpumalanga</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259276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466469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725745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7"/>
                  </a:ext>
                </a:extLst>
              </a:tr>
              <a:tr h="358495">
                <a:tc>
                  <a:txBody>
                    <a:bodyPr/>
                    <a:lstStyle/>
                    <a:p>
                      <a:pPr algn="l" fontAlgn="b"/>
                      <a:r>
                        <a:rPr lang="en-US" sz="1400" u="none" strike="noStrike">
                          <a:effectLst/>
                          <a:latin typeface="Arial" panose="020B0604020202020204" pitchFamily="34" charset="0"/>
                          <a:cs typeface="Arial" panose="020B0604020202020204" pitchFamily="34" charset="0"/>
                        </a:rPr>
                        <a:t>North West</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212045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372173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584218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8"/>
                  </a:ext>
                </a:extLst>
              </a:tr>
              <a:tr h="358495">
                <a:tc>
                  <a:txBody>
                    <a:bodyPr/>
                    <a:lstStyle/>
                    <a:p>
                      <a:pPr algn="l" fontAlgn="b"/>
                      <a:r>
                        <a:rPr lang="en-US" sz="1400" b="1" u="none" strike="noStrike" dirty="0">
                          <a:effectLst/>
                          <a:latin typeface="Arial" panose="020B0604020202020204" pitchFamily="34" charset="0"/>
                          <a:cs typeface="Arial" panose="020B0604020202020204" pitchFamily="34" charset="0"/>
                        </a:rPr>
                        <a:t>Northern Cape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b="1" u="none" strike="noStrike">
                          <a:effectLst/>
                          <a:latin typeface="Arial" panose="020B0604020202020204" pitchFamily="34" charset="0"/>
                          <a:cs typeface="Arial" panose="020B0604020202020204" pitchFamily="34" charset="0"/>
                        </a:rPr>
                        <a:t>71318</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b="1" u="none" strike="noStrike">
                          <a:effectLst/>
                          <a:latin typeface="Arial" panose="020B0604020202020204" pitchFamily="34" charset="0"/>
                          <a:cs typeface="Arial" panose="020B0604020202020204" pitchFamily="34" charset="0"/>
                        </a:rPr>
                        <a:t>119887</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b="1" u="none" strike="noStrike" dirty="0">
                          <a:effectLst/>
                          <a:latin typeface="Arial" panose="020B0604020202020204" pitchFamily="34" charset="0"/>
                          <a:cs typeface="Arial" panose="020B0604020202020204" pitchFamily="34" charset="0"/>
                        </a:rPr>
                        <a:t>191205</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9"/>
                  </a:ext>
                </a:extLst>
              </a:tr>
              <a:tr h="358495">
                <a:tc>
                  <a:txBody>
                    <a:bodyPr/>
                    <a:lstStyle/>
                    <a:p>
                      <a:pPr algn="l" fontAlgn="b"/>
                      <a:r>
                        <a:rPr lang="en-US" sz="1400" u="none" strike="noStrike">
                          <a:effectLst/>
                          <a:latin typeface="Arial" panose="020B0604020202020204" pitchFamily="34" charset="0"/>
                          <a:cs typeface="Arial" panose="020B0604020202020204" pitchFamily="34" charset="0"/>
                        </a:rPr>
                        <a:t>Western Cape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332534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425332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757866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10"/>
                  </a:ext>
                </a:extLst>
              </a:tr>
              <a:tr h="358495">
                <a:tc>
                  <a:txBody>
                    <a:bodyPr/>
                    <a:lstStyle/>
                    <a:p>
                      <a:pPr algn="l" fontAlgn="b"/>
                      <a:r>
                        <a:rPr lang="en-US" sz="1400" u="none" strike="noStrike">
                          <a:effectLst/>
                          <a:latin typeface="Arial" panose="020B0604020202020204" pitchFamily="34" charset="0"/>
                          <a:cs typeface="Arial" panose="020B0604020202020204" pitchFamily="34" charset="0"/>
                        </a:rPr>
                        <a:t>Total</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3180955</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5532711</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8713666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11"/>
                  </a:ext>
                </a:extLst>
              </a:tr>
            </a:tbl>
          </a:graphicData>
        </a:graphic>
      </p:graphicFrame>
      <p:sp>
        <p:nvSpPr>
          <p:cNvPr id="6" name="Rectangle 5"/>
          <p:cNvSpPr/>
          <p:nvPr/>
        </p:nvSpPr>
        <p:spPr>
          <a:xfrm>
            <a:off x="4300380" y="5943600"/>
            <a:ext cx="484362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7" name="Rectangle 6"/>
          <p:cNvSpPr/>
          <p:nvPr/>
        </p:nvSpPr>
        <p:spPr>
          <a:xfrm>
            <a:off x="21811" y="5877275"/>
            <a:ext cx="484362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57" y="5719156"/>
            <a:ext cx="2714351" cy="1142680"/>
          </a:xfrm>
          <a:prstGeom prst="rect">
            <a:avLst/>
          </a:prstGeom>
        </p:spPr>
      </p:pic>
    </p:spTree>
    <p:extLst>
      <p:ext uri="{BB962C8B-B14F-4D97-AF65-F5344CB8AC3E}">
        <p14:creationId xmlns:p14="http://schemas.microsoft.com/office/powerpoint/2010/main" val="66556163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Total applications as at  17 August by application channel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0001553"/>
              </p:ext>
            </p:extLst>
          </p:nvPr>
        </p:nvGraphicFramePr>
        <p:xfrm>
          <a:off x="107501" y="1417638"/>
          <a:ext cx="9036498" cy="5440358"/>
        </p:xfrm>
        <a:graphic>
          <a:graphicData uri="http://schemas.openxmlformats.org/drawingml/2006/table">
            <a:tbl>
              <a:tblPr>
                <a:tableStyleId>{5C22544A-7EE6-4342-B048-85BDC9FD1C3A}</a:tableStyleId>
              </a:tblPr>
              <a:tblGrid>
                <a:gridCol w="2922441">
                  <a:extLst>
                    <a:ext uri="{9D8B030D-6E8A-4147-A177-3AD203B41FA5}">
                      <a16:colId xmlns:a16="http://schemas.microsoft.com/office/drawing/2014/main" val="20000"/>
                    </a:ext>
                  </a:extLst>
                </a:gridCol>
                <a:gridCol w="1384314">
                  <a:extLst>
                    <a:ext uri="{9D8B030D-6E8A-4147-A177-3AD203B41FA5}">
                      <a16:colId xmlns:a16="http://schemas.microsoft.com/office/drawing/2014/main" val="20001"/>
                    </a:ext>
                  </a:extLst>
                </a:gridCol>
                <a:gridCol w="1230502">
                  <a:extLst>
                    <a:ext uri="{9D8B030D-6E8A-4147-A177-3AD203B41FA5}">
                      <a16:colId xmlns:a16="http://schemas.microsoft.com/office/drawing/2014/main" val="20002"/>
                    </a:ext>
                  </a:extLst>
                </a:gridCol>
                <a:gridCol w="1288182">
                  <a:extLst>
                    <a:ext uri="{9D8B030D-6E8A-4147-A177-3AD203B41FA5}">
                      <a16:colId xmlns:a16="http://schemas.microsoft.com/office/drawing/2014/main" val="20003"/>
                    </a:ext>
                  </a:extLst>
                </a:gridCol>
                <a:gridCol w="1288182">
                  <a:extLst>
                    <a:ext uri="{9D8B030D-6E8A-4147-A177-3AD203B41FA5}">
                      <a16:colId xmlns:a16="http://schemas.microsoft.com/office/drawing/2014/main" val="20004"/>
                    </a:ext>
                  </a:extLst>
                </a:gridCol>
                <a:gridCol w="922877">
                  <a:extLst>
                    <a:ext uri="{9D8B030D-6E8A-4147-A177-3AD203B41FA5}">
                      <a16:colId xmlns:a16="http://schemas.microsoft.com/office/drawing/2014/main" val="20005"/>
                    </a:ext>
                  </a:extLst>
                </a:gridCol>
              </a:tblGrid>
              <a:tr h="494578">
                <a:tc>
                  <a:txBody>
                    <a:bodyPr/>
                    <a:lstStyle/>
                    <a:p>
                      <a:pPr algn="l" fontAlgn="b"/>
                      <a:r>
                        <a:rPr lang="en-US" sz="1400" b="1" u="none" strike="noStrike">
                          <a:effectLst/>
                          <a:latin typeface="Arial" panose="020B0604020202020204" pitchFamily="34" charset="0"/>
                          <a:cs typeface="Arial" panose="020B0604020202020204" pitchFamily="34" charset="0"/>
                        </a:rPr>
                        <a:t>Province</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a:effectLst/>
                          <a:latin typeface="Arial" panose="020B0604020202020204" pitchFamily="34" charset="0"/>
                          <a:cs typeface="Arial" panose="020B0604020202020204" pitchFamily="34" charset="0"/>
                        </a:rPr>
                        <a:t>Email</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a:effectLst/>
                          <a:latin typeface="Arial" panose="020B0604020202020204" pitchFamily="34" charset="0"/>
                          <a:cs typeface="Arial" panose="020B0604020202020204" pitchFamily="34" charset="0"/>
                        </a:rPr>
                        <a:t>USSD</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a:effectLst/>
                          <a:latin typeface="Arial" panose="020B0604020202020204" pitchFamily="34" charset="0"/>
                          <a:cs typeface="Arial" panose="020B0604020202020204" pitchFamily="34" charset="0"/>
                        </a:rPr>
                        <a:t>Web</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a:effectLst/>
                          <a:latin typeface="Arial" panose="020B0604020202020204" pitchFamily="34" charset="0"/>
                          <a:cs typeface="Arial" panose="020B0604020202020204" pitchFamily="34" charset="0"/>
                        </a:rPr>
                        <a:t>Whatsapp</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dirty="0">
                          <a:effectLst/>
                          <a:latin typeface="Arial" panose="020B0604020202020204" pitchFamily="34" charset="0"/>
                          <a:cs typeface="Arial" panose="020B0604020202020204" pitchFamily="34" charset="0"/>
                        </a:rPr>
                        <a:t>Total</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0"/>
                  </a:ext>
                </a:extLst>
              </a:tr>
              <a:tr h="494578">
                <a:tc>
                  <a:txBody>
                    <a:bodyPr/>
                    <a:lstStyle/>
                    <a:p>
                      <a:pPr algn="l" fontAlgn="b"/>
                      <a:r>
                        <a:rPr lang="en-US" sz="1400" u="none" strike="noStrike">
                          <a:effectLst/>
                          <a:latin typeface="Arial" panose="020B0604020202020204" pitchFamily="34" charset="0"/>
                          <a:cs typeface="Arial" panose="020B0604020202020204" pitchFamily="34" charset="0"/>
                        </a:rPr>
                        <a:t>Eastern Cape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319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965554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44574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133014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1143461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1"/>
                  </a:ext>
                </a:extLst>
              </a:tr>
              <a:tr h="494578">
                <a:tc>
                  <a:txBody>
                    <a:bodyPr/>
                    <a:lstStyle/>
                    <a:p>
                      <a:pPr algn="l" fontAlgn="b"/>
                      <a:r>
                        <a:rPr lang="en-US" sz="1400" u="none" strike="noStrike">
                          <a:effectLst/>
                          <a:latin typeface="Arial" panose="020B0604020202020204" pitchFamily="34" charset="0"/>
                          <a:cs typeface="Arial" panose="020B0604020202020204" pitchFamily="34" charset="0"/>
                        </a:rPr>
                        <a:t>Free State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854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367816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31860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56987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457517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2"/>
                  </a:ext>
                </a:extLst>
              </a:tr>
              <a:tr h="494578">
                <a:tc>
                  <a:txBody>
                    <a:bodyPr/>
                    <a:lstStyle/>
                    <a:p>
                      <a:pPr algn="l" fontAlgn="b"/>
                      <a:r>
                        <a:rPr lang="en-US" sz="1400" u="none" strike="noStrike">
                          <a:effectLst/>
                          <a:latin typeface="Arial" panose="020B0604020202020204" pitchFamily="34" charset="0"/>
                          <a:cs typeface="Arial" panose="020B0604020202020204" pitchFamily="34" charset="0"/>
                        </a:rPr>
                        <a:t>Gauteng</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3454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1357615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179802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331178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1872049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3"/>
                  </a:ext>
                </a:extLst>
              </a:tr>
              <a:tr h="494578">
                <a:tc>
                  <a:txBody>
                    <a:bodyPr/>
                    <a:lstStyle/>
                    <a:p>
                      <a:pPr algn="l" fontAlgn="b"/>
                      <a:r>
                        <a:rPr lang="en-US" sz="1400" u="none" strike="noStrike">
                          <a:effectLst/>
                          <a:latin typeface="Arial" panose="020B0604020202020204" pitchFamily="34" charset="0"/>
                          <a:cs typeface="Arial" panose="020B0604020202020204" pitchFamily="34" charset="0"/>
                        </a:rPr>
                        <a:t>KwaZulu Natal</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1696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1507735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113237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229458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1852126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4"/>
                  </a:ext>
                </a:extLst>
              </a:tr>
              <a:tr h="494578">
                <a:tc>
                  <a:txBody>
                    <a:bodyPr/>
                    <a:lstStyle/>
                    <a:p>
                      <a:pPr algn="l" fontAlgn="b"/>
                      <a:r>
                        <a:rPr lang="en-US" sz="1400" u="none" strike="noStrike">
                          <a:effectLst/>
                          <a:latin typeface="Arial" panose="020B0604020202020204" pitchFamily="34" charset="0"/>
                          <a:cs typeface="Arial" panose="020B0604020202020204" pitchFamily="34" charset="0"/>
                        </a:rPr>
                        <a:t>Limpopo</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819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938164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82012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108484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1129479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5"/>
                  </a:ext>
                </a:extLst>
              </a:tr>
              <a:tr h="494578">
                <a:tc>
                  <a:txBody>
                    <a:bodyPr/>
                    <a:lstStyle/>
                    <a:p>
                      <a:pPr algn="l" fontAlgn="b"/>
                      <a:r>
                        <a:rPr lang="en-US" sz="1400" u="none" strike="noStrike">
                          <a:effectLst/>
                          <a:latin typeface="Arial" panose="020B0604020202020204" pitchFamily="34" charset="0"/>
                          <a:cs typeface="Arial" panose="020B0604020202020204" pitchFamily="34" charset="0"/>
                        </a:rPr>
                        <a:t>Mpumalanga</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469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609652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36679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78945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725745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6"/>
                  </a:ext>
                </a:extLst>
              </a:tr>
              <a:tr h="494578">
                <a:tc>
                  <a:txBody>
                    <a:bodyPr/>
                    <a:lstStyle/>
                    <a:p>
                      <a:pPr algn="l" fontAlgn="b"/>
                      <a:r>
                        <a:rPr lang="en-US" sz="1400" u="none" strike="noStrike">
                          <a:effectLst/>
                          <a:latin typeface="Arial" panose="020B0604020202020204" pitchFamily="34" charset="0"/>
                          <a:cs typeface="Arial" panose="020B0604020202020204" pitchFamily="34" charset="0"/>
                        </a:rPr>
                        <a:t>North West</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335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494354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29908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59621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584218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7"/>
                  </a:ext>
                </a:extLst>
              </a:tr>
              <a:tr h="494578">
                <a:tc>
                  <a:txBody>
                    <a:bodyPr/>
                    <a:lstStyle/>
                    <a:p>
                      <a:pPr algn="l" fontAlgn="b"/>
                      <a:r>
                        <a:rPr lang="en-US" sz="1400" b="1" u="none" strike="noStrike">
                          <a:effectLst/>
                          <a:latin typeface="Arial" panose="020B0604020202020204" pitchFamily="34" charset="0"/>
                          <a:cs typeface="Arial" panose="020B0604020202020204" pitchFamily="34" charset="0"/>
                        </a:rPr>
                        <a:t>Northern Cape</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b="1" u="none" strike="noStrike">
                          <a:effectLst/>
                          <a:latin typeface="Arial" panose="020B0604020202020204" pitchFamily="34" charset="0"/>
                          <a:cs typeface="Arial" panose="020B0604020202020204" pitchFamily="34" charset="0"/>
                        </a:rPr>
                        <a:t>127</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b="1" u="none" strike="noStrike">
                          <a:effectLst/>
                          <a:latin typeface="Arial" panose="020B0604020202020204" pitchFamily="34" charset="0"/>
                          <a:cs typeface="Arial" panose="020B0604020202020204" pitchFamily="34" charset="0"/>
                        </a:rPr>
                        <a:t>159322</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b="1" u="none" strike="noStrike">
                          <a:effectLst/>
                          <a:latin typeface="Arial" panose="020B0604020202020204" pitchFamily="34" charset="0"/>
                          <a:cs typeface="Arial" panose="020B0604020202020204" pitchFamily="34" charset="0"/>
                        </a:rPr>
                        <a:t>10916</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b="1" u="none" strike="noStrike">
                          <a:effectLst/>
                          <a:latin typeface="Arial" panose="020B0604020202020204" pitchFamily="34" charset="0"/>
                          <a:cs typeface="Arial" panose="020B0604020202020204" pitchFamily="34" charset="0"/>
                        </a:rPr>
                        <a:t>20840</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b="1" u="none" strike="noStrike" dirty="0">
                          <a:effectLst/>
                          <a:latin typeface="Arial" panose="020B0604020202020204" pitchFamily="34" charset="0"/>
                          <a:cs typeface="Arial" panose="020B0604020202020204" pitchFamily="34" charset="0"/>
                        </a:rPr>
                        <a:t>191205</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8"/>
                  </a:ext>
                </a:extLst>
              </a:tr>
              <a:tr h="494578">
                <a:tc>
                  <a:txBody>
                    <a:bodyPr/>
                    <a:lstStyle/>
                    <a:p>
                      <a:pPr algn="l" fontAlgn="b"/>
                      <a:r>
                        <a:rPr lang="en-US" sz="1400" u="none" strike="noStrike">
                          <a:effectLst/>
                          <a:latin typeface="Arial" panose="020B0604020202020204" pitchFamily="34" charset="0"/>
                          <a:cs typeface="Arial" panose="020B0604020202020204" pitchFamily="34" charset="0"/>
                        </a:rPr>
                        <a:t>Western Cape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1371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572341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54387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129767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757866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9"/>
                  </a:ext>
                </a:extLst>
              </a:tr>
              <a:tr h="494578">
                <a:tc>
                  <a:txBody>
                    <a:bodyPr/>
                    <a:lstStyle/>
                    <a:p>
                      <a:pPr algn="l" fontAlgn="b"/>
                      <a:r>
                        <a:rPr lang="en-US" sz="1400" u="none" strike="noStrike">
                          <a:effectLst/>
                          <a:latin typeface="Arial" panose="020B0604020202020204" pitchFamily="34" charset="0"/>
                          <a:cs typeface="Arial" panose="020B0604020202020204" pitchFamily="34" charset="0"/>
                        </a:rPr>
                        <a:t>Total</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9444</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6972553</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583375</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1148294</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8713666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2648014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Covid</a:t>
            </a:r>
            <a:r>
              <a:rPr lang="en-US" dirty="0"/>
              <a:t> SRD applications by age group as at 17 August 2020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76221579"/>
              </p:ext>
            </p:extLst>
          </p:nvPr>
        </p:nvGraphicFramePr>
        <p:xfrm>
          <a:off x="323528" y="1417638"/>
          <a:ext cx="8568952" cy="4243610"/>
        </p:xfrm>
        <a:graphic>
          <a:graphicData uri="http://schemas.openxmlformats.org/drawingml/2006/table">
            <a:tbl>
              <a:tblPr>
                <a:tableStyleId>{5C22544A-7EE6-4342-B048-85BDC9FD1C3A}</a:tableStyleId>
              </a:tblPr>
              <a:tblGrid>
                <a:gridCol w="2053818">
                  <a:extLst>
                    <a:ext uri="{9D8B030D-6E8A-4147-A177-3AD203B41FA5}">
                      <a16:colId xmlns:a16="http://schemas.microsoft.com/office/drawing/2014/main" val="20000"/>
                    </a:ext>
                  </a:extLst>
                </a:gridCol>
                <a:gridCol w="1740040">
                  <a:extLst>
                    <a:ext uri="{9D8B030D-6E8A-4147-A177-3AD203B41FA5}">
                      <a16:colId xmlns:a16="http://schemas.microsoft.com/office/drawing/2014/main" val="20001"/>
                    </a:ext>
                  </a:extLst>
                </a:gridCol>
                <a:gridCol w="1825617">
                  <a:extLst>
                    <a:ext uri="{9D8B030D-6E8A-4147-A177-3AD203B41FA5}">
                      <a16:colId xmlns:a16="http://schemas.microsoft.com/office/drawing/2014/main" val="20002"/>
                    </a:ext>
                  </a:extLst>
                </a:gridCol>
                <a:gridCol w="2949477">
                  <a:extLst>
                    <a:ext uri="{9D8B030D-6E8A-4147-A177-3AD203B41FA5}">
                      <a16:colId xmlns:a16="http://schemas.microsoft.com/office/drawing/2014/main" val="20003"/>
                    </a:ext>
                  </a:extLst>
                </a:gridCol>
              </a:tblGrid>
              <a:tr h="303115">
                <a:tc>
                  <a:txBody>
                    <a:bodyPr/>
                    <a:lstStyle/>
                    <a:p>
                      <a:pPr algn="l" fontAlgn="b"/>
                      <a:r>
                        <a:rPr lang="en-US" sz="1400" b="1" u="none" strike="noStrike">
                          <a:effectLst/>
                          <a:latin typeface="Arial" panose="020B0604020202020204" pitchFamily="34" charset="0"/>
                          <a:cs typeface="Arial" panose="020B0604020202020204" pitchFamily="34" charset="0"/>
                        </a:rPr>
                        <a:t>Age group</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a:effectLst/>
                          <a:latin typeface="Arial" panose="020B0604020202020204" pitchFamily="34" charset="0"/>
                          <a:cs typeface="Arial" panose="020B0604020202020204" pitchFamily="34" charset="0"/>
                        </a:rPr>
                        <a:t>Female</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a:effectLst/>
                          <a:latin typeface="Arial" panose="020B0604020202020204" pitchFamily="34" charset="0"/>
                          <a:cs typeface="Arial" panose="020B0604020202020204" pitchFamily="34" charset="0"/>
                        </a:rPr>
                        <a:t>Male</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dirty="0">
                          <a:effectLst/>
                          <a:latin typeface="Arial" panose="020B0604020202020204" pitchFamily="34" charset="0"/>
                          <a:cs typeface="Arial" panose="020B0604020202020204" pitchFamily="34" charset="0"/>
                        </a:rPr>
                        <a:t>Grand Total</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0"/>
                  </a:ext>
                </a:extLst>
              </a:tr>
              <a:tr h="303115">
                <a:tc>
                  <a:txBody>
                    <a:bodyPr/>
                    <a:lstStyle/>
                    <a:p>
                      <a:pPr algn="l" fontAlgn="b"/>
                      <a:r>
                        <a:rPr lang="en-US" sz="1400" u="none" strike="noStrike">
                          <a:effectLst/>
                          <a:latin typeface="Arial" panose="020B0604020202020204" pitchFamily="34" charset="0"/>
                          <a:cs typeface="Arial" panose="020B0604020202020204" pitchFamily="34" charset="0"/>
                        </a:rPr>
                        <a:t>Under 20yrs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370544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386383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756927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1"/>
                  </a:ext>
                </a:extLst>
              </a:tr>
              <a:tr h="303115">
                <a:tc>
                  <a:txBody>
                    <a:bodyPr/>
                    <a:lstStyle/>
                    <a:p>
                      <a:pPr algn="l" fontAlgn="b"/>
                      <a:r>
                        <a:rPr lang="en-US" sz="1400" u="none" strike="noStrike" dirty="0">
                          <a:effectLst/>
                          <a:latin typeface="Arial" panose="020B0604020202020204" pitchFamily="34" charset="0"/>
                          <a:cs typeface="Arial" panose="020B0604020202020204" pitchFamily="34" charset="0"/>
                        </a:rPr>
                        <a:t>20-24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797051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1197099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1994150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2"/>
                  </a:ext>
                </a:extLst>
              </a:tr>
              <a:tr h="303115">
                <a:tc>
                  <a:txBody>
                    <a:bodyPr/>
                    <a:lstStyle/>
                    <a:p>
                      <a:pPr algn="l" fontAlgn="b"/>
                      <a:r>
                        <a:rPr lang="en-US" sz="1400" u="none" strike="noStrike">
                          <a:effectLst/>
                          <a:latin typeface="Arial" panose="020B0604020202020204" pitchFamily="34" charset="0"/>
                          <a:cs typeface="Arial" panose="020B0604020202020204" pitchFamily="34" charset="0"/>
                        </a:rPr>
                        <a:t>25-29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462537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1034475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1497012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3"/>
                  </a:ext>
                </a:extLst>
              </a:tr>
              <a:tr h="303115">
                <a:tc>
                  <a:txBody>
                    <a:bodyPr/>
                    <a:lstStyle/>
                    <a:p>
                      <a:pPr algn="l" fontAlgn="b"/>
                      <a:r>
                        <a:rPr lang="en-US" sz="1400" u="none" strike="noStrike">
                          <a:effectLst/>
                          <a:latin typeface="Arial" panose="020B0604020202020204" pitchFamily="34" charset="0"/>
                          <a:cs typeface="Arial" panose="020B0604020202020204" pitchFamily="34" charset="0"/>
                        </a:rPr>
                        <a:t>30-34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287602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837582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1125184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4"/>
                  </a:ext>
                </a:extLst>
              </a:tr>
              <a:tr h="303115">
                <a:tc>
                  <a:txBody>
                    <a:bodyPr/>
                    <a:lstStyle/>
                    <a:p>
                      <a:pPr algn="l" fontAlgn="b"/>
                      <a:r>
                        <a:rPr lang="en-US" sz="1400" u="none" strike="noStrike">
                          <a:effectLst/>
                          <a:latin typeface="Arial" panose="020B0604020202020204" pitchFamily="34" charset="0"/>
                          <a:cs typeface="Arial" panose="020B0604020202020204" pitchFamily="34" charset="0"/>
                        </a:rPr>
                        <a:t>35yrs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47716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149753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197469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5"/>
                  </a:ext>
                </a:extLst>
              </a:tr>
              <a:tr h="303115">
                <a:tc>
                  <a:txBody>
                    <a:bodyPr/>
                    <a:lstStyle/>
                    <a:p>
                      <a:pPr algn="l" fontAlgn="b"/>
                      <a:r>
                        <a:rPr lang="en-US" sz="1400" u="none" strike="noStrike">
                          <a:effectLst/>
                          <a:latin typeface="Arial" panose="020B0604020202020204" pitchFamily="34" charset="0"/>
                          <a:cs typeface="Arial" panose="020B0604020202020204" pitchFamily="34" charset="0"/>
                        </a:rPr>
                        <a:t>36-39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175687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510200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685887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6"/>
                  </a:ext>
                </a:extLst>
              </a:tr>
              <a:tr h="303115">
                <a:tc>
                  <a:txBody>
                    <a:bodyPr/>
                    <a:lstStyle/>
                    <a:p>
                      <a:pPr algn="l" fontAlgn="b"/>
                      <a:r>
                        <a:rPr lang="en-US" sz="1400" u="none" strike="noStrike">
                          <a:effectLst/>
                          <a:latin typeface="Arial" panose="020B0604020202020204" pitchFamily="34" charset="0"/>
                          <a:cs typeface="Arial" panose="020B0604020202020204" pitchFamily="34" charset="0"/>
                        </a:rPr>
                        <a:t>40-44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205417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475479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680896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7"/>
                  </a:ext>
                </a:extLst>
              </a:tr>
              <a:tr h="303115">
                <a:tc>
                  <a:txBody>
                    <a:bodyPr/>
                    <a:lstStyle/>
                    <a:p>
                      <a:pPr algn="l" fontAlgn="b"/>
                      <a:r>
                        <a:rPr lang="en-US" sz="1400" u="none" strike="noStrike">
                          <a:effectLst/>
                          <a:latin typeface="Arial" panose="020B0604020202020204" pitchFamily="34" charset="0"/>
                          <a:cs typeface="Arial" panose="020B0604020202020204" pitchFamily="34" charset="0"/>
                        </a:rPr>
                        <a:t>45-49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239134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374659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613793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8"/>
                  </a:ext>
                </a:extLst>
              </a:tr>
              <a:tr h="303115">
                <a:tc>
                  <a:txBody>
                    <a:bodyPr/>
                    <a:lstStyle/>
                    <a:p>
                      <a:pPr algn="l" fontAlgn="b"/>
                      <a:r>
                        <a:rPr lang="en-US" sz="1400" u="none" strike="noStrike">
                          <a:effectLst/>
                          <a:latin typeface="Arial" panose="020B0604020202020204" pitchFamily="34" charset="0"/>
                          <a:cs typeface="Arial" panose="020B0604020202020204" pitchFamily="34" charset="0"/>
                        </a:rPr>
                        <a:t>50-54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283444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297966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581410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9"/>
                  </a:ext>
                </a:extLst>
              </a:tr>
              <a:tr h="303115">
                <a:tc>
                  <a:txBody>
                    <a:bodyPr/>
                    <a:lstStyle/>
                    <a:p>
                      <a:pPr algn="l" fontAlgn="b"/>
                      <a:r>
                        <a:rPr lang="en-US" sz="1400" u="none" strike="noStrike">
                          <a:effectLst/>
                          <a:latin typeface="Arial" panose="020B0604020202020204" pitchFamily="34" charset="0"/>
                          <a:cs typeface="Arial" panose="020B0604020202020204" pitchFamily="34" charset="0"/>
                        </a:rPr>
                        <a:t>55-59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299603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257371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556974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10"/>
                  </a:ext>
                </a:extLst>
              </a:tr>
              <a:tr h="303115">
                <a:tc>
                  <a:txBody>
                    <a:bodyPr/>
                    <a:lstStyle/>
                    <a:p>
                      <a:pPr algn="l" fontAlgn="b"/>
                      <a:r>
                        <a:rPr lang="en-US" sz="1400" u="none" strike="noStrike">
                          <a:effectLst/>
                          <a:latin typeface="Arial" panose="020B0604020202020204" pitchFamily="34" charset="0"/>
                          <a:cs typeface="Arial" panose="020B0604020202020204" pitchFamily="34" charset="0"/>
                        </a:rPr>
                        <a:t>60 and above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12218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11742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23960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11"/>
                  </a:ext>
                </a:extLst>
              </a:tr>
              <a:tr h="303115">
                <a:tc>
                  <a:txBody>
                    <a:bodyPr/>
                    <a:lstStyle/>
                    <a:p>
                      <a:pPr algn="l" fontAlgn="b"/>
                      <a:r>
                        <a:rPr lang="en-US" sz="1400" u="none" strike="noStrike">
                          <a:effectLst/>
                          <a:latin typeface="Arial" panose="020B0604020202020204" pitchFamily="34" charset="0"/>
                          <a:cs typeface="Arial" panose="020B0604020202020204" pitchFamily="34" charset="0"/>
                        </a:rPr>
                        <a:t>Unknown</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12"/>
                  </a:ext>
                </a:extLst>
              </a:tr>
              <a:tr h="303115">
                <a:tc>
                  <a:txBody>
                    <a:bodyPr/>
                    <a:lstStyle/>
                    <a:p>
                      <a:pPr algn="l" fontAlgn="b"/>
                      <a:r>
                        <a:rPr lang="en-US" sz="1400" b="1" u="none" strike="noStrike">
                          <a:effectLst/>
                          <a:latin typeface="Arial" panose="020B0604020202020204" pitchFamily="34" charset="0"/>
                          <a:cs typeface="Arial" panose="020B0604020202020204" pitchFamily="34" charset="0"/>
                        </a:rPr>
                        <a:t>Grand Total</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b="1" u="none" strike="noStrike">
                          <a:effectLst/>
                          <a:latin typeface="Arial" panose="020B0604020202020204" pitchFamily="34" charset="0"/>
                          <a:cs typeface="Arial" panose="020B0604020202020204" pitchFamily="34" charset="0"/>
                        </a:rPr>
                        <a:t>3180955</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b="1" u="none" strike="noStrike">
                          <a:effectLst/>
                          <a:latin typeface="Arial" panose="020B0604020202020204" pitchFamily="34" charset="0"/>
                          <a:cs typeface="Arial" panose="020B0604020202020204" pitchFamily="34" charset="0"/>
                        </a:rPr>
                        <a:t>5532711</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b="1" u="none" strike="noStrike" dirty="0">
                          <a:effectLst/>
                          <a:latin typeface="Arial" panose="020B0604020202020204" pitchFamily="34" charset="0"/>
                          <a:cs typeface="Arial" panose="020B0604020202020204" pitchFamily="34" charset="0"/>
                        </a:rPr>
                        <a:t>8713666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13"/>
                  </a:ext>
                </a:extLst>
              </a:tr>
            </a:tbl>
          </a:graphicData>
        </a:graphic>
      </p:graphicFrame>
      <p:sp>
        <p:nvSpPr>
          <p:cNvPr id="4" name="Rectangle 3"/>
          <p:cNvSpPr/>
          <p:nvPr/>
        </p:nvSpPr>
        <p:spPr>
          <a:xfrm>
            <a:off x="4300380" y="5943600"/>
            <a:ext cx="484362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57" y="5719156"/>
            <a:ext cx="2714351" cy="1142680"/>
          </a:xfrm>
          <a:prstGeom prst="rect">
            <a:avLst/>
          </a:prstGeom>
        </p:spPr>
      </p:pic>
    </p:spTree>
    <p:extLst>
      <p:ext uri="{BB962C8B-B14F-4D97-AF65-F5344CB8AC3E}">
        <p14:creationId xmlns:p14="http://schemas.microsoft.com/office/powerpoint/2010/main" val="82573391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t>Total approved  as at 17 August 2020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0781312"/>
              </p:ext>
            </p:extLst>
          </p:nvPr>
        </p:nvGraphicFramePr>
        <p:xfrm>
          <a:off x="469602" y="1399290"/>
          <a:ext cx="7848600" cy="4382615"/>
        </p:xfrm>
        <a:graphic>
          <a:graphicData uri="http://schemas.openxmlformats.org/drawingml/2006/table">
            <a:tbl>
              <a:tblPr>
                <a:tableStyleId>{5C22544A-7EE6-4342-B048-85BDC9FD1C3A}</a:tableStyleId>
              </a:tblPr>
              <a:tblGrid>
                <a:gridCol w="1877406">
                  <a:extLst>
                    <a:ext uri="{9D8B030D-6E8A-4147-A177-3AD203B41FA5}">
                      <a16:colId xmlns:a16="http://schemas.microsoft.com/office/drawing/2014/main" val="20000"/>
                    </a:ext>
                  </a:extLst>
                </a:gridCol>
                <a:gridCol w="1877406">
                  <a:extLst>
                    <a:ext uri="{9D8B030D-6E8A-4147-A177-3AD203B41FA5}">
                      <a16:colId xmlns:a16="http://schemas.microsoft.com/office/drawing/2014/main" val="20001"/>
                    </a:ext>
                  </a:extLst>
                </a:gridCol>
                <a:gridCol w="2529283">
                  <a:extLst>
                    <a:ext uri="{9D8B030D-6E8A-4147-A177-3AD203B41FA5}">
                      <a16:colId xmlns:a16="http://schemas.microsoft.com/office/drawing/2014/main" val="20002"/>
                    </a:ext>
                  </a:extLst>
                </a:gridCol>
                <a:gridCol w="1564505">
                  <a:extLst>
                    <a:ext uri="{9D8B030D-6E8A-4147-A177-3AD203B41FA5}">
                      <a16:colId xmlns:a16="http://schemas.microsoft.com/office/drawing/2014/main" val="20003"/>
                    </a:ext>
                  </a:extLst>
                </a:gridCol>
              </a:tblGrid>
              <a:tr h="380941">
                <a:tc>
                  <a:txBody>
                    <a:bodyPr/>
                    <a:lstStyle/>
                    <a:p>
                      <a:pPr algn="l" fontAlgn="b"/>
                      <a:r>
                        <a:rPr lang="en-US" sz="1400" b="1" u="none" strike="noStrike" dirty="0">
                          <a:effectLst/>
                          <a:latin typeface="Arial" panose="020B0604020202020204" pitchFamily="34" charset="0"/>
                          <a:cs typeface="Arial" panose="020B0604020202020204" pitchFamily="34" charset="0"/>
                        </a:rPr>
                        <a:t>Province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a:effectLst/>
                          <a:latin typeface="Arial" panose="020B0604020202020204" pitchFamily="34" charset="0"/>
                          <a:cs typeface="Arial" panose="020B0604020202020204" pitchFamily="34" charset="0"/>
                        </a:rPr>
                        <a:t>2020 May</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a:effectLst/>
                          <a:latin typeface="Arial" panose="020B0604020202020204" pitchFamily="34" charset="0"/>
                          <a:cs typeface="Arial" panose="020B0604020202020204" pitchFamily="34" charset="0"/>
                        </a:rPr>
                        <a:t>2020 June</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dirty="0">
                          <a:effectLst/>
                          <a:latin typeface="Arial" panose="020B0604020202020204" pitchFamily="34" charset="0"/>
                          <a:cs typeface="Arial" panose="020B0604020202020204" pitchFamily="34" charset="0"/>
                        </a:rPr>
                        <a:t>2020 July</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0"/>
                  </a:ext>
                </a:extLst>
              </a:tr>
              <a:tr h="341721">
                <a:tc>
                  <a:txBody>
                    <a:bodyPr/>
                    <a:lstStyle/>
                    <a:p>
                      <a:pPr algn="l" fontAlgn="b"/>
                      <a:r>
                        <a:rPr lang="en-US" sz="1400" u="none" strike="noStrike">
                          <a:effectLst/>
                          <a:latin typeface="Arial" panose="020B0604020202020204" pitchFamily="34" charset="0"/>
                          <a:cs typeface="Arial" panose="020B0604020202020204" pitchFamily="34" charset="0"/>
                        </a:rPr>
                        <a:t>Eastern Cape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606750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677751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740590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1"/>
                  </a:ext>
                </a:extLst>
              </a:tr>
              <a:tr h="341721">
                <a:tc>
                  <a:txBody>
                    <a:bodyPr/>
                    <a:lstStyle/>
                    <a:p>
                      <a:pPr algn="l" fontAlgn="b"/>
                      <a:r>
                        <a:rPr lang="en-US" sz="1400" u="none" strike="noStrike">
                          <a:effectLst/>
                          <a:latin typeface="Arial" panose="020B0604020202020204" pitchFamily="34" charset="0"/>
                          <a:cs typeface="Arial" panose="020B0604020202020204" pitchFamily="34" charset="0"/>
                        </a:rPr>
                        <a:t>Free State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236536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267704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296877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2"/>
                  </a:ext>
                </a:extLst>
              </a:tr>
              <a:tr h="341721">
                <a:tc>
                  <a:txBody>
                    <a:bodyPr/>
                    <a:lstStyle/>
                    <a:p>
                      <a:pPr algn="l" fontAlgn="b"/>
                      <a:r>
                        <a:rPr lang="en-US" sz="1400" u="none" strike="noStrike">
                          <a:effectLst/>
                          <a:latin typeface="Arial" panose="020B0604020202020204" pitchFamily="34" charset="0"/>
                          <a:cs typeface="Arial" panose="020B0604020202020204" pitchFamily="34" charset="0"/>
                        </a:rPr>
                        <a:t>Gauteng</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961372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1092580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1187226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3"/>
                  </a:ext>
                </a:extLst>
              </a:tr>
              <a:tr h="633953">
                <a:tc>
                  <a:txBody>
                    <a:bodyPr/>
                    <a:lstStyle/>
                    <a:p>
                      <a:pPr algn="l" fontAlgn="b"/>
                      <a:r>
                        <a:rPr lang="en-US" sz="1400" u="none" strike="noStrike">
                          <a:effectLst/>
                          <a:latin typeface="Arial" panose="020B0604020202020204" pitchFamily="34" charset="0"/>
                          <a:cs typeface="Arial" panose="020B0604020202020204" pitchFamily="34" charset="0"/>
                        </a:rPr>
                        <a:t>KwaZulu Natal</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998067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1139515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1244673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4"/>
                  </a:ext>
                </a:extLst>
              </a:tr>
              <a:tr h="341721">
                <a:tc>
                  <a:txBody>
                    <a:bodyPr/>
                    <a:lstStyle/>
                    <a:p>
                      <a:pPr algn="l" fontAlgn="b"/>
                      <a:r>
                        <a:rPr lang="en-US" sz="1400" u="none" strike="noStrike">
                          <a:effectLst/>
                          <a:latin typeface="Arial" panose="020B0604020202020204" pitchFamily="34" charset="0"/>
                          <a:cs typeface="Arial" panose="020B0604020202020204" pitchFamily="34" charset="0"/>
                        </a:rPr>
                        <a:t>Limpopo</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600807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700878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776584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5"/>
                  </a:ext>
                </a:extLst>
              </a:tr>
              <a:tr h="341721">
                <a:tc>
                  <a:txBody>
                    <a:bodyPr/>
                    <a:lstStyle/>
                    <a:p>
                      <a:pPr algn="l" fontAlgn="b"/>
                      <a:r>
                        <a:rPr lang="en-US" sz="1400" u="none" strike="noStrike">
                          <a:effectLst/>
                          <a:latin typeface="Arial" panose="020B0604020202020204" pitchFamily="34" charset="0"/>
                          <a:cs typeface="Arial" panose="020B0604020202020204" pitchFamily="34" charset="0"/>
                        </a:rPr>
                        <a:t>Mpumalanga</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365209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425334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470537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6"/>
                  </a:ext>
                </a:extLst>
              </a:tr>
              <a:tr h="341721">
                <a:tc>
                  <a:txBody>
                    <a:bodyPr/>
                    <a:lstStyle/>
                    <a:p>
                      <a:pPr algn="l" fontAlgn="b"/>
                      <a:r>
                        <a:rPr lang="en-US" sz="1400" u="none" strike="noStrike">
                          <a:effectLst/>
                          <a:latin typeface="Arial" panose="020B0604020202020204" pitchFamily="34" charset="0"/>
                          <a:cs typeface="Arial" panose="020B0604020202020204" pitchFamily="34" charset="0"/>
                        </a:rPr>
                        <a:t>North West</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294042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341674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382917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7"/>
                  </a:ext>
                </a:extLst>
              </a:tr>
              <a:tr h="633953">
                <a:tc>
                  <a:txBody>
                    <a:bodyPr/>
                    <a:lstStyle/>
                    <a:p>
                      <a:pPr algn="l" fontAlgn="b"/>
                      <a:r>
                        <a:rPr lang="en-US" sz="1400" b="1" u="none" strike="noStrike">
                          <a:effectLst/>
                          <a:latin typeface="Arial" panose="020B0604020202020204" pitchFamily="34" charset="0"/>
                          <a:cs typeface="Arial" panose="020B0604020202020204" pitchFamily="34" charset="0"/>
                        </a:rPr>
                        <a:t>Northern Cape</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b="1" u="none" strike="noStrike">
                          <a:effectLst/>
                          <a:latin typeface="Arial" panose="020B0604020202020204" pitchFamily="34" charset="0"/>
                          <a:cs typeface="Arial" panose="020B0604020202020204" pitchFamily="34" charset="0"/>
                        </a:rPr>
                        <a:t>80833</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b="1" u="none" strike="noStrike">
                          <a:effectLst/>
                          <a:latin typeface="Arial" panose="020B0604020202020204" pitchFamily="34" charset="0"/>
                          <a:cs typeface="Arial" panose="020B0604020202020204" pitchFamily="34" charset="0"/>
                        </a:rPr>
                        <a:t>93054</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b="1" u="none" strike="noStrike" dirty="0">
                          <a:effectLst/>
                          <a:latin typeface="Arial" panose="020B0604020202020204" pitchFamily="34" charset="0"/>
                          <a:cs typeface="Arial" panose="020B0604020202020204" pitchFamily="34" charset="0"/>
                        </a:rPr>
                        <a:t>107728</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8"/>
                  </a:ext>
                </a:extLst>
              </a:tr>
              <a:tr h="341721">
                <a:tc>
                  <a:txBody>
                    <a:bodyPr/>
                    <a:lstStyle/>
                    <a:p>
                      <a:pPr algn="l" fontAlgn="b"/>
                      <a:r>
                        <a:rPr lang="en-US" sz="1400" u="none" strike="noStrike">
                          <a:effectLst/>
                          <a:latin typeface="Arial" panose="020B0604020202020204" pitchFamily="34" charset="0"/>
                          <a:cs typeface="Arial" panose="020B0604020202020204" pitchFamily="34" charset="0"/>
                        </a:rPr>
                        <a:t>Western Cape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281104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325053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369891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9"/>
                  </a:ext>
                </a:extLst>
              </a:tr>
              <a:tr h="341721">
                <a:tc>
                  <a:txBody>
                    <a:bodyPr/>
                    <a:lstStyle/>
                    <a:p>
                      <a:pPr algn="l" fontAlgn="b"/>
                      <a:r>
                        <a:rPr lang="en-US" sz="1400" u="none" strike="noStrike">
                          <a:effectLst/>
                          <a:latin typeface="Arial" panose="020B0604020202020204" pitchFamily="34" charset="0"/>
                          <a:cs typeface="Arial" panose="020B0604020202020204" pitchFamily="34" charset="0"/>
                        </a:rPr>
                        <a:t>Total</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4424720</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5063543</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5577023</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10"/>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57" y="5719156"/>
            <a:ext cx="2714351" cy="1142680"/>
          </a:xfrm>
          <a:prstGeom prst="rect">
            <a:avLst/>
          </a:prstGeom>
        </p:spPr>
      </p:pic>
      <p:sp>
        <p:nvSpPr>
          <p:cNvPr id="7" name="Rectangle 6"/>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59836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0" y="1123081"/>
            <a:ext cx="8927976" cy="5500557"/>
          </a:xfrm>
        </p:spPr>
        <p:txBody>
          <a:bodyPr/>
          <a:lstStyle/>
          <a:p>
            <a:pPr marL="800100" lvl="1" indent="-342900">
              <a:buFont typeface="Wingdings" panose="05000000000000000000" pitchFamily="2" charset="2"/>
              <a:buChar char="ü"/>
              <a:defRPr/>
            </a:pPr>
            <a:r>
              <a:rPr lang="en-ZA" sz="2400" dirty="0" smtClean="0"/>
              <a:t>To </a:t>
            </a:r>
            <a:r>
              <a:rPr lang="en-ZA" sz="2400" dirty="0"/>
              <a:t>present the Portfolio Committee on </a:t>
            </a:r>
            <a:r>
              <a:rPr lang="en-ZA" sz="2400" dirty="0" smtClean="0"/>
              <a:t>Cooperative </a:t>
            </a:r>
            <a:r>
              <a:rPr lang="en-ZA" sz="2400" dirty="0"/>
              <a:t>Governance and Traditional Affairs in Parliament with the COVID-19 response plan for the Northern Cape </a:t>
            </a:r>
            <a:r>
              <a:rPr lang="en-ZA" sz="2400" dirty="0" smtClean="0"/>
              <a:t>Province. </a:t>
            </a:r>
          </a:p>
          <a:p>
            <a:pPr marL="800100" lvl="1" indent="-342900">
              <a:buFont typeface="Wingdings" panose="05000000000000000000" pitchFamily="2" charset="2"/>
              <a:buChar char="ü"/>
              <a:defRPr/>
            </a:pPr>
            <a:r>
              <a:rPr lang="en-ZA" sz="2400" dirty="0" smtClean="0"/>
              <a:t>This presentation will cover responses from: </a:t>
            </a:r>
          </a:p>
          <a:p>
            <a:pPr marL="1771650" lvl="3" indent="-457200">
              <a:buFont typeface="+mj-lt"/>
              <a:buAutoNum type="arabicPeriod"/>
              <a:defRPr/>
            </a:pPr>
            <a:r>
              <a:rPr lang="en-ZA" sz="2400" dirty="0" smtClean="0"/>
              <a:t>Provincial Command Council </a:t>
            </a:r>
          </a:p>
          <a:p>
            <a:pPr marL="1771650" lvl="3" indent="-457200">
              <a:buFont typeface="+mj-lt"/>
              <a:buAutoNum type="arabicPeriod"/>
              <a:defRPr/>
            </a:pPr>
            <a:r>
              <a:rPr lang="en-ZA" sz="2400" dirty="0" smtClean="0"/>
              <a:t>Health </a:t>
            </a:r>
          </a:p>
          <a:p>
            <a:pPr marL="1771650" lvl="3" indent="-457200">
              <a:buFont typeface="+mj-lt"/>
              <a:buAutoNum type="arabicPeriod"/>
              <a:defRPr/>
            </a:pPr>
            <a:r>
              <a:rPr lang="en-ZA" sz="2400" dirty="0" smtClean="0"/>
              <a:t>Education </a:t>
            </a:r>
          </a:p>
          <a:p>
            <a:pPr marL="1771650" lvl="3" indent="-457200">
              <a:buFont typeface="+mj-lt"/>
              <a:buAutoNum type="arabicPeriod"/>
              <a:defRPr/>
            </a:pPr>
            <a:r>
              <a:rPr lang="en-ZA" sz="2400" dirty="0" smtClean="0"/>
              <a:t>COGHSTA</a:t>
            </a:r>
          </a:p>
          <a:p>
            <a:pPr marL="1771650" lvl="3" indent="-457200">
              <a:buFont typeface="+mj-lt"/>
              <a:buAutoNum type="arabicPeriod"/>
              <a:defRPr/>
            </a:pPr>
            <a:r>
              <a:rPr lang="en-ZA" sz="2400" dirty="0" smtClean="0"/>
              <a:t>SOCIAL Development  </a:t>
            </a:r>
          </a:p>
          <a:p>
            <a:pPr marL="1771650" lvl="3" indent="-457200">
              <a:buFont typeface="+mj-lt"/>
              <a:buAutoNum type="arabicPeriod"/>
              <a:defRPr/>
            </a:pPr>
            <a:r>
              <a:rPr lang="en-ZA" sz="2400" dirty="0" smtClean="0"/>
              <a:t>SASSA</a:t>
            </a:r>
          </a:p>
          <a:p>
            <a:pPr marL="1771650" lvl="3" indent="-457200">
              <a:buFont typeface="+mj-lt"/>
              <a:buAutoNum type="arabicPeriod"/>
              <a:defRPr/>
            </a:pPr>
            <a:endParaRPr lang="en-ZA" sz="2400" dirty="0"/>
          </a:p>
          <a:p>
            <a:endParaRPr lang="en-ZA" altLang="en-US" sz="1800" dirty="0"/>
          </a:p>
          <a:p>
            <a:pPr marL="514350" indent="-514350">
              <a:buFont typeface="+mj-lt"/>
              <a:buAutoNum type="romanLcPeriod"/>
            </a:pPr>
            <a:endParaRPr lang="en-ZA" altLang="en-US" sz="2400" dirty="0" smtClean="0"/>
          </a:p>
          <a:p>
            <a:pPr marL="0" indent="0">
              <a:buNone/>
            </a:pPr>
            <a:r>
              <a:rPr lang="en-ZA" altLang="en-US" sz="2400" dirty="0"/>
              <a:t>	</a:t>
            </a:r>
            <a:r>
              <a:rPr lang="en-ZA" altLang="en-US" sz="2400" dirty="0" smtClean="0"/>
              <a:t>		</a:t>
            </a:r>
          </a:p>
          <a:p>
            <a:pPr marL="0" indent="0">
              <a:buNone/>
            </a:pPr>
            <a:endParaRPr lang="en-US" altLang="en-US" sz="2400" dirty="0" smtClean="0"/>
          </a:p>
          <a:p>
            <a:pPr lvl="1"/>
            <a:endParaRPr lang="en-ZA" altLang="en-US" sz="2200" dirty="0" smtClean="0"/>
          </a:p>
          <a:p>
            <a:pPr marL="457200" lvl="1" indent="0">
              <a:buNone/>
            </a:pPr>
            <a:endParaRPr lang="en-ZA" altLang="en-US" sz="3000" dirty="0" smtClean="0"/>
          </a:p>
          <a:p>
            <a:pPr marL="0" indent="0">
              <a:buNone/>
            </a:pPr>
            <a:endParaRPr lang="en-US" altLang="en-US" sz="2200"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D716753-E5EB-427E-AE0F-FA6C14A62883}" type="slidenum">
              <a:rPr lang="en-US" altLang="en-US" sz="1800">
                <a:solidFill>
                  <a:srgbClr val="000000"/>
                </a:solidFill>
              </a:rPr>
              <a:pPr>
                <a:spcBef>
                  <a:spcPct val="0"/>
                </a:spcBef>
                <a:buFontTx/>
                <a:buNone/>
              </a:pPr>
              <a:t>2</a:t>
            </a:fld>
            <a:endParaRPr lang="en-US" altLang="en-US" sz="1800">
              <a:solidFill>
                <a:srgbClr val="000000"/>
              </a:solidFill>
            </a:endParaRPr>
          </a:p>
        </p:txBody>
      </p:sp>
      <p:grpSp>
        <p:nvGrpSpPr>
          <p:cNvPr id="5" name="Group 4"/>
          <p:cNvGrpSpPr/>
          <p:nvPr/>
        </p:nvGrpSpPr>
        <p:grpSpPr>
          <a:xfrm>
            <a:off x="323528" y="692696"/>
            <a:ext cx="8604448" cy="432048"/>
            <a:chOff x="323528" y="692696"/>
            <a:chExt cx="8604448" cy="432048"/>
          </a:xfrm>
        </p:grpSpPr>
        <p:cxnSp>
          <p:nvCxnSpPr>
            <p:cNvPr id="6" name="Straight Connector 5"/>
            <p:cNvCxnSpPr/>
            <p:nvPr/>
          </p:nvCxnSpPr>
          <p:spPr>
            <a:xfrm>
              <a:off x="323528" y="908720"/>
              <a:ext cx="860444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353304" y="692696"/>
              <a:ext cx="0" cy="288032"/>
            </a:xfrm>
            <a:prstGeom prst="line">
              <a:avLst/>
            </a:prstGeom>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a:off x="8892480" y="836712"/>
              <a:ext cx="0" cy="288032"/>
            </a:xfrm>
            <a:prstGeom prst="line">
              <a:avLst/>
            </a:prstGeom>
          </p:spPr>
          <p:style>
            <a:lnRef idx="1">
              <a:schemeClr val="accent6"/>
            </a:lnRef>
            <a:fillRef idx="0">
              <a:schemeClr val="accent6"/>
            </a:fillRef>
            <a:effectRef idx="0">
              <a:schemeClr val="accent6"/>
            </a:effectRef>
            <a:fontRef idx="minor">
              <a:schemeClr val="tx1"/>
            </a:fontRef>
          </p:style>
        </p:cxnSp>
      </p:grpSp>
      <p:sp>
        <p:nvSpPr>
          <p:cNvPr id="9" name="Title 1"/>
          <p:cNvSpPr txBox="1">
            <a:spLocks/>
          </p:cNvSpPr>
          <p:nvPr/>
        </p:nvSpPr>
        <p:spPr bwMode="auto">
          <a:xfrm>
            <a:off x="323528" y="346646"/>
            <a:ext cx="8568952"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Lucida Sans" pitchFamily="34" charset="0"/>
              </a:defRPr>
            </a:lvl2pPr>
            <a:lvl3pPr algn="ctr" rtl="0" fontAlgn="base">
              <a:spcBef>
                <a:spcPct val="0"/>
              </a:spcBef>
              <a:spcAft>
                <a:spcPct val="0"/>
              </a:spcAft>
              <a:defRPr sz="4400">
                <a:solidFill>
                  <a:schemeClr val="tx1"/>
                </a:solidFill>
                <a:latin typeface="Lucida Sans" pitchFamily="34" charset="0"/>
              </a:defRPr>
            </a:lvl3pPr>
            <a:lvl4pPr algn="ctr" rtl="0" fontAlgn="base">
              <a:spcBef>
                <a:spcPct val="0"/>
              </a:spcBef>
              <a:spcAft>
                <a:spcPct val="0"/>
              </a:spcAft>
              <a:defRPr sz="4400">
                <a:solidFill>
                  <a:schemeClr val="tx1"/>
                </a:solidFill>
                <a:latin typeface="Lucida Sans" pitchFamily="34" charset="0"/>
              </a:defRPr>
            </a:lvl4pPr>
            <a:lvl5pPr algn="ctr" rtl="0" fontAlgn="base">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a:lstStyle>
          <a:p>
            <a:r>
              <a:rPr lang="en-ZA" sz="3600" b="1" dirty="0" smtClean="0">
                <a:solidFill>
                  <a:srgbClr val="CC9900"/>
                </a:solidFill>
              </a:rPr>
              <a:t>PURPOSE </a:t>
            </a:r>
            <a:endParaRPr lang="en-ZA" sz="2000" b="1" dirty="0">
              <a:solidFill>
                <a:srgbClr val="CC9900"/>
              </a:solidFill>
            </a:endParaRPr>
          </a:p>
        </p:txBody>
      </p:sp>
    </p:spTree>
    <p:extLst>
      <p:ext uri="{BB962C8B-B14F-4D97-AF65-F5344CB8AC3E}">
        <p14:creationId xmlns:p14="http://schemas.microsoft.com/office/powerpoint/2010/main" val="1485061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7" y="355542"/>
            <a:ext cx="9144000" cy="781483"/>
          </a:xfrm>
          <a:solidFill>
            <a:schemeClr val="accent1">
              <a:lumMod val="50000"/>
            </a:schemeClr>
          </a:solidFill>
        </p:spPr>
        <p:txBody>
          <a:bodyPr>
            <a:normAutofit/>
          </a:bodyPr>
          <a:lstStyle/>
          <a:p>
            <a:pPr algn="ctr"/>
            <a:r>
              <a:rPr lang="en-US" sz="2250" dirty="0">
                <a:solidFill>
                  <a:schemeClr val="bg1"/>
                </a:solidFill>
                <a:latin typeface="+mn-lt"/>
              </a:rPr>
              <a:t>COVID-19: Mortality by Age &amp; Sex (16 Aug 2020)</a:t>
            </a:r>
            <a:endParaRPr lang="en-ZA" sz="2250" dirty="0">
              <a:solidFill>
                <a:schemeClr val="bg1"/>
              </a:solidFill>
              <a:latin typeface="+mn-lt"/>
            </a:endParaRPr>
          </a:p>
        </p:txBody>
      </p:sp>
      <p:sp>
        <p:nvSpPr>
          <p:cNvPr id="3" name="TextBox 2"/>
          <p:cNvSpPr txBox="1"/>
          <p:nvPr/>
        </p:nvSpPr>
        <p:spPr>
          <a:xfrm>
            <a:off x="11440" y="5534561"/>
            <a:ext cx="9144000" cy="1323439"/>
          </a:xfrm>
          <a:prstGeom prst="rect">
            <a:avLst/>
          </a:prstGeom>
          <a:solidFill>
            <a:srgbClr val="002060"/>
          </a:solidFill>
        </p:spPr>
        <p:txBody>
          <a:bodyPr wrap="square" rtlCol="0">
            <a:spAutoFit/>
          </a:bodyPr>
          <a:lstStyle/>
          <a:p>
            <a:pPr algn="just"/>
            <a:r>
              <a:rPr lang="en-US" sz="2000" dirty="0">
                <a:solidFill>
                  <a:schemeClr val="bg1"/>
                </a:solidFill>
              </a:rPr>
              <a:t>Males constitute a higher percentage in the age group 50 – 80 yrs. while women are much higher in younger age groups. The median age is 61 years with the youngest person to have died of Covid-19 complications being 23 years and the oldest at 87 yrs. Most deaths are between 50 – 69 </a:t>
            </a:r>
            <a:r>
              <a:rPr lang="en-US" sz="2000" dirty="0" err="1">
                <a:solidFill>
                  <a:schemeClr val="bg1"/>
                </a:solidFill>
              </a:rPr>
              <a:t>yrs</a:t>
            </a:r>
            <a:r>
              <a:rPr lang="en-US" sz="2000" dirty="0">
                <a:solidFill>
                  <a:schemeClr val="bg1"/>
                </a:solidFill>
              </a:rPr>
              <a:t> age group</a:t>
            </a:r>
            <a:endParaRPr lang="en-ZA" sz="2000" dirty="0">
              <a:solidFill>
                <a:schemeClr val="bg1"/>
              </a:solidFill>
            </a:endParaRPr>
          </a:p>
        </p:txBody>
      </p:sp>
      <p:graphicFrame>
        <p:nvGraphicFramePr>
          <p:cNvPr id="4" name="Chart 3"/>
          <p:cNvGraphicFramePr>
            <a:graphicFrameLocks/>
          </p:cNvGraphicFramePr>
          <p:nvPr>
            <p:extLst>
              <p:ext uri="{D42A27DB-BD31-4B8C-83A1-F6EECF244321}">
                <p14:modId xmlns:p14="http://schemas.microsoft.com/office/powerpoint/2010/main" val="2757298868"/>
              </p:ext>
            </p:extLst>
          </p:nvPr>
        </p:nvGraphicFramePr>
        <p:xfrm>
          <a:off x="533400" y="1663888"/>
          <a:ext cx="7833674" cy="356531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64D382BC-4F2F-F447-8C7C-CFFAC828FBD1}"/>
              </a:ext>
            </a:extLst>
          </p:cNvPr>
          <p:cNvSpPr>
            <a:spLocks noGrp="1"/>
          </p:cNvSpPr>
          <p:nvPr>
            <p:ph type="sldNum" sz="quarter" idx="12"/>
          </p:nvPr>
        </p:nvSpPr>
        <p:spPr/>
        <p:txBody>
          <a:bodyPr/>
          <a:lstStyle/>
          <a:p>
            <a:fld id="{CADCB112-FE00-6040-8D50-928C16AA38BE}" type="slidenum">
              <a:rPr lang="en-US" smtClean="0"/>
              <a:t>20</a:t>
            </a:fld>
            <a:endParaRPr lang="en-US"/>
          </a:p>
        </p:txBody>
      </p:sp>
    </p:spTree>
    <p:extLst>
      <p:ext uri="{BB962C8B-B14F-4D97-AF65-F5344CB8AC3E}">
        <p14:creationId xmlns:p14="http://schemas.microsoft.com/office/powerpoint/2010/main" val="1503430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Total approved for July 2020 by gender as at 17 August 2020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040480"/>
              </p:ext>
            </p:extLst>
          </p:nvPr>
        </p:nvGraphicFramePr>
        <p:xfrm>
          <a:off x="179512" y="1450181"/>
          <a:ext cx="8712968" cy="4355085"/>
        </p:xfrm>
        <a:graphic>
          <a:graphicData uri="http://schemas.openxmlformats.org/drawingml/2006/table">
            <a:tbl>
              <a:tblPr>
                <a:tableStyleId>{5C22544A-7EE6-4342-B048-85BDC9FD1C3A}</a:tableStyleId>
              </a:tblPr>
              <a:tblGrid>
                <a:gridCol w="2084165">
                  <a:extLst>
                    <a:ext uri="{9D8B030D-6E8A-4147-A177-3AD203B41FA5}">
                      <a16:colId xmlns:a16="http://schemas.microsoft.com/office/drawing/2014/main" val="20000"/>
                    </a:ext>
                  </a:extLst>
                </a:gridCol>
                <a:gridCol w="2084165">
                  <a:extLst>
                    <a:ext uri="{9D8B030D-6E8A-4147-A177-3AD203B41FA5}">
                      <a16:colId xmlns:a16="http://schemas.microsoft.com/office/drawing/2014/main" val="20001"/>
                    </a:ext>
                  </a:extLst>
                </a:gridCol>
                <a:gridCol w="2807833">
                  <a:extLst>
                    <a:ext uri="{9D8B030D-6E8A-4147-A177-3AD203B41FA5}">
                      <a16:colId xmlns:a16="http://schemas.microsoft.com/office/drawing/2014/main" val="20002"/>
                    </a:ext>
                  </a:extLst>
                </a:gridCol>
                <a:gridCol w="1736805">
                  <a:extLst>
                    <a:ext uri="{9D8B030D-6E8A-4147-A177-3AD203B41FA5}">
                      <a16:colId xmlns:a16="http://schemas.microsoft.com/office/drawing/2014/main" val="20003"/>
                    </a:ext>
                  </a:extLst>
                </a:gridCol>
              </a:tblGrid>
              <a:tr h="342641">
                <a:tc>
                  <a:txBody>
                    <a:bodyPr/>
                    <a:lstStyle/>
                    <a:p>
                      <a:pPr algn="l" fontAlgn="b"/>
                      <a:r>
                        <a:rPr lang="en-US" sz="1400" b="1" u="none" strike="noStrike" dirty="0">
                          <a:effectLst/>
                          <a:latin typeface="Arial" panose="020B0604020202020204" pitchFamily="34" charset="0"/>
                          <a:cs typeface="Arial" panose="020B0604020202020204" pitchFamily="34" charset="0"/>
                        </a:rPr>
                        <a:t>Province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a:effectLst/>
                          <a:latin typeface="Arial" panose="020B0604020202020204" pitchFamily="34" charset="0"/>
                          <a:cs typeface="Arial" panose="020B0604020202020204" pitchFamily="34" charset="0"/>
                        </a:rPr>
                        <a:t>Female</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a:effectLst/>
                          <a:latin typeface="Arial" panose="020B0604020202020204" pitchFamily="34" charset="0"/>
                          <a:cs typeface="Arial" panose="020B0604020202020204" pitchFamily="34" charset="0"/>
                        </a:rPr>
                        <a:t>Male</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b="1" u="none" strike="noStrike" dirty="0">
                          <a:effectLst/>
                          <a:latin typeface="Arial" panose="020B0604020202020204" pitchFamily="34" charset="0"/>
                          <a:cs typeface="Arial" panose="020B0604020202020204" pitchFamily="34" charset="0"/>
                        </a:rPr>
                        <a:t>Total</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0"/>
                  </a:ext>
                </a:extLst>
              </a:tr>
              <a:tr h="342641">
                <a:tc>
                  <a:txBody>
                    <a:bodyPr/>
                    <a:lstStyle/>
                    <a:p>
                      <a:pPr algn="l" fontAlgn="b"/>
                      <a:r>
                        <a:rPr lang="en-US" sz="1400" u="none" strike="noStrike">
                          <a:effectLst/>
                          <a:latin typeface="Arial" panose="020B0604020202020204" pitchFamily="34" charset="0"/>
                          <a:cs typeface="Arial" panose="020B0604020202020204" pitchFamily="34" charset="0"/>
                        </a:rPr>
                        <a:t>Eastern Cape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232632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507958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740590</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1"/>
                  </a:ext>
                </a:extLst>
              </a:tr>
              <a:tr h="342641">
                <a:tc>
                  <a:txBody>
                    <a:bodyPr/>
                    <a:lstStyle/>
                    <a:p>
                      <a:pPr algn="l" fontAlgn="b"/>
                      <a:r>
                        <a:rPr lang="en-US" sz="1400" u="none" strike="noStrike">
                          <a:effectLst/>
                          <a:latin typeface="Arial" panose="020B0604020202020204" pitchFamily="34" charset="0"/>
                          <a:cs typeface="Arial" panose="020B0604020202020204" pitchFamily="34" charset="0"/>
                        </a:rPr>
                        <a:t>Free State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98108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198769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296877</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2"/>
                  </a:ext>
                </a:extLst>
              </a:tr>
              <a:tr h="342641">
                <a:tc>
                  <a:txBody>
                    <a:bodyPr/>
                    <a:lstStyle/>
                    <a:p>
                      <a:pPr algn="l" fontAlgn="b"/>
                      <a:r>
                        <a:rPr lang="en-US" sz="1400" u="none" strike="noStrike" dirty="0">
                          <a:effectLst/>
                          <a:latin typeface="Arial" panose="020B0604020202020204" pitchFamily="34" charset="0"/>
                          <a:cs typeface="Arial" panose="020B0604020202020204" pitchFamily="34" charset="0"/>
                        </a:rPr>
                        <a:t>Gauteng</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385979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801247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1187226</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3"/>
                  </a:ext>
                </a:extLst>
              </a:tr>
              <a:tr h="635658">
                <a:tc>
                  <a:txBody>
                    <a:bodyPr/>
                    <a:lstStyle/>
                    <a:p>
                      <a:pPr algn="l" fontAlgn="b"/>
                      <a:r>
                        <a:rPr lang="en-US" sz="1400" u="none" strike="noStrike">
                          <a:effectLst/>
                          <a:latin typeface="Arial" panose="020B0604020202020204" pitchFamily="34" charset="0"/>
                          <a:cs typeface="Arial" panose="020B0604020202020204" pitchFamily="34" charset="0"/>
                        </a:rPr>
                        <a:t>KwaZulu Natal</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395971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848702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1244673</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4"/>
                  </a:ext>
                </a:extLst>
              </a:tr>
              <a:tr h="342641">
                <a:tc>
                  <a:txBody>
                    <a:bodyPr/>
                    <a:lstStyle/>
                    <a:p>
                      <a:pPr algn="l" fontAlgn="b"/>
                      <a:r>
                        <a:rPr lang="en-US" sz="1400" u="none" strike="noStrike" dirty="0">
                          <a:effectLst/>
                          <a:latin typeface="Arial" panose="020B0604020202020204" pitchFamily="34" charset="0"/>
                          <a:cs typeface="Arial" panose="020B0604020202020204" pitchFamily="34" charset="0"/>
                        </a:rPr>
                        <a:t>Limpopo</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242804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533780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776584</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5"/>
                  </a:ext>
                </a:extLst>
              </a:tr>
              <a:tr h="342641">
                <a:tc>
                  <a:txBody>
                    <a:bodyPr/>
                    <a:lstStyle/>
                    <a:p>
                      <a:pPr algn="l" fontAlgn="b"/>
                      <a:r>
                        <a:rPr lang="en-US" sz="1400" u="none" strike="noStrike">
                          <a:effectLst/>
                          <a:latin typeface="Arial" panose="020B0604020202020204" pitchFamily="34" charset="0"/>
                          <a:cs typeface="Arial" panose="020B0604020202020204" pitchFamily="34" charset="0"/>
                        </a:rPr>
                        <a:t>Mpumalanga</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151918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318619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470537</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6"/>
                  </a:ext>
                </a:extLst>
              </a:tr>
              <a:tr h="342641">
                <a:tc>
                  <a:txBody>
                    <a:bodyPr/>
                    <a:lstStyle/>
                    <a:p>
                      <a:pPr algn="l" fontAlgn="b"/>
                      <a:r>
                        <a:rPr lang="en-US" sz="1400" u="none" strike="noStrike">
                          <a:effectLst/>
                          <a:latin typeface="Arial" panose="020B0604020202020204" pitchFamily="34" charset="0"/>
                          <a:cs typeface="Arial" panose="020B0604020202020204" pitchFamily="34" charset="0"/>
                        </a:rPr>
                        <a:t>North West</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122668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260249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382917</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7"/>
                  </a:ext>
                </a:extLst>
              </a:tr>
              <a:tr h="635658">
                <a:tc>
                  <a:txBody>
                    <a:bodyPr/>
                    <a:lstStyle/>
                    <a:p>
                      <a:pPr algn="l" fontAlgn="b"/>
                      <a:r>
                        <a:rPr lang="en-US" sz="1400" b="1" u="none" strike="noStrike">
                          <a:effectLst/>
                          <a:latin typeface="Arial" panose="020B0604020202020204" pitchFamily="34" charset="0"/>
                          <a:cs typeface="Arial" panose="020B0604020202020204" pitchFamily="34" charset="0"/>
                        </a:rPr>
                        <a:t>Northern Cape</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b="1" u="none" strike="noStrike">
                          <a:effectLst/>
                          <a:latin typeface="Arial" panose="020B0604020202020204" pitchFamily="34" charset="0"/>
                          <a:cs typeface="Arial" panose="020B0604020202020204" pitchFamily="34" charset="0"/>
                        </a:rPr>
                        <a:t>33903</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b="1" u="none" strike="noStrike">
                          <a:effectLst/>
                          <a:latin typeface="Arial" panose="020B0604020202020204" pitchFamily="34" charset="0"/>
                          <a:cs typeface="Arial" panose="020B0604020202020204" pitchFamily="34" charset="0"/>
                        </a:rPr>
                        <a:t>73825</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b="1" u="none" strike="noStrike" dirty="0">
                          <a:effectLst/>
                          <a:latin typeface="Arial" panose="020B0604020202020204" pitchFamily="34" charset="0"/>
                          <a:cs typeface="Arial" panose="020B0604020202020204" pitchFamily="34" charset="0"/>
                        </a:rPr>
                        <a:t>107728</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8"/>
                  </a:ext>
                </a:extLst>
              </a:tr>
              <a:tr h="342641">
                <a:tc>
                  <a:txBody>
                    <a:bodyPr/>
                    <a:lstStyle/>
                    <a:p>
                      <a:pPr algn="l" fontAlgn="b"/>
                      <a:r>
                        <a:rPr lang="en-US" sz="1400" u="none" strike="noStrike">
                          <a:effectLst/>
                          <a:latin typeface="Arial" panose="020B0604020202020204" pitchFamily="34" charset="0"/>
                          <a:cs typeface="Arial" panose="020B0604020202020204" pitchFamily="34" charset="0"/>
                        </a:rPr>
                        <a:t>Western Cape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139355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230536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369891</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9"/>
                  </a:ext>
                </a:extLst>
              </a:tr>
              <a:tr h="342641">
                <a:tc>
                  <a:txBody>
                    <a:bodyPr/>
                    <a:lstStyle/>
                    <a:p>
                      <a:pPr algn="l" fontAlgn="b"/>
                      <a:r>
                        <a:rPr lang="en-US" sz="1400" u="none" strike="noStrike">
                          <a:effectLst/>
                          <a:latin typeface="Arial" panose="020B0604020202020204" pitchFamily="34" charset="0"/>
                          <a:cs typeface="Arial" panose="020B0604020202020204" pitchFamily="34" charset="0"/>
                        </a:rPr>
                        <a:t>Total</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1803338</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3773685</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5577023</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10"/>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57" y="6021288"/>
            <a:ext cx="2642343" cy="840548"/>
          </a:xfrm>
          <a:prstGeom prst="rect">
            <a:avLst/>
          </a:prstGeom>
        </p:spPr>
      </p:pic>
      <p:sp>
        <p:nvSpPr>
          <p:cNvPr id="7" name="Rectangle 6"/>
          <p:cNvSpPr/>
          <p:nvPr/>
        </p:nvSpPr>
        <p:spPr>
          <a:xfrm>
            <a:off x="4234728" y="5912551"/>
            <a:ext cx="4909271" cy="953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64095406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Total paid  as at 17 August 2020 by Region &amp; Bank name (for June and July 2020 payments)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7817804"/>
              </p:ext>
            </p:extLst>
          </p:nvPr>
        </p:nvGraphicFramePr>
        <p:xfrm>
          <a:off x="190488" y="1153632"/>
          <a:ext cx="8953512" cy="5704368"/>
        </p:xfrm>
        <a:graphic>
          <a:graphicData uri="http://schemas.openxmlformats.org/drawingml/2006/table">
            <a:tbl>
              <a:tblPr>
                <a:tableStyleId>{5C22544A-7EE6-4342-B048-85BDC9FD1C3A}</a:tableStyleId>
              </a:tblPr>
              <a:tblGrid>
                <a:gridCol w="2404184">
                  <a:extLst>
                    <a:ext uri="{9D8B030D-6E8A-4147-A177-3AD203B41FA5}">
                      <a16:colId xmlns:a16="http://schemas.microsoft.com/office/drawing/2014/main" val="20000"/>
                    </a:ext>
                  </a:extLst>
                </a:gridCol>
                <a:gridCol w="935515">
                  <a:extLst>
                    <a:ext uri="{9D8B030D-6E8A-4147-A177-3AD203B41FA5}">
                      <a16:colId xmlns:a16="http://schemas.microsoft.com/office/drawing/2014/main" val="20001"/>
                    </a:ext>
                  </a:extLst>
                </a:gridCol>
                <a:gridCol w="623757">
                  <a:extLst>
                    <a:ext uri="{9D8B030D-6E8A-4147-A177-3AD203B41FA5}">
                      <a16:colId xmlns:a16="http://schemas.microsoft.com/office/drawing/2014/main" val="20002"/>
                    </a:ext>
                  </a:extLst>
                </a:gridCol>
                <a:gridCol w="623757">
                  <a:extLst>
                    <a:ext uri="{9D8B030D-6E8A-4147-A177-3AD203B41FA5}">
                      <a16:colId xmlns:a16="http://schemas.microsoft.com/office/drawing/2014/main" val="20003"/>
                    </a:ext>
                  </a:extLst>
                </a:gridCol>
                <a:gridCol w="623757">
                  <a:extLst>
                    <a:ext uri="{9D8B030D-6E8A-4147-A177-3AD203B41FA5}">
                      <a16:colId xmlns:a16="http://schemas.microsoft.com/office/drawing/2014/main" val="20004"/>
                    </a:ext>
                  </a:extLst>
                </a:gridCol>
                <a:gridCol w="623757">
                  <a:extLst>
                    <a:ext uri="{9D8B030D-6E8A-4147-A177-3AD203B41FA5}">
                      <a16:colId xmlns:a16="http://schemas.microsoft.com/office/drawing/2014/main" val="20005"/>
                    </a:ext>
                  </a:extLst>
                </a:gridCol>
                <a:gridCol w="623757">
                  <a:extLst>
                    <a:ext uri="{9D8B030D-6E8A-4147-A177-3AD203B41FA5}">
                      <a16:colId xmlns:a16="http://schemas.microsoft.com/office/drawing/2014/main" val="20006"/>
                    </a:ext>
                  </a:extLst>
                </a:gridCol>
                <a:gridCol w="623757">
                  <a:extLst>
                    <a:ext uri="{9D8B030D-6E8A-4147-A177-3AD203B41FA5}">
                      <a16:colId xmlns:a16="http://schemas.microsoft.com/office/drawing/2014/main" val="20007"/>
                    </a:ext>
                  </a:extLst>
                </a:gridCol>
                <a:gridCol w="623757">
                  <a:extLst>
                    <a:ext uri="{9D8B030D-6E8A-4147-A177-3AD203B41FA5}">
                      <a16:colId xmlns:a16="http://schemas.microsoft.com/office/drawing/2014/main" val="20008"/>
                    </a:ext>
                  </a:extLst>
                </a:gridCol>
                <a:gridCol w="623757">
                  <a:extLst>
                    <a:ext uri="{9D8B030D-6E8A-4147-A177-3AD203B41FA5}">
                      <a16:colId xmlns:a16="http://schemas.microsoft.com/office/drawing/2014/main" val="20009"/>
                    </a:ext>
                  </a:extLst>
                </a:gridCol>
                <a:gridCol w="623757">
                  <a:extLst>
                    <a:ext uri="{9D8B030D-6E8A-4147-A177-3AD203B41FA5}">
                      <a16:colId xmlns:a16="http://schemas.microsoft.com/office/drawing/2014/main" val="20010"/>
                    </a:ext>
                  </a:extLst>
                </a:gridCol>
              </a:tblGrid>
              <a:tr h="244794">
                <a:tc>
                  <a:txBody>
                    <a:bodyPr/>
                    <a:lstStyle/>
                    <a:p>
                      <a:pPr algn="l" fontAlgn="b"/>
                      <a:r>
                        <a:rPr lang="en-US" sz="1400" b="1" u="none" strike="noStrike" dirty="0">
                          <a:effectLst/>
                          <a:latin typeface="Arial" panose="020B0604020202020204" pitchFamily="34" charset="0"/>
                          <a:cs typeface="Arial" panose="020B0604020202020204" pitchFamily="34" charset="0"/>
                        </a:rPr>
                        <a:t>BANK NAME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a:effectLst/>
                          <a:latin typeface="Arial" panose="020B0604020202020204" pitchFamily="34" charset="0"/>
                          <a:cs typeface="Arial" panose="020B0604020202020204" pitchFamily="34" charset="0"/>
                        </a:rPr>
                        <a:t>EC</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a:effectLst/>
                          <a:latin typeface="Arial" panose="020B0604020202020204" pitchFamily="34" charset="0"/>
                          <a:cs typeface="Arial" panose="020B0604020202020204" pitchFamily="34" charset="0"/>
                        </a:rPr>
                        <a:t>FS</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a:effectLst/>
                          <a:latin typeface="Arial" panose="020B0604020202020204" pitchFamily="34" charset="0"/>
                          <a:cs typeface="Arial" panose="020B0604020202020204" pitchFamily="34" charset="0"/>
                        </a:rPr>
                        <a:t>GP</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a:effectLst/>
                          <a:latin typeface="Arial" panose="020B0604020202020204" pitchFamily="34" charset="0"/>
                          <a:cs typeface="Arial" panose="020B0604020202020204" pitchFamily="34" charset="0"/>
                        </a:rPr>
                        <a:t>KZN</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a:effectLst/>
                          <a:latin typeface="Arial" panose="020B0604020202020204" pitchFamily="34" charset="0"/>
                          <a:cs typeface="Arial" panose="020B0604020202020204" pitchFamily="34" charset="0"/>
                        </a:rPr>
                        <a:t>LP</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a:effectLst/>
                          <a:latin typeface="Arial" panose="020B0604020202020204" pitchFamily="34" charset="0"/>
                          <a:cs typeface="Arial" panose="020B0604020202020204" pitchFamily="34" charset="0"/>
                        </a:rPr>
                        <a:t>MP</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a:effectLst/>
                          <a:latin typeface="Arial" panose="020B0604020202020204" pitchFamily="34" charset="0"/>
                          <a:cs typeface="Arial" panose="020B0604020202020204" pitchFamily="34" charset="0"/>
                        </a:rPr>
                        <a:t>NW</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a:effectLst/>
                          <a:latin typeface="Arial" panose="020B0604020202020204" pitchFamily="34" charset="0"/>
                          <a:cs typeface="Arial" panose="020B0604020202020204" pitchFamily="34" charset="0"/>
                        </a:rPr>
                        <a:t>NC</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a:effectLst/>
                          <a:latin typeface="Arial" panose="020B0604020202020204" pitchFamily="34" charset="0"/>
                          <a:cs typeface="Arial" panose="020B0604020202020204" pitchFamily="34" charset="0"/>
                        </a:rPr>
                        <a:t>WC</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dirty="0">
                          <a:effectLst/>
                          <a:latin typeface="Arial" panose="020B0604020202020204" pitchFamily="34" charset="0"/>
                          <a:cs typeface="Arial" panose="020B0604020202020204" pitchFamily="34" charset="0"/>
                        </a:rPr>
                        <a:t>TOTAL</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00"/>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ABSA</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6564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4389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16036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11847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8184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5772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7070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b="1" u="none" strike="noStrike">
                          <a:effectLst/>
                          <a:latin typeface="Arial" panose="020B0604020202020204" pitchFamily="34" charset="0"/>
                          <a:cs typeface="Arial" panose="020B0604020202020204" pitchFamily="34" charset="0"/>
                        </a:rPr>
                        <a:t>1268</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4881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66011</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01"/>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AFRICAN BANK</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292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268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1496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1107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336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416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326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b="1" u="none" strike="noStrike">
                          <a:effectLst/>
                          <a:latin typeface="Arial" panose="020B0604020202020204" pitchFamily="34" charset="0"/>
                          <a:cs typeface="Arial" panose="020B0604020202020204" pitchFamily="34" charset="0"/>
                        </a:rPr>
                        <a:t>35</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198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4474</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02"/>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ALBARAKA BANK</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31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55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a:effectLst/>
                          <a:latin typeface="Arial" panose="020B0604020202020204" pitchFamily="34" charset="0"/>
                          <a:cs typeface="Arial" panose="020B0604020202020204" pitchFamily="34" charset="0"/>
                        </a:rPr>
                        <a: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105</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03"/>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BANK OF ATHENS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a:effectLst/>
                          <a:latin typeface="Arial" panose="020B0604020202020204" pitchFamily="34" charset="0"/>
                          <a:cs typeface="Arial" panose="020B0604020202020204" pitchFamily="34" charset="0"/>
                        </a:rPr>
                        <a: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3</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04"/>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BIDVEST BANK</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210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160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848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668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267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224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220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b="1" u="none" strike="noStrike">
                          <a:effectLst/>
                          <a:latin typeface="Arial" panose="020B0604020202020204" pitchFamily="34" charset="0"/>
                          <a:cs typeface="Arial" panose="020B0604020202020204" pitchFamily="34" charset="0"/>
                        </a:rPr>
                        <a:t>28</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287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2912</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05"/>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CAPITEC BANK</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96704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39371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208350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150539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145437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78567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45966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b="1" u="none" strike="noStrike">
                          <a:effectLst/>
                          <a:latin typeface="Arial" panose="020B0604020202020204" pitchFamily="34" charset="0"/>
                          <a:cs typeface="Arial" panose="020B0604020202020204" pitchFamily="34" charset="0"/>
                        </a:rPr>
                        <a:t>15178</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59558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839670</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06"/>
                  </a:ext>
                </a:extLst>
              </a:tr>
              <a:tr h="244794">
                <a:tc>
                  <a:txBody>
                    <a:bodyPr/>
                    <a:lstStyle/>
                    <a:p>
                      <a:pPr algn="l" fontAlgn="b"/>
                      <a:r>
                        <a:rPr lang="en-US" sz="1400" u="none" strike="noStrike" dirty="0">
                          <a:effectLst/>
                          <a:latin typeface="Arial" panose="020B0604020202020204" pitchFamily="34" charset="0"/>
                          <a:cs typeface="Arial" panose="020B0604020202020204" pitchFamily="34" charset="0"/>
                        </a:rPr>
                        <a:t>DISCOVERY BANK LTD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46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a:effectLst/>
                          <a:latin typeface="Arial" panose="020B0604020202020204" pitchFamily="34" charset="0"/>
                          <a:cs typeface="Arial" panose="020B0604020202020204" pitchFamily="34" charset="0"/>
                        </a:rPr>
                        <a: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102</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07"/>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FINBOND MUTUAL BANK</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b="1" u="none" strike="noStrike">
                          <a:effectLst/>
                          <a:latin typeface="Arial" panose="020B0604020202020204" pitchFamily="34" charset="0"/>
                          <a:cs typeface="Arial" panose="020B0604020202020204" pitchFamily="34" charset="0"/>
                        </a:rPr>
                        <a:t>2</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81</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08"/>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FINBOND NET1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a:effectLst/>
                          <a:latin typeface="Arial" panose="020B0604020202020204" pitchFamily="34" charset="0"/>
                          <a:cs typeface="Arial" panose="020B0604020202020204" pitchFamily="34" charset="0"/>
                        </a:rPr>
                        <a: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3</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09"/>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FNB</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10994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6500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29069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21596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16197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8077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8331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b="1" u="none" strike="noStrike">
                          <a:effectLst/>
                          <a:latin typeface="Arial" panose="020B0604020202020204" pitchFamily="34" charset="0"/>
                          <a:cs typeface="Arial" panose="020B0604020202020204" pitchFamily="34" charset="0"/>
                        </a:rPr>
                        <a:t>1708</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5916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108388</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10"/>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GRINDROD BANK LIMITED</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45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550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b="1" u="none" strike="noStrike">
                          <a:effectLst/>
                          <a:latin typeface="Arial" panose="020B0604020202020204" pitchFamily="34" charset="0"/>
                          <a:cs typeface="Arial" panose="020B0604020202020204" pitchFamily="34" charset="0"/>
                        </a:rPr>
                        <a:t>1</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648</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11"/>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INVESTEC PRIVATE BANK</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a:effectLst/>
                          <a:latin typeface="Arial" panose="020B0604020202020204" pitchFamily="34" charset="0"/>
                          <a:cs typeface="Arial" panose="020B0604020202020204" pitchFamily="34" charset="0"/>
                        </a:rPr>
                        <a: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34</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12"/>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ITHALA</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2915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a:effectLst/>
                          <a:latin typeface="Arial" panose="020B0604020202020204" pitchFamily="34" charset="0"/>
                          <a:cs typeface="Arial" panose="020B0604020202020204" pitchFamily="34" charset="0"/>
                        </a:rPr>
                        <a: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2929</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13"/>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MERCANTILE BANK LIMITED</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a:effectLst/>
                          <a:latin typeface="Arial" panose="020B0604020202020204" pitchFamily="34" charset="0"/>
                          <a:cs typeface="Arial" panose="020B0604020202020204" pitchFamily="34" charset="0"/>
                        </a:rPr>
                        <a: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6</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14"/>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NEDBANK</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7177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2148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18087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17119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7766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4329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2930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b="1" u="none" strike="noStrike">
                          <a:effectLst/>
                          <a:latin typeface="Arial" panose="020B0604020202020204" pitchFamily="34" charset="0"/>
                          <a:cs typeface="Arial" panose="020B0604020202020204" pitchFamily="34" charset="0"/>
                        </a:rPr>
                        <a:t>377</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4882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64815</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15"/>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SA POST BANK</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427435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164795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615957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692452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397980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248825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206060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b="1" u="none" strike="noStrike">
                          <a:effectLst/>
                          <a:latin typeface="Arial" panose="020B0604020202020204" pitchFamily="34" charset="0"/>
                          <a:cs typeface="Arial" panose="020B0604020202020204" pitchFamily="34" charset="0"/>
                        </a:rPr>
                        <a:t>56009</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185276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2994789</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16"/>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SASFIN BANK</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l" fontAlgn="b"/>
                      <a:r>
                        <a:rPr lang="en-US" sz="1400" b="1" u="none" strike="noStrike">
                          <a:effectLst/>
                          <a:latin typeface="Arial" panose="020B0604020202020204" pitchFamily="34" charset="0"/>
                          <a:cs typeface="Arial" panose="020B0604020202020204" pitchFamily="34" charset="0"/>
                        </a:rPr>
                        <a: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8</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17"/>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STANDARD BANK</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7743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4308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17973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19218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9032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6639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5465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b="1" u="none" strike="noStrike">
                          <a:effectLst/>
                          <a:latin typeface="Arial" panose="020B0604020202020204" pitchFamily="34" charset="0"/>
                          <a:cs typeface="Arial" panose="020B0604020202020204" pitchFamily="34" charset="0"/>
                        </a:rPr>
                        <a:t>1994</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5159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77531</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18"/>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TYME BANK LIMITED</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3204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1651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27865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14475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4457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2652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2462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b="1" u="none" strike="noStrike">
                          <a:effectLst/>
                          <a:latin typeface="Arial" panose="020B0604020202020204" pitchFamily="34" charset="0"/>
                          <a:cs typeface="Arial" panose="020B0604020202020204" pitchFamily="34" charset="0"/>
                        </a:rPr>
                        <a:t>157</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1537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58460</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19"/>
                  </a:ext>
                </a:extLst>
              </a:tr>
              <a:tr h="244794">
                <a:tc>
                  <a:txBody>
                    <a:bodyPr/>
                    <a:lstStyle/>
                    <a:p>
                      <a:pPr algn="l" fontAlgn="b"/>
                      <a:r>
                        <a:rPr lang="en-US" sz="1400" u="none" strike="noStrike">
                          <a:effectLst/>
                          <a:latin typeface="Arial" panose="020B0604020202020204" pitchFamily="34" charset="0"/>
                          <a:cs typeface="Arial" panose="020B0604020202020204" pitchFamily="34" charset="0"/>
                        </a:rPr>
                        <a:t>Total</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560397</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223627</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935823</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932597</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589674</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355508</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278847</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b="1" u="none" strike="noStrike" dirty="0">
                          <a:effectLst/>
                          <a:latin typeface="Arial" panose="020B0604020202020204" pitchFamily="34" charset="0"/>
                          <a:cs typeface="Arial" panose="020B0604020202020204" pitchFamily="34" charset="0"/>
                        </a:rPr>
                        <a:t>76757</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a:effectLst/>
                          <a:latin typeface="Arial" panose="020B0604020202020204" pitchFamily="34" charset="0"/>
                          <a:cs typeface="Arial" panose="020B0604020202020204" pitchFamily="34" charset="0"/>
                        </a:rPr>
                        <a:t>267739</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5972" marR="5972" marT="5972"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4220969</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5972" marR="5972" marT="5972" marB="0" anchor="b"/>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27576768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Total rejected by reason as at 12 August 2020 (for May applications)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106700"/>
              </p:ext>
            </p:extLst>
          </p:nvPr>
        </p:nvGraphicFramePr>
        <p:xfrm>
          <a:off x="53752" y="1417638"/>
          <a:ext cx="9036496" cy="5440368"/>
        </p:xfrm>
        <a:graphic>
          <a:graphicData uri="http://schemas.openxmlformats.org/drawingml/2006/table">
            <a:tbl>
              <a:tblPr>
                <a:tableStyleId>{5C22544A-7EE6-4342-B048-85BDC9FD1C3A}</a:tableStyleId>
              </a:tblPr>
              <a:tblGrid>
                <a:gridCol w="1182958">
                  <a:extLst>
                    <a:ext uri="{9D8B030D-6E8A-4147-A177-3AD203B41FA5}">
                      <a16:colId xmlns:a16="http://schemas.microsoft.com/office/drawing/2014/main" val="20000"/>
                    </a:ext>
                  </a:extLst>
                </a:gridCol>
                <a:gridCol w="1347259">
                  <a:extLst>
                    <a:ext uri="{9D8B030D-6E8A-4147-A177-3AD203B41FA5}">
                      <a16:colId xmlns:a16="http://schemas.microsoft.com/office/drawing/2014/main" val="20001"/>
                    </a:ext>
                  </a:extLst>
                </a:gridCol>
                <a:gridCol w="788640">
                  <a:extLst>
                    <a:ext uri="{9D8B030D-6E8A-4147-A177-3AD203B41FA5}">
                      <a16:colId xmlns:a16="http://schemas.microsoft.com/office/drawing/2014/main" val="20002"/>
                    </a:ext>
                  </a:extLst>
                </a:gridCol>
                <a:gridCol w="985799">
                  <a:extLst>
                    <a:ext uri="{9D8B030D-6E8A-4147-A177-3AD203B41FA5}">
                      <a16:colId xmlns:a16="http://schemas.microsoft.com/office/drawing/2014/main" val="20003"/>
                    </a:ext>
                  </a:extLst>
                </a:gridCol>
                <a:gridCol w="788640">
                  <a:extLst>
                    <a:ext uri="{9D8B030D-6E8A-4147-A177-3AD203B41FA5}">
                      <a16:colId xmlns:a16="http://schemas.microsoft.com/office/drawing/2014/main" val="20004"/>
                    </a:ext>
                  </a:extLst>
                </a:gridCol>
                <a:gridCol w="788640">
                  <a:extLst>
                    <a:ext uri="{9D8B030D-6E8A-4147-A177-3AD203B41FA5}">
                      <a16:colId xmlns:a16="http://schemas.microsoft.com/office/drawing/2014/main" val="20005"/>
                    </a:ext>
                  </a:extLst>
                </a:gridCol>
                <a:gridCol w="788640">
                  <a:extLst>
                    <a:ext uri="{9D8B030D-6E8A-4147-A177-3AD203B41FA5}">
                      <a16:colId xmlns:a16="http://schemas.microsoft.com/office/drawing/2014/main" val="20006"/>
                    </a:ext>
                  </a:extLst>
                </a:gridCol>
                <a:gridCol w="788640">
                  <a:extLst>
                    <a:ext uri="{9D8B030D-6E8A-4147-A177-3AD203B41FA5}">
                      <a16:colId xmlns:a16="http://schemas.microsoft.com/office/drawing/2014/main" val="20007"/>
                    </a:ext>
                  </a:extLst>
                </a:gridCol>
                <a:gridCol w="788640">
                  <a:extLst>
                    <a:ext uri="{9D8B030D-6E8A-4147-A177-3AD203B41FA5}">
                      <a16:colId xmlns:a16="http://schemas.microsoft.com/office/drawing/2014/main" val="20008"/>
                    </a:ext>
                  </a:extLst>
                </a:gridCol>
                <a:gridCol w="788640">
                  <a:extLst>
                    <a:ext uri="{9D8B030D-6E8A-4147-A177-3AD203B41FA5}">
                      <a16:colId xmlns:a16="http://schemas.microsoft.com/office/drawing/2014/main" val="20009"/>
                    </a:ext>
                  </a:extLst>
                </a:gridCol>
              </a:tblGrid>
              <a:tr h="453364">
                <a:tc>
                  <a:txBody>
                    <a:bodyPr/>
                    <a:lstStyle/>
                    <a:p>
                      <a:pPr algn="l" fontAlgn="b"/>
                      <a:r>
                        <a:rPr lang="en-US" sz="1400" u="none" strike="noStrike">
                          <a:effectLst/>
                          <a:latin typeface="Arial" panose="020B0604020202020204" pitchFamily="34" charset="0"/>
                          <a:cs typeface="Arial" panose="020B0604020202020204" pitchFamily="34" charset="0"/>
                        </a:rPr>
                        <a:t>Province</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Total declined</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UIF</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Socpen</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SARS</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NPR</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Persal</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Persol</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NSFAS</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Age</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0"/>
                  </a:ext>
                </a:extLst>
              </a:tr>
              <a:tr h="453364">
                <a:tc>
                  <a:txBody>
                    <a:bodyPr/>
                    <a:lstStyle/>
                    <a:p>
                      <a:pPr algn="l" fontAlgn="b"/>
                      <a:r>
                        <a:rPr lang="en-US" sz="1400" u="none" strike="noStrike">
                          <a:effectLst/>
                          <a:latin typeface="Arial" panose="020B0604020202020204" pitchFamily="34" charset="0"/>
                          <a:cs typeface="Arial" panose="020B0604020202020204" pitchFamily="34" charset="0"/>
                        </a:rPr>
                        <a:t>Eastern Cape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287527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146047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60329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146789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47583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3025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18545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850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1"/>
                  </a:ext>
                </a:extLst>
              </a:tr>
              <a:tr h="453364">
                <a:tc>
                  <a:txBody>
                    <a:bodyPr/>
                    <a:lstStyle/>
                    <a:p>
                      <a:pPr algn="l" fontAlgn="b"/>
                      <a:r>
                        <a:rPr lang="en-US" sz="1400" u="none" strike="noStrike">
                          <a:effectLst/>
                          <a:latin typeface="Arial" panose="020B0604020202020204" pitchFamily="34" charset="0"/>
                          <a:cs typeface="Arial" panose="020B0604020202020204" pitchFamily="34" charset="0"/>
                        </a:rPr>
                        <a:t>Free State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110601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54760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24189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56836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14519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1297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8781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289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2"/>
                  </a:ext>
                </a:extLst>
              </a:tr>
              <a:tr h="453364">
                <a:tc>
                  <a:txBody>
                    <a:bodyPr/>
                    <a:lstStyle/>
                    <a:p>
                      <a:pPr algn="l" fontAlgn="b"/>
                      <a:r>
                        <a:rPr lang="en-US" sz="1400" u="none" strike="noStrike">
                          <a:effectLst/>
                          <a:latin typeface="Arial" panose="020B0604020202020204" pitchFamily="34" charset="0"/>
                          <a:cs typeface="Arial" panose="020B0604020202020204" pitchFamily="34" charset="0"/>
                        </a:rPr>
                        <a:t>Gauteng</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497766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283413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80634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302659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55533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3767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29807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1618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3"/>
                  </a:ext>
                </a:extLst>
              </a:tr>
              <a:tr h="453364">
                <a:tc>
                  <a:txBody>
                    <a:bodyPr/>
                    <a:lstStyle/>
                    <a:p>
                      <a:pPr algn="l" fontAlgn="b"/>
                      <a:r>
                        <a:rPr lang="en-US" sz="1400" u="none" strike="noStrike">
                          <a:effectLst/>
                          <a:latin typeface="Arial" panose="020B0604020202020204" pitchFamily="34" charset="0"/>
                          <a:cs typeface="Arial" panose="020B0604020202020204" pitchFamily="34" charset="0"/>
                        </a:rPr>
                        <a:t>KwaZulu Natal</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429217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199172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70479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229349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65625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8426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36391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1011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4"/>
                  </a:ext>
                </a:extLst>
              </a:tr>
              <a:tr h="453364">
                <a:tc>
                  <a:txBody>
                    <a:bodyPr/>
                    <a:lstStyle/>
                    <a:p>
                      <a:pPr algn="l" fontAlgn="b"/>
                      <a:r>
                        <a:rPr lang="en-US" sz="1400" u="none" strike="noStrike">
                          <a:effectLst/>
                          <a:latin typeface="Arial" panose="020B0604020202020204" pitchFamily="34" charset="0"/>
                          <a:cs typeface="Arial" panose="020B0604020202020204" pitchFamily="34" charset="0"/>
                        </a:rPr>
                        <a:t>Limpopo</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221766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104755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51001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105502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31201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2710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22426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451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5"/>
                  </a:ext>
                </a:extLst>
              </a:tr>
              <a:tr h="453364">
                <a:tc>
                  <a:txBody>
                    <a:bodyPr/>
                    <a:lstStyle/>
                    <a:p>
                      <a:pPr algn="l" fontAlgn="b"/>
                      <a:r>
                        <a:rPr lang="en-US" sz="1400" u="none" strike="noStrike">
                          <a:effectLst/>
                          <a:latin typeface="Arial" panose="020B0604020202020204" pitchFamily="34" charset="0"/>
                          <a:cs typeface="Arial" panose="020B0604020202020204" pitchFamily="34" charset="0"/>
                        </a:rPr>
                        <a:t>Mpumalanga</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168744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91327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33586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93478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20417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1643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12798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284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6"/>
                  </a:ext>
                </a:extLst>
              </a:tr>
              <a:tr h="453364">
                <a:tc>
                  <a:txBody>
                    <a:bodyPr/>
                    <a:lstStyle/>
                    <a:p>
                      <a:pPr algn="l" fontAlgn="b"/>
                      <a:r>
                        <a:rPr lang="en-US" sz="1400" u="none" strike="noStrike">
                          <a:effectLst/>
                          <a:latin typeface="Arial" panose="020B0604020202020204" pitchFamily="34" charset="0"/>
                          <a:cs typeface="Arial" panose="020B0604020202020204" pitchFamily="34" charset="0"/>
                        </a:rPr>
                        <a:t>North West</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133219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69644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32216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72985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14887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2831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8040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335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7"/>
                  </a:ext>
                </a:extLst>
              </a:tr>
              <a:tr h="453364">
                <a:tc>
                  <a:txBody>
                    <a:bodyPr/>
                    <a:lstStyle/>
                    <a:p>
                      <a:pPr algn="l" fontAlgn="b"/>
                      <a:r>
                        <a:rPr lang="en-US" sz="1400" u="none" strike="noStrike">
                          <a:effectLst/>
                          <a:latin typeface="Arial" panose="020B0604020202020204" pitchFamily="34" charset="0"/>
                          <a:cs typeface="Arial" panose="020B0604020202020204" pitchFamily="34" charset="0"/>
                        </a:rPr>
                        <a:t>Northern Cape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55817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34740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15841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31183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4727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634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2684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91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8"/>
                  </a:ext>
                </a:extLst>
              </a:tr>
              <a:tr h="453364">
                <a:tc>
                  <a:txBody>
                    <a:bodyPr/>
                    <a:lstStyle/>
                    <a:p>
                      <a:pPr algn="l" fontAlgn="b"/>
                      <a:r>
                        <a:rPr lang="en-US" sz="1400" u="none" strike="noStrike">
                          <a:effectLst/>
                          <a:latin typeface="Arial" panose="020B0604020202020204" pitchFamily="34" charset="0"/>
                          <a:cs typeface="Arial" panose="020B0604020202020204" pitchFamily="34" charset="0"/>
                        </a:rPr>
                        <a:t>Western Cape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269389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183497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56685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177663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20144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1218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11574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1002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9"/>
                  </a:ext>
                </a:extLst>
              </a:tr>
              <a:tr h="453364">
                <a:tc>
                  <a:txBody>
                    <a:bodyPr/>
                    <a:lstStyle/>
                    <a:p>
                      <a:pPr algn="l" fontAlgn="b"/>
                      <a:r>
                        <a:rPr lang="en-US" sz="1400" u="none" strike="noStrike">
                          <a:effectLst/>
                          <a:latin typeface="Arial" panose="020B0604020202020204" pitchFamily="34" charset="0"/>
                          <a:cs typeface="Arial" panose="020B0604020202020204" pitchFamily="34" charset="0"/>
                        </a:rPr>
                        <a:t>Total</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2174046</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1167355</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424960</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1216444</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274636</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25551</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157</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151046</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5931</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10"/>
                  </a:ext>
                </a:extLst>
              </a:tr>
              <a:tr h="453364">
                <a:tc>
                  <a:txBody>
                    <a:bodyPr/>
                    <a:lstStyle/>
                    <a:p>
                      <a:pPr algn="l" fontAlgn="b"/>
                      <a:r>
                        <a:rPr lang="en-US" sz="1400" u="none" strike="noStrike">
                          <a:effectLst/>
                          <a:latin typeface="Arial" panose="020B0604020202020204" pitchFamily="34" charset="0"/>
                          <a:cs typeface="Arial" panose="020B0604020202020204" pitchFamily="34" charset="0"/>
                        </a:rPr>
                        <a:t>%</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53.7%</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19.5%</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56.0%</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12.6%</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0.0%</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6.9%</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0.3%</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813591122"/>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Total rejected by reason as at 12 August 2020 (for June 2020 applications)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0462748"/>
              </p:ext>
            </p:extLst>
          </p:nvPr>
        </p:nvGraphicFramePr>
        <p:xfrm>
          <a:off x="73435" y="1556792"/>
          <a:ext cx="8997129" cy="5301204"/>
        </p:xfrm>
        <a:graphic>
          <a:graphicData uri="http://schemas.openxmlformats.org/drawingml/2006/table">
            <a:tbl>
              <a:tblPr>
                <a:tableStyleId>{5C22544A-7EE6-4342-B048-85BDC9FD1C3A}</a:tableStyleId>
              </a:tblPr>
              <a:tblGrid>
                <a:gridCol w="1177806">
                  <a:extLst>
                    <a:ext uri="{9D8B030D-6E8A-4147-A177-3AD203B41FA5}">
                      <a16:colId xmlns:a16="http://schemas.microsoft.com/office/drawing/2014/main" val="20000"/>
                    </a:ext>
                  </a:extLst>
                </a:gridCol>
                <a:gridCol w="1341390">
                  <a:extLst>
                    <a:ext uri="{9D8B030D-6E8A-4147-A177-3AD203B41FA5}">
                      <a16:colId xmlns:a16="http://schemas.microsoft.com/office/drawing/2014/main" val="20001"/>
                    </a:ext>
                  </a:extLst>
                </a:gridCol>
                <a:gridCol w="785204">
                  <a:extLst>
                    <a:ext uri="{9D8B030D-6E8A-4147-A177-3AD203B41FA5}">
                      <a16:colId xmlns:a16="http://schemas.microsoft.com/office/drawing/2014/main" val="20002"/>
                    </a:ext>
                  </a:extLst>
                </a:gridCol>
                <a:gridCol w="981505">
                  <a:extLst>
                    <a:ext uri="{9D8B030D-6E8A-4147-A177-3AD203B41FA5}">
                      <a16:colId xmlns:a16="http://schemas.microsoft.com/office/drawing/2014/main" val="20003"/>
                    </a:ext>
                  </a:extLst>
                </a:gridCol>
                <a:gridCol w="785204">
                  <a:extLst>
                    <a:ext uri="{9D8B030D-6E8A-4147-A177-3AD203B41FA5}">
                      <a16:colId xmlns:a16="http://schemas.microsoft.com/office/drawing/2014/main" val="20004"/>
                    </a:ext>
                  </a:extLst>
                </a:gridCol>
                <a:gridCol w="785204">
                  <a:extLst>
                    <a:ext uri="{9D8B030D-6E8A-4147-A177-3AD203B41FA5}">
                      <a16:colId xmlns:a16="http://schemas.microsoft.com/office/drawing/2014/main" val="20005"/>
                    </a:ext>
                  </a:extLst>
                </a:gridCol>
                <a:gridCol w="785204">
                  <a:extLst>
                    <a:ext uri="{9D8B030D-6E8A-4147-A177-3AD203B41FA5}">
                      <a16:colId xmlns:a16="http://schemas.microsoft.com/office/drawing/2014/main" val="20006"/>
                    </a:ext>
                  </a:extLst>
                </a:gridCol>
                <a:gridCol w="785204">
                  <a:extLst>
                    <a:ext uri="{9D8B030D-6E8A-4147-A177-3AD203B41FA5}">
                      <a16:colId xmlns:a16="http://schemas.microsoft.com/office/drawing/2014/main" val="20007"/>
                    </a:ext>
                  </a:extLst>
                </a:gridCol>
                <a:gridCol w="785204">
                  <a:extLst>
                    <a:ext uri="{9D8B030D-6E8A-4147-A177-3AD203B41FA5}">
                      <a16:colId xmlns:a16="http://schemas.microsoft.com/office/drawing/2014/main" val="20008"/>
                    </a:ext>
                  </a:extLst>
                </a:gridCol>
                <a:gridCol w="785204">
                  <a:extLst>
                    <a:ext uri="{9D8B030D-6E8A-4147-A177-3AD203B41FA5}">
                      <a16:colId xmlns:a16="http://schemas.microsoft.com/office/drawing/2014/main" val="20009"/>
                    </a:ext>
                  </a:extLst>
                </a:gridCol>
              </a:tblGrid>
              <a:tr h="441767">
                <a:tc>
                  <a:txBody>
                    <a:bodyPr/>
                    <a:lstStyle/>
                    <a:p>
                      <a:pPr algn="l" fontAlgn="b"/>
                      <a:r>
                        <a:rPr lang="en-US" sz="1400" u="none" strike="noStrike">
                          <a:effectLst/>
                          <a:latin typeface="Arial" panose="020B0604020202020204" pitchFamily="34" charset="0"/>
                          <a:cs typeface="Arial" panose="020B0604020202020204" pitchFamily="34" charset="0"/>
                        </a:rPr>
                        <a:t>Province</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Total declined</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UIF</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Socpen</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SARS</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NPR</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Persal</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Persol</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NSFAS</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Age</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0"/>
                  </a:ext>
                </a:extLst>
              </a:tr>
              <a:tr h="441767">
                <a:tc>
                  <a:txBody>
                    <a:bodyPr/>
                    <a:lstStyle/>
                    <a:p>
                      <a:pPr algn="l" fontAlgn="b"/>
                      <a:r>
                        <a:rPr lang="en-US" sz="1400" u="none" strike="noStrike">
                          <a:effectLst/>
                          <a:latin typeface="Arial" panose="020B0604020202020204" pitchFamily="34" charset="0"/>
                          <a:cs typeface="Arial" panose="020B0604020202020204" pitchFamily="34" charset="0"/>
                        </a:rPr>
                        <a:t>Eastern Cape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322884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60138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67020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144023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46765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3289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21335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1856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1"/>
                  </a:ext>
                </a:extLst>
              </a:tr>
              <a:tr h="441767">
                <a:tc>
                  <a:txBody>
                    <a:bodyPr/>
                    <a:lstStyle/>
                    <a:p>
                      <a:pPr algn="l" fontAlgn="b"/>
                      <a:r>
                        <a:rPr lang="en-US" sz="1400" u="none" strike="noStrike">
                          <a:effectLst/>
                          <a:latin typeface="Arial" panose="020B0604020202020204" pitchFamily="34" charset="0"/>
                          <a:cs typeface="Arial" panose="020B0604020202020204" pitchFamily="34" charset="0"/>
                        </a:rPr>
                        <a:t>Free State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123818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22978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27102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54972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14278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1405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9844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571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2"/>
                  </a:ext>
                </a:extLst>
              </a:tr>
              <a:tr h="441767">
                <a:tc>
                  <a:txBody>
                    <a:bodyPr/>
                    <a:lstStyle/>
                    <a:p>
                      <a:pPr algn="l" fontAlgn="b"/>
                      <a:r>
                        <a:rPr lang="en-US" sz="1400" u="none" strike="noStrike">
                          <a:effectLst/>
                          <a:latin typeface="Arial" panose="020B0604020202020204" pitchFamily="34" charset="0"/>
                          <a:cs typeface="Arial" panose="020B0604020202020204" pitchFamily="34" charset="0"/>
                        </a:rPr>
                        <a:t>Gauteng</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549741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126359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89843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294366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54320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4075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32899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2991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3"/>
                  </a:ext>
                </a:extLst>
              </a:tr>
              <a:tr h="441767">
                <a:tc>
                  <a:txBody>
                    <a:bodyPr/>
                    <a:lstStyle/>
                    <a:p>
                      <a:pPr algn="l" fontAlgn="b"/>
                      <a:r>
                        <a:rPr lang="en-US" sz="1400" u="none" strike="noStrike">
                          <a:effectLst/>
                          <a:latin typeface="Arial" panose="020B0604020202020204" pitchFamily="34" charset="0"/>
                          <a:cs typeface="Arial" panose="020B0604020202020204" pitchFamily="34" charset="0"/>
                        </a:rPr>
                        <a:t>KwaZulu Natal</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479302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97987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80546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219425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63871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9129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39955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1948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4"/>
                  </a:ext>
                </a:extLst>
              </a:tr>
              <a:tr h="441767">
                <a:tc>
                  <a:txBody>
                    <a:bodyPr/>
                    <a:lstStyle/>
                    <a:p>
                      <a:pPr algn="l" fontAlgn="b"/>
                      <a:r>
                        <a:rPr lang="en-US" sz="1400" u="none" strike="noStrike">
                          <a:effectLst/>
                          <a:latin typeface="Arial" panose="020B0604020202020204" pitchFamily="34" charset="0"/>
                          <a:cs typeface="Arial" panose="020B0604020202020204" pitchFamily="34" charset="0"/>
                        </a:rPr>
                        <a:t>Limpopo</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267285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47942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58311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104852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31046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2910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25915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1074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5"/>
                  </a:ext>
                </a:extLst>
              </a:tr>
              <a:tr h="441767">
                <a:tc>
                  <a:txBody>
                    <a:bodyPr/>
                    <a:lstStyle/>
                    <a:p>
                      <a:pPr algn="l" fontAlgn="b"/>
                      <a:r>
                        <a:rPr lang="en-US" sz="1400" u="none" strike="noStrike">
                          <a:effectLst/>
                          <a:latin typeface="Arial" panose="020B0604020202020204" pitchFamily="34" charset="0"/>
                          <a:cs typeface="Arial" panose="020B0604020202020204" pitchFamily="34" charset="0"/>
                        </a:rPr>
                        <a:t>Mpumalanga</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196323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38699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38369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92279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20179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1780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14304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653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6"/>
                  </a:ext>
                </a:extLst>
              </a:tr>
              <a:tr h="441767">
                <a:tc>
                  <a:txBody>
                    <a:bodyPr/>
                    <a:lstStyle/>
                    <a:p>
                      <a:pPr algn="l" fontAlgn="b"/>
                      <a:r>
                        <a:rPr lang="en-US" sz="1400" u="none" strike="noStrike">
                          <a:effectLst/>
                          <a:latin typeface="Arial" panose="020B0604020202020204" pitchFamily="34" charset="0"/>
                          <a:cs typeface="Arial" panose="020B0604020202020204" pitchFamily="34" charset="0"/>
                        </a:rPr>
                        <a:t>North West</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152699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26465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36035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71474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14658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3055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9069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735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7"/>
                  </a:ext>
                </a:extLst>
              </a:tr>
              <a:tr h="441767">
                <a:tc>
                  <a:txBody>
                    <a:bodyPr/>
                    <a:lstStyle/>
                    <a:p>
                      <a:pPr algn="l" fontAlgn="b"/>
                      <a:r>
                        <a:rPr lang="en-US" sz="1400" u="none" strike="noStrike">
                          <a:effectLst/>
                          <a:latin typeface="Arial" panose="020B0604020202020204" pitchFamily="34" charset="0"/>
                          <a:cs typeface="Arial" panose="020B0604020202020204" pitchFamily="34" charset="0"/>
                        </a:rPr>
                        <a:t>Northern Cape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62578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12104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17511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30815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4349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685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3105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180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8"/>
                  </a:ext>
                </a:extLst>
              </a:tr>
              <a:tr h="441767">
                <a:tc>
                  <a:txBody>
                    <a:bodyPr/>
                    <a:lstStyle/>
                    <a:p>
                      <a:pPr algn="l" fontAlgn="b"/>
                      <a:r>
                        <a:rPr lang="en-US" sz="1400" u="none" strike="noStrike">
                          <a:effectLst/>
                          <a:latin typeface="Arial" panose="020B0604020202020204" pitchFamily="34" charset="0"/>
                          <a:cs typeface="Arial" panose="020B0604020202020204" pitchFamily="34" charset="0"/>
                        </a:rPr>
                        <a:t>Western Cape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299557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75076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61683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179270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18451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1299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12816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1513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09"/>
                  </a:ext>
                </a:extLst>
              </a:tr>
              <a:tr h="441767">
                <a:tc>
                  <a:txBody>
                    <a:bodyPr/>
                    <a:lstStyle/>
                    <a:p>
                      <a:pPr algn="l" fontAlgn="b"/>
                      <a:r>
                        <a:rPr lang="en-US" sz="1400" u="none" strike="noStrike">
                          <a:effectLst/>
                          <a:latin typeface="Arial" panose="020B0604020202020204" pitchFamily="34" charset="0"/>
                          <a:cs typeface="Arial" panose="020B0604020202020204" pitchFamily="34" charset="0"/>
                        </a:rPr>
                        <a:t>Total</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2454187</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507748</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476420</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1191476</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267917</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27627</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180</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169242</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11521</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10"/>
                  </a:ext>
                </a:extLst>
              </a:tr>
              <a:tr h="441767">
                <a:tc>
                  <a:txBody>
                    <a:bodyPr/>
                    <a:lstStyle/>
                    <a:p>
                      <a:pPr algn="l" fontAlgn="b"/>
                      <a:r>
                        <a:rPr lang="en-US" sz="1400" u="none" strike="noStrike">
                          <a:effectLst/>
                          <a:latin typeface="Arial" panose="020B0604020202020204" pitchFamily="34" charset="0"/>
                          <a:cs typeface="Arial" panose="020B0604020202020204" pitchFamily="34" charset="0"/>
                        </a:rPr>
                        <a:t>%</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400" u="none" strike="noStrike">
                          <a:effectLst/>
                          <a:latin typeface="Arial" panose="020B0604020202020204" pitchFamily="34" charset="0"/>
                          <a:cs typeface="Arial" panose="020B0604020202020204" pitchFamily="34" charset="0"/>
                        </a:rPr>
                        <a: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23.4%</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21.9%</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54.8%</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12.3%</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1.3%</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0.0%</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a:effectLst/>
                          <a:latin typeface="Arial" panose="020B0604020202020204" pitchFamily="34" charset="0"/>
                          <a:cs typeface="Arial" panose="020B0604020202020204" pitchFamily="34" charset="0"/>
                        </a:rPr>
                        <a:t>7.8%</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0.5%</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66249774"/>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57" y="152400"/>
            <a:ext cx="8938343" cy="914400"/>
          </a:xfrm>
        </p:spPr>
        <p:txBody>
          <a:bodyPr>
            <a:normAutofit/>
          </a:bodyPr>
          <a:lstStyle/>
          <a:p>
            <a:r>
              <a:rPr lang="en-US" sz="4800" b="1" dirty="0" smtClean="0"/>
              <a:t>Implementation Challenges</a:t>
            </a:r>
            <a:endParaRPr lang="en-US" sz="4800" b="1" dirty="0"/>
          </a:p>
        </p:txBody>
      </p:sp>
      <p:sp>
        <p:nvSpPr>
          <p:cNvPr id="3" name="Content Placeholder 2"/>
          <p:cNvSpPr>
            <a:spLocks noGrp="1"/>
          </p:cNvSpPr>
          <p:nvPr>
            <p:ph idx="1"/>
          </p:nvPr>
        </p:nvSpPr>
        <p:spPr>
          <a:xfrm>
            <a:off x="228600" y="977597"/>
            <a:ext cx="8839200" cy="4830763"/>
          </a:xfrm>
        </p:spPr>
        <p:txBody>
          <a:bodyPr>
            <a:normAutofit fontScale="85000" lnSpcReduction="10000"/>
          </a:bodyPr>
          <a:lstStyle/>
          <a:p>
            <a:r>
              <a:rPr lang="en-US" sz="2800" dirty="0"/>
              <a:t>Prolonged verification and Validation processes,</a:t>
            </a:r>
          </a:p>
          <a:p>
            <a:r>
              <a:rPr lang="en-US" sz="2800" dirty="0"/>
              <a:t>Incorrect/ incomplete applications</a:t>
            </a:r>
          </a:p>
          <a:p>
            <a:r>
              <a:rPr lang="en-US" sz="2800" dirty="0"/>
              <a:t>Unbanked applicants,</a:t>
            </a:r>
          </a:p>
          <a:p>
            <a:r>
              <a:rPr lang="en-US" sz="2800" dirty="0"/>
              <a:t>Cellphones not registered in the names of the applicants – impossible to effect mobile money transfers,</a:t>
            </a:r>
          </a:p>
          <a:p>
            <a:r>
              <a:rPr lang="en-US" sz="2800" dirty="0"/>
              <a:t>Notifications are sent to lost or faulty cellphones, therefore not reaching the applicants,</a:t>
            </a:r>
          </a:p>
          <a:p>
            <a:r>
              <a:rPr lang="en-US" sz="2800" dirty="0"/>
              <a:t>Insufficient funds at SAPO branches,</a:t>
            </a:r>
          </a:p>
          <a:p>
            <a:r>
              <a:rPr lang="en-US" sz="2800" dirty="0"/>
              <a:t>Inadequate number of tellers,</a:t>
            </a:r>
          </a:p>
          <a:p>
            <a:r>
              <a:rPr lang="en-US" sz="2800" dirty="0"/>
              <a:t>Non performance of queue management, </a:t>
            </a:r>
          </a:p>
          <a:p>
            <a:r>
              <a:rPr lang="en-US" sz="2800" dirty="0"/>
              <a:t>Social Distancing Measures not observed,</a:t>
            </a:r>
          </a:p>
          <a:p>
            <a:r>
              <a:rPr lang="en-US" sz="2800" dirty="0"/>
              <a:t>Lack of dignity packages, like water, ablution facilities, chairs </a:t>
            </a:r>
            <a:r>
              <a:rPr lang="en-US" sz="2800" dirty="0" err="1"/>
              <a:t>etc</a:t>
            </a:r>
            <a:endParaRPr lang="en-ZA" sz="2600" dirty="0">
              <a:solidFill>
                <a:prstClr val="black"/>
              </a:solidFill>
              <a:ea typeface="Calibri" panose="020F0502020204030204" pitchFamily="34" charset="0"/>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57" y="5719156"/>
            <a:ext cx="2714351" cy="1142680"/>
          </a:xfrm>
          <a:prstGeom prst="rect">
            <a:avLst/>
          </a:prstGeom>
        </p:spPr>
      </p:pic>
      <p:sp>
        <p:nvSpPr>
          <p:cNvPr id="5" name="Rectangle 4"/>
          <p:cNvSpPr/>
          <p:nvPr/>
        </p:nvSpPr>
        <p:spPr>
          <a:xfrm>
            <a:off x="4300380" y="5943600"/>
            <a:ext cx="484362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8753854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Implementation challenges</a:t>
            </a:r>
            <a:endParaRPr lang="en-US" b="1" dirty="0"/>
          </a:p>
        </p:txBody>
      </p:sp>
      <p:sp>
        <p:nvSpPr>
          <p:cNvPr id="3" name="Content Placeholder 2"/>
          <p:cNvSpPr>
            <a:spLocks noGrp="1"/>
          </p:cNvSpPr>
          <p:nvPr>
            <p:ph idx="1"/>
          </p:nvPr>
        </p:nvSpPr>
        <p:spPr/>
        <p:txBody>
          <a:bodyPr/>
          <a:lstStyle/>
          <a:p>
            <a:r>
              <a:rPr lang="en-US" dirty="0"/>
              <a:t>Unruly and violent clients,</a:t>
            </a:r>
          </a:p>
          <a:p>
            <a:r>
              <a:rPr lang="en-US" dirty="0"/>
              <a:t>Lack of assistance by SAPS and SANDF regarding crowd control and enforcement of COVID 19 regulations,</a:t>
            </a:r>
          </a:p>
          <a:p>
            <a:r>
              <a:rPr lang="en-US" dirty="0"/>
              <a:t>Incapacity of SAPO to pay material number of clients,</a:t>
            </a:r>
          </a:p>
          <a:p>
            <a:r>
              <a:rPr lang="en-US" dirty="0"/>
              <a:t>Uninvited applicants causing unnecessary </a:t>
            </a:r>
            <a:r>
              <a:rPr lang="en-US" dirty="0" smtClean="0"/>
              <a:t>congest</a:t>
            </a:r>
            <a:r>
              <a:rPr lang="en-US" dirty="0"/>
              <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57" y="5719156"/>
            <a:ext cx="2714351" cy="1142680"/>
          </a:xfrm>
          <a:prstGeom prst="rect">
            <a:avLst/>
          </a:prstGeom>
        </p:spPr>
      </p:pic>
      <p:sp>
        <p:nvSpPr>
          <p:cNvPr id="6" name="Rectangle 5"/>
          <p:cNvSpPr/>
          <p:nvPr/>
        </p:nvSpPr>
        <p:spPr>
          <a:xfrm>
            <a:off x="4300380" y="5943600"/>
            <a:ext cx="484362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3766598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Social Grants in Payment – July 2020</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5860582"/>
              </p:ext>
            </p:extLst>
          </p:nvPr>
        </p:nvGraphicFramePr>
        <p:xfrm>
          <a:off x="179511" y="1600200"/>
          <a:ext cx="8964489" cy="5257798"/>
        </p:xfrm>
        <a:graphic>
          <a:graphicData uri="http://schemas.openxmlformats.org/drawingml/2006/table">
            <a:tbl>
              <a:tblPr firstRow="1" bandRow="1">
                <a:tableStyleId>{5C22544A-7EE6-4342-B048-85BDC9FD1C3A}</a:tableStyleId>
              </a:tblPr>
              <a:tblGrid>
                <a:gridCol w="2988163">
                  <a:extLst>
                    <a:ext uri="{9D8B030D-6E8A-4147-A177-3AD203B41FA5}">
                      <a16:colId xmlns:a16="http://schemas.microsoft.com/office/drawing/2014/main" val="20000"/>
                    </a:ext>
                  </a:extLst>
                </a:gridCol>
                <a:gridCol w="2988163">
                  <a:extLst>
                    <a:ext uri="{9D8B030D-6E8A-4147-A177-3AD203B41FA5}">
                      <a16:colId xmlns:a16="http://schemas.microsoft.com/office/drawing/2014/main" val="20001"/>
                    </a:ext>
                  </a:extLst>
                </a:gridCol>
                <a:gridCol w="2988163">
                  <a:extLst>
                    <a:ext uri="{9D8B030D-6E8A-4147-A177-3AD203B41FA5}">
                      <a16:colId xmlns:a16="http://schemas.microsoft.com/office/drawing/2014/main" val="20002"/>
                    </a:ext>
                  </a:extLst>
                </a:gridCol>
              </a:tblGrid>
              <a:tr h="448387">
                <a:tc>
                  <a:txBody>
                    <a:bodyPr/>
                    <a:lstStyle/>
                    <a:p>
                      <a:r>
                        <a:rPr lang="en-US" dirty="0" smtClean="0"/>
                        <a:t>Grant Type</a:t>
                      </a:r>
                      <a:endParaRPr lang="en-ZA" dirty="0"/>
                    </a:p>
                  </a:txBody>
                  <a:tcPr/>
                </a:tc>
                <a:tc>
                  <a:txBody>
                    <a:bodyPr/>
                    <a:lstStyle/>
                    <a:p>
                      <a:r>
                        <a:rPr lang="en-US" dirty="0" smtClean="0"/>
                        <a:t>No of Beneficiaries</a:t>
                      </a:r>
                      <a:endParaRPr lang="en-ZA" dirty="0"/>
                    </a:p>
                  </a:txBody>
                  <a:tcPr/>
                </a:tc>
                <a:tc>
                  <a:txBody>
                    <a:bodyPr/>
                    <a:lstStyle/>
                    <a:p>
                      <a:r>
                        <a:rPr lang="en-US" dirty="0" smtClean="0"/>
                        <a:t>Financial Implication</a:t>
                      </a:r>
                      <a:endParaRPr lang="en-ZA" dirty="0"/>
                    </a:p>
                  </a:txBody>
                  <a:tcPr/>
                </a:tc>
                <a:extLst>
                  <a:ext uri="{0D108BD9-81ED-4DB2-BD59-A6C34878D82A}">
                    <a16:rowId xmlns:a16="http://schemas.microsoft.com/office/drawing/2014/main" val="10000"/>
                  </a:ext>
                </a:extLst>
              </a:tr>
              <a:tr h="448387">
                <a:tc>
                  <a:txBody>
                    <a:bodyPr/>
                    <a:lstStyle/>
                    <a:p>
                      <a:r>
                        <a:rPr lang="en-US" dirty="0" smtClean="0"/>
                        <a:t>Old Age</a:t>
                      </a:r>
                      <a:endParaRPr lang="en-ZA" dirty="0"/>
                    </a:p>
                  </a:txBody>
                  <a:tcPr/>
                </a:tc>
                <a:tc>
                  <a:txBody>
                    <a:bodyPr/>
                    <a:lstStyle/>
                    <a:p>
                      <a:r>
                        <a:rPr lang="en-US" dirty="0" smtClean="0"/>
                        <a:t>71 204</a:t>
                      </a:r>
                      <a:endParaRPr lang="en-ZA" dirty="0"/>
                    </a:p>
                  </a:txBody>
                  <a:tcPr/>
                </a:tc>
                <a:tc>
                  <a:txBody>
                    <a:bodyPr/>
                    <a:lstStyle/>
                    <a:p>
                      <a:r>
                        <a:rPr lang="en-US" dirty="0" smtClean="0"/>
                        <a:t>R130 853 482.00</a:t>
                      </a:r>
                      <a:endParaRPr lang="en-ZA" dirty="0"/>
                    </a:p>
                  </a:txBody>
                  <a:tcPr/>
                </a:tc>
                <a:extLst>
                  <a:ext uri="{0D108BD9-81ED-4DB2-BD59-A6C34878D82A}">
                    <a16:rowId xmlns:a16="http://schemas.microsoft.com/office/drawing/2014/main" val="10001"/>
                  </a:ext>
                </a:extLst>
              </a:tr>
              <a:tr h="448387">
                <a:tc>
                  <a:txBody>
                    <a:bodyPr/>
                    <a:lstStyle/>
                    <a:p>
                      <a:r>
                        <a:rPr lang="en-US" dirty="0" smtClean="0"/>
                        <a:t>Old Age (75 years)</a:t>
                      </a:r>
                      <a:endParaRPr lang="en-ZA" dirty="0"/>
                    </a:p>
                  </a:txBody>
                  <a:tcPr/>
                </a:tc>
                <a:tc>
                  <a:txBody>
                    <a:bodyPr/>
                    <a:lstStyle/>
                    <a:p>
                      <a:r>
                        <a:rPr lang="en-US" dirty="0" smtClean="0"/>
                        <a:t>21</a:t>
                      </a:r>
                      <a:r>
                        <a:rPr lang="en-US" baseline="0" dirty="0" smtClean="0"/>
                        <a:t> 101</a:t>
                      </a:r>
                      <a:endParaRPr lang="en-ZA" dirty="0"/>
                    </a:p>
                  </a:txBody>
                  <a:tcPr/>
                </a:tc>
                <a:tc>
                  <a:txBody>
                    <a:bodyPr/>
                    <a:lstStyle/>
                    <a:p>
                      <a:r>
                        <a:rPr lang="en-US" dirty="0" smtClean="0"/>
                        <a:t>R38 950 869.00</a:t>
                      </a:r>
                      <a:endParaRPr lang="en-ZA" dirty="0"/>
                    </a:p>
                  </a:txBody>
                  <a:tcPr/>
                </a:tc>
                <a:extLst>
                  <a:ext uri="{0D108BD9-81ED-4DB2-BD59-A6C34878D82A}">
                    <a16:rowId xmlns:a16="http://schemas.microsoft.com/office/drawing/2014/main" val="10002"/>
                  </a:ext>
                </a:extLst>
              </a:tr>
              <a:tr h="448387">
                <a:tc>
                  <a:txBody>
                    <a:bodyPr/>
                    <a:lstStyle/>
                    <a:p>
                      <a:r>
                        <a:rPr lang="en-US" dirty="0" smtClean="0"/>
                        <a:t>War Veteran</a:t>
                      </a:r>
                      <a:endParaRPr lang="en-ZA" dirty="0"/>
                    </a:p>
                  </a:txBody>
                  <a:tcPr/>
                </a:tc>
                <a:tc>
                  <a:txBody>
                    <a:bodyPr/>
                    <a:lstStyle/>
                    <a:p>
                      <a:r>
                        <a:rPr lang="en-US" dirty="0" smtClean="0"/>
                        <a:t>1</a:t>
                      </a:r>
                      <a:endParaRPr lang="en-ZA" dirty="0"/>
                    </a:p>
                  </a:txBody>
                  <a:tcPr/>
                </a:tc>
                <a:tc>
                  <a:txBody>
                    <a:bodyPr/>
                    <a:lstStyle/>
                    <a:p>
                      <a:r>
                        <a:rPr lang="en-US" dirty="0" smtClean="0"/>
                        <a:t>R1880.00</a:t>
                      </a:r>
                      <a:endParaRPr lang="en-ZA" dirty="0"/>
                    </a:p>
                  </a:txBody>
                  <a:tcPr/>
                </a:tc>
                <a:extLst>
                  <a:ext uri="{0D108BD9-81ED-4DB2-BD59-A6C34878D82A}">
                    <a16:rowId xmlns:a16="http://schemas.microsoft.com/office/drawing/2014/main" val="10003"/>
                  </a:ext>
                </a:extLst>
              </a:tr>
              <a:tr h="448387">
                <a:tc>
                  <a:txBody>
                    <a:bodyPr/>
                    <a:lstStyle/>
                    <a:p>
                      <a:r>
                        <a:rPr lang="en-US" dirty="0" smtClean="0"/>
                        <a:t>Permanent Disability</a:t>
                      </a:r>
                      <a:endParaRPr lang="en-ZA" dirty="0"/>
                    </a:p>
                  </a:txBody>
                  <a:tcPr/>
                </a:tc>
                <a:tc>
                  <a:txBody>
                    <a:bodyPr/>
                    <a:lstStyle/>
                    <a:p>
                      <a:r>
                        <a:rPr lang="en-US" dirty="0" smtClean="0"/>
                        <a:t>34 467</a:t>
                      </a:r>
                      <a:endParaRPr lang="en-ZA" dirty="0"/>
                    </a:p>
                  </a:txBody>
                  <a:tcPr/>
                </a:tc>
                <a:tc>
                  <a:txBody>
                    <a:bodyPr/>
                    <a:lstStyle/>
                    <a:p>
                      <a:r>
                        <a:rPr lang="en-US" dirty="0" smtClean="0"/>
                        <a:t>R63 904 154.00</a:t>
                      </a:r>
                      <a:endParaRPr lang="en-ZA" dirty="0"/>
                    </a:p>
                  </a:txBody>
                  <a:tcPr/>
                </a:tc>
                <a:extLst>
                  <a:ext uri="{0D108BD9-81ED-4DB2-BD59-A6C34878D82A}">
                    <a16:rowId xmlns:a16="http://schemas.microsoft.com/office/drawing/2014/main" val="10004"/>
                  </a:ext>
                </a:extLst>
              </a:tr>
              <a:tr h="448387">
                <a:tc>
                  <a:txBody>
                    <a:bodyPr/>
                    <a:lstStyle/>
                    <a:p>
                      <a:r>
                        <a:rPr lang="en-US" dirty="0" smtClean="0"/>
                        <a:t>Temporary Disability</a:t>
                      </a:r>
                      <a:endParaRPr lang="en-ZA" dirty="0"/>
                    </a:p>
                  </a:txBody>
                  <a:tcPr/>
                </a:tc>
                <a:tc>
                  <a:txBody>
                    <a:bodyPr/>
                    <a:lstStyle/>
                    <a:p>
                      <a:r>
                        <a:rPr lang="en-US" dirty="0" smtClean="0"/>
                        <a:t>13 958</a:t>
                      </a:r>
                      <a:endParaRPr lang="en-ZA" dirty="0"/>
                    </a:p>
                  </a:txBody>
                  <a:tcPr/>
                </a:tc>
                <a:tc>
                  <a:txBody>
                    <a:bodyPr/>
                    <a:lstStyle/>
                    <a:p>
                      <a:r>
                        <a:rPr lang="en-US" dirty="0" smtClean="0"/>
                        <a:t>R25 848 242.00</a:t>
                      </a:r>
                      <a:endParaRPr lang="en-ZA" dirty="0"/>
                    </a:p>
                  </a:txBody>
                  <a:tcPr/>
                </a:tc>
                <a:extLst>
                  <a:ext uri="{0D108BD9-81ED-4DB2-BD59-A6C34878D82A}">
                    <a16:rowId xmlns:a16="http://schemas.microsoft.com/office/drawing/2014/main" val="10005"/>
                  </a:ext>
                </a:extLst>
              </a:tr>
              <a:tr h="448387">
                <a:tc>
                  <a:txBody>
                    <a:bodyPr/>
                    <a:lstStyle/>
                    <a:p>
                      <a:r>
                        <a:rPr lang="en-US" dirty="0" smtClean="0"/>
                        <a:t>Foster Child</a:t>
                      </a:r>
                      <a:endParaRPr lang="en-ZA" dirty="0"/>
                    </a:p>
                  </a:txBody>
                  <a:tcPr/>
                </a:tc>
                <a:tc>
                  <a:txBody>
                    <a:bodyPr/>
                    <a:lstStyle/>
                    <a:p>
                      <a:r>
                        <a:rPr lang="en-US" dirty="0" smtClean="0"/>
                        <a:t>8370</a:t>
                      </a:r>
                      <a:endParaRPr lang="en-ZA" dirty="0"/>
                    </a:p>
                  </a:txBody>
                  <a:tcPr/>
                </a:tc>
                <a:tc>
                  <a:txBody>
                    <a:bodyPr/>
                    <a:lstStyle/>
                    <a:p>
                      <a:r>
                        <a:rPr lang="en-US" dirty="0" smtClean="0"/>
                        <a:t>R11 958 960.00</a:t>
                      </a:r>
                      <a:endParaRPr lang="en-ZA" dirty="0"/>
                    </a:p>
                  </a:txBody>
                  <a:tcPr/>
                </a:tc>
                <a:extLst>
                  <a:ext uri="{0D108BD9-81ED-4DB2-BD59-A6C34878D82A}">
                    <a16:rowId xmlns:a16="http://schemas.microsoft.com/office/drawing/2014/main" val="10006"/>
                  </a:ext>
                </a:extLst>
              </a:tr>
              <a:tr h="448387">
                <a:tc>
                  <a:txBody>
                    <a:bodyPr/>
                    <a:lstStyle/>
                    <a:p>
                      <a:r>
                        <a:rPr lang="en-US" dirty="0" smtClean="0"/>
                        <a:t>Care Dependency</a:t>
                      </a:r>
                      <a:endParaRPr lang="en-ZA" dirty="0"/>
                    </a:p>
                  </a:txBody>
                  <a:tcPr/>
                </a:tc>
                <a:tc>
                  <a:txBody>
                    <a:bodyPr/>
                    <a:lstStyle/>
                    <a:p>
                      <a:r>
                        <a:rPr lang="en-US" dirty="0" smtClean="0"/>
                        <a:t>5950</a:t>
                      </a:r>
                      <a:endParaRPr lang="en-ZA" dirty="0"/>
                    </a:p>
                  </a:txBody>
                  <a:tcPr/>
                </a:tc>
                <a:tc>
                  <a:txBody>
                    <a:bodyPr/>
                    <a:lstStyle/>
                    <a:p>
                      <a:r>
                        <a:rPr lang="en-US" dirty="0" smtClean="0"/>
                        <a:t>R11 446 440.00</a:t>
                      </a:r>
                      <a:endParaRPr lang="en-ZA" dirty="0"/>
                    </a:p>
                  </a:txBody>
                  <a:tcPr/>
                </a:tc>
                <a:extLst>
                  <a:ext uri="{0D108BD9-81ED-4DB2-BD59-A6C34878D82A}">
                    <a16:rowId xmlns:a16="http://schemas.microsoft.com/office/drawing/2014/main" val="10007"/>
                  </a:ext>
                </a:extLst>
              </a:tr>
              <a:tr h="773928">
                <a:tc>
                  <a:txBody>
                    <a:bodyPr/>
                    <a:lstStyle/>
                    <a:p>
                      <a:r>
                        <a:rPr lang="en-US" dirty="0" smtClean="0"/>
                        <a:t>Child Support</a:t>
                      </a:r>
                      <a:endParaRPr lang="en-ZA" dirty="0"/>
                    </a:p>
                  </a:txBody>
                  <a:tcPr/>
                </a:tc>
                <a:tc>
                  <a:txBody>
                    <a:bodyPr/>
                    <a:lstStyle/>
                    <a:p>
                      <a:r>
                        <a:rPr lang="en-US" dirty="0" smtClean="0"/>
                        <a:t>177 749</a:t>
                      </a:r>
                    </a:p>
                    <a:p>
                      <a:r>
                        <a:rPr lang="en-US" dirty="0" smtClean="0"/>
                        <a:t>342 425 Children</a:t>
                      </a:r>
                      <a:endParaRPr lang="en-ZA" dirty="0"/>
                    </a:p>
                  </a:txBody>
                  <a:tcPr/>
                </a:tc>
                <a:tc>
                  <a:txBody>
                    <a:bodyPr/>
                    <a:lstStyle/>
                    <a:p>
                      <a:r>
                        <a:rPr lang="en-US" dirty="0" smtClean="0"/>
                        <a:t>R142 899 680.00</a:t>
                      </a:r>
                      <a:endParaRPr lang="en-ZA" dirty="0"/>
                    </a:p>
                  </a:txBody>
                  <a:tcPr/>
                </a:tc>
                <a:extLst>
                  <a:ext uri="{0D108BD9-81ED-4DB2-BD59-A6C34878D82A}">
                    <a16:rowId xmlns:a16="http://schemas.microsoft.com/office/drawing/2014/main" val="10008"/>
                  </a:ext>
                </a:extLst>
              </a:tr>
              <a:tr h="448387">
                <a:tc>
                  <a:txBody>
                    <a:bodyPr/>
                    <a:lstStyle/>
                    <a:p>
                      <a:r>
                        <a:rPr lang="en-US" dirty="0" smtClean="0"/>
                        <a:t>Grant in Aid</a:t>
                      </a:r>
                      <a:endParaRPr lang="en-ZA" dirty="0"/>
                    </a:p>
                  </a:txBody>
                  <a:tcPr/>
                </a:tc>
                <a:tc>
                  <a:txBody>
                    <a:bodyPr/>
                    <a:lstStyle/>
                    <a:p>
                      <a:r>
                        <a:rPr lang="en-US" dirty="0" smtClean="0"/>
                        <a:t>16 866</a:t>
                      </a:r>
                      <a:endParaRPr lang="en-ZA" dirty="0"/>
                    </a:p>
                  </a:txBody>
                  <a:tcPr/>
                </a:tc>
                <a:tc>
                  <a:txBody>
                    <a:bodyPr/>
                    <a:lstStyle/>
                    <a:p>
                      <a:r>
                        <a:rPr lang="en-US" dirty="0" smtClean="0"/>
                        <a:t>R7 421 040.00</a:t>
                      </a:r>
                      <a:endParaRPr lang="en-ZA" dirty="0"/>
                    </a:p>
                  </a:txBody>
                  <a:tcPr/>
                </a:tc>
                <a:extLst>
                  <a:ext uri="{0D108BD9-81ED-4DB2-BD59-A6C34878D82A}">
                    <a16:rowId xmlns:a16="http://schemas.microsoft.com/office/drawing/2014/main" val="10009"/>
                  </a:ext>
                </a:extLst>
              </a:tr>
              <a:tr h="448387">
                <a:tc>
                  <a:txBody>
                    <a:bodyPr/>
                    <a:lstStyle/>
                    <a:p>
                      <a:r>
                        <a:rPr lang="en-US" b="1" dirty="0" smtClean="0"/>
                        <a:t>Total</a:t>
                      </a:r>
                      <a:endParaRPr lang="en-ZA" b="1" dirty="0"/>
                    </a:p>
                  </a:txBody>
                  <a:tcPr/>
                </a:tc>
                <a:tc>
                  <a:txBody>
                    <a:bodyPr/>
                    <a:lstStyle/>
                    <a:p>
                      <a:r>
                        <a:rPr lang="en-US" b="1" dirty="0" smtClean="0"/>
                        <a:t>349 679</a:t>
                      </a:r>
                      <a:endParaRPr lang="en-ZA" b="1" dirty="0"/>
                    </a:p>
                  </a:txBody>
                  <a:tcPr/>
                </a:tc>
                <a:tc>
                  <a:txBody>
                    <a:bodyPr/>
                    <a:lstStyle/>
                    <a:p>
                      <a:r>
                        <a:rPr lang="en-US" b="1" dirty="0" smtClean="0"/>
                        <a:t>R433 284 747.00</a:t>
                      </a:r>
                      <a:endParaRPr lang="en-ZA" b="1"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6685653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305800" cy="914400"/>
          </a:xfrm>
        </p:spPr>
        <p:txBody>
          <a:bodyPr>
            <a:normAutofit/>
          </a:bodyPr>
          <a:lstStyle/>
          <a:p>
            <a:pPr algn="ctr"/>
            <a:r>
              <a:rPr lang="en-US" dirty="0" smtClean="0"/>
              <a:t>Payment Interventions</a:t>
            </a:r>
            <a:endParaRPr lang="en-US" dirty="0"/>
          </a:p>
        </p:txBody>
      </p:sp>
      <p:sp>
        <p:nvSpPr>
          <p:cNvPr id="3" name="Content Placeholder 2"/>
          <p:cNvSpPr>
            <a:spLocks noGrp="1"/>
          </p:cNvSpPr>
          <p:nvPr>
            <p:ph idx="1"/>
          </p:nvPr>
        </p:nvSpPr>
        <p:spPr>
          <a:xfrm>
            <a:off x="533400" y="1295400"/>
            <a:ext cx="8229600" cy="4830763"/>
          </a:xfrm>
        </p:spPr>
        <p:txBody>
          <a:bodyPr>
            <a:normAutofit/>
          </a:bodyPr>
          <a:lstStyle/>
          <a:p>
            <a:pPr marL="0" lvl="0" indent="0">
              <a:lnSpc>
                <a:spcPct val="150000"/>
              </a:lnSpc>
              <a:spcBef>
                <a:spcPts val="0"/>
              </a:spcBef>
              <a:spcAft>
                <a:spcPts val="800"/>
              </a:spcAft>
              <a:buNone/>
            </a:pPr>
            <a:endParaRPr lang="en-ZA" sz="1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r>
              <a:rPr lang="en-US" sz="2200" dirty="0" smtClean="0"/>
              <a:t>Payment dates moved to the 3</a:t>
            </a:r>
            <a:r>
              <a:rPr lang="en-US" sz="2200" baseline="30000" dirty="0" smtClean="0"/>
              <a:t>rd</a:t>
            </a:r>
            <a:r>
              <a:rPr lang="en-US" sz="2200" dirty="0" smtClean="0"/>
              <a:t> of the month to avoid month-end rush </a:t>
            </a:r>
          </a:p>
          <a:p>
            <a:r>
              <a:rPr lang="en-US" sz="2200" dirty="0" smtClean="0"/>
              <a:t>Split payments according to grant type:</a:t>
            </a:r>
          </a:p>
          <a:p>
            <a:pPr>
              <a:buFontTx/>
              <a:buChar char="-"/>
            </a:pPr>
            <a:r>
              <a:rPr lang="en-US" sz="2200" dirty="0" smtClean="0"/>
              <a:t>Day 1: OAG and linked grants</a:t>
            </a:r>
          </a:p>
          <a:p>
            <a:pPr>
              <a:buFontTx/>
              <a:buChar char="-"/>
            </a:pPr>
            <a:r>
              <a:rPr lang="en-US" sz="2200" dirty="0" smtClean="0"/>
              <a:t>Day 2</a:t>
            </a:r>
            <a:r>
              <a:rPr lang="en-US" sz="2200" dirty="0"/>
              <a:t>: DG and linked grants</a:t>
            </a:r>
            <a:endParaRPr lang="en-US" sz="2200" dirty="0" smtClean="0"/>
          </a:p>
          <a:p>
            <a:pPr>
              <a:buFontTx/>
              <a:buChar char="-"/>
            </a:pPr>
            <a:r>
              <a:rPr lang="en-US" sz="2200" dirty="0" smtClean="0"/>
              <a:t>Day 3 &amp; 4: CSG, CDG and FCG grants</a:t>
            </a:r>
          </a:p>
          <a:p>
            <a:r>
              <a:rPr lang="en-US" sz="2200" dirty="0" smtClean="0"/>
              <a:t>Payment monitoring at ATMs, Merchants, SAPO and Cash pay-points by SASSA, SAPO, NDA volunteers, SAPS, Department of Health to enforce social distancing</a:t>
            </a:r>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57" y="5719156"/>
            <a:ext cx="2714351" cy="1142680"/>
          </a:xfrm>
          <a:prstGeom prst="rect">
            <a:avLst/>
          </a:prstGeom>
        </p:spPr>
      </p:pic>
      <p:sp>
        <p:nvSpPr>
          <p:cNvPr id="6" name="Rectangle 5"/>
          <p:cNvSpPr/>
          <p:nvPr/>
        </p:nvSpPr>
        <p:spPr>
          <a:xfrm>
            <a:off x="4300380" y="5943600"/>
            <a:ext cx="484362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64267579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57" y="5719156"/>
            <a:ext cx="2714351" cy="1142680"/>
          </a:xfrm>
          <a:prstGeom prst="rect">
            <a:avLst/>
          </a:prstGeom>
        </p:spPr>
      </p:pic>
      <p:sp>
        <p:nvSpPr>
          <p:cNvPr id="6" name="Rectangle 5"/>
          <p:cNvSpPr/>
          <p:nvPr/>
        </p:nvSpPr>
        <p:spPr>
          <a:xfrm>
            <a:off x="4300380" y="5943600"/>
            <a:ext cx="484362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8" name="Rectangle 7"/>
          <p:cNvSpPr/>
          <p:nvPr/>
        </p:nvSpPr>
        <p:spPr>
          <a:xfrm>
            <a:off x="2095500" y="1484784"/>
            <a:ext cx="4572000" cy="4154984"/>
          </a:xfrm>
          <a:prstGeom prst="rect">
            <a:avLst/>
          </a:prstGeom>
        </p:spPr>
        <p:txBody>
          <a:bodyPr>
            <a:spAutoFit/>
          </a:bodyPr>
          <a:lstStyle/>
          <a:p>
            <a:pPr lvl="0" algn="ctr" eaLnBrk="0" hangingPunct="0"/>
            <a:r>
              <a:rPr lang="en-ZA" altLang="en-US" sz="6600" b="1" dirty="0">
                <a:solidFill>
                  <a:prstClr val="black"/>
                </a:solidFill>
                <a:latin typeface="Bradley Hand ITC" panose="03070402050302030203" pitchFamily="66" charset="0"/>
              </a:rPr>
              <a:t>THE END </a:t>
            </a:r>
          </a:p>
          <a:p>
            <a:pPr lvl="0" algn="ctr" eaLnBrk="0" hangingPunct="0"/>
            <a:r>
              <a:rPr lang="en-ZA" altLang="en-US" sz="6600" b="1" dirty="0">
                <a:solidFill>
                  <a:prstClr val="black"/>
                </a:solidFill>
                <a:latin typeface="Bradley Hand ITC" panose="03070402050302030203" pitchFamily="66" charset="0"/>
              </a:rPr>
              <a:t>Of </a:t>
            </a:r>
            <a:r>
              <a:rPr lang="en-ZA" altLang="en-US" sz="6600" b="1" dirty="0" smtClean="0">
                <a:solidFill>
                  <a:prstClr val="black"/>
                </a:solidFill>
                <a:latin typeface="Bradley Hand ITC" panose="03070402050302030203" pitchFamily="66" charset="0"/>
              </a:rPr>
              <a:t>the SASSA </a:t>
            </a:r>
            <a:r>
              <a:rPr lang="en-ZA" altLang="en-US" sz="6600" b="1" dirty="0">
                <a:solidFill>
                  <a:prstClr val="black"/>
                </a:solidFill>
                <a:latin typeface="Bradley Hand ITC" panose="03070402050302030203" pitchFamily="66" charset="0"/>
              </a:rPr>
              <a:t/>
            </a:r>
            <a:br>
              <a:rPr lang="en-ZA" altLang="en-US" sz="6600" b="1" dirty="0">
                <a:solidFill>
                  <a:prstClr val="black"/>
                </a:solidFill>
                <a:latin typeface="Bradley Hand ITC" panose="03070402050302030203" pitchFamily="66" charset="0"/>
              </a:rPr>
            </a:br>
            <a:r>
              <a:rPr lang="en-ZA" altLang="en-US" sz="6600" b="1" dirty="0">
                <a:solidFill>
                  <a:prstClr val="black"/>
                </a:solidFill>
                <a:latin typeface="Bradley Hand ITC" panose="03070402050302030203" pitchFamily="66" charset="0"/>
              </a:rPr>
              <a:t>Presentation </a:t>
            </a:r>
          </a:p>
        </p:txBody>
      </p:sp>
    </p:spTree>
    <p:extLst>
      <p:ext uri="{BB962C8B-B14F-4D97-AF65-F5344CB8AC3E}">
        <p14:creationId xmlns:p14="http://schemas.microsoft.com/office/powerpoint/2010/main" val="46134008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16452" y="1614810"/>
            <a:ext cx="8470348" cy="3458047"/>
          </a:xfrm>
        </p:spPr>
        <p:txBody>
          <a:bodyPr/>
          <a:lstStyle/>
          <a:p>
            <a:pPr marL="800100" lvl="1" indent="-342900">
              <a:buFont typeface="Wingdings" panose="05000000000000000000" pitchFamily="2" charset="2"/>
              <a:buChar char="ü"/>
              <a:defRPr/>
            </a:pPr>
            <a:r>
              <a:rPr lang="en-GB" sz="2400" dirty="0"/>
              <a:t>It is recommended that the </a:t>
            </a:r>
            <a:r>
              <a:rPr lang="en-GB" sz="2400" dirty="0" smtClean="0"/>
              <a:t>Portfolio Committee on Cooperative Governance and Traditional Affairs notes </a:t>
            </a:r>
            <a:r>
              <a:rPr lang="en-ZA" sz="2400" dirty="0" smtClean="0"/>
              <a:t>the COVID-19 response plan from the Northern Cape Province. </a:t>
            </a:r>
            <a:endParaRPr lang="en-ZA" altLang="en-US" sz="1800" dirty="0"/>
          </a:p>
          <a:p>
            <a:pPr marL="514350" indent="-514350">
              <a:buFont typeface="+mj-lt"/>
              <a:buAutoNum type="romanLcPeriod"/>
            </a:pPr>
            <a:endParaRPr lang="en-ZA" altLang="en-US" sz="2400" dirty="0" smtClean="0"/>
          </a:p>
          <a:p>
            <a:pPr marL="0" indent="0">
              <a:buNone/>
            </a:pPr>
            <a:r>
              <a:rPr lang="en-ZA" altLang="en-US" sz="2400" dirty="0"/>
              <a:t>	</a:t>
            </a:r>
            <a:r>
              <a:rPr lang="en-ZA" altLang="en-US" sz="2400" dirty="0" smtClean="0"/>
              <a:t>		</a:t>
            </a:r>
          </a:p>
          <a:p>
            <a:pPr marL="0" indent="0">
              <a:buNone/>
            </a:pPr>
            <a:endParaRPr lang="en-US" altLang="en-US" sz="2400" dirty="0" smtClean="0"/>
          </a:p>
          <a:p>
            <a:pPr lvl="1"/>
            <a:endParaRPr lang="en-ZA" altLang="en-US" sz="2200" dirty="0" smtClean="0"/>
          </a:p>
          <a:p>
            <a:pPr marL="457200" lvl="1" indent="0">
              <a:buNone/>
            </a:pPr>
            <a:endParaRPr lang="en-ZA" altLang="en-US" sz="3000" dirty="0" smtClean="0"/>
          </a:p>
          <a:p>
            <a:pPr marL="0" indent="0">
              <a:buNone/>
            </a:pPr>
            <a:endParaRPr lang="en-US" altLang="en-US" sz="2200"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D716753-E5EB-427E-AE0F-FA6C14A62883}" type="slidenum">
              <a:rPr lang="en-US" altLang="en-US" sz="1800">
                <a:solidFill>
                  <a:srgbClr val="000000"/>
                </a:solidFill>
              </a:rPr>
              <a:pPr>
                <a:spcBef>
                  <a:spcPct val="0"/>
                </a:spcBef>
                <a:buFontTx/>
                <a:buNone/>
              </a:pPr>
              <a:t>209</a:t>
            </a:fld>
            <a:endParaRPr lang="en-US" altLang="en-US" sz="1800">
              <a:solidFill>
                <a:srgbClr val="000000"/>
              </a:solidFill>
            </a:endParaRPr>
          </a:p>
        </p:txBody>
      </p:sp>
      <p:grpSp>
        <p:nvGrpSpPr>
          <p:cNvPr id="5" name="Group 4"/>
          <p:cNvGrpSpPr/>
          <p:nvPr/>
        </p:nvGrpSpPr>
        <p:grpSpPr>
          <a:xfrm>
            <a:off x="323528" y="692696"/>
            <a:ext cx="8604448" cy="432048"/>
            <a:chOff x="323528" y="692696"/>
            <a:chExt cx="8604448" cy="432048"/>
          </a:xfrm>
        </p:grpSpPr>
        <p:cxnSp>
          <p:nvCxnSpPr>
            <p:cNvPr id="6" name="Straight Connector 5"/>
            <p:cNvCxnSpPr/>
            <p:nvPr/>
          </p:nvCxnSpPr>
          <p:spPr>
            <a:xfrm>
              <a:off x="323528" y="908720"/>
              <a:ext cx="860444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353304" y="692696"/>
              <a:ext cx="0" cy="288032"/>
            </a:xfrm>
            <a:prstGeom prst="line">
              <a:avLst/>
            </a:prstGeom>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a:off x="8892480" y="836712"/>
              <a:ext cx="0" cy="288032"/>
            </a:xfrm>
            <a:prstGeom prst="line">
              <a:avLst/>
            </a:prstGeom>
          </p:spPr>
          <p:style>
            <a:lnRef idx="1">
              <a:schemeClr val="accent6"/>
            </a:lnRef>
            <a:fillRef idx="0">
              <a:schemeClr val="accent6"/>
            </a:fillRef>
            <a:effectRef idx="0">
              <a:schemeClr val="accent6"/>
            </a:effectRef>
            <a:fontRef idx="minor">
              <a:schemeClr val="tx1"/>
            </a:fontRef>
          </p:style>
        </p:cxnSp>
      </p:grpSp>
      <p:sp>
        <p:nvSpPr>
          <p:cNvPr id="9" name="Title 1"/>
          <p:cNvSpPr txBox="1">
            <a:spLocks/>
          </p:cNvSpPr>
          <p:nvPr/>
        </p:nvSpPr>
        <p:spPr bwMode="auto">
          <a:xfrm>
            <a:off x="323528" y="346646"/>
            <a:ext cx="8568952"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Lucida Sans" pitchFamily="34" charset="0"/>
              </a:defRPr>
            </a:lvl2pPr>
            <a:lvl3pPr algn="ctr" rtl="0" fontAlgn="base">
              <a:spcBef>
                <a:spcPct val="0"/>
              </a:spcBef>
              <a:spcAft>
                <a:spcPct val="0"/>
              </a:spcAft>
              <a:defRPr sz="4400">
                <a:solidFill>
                  <a:schemeClr val="tx1"/>
                </a:solidFill>
                <a:latin typeface="Lucida Sans" pitchFamily="34" charset="0"/>
              </a:defRPr>
            </a:lvl3pPr>
            <a:lvl4pPr algn="ctr" rtl="0" fontAlgn="base">
              <a:spcBef>
                <a:spcPct val="0"/>
              </a:spcBef>
              <a:spcAft>
                <a:spcPct val="0"/>
              </a:spcAft>
              <a:defRPr sz="4400">
                <a:solidFill>
                  <a:schemeClr val="tx1"/>
                </a:solidFill>
                <a:latin typeface="Lucida Sans" pitchFamily="34" charset="0"/>
              </a:defRPr>
            </a:lvl4pPr>
            <a:lvl5pPr algn="ctr" rtl="0" fontAlgn="base">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a:lstStyle>
          <a:p>
            <a:r>
              <a:rPr lang="en-ZA" sz="3600" b="1" dirty="0" smtClean="0">
                <a:solidFill>
                  <a:srgbClr val="CC9900"/>
                </a:solidFill>
              </a:rPr>
              <a:t>CONCLUSION </a:t>
            </a:r>
            <a:endParaRPr lang="en-ZA" sz="2000" b="1" dirty="0">
              <a:solidFill>
                <a:srgbClr val="CC9900"/>
              </a:solidFill>
            </a:endParaRPr>
          </a:p>
        </p:txBody>
      </p:sp>
    </p:spTree>
    <p:extLst>
      <p:ext uri="{BB962C8B-B14F-4D97-AF65-F5344CB8AC3E}">
        <p14:creationId xmlns:p14="http://schemas.microsoft.com/office/powerpoint/2010/main" val="2069127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3233"/>
            <a:ext cx="9144000" cy="775825"/>
          </a:xfrm>
          <a:solidFill>
            <a:schemeClr val="accent1">
              <a:lumMod val="50000"/>
            </a:schemeClr>
          </a:solidFill>
        </p:spPr>
        <p:txBody>
          <a:bodyPr>
            <a:normAutofit/>
          </a:bodyPr>
          <a:lstStyle/>
          <a:p>
            <a:pPr algn="ctr"/>
            <a:r>
              <a:rPr lang="en-US" sz="2250" dirty="0">
                <a:solidFill>
                  <a:schemeClr val="bg1"/>
                </a:solidFill>
                <a:latin typeface="+mn-lt"/>
              </a:rPr>
              <a:t>COVID-19: Mortality and Co-morbidity (16 Aug 2020)</a:t>
            </a:r>
            <a:endParaRPr lang="en-ZA" sz="2250" dirty="0">
              <a:solidFill>
                <a:schemeClr val="bg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401357182"/>
              </p:ext>
            </p:extLst>
          </p:nvPr>
        </p:nvGraphicFramePr>
        <p:xfrm>
          <a:off x="539552" y="1594342"/>
          <a:ext cx="8147248" cy="3634858"/>
        </p:xfrm>
        <a:graphic>
          <a:graphicData uri="http://schemas.openxmlformats.org/drawingml/2006/table">
            <a:tbl>
              <a:tblPr firstRow="1" firstCol="1" bandRow="1"/>
              <a:tblGrid>
                <a:gridCol w="2747270">
                  <a:extLst>
                    <a:ext uri="{9D8B030D-6E8A-4147-A177-3AD203B41FA5}">
                      <a16:colId xmlns:a16="http://schemas.microsoft.com/office/drawing/2014/main" val="20000"/>
                    </a:ext>
                  </a:extLst>
                </a:gridCol>
                <a:gridCol w="2399991">
                  <a:extLst>
                    <a:ext uri="{9D8B030D-6E8A-4147-A177-3AD203B41FA5}">
                      <a16:colId xmlns:a16="http://schemas.microsoft.com/office/drawing/2014/main" val="20001"/>
                    </a:ext>
                  </a:extLst>
                </a:gridCol>
                <a:gridCol w="2999987">
                  <a:extLst>
                    <a:ext uri="{9D8B030D-6E8A-4147-A177-3AD203B41FA5}">
                      <a16:colId xmlns:a16="http://schemas.microsoft.com/office/drawing/2014/main" val="20002"/>
                    </a:ext>
                  </a:extLst>
                </a:gridCol>
              </a:tblGrid>
              <a:tr h="1048898">
                <a:tc>
                  <a:txBody>
                    <a:bodyPr/>
                    <a:lstStyle/>
                    <a:p>
                      <a:pPr>
                        <a:lnSpc>
                          <a:spcPct val="150000"/>
                        </a:lnSpc>
                        <a:spcAft>
                          <a:spcPts val="0"/>
                        </a:spcAft>
                      </a:pPr>
                      <a:r>
                        <a:rPr lang="en-ZA" sz="21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Comorbidity*</a:t>
                      </a:r>
                      <a:endParaRPr lang="en-ZA"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ZA" sz="21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Total Cases</a:t>
                      </a:r>
                      <a:endParaRPr lang="en-ZA"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ZA" sz="21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t>
                      </a:r>
                      <a:endParaRPr lang="en-ZA"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660522">
                <a:tc>
                  <a:txBody>
                    <a:bodyPr/>
                    <a:lstStyle/>
                    <a:p>
                      <a:pPr>
                        <a:lnSpc>
                          <a:spcPct val="150000"/>
                        </a:lnSpc>
                        <a:spcAft>
                          <a:spcPts val="0"/>
                        </a:spcAft>
                      </a:pPr>
                      <a:r>
                        <a:rPr lang="en-US"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Diabetes</a:t>
                      </a:r>
                      <a:endParaRPr lang="en-Z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56 of 94 </a:t>
                      </a:r>
                      <a:endParaRPr lang="en-Z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60%</a:t>
                      </a:r>
                      <a:endParaRPr lang="en-Z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48403">
                <a:tc>
                  <a:txBody>
                    <a:bodyPr/>
                    <a:lstStyle/>
                    <a:p>
                      <a:pPr>
                        <a:lnSpc>
                          <a:spcPct val="150000"/>
                        </a:lnSpc>
                        <a:spcAft>
                          <a:spcPts val="0"/>
                        </a:spcAft>
                      </a:pPr>
                      <a:r>
                        <a:rPr lang="en-US"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Hypertension</a:t>
                      </a:r>
                      <a:endParaRPr lang="en-Z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35 of 94</a:t>
                      </a:r>
                      <a:endParaRPr lang="en-Z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a:t>
                      </a:r>
                      <a:endParaRPr lang="en-Z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9340">
                <a:tc>
                  <a:txBody>
                    <a:bodyPr/>
                    <a:lstStyle/>
                    <a:p>
                      <a:pPr>
                        <a:lnSpc>
                          <a:spcPct val="150000"/>
                        </a:lnSpc>
                        <a:spcAft>
                          <a:spcPts val="0"/>
                        </a:spcAft>
                      </a:pPr>
                      <a:r>
                        <a:rPr lang="en-US"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Renal Failure</a:t>
                      </a:r>
                      <a:endParaRPr lang="en-Z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 of 94</a:t>
                      </a:r>
                      <a:endParaRPr lang="en-Z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a:t>
                      </a:r>
                      <a:endParaRPr lang="en-Z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47695">
                <a:tc>
                  <a:txBody>
                    <a:bodyPr/>
                    <a:lstStyle/>
                    <a:p>
                      <a:pPr>
                        <a:lnSpc>
                          <a:spcPct val="150000"/>
                        </a:lnSpc>
                        <a:spcAft>
                          <a:spcPts val="0"/>
                        </a:spcAft>
                      </a:pPr>
                      <a:r>
                        <a:rPr lang="en-US"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Cardiovascular</a:t>
                      </a:r>
                      <a:r>
                        <a:rPr lang="en-US" sz="2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 of 94</a:t>
                      </a:r>
                      <a:endParaRPr lang="en-Z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a:t>
                      </a:r>
                      <a:endParaRPr lang="en-ZA"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0" y="5971629"/>
            <a:ext cx="9144000" cy="1107996"/>
          </a:xfrm>
          <a:prstGeom prst="rect">
            <a:avLst/>
          </a:prstGeom>
          <a:solidFill>
            <a:schemeClr val="accent1">
              <a:lumMod val="50000"/>
            </a:schemeClr>
          </a:solidFill>
        </p:spPr>
        <p:txBody>
          <a:bodyPr wrap="square" rtlCol="0">
            <a:spAutoFit/>
          </a:bodyPr>
          <a:lstStyle/>
          <a:p>
            <a:pPr marL="342900" indent="-342900">
              <a:buFont typeface="Arial" panose="020B0604020202020204" pitchFamily="34" charset="0"/>
              <a:buChar char="•"/>
            </a:pPr>
            <a:r>
              <a:rPr lang="en-US" sz="2200" dirty="0" smtClean="0">
                <a:solidFill>
                  <a:schemeClr val="bg1"/>
                </a:solidFill>
              </a:rPr>
              <a:t>Some </a:t>
            </a:r>
            <a:r>
              <a:rPr lang="en-US" sz="2200" dirty="0">
                <a:solidFill>
                  <a:schemeClr val="bg1"/>
                </a:solidFill>
              </a:rPr>
              <a:t>of the deceased had more than one comorbidity, hence the number here cannot be </a:t>
            </a:r>
            <a:r>
              <a:rPr lang="en-US" sz="2200" dirty="0" smtClean="0">
                <a:solidFill>
                  <a:schemeClr val="bg1"/>
                </a:solidFill>
              </a:rPr>
              <a:t>totalized</a:t>
            </a:r>
          </a:p>
          <a:p>
            <a:pPr marL="342900" indent="-342900">
              <a:buFont typeface="Arial" panose="020B0604020202020204" pitchFamily="34" charset="0"/>
              <a:buChar char="•"/>
            </a:pPr>
            <a:endParaRPr lang="en-ZA" sz="2200" dirty="0">
              <a:solidFill>
                <a:schemeClr val="bg1"/>
              </a:solidFill>
            </a:endParaRPr>
          </a:p>
        </p:txBody>
      </p:sp>
      <p:sp>
        <p:nvSpPr>
          <p:cNvPr id="4" name="Slide Number Placeholder 3">
            <a:extLst>
              <a:ext uri="{FF2B5EF4-FFF2-40B4-BE49-F238E27FC236}">
                <a16:creationId xmlns:a16="http://schemas.microsoft.com/office/drawing/2014/main" id="{61DA3FEC-9563-784D-A50B-92FE6ED27EB5}"/>
              </a:ext>
            </a:extLst>
          </p:cNvPr>
          <p:cNvSpPr>
            <a:spLocks noGrp="1"/>
          </p:cNvSpPr>
          <p:nvPr>
            <p:ph type="sldNum" sz="quarter" idx="12"/>
          </p:nvPr>
        </p:nvSpPr>
        <p:spPr/>
        <p:txBody>
          <a:bodyPr/>
          <a:lstStyle/>
          <a:p>
            <a:fld id="{CADCB112-FE00-6040-8D50-928C16AA38BE}" type="slidenum">
              <a:rPr lang="en-US" smtClean="0"/>
              <a:t>21</a:t>
            </a:fld>
            <a:endParaRPr lang="en-US"/>
          </a:p>
        </p:txBody>
      </p:sp>
    </p:spTree>
    <p:extLst>
      <p:ext uri="{BB962C8B-B14F-4D97-AF65-F5344CB8AC3E}">
        <p14:creationId xmlns:p14="http://schemas.microsoft.com/office/powerpoint/2010/main" val="3687373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275615"/>
            <a:ext cx="9115792" cy="962386"/>
          </a:xfrm>
          <a:prstGeom prst="rect">
            <a:avLst/>
          </a:prstGeom>
          <a:solidFill>
            <a:schemeClr val="accent1">
              <a:lumMod val="50000"/>
            </a:schemeClr>
          </a:solidFill>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dirty="0">
                <a:solidFill>
                  <a:schemeClr val="bg1"/>
                </a:solidFill>
              </a:rPr>
              <a:t>Covid-19: Covid-19 Among Staff (14 Aug 2020)</a:t>
            </a:r>
            <a:endParaRPr lang="en-ZA" sz="27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677014239"/>
              </p:ext>
            </p:extLst>
          </p:nvPr>
        </p:nvGraphicFramePr>
        <p:xfrm>
          <a:off x="628650" y="1412773"/>
          <a:ext cx="3943350" cy="3953776"/>
        </p:xfrm>
        <a:graphic>
          <a:graphicData uri="http://schemas.openxmlformats.org/drawingml/2006/table">
            <a:tbl>
              <a:tblPr/>
              <a:tblGrid>
                <a:gridCol w="2295555">
                  <a:extLst>
                    <a:ext uri="{9D8B030D-6E8A-4147-A177-3AD203B41FA5}">
                      <a16:colId xmlns:a16="http://schemas.microsoft.com/office/drawing/2014/main" val="20000"/>
                    </a:ext>
                  </a:extLst>
                </a:gridCol>
                <a:gridCol w="1647795">
                  <a:extLst>
                    <a:ext uri="{9D8B030D-6E8A-4147-A177-3AD203B41FA5}">
                      <a16:colId xmlns:a16="http://schemas.microsoft.com/office/drawing/2014/main" val="20001"/>
                    </a:ext>
                  </a:extLst>
                </a:gridCol>
              </a:tblGrid>
              <a:tr h="389303">
                <a:tc>
                  <a:txBody>
                    <a:bodyPr/>
                    <a:lstStyle/>
                    <a:p>
                      <a:pPr algn="ctr" fontAlgn="b"/>
                      <a:r>
                        <a:rPr lang="en-ZA" sz="1400" b="1" i="0" u="none" strike="noStrike" dirty="0">
                          <a:solidFill>
                            <a:srgbClr val="FFFFFF"/>
                          </a:solidFill>
                          <a:effectLst/>
                          <a:latin typeface="Calibri" panose="020F0502020204030204" pitchFamily="34" charset="0"/>
                        </a:rPr>
                        <a:t>Staff Category</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b"/>
                      <a:r>
                        <a:rPr lang="en-ZA" sz="1400" b="1" i="0" u="none" strike="noStrike">
                          <a:solidFill>
                            <a:srgbClr val="FFFFFF"/>
                          </a:solidFill>
                          <a:effectLst/>
                          <a:latin typeface="Calibri" panose="020F0502020204030204" pitchFamily="34" charset="0"/>
                        </a:rPr>
                        <a:t> no.</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val="10000"/>
                  </a:ext>
                </a:extLst>
              </a:tr>
              <a:tr h="389303">
                <a:tc>
                  <a:txBody>
                    <a:bodyPr/>
                    <a:lstStyle/>
                    <a:p>
                      <a:pPr algn="l" fontAlgn="b"/>
                      <a:r>
                        <a:rPr lang="en-ZA" sz="1400" b="0" i="0" u="none" strike="noStrike" dirty="0">
                          <a:solidFill>
                            <a:srgbClr val="000000"/>
                          </a:solidFill>
                          <a:effectLst/>
                          <a:latin typeface="Calibri" panose="020F0502020204030204" pitchFamily="34" charset="0"/>
                        </a:rPr>
                        <a:t>Nurse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a:solidFill>
                            <a:srgbClr val="000000"/>
                          </a:solidFill>
                          <a:effectLst/>
                          <a:latin typeface="Calibri" panose="020F0502020204030204" pitchFamily="34" charset="0"/>
                        </a:rPr>
                        <a:t>101</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9303">
                <a:tc>
                  <a:txBody>
                    <a:bodyPr/>
                    <a:lstStyle/>
                    <a:p>
                      <a:pPr algn="l" fontAlgn="b"/>
                      <a:r>
                        <a:rPr lang="en-ZA" sz="1400" b="0" i="0" u="none" strike="noStrike" dirty="0">
                          <a:solidFill>
                            <a:srgbClr val="000000"/>
                          </a:solidFill>
                          <a:effectLst/>
                          <a:latin typeface="Calibri" panose="020F0502020204030204" pitchFamily="34" charset="0"/>
                        </a:rPr>
                        <a:t>EMS Personnel</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rgbClr val="000000"/>
                          </a:solidFill>
                          <a:effectLst/>
                          <a:latin typeface="Calibri" panose="020F0502020204030204" pitchFamily="34" charset="0"/>
                        </a:rPr>
                        <a:t>8</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9303">
                <a:tc>
                  <a:txBody>
                    <a:bodyPr/>
                    <a:lstStyle/>
                    <a:p>
                      <a:pPr algn="l" fontAlgn="b"/>
                      <a:r>
                        <a:rPr lang="en-ZA" sz="1400" b="0" i="0" u="none" strike="noStrike" dirty="0">
                          <a:solidFill>
                            <a:srgbClr val="000000"/>
                          </a:solidFill>
                          <a:effectLst/>
                          <a:latin typeface="Calibri" panose="020F0502020204030204" pitchFamily="34" charset="0"/>
                        </a:rPr>
                        <a:t>Pharmacist</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a:solidFill>
                            <a:srgbClr val="000000"/>
                          </a:solidFill>
                          <a:effectLst/>
                          <a:latin typeface="Calibri" panose="020F0502020204030204" pitchFamily="34" charset="0"/>
                        </a:rPr>
                        <a:t>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9303">
                <a:tc>
                  <a:txBody>
                    <a:bodyPr/>
                    <a:lstStyle/>
                    <a:p>
                      <a:pPr algn="l" fontAlgn="b"/>
                      <a:r>
                        <a:rPr lang="en-ZA" sz="1400" b="0" i="0" u="none" strike="noStrike">
                          <a:solidFill>
                            <a:srgbClr val="000000"/>
                          </a:solidFill>
                          <a:effectLst/>
                          <a:latin typeface="Calibri" panose="020F0502020204030204" pitchFamily="34" charset="0"/>
                        </a:rPr>
                        <a:t>Medical Officer</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rgbClr val="000000"/>
                          </a:solidFill>
                          <a:effectLst/>
                          <a:latin typeface="Calibri" panose="020F0502020204030204" pitchFamily="34" charset="0"/>
                        </a:rPr>
                        <a:t>24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0049">
                <a:tc>
                  <a:txBody>
                    <a:bodyPr/>
                    <a:lstStyle/>
                    <a:p>
                      <a:pPr algn="l" fontAlgn="b"/>
                      <a:r>
                        <a:rPr lang="en-ZA" sz="1400" b="0" i="0" u="none" strike="noStrike">
                          <a:solidFill>
                            <a:srgbClr val="000000"/>
                          </a:solidFill>
                          <a:effectLst/>
                          <a:latin typeface="Calibri" panose="020F0502020204030204" pitchFamily="34" charset="0"/>
                        </a:rPr>
                        <a:t>CHW</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rgbClr val="000000"/>
                          </a:solidFill>
                          <a:effectLst/>
                          <a:latin typeface="Calibri" panose="020F0502020204030204" pitchFamily="34" charset="0"/>
                        </a:rPr>
                        <a:t>36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9303">
                <a:tc>
                  <a:txBody>
                    <a:bodyPr/>
                    <a:lstStyle/>
                    <a:p>
                      <a:pPr algn="l" fontAlgn="b"/>
                      <a:r>
                        <a:rPr lang="en-ZA" sz="1400" b="0" i="0" u="none" strike="noStrike">
                          <a:solidFill>
                            <a:srgbClr val="000000"/>
                          </a:solidFill>
                          <a:effectLst/>
                          <a:latin typeface="Calibri" panose="020F0502020204030204" pitchFamily="34" charset="0"/>
                        </a:rPr>
                        <a:t>Other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rgbClr val="000000"/>
                          </a:solidFill>
                          <a:effectLst/>
                          <a:latin typeface="Calibri" panose="020F0502020204030204" pitchFamily="34" charset="0"/>
                        </a:rPr>
                        <a:t>125</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89303">
                <a:tc>
                  <a:txBody>
                    <a:bodyPr/>
                    <a:lstStyle/>
                    <a:p>
                      <a:pPr algn="l" fontAlgn="b"/>
                      <a:r>
                        <a:rPr lang="en-ZA" sz="1400" b="0" i="0" u="none" strike="noStrike">
                          <a:solidFill>
                            <a:srgbClr val="000000"/>
                          </a:solidFill>
                          <a:effectLst/>
                          <a:latin typeface="Calibri" panose="020F0502020204030204" pitchFamily="34" charset="0"/>
                        </a:rPr>
                        <a:t>Allied Worker</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rgbClr val="000000"/>
                          </a:solidFill>
                          <a:effectLst/>
                          <a:latin typeface="Calibri" panose="020F0502020204030204" pitchFamily="34" charset="0"/>
                        </a:rPr>
                        <a:t>10</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89303">
                <a:tc>
                  <a:txBody>
                    <a:bodyPr/>
                    <a:lstStyle/>
                    <a:p>
                      <a:pPr algn="l" fontAlgn="b"/>
                      <a:r>
                        <a:rPr lang="en-ZA" sz="1400" b="0" i="0" u="none" strike="noStrike">
                          <a:solidFill>
                            <a:srgbClr val="000000"/>
                          </a:solidFill>
                          <a:effectLst/>
                          <a:latin typeface="Calibri" panose="020F0502020204030204" pitchFamily="34" charset="0"/>
                        </a:rPr>
                        <a:t>Prov Office</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0" i="0" u="none" strike="noStrike" dirty="0">
                          <a:solidFill>
                            <a:srgbClr val="000000"/>
                          </a:solidFill>
                          <a:effectLst/>
                          <a:latin typeface="Calibri" panose="020F0502020204030204" pitchFamily="34" charset="0"/>
                        </a:rPr>
                        <a:t>7</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89303">
                <a:tc>
                  <a:txBody>
                    <a:bodyPr/>
                    <a:lstStyle/>
                    <a:p>
                      <a:pPr algn="l" fontAlgn="b"/>
                      <a:r>
                        <a:rPr lang="en-ZA" sz="1400" b="1" i="0" u="none" strike="noStrike" dirty="0">
                          <a:solidFill>
                            <a:srgbClr val="000000"/>
                          </a:solidFill>
                          <a:effectLst/>
                          <a:latin typeface="Calibri" panose="020F0502020204030204" pitchFamily="34" charset="0"/>
                        </a:rPr>
                        <a:t>Total</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400" b="1" i="0" u="none" strike="noStrike" dirty="0">
                          <a:solidFill>
                            <a:srgbClr val="000000"/>
                          </a:solidFill>
                          <a:effectLst/>
                          <a:latin typeface="Calibri" panose="020F0502020204030204" pitchFamily="34" charset="0"/>
                        </a:rPr>
                        <a:t>317</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871122614"/>
              </p:ext>
            </p:extLst>
          </p:nvPr>
        </p:nvGraphicFramePr>
        <p:xfrm>
          <a:off x="4572000" y="1634954"/>
          <a:ext cx="4320480" cy="345023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8658A773-BACA-B54A-A6A6-75F27B53F0AB}"/>
              </a:ext>
            </a:extLst>
          </p:cNvPr>
          <p:cNvSpPr>
            <a:spLocks noGrp="1"/>
          </p:cNvSpPr>
          <p:nvPr>
            <p:ph type="sldNum" sz="quarter" idx="12"/>
          </p:nvPr>
        </p:nvSpPr>
        <p:spPr/>
        <p:txBody>
          <a:bodyPr/>
          <a:lstStyle/>
          <a:p>
            <a:fld id="{CADCB112-FE00-6040-8D50-928C16AA38BE}" type="slidenum">
              <a:rPr lang="en-US" smtClean="0"/>
              <a:t>22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278121431"/>
              </p:ext>
            </p:extLst>
          </p:nvPr>
        </p:nvGraphicFramePr>
        <p:xfrm>
          <a:off x="0" y="5562444"/>
          <a:ext cx="9115792" cy="1394948"/>
        </p:xfrm>
        <a:graphic>
          <a:graphicData uri="http://schemas.openxmlformats.org/drawingml/2006/table">
            <a:tbl>
              <a:tblPr firstRow="1" bandRow="1">
                <a:tableStyleId>{5C22544A-7EE6-4342-B048-85BDC9FD1C3A}</a:tableStyleId>
              </a:tblPr>
              <a:tblGrid>
                <a:gridCol w="9115792">
                  <a:extLst>
                    <a:ext uri="{9D8B030D-6E8A-4147-A177-3AD203B41FA5}">
                      <a16:colId xmlns:a16="http://schemas.microsoft.com/office/drawing/2014/main" val="1644026831"/>
                    </a:ext>
                  </a:extLst>
                </a:gridCol>
              </a:tblGrid>
              <a:tr h="1394948">
                <a:tc>
                  <a:txBody>
                    <a:bodyPr/>
                    <a:lstStyle/>
                    <a:p>
                      <a:r>
                        <a:rPr lang="en-ZA" dirty="0" smtClean="0"/>
                        <a:t>   </a:t>
                      </a:r>
                      <a:r>
                        <a:rPr lang="en-ZA" sz="2000" dirty="0" smtClean="0"/>
                        <a:t>By 14</a:t>
                      </a:r>
                      <a:r>
                        <a:rPr lang="en-ZA" sz="2000" baseline="30000" dirty="0" smtClean="0"/>
                        <a:t>th</a:t>
                      </a:r>
                      <a:r>
                        <a:rPr lang="en-ZA" sz="2000" dirty="0" smtClean="0"/>
                        <a:t> August</a:t>
                      </a:r>
                      <a:r>
                        <a:rPr lang="en-ZA" sz="2000" baseline="0" dirty="0" smtClean="0"/>
                        <a:t> 2020, the number of healthcare workers infected increased from 252 (11 Aug)    to 317, still majority being nurses </a:t>
                      </a:r>
                      <a:endParaRPr lang="en-ZA" sz="2000" dirty="0"/>
                    </a:p>
                  </a:txBody>
                  <a:tcPr>
                    <a:solidFill>
                      <a:schemeClr val="tx2">
                        <a:lumMod val="75000"/>
                      </a:schemeClr>
                    </a:solidFill>
                  </a:tcPr>
                </a:tc>
                <a:extLst>
                  <a:ext uri="{0D108BD9-81ED-4DB2-BD59-A6C34878D82A}">
                    <a16:rowId xmlns:a16="http://schemas.microsoft.com/office/drawing/2014/main" val="3220140165"/>
                  </a:ext>
                </a:extLst>
              </a:tr>
            </a:tbl>
          </a:graphicData>
        </a:graphic>
      </p:graphicFrame>
    </p:spTree>
    <p:extLst>
      <p:ext uri="{BB962C8B-B14F-4D97-AF65-F5344CB8AC3E}">
        <p14:creationId xmlns:p14="http://schemas.microsoft.com/office/powerpoint/2010/main" val="25474949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55B50-9745-9642-9899-60ABD6EC5A52}"/>
              </a:ext>
            </a:extLst>
          </p:cNvPr>
          <p:cNvSpPr>
            <a:spLocks noGrp="1"/>
          </p:cNvSpPr>
          <p:nvPr>
            <p:ph type="title"/>
          </p:nvPr>
        </p:nvSpPr>
        <p:spPr/>
        <p:txBody>
          <a:bodyPr/>
          <a:lstStyle/>
          <a:p>
            <a:r>
              <a:rPr lang="en-US" dirty="0"/>
              <a:t>Prevalence, Incidence and Hotspots</a:t>
            </a:r>
          </a:p>
        </p:txBody>
      </p:sp>
      <p:sp>
        <p:nvSpPr>
          <p:cNvPr id="3" name="Content Placeholder 2">
            <a:extLst>
              <a:ext uri="{FF2B5EF4-FFF2-40B4-BE49-F238E27FC236}">
                <a16:creationId xmlns:a16="http://schemas.microsoft.com/office/drawing/2014/main" id="{AFB6D365-7862-BB40-ACB4-3DE6909B0CCB}"/>
              </a:ext>
            </a:extLst>
          </p:cNvPr>
          <p:cNvSpPr>
            <a:spLocks noGrp="1"/>
          </p:cNvSpPr>
          <p:nvPr>
            <p:ph idx="1"/>
          </p:nvPr>
        </p:nvSpPr>
        <p:spPr>
          <a:xfrm>
            <a:off x="179512" y="1600200"/>
            <a:ext cx="8964488" cy="5257800"/>
          </a:xfrm>
          <a:solidFill>
            <a:schemeClr val="bg1"/>
          </a:solidFill>
        </p:spPr>
        <p:txBody>
          <a:bodyPr/>
          <a:lstStyle/>
          <a:p>
            <a:r>
              <a:rPr lang="en-US" dirty="0"/>
              <a:t>Prevalence is the cumulative total of people who tested positive since the inception of the epidemic (Total positive)</a:t>
            </a:r>
          </a:p>
          <a:p>
            <a:r>
              <a:rPr lang="en-US" dirty="0"/>
              <a:t>Incidence is the number of new people testing positive during a specific period</a:t>
            </a:r>
            <a:r>
              <a:rPr lang="en-US" dirty="0" smtClean="0"/>
              <a:t>.  </a:t>
            </a:r>
            <a:r>
              <a:rPr lang="en-US" dirty="0"/>
              <a:t>In the case of COVID-19 it has been determined by WHO and the SA </a:t>
            </a:r>
            <a:r>
              <a:rPr lang="en-US" dirty="0" err="1"/>
              <a:t>DoH</a:t>
            </a:r>
            <a:r>
              <a:rPr lang="en-US" dirty="0"/>
              <a:t> that the infective period is up to 10 days</a:t>
            </a:r>
          </a:p>
          <a:p>
            <a:r>
              <a:rPr lang="en-US" dirty="0"/>
              <a:t>Therefore the incidence shown here is the number of new positive tests in the past 10 days per 100 000 population</a:t>
            </a:r>
          </a:p>
        </p:txBody>
      </p:sp>
      <p:sp>
        <p:nvSpPr>
          <p:cNvPr id="4" name="Slide Number Placeholder 3">
            <a:extLst>
              <a:ext uri="{FF2B5EF4-FFF2-40B4-BE49-F238E27FC236}">
                <a16:creationId xmlns:a16="http://schemas.microsoft.com/office/drawing/2014/main" id="{19779181-0F98-2E47-A61C-3FB9E95DB6BF}"/>
              </a:ext>
            </a:extLst>
          </p:cNvPr>
          <p:cNvSpPr>
            <a:spLocks noGrp="1"/>
          </p:cNvSpPr>
          <p:nvPr>
            <p:ph type="sldNum" sz="quarter" idx="12"/>
          </p:nvPr>
        </p:nvSpPr>
        <p:spPr/>
        <p:txBody>
          <a:bodyPr/>
          <a:lstStyle/>
          <a:p>
            <a:pPr algn="r" defTabSz="685800">
              <a:defRPr/>
            </a:pPr>
            <a:fld id="{CADCB112-FE00-6040-8D50-928C16AA38BE}" type="slidenum">
              <a:rPr lang="en-US" sz="900">
                <a:solidFill>
                  <a:prstClr val="black">
                    <a:tint val="75000"/>
                  </a:prstClr>
                </a:solidFill>
                <a:latin typeface="Calibri" panose="020F0502020204030204"/>
              </a:rPr>
              <a:pPr algn="r" defTabSz="685800">
                <a:defRPr/>
              </a:pPr>
              <a:t>23</a:t>
            </a:fld>
            <a:endParaRPr lang="en-US" sz="900">
              <a:solidFill>
                <a:prstClr val="black">
                  <a:tint val="75000"/>
                </a:prstClr>
              </a:solidFill>
              <a:latin typeface="Calibri" panose="020F0502020204030204"/>
            </a:endParaRPr>
          </a:p>
        </p:txBody>
      </p:sp>
      <p:sp>
        <p:nvSpPr>
          <p:cNvPr id="5" name="Rectangle 4" descr="Open book">
            <a:extLst>
              <a:ext uri="{FF2B5EF4-FFF2-40B4-BE49-F238E27FC236}">
                <a16:creationId xmlns:a16="http://schemas.microsoft.com/office/drawing/2014/main" id="{204362F6-BB5E-0F48-B1C4-2A0261CE2311}"/>
              </a:ext>
            </a:extLst>
          </p:cNvPr>
          <p:cNvSpPr/>
          <p:nvPr/>
        </p:nvSpPr>
        <p:spPr>
          <a:xfrm>
            <a:off x="728805" y="4714079"/>
            <a:ext cx="775892" cy="775892"/>
          </a:xfrm>
          <a:prstGeom prst="rect">
            <a:avLst/>
          </a:prstGeom>
          <a:blipFill>
            <a:blip r:embed="rId2">
              <a:extLst>
                <a:ext uri="{96DAC541-7B7A-43D3-8B79-37D633B846F1}">
                  <asvg:svgBlip xmlns="" xmlns:asvg="http://schemas.microsoft.com/office/drawing/2016/SVG/main" r:embed="rId3"/>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6" name="Rectangle 5" descr="Group">
            <a:extLst>
              <a:ext uri="{FF2B5EF4-FFF2-40B4-BE49-F238E27FC236}">
                <a16:creationId xmlns:a16="http://schemas.microsoft.com/office/drawing/2014/main" id="{6B31C04B-DDF4-B34F-B096-E15379734F9B}"/>
              </a:ext>
            </a:extLst>
          </p:cNvPr>
          <p:cNvSpPr/>
          <p:nvPr/>
        </p:nvSpPr>
        <p:spPr>
          <a:xfrm>
            <a:off x="2901651" y="4714079"/>
            <a:ext cx="775892" cy="775892"/>
          </a:xfrm>
          <a:prstGeom prst="rect">
            <a:avLst/>
          </a:prstGeom>
          <a: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7" name="Rectangle 6" descr="Bar Graph with Upward Trend">
            <a:extLst>
              <a:ext uri="{FF2B5EF4-FFF2-40B4-BE49-F238E27FC236}">
                <a16:creationId xmlns:a16="http://schemas.microsoft.com/office/drawing/2014/main" id="{536C22CB-11E4-994D-83B9-57E49F2081BD}"/>
              </a:ext>
            </a:extLst>
          </p:cNvPr>
          <p:cNvSpPr/>
          <p:nvPr/>
        </p:nvSpPr>
        <p:spPr>
          <a:xfrm>
            <a:off x="5145331" y="4714079"/>
            <a:ext cx="775892" cy="775892"/>
          </a:xfrm>
          <a:prstGeom prst="rect">
            <a:avLst/>
          </a:prstGeom>
          <a:blipFill>
            <a:blip r:embed="rId6">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pic>
        <p:nvPicPr>
          <p:cNvPr id="8" name="Picture 7" descr="A close up of a logo&#10;&#10;Description automatically generated">
            <a:extLst>
              <a:ext uri="{FF2B5EF4-FFF2-40B4-BE49-F238E27FC236}">
                <a16:creationId xmlns:a16="http://schemas.microsoft.com/office/drawing/2014/main" id="{F7D6E772-DE12-A444-B82B-F66D10CCC0FE}"/>
              </a:ext>
            </a:extLst>
          </p:cNvPr>
          <p:cNvPicPr>
            <a:picLocks noChangeAspect="1"/>
          </p:cNvPicPr>
          <p:nvPr/>
        </p:nvPicPr>
        <p:blipFill>
          <a:blip r:embed="rId8" cstate="screen">
            <a:extLst>
              <a:ext uri="{28A0092B-C50C-407E-A947-70E740481C1C}">
                <a14:useLocalDpi xmlns:a14="http://schemas.microsoft.com/office/drawing/2010/main"/>
              </a:ext>
              <a:ext uri="{837473B0-CC2E-450A-ABE3-18F120FF3D39}">
                <a1611:picAttrSrcUrl xmlns="" xmlns:a1611="http://schemas.microsoft.com/office/drawing/2016/11/main" r:id="rId9"/>
              </a:ext>
            </a:extLst>
          </a:blip>
          <a:stretch>
            <a:fillRect/>
          </a:stretch>
        </p:blipFill>
        <p:spPr>
          <a:xfrm>
            <a:off x="7833874" y="4714079"/>
            <a:ext cx="473294" cy="775892"/>
          </a:xfrm>
          <a:prstGeom prst="rect">
            <a:avLst/>
          </a:prstGeom>
        </p:spPr>
      </p:pic>
    </p:spTree>
    <p:extLst>
      <p:ext uri="{BB962C8B-B14F-4D97-AF65-F5344CB8AC3E}">
        <p14:creationId xmlns:p14="http://schemas.microsoft.com/office/powerpoint/2010/main" val="2564673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77" y="0"/>
            <a:ext cx="9051823" cy="764704"/>
          </a:xfrm>
          <a:solidFill>
            <a:srgbClr val="FF0000"/>
          </a:solidFill>
        </p:spPr>
        <p:txBody>
          <a:bodyPr>
            <a:normAutofit/>
          </a:bodyPr>
          <a:lstStyle/>
          <a:p>
            <a:r>
              <a:rPr lang="en-ZA" dirty="0"/>
              <a:t>Actions required at </a:t>
            </a:r>
            <a:r>
              <a:rPr lang="en-ZA" b="1" dirty="0" smtClean="0">
                <a:solidFill>
                  <a:schemeClr val="bg1"/>
                </a:solidFill>
                <a:highlight>
                  <a:srgbClr val="000000"/>
                </a:highlight>
              </a:rPr>
              <a:t>Very </a:t>
            </a:r>
            <a:r>
              <a:rPr lang="en-ZA" b="1" dirty="0">
                <a:solidFill>
                  <a:schemeClr val="bg1"/>
                </a:solidFill>
                <a:highlight>
                  <a:srgbClr val="000000"/>
                </a:highlight>
              </a:rPr>
              <a:t>High Risk</a:t>
            </a:r>
            <a:endParaRPr lang="en-US" b="1" dirty="0">
              <a:solidFill>
                <a:schemeClr val="bg1"/>
              </a:solidFill>
              <a:highlight>
                <a:srgbClr val="000000"/>
              </a:highlight>
            </a:endParaRPr>
          </a:p>
        </p:txBody>
      </p:sp>
      <p:pic>
        <p:nvPicPr>
          <p:cNvPr id="5" name="Picture 4" descr="A close up of a hand holding a flower&#10;&#10;Description automatically generated">
            <a:extLst>
              <a:ext uri="{FF2B5EF4-FFF2-40B4-BE49-F238E27FC236}">
                <a16:creationId xmlns:a16="http://schemas.microsoft.com/office/drawing/2014/main" id="{C1281B2B-C632-A542-B3C9-407172711599}"/>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rcRect/>
          <a:stretch/>
        </p:blipFill>
        <p:spPr>
          <a:xfrm>
            <a:off x="125900" y="1242895"/>
            <a:ext cx="3232428" cy="4412032"/>
          </a:xfrm>
          <a:prstGeom prst="rect">
            <a:avLst/>
          </a:prstGeom>
        </p:spPr>
      </p:pic>
      <p:sp>
        <p:nvSpPr>
          <p:cNvPr id="4" name="Content Placeholder 3">
            <a:extLst>
              <a:ext uri="{FF2B5EF4-FFF2-40B4-BE49-F238E27FC236}">
                <a16:creationId xmlns:a16="http://schemas.microsoft.com/office/drawing/2014/main" id="{E733C901-F2E5-4EDF-8660-6252369D08E2}"/>
              </a:ext>
            </a:extLst>
          </p:cNvPr>
          <p:cNvSpPr>
            <a:spLocks noGrp="1"/>
          </p:cNvSpPr>
          <p:nvPr>
            <p:ph idx="1"/>
          </p:nvPr>
        </p:nvSpPr>
        <p:spPr>
          <a:xfrm>
            <a:off x="3290637" y="764704"/>
            <a:ext cx="5853363" cy="6093296"/>
          </a:xfrm>
          <a:solidFill>
            <a:schemeClr val="tx1"/>
          </a:solidFill>
        </p:spPr>
        <p:txBody>
          <a:bodyPr>
            <a:normAutofit/>
          </a:bodyPr>
          <a:lstStyle/>
          <a:p>
            <a:endParaRPr lang="en-US" sz="1800" b="1" dirty="0" smtClean="0">
              <a:solidFill>
                <a:schemeClr val="bg1"/>
              </a:solidFill>
            </a:endParaRPr>
          </a:p>
          <a:p>
            <a:r>
              <a:rPr lang="en-US" sz="1800" b="1" dirty="0" smtClean="0">
                <a:solidFill>
                  <a:schemeClr val="bg1"/>
                </a:solidFill>
              </a:rPr>
              <a:t>Strict </a:t>
            </a:r>
            <a:r>
              <a:rPr lang="en-US" sz="1800" b="1" dirty="0">
                <a:solidFill>
                  <a:schemeClr val="bg1"/>
                </a:solidFill>
              </a:rPr>
              <a:t>controls over movement of people, especially across municipal and provincial borders</a:t>
            </a:r>
          </a:p>
          <a:p>
            <a:r>
              <a:rPr lang="en-US" sz="1800" b="1" dirty="0">
                <a:solidFill>
                  <a:schemeClr val="bg1"/>
                </a:solidFill>
              </a:rPr>
              <a:t>Positive cases must be isolated for 10 days after symptoms subside</a:t>
            </a:r>
          </a:p>
          <a:p>
            <a:r>
              <a:rPr lang="en-US" sz="1800" b="1" dirty="0">
                <a:solidFill>
                  <a:schemeClr val="bg1"/>
                </a:solidFill>
              </a:rPr>
              <a:t>Symptomatic contacts must be isolated and tested</a:t>
            </a:r>
          </a:p>
          <a:p>
            <a:r>
              <a:rPr lang="en-US" sz="1800" b="1" dirty="0">
                <a:solidFill>
                  <a:schemeClr val="bg1"/>
                </a:solidFill>
              </a:rPr>
              <a:t>Asymptomatic close contacts, including all household members, must be quarantined and tested</a:t>
            </a:r>
          </a:p>
          <a:p>
            <a:r>
              <a:rPr lang="en-US" sz="1800" b="1" dirty="0">
                <a:solidFill>
                  <a:schemeClr val="bg1"/>
                </a:solidFill>
              </a:rPr>
              <a:t>The community must be actively screened within a radius of 100 </a:t>
            </a:r>
            <a:r>
              <a:rPr lang="en-US" sz="1800" b="1" dirty="0" err="1">
                <a:solidFill>
                  <a:schemeClr val="bg1"/>
                </a:solidFill>
              </a:rPr>
              <a:t>metres</a:t>
            </a:r>
            <a:r>
              <a:rPr lang="en-US" sz="1800" b="1" dirty="0">
                <a:solidFill>
                  <a:schemeClr val="bg1"/>
                </a:solidFill>
              </a:rPr>
              <a:t> of all positive people, for a period of fourteen days.</a:t>
            </a:r>
          </a:p>
          <a:p>
            <a:r>
              <a:rPr lang="en-US" sz="1800" b="1" dirty="0">
                <a:solidFill>
                  <a:schemeClr val="bg1"/>
                </a:solidFill>
              </a:rPr>
              <a:t>Guarantee sanitary hygienic conditions in the community, including systematic collection of solid waste every 2-3 days, correct removal of liquid waste, sufficient supply of  clean water  for cleaning and consumption</a:t>
            </a:r>
          </a:p>
          <a:p>
            <a:r>
              <a:rPr lang="en-US" sz="1800" b="1" dirty="0">
                <a:solidFill>
                  <a:schemeClr val="bg1"/>
                </a:solidFill>
              </a:rPr>
              <a:t>STOP ALL PUBLIC GATHERINGS</a:t>
            </a:r>
          </a:p>
          <a:p>
            <a:r>
              <a:rPr lang="en-US" sz="1800" b="1" dirty="0">
                <a:solidFill>
                  <a:schemeClr val="bg1"/>
                </a:solidFill>
              </a:rPr>
              <a:t>SOCIAL DISTANCING OF 2 METRES</a:t>
            </a:r>
          </a:p>
          <a:p>
            <a:r>
              <a:rPr lang="en-US" sz="1800" b="1" dirty="0">
                <a:solidFill>
                  <a:schemeClr val="bg1"/>
                </a:solidFill>
              </a:rPr>
              <a:t>COMPULSORY USE OF FABRIC FACE MASKS AT ALL TIMES</a:t>
            </a:r>
          </a:p>
          <a:p>
            <a:endParaRPr lang="en-ZA" sz="1500" dirty="0"/>
          </a:p>
        </p:txBody>
      </p:sp>
      <p:pic>
        <p:nvPicPr>
          <p:cNvPr id="13" name="Picture 12" descr="A close up of a logo&#10;&#10;Description automatically generated">
            <a:extLst>
              <a:ext uri="{FF2B5EF4-FFF2-40B4-BE49-F238E27FC236}">
                <a16:creationId xmlns:a16="http://schemas.microsoft.com/office/drawing/2014/main" id="{E2FDF980-AA83-EC4E-B76C-25347FC21826}"/>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 xmlns:a1611="http://schemas.microsoft.com/office/drawing/2016/11/main" r:id="rId6"/>
              </a:ext>
            </a:extLst>
          </a:blip>
          <a:stretch>
            <a:fillRect/>
          </a:stretch>
        </p:blipFill>
        <p:spPr>
          <a:xfrm>
            <a:off x="113177" y="805160"/>
            <a:ext cx="595049" cy="975491"/>
          </a:xfrm>
          <a:prstGeom prst="rect">
            <a:avLst/>
          </a:prstGeom>
        </p:spPr>
      </p:pic>
      <p:sp>
        <p:nvSpPr>
          <p:cNvPr id="3" name="Slide Number Placeholder 2">
            <a:extLst>
              <a:ext uri="{FF2B5EF4-FFF2-40B4-BE49-F238E27FC236}">
                <a16:creationId xmlns:a16="http://schemas.microsoft.com/office/drawing/2014/main" id="{BD8D5966-5BFB-2946-A5E0-5E7FA3A8B7A1}"/>
              </a:ext>
            </a:extLst>
          </p:cNvPr>
          <p:cNvSpPr>
            <a:spLocks noGrp="1"/>
          </p:cNvSpPr>
          <p:nvPr>
            <p:ph type="sldNum" sz="quarter" idx="12"/>
          </p:nvPr>
        </p:nvSpPr>
        <p:spPr/>
        <p:txBody>
          <a:bodyPr/>
          <a:lstStyle/>
          <a:p>
            <a:pPr algn="r" defTabSz="685800">
              <a:defRPr/>
            </a:pPr>
            <a:fld id="{A382DE43-F327-47E9-A873-00B9A6284F35}" type="slidenum">
              <a:rPr lang="en-ZA" b="1">
                <a:solidFill>
                  <a:prstClr val="white">
                    <a:tint val="75000"/>
                  </a:prstClr>
                </a:solidFill>
                <a:latin typeface="Calibri" panose="020F0502020204030204"/>
              </a:rPr>
              <a:pPr algn="r" defTabSz="685800">
                <a:defRPr/>
              </a:pPr>
              <a:t>24</a:t>
            </a:fld>
            <a:endParaRPr lang="en-ZA" b="1">
              <a:solidFill>
                <a:prstClr val="white">
                  <a:tint val="75000"/>
                </a:prstClr>
              </a:solidFill>
              <a:latin typeface="Calibri" panose="020F0502020204030204"/>
            </a:endParaRPr>
          </a:p>
        </p:txBody>
      </p:sp>
      <p:sp>
        <p:nvSpPr>
          <p:cNvPr id="6" name="Rectangle 5"/>
          <p:cNvSpPr/>
          <p:nvPr/>
        </p:nvSpPr>
        <p:spPr>
          <a:xfrm>
            <a:off x="0" y="5654927"/>
            <a:ext cx="3290637" cy="120307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661707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4" y="497305"/>
            <a:ext cx="9159343" cy="713481"/>
          </a:xfrm>
          <a:solidFill>
            <a:schemeClr val="accent1">
              <a:lumMod val="50000"/>
            </a:schemeClr>
          </a:solidFill>
        </p:spPr>
        <p:txBody>
          <a:bodyPr>
            <a:normAutofit/>
          </a:bodyPr>
          <a:lstStyle/>
          <a:p>
            <a:pPr algn="ctr"/>
            <a:r>
              <a:rPr lang="en-US" sz="2700" dirty="0">
                <a:solidFill>
                  <a:schemeClr val="bg1"/>
                </a:solidFill>
                <a:latin typeface="+mn-lt"/>
              </a:rPr>
              <a:t>Covid-19: Week-on-Week % Change of New Cases</a:t>
            </a:r>
            <a:endParaRPr lang="en-ZA" sz="2700" dirty="0">
              <a:solidFill>
                <a:schemeClr val="bg1"/>
              </a:solidFill>
              <a:latin typeface="+mn-lt"/>
            </a:endParaRPr>
          </a:p>
        </p:txBody>
      </p:sp>
      <p:sp>
        <p:nvSpPr>
          <p:cNvPr id="6" name="TextBox 5"/>
          <p:cNvSpPr txBox="1"/>
          <p:nvPr/>
        </p:nvSpPr>
        <p:spPr>
          <a:xfrm>
            <a:off x="-15345" y="5461104"/>
            <a:ext cx="9159343" cy="1446550"/>
          </a:xfrm>
          <a:prstGeom prst="rect">
            <a:avLst/>
          </a:prstGeom>
          <a:solidFill>
            <a:srgbClr val="002060"/>
          </a:solidFill>
        </p:spPr>
        <p:txBody>
          <a:bodyPr wrap="square" rtlCol="0">
            <a:spAutoFit/>
          </a:bodyPr>
          <a:lstStyle/>
          <a:p>
            <a:pPr algn="just"/>
            <a:r>
              <a:rPr lang="en-US" sz="2200" dirty="0" smtClean="0">
                <a:solidFill>
                  <a:schemeClr val="bg1"/>
                </a:solidFill>
              </a:rPr>
              <a:t>During </a:t>
            </a:r>
            <a:r>
              <a:rPr lang="en-US" sz="2200" dirty="0">
                <a:solidFill>
                  <a:schemeClr val="bg1"/>
                </a:solidFill>
              </a:rPr>
              <a:t>the week 10 – 16 Aug, there’s been a slight increase in % increase of new cases week-on-week comparative analysis. The only district where there was a decline in new cases compared to new cases reported on the week ending 9</a:t>
            </a:r>
            <a:r>
              <a:rPr lang="en-US" sz="2200" baseline="30000" dirty="0">
                <a:solidFill>
                  <a:schemeClr val="bg1"/>
                </a:solidFill>
              </a:rPr>
              <a:t>th</a:t>
            </a:r>
            <a:r>
              <a:rPr lang="en-US" sz="2200" dirty="0">
                <a:solidFill>
                  <a:schemeClr val="bg1"/>
                </a:solidFill>
              </a:rPr>
              <a:t> August is John Taolo Gaetsewe</a:t>
            </a:r>
            <a:endParaRPr lang="en-ZA" sz="2200"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212720957"/>
              </p:ext>
            </p:extLst>
          </p:nvPr>
        </p:nvGraphicFramePr>
        <p:xfrm>
          <a:off x="323528" y="1774135"/>
          <a:ext cx="8431138" cy="350079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C407B2E9-0DED-2F4C-9AFD-ECD716839D6E}"/>
              </a:ext>
            </a:extLst>
          </p:cNvPr>
          <p:cNvSpPr>
            <a:spLocks noGrp="1"/>
          </p:cNvSpPr>
          <p:nvPr>
            <p:ph type="sldNum" sz="quarter" idx="12"/>
          </p:nvPr>
        </p:nvSpPr>
        <p:spPr/>
        <p:txBody>
          <a:bodyPr/>
          <a:lstStyle/>
          <a:p>
            <a:fld id="{A382DE43-F327-47E9-A873-00B9A6284F35}" type="slidenum">
              <a:rPr lang="en-ZA" smtClean="0"/>
              <a:t>25</a:t>
            </a:fld>
            <a:endParaRPr lang="en-ZA"/>
          </a:p>
        </p:txBody>
      </p:sp>
    </p:spTree>
    <p:extLst>
      <p:ext uri="{BB962C8B-B14F-4D97-AF65-F5344CB8AC3E}">
        <p14:creationId xmlns:p14="http://schemas.microsoft.com/office/powerpoint/2010/main" val="3727454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1E8584-5F2F-584E-830D-AED4DCF6F534}"/>
              </a:ext>
            </a:extLst>
          </p:cNvPr>
          <p:cNvSpPr>
            <a:spLocks noGrp="1"/>
          </p:cNvSpPr>
          <p:nvPr>
            <p:ph type="title"/>
          </p:nvPr>
        </p:nvSpPr>
        <p:spPr>
          <a:xfrm>
            <a:off x="184246" y="1131094"/>
            <a:ext cx="2443538" cy="4674170"/>
          </a:xfrm>
        </p:spPr>
        <p:txBody>
          <a:bodyPr vert="horz" wrap="square" lIns="68580" tIns="34290" rIns="68580" bIns="34290" numCol="1" rtlCol="0" anchor="ctr" anchorCtr="0" compatLnSpc="1">
            <a:prstTxWarp prst="textNoShape">
              <a:avLst/>
            </a:prstTxWarp>
            <a:noAutofit/>
          </a:bodyPr>
          <a:lstStyle/>
          <a:p>
            <a:pPr algn="ctr"/>
            <a:r>
              <a:rPr lang="en-US" sz="4500" dirty="0"/>
              <a:t>Incidence</a:t>
            </a:r>
            <a:r>
              <a:rPr lang="en-US" sz="3000" dirty="0"/>
              <a:t> </a:t>
            </a:r>
            <a:br>
              <a:rPr lang="en-US" sz="3000" dirty="0"/>
            </a:br>
            <a:r>
              <a:rPr lang="en-US" sz="3000" dirty="0"/>
              <a:t>of COVID-19</a:t>
            </a:r>
            <a:br>
              <a:rPr lang="en-US" sz="3000" dirty="0"/>
            </a:br>
            <a:r>
              <a:rPr lang="en-US" sz="2700" dirty="0"/>
              <a:t>over past 10 days</a:t>
            </a:r>
            <a:r>
              <a:rPr lang="en-US" sz="3000" dirty="0"/>
              <a:t/>
            </a:r>
            <a:br>
              <a:rPr lang="en-US" sz="3000" dirty="0"/>
            </a:br>
            <a:r>
              <a:rPr lang="en-US" sz="3000" dirty="0"/>
              <a:t/>
            </a:r>
            <a:br>
              <a:rPr lang="en-US" sz="3000" dirty="0"/>
            </a:br>
            <a:r>
              <a:rPr lang="en-US" sz="1200" dirty="0"/>
              <a:t>= greater than 200 per 100 000</a:t>
            </a:r>
            <a:br>
              <a:rPr lang="en-US" sz="1200" dirty="0"/>
            </a:br>
            <a:endParaRPr lang="en-US" sz="3000" dirty="0"/>
          </a:p>
        </p:txBody>
      </p:sp>
      <p:sp>
        <p:nvSpPr>
          <p:cNvPr id="2" name="Slide Number Placeholder 1">
            <a:extLst>
              <a:ext uri="{FF2B5EF4-FFF2-40B4-BE49-F238E27FC236}">
                <a16:creationId xmlns:a16="http://schemas.microsoft.com/office/drawing/2014/main" id="{DD2ADEB3-41EA-9040-9AED-D740190057C3}"/>
              </a:ext>
            </a:extLst>
          </p:cNvPr>
          <p:cNvSpPr>
            <a:spLocks noGrp="1"/>
          </p:cNvSpPr>
          <p:nvPr>
            <p:ph type="sldNum" sz="quarter" idx="12"/>
          </p:nvPr>
        </p:nvSpPr>
        <p:spPr>
          <a:prstGeom prst="ellipse">
            <a:avLst/>
          </a:prstGeom>
        </p:spPr>
        <p:txBody>
          <a:bodyPr vert="horz" lIns="68580" tIns="34290" rIns="68580" bIns="34290" rtlCol="0" anchor="ctr">
            <a:normAutofit/>
          </a:bodyPr>
          <a:lstStyle/>
          <a:p>
            <a:pPr algn="r" defTabSz="685800">
              <a:lnSpc>
                <a:spcPct val="90000"/>
              </a:lnSpc>
              <a:spcAft>
                <a:spcPts val="450"/>
              </a:spcAft>
              <a:defRPr/>
            </a:pPr>
            <a:fld id="{CADCB112-FE00-6040-8D50-928C16AA38BE}" type="slidenum">
              <a:rPr lang="en-US" sz="900">
                <a:solidFill>
                  <a:prstClr val="black">
                    <a:tint val="75000"/>
                  </a:prstClr>
                </a:solidFill>
                <a:latin typeface="Calibri" panose="020F0502020204030204"/>
              </a:rPr>
              <a:pPr algn="r" defTabSz="685800">
                <a:lnSpc>
                  <a:spcPct val="90000"/>
                </a:lnSpc>
                <a:spcAft>
                  <a:spcPts val="450"/>
                </a:spcAft>
                <a:defRPr/>
              </a:pPr>
              <a:t>26</a:t>
            </a:fld>
            <a:endParaRPr lang="en-US" sz="90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6E1C27A0-175D-7141-B4F8-4A477D78FBD8}"/>
              </a:ext>
            </a:extLst>
          </p:cNvPr>
          <p:cNvPicPr>
            <a:picLocks noChangeAspect="1"/>
          </p:cNvPicPr>
          <p:nvPr/>
        </p:nvPicPr>
        <p:blipFill>
          <a:blip r:embed="rId2"/>
          <a:stretch>
            <a:fillRect/>
          </a:stretch>
        </p:blipFill>
        <p:spPr>
          <a:xfrm>
            <a:off x="2812030" y="260648"/>
            <a:ext cx="6331970" cy="6597352"/>
          </a:xfrm>
          <a:prstGeom prst="rect">
            <a:avLst/>
          </a:prstGeom>
        </p:spPr>
      </p:pic>
      <p:pic>
        <p:nvPicPr>
          <p:cNvPr id="12" name="Picture 11" descr="A close up of a logo&#10;&#10;Description automatically generated">
            <a:extLst>
              <a:ext uri="{FF2B5EF4-FFF2-40B4-BE49-F238E27FC236}">
                <a16:creationId xmlns:a16="http://schemas.microsoft.com/office/drawing/2014/main" id="{1985AF79-30F1-6045-A846-AC5AA11AAE98}"/>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175265" y="4221088"/>
            <a:ext cx="263551" cy="432048"/>
          </a:xfrm>
          <a:prstGeom prst="rect">
            <a:avLst/>
          </a:prstGeom>
        </p:spPr>
      </p:pic>
      <p:sp>
        <p:nvSpPr>
          <p:cNvPr id="3" name="Rectangle 2"/>
          <p:cNvSpPr/>
          <p:nvPr/>
        </p:nvSpPr>
        <p:spPr>
          <a:xfrm>
            <a:off x="0" y="5949280"/>
            <a:ext cx="2812030" cy="9087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602121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3">
              <a:lumMod val="75000"/>
            </a:schemeClr>
          </a:solidFill>
        </p:spPr>
        <p:txBody>
          <a:bodyPr/>
          <a:lstStyle/>
          <a:p>
            <a:pPr algn="ctr"/>
            <a:r>
              <a:rPr lang="en-ZA" sz="2400" u="none" dirty="0">
                <a:latin typeface="Verdana" panose="020B0604030504040204" pitchFamily="34" charset="0"/>
              </a:rPr>
              <a:t>Identification &amp; Activation of Quarantine sites</a:t>
            </a:r>
          </a:p>
        </p:txBody>
      </p:sp>
      <p:sp>
        <p:nvSpPr>
          <p:cNvPr id="3" name="Content Placeholder 2"/>
          <p:cNvSpPr>
            <a:spLocks noGrp="1"/>
          </p:cNvSpPr>
          <p:nvPr>
            <p:ph type="body" sz="quarter" idx="10"/>
          </p:nvPr>
        </p:nvSpPr>
        <p:spPr/>
        <p:txBody>
          <a:bodyPr>
            <a:normAutofit/>
          </a:bodyPr>
          <a:lstStyle/>
          <a:p>
            <a:r>
              <a:rPr lang="en-ZA" sz="1800" dirty="0"/>
              <a:t>The role of Department of Roads &amp; Public Works is to identify facilities available to the Department of Health, who in turn assess and confirm suitability as a quarantine site</a:t>
            </a:r>
          </a:p>
          <a:p>
            <a:r>
              <a:rPr lang="en-ZA" sz="1800" dirty="0"/>
              <a:t>The Department of Public Works is responsible for Protocol Agreements with other spheres of government such as Local Government, for the utilization of their facilities e.g. Resorts and nature reserves</a:t>
            </a:r>
          </a:p>
          <a:p>
            <a:r>
              <a:rPr lang="en-ZA" sz="1800" dirty="0"/>
              <a:t>The priority is to activate State-owned facilities before private facilities in order to maximise budget availability.</a:t>
            </a:r>
          </a:p>
          <a:p>
            <a:r>
              <a:rPr lang="en-ZA" sz="1800" dirty="0"/>
              <a:t>A quarantine site is only activated by the Department of Health when there is a need to admit people</a:t>
            </a:r>
          </a:p>
          <a:p>
            <a:r>
              <a:rPr lang="en-ZA" sz="1800" dirty="0"/>
              <a:t>The Department of Health also supports other Departments e.g. DSD which recently had to quarantine 35 children and their minders, after some staff members had tested positive for Covid-19</a:t>
            </a:r>
          </a:p>
          <a:p>
            <a:endParaRPr lang="en-ZA" sz="1800" dirty="0"/>
          </a:p>
        </p:txBody>
      </p:sp>
      <p:sp>
        <p:nvSpPr>
          <p:cNvPr id="4" name="Rectangle 3"/>
          <p:cNvSpPr/>
          <p:nvPr/>
        </p:nvSpPr>
        <p:spPr>
          <a:xfrm>
            <a:off x="0" y="5733256"/>
            <a:ext cx="9144000" cy="11247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926774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3">
              <a:lumMod val="75000"/>
            </a:schemeClr>
          </a:solidFill>
        </p:spPr>
        <p:txBody>
          <a:bodyPr/>
          <a:lstStyle/>
          <a:p>
            <a:pPr algn="ctr"/>
            <a:r>
              <a:rPr lang="en-ZA" sz="2400" u="none" dirty="0">
                <a:latin typeface="Verdana" panose="020B0604030504040204" pitchFamily="34" charset="0"/>
              </a:rPr>
              <a:t>Availability of Quarantine site</a:t>
            </a:r>
          </a:p>
        </p:txBody>
      </p:sp>
      <p:sp>
        <p:nvSpPr>
          <p:cNvPr id="3" name="Content Placeholder 2"/>
          <p:cNvSpPr>
            <a:spLocks noGrp="1"/>
          </p:cNvSpPr>
          <p:nvPr>
            <p:ph type="body" sz="quarter" idx="10"/>
          </p:nvPr>
        </p:nvSpPr>
        <p:spPr/>
        <p:txBody>
          <a:bodyPr>
            <a:normAutofit/>
          </a:bodyPr>
          <a:lstStyle/>
          <a:p>
            <a:r>
              <a:rPr lang="en-ZA" sz="1800" dirty="0"/>
              <a:t>The Northern Cape </a:t>
            </a:r>
            <a:r>
              <a:rPr lang="en-ZA" sz="1800" dirty="0" err="1"/>
              <a:t>DoH</a:t>
            </a:r>
            <a:r>
              <a:rPr lang="en-ZA" sz="1800" dirty="0"/>
              <a:t> currently has 26 Quarantine facilities ready for use, with a target of 1295 beds – of these, 12 facilities have been activated due to need</a:t>
            </a:r>
          </a:p>
          <a:p>
            <a:r>
              <a:rPr lang="en-ZA" sz="1800" dirty="0"/>
              <a:t>Every district has at least one activated quarantine site, with the exception of Pixley Ka Seme</a:t>
            </a:r>
          </a:p>
          <a:p>
            <a:r>
              <a:rPr lang="en-ZA" sz="1800" dirty="0"/>
              <a:t>The challenge in Pixley ka Seme occurred during a surge where many test results came back after ten 10 days, when the need for quarantine was no longer appropriate</a:t>
            </a:r>
          </a:p>
          <a:p>
            <a:r>
              <a:rPr lang="en-ZA" sz="1800" dirty="0"/>
              <a:t>The private sector Merino Inn in </a:t>
            </a:r>
            <a:r>
              <a:rPr lang="en-ZA" sz="1800" dirty="0" err="1"/>
              <a:t>Colesberg</a:t>
            </a:r>
            <a:r>
              <a:rPr lang="en-ZA" sz="1800" dirty="0"/>
              <a:t> in Pixley ka Seme (60 beds) has subsequently been approved should need arise</a:t>
            </a:r>
          </a:p>
          <a:p>
            <a:r>
              <a:rPr lang="en-ZA" sz="1800" dirty="0"/>
              <a:t>A few quarantine sites are sponsored by the private sector for utilisation (particularly in John Taolo Gaetsewe and ZF Mgcawu districts)</a:t>
            </a:r>
          </a:p>
        </p:txBody>
      </p:sp>
      <p:sp>
        <p:nvSpPr>
          <p:cNvPr id="5" name="Rectangle 4"/>
          <p:cNvSpPr/>
          <p:nvPr/>
        </p:nvSpPr>
        <p:spPr>
          <a:xfrm>
            <a:off x="0" y="5733256"/>
            <a:ext cx="9144000" cy="11247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263827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D18EBF-88B3-8B42-BE1F-A59C386279A4}"/>
              </a:ext>
            </a:extLst>
          </p:cNvPr>
          <p:cNvSpPr>
            <a:spLocks noGrp="1"/>
          </p:cNvSpPr>
          <p:nvPr>
            <p:ph type="title"/>
          </p:nvPr>
        </p:nvSpPr>
        <p:spPr>
          <a:xfrm>
            <a:off x="88106" y="0"/>
            <a:ext cx="9055893" cy="764704"/>
          </a:xfrm>
          <a:solidFill>
            <a:schemeClr val="tx1"/>
          </a:solidFill>
        </p:spPr>
        <p:txBody>
          <a:bodyPr>
            <a:normAutofit/>
          </a:bodyPr>
          <a:lstStyle/>
          <a:p>
            <a:pPr algn="ctr"/>
            <a:r>
              <a:rPr lang="en-US" sz="2800" b="1" dirty="0">
                <a:solidFill>
                  <a:schemeClr val="bg1"/>
                </a:solidFill>
              </a:rPr>
              <a:t>List of Quarantine Sites (1)</a:t>
            </a:r>
          </a:p>
        </p:txBody>
      </p:sp>
      <p:graphicFrame>
        <p:nvGraphicFramePr>
          <p:cNvPr id="2" name="Table 1"/>
          <p:cNvGraphicFramePr>
            <a:graphicFrameLocks noGrp="1"/>
          </p:cNvGraphicFramePr>
          <p:nvPr>
            <p:extLst>
              <p:ext uri="{D42A27DB-BD31-4B8C-83A1-F6EECF244321}">
                <p14:modId xmlns:p14="http://schemas.microsoft.com/office/powerpoint/2010/main" val="1233739537"/>
              </p:ext>
            </p:extLst>
          </p:nvPr>
        </p:nvGraphicFramePr>
        <p:xfrm>
          <a:off x="88106" y="798166"/>
          <a:ext cx="9055894" cy="6030977"/>
        </p:xfrm>
        <a:graphic>
          <a:graphicData uri="http://schemas.openxmlformats.org/drawingml/2006/table">
            <a:tbl>
              <a:tblPr firstRow="1" firstCol="1" bandRow="1"/>
              <a:tblGrid>
                <a:gridCol w="4408308">
                  <a:extLst>
                    <a:ext uri="{9D8B030D-6E8A-4147-A177-3AD203B41FA5}">
                      <a16:colId xmlns:a16="http://schemas.microsoft.com/office/drawing/2014/main" val="20000"/>
                    </a:ext>
                  </a:extLst>
                </a:gridCol>
                <a:gridCol w="960951">
                  <a:extLst>
                    <a:ext uri="{9D8B030D-6E8A-4147-A177-3AD203B41FA5}">
                      <a16:colId xmlns:a16="http://schemas.microsoft.com/office/drawing/2014/main" val="20001"/>
                    </a:ext>
                  </a:extLst>
                </a:gridCol>
                <a:gridCol w="936806">
                  <a:extLst>
                    <a:ext uri="{9D8B030D-6E8A-4147-A177-3AD203B41FA5}">
                      <a16:colId xmlns:a16="http://schemas.microsoft.com/office/drawing/2014/main" val="20002"/>
                    </a:ext>
                  </a:extLst>
                </a:gridCol>
                <a:gridCol w="1235300">
                  <a:extLst>
                    <a:ext uri="{9D8B030D-6E8A-4147-A177-3AD203B41FA5}">
                      <a16:colId xmlns:a16="http://schemas.microsoft.com/office/drawing/2014/main" val="20003"/>
                    </a:ext>
                  </a:extLst>
                </a:gridCol>
                <a:gridCol w="1514529">
                  <a:extLst>
                    <a:ext uri="{9D8B030D-6E8A-4147-A177-3AD203B41FA5}">
                      <a16:colId xmlns:a16="http://schemas.microsoft.com/office/drawing/2014/main" val="20004"/>
                    </a:ext>
                  </a:extLst>
                </a:gridCol>
              </a:tblGrid>
              <a:tr h="659914">
                <a:tc>
                  <a:txBody>
                    <a:bodyPr/>
                    <a:lstStyle/>
                    <a:p>
                      <a:pPr algn="l">
                        <a:lnSpc>
                          <a:spcPct val="107000"/>
                        </a:lnSpc>
                        <a:spcAft>
                          <a:spcPts val="0"/>
                        </a:spcAft>
                      </a:pPr>
                      <a:r>
                        <a:rPr lang="en-ZA" sz="1400" b="1" dirty="0">
                          <a:solidFill>
                            <a:srgbClr val="000000"/>
                          </a:solidFill>
                          <a:effectLst/>
                          <a:latin typeface="+mn-lt"/>
                          <a:ea typeface="Times New Roman" panose="02020603050405020304" pitchFamily="18" charset="0"/>
                          <a:cs typeface="Calibri" panose="020F0502020204030204" pitchFamily="34" charset="0"/>
                        </a:rPr>
                        <a:t>NAME OF EARMARKED QUARANTINE FACILITY </a:t>
                      </a:r>
                      <a:endParaRPr lang="en-ZA" sz="1400" b="1"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ZA" sz="1400" b="1" dirty="0">
                          <a:solidFill>
                            <a:srgbClr val="000000"/>
                          </a:solidFill>
                          <a:effectLst/>
                          <a:latin typeface="+mn-lt"/>
                          <a:ea typeface="Times New Roman" panose="02020603050405020304" pitchFamily="18" charset="0"/>
                          <a:cs typeface="Calibri" panose="020F0502020204030204" pitchFamily="34" charset="0"/>
                        </a:rPr>
                        <a:t>(State-Owned/Mine Sponsored/Private) </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ZA" sz="1400" b="1">
                          <a:solidFill>
                            <a:srgbClr val="000000"/>
                          </a:solidFill>
                          <a:effectLst/>
                          <a:latin typeface="+mn-lt"/>
                          <a:ea typeface="Times New Roman" panose="02020603050405020304" pitchFamily="18" charset="0"/>
                          <a:cs typeface="Calibri" panose="020F0502020204030204" pitchFamily="34" charset="0"/>
                        </a:rPr>
                        <a:t> </a:t>
                      </a:r>
                      <a:endParaRPr lang="en-ZA" sz="1400" b="1">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Target #</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ZA" sz="1400" b="1">
                          <a:solidFill>
                            <a:srgbClr val="000000"/>
                          </a:solidFill>
                          <a:effectLst/>
                          <a:latin typeface="+mn-lt"/>
                          <a:ea typeface="Times New Roman" panose="02020603050405020304" pitchFamily="18" charset="0"/>
                          <a:cs typeface="Calibri" panose="020F0502020204030204" pitchFamily="34" charset="0"/>
                        </a:rPr>
                        <a:t>Assessed</a:t>
                      </a:r>
                      <a:endParaRPr lang="en-ZA" sz="1400" b="1">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ZA" sz="1400" b="1">
                          <a:solidFill>
                            <a:srgbClr val="000000"/>
                          </a:solidFill>
                          <a:effectLst/>
                          <a:latin typeface="+mn-lt"/>
                          <a:ea typeface="Times New Roman" panose="02020603050405020304" pitchFamily="18" charset="0"/>
                          <a:cs typeface="Calibri" panose="020F0502020204030204" pitchFamily="34" charset="0"/>
                        </a:rPr>
                        <a:t>Yes/No</a:t>
                      </a:r>
                      <a:endParaRPr lang="en-ZA" sz="1400" b="1">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ZA" sz="1400" b="1">
                          <a:solidFill>
                            <a:srgbClr val="000000"/>
                          </a:solidFill>
                          <a:effectLst/>
                          <a:latin typeface="+mn-lt"/>
                          <a:ea typeface="Times New Roman" panose="02020603050405020304" pitchFamily="18" charset="0"/>
                          <a:cs typeface="Calibri" panose="020F0502020204030204" pitchFamily="34" charset="0"/>
                        </a:rPr>
                        <a:t> </a:t>
                      </a:r>
                      <a:endParaRPr lang="en-ZA" sz="1400" b="1">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Activated √/×</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 NORTHERN CAPE</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0"/>
                  </a:ext>
                </a:extLst>
              </a:tr>
              <a:tr h="257139">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Frances Baard</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 </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 </a:t>
                      </a:r>
                      <a:endParaRPr lang="en-ZA" sz="1400" b="1">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 </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Number of Beds</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1"/>
                  </a:ext>
                </a:extLst>
              </a:tr>
              <a:tr h="257139">
                <a:tc>
                  <a:txBody>
                    <a:bodyPr/>
                    <a:lstStyle/>
                    <a:p>
                      <a:pPr algn="l">
                        <a:lnSpc>
                          <a:spcPct val="107000"/>
                        </a:lnSpc>
                        <a:spcAft>
                          <a:spcPts val="0"/>
                        </a:spcAft>
                      </a:pPr>
                      <a:r>
                        <a:rPr lang="en-ZA" sz="1400" b="1" i="1" dirty="0">
                          <a:solidFill>
                            <a:srgbClr val="000000"/>
                          </a:solidFill>
                          <a:effectLst/>
                          <a:latin typeface="+mn-lt"/>
                          <a:ea typeface="Times New Roman" panose="02020603050405020304" pitchFamily="18" charset="0"/>
                          <a:cs typeface="Times New Roman" panose="02020603050405020304" pitchFamily="18" charset="0"/>
                        </a:rPr>
                        <a:t>Harmony Home – Kimberley </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a:t>
                      </a:r>
                      <a:endParaRPr lang="en-ZA" sz="1400" b="1">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b="1">
                          <a:solidFill>
                            <a:srgbClr val="000000"/>
                          </a:solidFill>
                          <a:effectLst/>
                          <a:latin typeface="+mn-lt"/>
                          <a:ea typeface="Times New Roman" panose="02020603050405020304" pitchFamily="18" charset="0"/>
                          <a:cs typeface="Times New Roman" panose="02020603050405020304" pitchFamily="18" charset="0"/>
                        </a:rPr>
                        <a:t>60</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2"/>
                  </a:ext>
                </a:extLst>
              </a:tr>
              <a:tr h="257139">
                <a:tc>
                  <a:txBody>
                    <a:bodyPr/>
                    <a:lstStyle/>
                    <a:p>
                      <a:pPr algn="l">
                        <a:lnSpc>
                          <a:spcPct val="107000"/>
                        </a:lnSpc>
                        <a:spcAft>
                          <a:spcPts val="0"/>
                        </a:spcAft>
                      </a:pPr>
                      <a:r>
                        <a:rPr lang="en-ZA" sz="1400" b="1" i="1" dirty="0">
                          <a:solidFill>
                            <a:srgbClr val="000000"/>
                          </a:solidFill>
                          <a:effectLst/>
                          <a:latin typeface="+mn-lt"/>
                          <a:ea typeface="Times New Roman" panose="02020603050405020304" pitchFamily="18" charset="0"/>
                          <a:cs typeface="Times New Roman" panose="02020603050405020304" pitchFamily="18" charset="0"/>
                        </a:rPr>
                        <a:t>West End </a:t>
                      </a:r>
                      <a:r>
                        <a:rPr lang="en-ZA" sz="1400" b="1" i="1" dirty="0" err="1">
                          <a:solidFill>
                            <a:srgbClr val="000000"/>
                          </a:solidFill>
                          <a:effectLst/>
                          <a:latin typeface="+mn-lt"/>
                          <a:ea typeface="Times New Roman" panose="02020603050405020304" pitchFamily="18" charset="0"/>
                          <a:cs typeface="Times New Roman" panose="02020603050405020304" pitchFamily="18" charset="0"/>
                        </a:rPr>
                        <a:t>Hosp</a:t>
                      </a:r>
                      <a:r>
                        <a:rPr lang="en-ZA" sz="1400" b="1" i="1" dirty="0">
                          <a:solidFill>
                            <a:srgbClr val="000000"/>
                          </a:solidFill>
                          <a:effectLst/>
                          <a:latin typeface="+mn-lt"/>
                          <a:ea typeface="Times New Roman" panose="02020603050405020304" pitchFamily="18" charset="0"/>
                          <a:cs typeface="Times New Roman" panose="02020603050405020304" pitchFamily="18" charset="0"/>
                        </a:rPr>
                        <a:t> - Kimberley</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Times New Roman" panose="02020603050405020304" pitchFamily="18" charset="0"/>
                        </a:rPr>
                        <a:t> </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a:t>
                      </a:r>
                      <a:endParaRPr lang="en-ZA" sz="1400" b="1">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Times New Roman" panose="02020603050405020304" pitchFamily="18" charset="0"/>
                        </a:rPr>
                        <a:t>×</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b="1">
                          <a:solidFill>
                            <a:srgbClr val="000000"/>
                          </a:solidFill>
                          <a:effectLst/>
                          <a:latin typeface="+mn-lt"/>
                          <a:ea typeface="Times New Roman" panose="02020603050405020304" pitchFamily="18" charset="0"/>
                          <a:cs typeface="Times New Roman" panose="02020603050405020304" pitchFamily="18" charset="0"/>
                        </a:rPr>
                        <a:t>40</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3"/>
                  </a:ext>
                </a:extLst>
              </a:tr>
              <a:tr h="257139">
                <a:tc>
                  <a:txBody>
                    <a:bodyPr/>
                    <a:lstStyle/>
                    <a:p>
                      <a:pPr algn="l">
                        <a:lnSpc>
                          <a:spcPct val="107000"/>
                        </a:lnSpc>
                        <a:spcAft>
                          <a:spcPts val="0"/>
                        </a:spcAft>
                      </a:pPr>
                      <a:r>
                        <a:rPr lang="en-ZA" sz="1400" b="1" i="1" dirty="0" err="1">
                          <a:solidFill>
                            <a:srgbClr val="000000"/>
                          </a:solidFill>
                          <a:effectLst/>
                          <a:latin typeface="+mn-lt"/>
                          <a:ea typeface="Times New Roman" panose="02020603050405020304" pitchFamily="18" charset="0"/>
                          <a:cs typeface="Times New Roman" panose="02020603050405020304" pitchFamily="18" charset="0"/>
                        </a:rPr>
                        <a:t>Transka</a:t>
                      </a:r>
                      <a:r>
                        <a:rPr lang="en-ZA" sz="1400" b="1" i="1" dirty="0">
                          <a:solidFill>
                            <a:srgbClr val="000000"/>
                          </a:solidFill>
                          <a:effectLst/>
                          <a:latin typeface="+mn-lt"/>
                          <a:ea typeface="Times New Roman" panose="02020603050405020304" pitchFamily="18" charset="0"/>
                          <a:cs typeface="Times New Roman" panose="02020603050405020304" pitchFamily="18" charset="0"/>
                        </a:rPr>
                        <a:t> Resort- Warrenton</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Times New Roman" panose="02020603050405020304" pitchFamily="18" charset="0"/>
                        </a:rPr>
                        <a:t> </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a:t>
                      </a:r>
                      <a:endParaRPr lang="en-ZA" sz="1400" b="1">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b="1">
                          <a:solidFill>
                            <a:srgbClr val="000000"/>
                          </a:solidFill>
                          <a:effectLst/>
                          <a:latin typeface="+mn-lt"/>
                          <a:ea typeface="Times New Roman" panose="02020603050405020304" pitchFamily="18" charset="0"/>
                          <a:cs typeface="Times New Roman" panose="02020603050405020304" pitchFamily="18" charset="0"/>
                        </a:rPr>
                        <a:t>186</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4"/>
                  </a:ext>
                </a:extLst>
              </a:tr>
              <a:tr h="257139">
                <a:tc>
                  <a:txBody>
                    <a:bodyPr/>
                    <a:lstStyle/>
                    <a:p>
                      <a:pPr algn="l">
                        <a:lnSpc>
                          <a:spcPct val="107000"/>
                        </a:lnSpc>
                        <a:spcAft>
                          <a:spcPts val="0"/>
                        </a:spcAft>
                      </a:pPr>
                      <a:r>
                        <a:rPr lang="en-ZA" sz="1400" b="1" i="1" dirty="0">
                          <a:solidFill>
                            <a:srgbClr val="000000"/>
                          </a:solidFill>
                          <a:effectLst/>
                          <a:latin typeface="+mn-lt"/>
                          <a:ea typeface="Times New Roman" panose="02020603050405020304" pitchFamily="18" charset="0"/>
                          <a:cs typeface="Times New Roman" panose="02020603050405020304" pitchFamily="18" charset="0"/>
                        </a:rPr>
                        <a:t>Warrenton Cultural Centre- Warrenton</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Times New Roman" panose="02020603050405020304" pitchFamily="18" charset="0"/>
                        </a:rPr>
                        <a:t> </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a:t>
                      </a:r>
                      <a:endParaRPr lang="en-ZA" sz="1400" b="1">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Times New Roman" panose="02020603050405020304" pitchFamily="18" charset="0"/>
                        </a:rPr>
                        <a:t>×</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b="1">
                          <a:solidFill>
                            <a:srgbClr val="000000"/>
                          </a:solidFill>
                          <a:effectLst/>
                          <a:latin typeface="+mn-lt"/>
                          <a:ea typeface="Times New Roman" panose="02020603050405020304" pitchFamily="18" charset="0"/>
                          <a:cs typeface="Times New Roman" panose="02020603050405020304" pitchFamily="18" charset="0"/>
                        </a:rPr>
                        <a:t>50</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5"/>
                  </a:ext>
                </a:extLst>
              </a:tr>
              <a:tr h="257139">
                <a:tc>
                  <a:txBody>
                    <a:bodyPr/>
                    <a:lstStyle/>
                    <a:p>
                      <a:pPr algn="l">
                        <a:lnSpc>
                          <a:spcPct val="107000"/>
                        </a:lnSpc>
                        <a:spcAft>
                          <a:spcPts val="0"/>
                        </a:spcAft>
                      </a:pPr>
                      <a:r>
                        <a:rPr lang="en-ZA" sz="1400" b="1" i="1" dirty="0" err="1">
                          <a:solidFill>
                            <a:srgbClr val="000000"/>
                          </a:solidFill>
                          <a:effectLst/>
                          <a:latin typeface="+mn-lt"/>
                          <a:ea typeface="Times New Roman" panose="02020603050405020304" pitchFamily="18" charset="0"/>
                          <a:cs typeface="Times New Roman" panose="02020603050405020304" pitchFamily="18" charset="0"/>
                        </a:rPr>
                        <a:t>Rekaofela</a:t>
                      </a:r>
                      <a:r>
                        <a:rPr lang="en-ZA" sz="1400" b="1" i="1" dirty="0">
                          <a:solidFill>
                            <a:srgbClr val="000000"/>
                          </a:solidFill>
                          <a:effectLst/>
                          <a:latin typeface="+mn-lt"/>
                          <a:ea typeface="Times New Roman" panose="02020603050405020304" pitchFamily="18" charset="0"/>
                          <a:cs typeface="Times New Roman" panose="02020603050405020304" pitchFamily="18" charset="0"/>
                        </a:rPr>
                        <a:t> Resort-Barkley West</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Times New Roman" panose="02020603050405020304" pitchFamily="18" charset="0"/>
                        </a:rPr>
                        <a:t> </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a:t>
                      </a:r>
                      <a:endParaRPr lang="en-ZA" sz="1400" b="1">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Times New Roman" panose="02020603050405020304" pitchFamily="18" charset="0"/>
                        </a:rPr>
                        <a:t>×</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b="1">
                          <a:solidFill>
                            <a:srgbClr val="000000"/>
                          </a:solidFill>
                          <a:effectLst/>
                          <a:latin typeface="+mn-lt"/>
                          <a:ea typeface="Times New Roman" panose="02020603050405020304" pitchFamily="18" charset="0"/>
                          <a:cs typeface="Times New Roman" panose="02020603050405020304" pitchFamily="18" charset="0"/>
                        </a:rPr>
                        <a:t>220</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6"/>
                  </a:ext>
                </a:extLst>
              </a:tr>
              <a:tr h="257139">
                <a:tc>
                  <a:txBody>
                    <a:bodyPr/>
                    <a:lstStyle/>
                    <a:p>
                      <a:pPr algn="l">
                        <a:lnSpc>
                          <a:spcPct val="107000"/>
                        </a:lnSpc>
                        <a:spcAft>
                          <a:spcPts val="0"/>
                        </a:spcAft>
                      </a:pPr>
                      <a:r>
                        <a:rPr lang="en-ZA" sz="1400" b="1" i="1" dirty="0" err="1">
                          <a:solidFill>
                            <a:srgbClr val="000000"/>
                          </a:solidFill>
                          <a:effectLst/>
                          <a:latin typeface="+mn-lt"/>
                          <a:ea typeface="Times New Roman" panose="02020603050405020304" pitchFamily="18" charset="0"/>
                          <a:cs typeface="Times New Roman" panose="02020603050405020304" pitchFamily="18" charset="0"/>
                        </a:rPr>
                        <a:t>Platfontein</a:t>
                      </a:r>
                      <a:r>
                        <a:rPr lang="en-ZA" sz="1400" b="1" i="1" dirty="0">
                          <a:solidFill>
                            <a:srgbClr val="000000"/>
                          </a:solidFill>
                          <a:effectLst/>
                          <a:latin typeface="+mn-lt"/>
                          <a:ea typeface="Times New Roman" panose="02020603050405020304" pitchFamily="18" charset="0"/>
                          <a:cs typeface="Times New Roman" panose="02020603050405020304" pitchFamily="18" charset="0"/>
                        </a:rPr>
                        <a:t> Lodge- 15km outside Kimberley</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Times New Roman" panose="02020603050405020304" pitchFamily="18" charset="0"/>
                        </a:rPr>
                        <a:t> </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a:t>
                      </a:r>
                      <a:endParaRPr lang="en-ZA" sz="1400" b="1">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Times New Roman" panose="02020603050405020304" pitchFamily="18" charset="0"/>
                        </a:rPr>
                        <a:t>×</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b="1">
                          <a:solidFill>
                            <a:srgbClr val="000000"/>
                          </a:solidFill>
                          <a:effectLst/>
                          <a:latin typeface="+mn-lt"/>
                          <a:ea typeface="Times New Roman" panose="02020603050405020304" pitchFamily="18" charset="0"/>
                          <a:cs typeface="Times New Roman" panose="02020603050405020304" pitchFamily="18" charset="0"/>
                        </a:rPr>
                        <a:t>11</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7"/>
                  </a:ext>
                </a:extLst>
              </a:tr>
              <a:tr h="257139">
                <a:tc>
                  <a:txBody>
                    <a:bodyPr/>
                    <a:lstStyle/>
                    <a:p>
                      <a:pPr algn="l">
                        <a:lnSpc>
                          <a:spcPct val="107000"/>
                        </a:lnSpc>
                        <a:spcAft>
                          <a:spcPts val="0"/>
                        </a:spcAft>
                      </a:pPr>
                      <a:r>
                        <a:rPr lang="en-ZA" sz="1400" b="1" i="1" dirty="0">
                          <a:solidFill>
                            <a:srgbClr val="000000"/>
                          </a:solidFill>
                          <a:effectLst/>
                          <a:latin typeface="+mn-lt"/>
                          <a:ea typeface="Times New Roman" panose="02020603050405020304" pitchFamily="18" charset="0"/>
                          <a:cs typeface="Calibri" panose="020F0502020204030204" pitchFamily="34" charset="0"/>
                        </a:rPr>
                        <a:t>District Total  Sites &amp; beds </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Calibri" panose="020F0502020204030204" pitchFamily="34" charset="0"/>
                        </a:rPr>
                        <a:t>6</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Calibri" panose="020F0502020204030204" pitchFamily="34" charset="0"/>
                        </a:rPr>
                        <a:t>6</a:t>
                      </a:r>
                      <a:endParaRPr lang="en-ZA" sz="1400" b="1">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Calibri" panose="020F0502020204030204" pitchFamily="34" charset="0"/>
                        </a:rPr>
                        <a:t>2</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567</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8"/>
                  </a:ext>
                </a:extLst>
              </a:tr>
              <a:tr h="257139">
                <a:tc>
                  <a:txBody>
                    <a:bodyPr/>
                    <a:lstStyle/>
                    <a:p>
                      <a:pPr algn="l">
                        <a:lnSpc>
                          <a:spcPct val="107000"/>
                        </a:lnSpc>
                        <a:spcAft>
                          <a:spcPts val="0"/>
                        </a:spcAft>
                      </a:pPr>
                      <a:r>
                        <a:rPr lang="en-ZA" sz="1400" b="1" dirty="0" err="1">
                          <a:solidFill>
                            <a:srgbClr val="000000"/>
                          </a:solidFill>
                          <a:effectLst/>
                          <a:latin typeface="+mn-lt"/>
                          <a:ea typeface="Times New Roman" panose="02020603050405020304" pitchFamily="18" charset="0"/>
                          <a:cs typeface="Calibri" panose="020F0502020204030204" pitchFamily="34" charset="0"/>
                        </a:rPr>
                        <a:t>Pixley</a:t>
                      </a:r>
                      <a:r>
                        <a:rPr lang="en-ZA" sz="1400" b="1" dirty="0">
                          <a:solidFill>
                            <a:srgbClr val="000000"/>
                          </a:solidFill>
                          <a:effectLst/>
                          <a:latin typeface="+mn-lt"/>
                          <a:ea typeface="Times New Roman" panose="02020603050405020304" pitchFamily="18" charset="0"/>
                          <a:cs typeface="Calibri" panose="020F0502020204030204" pitchFamily="34" charset="0"/>
                        </a:rPr>
                        <a:t> </a:t>
                      </a:r>
                      <a:r>
                        <a:rPr lang="en-ZA" sz="1400" b="1" dirty="0" err="1">
                          <a:solidFill>
                            <a:srgbClr val="000000"/>
                          </a:solidFill>
                          <a:effectLst/>
                          <a:latin typeface="+mn-lt"/>
                          <a:ea typeface="Times New Roman" panose="02020603050405020304" pitchFamily="18" charset="0"/>
                          <a:cs typeface="Calibri" panose="020F0502020204030204" pitchFamily="34" charset="0"/>
                        </a:rPr>
                        <a:t>Ka</a:t>
                      </a:r>
                      <a:r>
                        <a:rPr lang="en-ZA" sz="1400" b="1" dirty="0">
                          <a:solidFill>
                            <a:srgbClr val="000000"/>
                          </a:solidFill>
                          <a:effectLst/>
                          <a:latin typeface="+mn-lt"/>
                          <a:ea typeface="Times New Roman" panose="02020603050405020304" pitchFamily="18" charset="0"/>
                          <a:cs typeface="Calibri" panose="020F0502020204030204" pitchFamily="34" charset="0"/>
                        </a:rPr>
                        <a:t> </a:t>
                      </a:r>
                      <a:r>
                        <a:rPr lang="en-ZA" sz="1400" b="1" dirty="0" err="1">
                          <a:solidFill>
                            <a:srgbClr val="000000"/>
                          </a:solidFill>
                          <a:effectLst/>
                          <a:latin typeface="+mn-lt"/>
                          <a:ea typeface="Times New Roman" panose="02020603050405020304" pitchFamily="18" charset="0"/>
                          <a:cs typeface="Calibri" panose="020F0502020204030204" pitchFamily="34" charset="0"/>
                        </a:rPr>
                        <a:t>Seme</a:t>
                      </a:r>
                      <a:r>
                        <a:rPr lang="en-ZA" sz="1400" b="1" dirty="0">
                          <a:solidFill>
                            <a:srgbClr val="FF0000"/>
                          </a:solidFill>
                          <a:effectLst/>
                          <a:latin typeface="+mn-lt"/>
                          <a:ea typeface="Times New Roman" panose="02020603050405020304" pitchFamily="18" charset="0"/>
                          <a:cs typeface="Calibri" panose="020F0502020204030204" pitchFamily="34" charset="0"/>
                        </a:rPr>
                        <a:t>**</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l">
                        <a:lnSpc>
                          <a:spcPct val="107000"/>
                        </a:lnSpc>
                        <a:spcAft>
                          <a:spcPts val="0"/>
                        </a:spcAft>
                      </a:pPr>
                      <a:r>
                        <a:rPr lang="en-ZA" sz="1400" b="1" dirty="0">
                          <a:solidFill>
                            <a:srgbClr val="000000"/>
                          </a:solidFill>
                          <a:effectLst/>
                          <a:latin typeface="+mn-lt"/>
                          <a:ea typeface="Times New Roman" panose="02020603050405020304" pitchFamily="18" charset="0"/>
                          <a:cs typeface="Calibri" panose="020F0502020204030204" pitchFamily="34" charset="0"/>
                        </a:rPr>
                        <a:t> </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l">
                        <a:lnSpc>
                          <a:spcPct val="107000"/>
                        </a:lnSpc>
                        <a:spcAft>
                          <a:spcPts val="0"/>
                        </a:spcAft>
                      </a:pPr>
                      <a:r>
                        <a:rPr lang="en-ZA" sz="1400" b="1" dirty="0">
                          <a:solidFill>
                            <a:srgbClr val="000000"/>
                          </a:solidFill>
                          <a:effectLst/>
                          <a:latin typeface="+mn-lt"/>
                          <a:ea typeface="Times New Roman" panose="02020603050405020304" pitchFamily="18" charset="0"/>
                          <a:cs typeface="Calibri" panose="020F0502020204030204" pitchFamily="34" charset="0"/>
                        </a:rPr>
                        <a:t> </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l">
                        <a:lnSpc>
                          <a:spcPct val="107000"/>
                        </a:lnSpc>
                        <a:spcAft>
                          <a:spcPts val="0"/>
                        </a:spcAft>
                      </a:pPr>
                      <a:r>
                        <a:rPr lang="en-ZA" sz="1400" b="1" dirty="0">
                          <a:solidFill>
                            <a:srgbClr val="000000"/>
                          </a:solidFill>
                          <a:effectLst/>
                          <a:latin typeface="+mn-lt"/>
                          <a:ea typeface="Times New Roman" panose="02020603050405020304" pitchFamily="18" charset="0"/>
                          <a:cs typeface="Calibri" panose="020F0502020204030204" pitchFamily="34" charset="0"/>
                        </a:rPr>
                        <a:t> </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l">
                        <a:lnSpc>
                          <a:spcPct val="107000"/>
                        </a:lnSpc>
                        <a:spcAft>
                          <a:spcPts val="0"/>
                        </a:spcAft>
                      </a:pPr>
                      <a:r>
                        <a:rPr lang="en-ZA" sz="1400" b="1" dirty="0">
                          <a:solidFill>
                            <a:srgbClr val="000000"/>
                          </a:solidFill>
                          <a:effectLst/>
                          <a:latin typeface="+mn-lt"/>
                          <a:ea typeface="Times New Roman" panose="02020603050405020304" pitchFamily="18" charset="0"/>
                          <a:cs typeface="Calibri" panose="020F0502020204030204" pitchFamily="34" charset="0"/>
                        </a:rPr>
                        <a:t> </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9"/>
                  </a:ext>
                </a:extLst>
              </a:tr>
              <a:tr h="257139">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Times New Roman" panose="02020603050405020304" pitchFamily="18" charset="0"/>
                        </a:rPr>
                        <a:t>Rolfontein Nature Reserve - Vanderkloof</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Times New Roman" panose="02020603050405020304" pitchFamily="18" charset="0"/>
                        </a:rPr>
                        <a:t> </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dirty="0">
                          <a:solidFill>
                            <a:srgbClr val="000000"/>
                          </a:solidFill>
                          <a:effectLst/>
                          <a:latin typeface="+mn-lt"/>
                          <a:ea typeface="Times New Roman" panose="02020603050405020304" pitchFamily="18" charset="0"/>
                          <a:cs typeface="Calibri" panose="020F0502020204030204" pitchFamily="34" charset="0"/>
                        </a:rPr>
                        <a:t>√</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i="1" dirty="0">
                          <a:solidFill>
                            <a:srgbClr val="000000"/>
                          </a:solidFill>
                          <a:effectLst/>
                          <a:latin typeface="+mn-lt"/>
                          <a:ea typeface="Times New Roman" panose="02020603050405020304" pitchFamily="18" charset="0"/>
                          <a:cs typeface="Times New Roman" panose="02020603050405020304" pitchFamily="18" charset="0"/>
                        </a:rPr>
                        <a:t>×</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b="1">
                          <a:solidFill>
                            <a:srgbClr val="000000"/>
                          </a:solidFill>
                          <a:effectLst/>
                          <a:latin typeface="+mn-lt"/>
                          <a:ea typeface="Times New Roman" panose="02020603050405020304" pitchFamily="18" charset="0"/>
                          <a:cs typeface="Times New Roman" panose="02020603050405020304" pitchFamily="18" charset="0"/>
                        </a:rPr>
                        <a:t>10</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10"/>
                  </a:ext>
                </a:extLst>
              </a:tr>
              <a:tr h="257139">
                <a:tc>
                  <a:txBody>
                    <a:bodyPr/>
                    <a:lstStyle/>
                    <a:p>
                      <a:pPr algn="l">
                        <a:lnSpc>
                          <a:spcPct val="107000"/>
                        </a:lnSpc>
                        <a:spcAft>
                          <a:spcPts val="0"/>
                        </a:spcAft>
                      </a:pPr>
                      <a:r>
                        <a:rPr lang="en-ZA" sz="1400" b="1" i="1">
                          <a:effectLst/>
                          <a:latin typeface="+mn-lt"/>
                          <a:ea typeface="Times New Roman" panose="02020603050405020304" pitchFamily="18" charset="0"/>
                          <a:cs typeface="Times New Roman" panose="02020603050405020304" pitchFamily="18" charset="0"/>
                        </a:rPr>
                        <a:t>Merino Inn -Colesberg</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i="1">
                          <a:effectLst/>
                          <a:latin typeface="+mn-lt"/>
                          <a:ea typeface="Times New Roman" panose="02020603050405020304" pitchFamily="18" charset="0"/>
                          <a:cs typeface="Times New Roman" panose="02020603050405020304" pitchFamily="18" charset="0"/>
                        </a:rPr>
                        <a:t> </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a:t>
                      </a:r>
                      <a:endParaRPr lang="en-ZA" sz="1400" b="1">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b="1" i="1" dirty="0">
                          <a:effectLst/>
                          <a:latin typeface="+mn-lt"/>
                          <a:ea typeface="Times New Roman" panose="02020603050405020304" pitchFamily="18" charset="0"/>
                          <a:cs typeface="Times New Roman" panose="02020603050405020304" pitchFamily="18" charset="0"/>
                        </a:rPr>
                        <a:t>×</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b="1">
                          <a:effectLst/>
                          <a:latin typeface="+mn-lt"/>
                          <a:ea typeface="Times New Roman" panose="02020603050405020304" pitchFamily="18" charset="0"/>
                          <a:cs typeface="Times New Roman" panose="02020603050405020304" pitchFamily="18" charset="0"/>
                        </a:rPr>
                        <a:t>60</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11"/>
                  </a:ext>
                </a:extLst>
              </a:tr>
              <a:tr h="257139">
                <a:tc>
                  <a:txBody>
                    <a:bodyPr/>
                    <a:lstStyle/>
                    <a:p>
                      <a:pPr algn="l">
                        <a:lnSpc>
                          <a:spcPct val="107000"/>
                        </a:lnSpc>
                        <a:spcAft>
                          <a:spcPts val="0"/>
                        </a:spcAft>
                      </a:pPr>
                      <a:r>
                        <a:rPr lang="en-ZA" sz="1400" b="1" i="1">
                          <a:effectLst/>
                          <a:latin typeface="+mn-lt"/>
                          <a:ea typeface="Times New Roman" panose="02020603050405020304" pitchFamily="18" charset="0"/>
                          <a:cs typeface="Times New Roman" panose="02020603050405020304" pitchFamily="18" charset="0"/>
                        </a:rPr>
                        <a:t>De Aar Army Base- De Aar</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ZA" sz="1400" b="1" i="1">
                          <a:effectLst/>
                          <a:latin typeface="+mn-lt"/>
                          <a:ea typeface="Times New Roman" panose="02020603050405020304" pitchFamily="18" charset="0"/>
                          <a:cs typeface="Times New Roman" panose="02020603050405020304" pitchFamily="18" charset="0"/>
                        </a:rPr>
                        <a:t> </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ZA" sz="1400" b="1" i="1">
                          <a:effectLst/>
                          <a:latin typeface="+mn-lt"/>
                          <a:ea typeface="Times New Roman" panose="02020603050405020304" pitchFamily="18" charset="0"/>
                          <a:cs typeface="Times New Roman" panose="02020603050405020304" pitchFamily="18" charset="0"/>
                        </a:rPr>
                        <a:t>X</a:t>
                      </a:r>
                      <a:endParaRPr lang="en-ZA" sz="1400" b="1">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en-ZA" sz="1400" b="1" i="1" dirty="0">
                          <a:effectLst/>
                          <a:latin typeface="+mn-lt"/>
                          <a:ea typeface="Times New Roman" panose="02020603050405020304" pitchFamily="18" charset="0"/>
                          <a:cs typeface="Times New Roman" panose="02020603050405020304" pitchFamily="18" charset="0"/>
                        </a:rPr>
                        <a:t>×</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a:effectLst/>
                          <a:latin typeface="+mn-lt"/>
                          <a:ea typeface="Times New Roman" panose="02020603050405020304" pitchFamily="18" charset="0"/>
                          <a:cs typeface="Times New Roman" panose="02020603050405020304" pitchFamily="18" charset="0"/>
                        </a:rPr>
                        <a:t>14</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2"/>
                  </a:ext>
                </a:extLst>
              </a:tr>
              <a:tr h="514278">
                <a:tc>
                  <a:txBody>
                    <a:bodyPr/>
                    <a:lstStyle/>
                    <a:p>
                      <a:pPr algn="l">
                        <a:lnSpc>
                          <a:spcPct val="107000"/>
                        </a:lnSpc>
                        <a:spcAft>
                          <a:spcPts val="0"/>
                        </a:spcAft>
                      </a:pPr>
                      <a:r>
                        <a:rPr lang="en-ZA" sz="1400" b="1" i="1" dirty="0">
                          <a:solidFill>
                            <a:srgbClr val="000000"/>
                          </a:solidFill>
                          <a:effectLst/>
                          <a:latin typeface="+mn-lt"/>
                          <a:ea typeface="Times New Roman" panose="02020603050405020304" pitchFamily="18" charset="0"/>
                          <a:cs typeface="Calibri" panose="020F0502020204030204" pitchFamily="34" charset="0"/>
                        </a:rPr>
                        <a:t>District Total  Sites &amp; beds</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400" b="1" i="1" dirty="0">
                          <a:solidFill>
                            <a:srgbClr val="000000"/>
                          </a:solidFill>
                          <a:effectLst/>
                          <a:latin typeface="+mn-lt"/>
                          <a:ea typeface="Times New Roman" panose="02020603050405020304" pitchFamily="18" charset="0"/>
                          <a:cs typeface="Calibri" panose="020F0502020204030204" pitchFamily="34" charset="0"/>
                        </a:rPr>
                        <a:t>3</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Calibri" panose="020F0502020204030204" pitchFamily="34" charset="0"/>
                        </a:rPr>
                        <a:t> </a:t>
                      </a:r>
                      <a:endParaRPr lang="en-ZA" sz="1400" b="1">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ZA" sz="1400" b="1" i="1">
                          <a:solidFill>
                            <a:srgbClr val="000000"/>
                          </a:solidFill>
                          <a:effectLst/>
                          <a:latin typeface="+mn-lt"/>
                          <a:ea typeface="Times New Roman" panose="02020603050405020304" pitchFamily="18" charset="0"/>
                          <a:cs typeface="Calibri" panose="020F0502020204030204" pitchFamily="34" charset="0"/>
                        </a:rPr>
                        <a:t>2</a:t>
                      </a:r>
                      <a:endParaRPr lang="en-ZA" sz="1400" b="1">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400" b="1" i="1" dirty="0">
                          <a:solidFill>
                            <a:srgbClr val="000000"/>
                          </a:solidFill>
                          <a:effectLst/>
                          <a:latin typeface="+mn-lt"/>
                          <a:ea typeface="Times New Roman" panose="02020603050405020304" pitchFamily="18" charset="0"/>
                          <a:cs typeface="Calibri" panose="020F0502020204030204" pitchFamily="34" charset="0"/>
                        </a:rPr>
                        <a:t>0</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84**</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13"/>
                  </a:ext>
                </a:extLst>
              </a:tr>
              <a:tr h="27158">
                <a:tc>
                  <a:txBody>
                    <a:bodyPr/>
                    <a:lstStyle/>
                    <a:p>
                      <a:pPr algn="l">
                        <a:lnSpc>
                          <a:spcPct val="107000"/>
                        </a:lnSpc>
                        <a:spcAft>
                          <a:spcPts val="0"/>
                        </a:spcAft>
                      </a:pPr>
                      <a:r>
                        <a:rPr lang="en-ZA" sz="1400" b="1" dirty="0">
                          <a:solidFill>
                            <a:srgbClr val="000000"/>
                          </a:solidFill>
                          <a:effectLst/>
                          <a:latin typeface="+mn-lt"/>
                          <a:ea typeface="Times New Roman" panose="02020603050405020304" pitchFamily="18" charset="0"/>
                          <a:cs typeface="Calibri" panose="020F0502020204030204" pitchFamily="34" charset="0"/>
                        </a:rPr>
                        <a:t>John </a:t>
                      </a:r>
                      <a:r>
                        <a:rPr lang="en-ZA" sz="1400" b="1" dirty="0" err="1">
                          <a:solidFill>
                            <a:srgbClr val="000000"/>
                          </a:solidFill>
                          <a:effectLst/>
                          <a:latin typeface="+mn-lt"/>
                          <a:ea typeface="Times New Roman" panose="02020603050405020304" pitchFamily="18" charset="0"/>
                          <a:cs typeface="Calibri" panose="020F0502020204030204" pitchFamily="34" charset="0"/>
                        </a:rPr>
                        <a:t>Taolo</a:t>
                      </a:r>
                      <a:r>
                        <a:rPr lang="en-ZA" sz="1400" b="1" dirty="0">
                          <a:solidFill>
                            <a:srgbClr val="000000"/>
                          </a:solidFill>
                          <a:effectLst/>
                          <a:latin typeface="+mn-lt"/>
                          <a:ea typeface="Times New Roman" panose="02020603050405020304" pitchFamily="18" charset="0"/>
                          <a:cs typeface="Calibri" panose="020F0502020204030204" pitchFamily="34" charset="0"/>
                        </a:rPr>
                        <a:t> </a:t>
                      </a:r>
                      <a:r>
                        <a:rPr lang="en-ZA" sz="1400" b="1" dirty="0" err="1">
                          <a:solidFill>
                            <a:srgbClr val="000000"/>
                          </a:solidFill>
                          <a:effectLst/>
                          <a:latin typeface="+mn-lt"/>
                          <a:ea typeface="Times New Roman" panose="02020603050405020304" pitchFamily="18" charset="0"/>
                          <a:cs typeface="Calibri" panose="020F0502020204030204" pitchFamily="34" charset="0"/>
                        </a:rPr>
                        <a:t>Gaetsewe</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 </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 </a:t>
                      </a:r>
                      <a:endParaRPr lang="en-ZA" sz="1400" b="1">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l">
                        <a:lnSpc>
                          <a:spcPct val="107000"/>
                        </a:lnSpc>
                        <a:spcAft>
                          <a:spcPts val="0"/>
                        </a:spcAft>
                      </a:pPr>
                      <a:r>
                        <a:rPr lang="en-ZA" sz="1400" b="1" dirty="0">
                          <a:solidFill>
                            <a:srgbClr val="000000"/>
                          </a:solidFill>
                          <a:effectLst/>
                          <a:latin typeface="+mn-lt"/>
                          <a:ea typeface="Times New Roman" panose="02020603050405020304" pitchFamily="18" charset="0"/>
                          <a:cs typeface="Calibri" panose="020F0502020204030204" pitchFamily="34" charset="0"/>
                        </a:rPr>
                        <a:t> </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l">
                        <a:lnSpc>
                          <a:spcPct val="107000"/>
                        </a:lnSpc>
                        <a:spcAft>
                          <a:spcPts val="0"/>
                        </a:spcAft>
                      </a:pPr>
                      <a:r>
                        <a:rPr lang="en-ZA" sz="1400" b="1" dirty="0">
                          <a:solidFill>
                            <a:srgbClr val="000000"/>
                          </a:solidFill>
                          <a:effectLst/>
                          <a:latin typeface="+mn-lt"/>
                          <a:ea typeface="Times New Roman" panose="02020603050405020304" pitchFamily="18" charset="0"/>
                          <a:cs typeface="Calibri" panose="020F0502020204030204" pitchFamily="34" charset="0"/>
                        </a:rPr>
                        <a:t> </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14"/>
                  </a:ext>
                </a:extLst>
              </a:tr>
              <a:tr h="257139">
                <a:tc>
                  <a:txBody>
                    <a:bodyPr/>
                    <a:lstStyle/>
                    <a:p>
                      <a:pPr algn="l">
                        <a:lnSpc>
                          <a:spcPct val="107000"/>
                        </a:lnSpc>
                        <a:spcAft>
                          <a:spcPts val="0"/>
                        </a:spcAft>
                      </a:pPr>
                      <a:r>
                        <a:rPr lang="en-ZA" sz="1400" b="1" i="1" dirty="0">
                          <a:solidFill>
                            <a:srgbClr val="000000"/>
                          </a:solidFill>
                          <a:effectLst/>
                          <a:latin typeface="+mn-lt"/>
                          <a:ea typeface="Times New Roman" panose="02020603050405020304" pitchFamily="18" charset="0"/>
                          <a:cs typeface="Times New Roman" panose="02020603050405020304" pitchFamily="18" charset="0"/>
                        </a:rPr>
                        <a:t>Second Eye Holiday Resort- 10km outside </a:t>
                      </a:r>
                      <a:r>
                        <a:rPr lang="en-ZA" sz="1400" b="1" i="1" dirty="0" err="1">
                          <a:solidFill>
                            <a:srgbClr val="000000"/>
                          </a:solidFill>
                          <a:effectLst/>
                          <a:latin typeface="+mn-lt"/>
                          <a:ea typeface="Times New Roman" panose="02020603050405020304" pitchFamily="18" charset="0"/>
                          <a:cs typeface="Times New Roman" panose="02020603050405020304" pitchFamily="18" charset="0"/>
                        </a:rPr>
                        <a:t>Kuruman</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b="1" i="1" dirty="0">
                          <a:solidFill>
                            <a:srgbClr val="000000"/>
                          </a:solidFill>
                          <a:effectLst/>
                          <a:latin typeface="+mn-lt"/>
                          <a:ea typeface="Times New Roman" panose="02020603050405020304" pitchFamily="18" charset="0"/>
                          <a:cs typeface="Times New Roman" panose="02020603050405020304" pitchFamily="18" charset="0"/>
                        </a:rPr>
                        <a:t> </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b="1" dirty="0">
                          <a:solidFill>
                            <a:srgbClr val="000000"/>
                          </a:solidFill>
                          <a:effectLst/>
                          <a:latin typeface="+mn-lt"/>
                          <a:ea typeface="Times New Roman" panose="02020603050405020304" pitchFamily="18" charset="0"/>
                          <a:cs typeface="Calibri" panose="020F0502020204030204" pitchFamily="34" charset="0"/>
                        </a:rPr>
                        <a:t>√</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b="1" dirty="0">
                          <a:solidFill>
                            <a:srgbClr val="000000"/>
                          </a:solidFill>
                          <a:effectLst/>
                          <a:latin typeface="+mn-lt"/>
                          <a:ea typeface="Times New Roman" panose="02020603050405020304" pitchFamily="18" charset="0"/>
                          <a:cs typeface="Calibri" panose="020F0502020204030204" pitchFamily="34" charset="0"/>
                        </a:rPr>
                        <a:t>√</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400" b="1" dirty="0">
                          <a:solidFill>
                            <a:srgbClr val="000000"/>
                          </a:solidFill>
                          <a:effectLst/>
                          <a:latin typeface="+mn-lt"/>
                          <a:ea typeface="Times New Roman" panose="02020603050405020304" pitchFamily="18" charset="0"/>
                          <a:cs typeface="Times New Roman" panose="02020603050405020304" pitchFamily="18" charset="0"/>
                        </a:rPr>
                        <a:t>8</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15"/>
                  </a:ext>
                </a:extLst>
              </a:tr>
              <a:tr h="257139">
                <a:tc>
                  <a:txBody>
                    <a:bodyPr/>
                    <a:lstStyle/>
                    <a:p>
                      <a:pPr algn="l">
                        <a:lnSpc>
                          <a:spcPct val="107000"/>
                        </a:lnSpc>
                        <a:spcAft>
                          <a:spcPts val="0"/>
                        </a:spcAft>
                      </a:pPr>
                      <a:r>
                        <a:rPr lang="en-ZA" sz="1400" b="1" i="1" dirty="0" err="1">
                          <a:solidFill>
                            <a:srgbClr val="000000"/>
                          </a:solidFill>
                          <a:effectLst/>
                          <a:latin typeface="+mn-lt"/>
                          <a:ea typeface="Times New Roman" panose="02020603050405020304" pitchFamily="18" charset="0"/>
                          <a:cs typeface="Times New Roman" panose="02020603050405020304" pitchFamily="18" charset="0"/>
                        </a:rPr>
                        <a:t>Tshwaragano</a:t>
                      </a:r>
                      <a:r>
                        <a:rPr lang="en-ZA" sz="1400" b="1" i="1" dirty="0">
                          <a:solidFill>
                            <a:srgbClr val="000000"/>
                          </a:solidFill>
                          <a:effectLst/>
                          <a:latin typeface="+mn-lt"/>
                          <a:ea typeface="Times New Roman" panose="02020603050405020304" pitchFamily="18" charset="0"/>
                          <a:cs typeface="Times New Roman" panose="02020603050405020304" pitchFamily="18" charset="0"/>
                        </a:rPr>
                        <a:t> Nurses Home- 20km outside </a:t>
                      </a:r>
                      <a:r>
                        <a:rPr lang="en-ZA" sz="1400" b="1" i="1" dirty="0" err="1">
                          <a:solidFill>
                            <a:srgbClr val="000000"/>
                          </a:solidFill>
                          <a:effectLst/>
                          <a:latin typeface="+mn-lt"/>
                          <a:ea typeface="Times New Roman" panose="02020603050405020304" pitchFamily="18" charset="0"/>
                          <a:cs typeface="Times New Roman" panose="02020603050405020304" pitchFamily="18" charset="0"/>
                        </a:rPr>
                        <a:t>Kuruman</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Times New Roman" panose="02020603050405020304" pitchFamily="18" charset="0"/>
                        </a:rPr>
                        <a:t> </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Times New Roman" panose="02020603050405020304" pitchFamily="18" charset="0"/>
                        </a:rPr>
                        <a:t>X</a:t>
                      </a:r>
                      <a:endParaRPr lang="en-ZA" sz="1400" b="1">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b="1" i="1" dirty="0">
                          <a:solidFill>
                            <a:srgbClr val="000000"/>
                          </a:solidFill>
                          <a:effectLst/>
                          <a:latin typeface="+mn-lt"/>
                          <a:ea typeface="Times New Roman" panose="02020603050405020304" pitchFamily="18" charset="0"/>
                          <a:cs typeface="Times New Roman" panose="02020603050405020304" pitchFamily="18" charset="0"/>
                        </a:rPr>
                        <a:t>×</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400" b="1" dirty="0">
                          <a:solidFill>
                            <a:srgbClr val="000000"/>
                          </a:solidFill>
                          <a:effectLst/>
                          <a:latin typeface="+mn-lt"/>
                          <a:ea typeface="Times New Roman" panose="02020603050405020304" pitchFamily="18" charset="0"/>
                          <a:cs typeface="Times New Roman" panose="02020603050405020304" pitchFamily="18" charset="0"/>
                        </a:rPr>
                        <a:t>42</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16"/>
                  </a:ext>
                </a:extLst>
              </a:tr>
              <a:tr h="257139">
                <a:tc>
                  <a:txBody>
                    <a:bodyPr/>
                    <a:lstStyle/>
                    <a:p>
                      <a:pPr algn="l">
                        <a:lnSpc>
                          <a:spcPct val="107000"/>
                        </a:lnSpc>
                        <a:spcAft>
                          <a:spcPts val="0"/>
                        </a:spcAft>
                      </a:pPr>
                      <a:r>
                        <a:rPr lang="en-ZA" sz="1400" b="1" i="1" dirty="0" err="1">
                          <a:solidFill>
                            <a:srgbClr val="000000"/>
                          </a:solidFill>
                          <a:effectLst/>
                          <a:latin typeface="+mn-lt"/>
                          <a:ea typeface="Times New Roman" panose="02020603050405020304" pitchFamily="18" charset="0"/>
                          <a:cs typeface="Times New Roman" panose="02020603050405020304" pitchFamily="18" charset="0"/>
                        </a:rPr>
                        <a:t>Mapoteng</a:t>
                      </a:r>
                      <a:r>
                        <a:rPr lang="en-ZA" sz="1400" b="1" i="1" dirty="0">
                          <a:solidFill>
                            <a:srgbClr val="000000"/>
                          </a:solidFill>
                          <a:effectLst/>
                          <a:latin typeface="+mn-lt"/>
                          <a:ea typeface="Times New Roman" panose="02020603050405020304" pitchFamily="18" charset="0"/>
                          <a:cs typeface="Times New Roman" panose="02020603050405020304" pitchFamily="18" charset="0"/>
                        </a:rPr>
                        <a:t> - (</a:t>
                      </a:r>
                      <a:r>
                        <a:rPr lang="en-ZA" sz="1400" b="1" i="1" dirty="0" err="1">
                          <a:solidFill>
                            <a:srgbClr val="000000"/>
                          </a:solidFill>
                          <a:effectLst/>
                          <a:latin typeface="+mn-lt"/>
                          <a:ea typeface="Times New Roman" panose="02020603050405020304" pitchFamily="18" charset="0"/>
                          <a:cs typeface="Times New Roman" panose="02020603050405020304" pitchFamily="18" charset="0"/>
                        </a:rPr>
                        <a:t>Sishen</a:t>
                      </a:r>
                      <a:r>
                        <a:rPr lang="en-ZA" sz="1400" b="1" i="1" dirty="0">
                          <a:solidFill>
                            <a:srgbClr val="000000"/>
                          </a:solidFill>
                          <a:effectLst/>
                          <a:latin typeface="+mn-lt"/>
                          <a:ea typeface="Times New Roman" panose="02020603050405020304" pitchFamily="18" charset="0"/>
                          <a:cs typeface="Times New Roman" panose="02020603050405020304" pitchFamily="18" charset="0"/>
                        </a:rPr>
                        <a:t>/ </a:t>
                      </a:r>
                      <a:r>
                        <a:rPr lang="en-ZA" sz="1400" b="1" i="1" dirty="0" err="1">
                          <a:solidFill>
                            <a:srgbClr val="000000"/>
                          </a:solidFill>
                          <a:effectLst/>
                          <a:latin typeface="+mn-lt"/>
                          <a:ea typeface="Times New Roman" panose="02020603050405020304" pitchFamily="18" charset="0"/>
                          <a:cs typeface="Times New Roman" panose="02020603050405020304" pitchFamily="18" charset="0"/>
                        </a:rPr>
                        <a:t>Kumba</a:t>
                      </a:r>
                      <a:r>
                        <a:rPr lang="en-ZA" sz="1400" b="1" i="1" dirty="0">
                          <a:solidFill>
                            <a:srgbClr val="000000"/>
                          </a:solidFill>
                          <a:effectLst/>
                          <a:latin typeface="+mn-lt"/>
                          <a:ea typeface="Times New Roman" panose="02020603050405020304" pitchFamily="18" charset="0"/>
                          <a:cs typeface="Times New Roman" panose="02020603050405020304" pitchFamily="18" charset="0"/>
                        </a:rPr>
                        <a:t>)</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Times New Roman" panose="02020603050405020304" pitchFamily="18" charset="0"/>
                        </a:rPr>
                        <a:t> </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a:t>
                      </a:r>
                      <a:endParaRPr lang="en-ZA" sz="1400" b="1">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400" b="1" dirty="0">
                          <a:solidFill>
                            <a:srgbClr val="000000"/>
                          </a:solidFill>
                          <a:effectLst/>
                          <a:latin typeface="+mn-lt"/>
                          <a:ea typeface="Times New Roman" panose="02020603050405020304" pitchFamily="18" charset="0"/>
                          <a:cs typeface="Times New Roman" panose="02020603050405020304" pitchFamily="18" charset="0"/>
                        </a:rPr>
                        <a:t>200</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17"/>
                  </a:ext>
                </a:extLst>
              </a:tr>
              <a:tr h="257139">
                <a:tc>
                  <a:txBody>
                    <a:bodyPr/>
                    <a:lstStyle/>
                    <a:p>
                      <a:pPr algn="l">
                        <a:lnSpc>
                          <a:spcPct val="107000"/>
                        </a:lnSpc>
                        <a:spcAft>
                          <a:spcPts val="0"/>
                        </a:spcAft>
                      </a:pPr>
                      <a:r>
                        <a:rPr lang="en-ZA" sz="1400" b="1" i="1" dirty="0" err="1">
                          <a:solidFill>
                            <a:srgbClr val="000000"/>
                          </a:solidFill>
                          <a:effectLst/>
                          <a:latin typeface="+mn-lt"/>
                          <a:ea typeface="Times New Roman" panose="02020603050405020304" pitchFamily="18" charset="0"/>
                          <a:cs typeface="Times New Roman" panose="02020603050405020304" pitchFamily="18" charset="0"/>
                        </a:rPr>
                        <a:t>Hotazel</a:t>
                      </a:r>
                      <a:r>
                        <a:rPr lang="en-ZA" sz="1400" b="1" i="1" dirty="0">
                          <a:solidFill>
                            <a:srgbClr val="000000"/>
                          </a:solidFill>
                          <a:effectLst/>
                          <a:latin typeface="+mn-lt"/>
                          <a:ea typeface="Times New Roman" panose="02020603050405020304" pitchFamily="18" charset="0"/>
                          <a:cs typeface="Times New Roman" panose="02020603050405020304" pitchFamily="18" charset="0"/>
                        </a:rPr>
                        <a:t> Guest House (SOUTH 32) - </a:t>
                      </a:r>
                      <a:r>
                        <a:rPr lang="en-ZA" sz="1400" b="1" i="1" dirty="0" err="1">
                          <a:solidFill>
                            <a:srgbClr val="000000"/>
                          </a:solidFill>
                          <a:effectLst/>
                          <a:latin typeface="+mn-lt"/>
                          <a:ea typeface="Times New Roman" panose="02020603050405020304" pitchFamily="18" charset="0"/>
                          <a:cs typeface="Times New Roman" panose="02020603050405020304" pitchFamily="18" charset="0"/>
                        </a:rPr>
                        <a:t>Hotazel</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b="1" i="1" dirty="0">
                          <a:solidFill>
                            <a:srgbClr val="000000"/>
                          </a:solidFill>
                          <a:effectLst/>
                          <a:latin typeface="+mn-lt"/>
                          <a:ea typeface="Times New Roman" panose="02020603050405020304" pitchFamily="18" charset="0"/>
                          <a:cs typeface="Times New Roman" panose="02020603050405020304" pitchFamily="18" charset="0"/>
                        </a:rPr>
                        <a:t> </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b="1">
                          <a:solidFill>
                            <a:srgbClr val="000000"/>
                          </a:solidFill>
                          <a:effectLst/>
                          <a:latin typeface="+mn-lt"/>
                          <a:ea typeface="Times New Roman" panose="02020603050405020304" pitchFamily="18" charset="0"/>
                          <a:cs typeface="Calibri" panose="020F0502020204030204" pitchFamily="34" charset="0"/>
                        </a:rPr>
                        <a:t>√</a:t>
                      </a:r>
                      <a:endParaRPr lang="en-ZA" sz="1400" b="1">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Times New Roman" panose="02020603050405020304" pitchFamily="18" charset="0"/>
                        </a:rPr>
                        <a:t>×</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400" b="1" dirty="0">
                          <a:solidFill>
                            <a:srgbClr val="000000"/>
                          </a:solidFill>
                          <a:effectLst/>
                          <a:latin typeface="+mn-lt"/>
                          <a:ea typeface="Times New Roman" panose="02020603050405020304" pitchFamily="18" charset="0"/>
                          <a:cs typeface="Times New Roman" panose="02020603050405020304" pitchFamily="18" charset="0"/>
                        </a:rPr>
                        <a:t>18</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18"/>
                  </a:ext>
                </a:extLst>
              </a:tr>
              <a:tr h="257139">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Times New Roman" panose="02020603050405020304" pitchFamily="18" charset="0"/>
                        </a:rPr>
                        <a:t>Eldorado Hotel (ASSMANG) -Kuruman</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b="1" i="1" dirty="0">
                          <a:solidFill>
                            <a:srgbClr val="000000"/>
                          </a:solidFill>
                          <a:effectLst/>
                          <a:latin typeface="+mn-lt"/>
                          <a:ea typeface="Times New Roman" panose="02020603050405020304" pitchFamily="18" charset="0"/>
                          <a:cs typeface="Times New Roman" panose="02020603050405020304" pitchFamily="18" charset="0"/>
                        </a:rPr>
                        <a:t> </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b="1" dirty="0">
                          <a:solidFill>
                            <a:srgbClr val="000000"/>
                          </a:solidFill>
                          <a:effectLst/>
                          <a:latin typeface="+mn-lt"/>
                          <a:ea typeface="Times New Roman" panose="02020603050405020304" pitchFamily="18" charset="0"/>
                          <a:cs typeface="Calibri" panose="020F0502020204030204" pitchFamily="34" charset="0"/>
                        </a:rPr>
                        <a:t>√</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b="1" dirty="0">
                          <a:solidFill>
                            <a:srgbClr val="000000"/>
                          </a:solidFill>
                          <a:effectLst/>
                          <a:latin typeface="+mn-lt"/>
                          <a:ea typeface="Times New Roman" panose="02020603050405020304" pitchFamily="18" charset="0"/>
                          <a:cs typeface="Calibri" panose="020F0502020204030204" pitchFamily="34" charset="0"/>
                        </a:rPr>
                        <a:t>√</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400" b="1" dirty="0">
                          <a:solidFill>
                            <a:srgbClr val="000000"/>
                          </a:solidFill>
                          <a:effectLst/>
                          <a:latin typeface="+mn-lt"/>
                          <a:ea typeface="Times New Roman" panose="02020603050405020304" pitchFamily="18" charset="0"/>
                          <a:cs typeface="Times New Roman" panose="02020603050405020304" pitchFamily="18" charset="0"/>
                        </a:rPr>
                        <a:t>35</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19"/>
                  </a:ext>
                </a:extLst>
              </a:tr>
              <a:tr h="257139">
                <a:tc>
                  <a:txBody>
                    <a:bodyPr/>
                    <a:lstStyle/>
                    <a:p>
                      <a:pPr algn="l">
                        <a:lnSpc>
                          <a:spcPct val="107000"/>
                        </a:lnSpc>
                        <a:spcAft>
                          <a:spcPts val="0"/>
                        </a:spcAft>
                      </a:pPr>
                      <a:r>
                        <a:rPr lang="en-ZA" sz="1400" b="1" i="1" dirty="0">
                          <a:solidFill>
                            <a:srgbClr val="000000"/>
                          </a:solidFill>
                          <a:effectLst/>
                          <a:latin typeface="+mn-lt"/>
                          <a:ea typeface="Times New Roman" panose="02020603050405020304" pitchFamily="18" charset="0"/>
                          <a:cs typeface="Calibri" panose="020F0502020204030204" pitchFamily="34" charset="0"/>
                        </a:rPr>
                        <a:t>District Total  Sites &amp; beds </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Calibri" panose="020F0502020204030204" pitchFamily="34" charset="0"/>
                        </a:rPr>
                        <a:t>5</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Calibri" panose="020F0502020204030204" pitchFamily="34" charset="0"/>
                        </a:rPr>
                        <a:t>4</a:t>
                      </a:r>
                      <a:endParaRPr lang="en-ZA" sz="1400" b="1">
                        <a:effectLst/>
                        <a:latin typeface="+mn-lt"/>
                        <a:ea typeface="Calibri" panose="020F0502020204030204" pitchFamily="34" charset="0"/>
                        <a:cs typeface="Times New Roman" panose="02020603050405020304" pitchFamily="18" charset="0"/>
                      </a:endParaRPr>
                    </a:p>
                  </a:txBody>
                  <a:tcPr marL="33117" marR="33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400" b="1" i="1">
                          <a:solidFill>
                            <a:srgbClr val="000000"/>
                          </a:solidFill>
                          <a:effectLst/>
                          <a:latin typeface="+mn-lt"/>
                          <a:ea typeface="Times New Roman" panose="02020603050405020304" pitchFamily="18" charset="0"/>
                          <a:cs typeface="Calibri" panose="020F0502020204030204" pitchFamily="34" charset="0"/>
                        </a:rPr>
                        <a:t>3</a:t>
                      </a:r>
                      <a:endParaRPr lang="en-ZA" sz="1400" b="1">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0"/>
                        </a:spcAft>
                      </a:pPr>
                      <a:r>
                        <a:rPr lang="en-ZA" sz="1400" b="1" dirty="0">
                          <a:solidFill>
                            <a:srgbClr val="000000"/>
                          </a:solidFill>
                          <a:effectLst/>
                          <a:latin typeface="+mn-lt"/>
                          <a:ea typeface="Times New Roman" panose="02020603050405020304" pitchFamily="18" charset="0"/>
                          <a:cs typeface="Calibri" panose="020F0502020204030204" pitchFamily="34" charset="0"/>
                        </a:rPr>
                        <a:t>303</a:t>
                      </a:r>
                      <a:endParaRPr lang="en-ZA" sz="1400" b="1" dirty="0">
                        <a:effectLst/>
                        <a:latin typeface="+mn-lt"/>
                        <a:ea typeface="Calibri" panose="020F0502020204030204" pitchFamily="34" charset="0"/>
                        <a:cs typeface="Times New Roman" panose="02020603050405020304" pitchFamily="18" charset="0"/>
                      </a:endParaRPr>
                    </a:p>
                  </a:txBody>
                  <a:tcPr marL="33117" marR="331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391327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25860" y="980729"/>
            <a:ext cx="8702116" cy="5040560"/>
          </a:xfrm>
          <a:solidFill>
            <a:schemeClr val="bg2"/>
          </a:solidFill>
        </p:spPr>
        <p:txBody>
          <a:bodyPr/>
          <a:lstStyle/>
          <a:p>
            <a:pPr marL="0" indent="0">
              <a:buNone/>
            </a:pPr>
            <a:r>
              <a:rPr lang="en-ZA" b="1" dirty="0" smtClean="0"/>
              <a:t>INTEGRATED GOVERNANCE AND COORDINATION </a:t>
            </a:r>
          </a:p>
          <a:p>
            <a:r>
              <a:rPr lang="en-US" dirty="0" smtClean="0"/>
              <a:t>On </a:t>
            </a:r>
            <a:r>
              <a:rPr lang="en-US" dirty="0"/>
              <a:t>the 19 March 2020 the Premier of Northern Cape Dr. </a:t>
            </a:r>
            <a:r>
              <a:rPr lang="en-US" dirty="0" err="1"/>
              <a:t>Zamani</a:t>
            </a:r>
            <a:r>
              <a:rPr lang="en-US" dirty="0"/>
              <a:t> Saul convened a meeting with Provincial Executive Council; Director General and all HODs to discuss precautionary measures of the outbreak of COVID -19 within the Province. </a:t>
            </a:r>
          </a:p>
          <a:p>
            <a:pPr lvl="0"/>
            <a:r>
              <a:rPr lang="en-ZA" dirty="0"/>
              <a:t>Established a Provincial Command Council (PCC) under the leadership of the Premier, which is convened every Friday. </a:t>
            </a:r>
          </a:p>
          <a:p>
            <a:pPr lvl="0"/>
            <a:r>
              <a:rPr lang="en-ZA" dirty="0"/>
              <a:t>Technical teams were established, to plan, implement and monitor those measures legislated and beyond, to mitigate the impact of the pandemic on the people of the Province, namely:</a:t>
            </a:r>
          </a:p>
          <a:p>
            <a:pPr lvl="1"/>
            <a:r>
              <a:rPr lang="en-ZA" sz="1700" dirty="0"/>
              <a:t>The Provincial Joint Committee was established with all affected sectors, ensured a holistic and structured manner to ensure resources are utilised optimally. It is led by DG and meets every Monday, Wednesday and Friday. </a:t>
            </a:r>
          </a:p>
          <a:p>
            <a:pPr lvl="1"/>
            <a:r>
              <a:rPr lang="en-ZA" sz="1700" dirty="0" smtClean="0"/>
              <a:t>The Co-Chairs are the SAPS Provincial Commissioner; State Security Agency and Acting HOD of Health, which is the lead department for combating the spread COVID-19 in the Province.</a:t>
            </a:r>
            <a:endParaRPr lang="en-US" sz="1700" dirty="0" smtClean="0"/>
          </a:p>
          <a:p>
            <a:pPr marL="514350" indent="-514350">
              <a:buFont typeface="+mj-lt"/>
              <a:buAutoNum type="romanLcPeriod"/>
            </a:pPr>
            <a:endParaRPr lang="en-ZA" altLang="en-US" sz="1800" dirty="0" smtClean="0"/>
          </a:p>
          <a:p>
            <a:pPr marL="0" indent="0">
              <a:buNone/>
            </a:pPr>
            <a:r>
              <a:rPr lang="en-ZA" altLang="en-US" sz="1800" dirty="0"/>
              <a:t>	</a:t>
            </a:r>
            <a:r>
              <a:rPr lang="en-ZA" altLang="en-US" sz="1800" dirty="0" smtClean="0"/>
              <a:t>		</a:t>
            </a:r>
          </a:p>
          <a:p>
            <a:pPr marL="0" indent="0">
              <a:buNone/>
            </a:pPr>
            <a:endParaRPr lang="en-US" altLang="en-US" sz="2400" dirty="0" smtClean="0"/>
          </a:p>
          <a:p>
            <a:pPr lvl="1"/>
            <a:endParaRPr lang="en-ZA" altLang="en-US" sz="2200" dirty="0" smtClean="0"/>
          </a:p>
          <a:p>
            <a:pPr marL="457200" lvl="1" indent="0">
              <a:buNone/>
            </a:pPr>
            <a:endParaRPr lang="en-ZA" altLang="en-US" sz="3000" dirty="0" smtClean="0"/>
          </a:p>
          <a:p>
            <a:pPr marL="0" indent="0">
              <a:buNone/>
            </a:pPr>
            <a:endParaRPr lang="en-US" altLang="en-US" sz="2200"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D716753-E5EB-427E-AE0F-FA6C14A62883}" type="slidenum">
              <a:rPr lang="en-US" altLang="en-US" sz="1800">
                <a:solidFill>
                  <a:srgbClr val="000000"/>
                </a:solidFill>
              </a:rPr>
              <a:pPr>
                <a:spcBef>
                  <a:spcPct val="0"/>
                </a:spcBef>
                <a:buFontTx/>
                <a:buNone/>
              </a:pPr>
              <a:t>3</a:t>
            </a:fld>
            <a:endParaRPr lang="en-US" altLang="en-US" sz="1800">
              <a:solidFill>
                <a:srgbClr val="000000"/>
              </a:solidFill>
            </a:endParaRPr>
          </a:p>
        </p:txBody>
      </p:sp>
      <p:grpSp>
        <p:nvGrpSpPr>
          <p:cNvPr id="5" name="Group 4"/>
          <p:cNvGrpSpPr/>
          <p:nvPr/>
        </p:nvGrpSpPr>
        <p:grpSpPr>
          <a:xfrm>
            <a:off x="323528" y="692696"/>
            <a:ext cx="8604448" cy="432048"/>
            <a:chOff x="323528" y="692696"/>
            <a:chExt cx="8604448" cy="432048"/>
          </a:xfrm>
        </p:grpSpPr>
        <p:cxnSp>
          <p:nvCxnSpPr>
            <p:cNvPr id="6" name="Straight Connector 5"/>
            <p:cNvCxnSpPr/>
            <p:nvPr/>
          </p:nvCxnSpPr>
          <p:spPr>
            <a:xfrm>
              <a:off x="323528" y="908720"/>
              <a:ext cx="860444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353304" y="692696"/>
              <a:ext cx="0" cy="288032"/>
            </a:xfrm>
            <a:prstGeom prst="line">
              <a:avLst/>
            </a:prstGeom>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a:off x="8892480" y="836712"/>
              <a:ext cx="0" cy="288032"/>
            </a:xfrm>
            <a:prstGeom prst="line">
              <a:avLst/>
            </a:prstGeom>
          </p:spPr>
          <p:style>
            <a:lnRef idx="1">
              <a:schemeClr val="accent6"/>
            </a:lnRef>
            <a:fillRef idx="0">
              <a:schemeClr val="accent6"/>
            </a:fillRef>
            <a:effectRef idx="0">
              <a:schemeClr val="accent6"/>
            </a:effectRef>
            <a:fontRef idx="minor">
              <a:schemeClr val="tx1"/>
            </a:fontRef>
          </p:style>
        </p:cxnSp>
      </p:grpSp>
      <p:sp>
        <p:nvSpPr>
          <p:cNvPr id="9" name="Title 1"/>
          <p:cNvSpPr txBox="1">
            <a:spLocks/>
          </p:cNvSpPr>
          <p:nvPr/>
        </p:nvSpPr>
        <p:spPr bwMode="auto">
          <a:xfrm>
            <a:off x="446856" y="346646"/>
            <a:ext cx="8445624"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Lucida Sans" pitchFamily="34" charset="0"/>
              </a:defRPr>
            </a:lvl2pPr>
            <a:lvl3pPr algn="ctr" rtl="0" fontAlgn="base">
              <a:spcBef>
                <a:spcPct val="0"/>
              </a:spcBef>
              <a:spcAft>
                <a:spcPct val="0"/>
              </a:spcAft>
              <a:defRPr sz="4400">
                <a:solidFill>
                  <a:schemeClr val="tx1"/>
                </a:solidFill>
                <a:latin typeface="Lucida Sans" pitchFamily="34" charset="0"/>
              </a:defRPr>
            </a:lvl3pPr>
            <a:lvl4pPr algn="ctr" rtl="0" fontAlgn="base">
              <a:spcBef>
                <a:spcPct val="0"/>
              </a:spcBef>
              <a:spcAft>
                <a:spcPct val="0"/>
              </a:spcAft>
              <a:defRPr sz="4400">
                <a:solidFill>
                  <a:schemeClr val="tx1"/>
                </a:solidFill>
                <a:latin typeface="Lucida Sans" pitchFamily="34" charset="0"/>
              </a:defRPr>
            </a:lvl4pPr>
            <a:lvl5pPr algn="ctr" rtl="0" fontAlgn="base">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a:lstStyle>
          <a:p>
            <a:r>
              <a:rPr lang="en-ZA" sz="3600" b="1" dirty="0" smtClean="0">
                <a:solidFill>
                  <a:srgbClr val="CC9900"/>
                </a:solidFill>
              </a:rPr>
              <a:t>PROVINCIAL COMMAND COUNCIL </a:t>
            </a:r>
            <a:endParaRPr lang="en-ZA" sz="2000" b="1" dirty="0">
              <a:solidFill>
                <a:srgbClr val="CC9900"/>
              </a:solidFill>
            </a:endParaRPr>
          </a:p>
        </p:txBody>
      </p:sp>
    </p:spTree>
    <p:extLst>
      <p:ext uri="{BB962C8B-B14F-4D97-AF65-F5344CB8AC3E}">
        <p14:creationId xmlns:p14="http://schemas.microsoft.com/office/powerpoint/2010/main" val="2204883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968C2D-5956-C14D-BC1E-586D888C1F1B}"/>
              </a:ext>
            </a:extLst>
          </p:cNvPr>
          <p:cNvSpPr>
            <a:spLocks noGrp="1"/>
          </p:cNvSpPr>
          <p:nvPr>
            <p:ph type="title"/>
          </p:nvPr>
        </p:nvSpPr>
        <p:spPr>
          <a:xfrm>
            <a:off x="0" y="0"/>
            <a:ext cx="9144000" cy="620688"/>
          </a:xfrm>
          <a:solidFill>
            <a:schemeClr val="tx1"/>
          </a:solidFill>
        </p:spPr>
        <p:txBody>
          <a:bodyPr>
            <a:normAutofit/>
          </a:bodyPr>
          <a:lstStyle/>
          <a:p>
            <a:pPr algn="ctr"/>
            <a:r>
              <a:rPr lang="en-US" sz="2800" b="1" dirty="0">
                <a:solidFill>
                  <a:schemeClr val="bg1"/>
                </a:solidFill>
              </a:rPr>
              <a:t>List of Quarantine Sites (2)</a:t>
            </a:r>
          </a:p>
        </p:txBody>
      </p:sp>
      <p:graphicFrame>
        <p:nvGraphicFramePr>
          <p:cNvPr id="2" name="Table 1"/>
          <p:cNvGraphicFramePr>
            <a:graphicFrameLocks noGrp="1"/>
          </p:cNvGraphicFramePr>
          <p:nvPr>
            <p:extLst>
              <p:ext uri="{D42A27DB-BD31-4B8C-83A1-F6EECF244321}">
                <p14:modId xmlns:p14="http://schemas.microsoft.com/office/powerpoint/2010/main" val="2007926552"/>
              </p:ext>
            </p:extLst>
          </p:nvPr>
        </p:nvGraphicFramePr>
        <p:xfrm>
          <a:off x="0" y="620688"/>
          <a:ext cx="9144000" cy="5138306"/>
        </p:xfrm>
        <a:graphic>
          <a:graphicData uri="http://schemas.openxmlformats.org/drawingml/2006/table">
            <a:tbl>
              <a:tblPr firstRow="1" firstCol="1" bandRow="1"/>
              <a:tblGrid>
                <a:gridCol w="4902486">
                  <a:extLst>
                    <a:ext uri="{9D8B030D-6E8A-4147-A177-3AD203B41FA5}">
                      <a16:colId xmlns:a16="http://schemas.microsoft.com/office/drawing/2014/main" val="20000"/>
                    </a:ext>
                  </a:extLst>
                </a:gridCol>
                <a:gridCol w="891831">
                  <a:extLst>
                    <a:ext uri="{9D8B030D-6E8A-4147-A177-3AD203B41FA5}">
                      <a16:colId xmlns:a16="http://schemas.microsoft.com/office/drawing/2014/main" val="20001"/>
                    </a:ext>
                  </a:extLst>
                </a:gridCol>
                <a:gridCol w="844196">
                  <a:extLst>
                    <a:ext uri="{9D8B030D-6E8A-4147-A177-3AD203B41FA5}">
                      <a16:colId xmlns:a16="http://schemas.microsoft.com/office/drawing/2014/main" val="20002"/>
                    </a:ext>
                  </a:extLst>
                </a:gridCol>
                <a:gridCol w="814895">
                  <a:extLst>
                    <a:ext uri="{9D8B030D-6E8A-4147-A177-3AD203B41FA5}">
                      <a16:colId xmlns:a16="http://schemas.microsoft.com/office/drawing/2014/main" val="20003"/>
                    </a:ext>
                  </a:extLst>
                </a:gridCol>
                <a:gridCol w="1690592">
                  <a:extLst>
                    <a:ext uri="{9D8B030D-6E8A-4147-A177-3AD203B41FA5}">
                      <a16:colId xmlns:a16="http://schemas.microsoft.com/office/drawing/2014/main" val="20004"/>
                    </a:ext>
                  </a:extLst>
                </a:gridCol>
              </a:tblGrid>
              <a:tr h="297666">
                <a:tc>
                  <a:txBody>
                    <a:bodyPr/>
                    <a:lstStyle/>
                    <a:p>
                      <a:pPr algn="l">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ZF Mgcawu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l">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l">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l">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l">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134382">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Die Eiland Nature Reserve- Upington</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53</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1"/>
                  </a:ext>
                </a:extLst>
              </a:tr>
              <a:tr h="297666">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Postmasburg Hotel (Mine Initiative)- Postmansburg</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2"/>
                  </a:ext>
                </a:extLst>
              </a:tr>
              <a:tr h="296331">
                <a:tc>
                  <a:txBody>
                    <a:bodyPr/>
                    <a:lstStyle/>
                    <a:p>
                      <a:pPr algn="l">
                        <a:lnSpc>
                          <a:spcPct val="107000"/>
                        </a:lnSpc>
                        <a:spcAft>
                          <a:spcPts val="0"/>
                        </a:spcAft>
                      </a:pPr>
                      <a:r>
                        <a:rPr lang="en-ZA" sz="1100" b="1" i="1" dirty="0" err="1">
                          <a:effectLst/>
                          <a:latin typeface="Arial" panose="020B0604020202020204" pitchFamily="34" charset="0"/>
                          <a:ea typeface="Times New Roman" panose="02020603050405020304" pitchFamily="18" charset="0"/>
                          <a:cs typeface="Times New Roman" panose="02020603050405020304" pitchFamily="18" charset="0"/>
                        </a:rPr>
                        <a:t>Augrabies</a:t>
                      </a:r>
                      <a:r>
                        <a:rPr lang="en-ZA" sz="1100" b="1" i="1" dirty="0">
                          <a:effectLst/>
                          <a:latin typeface="Arial" panose="020B0604020202020204" pitchFamily="34" charset="0"/>
                          <a:ea typeface="Times New Roman" panose="02020603050405020304" pitchFamily="18" charset="0"/>
                          <a:cs typeface="Times New Roman" panose="02020603050405020304" pitchFamily="18" charset="0"/>
                        </a:rPr>
                        <a:t> Park- </a:t>
                      </a:r>
                      <a:r>
                        <a:rPr lang="en-ZA" sz="1100" b="1" i="1" dirty="0" err="1">
                          <a:effectLst/>
                          <a:latin typeface="Arial" panose="020B0604020202020204" pitchFamily="34" charset="0"/>
                          <a:ea typeface="Times New Roman" panose="02020603050405020304" pitchFamily="18" charset="0"/>
                          <a:cs typeface="Times New Roman" panose="02020603050405020304" pitchFamily="18" charset="0"/>
                        </a:rPr>
                        <a:t>Augrabies</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effectLst/>
                          <a:latin typeface="Arial" panose="020B0604020202020204" pitchFamily="34" charset="0"/>
                          <a:ea typeface="Times New Roman" panose="02020603050405020304" pitchFamily="18" charset="0"/>
                          <a:cs typeface="Times New Roman" panose="02020603050405020304" pitchFamily="18" charset="0"/>
                        </a:rPr>
                        <a:t>X</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18</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96331">
                <a:tc>
                  <a:txBody>
                    <a:bodyPr/>
                    <a:lstStyle/>
                    <a:p>
                      <a:pPr algn="l">
                        <a:lnSpc>
                          <a:spcPct val="107000"/>
                        </a:lnSpc>
                        <a:spcAft>
                          <a:spcPts val="0"/>
                        </a:spcAft>
                      </a:pPr>
                      <a:r>
                        <a:rPr lang="en-ZA" sz="1100" b="1" i="1">
                          <a:effectLst/>
                          <a:latin typeface="Arial" panose="020B0604020202020204" pitchFamily="34" charset="0"/>
                          <a:ea typeface="Times New Roman" panose="02020603050405020304" pitchFamily="18" charset="0"/>
                          <a:cs typeface="Times New Roman" panose="02020603050405020304" pitchFamily="18" charset="0"/>
                        </a:rPr>
                        <a:t>Majestic Lodge</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effectLst/>
                          <a:latin typeface="Arial" panose="020B0604020202020204" pitchFamily="34" charset="0"/>
                          <a:ea typeface="Times New Roman" panose="02020603050405020304" pitchFamily="18" charset="0"/>
                          <a:cs typeface="Times New Roman" panose="02020603050405020304" pitchFamily="18" charset="0"/>
                        </a:rPr>
                        <a:t>X</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11</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96331">
                <a:tc>
                  <a:txBody>
                    <a:bodyPr/>
                    <a:lstStyle/>
                    <a:p>
                      <a:pPr algn="l">
                        <a:lnSpc>
                          <a:spcPct val="107000"/>
                        </a:lnSpc>
                        <a:spcAft>
                          <a:spcPts val="0"/>
                        </a:spcAft>
                      </a:pPr>
                      <a:r>
                        <a:rPr lang="en-ZA" sz="1100" b="1" i="1">
                          <a:effectLst/>
                          <a:latin typeface="Arial" panose="020B0604020202020204" pitchFamily="34" charset="0"/>
                          <a:ea typeface="Times New Roman" panose="02020603050405020304" pitchFamily="18" charset="0"/>
                          <a:cs typeface="Times New Roman" panose="02020603050405020304" pitchFamily="18" charset="0"/>
                        </a:rPr>
                        <a:t>loveLife Centre –Grobblershoop</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effectLst/>
                          <a:latin typeface="Arial" panose="020B0604020202020204" pitchFamily="34" charset="0"/>
                          <a:ea typeface="Times New Roman" panose="02020603050405020304" pitchFamily="18" charset="0"/>
                          <a:cs typeface="Times New Roman" panose="02020603050405020304" pitchFamily="18" charset="0"/>
                        </a:rPr>
                        <a:t>X</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12</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96331">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Postmasburg Field Hospital (Mine Initiative)-Postmansburg</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6"/>
                  </a:ext>
                </a:extLst>
              </a:tr>
              <a:tr h="296331">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Danielskuil Youth Hostel (Idwala Mine) - new</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7"/>
                  </a:ext>
                </a:extLst>
              </a:tr>
              <a:tr h="297666">
                <a:tc>
                  <a:txBody>
                    <a:bodyPr/>
                    <a:lstStyle/>
                    <a:p>
                      <a:pPr algn="l">
                        <a:lnSpc>
                          <a:spcPct val="107000"/>
                        </a:lnSpc>
                        <a:spcAft>
                          <a:spcPts val="0"/>
                        </a:spcAft>
                      </a:pPr>
                      <a:r>
                        <a:rPr lang="en-ZA" sz="11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District Total Sites &amp; beds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243</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08"/>
                  </a:ext>
                </a:extLst>
              </a:tr>
              <a:tr h="297666">
                <a:tc>
                  <a:txBody>
                    <a:bodyPr/>
                    <a:lstStyle/>
                    <a:p>
                      <a:pPr algn="l">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Namakwa</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l">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l">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l">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l">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9"/>
                  </a:ext>
                </a:extLst>
              </a:tr>
              <a:tr h="297666">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Springbok Caravan Park-- Springbok</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10"/>
                  </a:ext>
                </a:extLst>
              </a:tr>
              <a:tr h="297666">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Nababeep CHC</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11"/>
                  </a:ext>
                </a:extLst>
              </a:tr>
              <a:tr h="297666">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Alexander Bay CHC</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12"/>
                  </a:ext>
                </a:extLst>
              </a:tr>
              <a:tr h="297666">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Loeriesfontein CHC</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13"/>
                  </a:ext>
                </a:extLst>
              </a:tr>
              <a:tr h="297666">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Williston CHC</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14"/>
                  </a:ext>
                </a:extLst>
              </a:tr>
              <a:tr h="579190">
                <a:tc>
                  <a:txBody>
                    <a:bodyPr/>
                    <a:lstStyle/>
                    <a:p>
                      <a:pPr algn="l">
                        <a:lnSpc>
                          <a:spcPct val="107000"/>
                        </a:lnSpc>
                        <a:spcAft>
                          <a:spcPts val="0"/>
                        </a:spcAft>
                      </a:pPr>
                      <a:r>
                        <a:rPr lang="en-ZA"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District Total Sites &amp; beds </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98</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15"/>
                  </a:ext>
                </a:extLst>
              </a:tr>
              <a:tr h="219079">
                <a:tc>
                  <a:txBody>
                    <a:bodyPr/>
                    <a:lstStyle/>
                    <a:p>
                      <a:pPr algn="l">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BEDS</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1295</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635" marR="4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0016"/>
                  </a:ext>
                </a:extLst>
              </a:tr>
            </a:tbl>
          </a:graphicData>
        </a:graphic>
      </p:graphicFrame>
      <p:sp>
        <p:nvSpPr>
          <p:cNvPr id="7" name="Rectangle 1">
            <a:extLst>
              <a:ext uri="{FF2B5EF4-FFF2-40B4-BE49-F238E27FC236}">
                <a16:creationId xmlns:a16="http://schemas.microsoft.com/office/drawing/2014/main" id="{F2A40838-E761-764D-91CB-D025AB2B58C3}"/>
              </a:ext>
            </a:extLst>
          </p:cNvPr>
          <p:cNvSpPr>
            <a:spLocks noChangeArrowheads="1"/>
          </p:cNvSpPr>
          <p:nvPr/>
        </p:nvSpPr>
        <p:spPr bwMode="auto">
          <a:xfrm>
            <a:off x="-21490" y="5857282"/>
            <a:ext cx="9165490" cy="992579"/>
          </a:xfrm>
          <a:prstGeom prst="rect">
            <a:avLst/>
          </a:prstGeom>
          <a:solidFill>
            <a:schemeClr val="bg1"/>
          </a:solidFill>
          <a:ln>
            <a:noFill/>
          </a:ln>
          <a:effectLs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alt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ZA" altLang="en-US"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NB: Additional Sites and Beds still being sourced for Pixley Ka Seme. Currently SCATEC SOLAR is engaging the Department for a possible 50-bed facility at Phillipstown. This will bring the total for Pixley Ka Seme to 134 beds</a:t>
            </a:r>
            <a:endParaRPr lang="en-ZA" altLang="en-US" sz="2000" b="1" dirty="0">
              <a:latin typeface="Arial" panose="020B0604020202020204" pitchFamily="34" charset="0"/>
            </a:endParaRPr>
          </a:p>
        </p:txBody>
      </p:sp>
    </p:spTree>
    <p:extLst>
      <p:ext uri="{BB962C8B-B14F-4D97-AF65-F5344CB8AC3E}">
        <p14:creationId xmlns:p14="http://schemas.microsoft.com/office/powerpoint/2010/main" val="940754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9144000" cy="1052736"/>
          </a:xfrm>
          <a:solidFill>
            <a:schemeClr val="accent3">
              <a:lumMod val="50000"/>
            </a:schemeClr>
          </a:solidFill>
        </p:spPr>
        <p:txBody>
          <a:bodyPr/>
          <a:lstStyle/>
          <a:p>
            <a:pPr algn="ctr"/>
            <a:r>
              <a:rPr lang="en-ZA" sz="3300" b="0" u="none" dirty="0">
                <a:solidFill>
                  <a:schemeClr val="tx1"/>
                </a:solidFill>
              </a:rPr>
              <a:t>COVID-19: Hospital Bed planning (1)</a:t>
            </a:r>
            <a:endParaRPr lang="en-US" sz="3300" b="0" u="none" dirty="0">
              <a:solidFill>
                <a:schemeClr val="tx1"/>
              </a:solidFill>
            </a:endParaRPr>
          </a:p>
        </p:txBody>
      </p:sp>
      <p:sp>
        <p:nvSpPr>
          <p:cNvPr id="4" name="Slide Number Placeholder 3"/>
          <p:cNvSpPr>
            <a:spLocks noGrp="1"/>
          </p:cNvSpPr>
          <p:nvPr>
            <p:ph type="sldNum" sz="quarter" idx="4294967295"/>
          </p:nvPr>
        </p:nvSpPr>
        <p:spPr>
          <a:xfrm>
            <a:off x="8820150" y="5811441"/>
            <a:ext cx="323850" cy="189309"/>
          </a:xfrm>
        </p:spPr>
        <p:txBody>
          <a:bodyPr/>
          <a:lstStyle/>
          <a:p>
            <a:pPr algn="r" defTabSz="685800">
              <a:defRPr/>
            </a:pPr>
            <a:fld id="{50224FA1-285F-48A1-AB48-C603984A291B}" type="slidenum">
              <a:rPr lang="en-GB" sz="900">
                <a:solidFill>
                  <a:prstClr val="black"/>
                </a:solidFill>
                <a:latin typeface="Calibri" panose="020F0502020204030204"/>
              </a:rPr>
              <a:pPr algn="r" defTabSz="685800">
                <a:defRPr/>
              </a:pPr>
              <a:t>31</a:t>
            </a:fld>
            <a:endParaRPr lang="en-GB" sz="900">
              <a:solidFill>
                <a:prstClr val="black"/>
              </a:solidFill>
              <a:latin typeface="Calibri" panose="020F0502020204030204"/>
            </a:endParaRPr>
          </a:p>
        </p:txBody>
      </p:sp>
      <p:sp>
        <p:nvSpPr>
          <p:cNvPr id="5" name="Text Placeholder 4"/>
          <p:cNvSpPr>
            <a:spLocks noGrp="1"/>
          </p:cNvSpPr>
          <p:nvPr>
            <p:ph type="body" sz="quarter" idx="10"/>
          </p:nvPr>
        </p:nvSpPr>
        <p:spPr/>
        <p:txBody>
          <a:bodyPr/>
          <a:lstStyle/>
          <a:p>
            <a:pPr lvl="0"/>
            <a:r>
              <a:rPr lang="en-US" sz="2100" dirty="0"/>
              <a:t>NDOH advises that during the peak surge, non-urgent and non-emergency admissions will be postponed</a:t>
            </a:r>
          </a:p>
          <a:p>
            <a:pPr lvl="0"/>
            <a:r>
              <a:rPr lang="en-US" sz="2100" dirty="0"/>
              <a:t>Up to 85% of beds will be made available for admitting patients with COVID-19-related illnesses</a:t>
            </a:r>
          </a:p>
          <a:p>
            <a:r>
              <a:rPr lang="en-US" sz="2100" dirty="0"/>
              <a:t>Oxygen delivery systems (such as nasal prongs and Constant Positive Airway Pressure [CPAP], should be available as required for patients admitted to high care and general beds</a:t>
            </a:r>
          </a:p>
          <a:p>
            <a:pPr lvl="0"/>
            <a:r>
              <a:rPr lang="en-US" sz="2100" dirty="0"/>
              <a:t>ICU, including ventilation, will be required for the most critically ill patients</a:t>
            </a:r>
          </a:p>
        </p:txBody>
      </p:sp>
      <p:sp>
        <p:nvSpPr>
          <p:cNvPr id="6" name="Rectangle 5"/>
          <p:cNvSpPr/>
          <p:nvPr/>
        </p:nvSpPr>
        <p:spPr>
          <a:xfrm>
            <a:off x="0" y="5733256"/>
            <a:ext cx="9144000" cy="11247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2468151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9144000" cy="1052736"/>
          </a:xfrm>
          <a:solidFill>
            <a:schemeClr val="accent3">
              <a:lumMod val="75000"/>
            </a:schemeClr>
          </a:solidFill>
        </p:spPr>
        <p:txBody>
          <a:bodyPr/>
          <a:lstStyle/>
          <a:p>
            <a:pPr algn="ctr"/>
            <a:r>
              <a:rPr lang="en-ZA" sz="3300" u="none" dirty="0">
                <a:solidFill>
                  <a:schemeClr val="tx1"/>
                </a:solidFill>
              </a:rPr>
              <a:t>COVID-19: Hospital Bed planning (2)</a:t>
            </a:r>
            <a:endParaRPr lang="en-US" sz="3300" u="none" dirty="0">
              <a:solidFill>
                <a:schemeClr val="tx1"/>
              </a:solidFill>
            </a:endParaRPr>
          </a:p>
        </p:txBody>
      </p:sp>
      <p:sp>
        <p:nvSpPr>
          <p:cNvPr id="11" name="Text Placeholder 10"/>
          <p:cNvSpPr>
            <a:spLocks noGrp="1"/>
          </p:cNvSpPr>
          <p:nvPr>
            <p:ph type="body" sz="quarter" idx="10"/>
          </p:nvPr>
        </p:nvSpPr>
        <p:spPr>
          <a:xfrm>
            <a:off x="258292" y="1718682"/>
            <a:ext cx="8634487" cy="3649847"/>
          </a:xfrm>
        </p:spPr>
        <p:txBody>
          <a:bodyPr/>
          <a:lstStyle/>
          <a:p>
            <a:pPr>
              <a:buFont typeface="+mj-lt"/>
              <a:buAutoNum type="arabicPeriod"/>
            </a:pPr>
            <a:r>
              <a:rPr lang="en-ZA" sz="1800" dirty="0"/>
              <a:t>The Department is basing its bed planning on the “</a:t>
            </a:r>
            <a:r>
              <a:rPr lang="en-ZA" sz="1800" dirty="0" err="1"/>
              <a:t>NDoH</a:t>
            </a:r>
            <a:r>
              <a:rPr lang="en-ZA" sz="1800" dirty="0"/>
              <a:t> Dr Crisp Model” for hospital bed needs</a:t>
            </a:r>
          </a:p>
          <a:p>
            <a:pPr lvl="1">
              <a:buFont typeface="Wingdings" panose="05000000000000000000" pitchFamily="2" charset="2"/>
              <a:buChar char="Ø"/>
            </a:pPr>
            <a:r>
              <a:rPr lang="en-ZA" sz="1800" dirty="0"/>
              <a:t>2 076 General beds + 634 High care beds = 2 710</a:t>
            </a:r>
          </a:p>
          <a:p>
            <a:pPr lvl="1">
              <a:buFont typeface="Wingdings" panose="05000000000000000000" pitchFamily="2" charset="2"/>
              <a:buChar char="Ø"/>
            </a:pPr>
            <a:r>
              <a:rPr lang="en-ZA" sz="1800" dirty="0"/>
              <a:t>72 </a:t>
            </a:r>
            <a:r>
              <a:rPr lang="en-US" sz="1800" dirty="0"/>
              <a:t>Intensive care beds</a:t>
            </a:r>
            <a:endParaRPr lang="en-ZA" sz="1800" dirty="0"/>
          </a:p>
          <a:p>
            <a:pPr marL="685800" lvl="1" indent="-342900">
              <a:buFont typeface="+mj-lt"/>
              <a:buAutoNum type="alphaLcParenR"/>
            </a:pPr>
            <a:endParaRPr lang="en-US" sz="1800" dirty="0"/>
          </a:p>
          <a:p>
            <a:pPr>
              <a:buFont typeface="+mj-lt"/>
              <a:buAutoNum type="arabicPeriod"/>
            </a:pPr>
            <a:r>
              <a:rPr lang="en-US" sz="1800" dirty="0"/>
              <a:t>Currently available beds (based on 85% of beds being utilized for COVID-19 related admissions during peak surge):</a:t>
            </a:r>
          </a:p>
          <a:p>
            <a:pPr marL="642938" lvl="1" indent="-342900">
              <a:buFont typeface="Wingdings" panose="05000000000000000000" pitchFamily="2" charset="2"/>
              <a:buChar char="ü"/>
            </a:pPr>
            <a:r>
              <a:rPr lang="en-US" sz="1800" dirty="0"/>
              <a:t>2 234 General and high care beds</a:t>
            </a:r>
          </a:p>
          <a:p>
            <a:pPr marL="642938" lvl="1" indent="-342900">
              <a:buFont typeface="Wingdings" panose="05000000000000000000" pitchFamily="2" charset="2"/>
              <a:buChar char="ü"/>
            </a:pPr>
            <a:r>
              <a:rPr lang="en-US" sz="1800" dirty="0"/>
              <a:t>64 Intensive care beds:</a:t>
            </a:r>
          </a:p>
        </p:txBody>
      </p:sp>
      <p:sp>
        <p:nvSpPr>
          <p:cNvPr id="4" name="Slide Number Placeholder 3"/>
          <p:cNvSpPr>
            <a:spLocks noGrp="1"/>
          </p:cNvSpPr>
          <p:nvPr>
            <p:ph type="sldNum" sz="quarter" idx="4294967295"/>
          </p:nvPr>
        </p:nvSpPr>
        <p:spPr>
          <a:xfrm>
            <a:off x="8820150" y="5811441"/>
            <a:ext cx="323850" cy="189309"/>
          </a:xfrm>
        </p:spPr>
        <p:txBody>
          <a:bodyPr/>
          <a:lstStyle/>
          <a:p>
            <a:pPr algn="r" defTabSz="685800">
              <a:defRPr/>
            </a:pPr>
            <a:fld id="{50224FA1-285F-48A1-AB48-C603984A291B}" type="slidenum">
              <a:rPr lang="en-GB" sz="900" smtClean="0">
                <a:solidFill>
                  <a:prstClr val="black"/>
                </a:solidFill>
                <a:latin typeface="Calibri" panose="020F0502020204030204"/>
              </a:rPr>
              <a:pPr algn="r" defTabSz="685800">
                <a:defRPr/>
              </a:pPr>
              <a:t>32</a:t>
            </a:fld>
            <a:endParaRPr lang="en-GB" sz="900" dirty="0">
              <a:solidFill>
                <a:prstClr val="black"/>
              </a:solidFill>
              <a:latin typeface="Calibri" panose="020F0502020204030204"/>
            </a:endParaRPr>
          </a:p>
        </p:txBody>
      </p:sp>
      <p:sp>
        <p:nvSpPr>
          <p:cNvPr id="5" name="TextBox 4"/>
          <p:cNvSpPr txBox="1"/>
          <p:nvPr/>
        </p:nvSpPr>
        <p:spPr>
          <a:xfrm>
            <a:off x="4571679" y="4204989"/>
            <a:ext cx="4167224" cy="1384995"/>
          </a:xfrm>
          <a:prstGeom prst="rect">
            <a:avLst/>
          </a:prstGeom>
          <a:solidFill>
            <a:schemeClr val="accent3">
              <a:lumMod val="50000"/>
            </a:schemeClr>
          </a:solidFill>
        </p:spPr>
        <p:txBody>
          <a:bodyPr wrap="square" rtlCol="0">
            <a:spAutoFit/>
          </a:bodyPr>
          <a:lstStyle/>
          <a:p>
            <a:pPr defTabSz="685800">
              <a:defRPr/>
            </a:pPr>
            <a:r>
              <a:rPr lang="en-US" sz="2100" dirty="0">
                <a:solidFill>
                  <a:prstClr val="white"/>
                </a:solidFill>
                <a:latin typeface="Calibri" panose="020F0502020204030204"/>
              </a:rPr>
              <a:t>Additional beds under consideration</a:t>
            </a:r>
          </a:p>
          <a:p>
            <a:pPr marL="685800" lvl="1" indent="-342900" defTabSz="685800">
              <a:buFont typeface="+mj-lt"/>
              <a:buAutoNum type="alphaLcParenR"/>
              <a:defRPr/>
            </a:pPr>
            <a:r>
              <a:rPr lang="en-US" sz="2100" dirty="0">
                <a:solidFill>
                  <a:prstClr val="white"/>
                </a:solidFill>
                <a:latin typeface="Calibri" panose="020F0502020204030204"/>
              </a:rPr>
              <a:t>Up to 1 257 general &amp; high care beds</a:t>
            </a:r>
          </a:p>
          <a:p>
            <a:pPr marL="685800" lvl="1" indent="-342900" defTabSz="685800">
              <a:buFont typeface="+mj-lt"/>
              <a:buAutoNum type="alphaLcParenR"/>
              <a:defRPr/>
            </a:pPr>
            <a:r>
              <a:rPr lang="en-US" sz="2100" dirty="0">
                <a:solidFill>
                  <a:prstClr val="white"/>
                </a:solidFill>
                <a:latin typeface="Calibri" panose="020F0502020204030204"/>
              </a:rPr>
              <a:t>Up to 55 intensive beds</a:t>
            </a:r>
          </a:p>
        </p:txBody>
      </p:sp>
      <p:sp>
        <p:nvSpPr>
          <p:cNvPr id="6" name="Rectangle 5"/>
          <p:cNvSpPr/>
          <p:nvPr/>
        </p:nvSpPr>
        <p:spPr>
          <a:xfrm>
            <a:off x="0" y="5811440"/>
            <a:ext cx="9144000" cy="10465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3646508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3">
              <a:lumMod val="50000"/>
            </a:schemeClr>
          </a:solidFill>
        </p:spPr>
        <p:txBody>
          <a:bodyPr/>
          <a:lstStyle/>
          <a:p>
            <a:pPr algn="ctr"/>
            <a:r>
              <a:rPr lang="en-US" sz="3300" u="none" dirty="0">
                <a:solidFill>
                  <a:schemeClr val="tx1"/>
                </a:solidFill>
              </a:rPr>
              <a:t>National COVID-19 Epi Model (NCEM)</a:t>
            </a:r>
          </a:p>
        </p:txBody>
      </p:sp>
      <p:sp>
        <p:nvSpPr>
          <p:cNvPr id="3" name="Text Placeholder 2"/>
          <p:cNvSpPr>
            <a:spLocks noGrp="1"/>
          </p:cNvSpPr>
          <p:nvPr>
            <p:ph type="body" sz="quarter" idx="10"/>
          </p:nvPr>
        </p:nvSpPr>
        <p:spPr>
          <a:xfrm>
            <a:off x="258292" y="1815629"/>
            <a:ext cx="8634487" cy="4046937"/>
          </a:xfrm>
        </p:spPr>
        <p:txBody>
          <a:bodyPr/>
          <a:lstStyle/>
          <a:p>
            <a:r>
              <a:rPr lang="en-US" sz="2250" dirty="0"/>
              <a:t>South Africa's first case recorded 5 March 2020, with confirmed cases increasing to 1,353 by 31 March </a:t>
            </a:r>
          </a:p>
          <a:p>
            <a:r>
              <a:rPr lang="en-US" sz="2250" dirty="0"/>
              <a:t>National COVID-19 Epi Model (NCEM) Dashboard developed by RSA COVID-19 Modelling Consortium to provide interactive projections of estimated COVID-19 cases, </a:t>
            </a:r>
            <a:r>
              <a:rPr lang="en-US" sz="2250" dirty="0" err="1"/>
              <a:t>hospitalisations</a:t>
            </a:r>
            <a:r>
              <a:rPr lang="en-US" sz="2250" dirty="0"/>
              <a:t> and deaths</a:t>
            </a:r>
          </a:p>
          <a:p>
            <a:r>
              <a:rPr lang="en-US" sz="2250" dirty="0"/>
              <a:t>Projections generated using mathematical modelling simulations based on RSA data and using parameter estimates jointly agreed by the Modelling Consortium</a:t>
            </a:r>
          </a:p>
        </p:txBody>
      </p:sp>
      <p:sp>
        <p:nvSpPr>
          <p:cNvPr id="4" name="Rectangle 3"/>
          <p:cNvSpPr/>
          <p:nvPr/>
        </p:nvSpPr>
        <p:spPr>
          <a:xfrm>
            <a:off x="0" y="5877272"/>
            <a:ext cx="9144000" cy="98072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591219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5016" y="898487"/>
            <a:ext cx="6228184" cy="1127533"/>
          </a:xfrm>
          <a:solidFill>
            <a:schemeClr val="accent1">
              <a:lumMod val="20000"/>
              <a:lumOff val="80000"/>
            </a:schemeClr>
          </a:solidFill>
          <a:ln>
            <a:noFill/>
          </a:ln>
        </p:spPr>
        <p:txBody>
          <a:bodyPr/>
          <a:lstStyle/>
          <a:p>
            <a:r>
              <a:rPr lang="en-US" b="1" dirty="0"/>
              <a:t>NC Projected Active Cases</a:t>
            </a:r>
          </a:p>
        </p:txBody>
      </p:sp>
      <p:pic>
        <p:nvPicPr>
          <p:cNvPr id="5" name="Content Placeholder 4" descr="A close up of a mans face&#10;&#10;Description automatically generated"/>
          <p:cNvPicPr>
            <a:picLocks noGrp="1" noChangeAspect="1"/>
          </p:cNvPicPr>
          <p:nvPr>
            <p:ph sz="half" idx="1"/>
          </p:nvPr>
        </p:nvPicPr>
        <p:blipFill rotWithShape="1">
          <a:blip r:embed="rId2" cstate="screen"/>
          <a:srcRect/>
          <a:stretch>
            <a:fillRect/>
          </a:stretch>
        </p:blipFill>
        <p:spPr>
          <a:xfrm>
            <a:off x="179512" y="2249322"/>
            <a:ext cx="4335338" cy="4608677"/>
          </a:xfrm>
          <a:prstGeom prst="rect">
            <a:avLst/>
          </a:prstGeom>
          <a:ln>
            <a:noFill/>
          </a:ln>
          <a:effectLst>
            <a:outerShdw blurRad="292100" dist="139700" dir="2700000" algn="tl" rotWithShape="0">
              <a:srgbClr val="333333">
                <a:alpha val="65000"/>
              </a:srgbClr>
            </a:outerShdw>
          </a:effectLst>
        </p:spPr>
      </p:pic>
      <p:pic>
        <p:nvPicPr>
          <p:cNvPr id="6" name="Content Placeholder 5" descr="A close up of a mans face&#10;&#10;Description automatically generated"/>
          <p:cNvPicPr>
            <a:picLocks noGrp="1" noChangeAspect="1"/>
          </p:cNvPicPr>
          <p:nvPr>
            <p:ph sz="half" idx="2"/>
          </p:nvPr>
        </p:nvPicPr>
        <p:blipFill rotWithShape="1">
          <a:blip r:embed="rId3" cstate="screen"/>
          <a:srcRect/>
          <a:stretch>
            <a:fillRect/>
          </a:stretch>
        </p:blipFill>
        <p:spPr>
          <a:xfrm>
            <a:off x="4844102" y="2249324"/>
            <a:ext cx="4299898" cy="4608676"/>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pPr algn="r" defTabSz="685800">
              <a:defRPr/>
            </a:pPr>
            <a:fld id="{CADCB112-FE00-6040-8D50-928C16AA38BE}" type="slidenum">
              <a:rPr lang="en-US" sz="900">
                <a:solidFill>
                  <a:prstClr val="black">
                    <a:tint val="75000"/>
                  </a:prstClr>
                </a:solidFill>
                <a:latin typeface="Calibri" panose="020F0502020204030204"/>
              </a:rPr>
              <a:pPr algn="r" defTabSz="685800">
                <a:defRPr/>
              </a:pPr>
              <a:t>34</a:t>
            </a:fld>
            <a:endParaRPr lang="en-US" sz="900">
              <a:solidFill>
                <a:prstClr val="black">
                  <a:tint val="75000"/>
                </a:prstClr>
              </a:solidFill>
              <a:latin typeface="Calibri" panose="020F0502020204030204"/>
            </a:endParaRPr>
          </a:p>
        </p:txBody>
      </p:sp>
      <p:sp>
        <p:nvSpPr>
          <p:cNvPr id="10" name="Rectangle 9"/>
          <p:cNvSpPr/>
          <p:nvPr/>
        </p:nvSpPr>
        <p:spPr>
          <a:xfrm>
            <a:off x="6958010" y="1127533"/>
            <a:ext cx="2057400" cy="900246"/>
          </a:xfrm>
          <a:prstGeom prst="rect">
            <a:avLst/>
          </a:prstGeom>
          <a:solidFill>
            <a:schemeClr val="bg1"/>
          </a:solidFill>
        </p:spPr>
        <p:txBody>
          <a:bodyPr wrap="square" lIns="68580" tIns="34290" rIns="68580" bIns="34290">
            <a:spAutoFit/>
          </a:bodyPr>
          <a:lstStyle/>
          <a:p>
            <a:pPr algn="ctr" defTabSz="685800">
              <a:defRPr/>
            </a:pPr>
            <a:r>
              <a:rPr lang="en-GB" sz="5400" dirty="0">
                <a:ln w="0"/>
                <a:solidFill>
                  <a:srgbClr val="4472C4"/>
                </a:solidFill>
                <a:effectLst>
                  <a:outerShdw blurRad="38100" dist="25400" dir="5400000" algn="ctr" rotWithShape="0">
                    <a:srgbClr val="6E747A">
                      <a:alpha val="43000"/>
                    </a:srgbClr>
                  </a:outerShdw>
                </a:effectLst>
                <a:latin typeface="Calibri" panose="020F0502020204030204"/>
              </a:rPr>
              <a:t>NCEM</a:t>
            </a:r>
          </a:p>
        </p:txBody>
      </p:sp>
      <p:sp>
        <p:nvSpPr>
          <p:cNvPr id="3" name="TextBox 2"/>
          <p:cNvSpPr txBox="1"/>
          <p:nvPr/>
        </p:nvSpPr>
        <p:spPr>
          <a:xfrm>
            <a:off x="1209781" y="3187594"/>
            <a:ext cx="532518" cy="300082"/>
          </a:xfrm>
          <a:prstGeom prst="rect">
            <a:avLst/>
          </a:prstGeom>
          <a:noFill/>
        </p:spPr>
        <p:txBody>
          <a:bodyPr wrap="none" rtlCol="0">
            <a:spAutoFit/>
          </a:bodyPr>
          <a:lstStyle/>
          <a:p>
            <a:pPr defTabSz="685800">
              <a:defRPr/>
            </a:pPr>
            <a:r>
              <a:rPr lang="en-US" sz="1350" dirty="0">
                <a:solidFill>
                  <a:prstClr val="black"/>
                </a:solidFill>
                <a:latin typeface="Calibri" panose="020F0502020204030204"/>
              </a:rPr>
              <a:t>Daily</a:t>
            </a:r>
          </a:p>
        </p:txBody>
      </p:sp>
      <p:sp>
        <p:nvSpPr>
          <p:cNvPr id="4" name="TextBox 3"/>
          <p:cNvSpPr txBox="1"/>
          <p:nvPr/>
        </p:nvSpPr>
        <p:spPr>
          <a:xfrm>
            <a:off x="5586573" y="3066835"/>
            <a:ext cx="981294" cy="300082"/>
          </a:xfrm>
          <a:prstGeom prst="rect">
            <a:avLst/>
          </a:prstGeom>
          <a:noFill/>
        </p:spPr>
        <p:txBody>
          <a:bodyPr wrap="none" rtlCol="0">
            <a:spAutoFit/>
          </a:bodyPr>
          <a:lstStyle/>
          <a:p>
            <a:pPr defTabSz="685800">
              <a:defRPr/>
            </a:pPr>
            <a:r>
              <a:rPr lang="en-US" sz="1350" dirty="0">
                <a:solidFill>
                  <a:prstClr val="black"/>
                </a:solidFill>
                <a:latin typeface="Calibri" panose="020F0502020204030204"/>
              </a:rPr>
              <a:t>Cumulative</a:t>
            </a:r>
          </a:p>
        </p:txBody>
      </p:sp>
    </p:spTree>
    <p:extLst>
      <p:ext uri="{BB962C8B-B14F-4D97-AF65-F5344CB8AC3E}">
        <p14:creationId xmlns:p14="http://schemas.microsoft.com/office/powerpoint/2010/main" val="1545493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772" y="764704"/>
            <a:ext cx="6935237" cy="1143000"/>
          </a:xfrm>
          <a:solidFill>
            <a:schemeClr val="accent1">
              <a:lumMod val="20000"/>
              <a:lumOff val="80000"/>
            </a:schemeClr>
          </a:solidFill>
          <a:ln>
            <a:noFill/>
          </a:ln>
        </p:spPr>
        <p:txBody>
          <a:bodyPr/>
          <a:lstStyle/>
          <a:p>
            <a:r>
              <a:rPr lang="en-US" sz="3400" b="1" dirty="0"/>
              <a:t>NC Projected Hospital bed needs </a:t>
            </a:r>
          </a:p>
        </p:txBody>
      </p:sp>
      <p:pic>
        <p:nvPicPr>
          <p:cNvPr id="9" name="Content Placeholder 8" descr="A close up of a mans face&#10;&#10;Description automatically generated"/>
          <p:cNvPicPr>
            <a:picLocks noGrp="1" noChangeAspect="1"/>
          </p:cNvPicPr>
          <p:nvPr>
            <p:ph sz="half" idx="1"/>
          </p:nvPr>
        </p:nvPicPr>
        <p:blipFill rotWithShape="1">
          <a:blip r:embed="rId2" cstate="screen"/>
          <a:srcRect/>
          <a:stretch>
            <a:fillRect/>
          </a:stretch>
        </p:blipFill>
        <p:spPr>
          <a:xfrm>
            <a:off x="179512" y="2125266"/>
            <a:ext cx="4335338" cy="4732733"/>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pPr algn="r" defTabSz="685800">
              <a:defRPr/>
            </a:pPr>
            <a:fld id="{CADCB112-FE00-6040-8D50-928C16AA38BE}" type="slidenum">
              <a:rPr lang="en-US" sz="900">
                <a:solidFill>
                  <a:prstClr val="black">
                    <a:tint val="75000"/>
                  </a:prstClr>
                </a:solidFill>
                <a:latin typeface="Calibri" panose="020F0502020204030204"/>
              </a:rPr>
              <a:pPr algn="r" defTabSz="685800">
                <a:defRPr/>
              </a:pPr>
              <a:t>35</a:t>
            </a:fld>
            <a:endParaRPr lang="en-US" sz="900">
              <a:solidFill>
                <a:prstClr val="black">
                  <a:tint val="75000"/>
                </a:prstClr>
              </a:solidFill>
              <a:latin typeface="Calibri" panose="020F0502020204030204"/>
            </a:endParaRPr>
          </a:p>
        </p:txBody>
      </p:sp>
      <p:sp>
        <p:nvSpPr>
          <p:cNvPr id="12" name="Rectangle 11"/>
          <p:cNvSpPr/>
          <p:nvPr/>
        </p:nvSpPr>
        <p:spPr>
          <a:xfrm>
            <a:off x="6958010" y="1127533"/>
            <a:ext cx="2057400" cy="900246"/>
          </a:xfrm>
          <a:prstGeom prst="rect">
            <a:avLst/>
          </a:prstGeom>
          <a:solidFill>
            <a:schemeClr val="bg1"/>
          </a:solidFill>
        </p:spPr>
        <p:txBody>
          <a:bodyPr wrap="square" lIns="68580" tIns="34290" rIns="68580" bIns="34290">
            <a:spAutoFit/>
          </a:bodyPr>
          <a:lstStyle/>
          <a:p>
            <a:pPr algn="ctr" defTabSz="685800">
              <a:defRPr/>
            </a:pPr>
            <a:r>
              <a:rPr lang="en-GB" sz="5400" dirty="0">
                <a:ln w="0"/>
                <a:solidFill>
                  <a:srgbClr val="4472C4"/>
                </a:solidFill>
                <a:effectLst>
                  <a:outerShdw blurRad="38100" dist="25400" dir="5400000" algn="ctr" rotWithShape="0">
                    <a:srgbClr val="6E747A">
                      <a:alpha val="43000"/>
                    </a:srgbClr>
                  </a:outerShdw>
                </a:effectLst>
                <a:latin typeface="Calibri" panose="020F0502020204030204"/>
              </a:rPr>
              <a:t>NCEM</a:t>
            </a:r>
          </a:p>
        </p:txBody>
      </p:sp>
      <p:pic>
        <p:nvPicPr>
          <p:cNvPr id="13" name="Content Placeholder 10" descr="A close up of a mans face&#10;&#10;Description automatically generated"/>
          <p:cNvPicPr>
            <a:picLocks noChangeAspect="1"/>
          </p:cNvPicPr>
          <p:nvPr/>
        </p:nvPicPr>
        <p:blipFill rotWithShape="1">
          <a:blip r:embed="rId3" cstate="screen"/>
          <a:srcRect/>
          <a:stretch>
            <a:fillRect/>
          </a:stretch>
        </p:blipFill>
        <p:spPr>
          <a:xfrm>
            <a:off x="4844102" y="2125267"/>
            <a:ext cx="4171308" cy="4732732"/>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1209782" y="3187594"/>
            <a:ext cx="779381" cy="300082"/>
          </a:xfrm>
          <a:prstGeom prst="rect">
            <a:avLst/>
          </a:prstGeom>
          <a:noFill/>
        </p:spPr>
        <p:txBody>
          <a:bodyPr wrap="none" rtlCol="0">
            <a:spAutoFit/>
          </a:bodyPr>
          <a:lstStyle/>
          <a:p>
            <a:pPr defTabSz="685800">
              <a:defRPr/>
            </a:pPr>
            <a:r>
              <a:rPr lang="en-US" sz="1350" dirty="0">
                <a:solidFill>
                  <a:prstClr val="black"/>
                </a:solidFill>
                <a:latin typeface="Calibri" panose="020F0502020204030204"/>
              </a:rPr>
              <a:t>Non-ICU</a:t>
            </a:r>
          </a:p>
        </p:txBody>
      </p:sp>
      <p:sp>
        <p:nvSpPr>
          <p:cNvPr id="15" name="TextBox 14"/>
          <p:cNvSpPr txBox="1"/>
          <p:nvPr/>
        </p:nvSpPr>
        <p:spPr>
          <a:xfrm>
            <a:off x="5608697" y="3152001"/>
            <a:ext cx="431528" cy="300082"/>
          </a:xfrm>
          <a:prstGeom prst="rect">
            <a:avLst/>
          </a:prstGeom>
          <a:noFill/>
        </p:spPr>
        <p:txBody>
          <a:bodyPr wrap="none" rtlCol="0">
            <a:spAutoFit/>
          </a:bodyPr>
          <a:lstStyle/>
          <a:p>
            <a:pPr defTabSz="685800">
              <a:defRPr/>
            </a:pPr>
            <a:r>
              <a:rPr lang="en-US" sz="1350" dirty="0">
                <a:solidFill>
                  <a:prstClr val="black"/>
                </a:solidFill>
                <a:latin typeface="Calibri" panose="020F0502020204030204"/>
              </a:rPr>
              <a:t>ICU</a:t>
            </a:r>
          </a:p>
        </p:txBody>
      </p:sp>
    </p:spTree>
    <p:extLst>
      <p:ext uri="{BB962C8B-B14F-4D97-AF65-F5344CB8AC3E}">
        <p14:creationId xmlns:p14="http://schemas.microsoft.com/office/powerpoint/2010/main" val="25714223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8FCBFA-0785-C246-A31F-66CE4BE382F9}"/>
              </a:ext>
            </a:extLst>
          </p:cNvPr>
          <p:cNvSpPr>
            <a:spLocks noGrp="1"/>
          </p:cNvSpPr>
          <p:nvPr>
            <p:ph type="title"/>
          </p:nvPr>
        </p:nvSpPr>
        <p:spPr>
          <a:xfrm>
            <a:off x="0" y="0"/>
            <a:ext cx="9144000" cy="1052736"/>
          </a:xfrm>
          <a:solidFill>
            <a:schemeClr val="accent3">
              <a:lumMod val="50000"/>
            </a:schemeClr>
          </a:solidFill>
        </p:spPr>
        <p:txBody>
          <a:bodyPr/>
          <a:lstStyle/>
          <a:p>
            <a:pPr algn="ctr"/>
            <a:r>
              <a:rPr lang="en-US" sz="2700" u="none" dirty="0"/>
              <a:t>Funeral Undertakers and Mortuary Capacity</a:t>
            </a:r>
          </a:p>
        </p:txBody>
      </p:sp>
      <p:sp>
        <p:nvSpPr>
          <p:cNvPr id="6" name="Rectangle 1">
            <a:extLst>
              <a:ext uri="{FF2B5EF4-FFF2-40B4-BE49-F238E27FC236}">
                <a16:creationId xmlns:a16="http://schemas.microsoft.com/office/drawing/2014/main" id="{F1ED1C1E-12A9-7A47-A5EE-A8D2AC481472}"/>
              </a:ext>
            </a:extLst>
          </p:cNvPr>
          <p:cNvSpPr>
            <a:spLocks noGrp="1" noChangeArrowheads="1"/>
          </p:cNvSpPr>
          <p:nvPr>
            <p:ph type="body" sz="quarter" idx="10"/>
          </p:nvPr>
        </p:nvSpPr>
        <p:spPr>
          <a:xfrm>
            <a:off x="0" y="5694356"/>
            <a:ext cx="9144000" cy="1163644"/>
          </a:xfrm>
          <a:solidFill>
            <a:schemeClr val="bg1"/>
          </a:solidFill>
        </p:spPr>
        <p:txBody>
          <a:bodyPr/>
          <a:lstStyle/>
          <a:p>
            <a:pPr marL="0" indent="0">
              <a:buNone/>
            </a:pPr>
            <a:r>
              <a:rPr lang="en-US" altLang="en-US" sz="1200" dirty="0"/>
              <a:t>* </a:t>
            </a:r>
            <a:r>
              <a:rPr lang="en-US" altLang="en-US" sz="1800" dirty="0"/>
              <a:t>The number of coffins are based on 5 coffins per facility. Facilities mostly don’t store many coffins on site; coffins stored are mainly for display</a:t>
            </a:r>
          </a:p>
        </p:txBody>
      </p:sp>
      <p:graphicFrame>
        <p:nvGraphicFramePr>
          <p:cNvPr id="10" name="Table 9">
            <a:extLst>
              <a:ext uri="{FF2B5EF4-FFF2-40B4-BE49-F238E27FC236}">
                <a16:creationId xmlns:a16="http://schemas.microsoft.com/office/drawing/2014/main" id="{985D00F5-BA62-EA48-B80E-2B4F3356461A}"/>
              </a:ext>
            </a:extLst>
          </p:cNvPr>
          <p:cNvGraphicFramePr>
            <a:graphicFrameLocks noGrp="1"/>
          </p:cNvGraphicFramePr>
          <p:nvPr>
            <p:extLst>
              <p:ext uri="{D42A27DB-BD31-4B8C-83A1-F6EECF244321}">
                <p14:modId xmlns:p14="http://schemas.microsoft.com/office/powerpoint/2010/main" val="189973078"/>
              </p:ext>
            </p:extLst>
          </p:nvPr>
        </p:nvGraphicFramePr>
        <p:xfrm>
          <a:off x="899592" y="1268760"/>
          <a:ext cx="7488833" cy="3672408"/>
        </p:xfrm>
        <a:graphic>
          <a:graphicData uri="http://schemas.openxmlformats.org/drawingml/2006/table">
            <a:tbl>
              <a:tblPr/>
              <a:tblGrid>
                <a:gridCol w="2188005">
                  <a:extLst>
                    <a:ext uri="{9D8B030D-6E8A-4147-A177-3AD203B41FA5}">
                      <a16:colId xmlns:a16="http://schemas.microsoft.com/office/drawing/2014/main" val="1294409513"/>
                    </a:ext>
                  </a:extLst>
                </a:gridCol>
                <a:gridCol w="2768164">
                  <a:extLst>
                    <a:ext uri="{9D8B030D-6E8A-4147-A177-3AD203B41FA5}">
                      <a16:colId xmlns:a16="http://schemas.microsoft.com/office/drawing/2014/main" val="75773203"/>
                    </a:ext>
                  </a:extLst>
                </a:gridCol>
                <a:gridCol w="1268539">
                  <a:extLst>
                    <a:ext uri="{9D8B030D-6E8A-4147-A177-3AD203B41FA5}">
                      <a16:colId xmlns:a16="http://schemas.microsoft.com/office/drawing/2014/main" val="1676300734"/>
                    </a:ext>
                  </a:extLst>
                </a:gridCol>
                <a:gridCol w="1264125">
                  <a:extLst>
                    <a:ext uri="{9D8B030D-6E8A-4147-A177-3AD203B41FA5}">
                      <a16:colId xmlns:a16="http://schemas.microsoft.com/office/drawing/2014/main" val="3265175764"/>
                    </a:ext>
                  </a:extLst>
                </a:gridCol>
              </a:tblGrid>
              <a:tr h="727339">
                <a:tc>
                  <a:txBody>
                    <a:bodyPr/>
                    <a:lstStyle/>
                    <a:p>
                      <a:pPr>
                        <a:lnSpc>
                          <a:spcPct val="107000"/>
                        </a:lnSpc>
                        <a:spcAft>
                          <a:spcPts val="0"/>
                        </a:spcAft>
                      </a:pPr>
                      <a:r>
                        <a:rPr lang="en-ZA" sz="1500" b="1">
                          <a:effectLst/>
                          <a:latin typeface="Arial" panose="020B0604020202020204" pitchFamily="34" charset="0"/>
                          <a:ea typeface="Calibri" panose="020F0502020204030204" pitchFamily="34" charset="0"/>
                          <a:cs typeface="Times New Roman" panose="02020603050405020304" pitchFamily="18" charset="0"/>
                        </a:rPr>
                        <a:t>District </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b="1" dirty="0">
                          <a:effectLst/>
                          <a:latin typeface="Arial" panose="020B0604020202020204" pitchFamily="34" charset="0"/>
                          <a:ea typeface="Calibri" panose="020F0502020204030204" pitchFamily="34" charset="0"/>
                          <a:cs typeface="Times New Roman" panose="02020603050405020304" pitchFamily="18" charset="0"/>
                        </a:rPr>
                        <a:t>Total facilities</a:t>
                      </a:r>
                    </a:p>
                    <a:p>
                      <a:pPr algn="ctr">
                        <a:lnSpc>
                          <a:spcPct val="107000"/>
                        </a:lnSpc>
                        <a:spcAft>
                          <a:spcPts val="0"/>
                        </a:spcAft>
                      </a:pPr>
                      <a:r>
                        <a:rPr lang="en-ZA" sz="1500" b="1" dirty="0">
                          <a:effectLst/>
                          <a:latin typeface="Arial" panose="020B0604020202020204" pitchFamily="34" charset="0"/>
                          <a:ea typeface="Calibri" panose="020F0502020204030204" pitchFamily="34" charset="0"/>
                          <a:cs typeface="Times New Roman" panose="02020603050405020304" pitchFamily="18" charset="0"/>
                        </a:rPr>
                        <a:t>(</a:t>
                      </a:r>
                      <a:r>
                        <a:rPr lang="en-ZA" sz="1500" b="1" dirty="0" err="1">
                          <a:effectLst/>
                          <a:latin typeface="Arial" panose="020B0604020202020204" pitchFamily="34" charset="0"/>
                          <a:ea typeface="Calibri" panose="020F0502020204030204" pitchFamily="34" charset="0"/>
                          <a:cs typeface="Times New Roman" panose="02020603050405020304" pitchFamily="18" charset="0"/>
                        </a:rPr>
                        <a:t>NCDoH</a:t>
                      </a:r>
                      <a:r>
                        <a:rPr lang="en-ZA" sz="1500" b="1" dirty="0">
                          <a:effectLst/>
                          <a:latin typeface="Arial" panose="020B0604020202020204" pitchFamily="34" charset="0"/>
                          <a:ea typeface="Calibri" panose="020F0502020204030204" pitchFamily="34" charset="0"/>
                          <a:cs typeface="Times New Roman" panose="02020603050405020304" pitchFamily="18" charset="0"/>
                        </a:rPr>
                        <a:t> + private)</a:t>
                      </a:r>
                      <a:endParaRPr lang="en-ZA" sz="1500" dirty="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b="1" dirty="0">
                          <a:effectLst/>
                          <a:latin typeface="Arial" panose="020B0604020202020204" pitchFamily="34" charset="0"/>
                          <a:ea typeface="Calibri" panose="020F0502020204030204" pitchFamily="34" charset="0"/>
                          <a:cs typeface="Times New Roman" panose="02020603050405020304" pitchFamily="18" charset="0"/>
                        </a:rPr>
                        <a:t>Capacity </a:t>
                      </a:r>
                      <a:endParaRPr lang="en-ZA" sz="1500" dirty="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b="1" dirty="0">
                          <a:effectLst/>
                          <a:latin typeface="Arial" panose="020B0604020202020204" pitchFamily="34" charset="0"/>
                          <a:ea typeface="Calibri" panose="020F0502020204030204" pitchFamily="34" charset="0"/>
                          <a:cs typeface="Times New Roman" panose="02020603050405020304" pitchFamily="18" charset="0"/>
                        </a:rPr>
                        <a:t>Coffins *</a:t>
                      </a:r>
                      <a:endParaRPr lang="en-ZA" sz="1500" dirty="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052545"/>
                  </a:ext>
                </a:extLst>
              </a:tr>
              <a:tr h="443546">
                <a:tc>
                  <a:txBody>
                    <a:bodyPr/>
                    <a:lstStyle/>
                    <a:p>
                      <a:pP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Namakwa</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15</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113</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75</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879488"/>
                  </a:ext>
                </a:extLst>
              </a:tr>
              <a:tr h="443546">
                <a:tc>
                  <a:txBody>
                    <a:bodyPr/>
                    <a:lstStyle/>
                    <a:p>
                      <a:pP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Frances Baard </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38</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dirty="0">
                          <a:effectLst/>
                          <a:latin typeface="Arial" panose="020B0604020202020204" pitchFamily="34" charset="0"/>
                          <a:ea typeface="Calibri" panose="020F0502020204030204" pitchFamily="34" charset="0"/>
                          <a:cs typeface="Times New Roman" panose="02020603050405020304" pitchFamily="18" charset="0"/>
                        </a:rPr>
                        <a:t>541</a:t>
                      </a:r>
                      <a:endParaRPr lang="en-ZA" sz="1500" dirty="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190</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362899"/>
                  </a:ext>
                </a:extLst>
              </a:tr>
              <a:tr h="443546">
                <a:tc>
                  <a:txBody>
                    <a:bodyPr/>
                    <a:lstStyle/>
                    <a:p>
                      <a:pP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ZF Mgcawu</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8</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129</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40</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674900"/>
                  </a:ext>
                </a:extLst>
              </a:tr>
              <a:tr h="443546">
                <a:tc>
                  <a:txBody>
                    <a:bodyPr/>
                    <a:lstStyle/>
                    <a:p>
                      <a:pPr>
                        <a:lnSpc>
                          <a:spcPct val="107000"/>
                        </a:lnSpc>
                        <a:spcAft>
                          <a:spcPts val="0"/>
                        </a:spcAft>
                      </a:pPr>
                      <a:r>
                        <a:rPr lang="en-ZA" sz="1500" dirty="0">
                          <a:effectLst/>
                          <a:latin typeface="Arial" panose="020B0604020202020204" pitchFamily="34" charset="0"/>
                          <a:ea typeface="Calibri" panose="020F0502020204030204" pitchFamily="34" charset="0"/>
                          <a:cs typeface="Times New Roman" panose="02020603050405020304" pitchFamily="18" charset="0"/>
                        </a:rPr>
                        <a:t>Pixley ka Seme </a:t>
                      </a:r>
                      <a:endParaRPr lang="en-ZA" sz="1500" dirty="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15</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131</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75</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781024"/>
                  </a:ext>
                </a:extLst>
              </a:tr>
              <a:tr h="727339">
                <a:tc>
                  <a:txBody>
                    <a:bodyPr/>
                    <a:lstStyle/>
                    <a:p>
                      <a:pP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John Taolo Gaetsewe</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11</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147</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a:effectLst/>
                          <a:latin typeface="Arial" panose="020B0604020202020204" pitchFamily="34" charset="0"/>
                          <a:ea typeface="Calibri" panose="020F0502020204030204" pitchFamily="34" charset="0"/>
                          <a:cs typeface="Times New Roman" panose="02020603050405020304" pitchFamily="18" charset="0"/>
                        </a:rPr>
                        <a:t>55</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490882"/>
                  </a:ext>
                </a:extLst>
              </a:tr>
              <a:tr h="443546">
                <a:tc>
                  <a:txBody>
                    <a:bodyPr/>
                    <a:lstStyle/>
                    <a:p>
                      <a:pPr>
                        <a:lnSpc>
                          <a:spcPct val="107000"/>
                        </a:lnSpc>
                        <a:spcAft>
                          <a:spcPts val="0"/>
                        </a:spcAft>
                      </a:pPr>
                      <a:r>
                        <a:rPr lang="en-ZA" sz="1500" b="1">
                          <a:effectLst/>
                          <a:latin typeface="Arial" panose="020B0604020202020204" pitchFamily="34" charset="0"/>
                          <a:ea typeface="Calibri" panose="020F0502020204030204" pitchFamily="34" charset="0"/>
                          <a:cs typeface="Times New Roman" panose="02020603050405020304" pitchFamily="18" charset="0"/>
                        </a:rPr>
                        <a:t>Total</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b="1">
                          <a:effectLst/>
                          <a:latin typeface="Arial" panose="020B0604020202020204" pitchFamily="34" charset="0"/>
                          <a:ea typeface="Calibri" panose="020F0502020204030204" pitchFamily="34" charset="0"/>
                          <a:cs typeface="Times New Roman" panose="02020603050405020304" pitchFamily="18" charset="0"/>
                        </a:rPr>
                        <a:t>87</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b="1">
                          <a:effectLst/>
                          <a:latin typeface="Arial" panose="020B0604020202020204" pitchFamily="34" charset="0"/>
                          <a:ea typeface="Calibri" panose="020F0502020204030204" pitchFamily="34" charset="0"/>
                          <a:cs typeface="Times New Roman" panose="02020603050405020304" pitchFamily="18" charset="0"/>
                        </a:rPr>
                        <a:t>1061</a:t>
                      </a:r>
                      <a:endParaRPr lang="en-ZA" sz="150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500" b="1" dirty="0">
                          <a:effectLst/>
                          <a:latin typeface="Arial" panose="020B0604020202020204" pitchFamily="34" charset="0"/>
                          <a:ea typeface="Calibri" panose="020F0502020204030204" pitchFamily="34" charset="0"/>
                          <a:cs typeface="Times New Roman" panose="02020603050405020304" pitchFamily="18" charset="0"/>
                        </a:rPr>
                        <a:t>435</a:t>
                      </a:r>
                      <a:endParaRPr lang="en-ZA" sz="1500" dirty="0">
                        <a:effectLst/>
                        <a:latin typeface="Calibri" panose="020F0502020204030204" pitchFamily="34" charset="0"/>
                        <a:cs typeface="Times New Roman" panose="02020603050405020304" pitchFamily="18" charset="0"/>
                      </a:endParaRPr>
                    </a:p>
                  </a:txBody>
                  <a:tcPr marL="51435" marR="51435"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539350"/>
                  </a:ext>
                </a:extLst>
              </a:tr>
            </a:tbl>
          </a:graphicData>
        </a:graphic>
      </p:graphicFrame>
    </p:spTree>
    <p:extLst>
      <p:ext uri="{BB962C8B-B14F-4D97-AF65-F5344CB8AC3E}">
        <p14:creationId xmlns:p14="http://schemas.microsoft.com/office/powerpoint/2010/main" val="3485081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3">
              <a:lumMod val="50000"/>
            </a:schemeClr>
          </a:solidFill>
        </p:spPr>
        <p:txBody>
          <a:bodyPr/>
          <a:lstStyle/>
          <a:p>
            <a:pPr algn="ctr"/>
            <a:r>
              <a:rPr lang="en-US" sz="2700" u="none" dirty="0"/>
              <a:t>COVID-19: Environmental Health Services &amp; Pixley ka Seme</a:t>
            </a:r>
          </a:p>
        </p:txBody>
      </p:sp>
      <p:sp>
        <p:nvSpPr>
          <p:cNvPr id="3" name="Text Placeholder 2"/>
          <p:cNvSpPr>
            <a:spLocks noGrp="1"/>
          </p:cNvSpPr>
          <p:nvPr>
            <p:ph type="body" sz="quarter" idx="10"/>
          </p:nvPr>
        </p:nvSpPr>
        <p:spPr>
          <a:xfrm>
            <a:off x="254756" y="1412776"/>
            <a:ext cx="8634487" cy="3903865"/>
          </a:xfrm>
        </p:spPr>
        <p:txBody>
          <a:bodyPr/>
          <a:lstStyle/>
          <a:p>
            <a:pPr marL="0" indent="0">
              <a:buNone/>
            </a:pPr>
            <a:r>
              <a:rPr lang="en-US" sz="2100" dirty="0"/>
              <a:t>MEC for Health and MEC for Cooperative Governance will approach the Office of the Premier to lead a process at resolving this situation</a:t>
            </a:r>
          </a:p>
          <a:p>
            <a:pPr marL="0" indent="0">
              <a:buNone/>
            </a:pPr>
            <a:endParaRPr lang="en-US" sz="1350" dirty="0"/>
          </a:p>
          <a:p>
            <a:pPr marL="0" indent="0">
              <a:buNone/>
            </a:pPr>
            <a:r>
              <a:rPr lang="en-US" sz="1500" dirty="0"/>
              <a:t>Notes: </a:t>
            </a:r>
          </a:p>
          <a:p>
            <a:r>
              <a:rPr lang="en-US" sz="1500" dirty="0"/>
              <a:t>The MEC responsible for local government (COGHSTA) must ensure the effective rendering of municipal services of which Municipal Health Services is a vital, basic service. </a:t>
            </a:r>
          </a:p>
          <a:p>
            <a:r>
              <a:rPr lang="en-US" sz="1500" dirty="0"/>
              <a:t>The MEC for Health is ultimately responsible for health services in the Northern Cape. Municipal Health Services (Environmental Health Services rendered at municipal level) is included in the definition of "health services" in the National Health Act, 2003.</a:t>
            </a:r>
          </a:p>
          <a:p>
            <a:r>
              <a:rPr lang="en-US" sz="1500" dirty="0"/>
              <a:t>SALGA may also be able to assist as it is responsible for overseeing effective local government / governance in the areas of jurisdiction of its members.</a:t>
            </a:r>
          </a:p>
        </p:txBody>
      </p:sp>
      <p:sp>
        <p:nvSpPr>
          <p:cNvPr id="4" name="Rectangle 3"/>
          <p:cNvSpPr/>
          <p:nvPr/>
        </p:nvSpPr>
        <p:spPr>
          <a:xfrm>
            <a:off x="0" y="5877272"/>
            <a:ext cx="9144000" cy="98072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2160384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lumMod val="75000"/>
              <a:lumOff val="25000"/>
            </a:schemeClr>
          </a:solidFill>
        </p:spPr>
        <p:txBody>
          <a:bodyPr/>
          <a:lstStyle/>
          <a:p>
            <a:pPr>
              <a:lnSpc>
                <a:spcPct val="200000"/>
              </a:lnSpc>
            </a:pPr>
            <a:r>
              <a:rPr lang="en-ZA" sz="2600" dirty="0" smtClean="0">
                <a:latin typeface="Aharoni" panose="02010803020104030203" pitchFamily="2" charset="-79"/>
                <a:cs typeface="Aharoni" panose="02010803020104030203" pitchFamily="2" charset="-79"/>
              </a:rPr>
              <a:t>MID-TERM BUDGET: </a:t>
            </a:r>
            <a:br>
              <a:rPr lang="en-ZA" sz="2600" dirty="0" smtClean="0">
                <a:latin typeface="Aharoni" panose="02010803020104030203" pitchFamily="2" charset="-79"/>
                <a:cs typeface="Aharoni" panose="02010803020104030203" pitchFamily="2" charset="-79"/>
              </a:rPr>
            </a:br>
            <a:r>
              <a:rPr lang="en-ZA" sz="2600" dirty="0" smtClean="0">
                <a:latin typeface="Aharoni" panose="02010803020104030203" pitchFamily="2" charset="-79"/>
                <a:cs typeface="Aharoni" panose="02010803020104030203" pitchFamily="2" charset="-79"/>
              </a:rPr>
              <a:t>REPRIORITISATION  </a:t>
            </a:r>
            <a:endParaRPr lang="en-ZA" sz="2600" dirty="0">
              <a:latin typeface="Aharoni" panose="02010803020104030203" pitchFamily="2" charset="-79"/>
              <a:cs typeface="Aharoni" panose="02010803020104030203" pitchFamily="2" charset="-79"/>
            </a:endParaRPr>
          </a:p>
        </p:txBody>
      </p:sp>
      <p:graphicFrame>
        <p:nvGraphicFramePr>
          <p:cNvPr id="5" name="Content Placeholder 2"/>
          <p:cNvGraphicFramePr>
            <a:graphicFrameLocks/>
          </p:cNvGraphicFramePr>
          <p:nvPr>
            <p:extLst>
              <p:ext uri="{D42A27DB-BD31-4B8C-83A1-F6EECF244321}">
                <p14:modId xmlns:p14="http://schemas.microsoft.com/office/powerpoint/2010/main" val="1558330289"/>
              </p:ext>
            </p:extLst>
          </p:nvPr>
        </p:nvGraphicFramePr>
        <p:xfrm>
          <a:off x="2574909" y="571248"/>
          <a:ext cx="6569091"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6164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lumMod val="75000"/>
              <a:lumOff val="25000"/>
            </a:schemeClr>
          </a:solidFill>
        </p:spPr>
        <p:txBody>
          <a:bodyPr/>
          <a:lstStyle/>
          <a:p>
            <a:pPr>
              <a:lnSpc>
                <a:spcPct val="150000"/>
              </a:lnSpc>
            </a:pPr>
            <a:r>
              <a:rPr lang="en-ZA" sz="3200" dirty="0" smtClean="0">
                <a:latin typeface="Aharoni" panose="02010803020104030203" pitchFamily="2" charset="-79"/>
                <a:cs typeface="Aharoni" panose="02010803020104030203" pitchFamily="2" charset="-79"/>
              </a:rPr>
              <a:t>SPENDING </a:t>
            </a:r>
            <a:br>
              <a:rPr lang="en-ZA" sz="3200" dirty="0" smtClean="0">
                <a:latin typeface="Aharoni" panose="02010803020104030203" pitchFamily="2" charset="-79"/>
                <a:cs typeface="Aharoni" panose="02010803020104030203" pitchFamily="2" charset="-79"/>
              </a:rPr>
            </a:br>
            <a:r>
              <a:rPr lang="en-ZA" sz="3200" dirty="0" smtClean="0">
                <a:latin typeface="Aharoni" panose="02010803020104030203" pitchFamily="2" charset="-79"/>
                <a:cs typeface="Aharoni" panose="02010803020104030203" pitchFamily="2" charset="-79"/>
              </a:rPr>
              <a:t>ALLOCATION </a:t>
            </a:r>
            <a:endParaRPr lang="en-ZA" sz="3200" dirty="0">
              <a:latin typeface="Aharoni" panose="02010803020104030203" pitchFamily="2" charset="-79"/>
              <a:cs typeface="Aharoni" panose="02010803020104030203" pitchFamily="2" charset="-79"/>
            </a:endParaRPr>
          </a:p>
        </p:txBody>
      </p:sp>
      <p:graphicFrame>
        <p:nvGraphicFramePr>
          <p:cNvPr id="4" name="Content Placeholder 2"/>
          <p:cNvGraphicFramePr>
            <a:graphicFrameLocks/>
          </p:cNvGraphicFramePr>
          <p:nvPr>
            <p:extLst>
              <p:ext uri="{D42A27DB-BD31-4B8C-83A1-F6EECF244321}">
                <p14:modId xmlns:p14="http://schemas.microsoft.com/office/powerpoint/2010/main" val="2144593369"/>
              </p:ext>
            </p:extLst>
          </p:nvPr>
        </p:nvGraphicFramePr>
        <p:xfrm>
          <a:off x="2771800" y="332656"/>
          <a:ext cx="6120680"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944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25860" y="998353"/>
            <a:ext cx="8702116" cy="4518879"/>
          </a:xfrm>
          <a:solidFill>
            <a:schemeClr val="bg2"/>
          </a:solidFill>
        </p:spPr>
        <p:txBody>
          <a:bodyPr/>
          <a:lstStyle/>
          <a:p>
            <a:pPr marL="0" indent="0">
              <a:buNone/>
            </a:pPr>
            <a:r>
              <a:rPr lang="en-ZA" b="1" dirty="0" smtClean="0"/>
              <a:t>INTEGRATED GOVERNANCE AND COORDINATION </a:t>
            </a:r>
          </a:p>
          <a:p>
            <a:pPr lvl="0"/>
            <a:r>
              <a:rPr lang="en-ZA" sz="2200" dirty="0" smtClean="0"/>
              <a:t>Five </a:t>
            </a:r>
            <a:r>
              <a:rPr lang="en-ZA" sz="2200" dirty="0"/>
              <a:t>District Joint Operational Committees led by Executive Mayors of District Councils, which submit reports to the PROVJOINTS and the Provincial Disaster Management Centre. </a:t>
            </a:r>
          </a:p>
          <a:p>
            <a:pPr lvl="0"/>
            <a:r>
              <a:rPr lang="en-ZA" sz="2200" dirty="0"/>
              <a:t>The Provincial Disaster Management Centre, in turn, submits daily COVID-19 reports to National Disaster Management Centre through the Nerve Centre and the Situation Reporting System (SRS). </a:t>
            </a:r>
          </a:p>
          <a:p>
            <a:pPr lvl="0"/>
            <a:r>
              <a:rPr lang="en-ZA" sz="2200" dirty="0"/>
              <a:t>The Provincial Disaster Management Centre has created a WhatsApp Group in order to communicate and receive reports on COVID-19 from five Heads of District Disaster Management Centres. </a:t>
            </a:r>
          </a:p>
          <a:p>
            <a:pPr lvl="0"/>
            <a:r>
              <a:rPr lang="en-ZA" sz="2200" dirty="0"/>
              <a:t>A Municipal Manager Forum has also been established, and meets weekly on Tuesdays. </a:t>
            </a:r>
            <a:endParaRPr lang="en-US" sz="2200" dirty="0"/>
          </a:p>
          <a:p>
            <a:pPr marL="514350" indent="-514350">
              <a:buFont typeface="+mj-lt"/>
              <a:buAutoNum type="romanLcPeriod"/>
            </a:pPr>
            <a:endParaRPr lang="en-ZA" altLang="en-US" sz="1800" dirty="0" smtClean="0"/>
          </a:p>
          <a:p>
            <a:pPr marL="0" indent="0">
              <a:buNone/>
            </a:pPr>
            <a:r>
              <a:rPr lang="en-ZA" altLang="en-US" sz="1800" dirty="0"/>
              <a:t>	</a:t>
            </a:r>
            <a:r>
              <a:rPr lang="en-ZA" altLang="en-US" sz="1800" dirty="0" smtClean="0"/>
              <a:t>		</a:t>
            </a:r>
          </a:p>
          <a:p>
            <a:pPr marL="0" indent="0">
              <a:buNone/>
            </a:pPr>
            <a:endParaRPr lang="en-US" altLang="en-US" sz="2400" dirty="0" smtClean="0"/>
          </a:p>
          <a:p>
            <a:pPr lvl="1"/>
            <a:endParaRPr lang="en-ZA" altLang="en-US" sz="2200" dirty="0" smtClean="0"/>
          </a:p>
          <a:p>
            <a:pPr marL="457200" lvl="1" indent="0">
              <a:buNone/>
            </a:pPr>
            <a:endParaRPr lang="en-ZA" altLang="en-US" sz="3000" dirty="0" smtClean="0"/>
          </a:p>
          <a:p>
            <a:pPr marL="0" indent="0">
              <a:buNone/>
            </a:pPr>
            <a:endParaRPr lang="en-US" altLang="en-US" sz="2200"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D716753-E5EB-427E-AE0F-FA6C14A62883}" type="slidenum">
              <a:rPr lang="en-US" altLang="en-US" sz="1800">
                <a:solidFill>
                  <a:srgbClr val="000000"/>
                </a:solidFill>
              </a:rPr>
              <a:pPr>
                <a:spcBef>
                  <a:spcPct val="0"/>
                </a:spcBef>
                <a:buFontTx/>
                <a:buNone/>
              </a:pPr>
              <a:t>4</a:t>
            </a:fld>
            <a:endParaRPr lang="en-US" altLang="en-US" sz="1800">
              <a:solidFill>
                <a:srgbClr val="000000"/>
              </a:solidFill>
            </a:endParaRPr>
          </a:p>
        </p:txBody>
      </p:sp>
      <p:grpSp>
        <p:nvGrpSpPr>
          <p:cNvPr id="5" name="Group 4"/>
          <p:cNvGrpSpPr/>
          <p:nvPr/>
        </p:nvGrpSpPr>
        <p:grpSpPr>
          <a:xfrm>
            <a:off x="323528" y="692696"/>
            <a:ext cx="8604448" cy="432048"/>
            <a:chOff x="323528" y="692696"/>
            <a:chExt cx="8604448" cy="432048"/>
          </a:xfrm>
        </p:grpSpPr>
        <p:cxnSp>
          <p:nvCxnSpPr>
            <p:cNvPr id="6" name="Straight Connector 5"/>
            <p:cNvCxnSpPr/>
            <p:nvPr/>
          </p:nvCxnSpPr>
          <p:spPr>
            <a:xfrm>
              <a:off x="323528" y="908720"/>
              <a:ext cx="860444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353304" y="692696"/>
              <a:ext cx="0" cy="288032"/>
            </a:xfrm>
            <a:prstGeom prst="line">
              <a:avLst/>
            </a:prstGeom>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a:off x="8892480" y="836712"/>
              <a:ext cx="0" cy="288032"/>
            </a:xfrm>
            <a:prstGeom prst="line">
              <a:avLst/>
            </a:prstGeom>
          </p:spPr>
          <p:style>
            <a:lnRef idx="1">
              <a:schemeClr val="accent6"/>
            </a:lnRef>
            <a:fillRef idx="0">
              <a:schemeClr val="accent6"/>
            </a:fillRef>
            <a:effectRef idx="0">
              <a:schemeClr val="accent6"/>
            </a:effectRef>
            <a:fontRef idx="minor">
              <a:schemeClr val="tx1"/>
            </a:fontRef>
          </p:style>
        </p:cxnSp>
      </p:grpSp>
      <p:sp>
        <p:nvSpPr>
          <p:cNvPr id="9" name="Title 1"/>
          <p:cNvSpPr txBox="1">
            <a:spLocks/>
          </p:cNvSpPr>
          <p:nvPr/>
        </p:nvSpPr>
        <p:spPr bwMode="auto">
          <a:xfrm>
            <a:off x="446856" y="346646"/>
            <a:ext cx="8445624"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Lucida Sans" pitchFamily="34" charset="0"/>
              </a:defRPr>
            </a:lvl2pPr>
            <a:lvl3pPr algn="ctr" rtl="0" fontAlgn="base">
              <a:spcBef>
                <a:spcPct val="0"/>
              </a:spcBef>
              <a:spcAft>
                <a:spcPct val="0"/>
              </a:spcAft>
              <a:defRPr sz="4400">
                <a:solidFill>
                  <a:schemeClr val="tx1"/>
                </a:solidFill>
                <a:latin typeface="Lucida Sans" pitchFamily="34" charset="0"/>
              </a:defRPr>
            </a:lvl3pPr>
            <a:lvl4pPr algn="ctr" rtl="0" fontAlgn="base">
              <a:spcBef>
                <a:spcPct val="0"/>
              </a:spcBef>
              <a:spcAft>
                <a:spcPct val="0"/>
              </a:spcAft>
              <a:defRPr sz="4400">
                <a:solidFill>
                  <a:schemeClr val="tx1"/>
                </a:solidFill>
                <a:latin typeface="Lucida Sans" pitchFamily="34" charset="0"/>
              </a:defRPr>
            </a:lvl4pPr>
            <a:lvl5pPr algn="ctr" rtl="0" fontAlgn="base">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a:lstStyle>
          <a:p>
            <a:r>
              <a:rPr lang="en-ZA" sz="3600" b="1" dirty="0" smtClean="0">
                <a:solidFill>
                  <a:srgbClr val="CC9900"/>
                </a:solidFill>
              </a:rPr>
              <a:t>PROVINCIAL COMMAND COUNCIL </a:t>
            </a:r>
            <a:endParaRPr lang="en-ZA" sz="2000" b="1" dirty="0">
              <a:solidFill>
                <a:srgbClr val="CC9900"/>
              </a:solidFill>
            </a:endParaRPr>
          </a:p>
        </p:txBody>
      </p:sp>
    </p:spTree>
    <p:extLst>
      <p:ext uri="{BB962C8B-B14F-4D97-AF65-F5344CB8AC3E}">
        <p14:creationId xmlns:p14="http://schemas.microsoft.com/office/powerpoint/2010/main" val="25697303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3">
              <a:lumMod val="75000"/>
            </a:schemeClr>
          </a:solidFill>
        </p:spPr>
        <p:txBody>
          <a:bodyPr/>
          <a:lstStyle/>
          <a:p>
            <a:pPr algn="ctr"/>
            <a:r>
              <a:rPr lang="en-US" sz="3000" u="none" dirty="0"/>
              <a:t>PPE Orders Placed, Received &amp; Paid Report</a:t>
            </a:r>
          </a:p>
        </p:txBody>
      </p:sp>
      <p:pic>
        <p:nvPicPr>
          <p:cNvPr id="3" name="Content Placeholder 4"/>
          <p:cNvPicPr>
            <a:picLocks noGrp="1" noChangeAspect="1"/>
          </p:cNvPicPr>
          <p:nvPr/>
        </p:nvPicPr>
        <p:blipFill>
          <a:blip r:embed="rId2"/>
          <a:stretch>
            <a:fillRect/>
          </a:stretch>
        </p:blipFill>
        <p:spPr>
          <a:xfrm>
            <a:off x="121032" y="1268760"/>
            <a:ext cx="9022968" cy="5328592"/>
          </a:xfrm>
          <a:prstGeom prst="rect">
            <a:avLst/>
          </a:prstGeom>
          <a:solidFill>
            <a:schemeClr val="bg1">
              <a:lumMod val="95000"/>
            </a:schemeClr>
          </a:solidFill>
          <a:ln w="9525">
            <a:noFill/>
            <a:miter lim="800000"/>
            <a:headEnd/>
            <a:tailEnd/>
          </a:ln>
        </p:spPr>
      </p:pic>
      <p:sp>
        <p:nvSpPr>
          <p:cNvPr id="4" name="Rectangle 3"/>
          <p:cNvSpPr/>
          <p:nvPr/>
        </p:nvSpPr>
        <p:spPr>
          <a:xfrm>
            <a:off x="0" y="6597352"/>
            <a:ext cx="9144000" cy="2606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3755006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39FFCA6-7477-914B-8409-D0064E4A8BF5}"/>
              </a:ext>
            </a:extLst>
          </p:cNvPr>
          <p:cNvSpPr>
            <a:spLocks noGrp="1"/>
          </p:cNvSpPr>
          <p:nvPr>
            <p:ph type="title"/>
          </p:nvPr>
        </p:nvSpPr>
        <p:spPr>
          <a:xfrm>
            <a:off x="0" y="0"/>
            <a:ext cx="9144000" cy="1052736"/>
          </a:xfrm>
          <a:solidFill>
            <a:schemeClr val="accent3">
              <a:lumMod val="75000"/>
            </a:schemeClr>
          </a:solidFill>
        </p:spPr>
        <p:txBody>
          <a:bodyPr/>
          <a:lstStyle/>
          <a:p>
            <a:pPr algn="ctr"/>
            <a:r>
              <a:rPr lang="en-US" sz="3000" u="none" dirty="0"/>
              <a:t>COVID-19: Contract Nursing appointments (12 </a:t>
            </a:r>
            <a:r>
              <a:rPr lang="en-US" sz="3000" u="none" dirty="0" err="1"/>
              <a:t>mth</a:t>
            </a:r>
            <a:r>
              <a:rPr lang="en-US" sz="3000" u="none" dirty="0"/>
              <a:t>)</a:t>
            </a:r>
          </a:p>
        </p:txBody>
      </p:sp>
      <p:sp>
        <p:nvSpPr>
          <p:cNvPr id="4" name="Slide Number Placeholder 3"/>
          <p:cNvSpPr>
            <a:spLocks noGrp="1"/>
          </p:cNvSpPr>
          <p:nvPr>
            <p:ph type="sldNum" sz="quarter" idx="4294967295"/>
          </p:nvPr>
        </p:nvSpPr>
        <p:spPr>
          <a:xfrm>
            <a:off x="8820150" y="5811441"/>
            <a:ext cx="323850" cy="189309"/>
          </a:xfrm>
        </p:spPr>
        <p:txBody>
          <a:bodyPr/>
          <a:lstStyle/>
          <a:p>
            <a:pPr lvl="0"/>
            <a:endParaRPr lang="en-US" noProof="0" dirty="0" smtClean="0"/>
          </a:p>
          <a:p>
            <a:pPr lvl="0"/>
            <a:endParaRPr lang="en-US" dirty="0"/>
          </a:p>
          <a:p>
            <a:pPr lvl="0"/>
            <a:endParaRPr lang="en-US" noProof="0" dirty="0"/>
          </a:p>
        </p:txBody>
      </p:sp>
      <p:pic>
        <p:nvPicPr>
          <p:cNvPr id="6" name="Content Placeholder 2">
            <a:extLst>
              <a:ext uri="{FF2B5EF4-FFF2-40B4-BE49-F238E27FC236}">
                <a16:creationId xmlns:a16="http://schemas.microsoft.com/office/drawing/2014/main" id="{20B99379-FB32-DD41-948B-005EF2AE4760}"/>
              </a:ext>
            </a:extLst>
          </p:cNvPr>
          <p:cNvPicPr>
            <a:picLocks noChangeAspect="1"/>
          </p:cNvPicPr>
          <p:nvPr/>
        </p:nvPicPr>
        <p:blipFill>
          <a:blip r:embed="rId2"/>
          <a:stretch>
            <a:fillRect/>
          </a:stretch>
        </p:blipFill>
        <p:spPr>
          <a:xfrm>
            <a:off x="0" y="1268760"/>
            <a:ext cx="9144000" cy="4968552"/>
          </a:xfrm>
          <a:prstGeom prst="rect">
            <a:avLst/>
          </a:prstGeom>
          <a:solidFill>
            <a:schemeClr val="bg1">
              <a:lumMod val="95000"/>
            </a:schemeClr>
          </a:solidFill>
        </p:spPr>
      </p:pic>
      <p:sp>
        <p:nvSpPr>
          <p:cNvPr id="5" name="Rectangle 4"/>
          <p:cNvSpPr/>
          <p:nvPr/>
        </p:nvSpPr>
        <p:spPr>
          <a:xfrm>
            <a:off x="0" y="6237312"/>
            <a:ext cx="9144000" cy="6206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26002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820150" y="5811441"/>
            <a:ext cx="323850" cy="189309"/>
          </a:xfrm>
        </p:spPr>
        <p:txBody>
          <a:bodyPr/>
          <a:lstStyle/>
          <a:p>
            <a:pPr lvl="0"/>
            <a:endParaRPr lang="en-US" noProof="0" dirty="0" smtClean="0"/>
          </a:p>
          <a:p>
            <a:pPr lvl="0"/>
            <a:endParaRPr lang="en-US" dirty="0"/>
          </a:p>
          <a:p>
            <a:pPr lvl="0"/>
            <a:endParaRPr lang="en-US" noProof="0" dirty="0"/>
          </a:p>
        </p:txBody>
      </p:sp>
      <p:sp>
        <p:nvSpPr>
          <p:cNvPr id="5" name="Rectangle 4"/>
          <p:cNvSpPr/>
          <p:nvPr/>
        </p:nvSpPr>
        <p:spPr>
          <a:xfrm>
            <a:off x="4716016" y="5811441"/>
            <a:ext cx="4427984" cy="10465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7" name="Content Placeholder 1"/>
          <p:cNvSpPr txBox="1">
            <a:spLocks/>
          </p:cNvSpPr>
          <p:nvPr/>
        </p:nvSpPr>
        <p:spPr>
          <a:xfrm>
            <a:off x="323528" y="332656"/>
            <a:ext cx="8229600" cy="4525963"/>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0" hangingPunct="0"/>
            <a:endParaRPr lang="en-ZA" altLang="en-US" sz="2800" dirty="0" smtClean="0"/>
          </a:p>
          <a:p>
            <a:pPr marL="0" indent="0" algn="ctr" eaLnBrk="0" hangingPunct="0">
              <a:buFont typeface="Arial" charset="0"/>
              <a:buNone/>
            </a:pPr>
            <a:r>
              <a:rPr lang="en-ZA" altLang="en-US" sz="6600" b="1" dirty="0" smtClean="0">
                <a:solidFill>
                  <a:prstClr val="black"/>
                </a:solidFill>
                <a:latin typeface="Bradley Hand ITC" panose="03070402050302030203" pitchFamily="66" charset="0"/>
              </a:rPr>
              <a:t>THE END </a:t>
            </a:r>
          </a:p>
          <a:p>
            <a:pPr marL="0" indent="0" algn="ctr" eaLnBrk="0" hangingPunct="0">
              <a:buFont typeface="Arial" charset="0"/>
              <a:buNone/>
            </a:pPr>
            <a:r>
              <a:rPr lang="en-ZA" altLang="en-US" sz="6600" b="1" dirty="0" smtClean="0">
                <a:solidFill>
                  <a:prstClr val="black"/>
                </a:solidFill>
                <a:latin typeface="Bradley Hand ITC" panose="03070402050302030203" pitchFamily="66" charset="0"/>
              </a:rPr>
              <a:t>of the Health </a:t>
            </a:r>
          </a:p>
          <a:p>
            <a:pPr marL="0" indent="0" algn="ctr" eaLnBrk="0" hangingPunct="0">
              <a:buFont typeface="Arial" charset="0"/>
              <a:buNone/>
            </a:pPr>
            <a:r>
              <a:rPr lang="en-ZA" altLang="en-US" sz="6600" b="1" dirty="0" smtClean="0">
                <a:solidFill>
                  <a:prstClr val="black"/>
                </a:solidFill>
                <a:latin typeface="Bradley Hand ITC" panose="03070402050302030203" pitchFamily="66" charset="0"/>
              </a:rPr>
              <a:t>Presentation</a:t>
            </a:r>
          </a:p>
          <a:p>
            <a:pPr marL="0" indent="0">
              <a:buFont typeface="Arial" charset="0"/>
              <a:buNone/>
            </a:pPr>
            <a:endParaRPr lang="en-ZA" sz="6600" b="1" dirty="0">
              <a:latin typeface="Bradley Hand ITC" panose="03070402050302030203" pitchFamily="66" charset="0"/>
            </a:endParaRPr>
          </a:p>
        </p:txBody>
      </p:sp>
      <p:pic>
        <p:nvPicPr>
          <p:cNvPr id="8" name="Picture 7" descr="A picture containing drawing&#10;&#10;Description automatically generated">
            <a:extLst>
              <a:ext uri="{FF2B5EF4-FFF2-40B4-BE49-F238E27FC236}">
                <a16:creationId xmlns:a16="http://schemas.microsoft.com/office/drawing/2014/main" id="{E81E58F0-82DD-E04F-9BD7-7A9CAECD7B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27" y="5561856"/>
            <a:ext cx="5401669" cy="1296144"/>
          </a:xfrm>
          <a:prstGeom prst="rect">
            <a:avLst/>
          </a:prstGeom>
        </p:spPr>
      </p:pic>
    </p:spTree>
    <p:extLst>
      <p:ext uri="{BB962C8B-B14F-4D97-AF65-F5344CB8AC3E}">
        <p14:creationId xmlns:p14="http://schemas.microsoft.com/office/powerpoint/2010/main" val="158367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70285" y="4790297"/>
            <a:ext cx="9105944" cy="6105875"/>
          </a:xfrm>
        </p:spPr>
        <p:txBody>
          <a:bodyPr/>
          <a:lstStyle/>
          <a:p>
            <a:pPr marL="0" lvl="0" indent="0">
              <a:buNone/>
            </a:pPr>
            <a:endParaRPr lang="en-ZA" altLang="en-US" dirty="0">
              <a:solidFill>
                <a:prstClr val="black"/>
              </a:solidFill>
            </a:endParaRPr>
          </a:p>
          <a:p>
            <a:endParaRPr lang="en-ZA" altLang="en-US" dirty="0"/>
          </a:p>
          <a:p>
            <a:pPr marL="514350" indent="-514350">
              <a:buFont typeface="+mj-lt"/>
              <a:buAutoNum type="romanLcPeriod"/>
            </a:pPr>
            <a:endParaRPr lang="en-ZA" altLang="en-US" sz="2400" dirty="0" smtClean="0"/>
          </a:p>
          <a:p>
            <a:pPr marL="0" indent="0">
              <a:buNone/>
            </a:pPr>
            <a:r>
              <a:rPr lang="en-ZA" altLang="en-US" sz="2400" dirty="0"/>
              <a:t>	</a:t>
            </a:r>
            <a:r>
              <a:rPr lang="en-ZA" altLang="en-US" sz="2400" dirty="0" smtClean="0"/>
              <a:t>		</a:t>
            </a:r>
          </a:p>
          <a:p>
            <a:pPr marL="0" indent="0">
              <a:buNone/>
            </a:pPr>
            <a:endParaRPr lang="en-US" altLang="en-US" sz="2400" dirty="0" smtClean="0"/>
          </a:p>
          <a:p>
            <a:pPr lvl="1"/>
            <a:endParaRPr lang="en-ZA" altLang="en-US" sz="2200" dirty="0" smtClean="0"/>
          </a:p>
          <a:p>
            <a:pPr marL="457200" lvl="1" indent="0">
              <a:buNone/>
            </a:pPr>
            <a:endParaRPr lang="en-ZA" altLang="en-US" sz="3000" dirty="0" smtClean="0"/>
          </a:p>
          <a:p>
            <a:pPr marL="0" indent="0">
              <a:buNone/>
            </a:pPr>
            <a:endParaRPr lang="en-US" altLang="en-US" sz="2200"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D716753-E5EB-427E-AE0F-FA6C14A62883}" type="slidenum">
              <a:rPr lang="en-US" altLang="en-US" sz="1800">
                <a:solidFill>
                  <a:srgbClr val="000000"/>
                </a:solidFill>
              </a:rPr>
              <a:pPr>
                <a:spcBef>
                  <a:spcPct val="0"/>
                </a:spcBef>
                <a:buFontTx/>
                <a:buNone/>
              </a:pPr>
              <a:t>43</a:t>
            </a:fld>
            <a:endParaRPr lang="en-US" altLang="en-US" sz="1800">
              <a:solidFill>
                <a:srgbClr val="000000"/>
              </a:solidFill>
            </a:endParaRPr>
          </a:p>
        </p:txBody>
      </p:sp>
      <p:grpSp>
        <p:nvGrpSpPr>
          <p:cNvPr id="5" name="Group 4"/>
          <p:cNvGrpSpPr/>
          <p:nvPr/>
        </p:nvGrpSpPr>
        <p:grpSpPr>
          <a:xfrm>
            <a:off x="323528" y="692696"/>
            <a:ext cx="8604448" cy="432048"/>
            <a:chOff x="323528" y="692696"/>
            <a:chExt cx="8604448" cy="432048"/>
          </a:xfrm>
        </p:grpSpPr>
        <p:cxnSp>
          <p:nvCxnSpPr>
            <p:cNvPr id="6" name="Straight Connector 5"/>
            <p:cNvCxnSpPr/>
            <p:nvPr/>
          </p:nvCxnSpPr>
          <p:spPr>
            <a:xfrm>
              <a:off x="323528" y="908720"/>
              <a:ext cx="860444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353304" y="692696"/>
              <a:ext cx="0" cy="288032"/>
            </a:xfrm>
            <a:prstGeom prst="line">
              <a:avLst/>
            </a:prstGeom>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a:off x="8892480" y="836712"/>
              <a:ext cx="0" cy="288032"/>
            </a:xfrm>
            <a:prstGeom prst="line">
              <a:avLst/>
            </a:prstGeom>
          </p:spPr>
          <p:style>
            <a:lnRef idx="1">
              <a:schemeClr val="accent6"/>
            </a:lnRef>
            <a:fillRef idx="0">
              <a:schemeClr val="accent6"/>
            </a:fillRef>
            <a:effectRef idx="0">
              <a:schemeClr val="accent6"/>
            </a:effectRef>
            <a:fontRef idx="minor">
              <a:schemeClr val="tx1"/>
            </a:fontRef>
          </p:style>
        </p:cxnSp>
      </p:grpSp>
      <p:sp>
        <p:nvSpPr>
          <p:cNvPr id="9" name="Title 1"/>
          <p:cNvSpPr txBox="1">
            <a:spLocks/>
          </p:cNvSpPr>
          <p:nvPr/>
        </p:nvSpPr>
        <p:spPr bwMode="auto">
          <a:xfrm>
            <a:off x="446856" y="346646"/>
            <a:ext cx="8445624"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Lucida Sans" pitchFamily="34" charset="0"/>
              </a:defRPr>
            </a:lvl2pPr>
            <a:lvl3pPr algn="ctr" rtl="0" fontAlgn="base">
              <a:spcBef>
                <a:spcPct val="0"/>
              </a:spcBef>
              <a:spcAft>
                <a:spcPct val="0"/>
              </a:spcAft>
              <a:defRPr sz="4400">
                <a:solidFill>
                  <a:schemeClr val="tx1"/>
                </a:solidFill>
                <a:latin typeface="Lucida Sans" pitchFamily="34" charset="0"/>
              </a:defRPr>
            </a:lvl3pPr>
            <a:lvl4pPr algn="ctr" rtl="0" fontAlgn="base">
              <a:spcBef>
                <a:spcPct val="0"/>
              </a:spcBef>
              <a:spcAft>
                <a:spcPct val="0"/>
              </a:spcAft>
              <a:defRPr sz="4400">
                <a:solidFill>
                  <a:schemeClr val="tx1"/>
                </a:solidFill>
                <a:latin typeface="Lucida Sans" pitchFamily="34" charset="0"/>
              </a:defRPr>
            </a:lvl4pPr>
            <a:lvl5pPr algn="ctr" rtl="0" fontAlgn="base">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a:lstStyle>
          <a:p>
            <a:pPr algn="l"/>
            <a:r>
              <a:rPr lang="en-ZA" sz="3600" b="1" dirty="0" smtClean="0">
                <a:solidFill>
                  <a:srgbClr val="CC9900"/>
                </a:solidFill>
              </a:rPr>
              <a:t>PROVINCIAL COMMAND COUNCIL </a:t>
            </a:r>
            <a:endParaRPr lang="en-ZA" sz="2000" b="1" dirty="0">
              <a:solidFill>
                <a:srgbClr val="CC9900"/>
              </a:solidFill>
            </a:endParaRPr>
          </a:p>
        </p:txBody>
      </p:sp>
      <p:pic>
        <p:nvPicPr>
          <p:cNvPr id="10" name="Picture 9" descr="artwork for pp-01-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686"/>
            <a:ext cx="9144000" cy="1659485"/>
          </a:xfrm>
          <a:prstGeom prst="rect">
            <a:avLst/>
          </a:prstGeom>
        </p:spPr>
      </p:pic>
      <p:pic>
        <p:nvPicPr>
          <p:cNvPr id="11" name="Picture 2" descr="Covid-19: Human Rights Commission supports children going back to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2802"/>
            <a:ext cx="9144000" cy="5315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088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0206"/>
          </a:xfrm>
        </p:spPr>
        <p:txBody>
          <a:bodyPr>
            <a:normAutofit fontScale="90000"/>
          </a:bodyPr>
          <a:lstStyle/>
          <a:p>
            <a:r>
              <a:rPr lang="en-ZA" sz="3600" b="1" dirty="0"/>
              <a:t>OUTLINE OF PRESENTATION</a:t>
            </a:r>
          </a:p>
        </p:txBody>
      </p:sp>
      <p:sp>
        <p:nvSpPr>
          <p:cNvPr id="6" name="Content Placeholder 5"/>
          <p:cNvSpPr>
            <a:spLocks noGrp="1"/>
          </p:cNvSpPr>
          <p:nvPr>
            <p:ph idx="1"/>
          </p:nvPr>
        </p:nvSpPr>
        <p:spPr>
          <a:xfrm>
            <a:off x="384048" y="410837"/>
            <a:ext cx="8229600" cy="5889375"/>
          </a:xfrm>
        </p:spPr>
        <p:txBody>
          <a:bodyPr>
            <a:noAutofit/>
          </a:bodyPr>
          <a:lstStyle/>
          <a:p>
            <a:pPr algn="just">
              <a:spcBef>
                <a:spcPts val="0"/>
              </a:spcBef>
              <a:spcAft>
                <a:spcPts val="600"/>
              </a:spcAft>
              <a:buFont typeface="+mj-lt"/>
              <a:buAutoNum type="arabicPeriod"/>
            </a:pPr>
            <a:r>
              <a:rPr lang="en-ZA" sz="1600" b="1" dirty="0"/>
              <a:t>EDUCATION COVID-19 RESPONSE PLAN</a:t>
            </a:r>
          </a:p>
          <a:p>
            <a:pPr marL="457200" lvl="1" indent="0" algn="just">
              <a:spcBef>
                <a:spcPts val="0"/>
              </a:spcBef>
              <a:spcAft>
                <a:spcPts val="600"/>
              </a:spcAft>
              <a:buNone/>
            </a:pPr>
            <a:r>
              <a:rPr lang="en-US" sz="1400" b="1" dirty="0"/>
              <a:t>1.1 	CURRICULUM RECOVERY STRATEGIES</a:t>
            </a:r>
          </a:p>
          <a:p>
            <a:pPr marL="457200" lvl="1" indent="0" algn="just">
              <a:spcBef>
                <a:spcPts val="0"/>
              </a:spcBef>
              <a:spcAft>
                <a:spcPts val="600"/>
              </a:spcAft>
              <a:buNone/>
            </a:pPr>
            <a:r>
              <a:rPr lang="en-US" sz="1400" b="1" dirty="0"/>
              <a:t>1.2	SUPPORT TO LEARNERS EXEMPTED FROM SCHOOL ATTENDANCE</a:t>
            </a:r>
            <a:endParaRPr lang="en-ZA" sz="1400" b="1" dirty="0"/>
          </a:p>
          <a:p>
            <a:pPr marL="457200" lvl="1" indent="0" algn="just">
              <a:spcBef>
                <a:spcPts val="0"/>
              </a:spcBef>
              <a:spcAft>
                <a:spcPts val="600"/>
              </a:spcAft>
              <a:buNone/>
            </a:pPr>
            <a:r>
              <a:rPr lang="en-US" sz="1400" b="1" dirty="0"/>
              <a:t>1.3	IMPLEMENTATION OF DIFFERENTIATED TIMETABLE </a:t>
            </a:r>
          </a:p>
          <a:p>
            <a:pPr marL="457200" lvl="1" indent="0" algn="just">
              <a:spcBef>
                <a:spcPts val="0"/>
              </a:spcBef>
              <a:spcAft>
                <a:spcPts val="600"/>
              </a:spcAft>
              <a:buNone/>
            </a:pPr>
            <a:r>
              <a:rPr lang="en-ZA" sz="1400" b="1" dirty="0"/>
              <a:t>1.4	NATIONAL SCHOOL NUTRITION PROGRAMME (NSNP)</a:t>
            </a:r>
          </a:p>
          <a:p>
            <a:pPr marL="457200" lvl="1" indent="0" algn="just">
              <a:spcBef>
                <a:spcPts val="0"/>
              </a:spcBef>
              <a:spcAft>
                <a:spcPts val="600"/>
              </a:spcAft>
              <a:buNone/>
            </a:pPr>
            <a:r>
              <a:rPr lang="en-US" sz="1400" b="1" dirty="0"/>
              <a:t>1.5	PROVISION OF LEARNER TRANSPORT</a:t>
            </a:r>
          </a:p>
          <a:p>
            <a:pPr marL="457200" lvl="1" indent="0" algn="just">
              <a:spcBef>
                <a:spcPts val="0"/>
              </a:spcBef>
              <a:spcAft>
                <a:spcPts val="600"/>
              </a:spcAft>
              <a:buNone/>
            </a:pPr>
            <a:r>
              <a:rPr lang="en-US" sz="1400" b="1" dirty="0"/>
              <a:t>1.6	ASSESSMENT AND EXAMNINATIONS</a:t>
            </a:r>
          </a:p>
          <a:p>
            <a:pPr marL="457200" lvl="1" indent="0" algn="just">
              <a:spcBef>
                <a:spcPts val="0"/>
              </a:spcBef>
              <a:spcAft>
                <a:spcPts val="600"/>
              </a:spcAft>
              <a:buNone/>
            </a:pPr>
            <a:r>
              <a:rPr lang="en-ZA" sz="1400" b="1" dirty="0"/>
              <a:t>1.7	</a:t>
            </a:r>
            <a:r>
              <a:rPr lang="en-US" sz="1400" b="1" dirty="0"/>
              <a:t>MONITORING THE USE OF MASKS</a:t>
            </a:r>
          </a:p>
          <a:p>
            <a:pPr marL="457200" lvl="1" indent="0" algn="just">
              <a:spcBef>
                <a:spcPts val="0"/>
              </a:spcBef>
              <a:spcAft>
                <a:spcPts val="600"/>
              </a:spcAft>
              <a:buNone/>
            </a:pPr>
            <a:r>
              <a:rPr lang="en-US" sz="1400" b="1" dirty="0"/>
              <a:t>1.8	STANDARD OPERATING PROCEDURES</a:t>
            </a:r>
          </a:p>
          <a:p>
            <a:pPr algn="just">
              <a:spcBef>
                <a:spcPts val="0"/>
              </a:spcBef>
              <a:spcAft>
                <a:spcPts val="600"/>
              </a:spcAft>
              <a:buFont typeface="+mj-lt"/>
              <a:buAutoNum type="arabicPeriod"/>
            </a:pPr>
            <a:r>
              <a:rPr lang="en-ZA" sz="1600" b="1" dirty="0"/>
              <a:t>RESOURCING OF COVID-19 INTERVENTIONS</a:t>
            </a:r>
          </a:p>
          <a:p>
            <a:pPr algn="just">
              <a:spcBef>
                <a:spcPts val="0"/>
              </a:spcBef>
              <a:spcAft>
                <a:spcPts val="600"/>
              </a:spcAft>
              <a:buFont typeface="+mj-lt"/>
              <a:buAutoNum type="arabicPeriod"/>
            </a:pPr>
            <a:r>
              <a:rPr lang="en-ZA" sz="1600" b="1" dirty="0"/>
              <a:t>PRESSURE POINTS AND SERVICE DELIVERY LIMITATIONS</a:t>
            </a:r>
          </a:p>
          <a:p>
            <a:pPr marL="457200" lvl="1" indent="0" algn="just">
              <a:spcBef>
                <a:spcPts val="0"/>
              </a:spcBef>
              <a:spcAft>
                <a:spcPts val="600"/>
              </a:spcAft>
              <a:buNone/>
            </a:pPr>
            <a:r>
              <a:rPr lang="en-ZA" sz="1400" b="1" dirty="0"/>
              <a:t>3.1	LEARNER AND TEACHER ATTENDANCE</a:t>
            </a:r>
          </a:p>
          <a:p>
            <a:pPr marL="457200" lvl="1" indent="0" algn="just">
              <a:spcBef>
                <a:spcPts val="0"/>
              </a:spcBef>
              <a:spcAft>
                <a:spcPts val="600"/>
              </a:spcAft>
              <a:buNone/>
            </a:pPr>
            <a:r>
              <a:rPr lang="en-ZA" sz="1400" b="1" dirty="0"/>
              <a:t>3.2	DISRUPTIONS AT SCHOOLS</a:t>
            </a:r>
          </a:p>
          <a:p>
            <a:pPr marL="457200" lvl="1" indent="0" algn="just">
              <a:spcBef>
                <a:spcPts val="0"/>
              </a:spcBef>
              <a:spcAft>
                <a:spcPts val="600"/>
              </a:spcAft>
              <a:buNone/>
            </a:pPr>
            <a:r>
              <a:rPr lang="en-US" sz="1400" b="1" dirty="0"/>
              <a:t>3.3	INFRASTRUCTURE CHALLENGES AT SCHOOLS</a:t>
            </a:r>
          </a:p>
          <a:p>
            <a:pPr marL="457200" lvl="1" indent="0" algn="just">
              <a:spcBef>
                <a:spcPts val="0"/>
              </a:spcBef>
              <a:spcAft>
                <a:spcPts val="600"/>
              </a:spcAft>
              <a:buNone/>
            </a:pPr>
            <a:r>
              <a:rPr lang="en-US" sz="1400" b="1" dirty="0"/>
              <a:t>3.4	COMPLIANCE OF HOSTEL FACILITIES</a:t>
            </a:r>
          </a:p>
          <a:p>
            <a:pPr marL="457200" lvl="1" indent="0" algn="just">
              <a:spcBef>
                <a:spcPts val="0"/>
              </a:spcBef>
              <a:spcAft>
                <a:spcPts val="600"/>
              </a:spcAft>
              <a:buNone/>
            </a:pPr>
            <a:r>
              <a:rPr lang="en-US" sz="1400" b="1" dirty="0"/>
              <a:t>3.5	</a:t>
            </a:r>
            <a:r>
              <a:rPr lang="en-US" sz="1400" b="1" dirty="0" smtClean="0"/>
              <a:t>TEACHER </a:t>
            </a:r>
            <a:r>
              <a:rPr lang="en-US" sz="1400" b="1" dirty="0"/>
              <a:t>CO-MORBIDITIES</a:t>
            </a:r>
          </a:p>
          <a:p>
            <a:pPr marL="457200" lvl="1" indent="0" algn="just">
              <a:spcBef>
                <a:spcPts val="0"/>
              </a:spcBef>
              <a:spcAft>
                <a:spcPts val="600"/>
              </a:spcAft>
              <a:buNone/>
            </a:pPr>
            <a:r>
              <a:rPr lang="en-ZA" sz="1400" b="1" dirty="0" smtClean="0"/>
              <a:t>3.6</a:t>
            </a:r>
            <a:r>
              <a:rPr lang="en-ZA" sz="1400" b="1" dirty="0"/>
              <a:t>	COVID-19 CASES AT SCHOOLS</a:t>
            </a:r>
          </a:p>
          <a:p>
            <a:pPr algn="just">
              <a:spcBef>
                <a:spcPts val="0"/>
              </a:spcBef>
              <a:spcAft>
                <a:spcPts val="600"/>
              </a:spcAft>
              <a:buFont typeface="+mj-lt"/>
              <a:buAutoNum type="arabicPeriod" startAt="4"/>
            </a:pPr>
            <a:r>
              <a:rPr lang="en-US" sz="1600" b="1" dirty="0"/>
              <a:t>PARTNERSHIPS</a:t>
            </a:r>
          </a:p>
          <a:p>
            <a:pPr algn="just">
              <a:spcBef>
                <a:spcPts val="0"/>
              </a:spcBef>
              <a:spcAft>
                <a:spcPts val="600"/>
              </a:spcAft>
              <a:buFont typeface="+mj-lt"/>
              <a:buAutoNum type="arabicPeriod" startAt="4"/>
            </a:pPr>
            <a:r>
              <a:rPr lang="en-US" sz="1600" b="1" dirty="0"/>
              <a:t>READINESS TO RECEIVE LEARNERS ON 24 AUGUST 2020</a:t>
            </a:r>
            <a:endParaRPr lang="en-ZA" sz="1600" b="1" dirty="0"/>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7225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1. </a:t>
            </a:r>
            <a:r>
              <a:rPr kumimoji="0" lang="en-US" sz="5400" b="1" i="0" u="none" strike="noStrike" kern="1200" cap="none" spc="0" normalizeH="0" baseline="0" noProof="0" dirty="0" err="1">
                <a:ln>
                  <a:noFill/>
                </a:ln>
                <a:solidFill>
                  <a:srgbClr val="154354"/>
                </a:solidFill>
                <a:effectLst/>
                <a:uLnTx/>
                <a:uFillTx/>
                <a:latin typeface="Calibri" panose="020F0502020204030204" pitchFamily="34" charset="0"/>
                <a:ea typeface="+mj-ea"/>
                <a:cs typeface="Calibri" panose="020F0502020204030204" pitchFamily="34" charset="0"/>
              </a:rPr>
              <a:t>NCDoE</a:t>
            </a: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 RESPONSE PLAN TO COVID-19</a:t>
            </a:r>
          </a:p>
        </p:txBody>
      </p:sp>
    </p:spTree>
    <p:extLst>
      <p:ext uri="{BB962C8B-B14F-4D97-AF65-F5344CB8AC3E}">
        <p14:creationId xmlns:p14="http://schemas.microsoft.com/office/powerpoint/2010/main" val="635195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1.1. CURRICULUM RECOVERY STRATEGIES</a:t>
            </a:r>
          </a:p>
        </p:txBody>
      </p:sp>
    </p:spTree>
    <p:extLst>
      <p:ext uri="{BB962C8B-B14F-4D97-AF65-F5344CB8AC3E}">
        <p14:creationId xmlns:p14="http://schemas.microsoft.com/office/powerpoint/2010/main" val="1367959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2296"/>
          </a:xfrm>
        </p:spPr>
        <p:txBody>
          <a:bodyPr>
            <a:normAutofit fontScale="90000"/>
          </a:bodyPr>
          <a:lstStyle/>
          <a:p>
            <a:r>
              <a:rPr lang="en-ZA" sz="4000" b="1" dirty="0">
                <a:latin typeface="Calibri" panose="020F0502020204030204" pitchFamily="34" charset="0"/>
                <a:cs typeface="Calibri" panose="020F0502020204030204" pitchFamily="34" charset="0"/>
              </a:rPr>
              <a:t>Curriculum Recovery Strategies</a:t>
            </a:r>
          </a:p>
        </p:txBody>
      </p:sp>
      <p:sp>
        <p:nvSpPr>
          <p:cNvPr id="3" name="Content Placeholder 2"/>
          <p:cNvSpPr>
            <a:spLocks noGrp="1"/>
          </p:cNvSpPr>
          <p:nvPr>
            <p:ph idx="1"/>
          </p:nvPr>
        </p:nvSpPr>
        <p:spPr>
          <a:xfrm>
            <a:off x="347472" y="523838"/>
            <a:ext cx="8522208" cy="5520346"/>
          </a:xfrm>
        </p:spPr>
        <p:txBody>
          <a:bodyPr>
            <a:noAutofit/>
          </a:bodyPr>
          <a:lstStyle/>
          <a:p>
            <a:pPr marL="0" indent="0">
              <a:buNone/>
            </a:pPr>
            <a:r>
              <a:rPr lang="en-ZA" sz="2200" dirty="0">
                <a:latin typeface="Calibri" panose="020F0502020204030204" pitchFamily="34" charset="0"/>
                <a:cs typeface="Calibri" panose="020F0502020204030204" pitchFamily="34" charset="0"/>
              </a:rPr>
              <a:t>The framework for curriculum recovery centres around the following:</a:t>
            </a:r>
          </a:p>
          <a:p>
            <a:pPr marL="0" indent="0">
              <a:buNone/>
            </a:pPr>
            <a:r>
              <a:rPr lang="en-ZA" sz="2200" b="1" dirty="0" smtClean="0">
                <a:latin typeface="Calibri" panose="020F0502020204030204" pitchFamily="34" charset="0"/>
                <a:cs typeface="Calibri" panose="020F0502020204030204" pitchFamily="34" charset="0"/>
              </a:rPr>
              <a:t>a</a:t>
            </a:r>
            <a:r>
              <a:rPr lang="en-ZA" sz="2200" b="1" dirty="0">
                <a:latin typeface="Calibri" panose="020F0502020204030204" pitchFamily="34" charset="0"/>
                <a:cs typeface="Calibri" panose="020F0502020204030204" pitchFamily="34" charset="0"/>
              </a:rPr>
              <a:t>)	Extension of teaching and learning </a:t>
            </a:r>
            <a:r>
              <a:rPr lang="en-ZA" sz="2200" b="1" dirty="0" smtClean="0">
                <a:latin typeface="Calibri" panose="020F0502020204030204" pitchFamily="34" charset="0"/>
                <a:cs typeface="Calibri" panose="020F0502020204030204" pitchFamily="34" charset="0"/>
              </a:rPr>
              <a:t>time</a:t>
            </a:r>
            <a:endParaRPr lang="en-ZA" sz="2200" b="1" dirty="0">
              <a:latin typeface="Calibri" panose="020F0502020204030204" pitchFamily="34" charset="0"/>
              <a:cs typeface="Calibri" panose="020F0502020204030204" pitchFamily="34" charset="0"/>
            </a:endParaRPr>
          </a:p>
          <a:p>
            <a:pPr lvl="1"/>
            <a:r>
              <a:rPr lang="en-US" sz="2200" dirty="0" smtClean="0">
                <a:latin typeface="Calibri" panose="020F0502020204030204" pitchFamily="34" charset="0"/>
                <a:cs typeface="Calibri" panose="020F0502020204030204" pitchFamily="34" charset="0"/>
              </a:rPr>
              <a:t>For Grades 7 and 12 who </a:t>
            </a:r>
            <a:r>
              <a:rPr lang="en-US" sz="2200" dirty="0" smtClean="0"/>
              <a:t>are expected to attend school everyday.</a:t>
            </a:r>
          </a:p>
          <a:p>
            <a:pPr lvl="1"/>
            <a:r>
              <a:rPr lang="en-US" sz="2200" dirty="0" smtClean="0">
                <a:latin typeface="Calibri" panose="020F0502020204030204" pitchFamily="34" charset="0"/>
                <a:cs typeface="Calibri" panose="020F0502020204030204" pitchFamily="34" charset="0"/>
              </a:rPr>
              <a:t>All other grades will have options for differentiated timetabling modules</a:t>
            </a:r>
          </a:p>
          <a:p>
            <a:pPr marL="457200" lvl="1" indent="0">
              <a:buNone/>
            </a:pPr>
            <a:endParaRPr lang="en-US" sz="2200" dirty="0" smtClean="0">
              <a:latin typeface="Calibri" panose="020F0502020204030204" pitchFamily="34" charset="0"/>
              <a:cs typeface="Calibri" panose="020F0502020204030204" pitchFamily="34" charset="0"/>
            </a:endParaRPr>
          </a:p>
          <a:p>
            <a:pPr marL="0" lvl="1" indent="0">
              <a:buNone/>
            </a:pPr>
            <a:r>
              <a:rPr lang="en-ZA" sz="2200" b="1" dirty="0" smtClean="0"/>
              <a:t>b</a:t>
            </a:r>
            <a:r>
              <a:rPr lang="en-ZA" sz="2200" b="1" dirty="0"/>
              <a:t>)	Curriculum interventions:</a:t>
            </a:r>
          </a:p>
          <a:p>
            <a:pPr lvl="1"/>
            <a:r>
              <a:rPr lang="en-ZA" sz="2200" dirty="0">
                <a:latin typeface="Calibri" panose="020F0502020204030204" pitchFamily="34" charset="0"/>
                <a:cs typeface="Calibri" panose="020F0502020204030204" pitchFamily="34" charset="0"/>
              </a:rPr>
              <a:t>Curriculum trimming and </a:t>
            </a:r>
            <a:r>
              <a:rPr lang="en-ZA" sz="2200" dirty="0" smtClean="0">
                <a:latin typeface="Calibri" panose="020F0502020204030204" pitchFamily="34" charset="0"/>
                <a:cs typeface="Calibri" panose="020F0502020204030204" pitchFamily="34" charset="0"/>
              </a:rPr>
              <a:t>reorganisation has been concluded and mediation of the revised Annual Teaching Plans (ATPs) has been conducted through different platforms of communication.</a:t>
            </a:r>
            <a:endParaRPr lang="en-ZA" sz="2200" b="1" dirty="0">
              <a:latin typeface="Calibri" panose="020F0502020204030204" pitchFamily="34" charset="0"/>
              <a:cs typeface="Calibri" panose="020F0502020204030204" pitchFamily="34" charset="0"/>
            </a:endParaRPr>
          </a:p>
          <a:p>
            <a:pPr marL="0" indent="0">
              <a:buNone/>
            </a:pPr>
            <a:endParaRPr lang="en-US" sz="2200" dirty="0">
              <a:solidFill>
                <a:srgbClr val="FF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8121801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46DB51-1BD2-463E-A520-6C9DAD5D3590}"/>
              </a:ext>
            </a:extLst>
          </p:cNvPr>
          <p:cNvSpPr txBox="1"/>
          <p:nvPr/>
        </p:nvSpPr>
        <p:spPr>
          <a:xfrm>
            <a:off x="325889" y="533192"/>
            <a:ext cx="8592804" cy="6324808"/>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
                <a:srgbClr val="154354"/>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Extra-Classes </a:t>
            </a:r>
            <a:r>
              <a:rPr kumimoji="0" lang="en-US" sz="1800" b="1"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(Afternoon , Saturday, etc.)</a:t>
            </a:r>
          </a:p>
          <a:p>
            <a:pPr marL="285750" marR="0" lvl="0" indent="-285750" algn="l" defTabSz="457200" rtl="0" eaLnBrk="1" fontAlgn="auto" latinLnBrk="0" hangingPunct="1">
              <a:lnSpc>
                <a:spcPct val="150000"/>
              </a:lnSpc>
              <a:spcBef>
                <a:spcPts val="0"/>
              </a:spcBef>
              <a:spcAft>
                <a:spcPts val="0"/>
              </a:spcAft>
              <a:buClr>
                <a:srgbClr val="154354"/>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Spring Camps </a:t>
            </a:r>
            <a:r>
              <a:rPr kumimoji="0" lang="en-US" sz="1800" b="1"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(Extended for learners not incubated)</a:t>
            </a:r>
          </a:p>
          <a:p>
            <a:pPr marL="285750" marR="0" lvl="0" indent="-285750" algn="l" defTabSz="457200" rtl="0" eaLnBrk="1" fontAlgn="auto" latinLnBrk="0" hangingPunct="1">
              <a:lnSpc>
                <a:spcPct val="150000"/>
              </a:lnSpc>
              <a:spcBef>
                <a:spcPts val="0"/>
              </a:spcBef>
              <a:spcAft>
                <a:spcPts val="0"/>
              </a:spcAft>
              <a:buClr>
                <a:srgbClr val="154354"/>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Weekend Lock-In Sessions </a:t>
            </a:r>
            <a:r>
              <a:rPr kumimoji="0" lang="en-US" sz="1800" b="1"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(for 5 high enrolment subjects)</a:t>
            </a:r>
          </a:p>
          <a:p>
            <a:pPr marL="285750" marR="0" lvl="0" indent="-285750" algn="l" defTabSz="457200" rtl="0" eaLnBrk="1" fontAlgn="auto" latinLnBrk="0" hangingPunct="1">
              <a:lnSpc>
                <a:spcPct val="150000"/>
              </a:lnSpc>
              <a:spcBef>
                <a:spcPts val="0"/>
              </a:spcBef>
              <a:spcAft>
                <a:spcPts val="0"/>
              </a:spcAft>
              <a:buClr>
                <a:srgbClr val="154354"/>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E-learning solutions </a:t>
            </a:r>
            <a:r>
              <a:rPr kumimoji="0" lang="en-US" sz="1800" b="1"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(Integration training)</a:t>
            </a:r>
          </a:p>
          <a:p>
            <a:pPr marL="285750" marR="0" lvl="0" indent="-285750" algn="l" defTabSz="457200" rtl="0" eaLnBrk="1" fontAlgn="auto" latinLnBrk="0" hangingPunct="1">
              <a:lnSpc>
                <a:spcPct val="150000"/>
              </a:lnSpc>
              <a:spcBef>
                <a:spcPts val="0"/>
              </a:spcBef>
              <a:spcAft>
                <a:spcPts val="0"/>
              </a:spcAft>
              <a:buClr>
                <a:srgbClr val="154354"/>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Provision of learning support materials through electronic and Print Media </a:t>
            </a:r>
            <a:r>
              <a:rPr kumimoji="0" lang="en-US" sz="1800" b="1"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(past question papers, exemplar formal assessment tasks, a booklet focusing on study methods and accelerated learning for Grade 10-12 learners)</a:t>
            </a:r>
          </a:p>
          <a:p>
            <a:pPr marL="285750" marR="0" lvl="0" indent="-285750" algn="l" defTabSz="457200" rtl="0" eaLnBrk="1" fontAlgn="auto" latinLnBrk="0" hangingPunct="1">
              <a:lnSpc>
                <a:spcPct val="150000"/>
              </a:lnSpc>
              <a:spcBef>
                <a:spcPts val="0"/>
              </a:spcBef>
              <a:spcAft>
                <a:spcPts val="0"/>
              </a:spcAft>
              <a:buClr>
                <a:srgbClr val="154354"/>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Communities of Practice (COPs) working sessions </a:t>
            </a:r>
            <a:r>
              <a:rPr kumimoji="0" lang="en-US" sz="1800" b="0" i="0" u="none" strike="noStrike" kern="1200" cap="none" spc="0" normalizeH="0" baseline="0" noProof="0" dirty="0" smtClean="0">
                <a:ln>
                  <a:noFill/>
                </a:ln>
                <a:solidFill>
                  <a:srgbClr val="154354"/>
                </a:solidFill>
                <a:effectLst/>
                <a:uLnTx/>
                <a:uFillTx/>
                <a:latin typeface="Calibri" panose="020F0502020204030204" pitchFamily="34" charset="0"/>
                <a:ea typeface="+mn-ea"/>
                <a:cs typeface="Calibri" panose="020F0502020204030204" pitchFamily="34" charset="0"/>
              </a:rPr>
              <a:t>for educators </a:t>
            </a:r>
            <a:r>
              <a:rPr kumimoji="0" lang="en-US" sz="1800" b="1" i="0" u="none" strike="noStrike" kern="1200" cap="none" spc="0" normalizeH="0" baseline="0" noProof="0" dirty="0" smtClean="0">
                <a:ln>
                  <a:noFill/>
                </a:ln>
                <a:solidFill>
                  <a:srgbClr val="154354"/>
                </a:solidFill>
                <a:effectLst/>
                <a:uLnTx/>
                <a:uFillTx/>
                <a:latin typeface="Calibri" panose="020F0502020204030204" pitchFamily="34" charset="0"/>
                <a:ea typeface="+mn-ea"/>
                <a:cs typeface="Calibri" panose="020F0502020204030204" pitchFamily="34" charset="0"/>
              </a:rPr>
              <a:t>(development </a:t>
            </a:r>
            <a:r>
              <a:rPr kumimoji="0" lang="en-US" sz="1800" b="1"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of </a:t>
            </a:r>
            <a:r>
              <a:rPr kumimoji="0" lang="en-US" sz="1800" b="1" i="0" u="none" strike="noStrike" kern="1200" cap="none" spc="0" normalizeH="0" baseline="0" noProof="0" dirty="0" err="1">
                <a:ln>
                  <a:noFill/>
                </a:ln>
                <a:solidFill>
                  <a:srgbClr val="154354"/>
                </a:solidFill>
                <a:effectLst/>
                <a:uLnTx/>
                <a:uFillTx/>
                <a:latin typeface="Calibri" panose="020F0502020204030204" pitchFamily="34" charset="0"/>
                <a:ea typeface="+mn-ea"/>
                <a:cs typeface="Calibri" panose="020F0502020204030204" pitchFamily="34" charset="0"/>
              </a:rPr>
              <a:t>standardised</a:t>
            </a:r>
            <a:r>
              <a:rPr kumimoji="0" lang="en-US" sz="1800" b="1"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 lessons and assessments)</a:t>
            </a:r>
          </a:p>
          <a:p>
            <a:pPr marL="285750" marR="0" lvl="0" indent="-285750" algn="just" defTabSz="457200" rtl="0" eaLnBrk="1" fontAlgn="auto" latinLnBrk="0" hangingPunct="1">
              <a:lnSpc>
                <a:spcPct val="150000"/>
              </a:lnSpc>
              <a:spcBef>
                <a:spcPts val="0"/>
              </a:spcBef>
              <a:spcAft>
                <a:spcPts val="0"/>
              </a:spcAft>
              <a:buClr>
                <a:srgbClr val="154354"/>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Teacher Development Activities </a:t>
            </a:r>
            <a:r>
              <a:rPr kumimoji="0" lang="en-US" sz="1800" b="1"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(e.g. support for high number of novice teachers and temporary teachers to be appointed)</a:t>
            </a:r>
          </a:p>
          <a:p>
            <a:pPr marL="285750" marR="0" lvl="0" indent="-285750" algn="just" defTabSz="457200" rtl="0" eaLnBrk="1" fontAlgn="auto" latinLnBrk="0" hangingPunct="1">
              <a:lnSpc>
                <a:spcPct val="150000"/>
              </a:lnSpc>
              <a:spcBef>
                <a:spcPts val="0"/>
              </a:spcBef>
              <a:spcAft>
                <a:spcPts val="0"/>
              </a:spcAft>
              <a:buClr>
                <a:srgbClr val="154354"/>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Itinerant /Lead Teacher </a:t>
            </a:r>
            <a:r>
              <a:rPr kumimoji="0" lang="en-US" sz="1800" b="0" i="0" u="none" strike="noStrike" kern="1200" cap="none" spc="0" normalizeH="0" baseline="0" noProof="0" dirty="0" err="1" smtClean="0">
                <a:ln>
                  <a:noFill/>
                </a:ln>
                <a:solidFill>
                  <a:srgbClr val="154354"/>
                </a:solidFill>
                <a:effectLst/>
                <a:uLnTx/>
                <a:uFillTx/>
                <a:latin typeface="Calibri" panose="020F0502020204030204" pitchFamily="34" charset="0"/>
                <a:ea typeface="+mn-ea"/>
                <a:cs typeface="Calibri" panose="020F0502020204030204" pitchFamily="34" charset="0"/>
              </a:rPr>
              <a:t>Programme</a:t>
            </a:r>
            <a:r>
              <a:rPr kumimoji="0" lang="en-US" sz="1800" b="0" i="0" u="none" strike="noStrike" kern="1200" cap="none" spc="0" normalizeH="0" baseline="0" noProof="0" dirty="0" smtClean="0">
                <a:ln>
                  <a:noFill/>
                </a:ln>
                <a:solidFill>
                  <a:srgbClr val="154354"/>
                </a:solidFill>
                <a:effectLst/>
                <a:uLnTx/>
                <a:uFillTx/>
                <a:latin typeface="Calibri" panose="020F0502020204030204" pitchFamily="34" charset="0"/>
                <a:ea typeface="+mn-ea"/>
                <a:cs typeface="Calibri" panose="020F0502020204030204" pitchFamily="34" charset="0"/>
              </a:rPr>
              <a:t> (Specialist teachers outside of the system who assist novice teachers)</a:t>
            </a:r>
            <a:endParaRPr kumimoji="0" lang="en-US"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endParaRPr>
          </a:p>
          <a:p>
            <a:pPr marL="285750" marR="0" lvl="0" indent="-285750" algn="just" defTabSz="457200" rtl="0" eaLnBrk="1" fontAlgn="auto" latinLnBrk="0" hangingPunct="1">
              <a:lnSpc>
                <a:spcPct val="150000"/>
              </a:lnSpc>
              <a:spcBef>
                <a:spcPts val="0"/>
              </a:spcBef>
              <a:spcAft>
                <a:spcPts val="0"/>
              </a:spcAft>
              <a:buClr>
                <a:srgbClr val="154354"/>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Psycho-Social Support is provided to both learners and teachers.</a:t>
            </a:r>
          </a:p>
          <a:p>
            <a:pPr marL="285750" marR="0" lvl="0" indent="-285750" algn="l" defTabSz="457200" rtl="0" eaLnBrk="1" fontAlgn="auto" latinLnBrk="0" hangingPunct="1">
              <a:lnSpc>
                <a:spcPct val="150000"/>
              </a:lnSpc>
              <a:spcBef>
                <a:spcPts val="0"/>
              </a:spcBef>
              <a:spcAft>
                <a:spcPts val="0"/>
              </a:spcAft>
              <a:buClr>
                <a:srgbClr val="154354"/>
              </a:buClr>
              <a:buSzTx/>
              <a:buFont typeface="Arial" panose="020B0604020202020204" pitchFamily="34" charset="0"/>
              <a:buChar char="•"/>
              <a:tabLst/>
              <a:defRPr/>
            </a:pPr>
            <a:endParaRPr kumimoji="0" lang="en-US" sz="1800" b="1"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A758D03C-E487-4C8F-AFE8-C24C8463CB36}"/>
              </a:ext>
            </a:extLst>
          </p:cNvPr>
          <p:cNvSpPr txBox="1"/>
          <p:nvPr/>
        </p:nvSpPr>
        <p:spPr>
          <a:xfrm>
            <a:off x="100583" y="0"/>
            <a:ext cx="9043417" cy="594360"/>
          </a:xfrm>
          <a:custGeom>
            <a:avLst/>
            <a:gdLst>
              <a:gd name="connsiteX0" fmla="*/ 132630 w 12192001"/>
              <a:gd name="connsiteY0" fmla="*/ 400110 h 6861454"/>
              <a:gd name="connsiteX1" fmla="*/ 132630 w 12192001"/>
              <a:gd name="connsiteY1" fmla="*/ 6781941 h 6861454"/>
              <a:gd name="connsiteX2" fmla="*/ 12056062 w 12192001"/>
              <a:gd name="connsiteY2" fmla="*/ 6781941 h 6861454"/>
              <a:gd name="connsiteX3" fmla="*/ 12056062 w 12192001"/>
              <a:gd name="connsiteY3" fmla="*/ 400110 h 6861454"/>
              <a:gd name="connsiteX4" fmla="*/ 1 w 12192001"/>
              <a:gd name="connsiteY4" fmla="*/ 0 h 6861454"/>
              <a:gd name="connsiteX5" fmla="*/ 12192001 w 12192001"/>
              <a:gd name="connsiteY5" fmla="*/ 0 h 6861454"/>
              <a:gd name="connsiteX6" fmla="*/ 12192001 w 12192001"/>
              <a:gd name="connsiteY6" fmla="*/ 400110 h 6861454"/>
              <a:gd name="connsiteX7" fmla="*/ 12182061 w 12192001"/>
              <a:gd name="connsiteY7" fmla="*/ 400110 h 6861454"/>
              <a:gd name="connsiteX8" fmla="*/ 12182061 w 12192001"/>
              <a:gd name="connsiteY8" fmla="*/ 6861454 h 6861454"/>
              <a:gd name="connsiteX9" fmla="*/ 0 w 12192001"/>
              <a:gd name="connsiteY9" fmla="*/ 6861454 h 6861454"/>
              <a:gd name="connsiteX10" fmla="*/ 0 w 12192001"/>
              <a:gd name="connsiteY10" fmla="*/ 3454 h 6861454"/>
              <a:gd name="connsiteX11" fmla="*/ 1 w 12192001"/>
              <a:gd name="connsiteY11" fmla="*/ 3454 h 686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1" h="6861454">
                <a:moveTo>
                  <a:pt x="132630" y="400110"/>
                </a:moveTo>
                <a:lnTo>
                  <a:pt x="132630" y="6781941"/>
                </a:lnTo>
                <a:lnTo>
                  <a:pt x="12056062" y="6781941"/>
                </a:lnTo>
                <a:lnTo>
                  <a:pt x="12056062" y="400110"/>
                </a:lnTo>
                <a:close/>
                <a:moveTo>
                  <a:pt x="1" y="0"/>
                </a:moveTo>
                <a:lnTo>
                  <a:pt x="12192001" y="0"/>
                </a:lnTo>
                <a:lnTo>
                  <a:pt x="12192001" y="400110"/>
                </a:lnTo>
                <a:lnTo>
                  <a:pt x="12182061" y="400110"/>
                </a:lnTo>
                <a:lnTo>
                  <a:pt x="12182061" y="6861454"/>
                </a:lnTo>
                <a:lnTo>
                  <a:pt x="0" y="6861454"/>
                </a:lnTo>
                <a:lnTo>
                  <a:pt x="0" y="3454"/>
                </a:lnTo>
                <a:lnTo>
                  <a:pt x="1" y="3454"/>
                </a:lnTo>
                <a:close/>
              </a:path>
            </a:pathLst>
          </a:custGeom>
        </p:spPr>
        <p:txBody>
          <a:bodyPr vert="horz" lIns="91440" tIns="45720" rIns="91440" bIns="45720" rtlCol="0" anchor="ctr">
            <a:noAutofit/>
          </a:bodyPr>
          <a:lstStyle>
            <a:lvl1pPr algn="ctr">
              <a:spcBef>
                <a:spcPct val="0"/>
              </a:spcBef>
              <a:buNone/>
              <a:defRPr sz="3200" b="1">
                <a:latin typeface="Calibri" panose="020F0502020204030204" pitchFamily="34" charset="0"/>
                <a:ea typeface="+mj-ea"/>
                <a:cs typeface="Calibri" panose="020F050202020403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32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ON-SITE SUPPORT FOR TEACHERS AND LEARNERS</a:t>
            </a:r>
            <a:endParaRPr kumimoji="0" lang="en-GB" sz="32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28544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1.2. SUPPORT TO LEARNERS EXEMPTED FROM SCHOOL ATTENDANCE</a:t>
            </a:r>
          </a:p>
        </p:txBody>
      </p:sp>
    </p:spTree>
    <p:extLst>
      <p:ext uri="{BB962C8B-B14F-4D97-AF65-F5344CB8AC3E}">
        <p14:creationId xmlns:p14="http://schemas.microsoft.com/office/powerpoint/2010/main" val="2069113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D716753-E5EB-427E-AE0F-FA6C14A62883}" type="slidenum">
              <a:rPr lang="en-US" altLang="en-US" sz="1800">
                <a:solidFill>
                  <a:srgbClr val="000000"/>
                </a:solidFill>
              </a:rPr>
              <a:pPr>
                <a:spcBef>
                  <a:spcPct val="0"/>
                </a:spcBef>
                <a:buFontTx/>
                <a:buNone/>
              </a:pPr>
              <a:t>5</a:t>
            </a:fld>
            <a:endParaRPr lang="en-US" altLang="en-US" sz="1800">
              <a:solidFill>
                <a:srgbClr val="000000"/>
              </a:solidFill>
            </a:endParaRPr>
          </a:p>
        </p:txBody>
      </p:sp>
      <p:grpSp>
        <p:nvGrpSpPr>
          <p:cNvPr id="5" name="Group 4"/>
          <p:cNvGrpSpPr/>
          <p:nvPr/>
        </p:nvGrpSpPr>
        <p:grpSpPr>
          <a:xfrm>
            <a:off x="323528" y="692696"/>
            <a:ext cx="8604448" cy="432048"/>
            <a:chOff x="323528" y="692696"/>
            <a:chExt cx="8604448" cy="432048"/>
          </a:xfrm>
        </p:grpSpPr>
        <p:cxnSp>
          <p:nvCxnSpPr>
            <p:cNvPr id="6" name="Straight Connector 5"/>
            <p:cNvCxnSpPr/>
            <p:nvPr/>
          </p:nvCxnSpPr>
          <p:spPr>
            <a:xfrm>
              <a:off x="323528" y="908720"/>
              <a:ext cx="860444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353304" y="692696"/>
              <a:ext cx="0" cy="288032"/>
            </a:xfrm>
            <a:prstGeom prst="line">
              <a:avLst/>
            </a:prstGeom>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a:off x="8892480" y="836712"/>
              <a:ext cx="0" cy="288032"/>
            </a:xfrm>
            <a:prstGeom prst="line">
              <a:avLst/>
            </a:prstGeom>
          </p:spPr>
          <p:style>
            <a:lnRef idx="1">
              <a:schemeClr val="accent6"/>
            </a:lnRef>
            <a:fillRef idx="0">
              <a:schemeClr val="accent6"/>
            </a:fillRef>
            <a:effectRef idx="0">
              <a:schemeClr val="accent6"/>
            </a:effectRef>
            <a:fontRef idx="minor">
              <a:schemeClr val="tx1"/>
            </a:fontRef>
          </p:style>
        </p:cxnSp>
      </p:grpSp>
      <p:sp>
        <p:nvSpPr>
          <p:cNvPr id="9" name="Title 1"/>
          <p:cNvSpPr txBox="1">
            <a:spLocks/>
          </p:cNvSpPr>
          <p:nvPr/>
        </p:nvSpPr>
        <p:spPr bwMode="auto">
          <a:xfrm>
            <a:off x="446856" y="116632"/>
            <a:ext cx="8445624" cy="5835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Lucida Sans" pitchFamily="34" charset="0"/>
              </a:defRPr>
            </a:lvl2pPr>
            <a:lvl3pPr algn="ctr" rtl="0" fontAlgn="base">
              <a:spcBef>
                <a:spcPct val="0"/>
              </a:spcBef>
              <a:spcAft>
                <a:spcPct val="0"/>
              </a:spcAft>
              <a:defRPr sz="4400">
                <a:solidFill>
                  <a:schemeClr val="tx1"/>
                </a:solidFill>
                <a:latin typeface="Lucida Sans" pitchFamily="34" charset="0"/>
              </a:defRPr>
            </a:lvl3pPr>
            <a:lvl4pPr algn="ctr" rtl="0" fontAlgn="base">
              <a:spcBef>
                <a:spcPct val="0"/>
              </a:spcBef>
              <a:spcAft>
                <a:spcPct val="0"/>
              </a:spcAft>
              <a:defRPr sz="4400">
                <a:solidFill>
                  <a:schemeClr val="tx1"/>
                </a:solidFill>
                <a:latin typeface="Lucida Sans" pitchFamily="34" charset="0"/>
              </a:defRPr>
            </a:lvl4pPr>
            <a:lvl5pPr algn="ctr" rtl="0" fontAlgn="base">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a:lstStyle>
          <a:p>
            <a:r>
              <a:rPr lang="en-ZA" sz="3600" b="1" dirty="0" smtClean="0">
                <a:solidFill>
                  <a:srgbClr val="CC9900"/>
                </a:solidFill>
              </a:rPr>
              <a:t>NORTHERN CAPE COVID-19 EXPENDITURE </a:t>
            </a:r>
            <a:endParaRPr lang="en-ZA" sz="2000" b="1" dirty="0">
              <a:solidFill>
                <a:srgbClr val="CC99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25889129"/>
              </p:ext>
            </p:extLst>
          </p:nvPr>
        </p:nvGraphicFramePr>
        <p:xfrm>
          <a:off x="143508" y="836712"/>
          <a:ext cx="8964488" cy="6031560"/>
        </p:xfrm>
        <a:graphic>
          <a:graphicData uri="http://schemas.openxmlformats.org/drawingml/2006/table">
            <a:tbl>
              <a:tblPr firstRow="1" bandRow="1">
                <a:tableStyleId>{7DF18680-E054-41AD-8BC1-D1AEF772440D}</a:tableStyleId>
              </a:tblPr>
              <a:tblGrid>
                <a:gridCol w="4896544">
                  <a:extLst>
                    <a:ext uri="{9D8B030D-6E8A-4147-A177-3AD203B41FA5}">
                      <a16:colId xmlns:a16="http://schemas.microsoft.com/office/drawing/2014/main" val="2086029625"/>
                    </a:ext>
                  </a:extLst>
                </a:gridCol>
                <a:gridCol w="4067944">
                  <a:extLst>
                    <a:ext uri="{9D8B030D-6E8A-4147-A177-3AD203B41FA5}">
                      <a16:colId xmlns:a16="http://schemas.microsoft.com/office/drawing/2014/main" val="1715152180"/>
                    </a:ext>
                  </a:extLst>
                </a:gridCol>
              </a:tblGrid>
              <a:tr h="385963">
                <a:tc>
                  <a:txBody>
                    <a:bodyPr/>
                    <a:lstStyle/>
                    <a:p>
                      <a:pPr algn="ctr"/>
                      <a:r>
                        <a:rPr lang="en-ZA" sz="2000" dirty="0" smtClean="0">
                          <a:latin typeface="+mn-lt"/>
                        </a:rPr>
                        <a:t>DEPARTMENT</a:t>
                      </a:r>
                      <a:r>
                        <a:rPr lang="en-ZA" sz="2000" baseline="0" dirty="0" smtClean="0">
                          <a:latin typeface="+mn-lt"/>
                        </a:rPr>
                        <a:t> </a:t>
                      </a:r>
                      <a:endParaRPr lang="en-ZA" sz="2000" dirty="0">
                        <a:latin typeface="+mn-lt"/>
                      </a:endParaRPr>
                    </a:p>
                  </a:txBody>
                  <a:tcPr>
                    <a:solidFill>
                      <a:schemeClr val="accent6">
                        <a:lumMod val="50000"/>
                      </a:schemeClr>
                    </a:solidFill>
                  </a:tcPr>
                </a:tc>
                <a:tc>
                  <a:txBody>
                    <a:bodyPr/>
                    <a:lstStyle/>
                    <a:p>
                      <a:pPr algn="ctr"/>
                      <a:r>
                        <a:rPr lang="en-ZA" sz="2000" dirty="0" smtClean="0">
                          <a:latin typeface="+mn-lt"/>
                        </a:rPr>
                        <a:t>SUM OF PAYMENT AMOUNT </a:t>
                      </a:r>
                      <a:endParaRPr lang="en-ZA" sz="2000" dirty="0">
                        <a:latin typeface="+mn-lt"/>
                      </a:endParaRPr>
                    </a:p>
                  </a:txBody>
                  <a:tcPr>
                    <a:solidFill>
                      <a:schemeClr val="accent6">
                        <a:lumMod val="50000"/>
                      </a:schemeClr>
                    </a:solidFill>
                  </a:tcPr>
                </a:tc>
                <a:extLst>
                  <a:ext uri="{0D108BD9-81ED-4DB2-BD59-A6C34878D82A}">
                    <a16:rowId xmlns:a16="http://schemas.microsoft.com/office/drawing/2014/main" val="199459790"/>
                  </a:ext>
                </a:extLst>
              </a:tr>
              <a:tr h="375688">
                <a:tc>
                  <a:txBody>
                    <a:bodyPr/>
                    <a:lstStyle/>
                    <a:p>
                      <a:pP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Health</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500">
                          <a:solidFill>
                            <a:srgbClr val="000000"/>
                          </a:solidFill>
                          <a:effectLst/>
                          <a:latin typeface="+mn-lt"/>
                          <a:ea typeface="Times New Roman" panose="02020603050405020304" pitchFamily="18" charset="0"/>
                          <a:cs typeface="Times New Roman" panose="02020603050405020304" pitchFamily="18" charset="0"/>
                        </a:rPr>
                        <a:t>                           54,146,138.00 </a:t>
                      </a:r>
                      <a:endParaRPr lang="en-ZA" sz="150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358298459"/>
                  </a:ext>
                </a:extLst>
              </a:tr>
              <a:tr h="375688">
                <a:tc>
                  <a:txBody>
                    <a:bodyPr/>
                    <a:lstStyle/>
                    <a:p>
                      <a:pP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Office of The Premier</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                                 610,233.32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1530813273"/>
                  </a:ext>
                </a:extLst>
              </a:tr>
              <a:tr h="375688">
                <a:tc>
                  <a:txBody>
                    <a:bodyPr/>
                    <a:lstStyle/>
                    <a:p>
                      <a:pP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Provincial Treasury</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                                 158,773.68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2386150823"/>
                  </a:ext>
                </a:extLst>
              </a:tr>
              <a:tr h="375688">
                <a:tc>
                  <a:txBody>
                    <a:bodyPr/>
                    <a:lstStyle/>
                    <a:p>
                      <a:pP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Sport, Arts and Culture</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                                 281,756.30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380725592"/>
                  </a:ext>
                </a:extLst>
              </a:tr>
              <a:tr h="375688">
                <a:tc>
                  <a:txBody>
                    <a:bodyPr/>
                    <a:lstStyle/>
                    <a:p>
                      <a:pP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COGHSTA</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                                 866,043.65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3686123594"/>
                  </a:ext>
                </a:extLst>
              </a:tr>
              <a:tr h="375688">
                <a:tc>
                  <a:txBody>
                    <a:bodyPr/>
                    <a:lstStyle/>
                    <a:p>
                      <a:pP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Social Development</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                             1,323,042.50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3434696890"/>
                  </a:ext>
                </a:extLst>
              </a:tr>
              <a:tr h="375688">
                <a:tc>
                  <a:txBody>
                    <a:bodyPr/>
                    <a:lstStyle/>
                    <a:p>
                      <a:pP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Economic Development</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                             1,041,978.25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1515939208"/>
                  </a:ext>
                </a:extLst>
              </a:tr>
              <a:tr h="375688">
                <a:tc>
                  <a:txBody>
                    <a:bodyPr/>
                    <a:lstStyle/>
                    <a:p>
                      <a:pPr>
                        <a:lnSpc>
                          <a:spcPct val="107000"/>
                        </a:lnSpc>
                        <a:spcAft>
                          <a:spcPts val="0"/>
                        </a:spcAft>
                      </a:pPr>
                      <a:r>
                        <a:rPr lang="en-ZA" sz="1500">
                          <a:solidFill>
                            <a:srgbClr val="000000"/>
                          </a:solidFill>
                          <a:effectLst/>
                          <a:latin typeface="+mn-lt"/>
                          <a:ea typeface="Times New Roman" panose="02020603050405020304" pitchFamily="18" charset="0"/>
                          <a:cs typeface="Times New Roman" panose="02020603050405020304" pitchFamily="18" charset="0"/>
                        </a:rPr>
                        <a:t>Environment and Nature Conservation</a:t>
                      </a:r>
                      <a:endParaRPr lang="en-ZA" sz="150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                                 647,706.11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473529688"/>
                  </a:ext>
                </a:extLst>
              </a:tr>
              <a:tr h="375688">
                <a:tc>
                  <a:txBody>
                    <a:bodyPr/>
                    <a:lstStyle/>
                    <a:p>
                      <a:pPr>
                        <a:lnSpc>
                          <a:spcPct val="107000"/>
                        </a:lnSpc>
                        <a:spcAft>
                          <a:spcPts val="0"/>
                        </a:spcAft>
                      </a:pPr>
                      <a:r>
                        <a:rPr lang="en-ZA" sz="1500">
                          <a:solidFill>
                            <a:srgbClr val="000000"/>
                          </a:solidFill>
                          <a:effectLst/>
                          <a:latin typeface="+mn-lt"/>
                          <a:ea typeface="Times New Roman" panose="02020603050405020304" pitchFamily="18" charset="0"/>
                          <a:cs typeface="Times New Roman" panose="02020603050405020304" pitchFamily="18" charset="0"/>
                        </a:rPr>
                        <a:t>Education</a:t>
                      </a:r>
                      <a:endParaRPr lang="en-ZA" sz="150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                           24,866,356.59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2690778179"/>
                  </a:ext>
                </a:extLst>
              </a:tr>
              <a:tr h="375688">
                <a:tc>
                  <a:txBody>
                    <a:bodyPr/>
                    <a:lstStyle/>
                    <a:p>
                      <a:pPr>
                        <a:lnSpc>
                          <a:spcPct val="107000"/>
                        </a:lnSpc>
                        <a:spcAft>
                          <a:spcPts val="0"/>
                        </a:spcAft>
                      </a:pPr>
                      <a:r>
                        <a:rPr lang="en-ZA" sz="1500">
                          <a:solidFill>
                            <a:srgbClr val="000000"/>
                          </a:solidFill>
                          <a:effectLst/>
                          <a:latin typeface="+mn-lt"/>
                          <a:ea typeface="Times New Roman" panose="02020603050405020304" pitchFamily="18" charset="0"/>
                          <a:cs typeface="Times New Roman" panose="02020603050405020304" pitchFamily="18" charset="0"/>
                        </a:rPr>
                        <a:t>Transport, Safety and Liason</a:t>
                      </a:r>
                      <a:endParaRPr lang="en-ZA" sz="150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                             1,466,972.38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1358433554"/>
                  </a:ext>
                </a:extLst>
              </a:tr>
              <a:tr h="375688">
                <a:tc>
                  <a:txBody>
                    <a:bodyPr/>
                    <a:lstStyle/>
                    <a:p>
                      <a:pPr>
                        <a:lnSpc>
                          <a:spcPct val="107000"/>
                        </a:lnSpc>
                        <a:spcAft>
                          <a:spcPts val="0"/>
                        </a:spcAft>
                      </a:pPr>
                      <a:r>
                        <a:rPr lang="en-ZA" sz="1500">
                          <a:solidFill>
                            <a:srgbClr val="000000"/>
                          </a:solidFill>
                          <a:effectLst/>
                          <a:latin typeface="+mn-lt"/>
                          <a:ea typeface="Times New Roman" panose="02020603050405020304" pitchFamily="18" charset="0"/>
                          <a:cs typeface="Times New Roman" panose="02020603050405020304" pitchFamily="18" charset="0"/>
                        </a:rPr>
                        <a:t>Agriculture</a:t>
                      </a:r>
                      <a:endParaRPr lang="en-ZA" sz="150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                             2,201,207.00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3182458671"/>
                  </a:ext>
                </a:extLst>
              </a:tr>
              <a:tr h="375688">
                <a:tc>
                  <a:txBody>
                    <a:bodyPr/>
                    <a:lstStyle/>
                    <a:p>
                      <a:pP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Roads &amp; Public Works</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500" dirty="0">
                          <a:solidFill>
                            <a:srgbClr val="000000"/>
                          </a:solidFill>
                          <a:effectLst/>
                          <a:latin typeface="+mn-lt"/>
                          <a:ea typeface="Times New Roman" panose="02020603050405020304" pitchFamily="18" charset="0"/>
                          <a:cs typeface="Times New Roman" panose="02020603050405020304" pitchFamily="18" charset="0"/>
                        </a:rPr>
                        <a:t>                             3,699,974.18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1308580565"/>
                  </a:ext>
                </a:extLst>
              </a:tr>
              <a:tr h="375688">
                <a:tc>
                  <a:txBody>
                    <a:bodyPr/>
                    <a:lstStyle/>
                    <a:p>
                      <a:pPr>
                        <a:lnSpc>
                          <a:spcPct val="107000"/>
                        </a:lnSpc>
                        <a:spcAft>
                          <a:spcPts val="0"/>
                        </a:spcAft>
                      </a:pPr>
                      <a:r>
                        <a:rPr lang="en-ZA" sz="1500" b="1" dirty="0">
                          <a:solidFill>
                            <a:srgbClr val="000000"/>
                          </a:solidFill>
                          <a:effectLst/>
                          <a:latin typeface="+mn-lt"/>
                          <a:ea typeface="Times New Roman" panose="02020603050405020304" pitchFamily="18" charset="0"/>
                          <a:cs typeface="Times New Roman" panose="02020603050405020304" pitchFamily="18" charset="0"/>
                        </a:rPr>
                        <a:t>Grand Total</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500" b="1" dirty="0">
                          <a:solidFill>
                            <a:srgbClr val="000000"/>
                          </a:solidFill>
                          <a:effectLst/>
                          <a:latin typeface="+mn-lt"/>
                          <a:ea typeface="Times New Roman" panose="02020603050405020304" pitchFamily="18" charset="0"/>
                          <a:cs typeface="Times New Roman" panose="02020603050405020304" pitchFamily="18" charset="0"/>
                        </a:rPr>
                        <a:t>                           91,310,181.96 </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4260051136"/>
                  </a:ext>
                </a:extLst>
              </a:tr>
              <a:tr h="375688">
                <a:tc>
                  <a:txBody>
                    <a:bodyPr/>
                    <a:lstStyle/>
                    <a:p>
                      <a:pPr>
                        <a:lnSpc>
                          <a:spcPct val="107000"/>
                        </a:lnSpc>
                        <a:spcAft>
                          <a:spcPts val="0"/>
                        </a:spcAft>
                      </a:pPr>
                      <a:r>
                        <a:rPr lang="en-ZA" sz="1400" b="1"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Excludes social relief fund (DSD)</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20000"/>
                        <a:lumOff val="80000"/>
                      </a:schemeClr>
                    </a:solidFill>
                  </a:tcPr>
                </a:tc>
                <a:tc>
                  <a:txBody>
                    <a:bodyPr/>
                    <a:lstStyle/>
                    <a:p>
                      <a:pPr>
                        <a:lnSpc>
                          <a:spcPct val="107000"/>
                        </a:lnSpc>
                      </a:pPr>
                      <a:endParaRPr lang="en-ZA" sz="1400" b="1" dirty="0">
                        <a:effectLst/>
                        <a:latin typeface="Calibri" panose="020F0502020204030204" pitchFamily="34" charset="0"/>
                      </a:endParaRPr>
                    </a:p>
                  </a:txBody>
                  <a:tcPr marL="68580" marR="68580" marT="0" marB="0" anchor="b">
                    <a:solidFill>
                      <a:schemeClr val="accent6">
                        <a:lumMod val="20000"/>
                        <a:lumOff val="80000"/>
                      </a:schemeClr>
                    </a:solidFill>
                  </a:tcPr>
                </a:tc>
                <a:extLst>
                  <a:ext uri="{0D108BD9-81ED-4DB2-BD59-A6C34878D82A}">
                    <a16:rowId xmlns:a16="http://schemas.microsoft.com/office/drawing/2014/main" val="3999850378"/>
                  </a:ext>
                </a:extLst>
              </a:tr>
              <a:tr h="375688">
                <a:tc>
                  <a:txBody>
                    <a:bodyPr/>
                    <a:lstStyle/>
                    <a:p>
                      <a:pP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EXPENDITURE INC. SOCIAL RELIEF</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20000"/>
                        <a:lumOff val="80000"/>
                      </a:schemeClr>
                    </a:solidFill>
                  </a:tcPr>
                </a:tc>
                <a:tc>
                  <a:txBody>
                    <a:bodyPr/>
                    <a:lstStyle/>
                    <a:p>
                      <a:pPr algn="r">
                        <a:lnSpc>
                          <a:spcPct val="107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127,815,180.31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6">
                        <a:lumMod val="20000"/>
                        <a:lumOff val="80000"/>
                      </a:schemeClr>
                    </a:solidFill>
                  </a:tcPr>
                </a:tc>
                <a:extLst>
                  <a:ext uri="{0D108BD9-81ED-4DB2-BD59-A6C34878D82A}">
                    <a16:rowId xmlns:a16="http://schemas.microsoft.com/office/drawing/2014/main" val="571273634"/>
                  </a:ext>
                </a:extLst>
              </a:tr>
            </a:tbl>
          </a:graphicData>
        </a:graphic>
      </p:graphicFrame>
    </p:spTree>
    <p:extLst>
      <p:ext uri="{BB962C8B-B14F-4D97-AF65-F5344CB8AC3E}">
        <p14:creationId xmlns:p14="http://schemas.microsoft.com/office/powerpoint/2010/main" val="18934863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endParaRPr>
          </a:p>
        </p:txBody>
      </p:sp>
      <p:sp>
        <p:nvSpPr>
          <p:cNvPr id="3" name="Rectangle 2"/>
          <p:cNvSpPr/>
          <p:nvPr/>
        </p:nvSpPr>
        <p:spPr>
          <a:xfrm>
            <a:off x="177369" y="1106424"/>
            <a:ext cx="8642958" cy="5324535"/>
          </a:xfrm>
          <a:prstGeom prst="rect">
            <a:avLst/>
          </a:prstGeom>
        </p:spPr>
        <p:txBody>
          <a:bodyPr wrap="square">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To ensure academic support to learners with comorbidities, learners with other ill-health, those exempted from attending school and those learning through virtual/online platforms, the Northern Cape Department of Education (NCDOE) has developed Learner Support Packages for each subject in all grades to ensure continued learning.</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0" i="0" u="none" strike="noStrike" kern="1200" cap="none" spc="0" normalizeH="0" baseline="0" noProof="0" dirty="0">
              <a:ln>
                <a:noFill/>
              </a:ln>
              <a:solidFill>
                <a:srgbClr val="154354"/>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rgbClr val="154354"/>
                </a:solidFill>
                <a:effectLst/>
                <a:uLnTx/>
                <a:uFillTx/>
                <a:latin typeface="Calibri" panose="020F0502020204030204" pitchFamily="34" charset="0"/>
                <a:ea typeface="Times New Roman" panose="02020603050405020304" pitchFamily="18" charset="0"/>
                <a:cs typeface="Calibri" panose="020F0502020204030204" pitchFamily="34" charset="0"/>
              </a:rPr>
              <a:t>The Learner Support Packages have been developed to be Self-Study Packages that should be accessible and are easy to follow (written) instructions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0" i="0" u="none" strike="noStrike" kern="1200" cap="none" spc="0" normalizeH="0" baseline="0" noProof="0" dirty="0">
              <a:ln>
                <a:noFill/>
              </a:ln>
              <a:solidFill>
                <a:srgbClr val="154354"/>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The packages come with a memorandum for each subject to assist teachers. These memoranda for each subject may only be given to learners as part of corrections after the completion of marking by the teacher in preparation for feedback to learners</a:t>
            </a:r>
            <a:endParaRPr kumimoji="0" lang="en-ZA" sz="2000" b="0" i="0" u="none" strike="noStrike" kern="1200" cap="none" spc="0" normalizeH="0" baseline="0" noProof="0" dirty="0">
              <a:ln>
                <a:noFill/>
              </a:ln>
              <a:solidFill>
                <a:srgbClr val="154354"/>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0" i="0" u="none" strike="noStrike" kern="1200" cap="none" spc="0" normalizeH="0" baseline="0" noProof="0" dirty="0">
              <a:ln>
                <a:noFill/>
              </a:ln>
              <a:solidFill>
                <a:srgbClr val="154354"/>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rgbClr val="154354"/>
                </a:solidFill>
                <a:effectLst/>
                <a:uLnTx/>
                <a:uFillTx/>
                <a:latin typeface="Calibri" panose="020F0502020204030204" pitchFamily="34" charset="0"/>
                <a:ea typeface="Times New Roman" panose="02020603050405020304" pitchFamily="18" charset="0"/>
                <a:cs typeface="Calibri" panose="020F0502020204030204" pitchFamily="34" charset="0"/>
              </a:rPr>
              <a:t>The Learner Support Packages are currently printed and will be distributed to all Districts by next week</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0" i="0" u="none" strike="noStrike" kern="1200" cap="none" spc="0" normalizeH="0" baseline="0" noProof="0" dirty="0">
              <a:ln>
                <a:noFill/>
              </a:ln>
              <a:solidFill>
                <a:srgbClr val="154354"/>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6" name="Title 1"/>
          <p:cNvSpPr txBox="1">
            <a:spLocks/>
          </p:cNvSpPr>
          <p:nvPr/>
        </p:nvSpPr>
        <p:spPr>
          <a:xfrm>
            <a:off x="0" y="42036"/>
            <a:ext cx="9144000" cy="8449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SUPPORT TO LEARNERS EXEMPTED FROM SCHOOL ATTENDANCE</a:t>
            </a:r>
          </a:p>
        </p:txBody>
      </p:sp>
    </p:spTree>
    <p:extLst>
      <p:ext uri="{BB962C8B-B14F-4D97-AF65-F5344CB8AC3E}">
        <p14:creationId xmlns:p14="http://schemas.microsoft.com/office/powerpoint/2010/main" val="1500378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endParaRPr>
          </a:p>
        </p:txBody>
      </p:sp>
      <p:sp>
        <p:nvSpPr>
          <p:cNvPr id="3" name="Rectangle 2"/>
          <p:cNvSpPr/>
          <p:nvPr/>
        </p:nvSpPr>
        <p:spPr>
          <a:xfrm>
            <a:off x="263047" y="912621"/>
            <a:ext cx="8642958" cy="5355312"/>
          </a:xfrm>
          <a:prstGeom prst="rect">
            <a:avLst/>
          </a:prstGeom>
        </p:spPr>
        <p:txBody>
          <a:bodyPr wrap="square">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Learners and parents will be expected to get their packages at schools and other platforms that will be communicate to parents.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Local Radio Station lesson broadcasts have been extended beyond school re-opening for both GET and FET identified subjects with reviewed time slots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All Grade 12 learners to receive devices in order to access </a:t>
            </a:r>
            <a:r>
              <a:rPr kumimoji="0" lang="en-US" sz="1800" b="0" i="0" u="none" strike="noStrike" kern="1200" cap="none" spc="0" normalizeH="0" baseline="0" noProof="0" dirty="0" err="1">
                <a:ln>
                  <a:noFill/>
                </a:ln>
                <a:solidFill>
                  <a:srgbClr val="154354"/>
                </a:solidFill>
                <a:effectLst/>
                <a:uLnTx/>
                <a:uFillTx/>
                <a:latin typeface="Calibri" panose="020F0502020204030204" pitchFamily="34" charset="0"/>
                <a:ea typeface="+mn-ea"/>
                <a:cs typeface="Calibri" panose="020F0502020204030204" pitchFamily="34" charset="0"/>
              </a:rPr>
              <a:t>digitised</a:t>
            </a:r>
            <a:r>
              <a:rPr kumimoji="0" lang="en-US"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 lessons.</a:t>
            </a:r>
            <a:endParaRPr kumimoji="0" lang="en-ZA"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srgbClr val="154354"/>
                </a:solidFill>
                <a:effectLst/>
                <a:uLnTx/>
                <a:uFillTx/>
                <a:latin typeface="Calibri" panose="020F0502020204030204" pitchFamily="34" charset="0"/>
                <a:ea typeface="+mn-ea"/>
                <a:cs typeface="Calibri" panose="020F0502020204030204" pitchFamily="34" charset="0"/>
              </a:rPr>
              <a:t>Digitised</a:t>
            </a:r>
            <a:r>
              <a:rPr kumimoji="0" lang="en-US"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 lessons will be done in collaboration with </a:t>
            </a:r>
            <a:r>
              <a:rPr kumimoji="0" lang="en-US" sz="1800" b="0" i="0" u="none" strike="noStrike" kern="1200" cap="none" spc="0" normalizeH="0" baseline="0" noProof="0" dirty="0" err="1">
                <a:ln>
                  <a:noFill/>
                </a:ln>
                <a:solidFill>
                  <a:srgbClr val="154354"/>
                </a:solidFill>
                <a:effectLst/>
                <a:uLnTx/>
                <a:uFillTx/>
                <a:latin typeface="Calibri" panose="020F0502020204030204" pitchFamily="34" charset="0"/>
                <a:ea typeface="+mn-ea"/>
                <a:cs typeface="Calibri" panose="020F0502020204030204" pitchFamily="34" charset="0"/>
              </a:rPr>
              <a:t>TeachSA</a:t>
            </a:r>
            <a:endParaRPr kumimoji="0" lang="en-US"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Furthermore, the University of Stellenbosch, in collaboration with the Department of Science and Innovation, issued laptops to 40 Grade 12 Top-Achieving Mathematics and Science learners and tablets to 40 Grade 11 Top-Achieving Mathematics and Science learners.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These devices will be loaded monthly with 10gig of day-time data and 20gig of night-time data in order for learners to access the virtual platforms of curriculum material.</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The NCDOE in collaboration with donors is exploring the possibility of providing all Grade 12 learners with tablets to assist with revision of subject content.</a:t>
            </a:r>
            <a:endParaRPr kumimoji="0" lang="en-ZA" sz="1800" b="0" i="0" u="none" strike="noStrike" kern="1200" cap="none" spc="0" normalizeH="0" baseline="0" noProof="0" dirty="0">
              <a:ln>
                <a:noFill/>
              </a:ln>
              <a:solidFill>
                <a:srgbClr val="154354"/>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6" name="Title 1"/>
          <p:cNvSpPr txBox="1">
            <a:spLocks/>
          </p:cNvSpPr>
          <p:nvPr/>
        </p:nvSpPr>
        <p:spPr>
          <a:xfrm>
            <a:off x="0" y="42036"/>
            <a:ext cx="9144000" cy="8449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SUPPORT TO LEARNERS EXEMPTED FROM SCHOOL ATTENDANCE</a:t>
            </a:r>
            <a:r>
              <a:rPr kumimoji="0" lang="en-US" sz="2600" b="1" i="1"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…2</a:t>
            </a:r>
          </a:p>
        </p:txBody>
      </p:sp>
    </p:spTree>
    <p:extLst>
      <p:ext uri="{BB962C8B-B14F-4D97-AF65-F5344CB8AC3E}">
        <p14:creationId xmlns:p14="http://schemas.microsoft.com/office/powerpoint/2010/main" val="1010845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endParaRPr>
          </a:p>
        </p:txBody>
      </p:sp>
      <p:sp>
        <p:nvSpPr>
          <p:cNvPr id="3" name="Rectangle 2"/>
          <p:cNvSpPr/>
          <p:nvPr/>
        </p:nvSpPr>
        <p:spPr>
          <a:xfrm>
            <a:off x="263047" y="1203547"/>
            <a:ext cx="8542625" cy="4401205"/>
          </a:xfrm>
          <a:prstGeom prst="rect">
            <a:avLst/>
          </a:prstGeom>
        </p:spPr>
        <p:txBody>
          <a:bodyPr wrap="square">
            <a:spAutoFit/>
          </a:bodyP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In addition to the Learner Support Packages, schools are expected to ensure that learners are provided with the workbooks for additional work. Guidance on how parents can assist learners with the workbooks has been put on HRMS. Schools are requested to provide parents with these guidelines</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In addition to the workbooks guidelines, ‘Tips to Parents on Reading’ have also been issued in the same platform (HRMS). The expectation is that schools will also assist in ensuring that parents have access to these tips. The tips provide parent with easy to follow activities that they can do with learners at home to inculcate the love for reading as well as reading with understanding whilst having fun.</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0" i="0" u="none" strike="noStrike" kern="1200" cap="none" spc="0" normalizeH="0" baseline="0" noProof="0" dirty="0">
              <a:ln>
                <a:noFill/>
              </a:ln>
              <a:solidFill>
                <a:srgbClr val="154354"/>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6" name="Title 1"/>
          <p:cNvSpPr txBox="1">
            <a:spLocks/>
          </p:cNvSpPr>
          <p:nvPr/>
        </p:nvSpPr>
        <p:spPr>
          <a:xfrm>
            <a:off x="0" y="42036"/>
            <a:ext cx="9144000" cy="8449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30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READING AND THE UTILISATION OF DBE WORKBOOKS</a:t>
            </a:r>
            <a:endParaRPr kumimoji="0" lang="en-ZA" sz="3000" b="0"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775185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1.3. IMPLEMENTATION OF DIFFERENTIATED TIMETABLE</a:t>
            </a:r>
          </a:p>
        </p:txBody>
      </p:sp>
    </p:spTree>
    <p:extLst>
      <p:ext uri="{BB962C8B-B14F-4D97-AF65-F5344CB8AC3E}">
        <p14:creationId xmlns:p14="http://schemas.microsoft.com/office/powerpoint/2010/main" val="1869096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8"/>
            <a:ext cx="9144000" cy="565732"/>
          </a:xfrm>
        </p:spPr>
        <p:txBody>
          <a:bodyPr>
            <a:noAutofit/>
          </a:bodyPr>
          <a:lstStyle/>
          <a:p>
            <a:pPr lvl="0">
              <a:spcBef>
                <a:spcPct val="20000"/>
              </a:spcBef>
            </a:pPr>
            <a:r>
              <a:rPr lang="en-ZA" sz="3200" dirty="0"/>
              <a:t>IMPLEMENTATION OF DIFFERENTIATED TIMETABLE </a:t>
            </a:r>
            <a:endParaRPr lang="en-ZA" sz="3200" b="1"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5" name="Table 4"/>
          <p:cNvGraphicFramePr>
            <a:graphicFrameLocks noGrp="1"/>
          </p:cNvGraphicFramePr>
          <p:nvPr/>
        </p:nvGraphicFramePr>
        <p:xfrm>
          <a:off x="250521" y="1211421"/>
          <a:ext cx="8655486" cy="4581465"/>
        </p:xfrm>
        <a:graphic>
          <a:graphicData uri="http://schemas.openxmlformats.org/drawingml/2006/table">
            <a:tbl>
              <a:tblPr firstRow="1" firstCol="1" bandRow="1">
                <a:tableStyleId>{793D81CF-94F2-401A-BA57-92F5A7B2D0C5}</a:tableStyleId>
              </a:tblPr>
              <a:tblGrid>
                <a:gridCol w="1528194">
                  <a:extLst>
                    <a:ext uri="{9D8B030D-6E8A-4147-A177-3AD203B41FA5}">
                      <a16:colId xmlns:a16="http://schemas.microsoft.com/office/drawing/2014/main" val="20000"/>
                    </a:ext>
                  </a:extLst>
                </a:gridCol>
                <a:gridCol w="1187882">
                  <a:extLst>
                    <a:ext uri="{9D8B030D-6E8A-4147-A177-3AD203B41FA5}">
                      <a16:colId xmlns:a16="http://schemas.microsoft.com/office/drawing/2014/main" val="20001"/>
                    </a:ext>
                  </a:extLst>
                </a:gridCol>
                <a:gridCol w="1187882">
                  <a:extLst>
                    <a:ext uri="{9D8B030D-6E8A-4147-A177-3AD203B41FA5}">
                      <a16:colId xmlns:a16="http://schemas.microsoft.com/office/drawing/2014/main" val="20002"/>
                    </a:ext>
                  </a:extLst>
                </a:gridCol>
                <a:gridCol w="1187882">
                  <a:extLst>
                    <a:ext uri="{9D8B030D-6E8A-4147-A177-3AD203B41FA5}">
                      <a16:colId xmlns:a16="http://schemas.microsoft.com/office/drawing/2014/main" val="20003"/>
                    </a:ext>
                  </a:extLst>
                </a:gridCol>
                <a:gridCol w="1187882">
                  <a:extLst>
                    <a:ext uri="{9D8B030D-6E8A-4147-A177-3AD203B41FA5}">
                      <a16:colId xmlns:a16="http://schemas.microsoft.com/office/drawing/2014/main" val="20004"/>
                    </a:ext>
                  </a:extLst>
                </a:gridCol>
                <a:gridCol w="1187882">
                  <a:extLst>
                    <a:ext uri="{9D8B030D-6E8A-4147-A177-3AD203B41FA5}">
                      <a16:colId xmlns:a16="http://schemas.microsoft.com/office/drawing/2014/main" val="20005"/>
                    </a:ext>
                  </a:extLst>
                </a:gridCol>
                <a:gridCol w="1187882">
                  <a:extLst>
                    <a:ext uri="{9D8B030D-6E8A-4147-A177-3AD203B41FA5}">
                      <a16:colId xmlns:a16="http://schemas.microsoft.com/office/drawing/2014/main" val="20006"/>
                    </a:ext>
                  </a:extLst>
                </a:gridCol>
              </a:tblGrid>
              <a:tr h="1047147">
                <a:tc>
                  <a:txBody>
                    <a:bodyPr/>
                    <a:lstStyle/>
                    <a:p>
                      <a:pPr marL="0">
                        <a:lnSpc>
                          <a:spcPct val="107000"/>
                        </a:lnSpc>
                        <a:spcAft>
                          <a:spcPts val="800"/>
                        </a:spcAft>
                      </a:pPr>
                      <a:r>
                        <a:rPr lang="en-ZA" sz="1400" dirty="0">
                          <a:effectLst/>
                          <a:latin typeface="Calibri" panose="020F0502020204030204" pitchFamily="34" charset="0"/>
                          <a:cs typeface="Calibri" panose="020F0502020204030204" pitchFamily="34" charset="0"/>
                        </a:rPr>
                        <a:t>DISTRICT</a:t>
                      </a:r>
                      <a:endParaRPr lang="en-ZA" sz="14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algn="ctr">
                        <a:spcAft>
                          <a:spcPts val="600"/>
                        </a:spcAft>
                      </a:pPr>
                      <a:r>
                        <a:rPr lang="en-ZA" sz="1400" dirty="0">
                          <a:effectLst/>
                          <a:latin typeface="Calibri" panose="020F0502020204030204" pitchFamily="34" charset="0"/>
                          <a:cs typeface="Calibri" panose="020F0502020204030204" pitchFamily="34" charset="0"/>
                        </a:rPr>
                        <a:t>ALL LEARNERS RETURN </a:t>
                      </a: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algn="ctr">
                        <a:spcAft>
                          <a:spcPts val="600"/>
                        </a:spcAft>
                      </a:pPr>
                      <a:r>
                        <a:rPr lang="en-ZA" sz="1400" dirty="0">
                          <a:effectLst/>
                          <a:latin typeface="Calibri" panose="020F0502020204030204" pitchFamily="34" charset="0"/>
                          <a:cs typeface="Calibri" panose="020F0502020204030204" pitchFamily="34" charset="0"/>
                        </a:rPr>
                        <a:t>PLATOONING</a:t>
                      </a: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algn="ctr">
                        <a:spcAft>
                          <a:spcPts val="600"/>
                        </a:spcAft>
                      </a:pPr>
                      <a:r>
                        <a:rPr lang="en-ZA" sz="1400" dirty="0">
                          <a:effectLst/>
                          <a:latin typeface="Calibri" panose="020F0502020204030204" pitchFamily="34" charset="0"/>
                          <a:cs typeface="Calibri" panose="020F0502020204030204" pitchFamily="34" charset="0"/>
                        </a:rPr>
                        <a:t>ALTERNATING DAYS PER WEEK</a:t>
                      </a: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algn="ctr">
                        <a:spcAft>
                          <a:spcPts val="600"/>
                        </a:spcAft>
                      </a:pPr>
                      <a:r>
                        <a:rPr lang="en-ZA" sz="1400" dirty="0">
                          <a:effectLst/>
                          <a:latin typeface="Calibri" panose="020F0502020204030204" pitchFamily="34" charset="0"/>
                          <a:cs typeface="Calibri" panose="020F0502020204030204" pitchFamily="34" charset="0"/>
                        </a:rPr>
                        <a:t>BI-WEEKLY ROTATIONAL ATTENDANCE</a:t>
                      </a: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algn="ctr">
                        <a:spcAft>
                          <a:spcPts val="600"/>
                        </a:spcAft>
                      </a:pPr>
                      <a:r>
                        <a:rPr lang="en-ZA" sz="1400" dirty="0">
                          <a:effectLst/>
                          <a:latin typeface="Calibri" panose="020F0502020204030204" pitchFamily="34" charset="0"/>
                          <a:cs typeface="Calibri" panose="020F0502020204030204" pitchFamily="34" charset="0"/>
                        </a:rPr>
                        <a:t>HYBRID MODEL</a:t>
                      </a:r>
                      <a:endParaRPr lang="en-Z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800"/>
                        </a:spcAft>
                      </a:pPr>
                      <a:r>
                        <a:rPr lang="en-ZA" sz="1400" dirty="0">
                          <a:effectLst/>
                          <a:latin typeface="Calibri" panose="020F0502020204030204" pitchFamily="34" charset="0"/>
                          <a:cs typeface="Calibri" panose="020F0502020204030204" pitchFamily="34" charset="0"/>
                        </a:rPr>
                        <a:t>TOTAL</a:t>
                      </a:r>
                      <a:endParaRPr lang="en-ZA" sz="14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9053">
                <a:tc>
                  <a:txBody>
                    <a:bodyPr/>
                    <a:lstStyle/>
                    <a:p>
                      <a:pPr marL="0" algn="just">
                        <a:lnSpc>
                          <a:spcPct val="107000"/>
                        </a:lnSpc>
                        <a:spcAft>
                          <a:spcPts val="0"/>
                        </a:spcAft>
                      </a:pPr>
                      <a:r>
                        <a:rPr lang="en-ZA" sz="1800" dirty="0">
                          <a:effectLst/>
                          <a:latin typeface="Calibri" panose="020F0502020204030204" pitchFamily="34" charset="0"/>
                          <a:cs typeface="Calibri" panose="020F0502020204030204" pitchFamily="34" charset="0"/>
                        </a:rPr>
                        <a:t>Frances Baard</a:t>
                      </a:r>
                      <a:endParaRPr lang="en-ZA" sz="18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dirty="0">
                          <a:effectLst/>
                          <a:latin typeface="Calibri" panose="020F0502020204030204" pitchFamily="34" charset="0"/>
                          <a:cs typeface="Calibri" panose="020F0502020204030204" pitchFamily="34" charset="0"/>
                        </a:rPr>
                        <a:t>18</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dirty="0">
                          <a:effectLst/>
                          <a:latin typeface="Calibri" panose="020F0502020204030204" pitchFamily="34" charset="0"/>
                          <a:cs typeface="Calibri" panose="020F0502020204030204" pitchFamily="34" charset="0"/>
                        </a:rPr>
                        <a:t>4</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a:effectLst/>
                          <a:latin typeface="Calibri" panose="020F0502020204030204" pitchFamily="34" charset="0"/>
                          <a:cs typeface="Calibri" panose="020F0502020204030204" pitchFamily="34" charset="0"/>
                        </a:rPr>
                        <a:t>84</a:t>
                      </a:r>
                      <a:endParaRPr lang="en-ZA" sz="1800" b="1">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dirty="0">
                          <a:effectLst/>
                          <a:latin typeface="Calibri" panose="020F0502020204030204" pitchFamily="34" charset="0"/>
                          <a:cs typeface="Calibri" panose="020F0502020204030204" pitchFamily="34" charset="0"/>
                        </a:rPr>
                        <a:t>10</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dirty="0">
                          <a:effectLst/>
                          <a:latin typeface="Calibri" panose="020F0502020204030204" pitchFamily="34" charset="0"/>
                          <a:cs typeface="Calibri" panose="020F0502020204030204" pitchFamily="34" charset="0"/>
                        </a:rPr>
                        <a:t>10</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800"/>
                        </a:spcAft>
                      </a:pPr>
                      <a:r>
                        <a:rPr lang="en-ZA" sz="1800" b="1" dirty="0">
                          <a:effectLst/>
                          <a:latin typeface="Calibri" panose="020F0502020204030204" pitchFamily="34" charset="0"/>
                          <a:cs typeface="Calibri" panose="020F0502020204030204" pitchFamily="34" charset="0"/>
                        </a:rPr>
                        <a:t>126</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9053">
                <a:tc>
                  <a:txBody>
                    <a:bodyPr/>
                    <a:lstStyle/>
                    <a:p>
                      <a:pPr marL="0" algn="just">
                        <a:lnSpc>
                          <a:spcPct val="107000"/>
                        </a:lnSpc>
                        <a:spcAft>
                          <a:spcPts val="0"/>
                        </a:spcAft>
                      </a:pPr>
                      <a:r>
                        <a:rPr lang="en-ZA" sz="1800" dirty="0" err="1">
                          <a:effectLst/>
                          <a:latin typeface="Calibri" panose="020F0502020204030204" pitchFamily="34" charset="0"/>
                          <a:cs typeface="Calibri" panose="020F0502020204030204" pitchFamily="34" charset="0"/>
                        </a:rPr>
                        <a:t>Pixley</a:t>
                      </a:r>
                      <a:r>
                        <a:rPr lang="en-ZA" sz="1800" dirty="0">
                          <a:effectLst/>
                          <a:latin typeface="Calibri" panose="020F0502020204030204" pitchFamily="34" charset="0"/>
                          <a:cs typeface="Calibri" panose="020F0502020204030204" pitchFamily="34" charset="0"/>
                        </a:rPr>
                        <a:t> </a:t>
                      </a:r>
                      <a:r>
                        <a:rPr lang="en-ZA" sz="1800" dirty="0" err="1">
                          <a:effectLst/>
                          <a:latin typeface="Calibri" panose="020F0502020204030204" pitchFamily="34" charset="0"/>
                          <a:cs typeface="Calibri" panose="020F0502020204030204" pitchFamily="34" charset="0"/>
                        </a:rPr>
                        <a:t>Ka</a:t>
                      </a:r>
                      <a:r>
                        <a:rPr lang="en-ZA" sz="1800" dirty="0">
                          <a:effectLst/>
                          <a:latin typeface="Calibri" panose="020F0502020204030204" pitchFamily="34" charset="0"/>
                          <a:cs typeface="Calibri" panose="020F0502020204030204" pitchFamily="34" charset="0"/>
                        </a:rPr>
                        <a:t> </a:t>
                      </a:r>
                      <a:r>
                        <a:rPr lang="en-ZA" sz="1800" dirty="0" err="1">
                          <a:effectLst/>
                          <a:latin typeface="Calibri" panose="020F0502020204030204" pitchFamily="34" charset="0"/>
                          <a:cs typeface="Calibri" panose="020F0502020204030204" pitchFamily="34" charset="0"/>
                        </a:rPr>
                        <a:t>Seme</a:t>
                      </a:r>
                      <a:endParaRPr lang="en-ZA" sz="18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dirty="0">
                          <a:effectLst/>
                          <a:latin typeface="Calibri" panose="020F0502020204030204" pitchFamily="34" charset="0"/>
                          <a:cs typeface="Calibri" panose="020F0502020204030204" pitchFamily="34" charset="0"/>
                        </a:rPr>
                        <a:t>22</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dirty="0">
                          <a:effectLst/>
                          <a:latin typeface="Calibri" panose="020F0502020204030204" pitchFamily="34" charset="0"/>
                          <a:cs typeface="Calibri" panose="020F0502020204030204" pitchFamily="34" charset="0"/>
                        </a:rPr>
                        <a:t>2</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dirty="0">
                          <a:effectLst/>
                          <a:latin typeface="Calibri" panose="020F0502020204030204" pitchFamily="34" charset="0"/>
                          <a:cs typeface="Calibri" panose="020F0502020204030204" pitchFamily="34" charset="0"/>
                        </a:rPr>
                        <a:t>41</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dirty="0">
                          <a:effectLst/>
                          <a:latin typeface="Calibri" panose="020F0502020204030204" pitchFamily="34" charset="0"/>
                          <a:cs typeface="Calibri" panose="020F0502020204030204" pitchFamily="34" charset="0"/>
                        </a:rPr>
                        <a:t>9</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dirty="0">
                          <a:effectLst/>
                          <a:latin typeface="Calibri" panose="020F0502020204030204" pitchFamily="34" charset="0"/>
                          <a:cs typeface="Calibri" panose="020F0502020204030204" pitchFamily="34" charset="0"/>
                        </a:rPr>
                        <a:t>12</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800"/>
                        </a:spcAft>
                      </a:pPr>
                      <a:r>
                        <a:rPr lang="en-ZA" sz="1800" b="1" dirty="0">
                          <a:effectLst/>
                          <a:latin typeface="Calibri" panose="020F0502020204030204" pitchFamily="34" charset="0"/>
                          <a:cs typeface="Calibri" panose="020F0502020204030204" pitchFamily="34" charset="0"/>
                        </a:rPr>
                        <a:t>86</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9053">
                <a:tc>
                  <a:txBody>
                    <a:bodyPr/>
                    <a:lstStyle/>
                    <a:p>
                      <a:pPr marL="0" algn="just">
                        <a:lnSpc>
                          <a:spcPct val="107000"/>
                        </a:lnSpc>
                        <a:spcAft>
                          <a:spcPts val="0"/>
                        </a:spcAft>
                      </a:pPr>
                      <a:r>
                        <a:rPr lang="en-ZA" sz="1800" dirty="0">
                          <a:effectLst/>
                          <a:latin typeface="Calibri" panose="020F0502020204030204" pitchFamily="34" charset="0"/>
                          <a:cs typeface="Calibri" panose="020F0502020204030204" pitchFamily="34" charset="0"/>
                        </a:rPr>
                        <a:t>Namakwa</a:t>
                      </a:r>
                      <a:endParaRPr lang="en-ZA" sz="18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a:effectLst/>
                          <a:latin typeface="Calibri" panose="020F0502020204030204" pitchFamily="34" charset="0"/>
                          <a:cs typeface="Calibri" panose="020F0502020204030204" pitchFamily="34" charset="0"/>
                        </a:rPr>
                        <a:t>21</a:t>
                      </a:r>
                      <a:endParaRPr lang="en-ZA" sz="1800" b="1">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a:effectLst/>
                          <a:latin typeface="Calibri" panose="020F0502020204030204" pitchFamily="34" charset="0"/>
                          <a:cs typeface="Calibri" panose="020F0502020204030204" pitchFamily="34" charset="0"/>
                        </a:rPr>
                        <a:t>7</a:t>
                      </a:r>
                      <a:endParaRPr lang="en-ZA" sz="1800" b="1">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dirty="0">
                          <a:effectLst/>
                          <a:latin typeface="Calibri" panose="020F0502020204030204" pitchFamily="34" charset="0"/>
                          <a:cs typeface="Calibri" panose="020F0502020204030204" pitchFamily="34" charset="0"/>
                        </a:rPr>
                        <a:t>24</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dirty="0">
                          <a:effectLst/>
                          <a:latin typeface="Calibri" panose="020F0502020204030204" pitchFamily="34" charset="0"/>
                          <a:cs typeface="Calibri" panose="020F0502020204030204" pitchFamily="34" charset="0"/>
                        </a:rPr>
                        <a:t>3</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dirty="0">
                          <a:effectLst/>
                          <a:latin typeface="Calibri" panose="020F0502020204030204" pitchFamily="34" charset="0"/>
                          <a:cs typeface="Calibri" panose="020F0502020204030204" pitchFamily="34" charset="0"/>
                        </a:rPr>
                        <a:t>18</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800"/>
                        </a:spcAft>
                      </a:pPr>
                      <a:r>
                        <a:rPr lang="en-ZA" sz="1800" b="1" dirty="0">
                          <a:effectLst/>
                          <a:latin typeface="Calibri" panose="020F0502020204030204" pitchFamily="34" charset="0"/>
                          <a:cs typeface="Calibri" panose="020F0502020204030204" pitchFamily="34" charset="0"/>
                        </a:rPr>
                        <a:t>73</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9053">
                <a:tc>
                  <a:txBody>
                    <a:bodyPr/>
                    <a:lstStyle/>
                    <a:p>
                      <a:pPr marL="0" algn="just">
                        <a:lnSpc>
                          <a:spcPct val="107000"/>
                        </a:lnSpc>
                        <a:spcAft>
                          <a:spcPts val="0"/>
                        </a:spcAft>
                      </a:pPr>
                      <a:r>
                        <a:rPr lang="en-ZA" sz="1800" dirty="0">
                          <a:effectLst/>
                          <a:latin typeface="Calibri" panose="020F0502020204030204" pitchFamily="34" charset="0"/>
                          <a:cs typeface="Calibri" panose="020F0502020204030204" pitchFamily="34" charset="0"/>
                        </a:rPr>
                        <a:t>John </a:t>
                      </a:r>
                      <a:r>
                        <a:rPr lang="en-ZA" sz="1800" dirty="0" err="1">
                          <a:effectLst/>
                          <a:latin typeface="Calibri" panose="020F0502020204030204" pitchFamily="34" charset="0"/>
                          <a:cs typeface="Calibri" panose="020F0502020204030204" pitchFamily="34" charset="0"/>
                        </a:rPr>
                        <a:t>Taolo</a:t>
                      </a:r>
                      <a:r>
                        <a:rPr lang="en-ZA" sz="1800" dirty="0">
                          <a:effectLst/>
                          <a:latin typeface="Calibri" panose="020F0502020204030204" pitchFamily="34" charset="0"/>
                          <a:cs typeface="Calibri" panose="020F0502020204030204" pitchFamily="34" charset="0"/>
                        </a:rPr>
                        <a:t> </a:t>
                      </a:r>
                      <a:r>
                        <a:rPr lang="en-ZA" sz="1800" dirty="0" err="1">
                          <a:effectLst/>
                          <a:latin typeface="Calibri" panose="020F0502020204030204" pitchFamily="34" charset="0"/>
                          <a:cs typeface="Calibri" panose="020F0502020204030204" pitchFamily="34" charset="0"/>
                        </a:rPr>
                        <a:t>Gaetsewe</a:t>
                      </a:r>
                      <a:endParaRPr lang="en-ZA" sz="18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a:effectLst/>
                          <a:latin typeface="Calibri" panose="020F0502020204030204" pitchFamily="34" charset="0"/>
                          <a:cs typeface="Calibri" panose="020F0502020204030204" pitchFamily="34" charset="0"/>
                        </a:rPr>
                        <a:t>3</a:t>
                      </a:r>
                      <a:endParaRPr lang="en-ZA" sz="1800" b="1">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a:effectLst/>
                          <a:latin typeface="Calibri" panose="020F0502020204030204" pitchFamily="34" charset="0"/>
                          <a:cs typeface="Calibri" panose="020F0502020204030204" pitchFamily="34" charset="0"/>
                        </a:rPr>
                        <a:t>5</a:t>
                      </a:r>
                      <a:endParaRPr lang="en-ZA" sz="1800" b="1">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a:effectLst/>
                          <a:latin typeface="Calibri" panose="020F0502020204030204" pitchFamily="34" charset="0"/>
                          <a:cs typeface="Calibri" panose="020F0502020204030204" pitchFamily="34" charset="0"/>
                        </a:rPr>
                        <a:t>134</a:t>
                      </a:r>
                      <a:endParaRPr lang="en-ZA" sz="1800" b="1">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dirty="0">
                          <a:effectLst/>
                          <a:latin typeface="Calibri" panose="020F0502020204030204" pitchFamily="34" charset="0"/>
                          <a:cs typeface="Calibri" panose="020F0502020204030204" pitchFamily="34" charset="0"/>
                        </a:rPr>
                        <a:t>2</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dirty="0">
                          <a:effectLst/>
                          <a:latin typeface="Calibri" panose="020F0502020204030204" pitchFamily="34" charset="0"/>
                          <a:cs typeface="Calibri" panose="020F0502020204030204" pitchFamily="34" charset="0"/>
                        </a:rPr>
                        <a:t>28</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800"/>
                        </a:spcAft>
                      </a:pPr>
                      <a:r>
                        <a:rPr lang="en-ZA" sz="1800" b="1" dirty="0">
                          <a:effectLst/>
                          <a:latin typeface="Calibri" panose="020F0502020204030204" pitchFamily="34" charset="0"/>
                          <a:cs typeface="Calibri" panose="020F0502020204030204" pitchFamily="34" charset="0"/>
                        </a:rPr>
                        <a:t>172</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89053">
                <a:tc>
                  <a:txBody>
                    <a:bodyPr/>
                    <a:lstStyle/>
                    <a:p>
                      <a:pPr marL="0" algn="just">
                        <a:lnSpc>
                          <a:spcPct val="107000"/>
                        </a:lnSpc>
                        <a:spcAft>
                          <a:spcPts val="0"/>
                        </a:spcAft>
                      </a:pPr>
                      <a:r>
                        <a:rPr lang="en-ZA" sz="1800" dirty="0">
                          <a:effectLst/>
                          <a:latin typeface="Calibri" panose="020F0502020204030204" pitchFamily="34" charset="0"/>
                          <a:cs typeface="Calibri" panose="020F0502020204030204" pitchFamily="34" charset="0"/>
                        </a:rPr>
                        <a:t>ZF </a:t>
                      </a:r>
                      <a:r>
                        <a:rPr lang="en-ZA" sz="1800" dirty="0" err="1">
                          <a:effectLst/>
                          <a:latin typeface="Calibri" panose="020F0502020204030204" pitchFamily="34" charset="0"/>
                          <a:cs typeface="Calibri" panose="020F0502020204030204" pitchFamily="34" charset="0"/>
                        </a:rPr>
                        <a:t>Mgcawu</a:t>
                      </a:r>
                      <a:endParaRPr lang="en-ZA" sz="18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a:effectLst/>
                          <a:latin typeface="Calibri" panose="020F0502020204030204" pitchFamily="34" charset="0"/>
                          <a:cs typeface="Calibri" panose="020F0502020204030204" pitchFamily="34" charset="0"/>
                        </a:rPr>
                        <a:t>0</a:t>
                      </a:r>
                      <a:endParaRPr lang="en-ZA" sz="1800" b="1">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a:effectLst/>
                          <a:latin typeface="Calibri" panose="020F0502020204030204" pitchFamily="34" charset="0"/>
                          <a:cs typeface="Calibri" panose="020F0502020204030204" pitchFamily="34" charset="0"/>
                        </a:rPr>
                        <a:t>0</a:t>
                      </a:r>
                      <a:endParaRPr lang="en-ZA" sz="1800" b="1">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a:effectLst/>
                          <a:latin typeface="Calibri" panose="020F0502020204030204" pitchFamily="34" charset="0"/>
                          <a:cs typeface="Calibri" panose="020F0502020204030204" pitchFamily="34" charset="0"/>
                        </a:rPr>
                        <a:t>9</a:t>
                      </a:r>
                      <a:endParaRPr lang="en-ZA" sz="1800" b="1">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a:effectLst/>
                          <a:latin typeface="Calibri" panose="020F0502020204030204" pitchFamily="34" charset="0"/>
                          <a:cs typeface="Calibri" panose="020F0502020204030204" pitchFamily="34" charset="0"/>
                        </a:rPr>
                        <a:t>2</a:t>
                      </a:r>
                      <a:endParaRPr lang="en-ZA" sz="1800" b="1">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1800" b="1" dirty="0">
                          <a:effectLst/>
                          <a:latin typeface="Calibri" panose="020F0502020204030204" pitchFamily="34" charset="0"/>
                          <a:cs typeface="Calibri" panose="020F0502020204030204" pitchFamily="34" charset="0"/>
                        </a:rPr>
                        <a:t>87</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800"/>
                        </a:spcAft>
                      </a:pPr>
                      <a:r>
                        <a:rPr lang="en-ZA" sz="1800" b="1" dirty="0">
                          <a:effectLst/>
                          <a:latin typeface="Calibri" panose="020F0502020204030204" pitchFamily="34" charset="0"/>
                          <a:cs typeface="Calibri" panose="020F0502020204030204" pitchFamily="34" charset="0"/>
                        </a:rPr>
                        <a:t>98</a:t>
                      </a:r>
                      <a:endParaRPr lang="en-ZA" sz="18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89053">
                <a:tc>
                  <a:txBody>
                    <a:bodyPr/>
                    <a:lstStyle/>
                    <a:p>
                      <a:pPr marL="0" algn="just">
                        <a:lnSpc>
                          <a:spcPct val="107000"/>
                        </a:lnSpc>
                        <a:spcAft>
                          <a:spcPts val="0"/>
                        </a:spcAft>
                      </a:pPr>
                      <a:r>
                        <a:rPr lang="en-ZA" sz="2000" b="1" dirty="0">
                          <a:effectLst/>
                          <a:latin typeface="Calibri" panose="020F0502020204030204" pitchFamily="34" charset="0"/>
                          <a:cs typeface="Calibri" panose="020F0502020204030204" pitchFamily="34" charset="0"/>
                        </a:rPr>
                        <a:t>TOTAL</a:t>
                      </a:r>
                      <a:endParaRPr lang="en-ZA" sz="20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2000" b="1" dirty="0">
                          <a:effectLst/>
                          <a:latin typeface="Calibri" panose="020F0502020204030204" pitchFamily="34" charset="0"/>
                          <a:cs typeface="Calibri" panose="020F0502020204030204" pitchFamily="34" charset="0"/>
                        </a:rPr>
                        <a:t>64</a:t>
                      </a:r>
                      <a:endParaRPr lang="en-ZA" sz="20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2000" b="1" dirty="0">
                          <a:effectLst/>
                          <a:latin typeface="Calibri" panose="020F0502020204030204" pitchFamily="34" charset="0"/>
                          <a:cs typeface="Calibri" panose="020F0502020204030204" pitchFamily="34" charset="0"/>
                        </a:rPr>
                        <a:t>18</a:t>
                      </a:r>
                      <a:endParaRPr lang="en-ZA" sz="20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2000" b="1" dirty="0">
                          <a:effectLst/>
                          <a:latin typeface="Calibri" panose="020F0502020204030204" pitchFamily="34" charset="0"/>
                          <a:cs typeface="Calibri" panose="020F0502020204030204" pitchFamily="34" charset="0"/>
                        </a:rPr>
                        <a:t>292</a:t>
                      </a:r>
                      <a:endParaRPr lang="en-ZA" sz="20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2000" b="1" dirty="0">
                          <a:effectLst/>
                          <a:latin typeface="Calibri" panose="020F0502020204030204" pitchFamily="34" charset="0"/>
                          <a:cs typeface="Calibri" panose="020F0502020204030204" pitchFamily="34" charset="0"/>
                        </a:rPr>
                        <a:t>26</a:t>
                      </a:r>
                      <a:endParaRPr lang="en-ZA" sz="20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0"/>
                        </a:spcAft>
                      </a:pPr>
                      <a:r>
                        <a:rPr lang="en-ZA" sz="2000" b="1" dirty="0">
                          <a:effectLst/>
                          <a:latin typeface="Calibri" panose="020F0502020204030204" pitchFamily="34" charset="0"/>
                          <a:cs typeface="Calibri" panose="020F0502020204030204" pitchFamily="34" charset="0"/>
                        </a:rPr>
                        <a:t>155</a:t>
                      </a:r>
                      <a:endParaRPr lang="en-ZA" sz="20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ct val="107000"/>
                        </a:lnSpc>
                        <a:spcAft>
                          <a:spcPts val="800"/>
                        </a:spcAft>
                      </a:pPr>
                      <a:r>
                        <a:rPr lang="en-ZA" sz="2000" b="1" dirty="0">
                          <a:effectLst/>
                          <a:latin typeface="Calibri" panose="020F0502020204030204" pitchFamily="34" charset="0"/>
                          <a:cs typeface="Calibri" panose="020F0502020204030204" pitchFamily="34" charset="0"/>
                        </a:rPr>
                        <a:t>555</a:t>
                      </a:r>
                      <a:endParaRPr lang="en-ZA" sz="20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3" name="Table 2"/>
          <p:cNvGraphicFramePr>
            <a:graphicFrameLocks noGrp="1"/>
          </p:cNvGraphicFramePr>
          <p:nvPr/>
        </p:nvGraphicFramePr>
        <p:xfrm>
          <a:off x="250521" y="743204"/>
          <a:ext cx="8143671" cy="370840"/>
        </p:xfrm>
        <a:graphic>
          <a:graphicData uri="http://schemas.openxmlformats.org/drawingml/2006/table">
            <a:tbl>
              <a:tblPr firstRow="1" bandRow="1">
                <a:tableStyleId>{5C22544A-7EE6-4342-B048-85BDC9FD1C3A}</a:tableStyleId>
              </a:tblPr>
              <a:tblGrid>
                <a:gridCol w="8143671">
                  <a:extLst>
                    <a:ext uri="{9D8B030D-6E8A-4147-A177-3AD203B41FA5}">
                      <a16:colId xmlns:a16="http://schemas.microsoft.com/office/drawing/2014/main" val="20000"/>
                    </a:ext>
                  </a:extLst>
                </a:gridCol>
              </a:tblGrid>
              <a:tr h="370840">
                <a:tc>
                  <a:txBody>
                    <a:bodyPr/>
                    <a:lstStyle/>
                    <a:p>
                      <a:r>
                        <a:rPr lang="en-US" dirty="0">
                          <a:solidFill>
                            <a:schemeClr val="tx1"/>
                          </a:solidFill>
                        </a:rPr>
                        <a:t>Options chosen by schools to mitigate social distancing</a:t>
                      </a:r>
                      <a:r>
                        <a:rPr lang="en-US" baseline="0" dirty="0">
                          <a:solidFill>
                            <a:schemeClr val="tx1"/>
                          </a:solidFill>
                        </a:rPr>
                        <a:t> challenges</a:t>
                      </a:r>
                      <a:endParaRPr lang="en-ZA" dirty="0">
                        <a:solidFill>
                          <a:schemeClr val="tx1"/>
                        </a:solidFill>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274249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310896" y="241427"/>
            <a:ext cx="8229600" cy="5886323"/>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4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1.4. NATIONAL SCHOOL NUTRITION PROGRAMME (NSNP)</a:t>
            </a:r>
            <a:endParaRPr kumimoji="0" lang="en-ZA" sz="4400" b="0"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290596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714"/>
            <a:ext cx="9144000" cy="1143000"/>
          </a:xfrm>
        </p:spPr>
        <p:txBody>
          <a:bodyPr>
            <a:noAutofit/>
          </a:bodyPr>
          <a:lstStyle/>
          <a:p>
            <a:r>
              <a:rPr lang="en-ZA" sz="3600" dirty="0"/>
              <a:t>TOTAL LEARNERS BENEFITTING FROM NSNP</a:t>
            </a:r>
            <a:br>
              <a:rPr lang="en-ZA" sz="3600" dirty="0"/>
            </a:br>
            <a:r>
              <a:rPr lang="en-ZA" sz="3200" dirty="0"/>
              <a:t>(AS PER APPROVED 2020/21 NSNP BUSINESS PLAN)</a:t>
            </a:r>
            <a:endParaRPr lang="en-ZA" sz="3200" b="1" dirty="0"/>
          </a:p>
        </p:txBody>
      </p:sp>
      <p:sp>
        <p:nvSpPr>
          <p:cNvPr id="3" name="Content Placeholder 2"/>
          <p:cNvSpPr>
            <a:spLocks noGrp="1"/>
          </p:cNvSpPr>
          <p:nvPr>
            <p:ph idx="1"/>
          </p:nvPr>
        </p:nvSpPr>
        <p:spPr/>
        <p:txBody>
          <a:bodyPr>
            <a:normAutofit/>
          </a:bodyPr>
          <a:lstStyle/>
          <a:p>
            <a:pPr marL="0" indent="0">
              <a:buNone/>
            </a:pPr>
            <a:endParaRPr lang="en-ZA" dirty="0"/>
          </a:p>
          <a:p>
            <a:pPr marL="0" indent="0">
              <a:buNone/>
            </a:pPr>
            <a:endParaRPr lang="en-ZA"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5" name="Content Placeholder 4"/>
          <p:cNvGraphicFramePr>
            <a:graphicFrameLocks/>
          </p:cNvGraphicFramePr>
          <p:nvPr/>
        </p:nvGraphicFramePr>
        <p:xfrm>
          <a:off x="457200" y="1811425"/>
          <a:ext cx="8229600" cy="3888332"/>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55476">
                <a:tc>
                  <a:txBody>
                    <a:bodyPr/>
                    <a:lstStyle/>
                    <a:p>
                      <a:r>
                        <a:rPr lang="en-US" sz="2600" dirty="0">
                          <a:latin typeface="Calibri" panose="020F0502020204030204" pitchFamily="34" charset="0"/>
                          <a:cs typeface="Calibri" panose="020F0502020204030204" pitchFamily="34" charset="0"/>
                        </a:rPr>
                        <a:t>DISTRICT</a:t>
                      </a:r>
                    </a:p>
                  </a:txBody>
                  <a:tcPr/>
                </a:tc>
                <a:tc>
                  <a:txBody>
                    <a:bodyPr/>
                    <a:lstStyle/>
                    <a:p>
                      <a:pPr algn="ctr"/>
                      <a:r>
                        <a:rPr lang="en-US" sz="2600" dirty="0">
                          <a:latin typeface="Calibri" panose="020F0502020204030204" pitchFamily="34" charset="0"/>
                          <a:cs typeface="Calibri" panose="020F0502020204030204" pitchFamily="34" charset="0"/>
                        </a:rPr>
                        <a:t>LEARNERS FED</a:t>
                      </a:r>
                    </a:p>
                  </a:txBody>
                  <a:tcPr/>
                </a:tc>
                <a:extLst>
                  <a:ext uri="{0D108BD9-81ED-4DB2-BD59-A6C34878D82A}">
                    <a16:rowId xmlns:a16="http://schemas.microsoft.com/office/drawing/2014/main" val="10000"/>
                  </a:ext>
                </a:extLst>
              </a:tr>
              <a:tr h="555476">
                <a:tc>
                  <a:txBody>
                    <a:bodyPr/>
                    <a:lstStyle/>
                    <a:p>
                      <a:r>
                        <a:rPr lang="en-US" sz="2600" dirty="0">
                          <a:latin typeface="Calibri" panose="020F0502020204030204" pitchFamily="34" charset="0"/>
                          <a:cs typeface="Calibri" panose="020F0502020204030204" pitchFamily="34" charset="0"/>
                        </a:rPr>
                        <a:t>Frances Baard</a:t>
                      </a:r>
                    </a:p>
                  </a:txBody>
                  <a:tcPr/>
                </a:tc>
                <a:tc>
                  <a:txBody>
                    <a:bodyPr/>
                    <a:lstStyle/>
                    <a:p>
                      <a:pPr algn="ctr"/>
                      <a:r>
                        <a:rPr lang="en-US" sz="2600" dirty="0">
                          <a:latin typeface="Calibri" panose="020F0502020204030204" pitchFamily="34" charset="0"/>
                          <a:cs typeface="Calibri" panose="020F0502020204030204" pitchFamily="34" charset="0"/>
                        </a:rPr>
                        <a:t>81 295</a:t>
                      </a:r>
                    </a:p>
                  </a:txBody>
                  <a:tcPr/>
                </a:tc>
                <a:extLst>
                  <a:ext uri="{0D108BD9-81ED-4DB2-BD59-A6C34878D82A}">
                    <a16:rowId xmlns:a16="http://schemas.microsoft.com/office/drawing/2014/main" val="10001"/>
                  </a:ext>
                </a:extLst>
              </a:tr>
              <a:tr h="555476">
                <a:tc>
                  <a:txBody>
                    <a:bodyPr/>
                    <a:lstStyle/>
                    <a:p>
                      <a:r>
                        <a:rPr lang="en-US" sz="2600" dirty="0">
                          <a:latin typeface="Calibri" panose="020F0502020204030204" pitchFamily="34" charset="0"/>
                          <a:cs typeface="Calibri" panose="020F0502020204030204" pitchFamily="34" charset="0"/>
                        </a:rPr>
                        <a:t>John </a:t>
                      </a:r>
                      <a:r>
                        <a:rPr lang="en-US" sz="2600" dirty="0" err="1">
                          <a:latin typeface="Calibri" panose="020F0502020204030204" pitchFamily="34" charset="0"/>
                          <a:cs typeface="Calibri" panose="020F0502020204030204" pitchFamily="34" charset="0"/>
                        </a:rPr>
                        <a:t>Taolo</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Gaetsewe</a:t>
                      </a:r>
                      <a:endParaRPr lang="en-US" sz="2600" dirty="0">
                        <a:latin typeface="Calibri" panose="020F0502020204030204" pitchFamily="34" charset="0"/>
                        <a:cs typeface="Calibri" panose="020F0502020204030204" pitchFamily="34" charset="0"/>
                      </a:endParaRPr>
                    </a:p>
                  </a:txBody>
                  <a:tcPr/>
                </a:tc>
                <a:tc>
                  <a:txBody>
                    <a:bodyPr/>
                    <a:lstStyle/>
                    <a:p>
                      <a:pPr algn="ctr"/>
                      <a:r>
                        <a:rPr lang="en-US" sz="2600" dirty="0">
                          <a:latin typeface="Calibri" panose="020F0502020204030204" pitchFamily="34" charset="0"/>
                          <a:cs typeface="Calibri" panose="020F0502020204030204" pitchFamily="34" charset="0"/>
                        </a:rPr>
                        <a:t>72 232</a:t>
                      </a:r>
                    </a:p>
                  </a:txBody>
                  <a:tcPr/>
                </a:tc>
                <a:extLst>
                  <a:ext uri="{0D108BD9-81ED-4DB2-BD59-A6C34878D82A}">
                    <a16:rowId xmlns:a16="http://schemas.microsoft.com/office/drawing/2014/main" val="10002"/>
                  </a:ext>
                </a:extLst>
              </a:tr>
              <a:tr h="555476">
                <a:tc>
                  <a:txBody>
                    <a:bodyPr/>
                    <a:lstStyle/>
                    <a:p>
                      <a:r>
                        <a:rPr lang="en-US" sz="2600" dirty="0">
                          <a:latin typeface="Calibri" panose="020F0502020204030204" pitchFamily="34" charset="0"/>
                          <a:cs typeface="Calibri" panose="020F0502020204030204" pitchFamily="34" charset="0"/>
                        </a:rPr>
                        <a:t>Namakwa</a:t>
                      </a:r>
                    </a:p>
                  </a:txBody>
                  <a:tcPr/>
                </a:tc>
                <a:tc>
                  <a:txBody>
                    <a:bodyPr/>
                    <a:lstStyle/>
                    <a:p>
                      <a:pPr algn="ctr"/>
                      <a:r>
                        <a:rPr lang="en-US" sz="2600" dirty="0">
                          <a:latin typeface="Calibri" panose="020F0502020204030204" pitchFamily="34" charset="0"/>
                          <a:cs typeface="Calibri" panose="020F0502020204030204" pitchFamily="34" charset="0"/>
                        </a:rPr>
                        <a:t>19 604</a:t>
                      </a:r>
                    </a:p>
                  </a:txBody>
                  <a:tcPr/>
                </a:tc>
                <a:extLst>
                  <a:ext uri="{0D108BD9-81ED-4DB2-BD59-A6C34878D82A}">
                    <a16:rowId xmlns:a16="http://schemas.microsoft.com/office/drawing/2014/main" val="10003"/>
                  </a:ext>
                </a:extLst>
              </a:tr>
              <a:tr h="555476">
                <a:tc>
                  <a:txBody>
                    <a:bodyPr/>
                    <a:lstStyle/>
                    <a:p>
                      <a:r>
                        <a:rPr lang="en-US" sz="2600" dirty="0" err="1">
                          <a:latin typeface="Calibri" panose="020F0502020204030204" pitchFamily="34" charset="0"/>
                          <a:cs typeface="Calibri" panose="020F0502020204030204" pitchFamily="34" charset="0"/>
                        </a:rPr>
                        <a:t>Pixley</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ka</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Seme</a:t>
                      </a:r>
                      <a:endParaRPr lang="en-US" sz="2600" dirty="0">
                        <a:latin typeface="Calibri" panose="020F0502020204030204" pitchFamily="34" charset="0"/>
                        <a:cs typeface="Calibri" panose="020F0502020204030204" pitchFamily="34" charset="0"/>
                      </a:endParaRPr>
                    </a:p>
                  </a:txBody>
                  <a:tcPr/>
                </a:tc>
                <a:tc>
                  <a:txBody>
                    <a:bodyPr/>
                    <a:lstStyle/>
                    <a:p>
                      <a:pPr algn="ctr"/>
                      <a:r>
                        <a:rPr lang="en-US" sz="2600" dirty="0">
                          <a:latin typeface="Calibri" panose="020F0502020204030204" pitchFamily="34" charset="0"/>
                          <a:cs typeface="Calibri" panose="020F0502020204030204" pitchFamily="34" charset="0"/>
                        </a:rPr>
                        <a:t>43 816</a:t>
                      </a:r>
                    </a:p>
                  </a:txBody>
                  <a:tcPr/>
                </a:tc>
                <a:extLst>
                  <a:ext uri="{0D108BD9-81ED-4DB2-BD59-A6C34878D82A}">
                    <a16:rowId xmlns:a16="http://schemas.microsoft.com/office/drawing/2014/main" val="10004"/>
                  </a:ext>
                </a:extLst>
              </a:tr>
              <a:tr h="555476">
                <a:tc>
                  <a:txBody>
                    <a:bodyPr/>
                    <a:lstStyle/>
                    <a:p>
                      <a:r>
                        <a:rPr lang="en-US" sz="2600" dirty="0">
                          <a:latin typeface="Calibri" panose="020F0502020204030204" pitchFamily="34" charset="0"/>
                          <a:cs typeface="Calibri" panose="020F0502020204030204" pitchFamily="34" charset="0"/>
                        </a:rPr>
                        <a:t>ZF </a:t>
                      </a:r>
                      <a:r>
                        <a:rPr lang="en-US" sz="2600" dirty="0" err="1">
                          <a:latin typeface="Calibri" panose="020F0502020204030204" pitchFamily="34" charset="0"/>
                          <a:cs typeface="Calibri" panose="020F0502020204030204" pitchFamily="34" charset="0"/>
                        </a:rPr>
                        <a:t>Mgcawu</a:t>
                      </a:r>
                      <a:endParaRPr lang="en-US" sz="2600" dirty="0">
                        <a:latin typeface="Calibri" panose="020F0502020204030204" pitchFamily="34" charset="0"/>
                        <a:cs typeface="Calibri" panose="020F0502020204030204" pitchFamily="34" charset="0"/>
                      </a:endParaRPr>
                    </a:p>
                  </a:txBody>
                  <a:tcPr/>
                </a:tc>
                <a:tc>
                  <a:txBody>
                    <a:bodyPr/>
                    <a:lstStyle/>
                    <a:p>
                      <a:pPr algn="ctr"/>
                      <a:r>
                        <a:rPr lang="en-US" sz="2600" dirty="0">
                          <a:latin typeface="Calibri" panose="020F0502020204030204" pitchFamily="34" charset="0"/>
                          <a:cs typeface="Calibri" panose="020F0502020204030204" pitchFamily="34" charset="0"/>
                        </a:rPr>
                        <a:t>50 480</a:t>
                      </a:r>
                    </a:p>
                  </a:txBody>
                  <a:tcPr/>
                </a:tc>
                <a:extLst>
                  <a:ext uri="{0D108BD9-81ED-4DB2-BD59-A6C34878D82A}">
                    <a16:rowId xmlns:a16="http://schemas.microsoft.com/office/drawing/2014/main" val="10005"/>
                  </a:ext>
                </a:extLst>
              </a:tr>
              <a:tr h="555476">
                <a:tc>
                  <a:txBody>
                    <a:bodyPr/>
                    <a:lstStyle/>
                    <a:p>
                      <a:r>
                        <a:rPr lang="en-US" sz="2600" b="1" dirty="0">
                          <a:latin typeface="Calibri" panose="020F0502020204030204" pitchFamily="34" charset="0"/>
                          <a:cs typeface="Calibri" panose="020F0502020204030204" pitchFamily="34" charset="0"/>
                        </a:rPr>
                        <a:t>TOTAL</a:t>
                      </a:r>
                    </a:p>
                  </a:txBody>
                  <a:tcPr/>
                </a:tc>
                <a:tc>
                  <a:txBody>
                    <a:bodyPr/>
                    <a:lstStyle/>
                    <a:p>
                      <a:pPr algn="ctr"/>
                      <a:r>
                        <a:rPr lang="en-US" sz="2600" b="1" dirty="0">
                          <a:latin typeface="Calibri" panose="020F0502020204030204" pitchFamily="34" charset="0"/>
                          <a:cs typeface="Calibri" panose="020F0502020204030204" pitchFamily="34" charset="0"/>
                        </a:rPr>
                        <a:t>267 427</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97210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443"/>
            <a:ext cx="8229600" cy="668805"/>
          </a:xfrm>
        </p:spPr>
        <p:txBody>
          <a:bodyPr>
            <a:noAutofit/>
          </a:bodyPr>
          <a:lstStyle/>
          <a:p>
            <a:r>
              <a:rPr lang="en-ZA" sz="3400" b="1" dirty="0"/>
              <a:t>FEEDING OF LEARNERS</a:t>
            </a:r>
          </a:p>
        </p:txBody>
      </p:sp>
      <p:sp>
        <p:nvSpPr>
          <p:cNvPr id="3" name="Content Placeholder 2"/>
          <p:cNvSpPr>
            <a:spLocks noGrp="1"/>
          </p:cNvSpPr>
          <p:nvPr>
            <p:ph idx="1"/>
          </p:nvPr>
        </p:nvSpPr>
        <p:spPr/>
        <p:txBody>
          <a:bodyPr>
            <a:normAutofit/>
          </a:bodyPr>
          <a:lstStyle/>
          <a:p>
            <a:pPr marL="0" indent="0">
              <a:buNone/>
            </a:pPr>
            <a:endParaRPr lang="en-ZA" dirty="0"/>
          </a:p>
          <a:p>
            <a:pPr marL="0" indent="0">
              <a:buNone/>
            </a:pPr>
            <a:endParaRPr lang="en-ZA"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p:cNvSpPr txBox="1"/>
          <p:nvPr/>
        </p:nvSpPr>
        <p:spPr>
          <a:xfrm>
            <a:off x="457200" y="976821"/>
            <a:ext cx="8345565" cy="4832092"/>
          </a:xfrm>
          <a:prstGeom prst="rect">
            <a:avLst/>
          </a:prstGeom>
          <a:noFill/>
        </p:spPr>
        <p:txBody>
          <a:bodyPr wrap="square" rtlCol="0">
            <a:spAutoFit/>
          </a:bodyPr>
          <a:lstStyle/>
          <a:p>
            <a:pPr marL="285750" marR="0" lvl="0" indent="-285750" algn="just" defTabSz="457200" rtl="0" eaLnBrk="1" fontAlgn="auto" latinLnBrk="0" hangingPunct="1">
              <a:lnSpc>
                <a:spcPct val="100000"/>
              </a:lnSpc>
              <a:spcBef>
                <a:spcPts val="0"/>
              </a:spcBef>
              <a:spcAft>
                <a:spcPts val="0"/>
              </a:spcAft>
              <a:buClrTx/>
              <a:buSzTx/>
              <a:buFont typeface="Arial"/>
              <a:buChar char="•"/>
              <a:tabLst/>
              <a:defRPr/>
            </a:pPr>
            <a:r>
              <a:rPr kumimoji="0" lang="en-US" sz="2800" b="1" i="0" u="none" strike="noStrike" kern="1200" cap="none" spc="0" normalizeH="0" baseline="0" noProof="0" dirty="0">
                <a:ln>
                  <a:noFill/>
                </a:ln>
                <a:solidFill>
                  <a:srgbClr val="154354"/>
                </a:solidFill>
                <a:effectLst/>
                <a:uLnTx/>
                <a:uFillTx/>
                <a:latin typeface="Calibri"/>
                <a:ea typeface="+mn-ea"/>
                <a:cs typeface="Calibri"/>
              </a:rPr>
              <a:t>NUMBER OF LEARNERS BEING FED WHO ARE BACK AT SCHOOL</a:t>
            </a:r>
            <a:endParaRPr kumimoji="0" lang="en-US" sz="2800" b="0" i="0" u="none" strike="noStrike" kern="1200" cap="none" spc="0" normalizeH="0" baseline="0" noProof="0" dirty="0">
              <a:ln>
                <a:noFill/>
              </a:ln>
              <a:solidFill>
                <a:srgbClr val="154354"/>
              </a:solidFill>
              <a:effectLst/>
              <a:uLnTx/>
              <a:uFillTx/>
              <a:latin typeface="Calibri"/>
              <a:ea typeface="+mn-ea"/>
              <a:cs typeface="Calibri"/>
            </a:endParaRPr>
          </a:p>
          <a:p>
            <a:pPr marL="742950" marR="0" lvl="1" indent="-285750" algn="just" defTabSz="4572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154354"/>
                </a:solidFill>
                <a:effectLst/>
                <a:uLnTx/>
                <a:uFillTx/>
                <a:latin typeface="Calibri"/>
                <a:ea typeface="+mn-ea"/>
                <a:cs typeface="Calibri"/>
              </a:rPr>
              <a:t>GRADE 7	= 13 103</a:t>
            </a:r>
            <a:endParaRPr kumimoji="0" lang="en-US" sz="2800" b="0" i="1" u="none" strike="noStrike" kern="1200" cap="none" spc="0" normalizeH="0" baseline="0" noProof="0" dirty="0">
              <a:ln>
                <a:noFill/>
              </a:ln>
              <a:solidFill>
                <a:srgbClr val="154354"/>
              </a:solidFill>
              <a:effectLst/>
              <a:uLnTx/>
              <a:uFillTx/>
              <a:latin typeface="Calibri"/>
              <a:ea typeface="+mn-ea"/>
              <a:cs typeface="Calibri"/>
            </a:endParaRPr>
          </a:p>
          <a:p>
            <a:pPr marL="742950" marR="0" lvl="1" indent="-285750" algn="just" defTabSz="4572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154354"/>
                </a:solidFill>
                <a:effectLst/>
                <a:uLnTx/>
                <a:uFillTx/>
                <a:latin typeface="Calibri"/>
                <a:ea typeface="+mn-ea"/>
                <a:cs typeface="Calibri"/>
              </a:rPr>
              <a:t>GRADE 12	=   6 024</a:t>
            </a:r>
            <a:endParaRPr kumimoji="0" lang="en-US" sz="2800" b="0" i="1" u="none" strike="noStrike" kern="1200" cap="none" spc="0" normalizeH="0" baseline="0" noProof="0" dirty="0">
              <a:ln>
                <a:noFill/>
              </a:ln>
              <a:solidFill>
                <a:srgbClr val="154354"/>
              </a:solidFill>
              <a:effectLst/>
              <a:uLnTx/>
              <a:uFillTx/>
              <a:latin typeface="Calibri"/>
              <a:ea typeface="+mn-ea"/>
              <a:cs typeface="Calibri"/>
            </a:endParaRPr>
          </a:p>
          <a:p>
            <a:pPr marL="742950" marR="0" lvl="1" indent="-285750" algn="just" defTabSz="457200" rtl="0" eaLnBrk="1" fontAlgn="auto" latinLnBrk="0" hangingPunct="1">
              <a:lnSpc>
                <a:spcPct val="100000"/>
              </a:lnSpc>
              <a:spcBef>
                <a:spcPts val="0"/>
              </a:spcBef>
              <a:spcAft>
                <a:spcPts val="0"/>
              </a:spcAft>
              <a:buClrTx/>
              <a:buSzTx/>
              <a:buFont typeface="Arial"/>
              <a:buChar char="•"/>
              <a:tabLst/>
              <a:defRPr/>
            </a:pPr>
            <a:r>
              <a:rPr kumimoji="0" lang="en-US" sz="2800" b="1" i="0" u="none" strike="noStrike" kern="1200" cap="none" spc="0" normalizeH="0" baseline="0" noProof="0" dirty="0">
                <a:ln>
                  <a:noFill/>
                </a:ln>
                <a:solidFill>
                  <a:srgbClr val="154354"/>
                </a:solidFill>
                <a:effectLst/>
                <a:uLnTx/>
                <a:uFillTx/>
                <a:latin typeface="Calibri"/>
                <a:ea typeface="+mn-ea"/>
                <a:cs typeface="Calibri"/>
              </a:rPr>
              <a:t>TOTAL		= 19 127</a:t>
            </a:r>
            <a:endParaRPr kumimoji="0" lang="en-US" sz="2800" b="1" i="1" u="none" strike="noStrike" kern="1200" cap="none" spc="0" normalizeH="0" baseline="0" noProof="0" dirty="0">
              <a:ln>
                <a:noFill/>
              </a:ln>
              <a:solidFill>
                <a:srgbClr val="154354"/>
              </a:solidFill>
              <a:effectLst/>
              <a:uLnTx/>
              <a:uFillTx/>
              <a:latin typeface="Calibri"/>
              <a:ea typeface="+mn-ea"/>
              <a:cs typeface="Calibri"/>
            </a:endParaRPr>
          </a:p>
          <a:p>
            <a:pPr marL="457200" marR="0" lvl="1" indent="0" algn="just"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154354"/>
              </a:solidFill>
              <a:effectLst/>
              <a:uLnTx/>
              <a:uFillTx/>
              <a:latin typeface="Calibri"/>
              <a:ea typeface="+mn-ea"/>
              <a:cs typeface="Calibri"/>
            </a:endParaRPr>
          </a:p>
          <a:p>
            <a:pPr marL="285750" marR="0" lvl="0" indent="-285750" algn="just" defTabSz="457200" rtl="0" eaLnBrk="1" fontAlgn="auto" latinLnBrk="0" hangingPunct="1">
              <a:lnSpc>
                <a:spcPct val="100000"/>
              </a:lnSpc>
              <a:spcBef>
                <a:spcPts val="0"/>
              </a:spcBef>
              <a:spcAft>
                <a:spcPts val="0"/>
              </a:spcAft>
              <a:buClrTx/>
              <a:buSzTx/>
              <a:buFont typeface="Arial"/>
              <a:buChar char="•"/>
              <a:tabLst/>
              <a:defRPr/>
            </a:pPr>
            <a:r>
              <a:rPr kumimoji="0" lang="en-US" sz="2800" b="1" i="0" u="none" strike="noStrike" kern="1200" cap="none" spc="0" normalizeH="0" baseline="0" noProof="0" dirty="0">
                <a:ln>
                  <a:noFill/>
                </a:ln>
                <a:solidFill>
                  <a:srgbClr val="154354"/>
                </a:solidFill>
                <a:effectLst/>
                <a:uLnTx/>
                <a:uFillTx/>
                <a:latin typeface="Calibri"/>
                <a:ea typeface="+mn-ea"/>
                <a:cs typeface="Calibri"/>
              </a:rPr>
              <a:t>NUMBER OF LEARNERS BEING FED WHO ARE NOT YET BACK AT SCHOOL:</a:t>
            </a:r>
          </a:p>
          <a:p>
            <a:pPr marL="742950" marR="0" lvl="1" indent="-285750" algn="just" defTabSz="4572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154354"/>
                </a:solidFill>
                <a:effectLst/>
                <a:uLnTx/>
                <a:uFillTx/>
                <a:latin typeface="Calibri"/>
                <a:ea typeface="+mn-ea"/>
                <a:cs typeface="Calibri"/>
              </a:rPr>
              <a:t>COOKED MEALS FROM SCHOOL	= 65 108</a:t>
            </a:r>
          </a:p>
          <a:p>
            <a:pPr marL="742950" marR="0" lvl="1" indent="-285750" algn="just" defTabSz="4572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154354"/>
                </a:solidFill>
                <a:effectLst/>
                <a:uLnTx/>
                <a:uFillTx/>
                <a:latin typeface="Calibri"/>
                <a:ea typeface="+mn-ea"/>
                <a:cs typeface="Calibri"/>
              </a:rPr>
              <a:t>FOOD PARCELS (MONTHLY)		=   7 119</a:t>
            </a:r>
            <a:endParaRPr kumimoji="0" lang="en-US" sz="2800" b="0" i="1" u="none" strike="noStrike" kern="1200" cap="none" spc="0" normalizeH="0" baseline="0" noProof="0" dirty="0">
              <a:ln>
                <a:noFill/>
              </a:ln>
              <a:solidFill>
                <a:srgbClr val="154354"/>
              </a:solidFill>
              <a:effectLst/>
              <a:uLnTx/>
              <a:uFillTx/>
              <a:latin typeface="Calibri"/>
              <a:ea typeface="+mn-ea"/>
              <a:cs typeface="Calibri"/>
            </a:endParaRPr>
          </a:p>
          <a:p>
            <a:pPr marL="742950" marR="0" lvl="1" indent="-285750" algn="just" defTabSz="457200" rtl="0" eaLnBrk="1" fontAlgn="auto" latinLnBrk="0" hangingPunct="1">
              <a:lnSpc>
                <a:spcPct val="100000"/>
              </a:lnSpc>
              <a:spcBef>
                <a:spcPts val="0"/>
              </a:spcBef>
              <a:spcAft>
                <a:spcPts val="0"/>
              </a:spcAft>
              <a:buClrTx/>
              <a:buSzTx/>
              <a:buFont typeface="Arial"/>
              <a:buChar char="•"/>
              <a:tabLst/>
              <a:defRPr/>
            </a:pPr>
            <a:r>
              <a:rPr kumimoji="0" lang="en-US" sz="2800" b="1" i="0" u="none" strike="noStrike" kern="1200" cap="none" spc="0" normalizeH="0" baseline="0" noProof="0" dirty="0">
                <a:ln>
                  <a:noFill/>
                </a:ln>
                <a:solidFill>
                  <a:srgbClr val="154354"/>
                </a:solidFill>
                <a:effectLst/>
                <a:uLnTx/>
                <a:uFillTx/>
                <a:latin typeface="Calibri"/>
                <a:ea typeface="+mn-ea"/>
                <a:cs typeface="Calibri"/>
              </a:rPr>
              <a:t>TOTAL									= 72 227</a:t>
            </a:r>
            <a:endParaRPr kumimoji="0" lang="en-US" sz="2800" b="1" i="1" u="none" strike="noStrike" kern="1200" cap="none" spc="0" normalizeH="0" baseline="0" noProof="0" dirty="0">
              <a:ln>
                <a:noFill/>
              </a:ln>
              <a:solidFill>
                <a:srgbClr val="154354"/>
              </a:solidFill>
              <a:effectLst/>
              <a:uLnTx/>
              <a:uFillTx/>
              <a:latin typeface="Calibri"/>
              <a:ea typeface="+mn-ea"/>
              <a:cs typeface="Calibri"/>
            </a:endParaRPr>
          </a:p>
        </p:txBody>
      </p:sp>
    </p:spTree>
    <p:extLst>
      <p:ext uri="{BB962C8B-B14F-4D97-AF65-F5344CB8AC3E}">
        <p14:creationId xmlns:p14="http://schemas.microsoft.com/office/powerpoint/2010/main" val="3523633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1.5. PROVISION OF LEARNER TRANSPORT</a:t>
            </a:r>
          </a:p>
        </p:txBody>
      </p:sp>
    </p:spTree>
    <p:extLst>
      <p:ext uri="{BB962C8B-B14F-4D97-AF65-F5344CB8AC3E}">
        <p14:creationId xmlns:p14="http://schemas.microsoft.com/office/powerpoint/2010/main" val="4141468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98" y="64325"/>
            <a:ext cx="8638733" cy="740347"/>
          </a:xfrm>
        </p:spPr>
        <p:txBody>
          <a:bodyPr>
            <a:noAutofit/>
          </a:bodyPr>
          <a:lstStyle/>
          <a:p>
            <a:r>
              <a:rPr lang="en-ZA" sz="3400" dirty="0" smtClean="0"/>
              <a:t>PROVISION OF LEARNER TRANSPORT</a:t>
            </a:r>
            <a:endParaRPr lang="en-ZA" sz="3400" dirty="0"/>
          </a:p>
        </p:txBody>
      </p:sp>
      <p:sp>
        <p:nvSpPr>
          <p:cNvPr id="3" name="Content Placeholder 2"/>
          <p:cNvSpPr>
            <a:spLocks noGrp="1"/>
          </p:cNvSpPr>
          <p:nvPr>
            <p:ph idx="1"/>
          </p:nvPr>
        </p:nvSpPr>
        <p:spPr>
          <a:xfrm>
            <a:off x="177246" y="885324"/>
            <a:ext cx="8638733" cy="5390373"/>
          </a:xfrm>
        </p:spPr>
        <p:txBody>
          <a:bodyPr>
            <a:normAutofit fontScale="25000" lnSpcReduction="20000"/>
          </a:bodyPr>
          <a:lstStyle/>
          <a:p>
            <a:pPr lvl="0" algn="just">
              <a:spcAft>
                <a:spcPts val="600"/>
              </a:spcAft>
            </a:pPr>
            <a:r>
              <a:rPr lang="en-ZA" sz="9200" b="1" dirty="0" smtClean="0"/>
              <a:t>Total number of learners in the Province benefitting from Learner Transport at Public Ordinary Schools</a:t>
            </a:r>
            <a:endParaRPr lang="en-US" sz="9200" b="1" dirty="0"/>
          </a:p>
          <a:p>
            <a:pPr lvl="1" algn="just">
              <a:spcAft>
                <a:spcPts val="600"/>
              </a:spcAft>
            </a:pPr>
            <a:r>
              <a:rPr lang="en-ZA" sz="9200" dirty="0" smtClean="0"/>
              <a:t>Before COVID-19, </a:t>
            </a:r>
            <a:r>
              <a:rPr lang="en-US" altLang="en-US" sz="9200" dirty="0"/>
              <a:t>24 544 </a:t>
            </a:r>
            <a:r>
              <a:rPr lang="en-US" altLang="en-US" sz="9200" dirty="0" smtClean="0"/>
              <a:t> learners were transported </a:t>
            </a:r>
            <a:r>
              <a:rPr lang="en-ZA" altLang="en-US" sz="9200" dirty="0" smtClean="0"/>
              <a:t>in </a:t>
            </a:r>
            <a:r>
              <a:rPr lang="en-ZA" altLang="en-US" sz="9200" dirty="0"/>
              <a:t>the Northern </a:t>
            </a:r>
            <a:r>
              <a:rPr lang="en-ZA" altLang="en-US" sz="9200" dirty="0" smtClean="0"/>
              <a:t>Cape. </a:t>
            </a:r>
          </a:p>
          <a:p>
            <a:pPr lvl="1" algn="just">
              <a:spcAft>
                <a:spcPts val="600"/>
              </a:spcAft>
            </a:pPr>
            <a:r>
              <a:rPr lang="en-ZA" altLang="en-US" sz="9200" dirty="0" smtClean="0"/>
              <a:t>224 </a:t>
            </a:r>
            <a:r>
              <a:rPr lang="en-ZA" altLang="en-US" sz="9200" dirty="0"/>
              <a:t>operators were contracted to transport these learners with 619 vehicles (buses, mini- and midi-buses) across 408 </a:t>
            </a:r>
            <a:r>
              <a:rPr lang="en-ZA" altLang="en-US" sz="9200" dirty="0" smtClean="0"/>
              <a:t>routes.</a:t>
            </a:r>
          </a:p>
          <a:p>
            <a:pPr lvl="1" algn="just">
              <a:spcAft>
                <a:spcPts val="600"/>
              </a:spcAft>
            </a:pPr>
            <a:r>
              <a:rPr lang="en-ZA" sz="9200" dirty="0" smtClean="0"/>
              <a:t>The </a:t>
            </a:r>
            <a:r>
              <a:rPr lang="en-ZA" sz="9200" dirty="0"/>
              <a:t>country went into lockdown on 26 March 2020 because of Covid-19, which means that no schooling took place. </a:t>
            </a:r>
            <a:endParaRPr lang="en-ZA" sz="9200" dirty="0" smtClean="0"/>
          </a:p>
          <a:p>
            <a:pPr lvl="1" algn="just">
              <a:spcAft>
                <a:spcPts val="600"/>
              </a:spcAft>
            </a:pPr>
            <a:r>
              <a:rPr lang="en-ZA" sz="9200" dirty="0" smtClean="0"/>
              <a:t>When </a:t>
            </a:r>
            <a:r>
              <a:rPr lang="en-ZA" sz="9200" dirty="0"/>
              <a:t>the schools re-opened, only the </a:t>
            </a:r>
            <a:r>
              <a:rPr lang="en-ZA" sz="9200" dirty="0" smtClean="0"/>
              <a:t>Grade </a:t>
            </a:r>
            <a:r>
              <a:rPr lang="en-ZA" sz="9200" dirty="0"/>
              <a:t>7 and </a:t>
            </a:r>
            <a:r>
              <a:rPr lang="en-ZA" sz="9200" dirty="0" smtClean="0"/>
              <a:t>Grade </a:t>
            </a:r>
            <a:r>
              <a:rPr lang="en-ZA" sz="9200" dirty="0"/>
              <a:t>12 returned. </a:t>
            </a:r>
            <a:endParaRPr lang="en-ZA" sz="9200" dirty="0" smtClean="0"/>
          </a:p>
          <a:p>
            <a:pPr lvl="1" algn="just">
              <a:spcAft>
                <a:spcPts val="600"/>
              </a:spcAft>
            </a:pPr>
            <a:r>
              <a:rPr lang="en-ZA" sz="9200" dirty="0" smtClean="0"/>
              <a:t>Consequently</a:t>
            </a:r>
            <a:r>
              <a:rPr lang="en-ZA" sz="9200" dirty="0"/>
              <a:t>, as from 8 June 2020 a total number of </a:t>
            </a:r>
            <a:r>
              <a:rPr lang="en-ZA" sz="9200" dirty="0" smtClean="0"/>
              <a:t>1 559 Grade </a:t>
            </a:r>
            <a:r>
              <a:rPr lang="en-ZA" sz="9200" dirty="0"/>
              <a:t>7 learners and 1954 </a:t>
            </a:r>
            <a:r>
              <a:rPr lang="en-ZA" sz="9200" dirty="0" smtClean="0"/>
              <a:t>Grade </a:t>
            </a:r>
            <a:r>
              <a:rPr lang="en-ZA" sz="9200" dirty="0"/>
              <a:t>12 learners were transported. </a:t>
            </a:r>
            <a:endParaRPr lang="en-US" sz="9200" dirty="0" smtClean="0"/>
          </a:p>
          <a:p>
            <a:pPr lvl="1" algn="just">
              <a:spcAft>
                <a:spcPts val="600"/>
              </a:spcAft>
            </a:pPr>
            <a:r>
              <a:rPr lang="en-ZA" sz="9200" dirty="0" smtClean="0"/>
              <a:t>On </a:t>
            </a:r>
            <a:r>
              <a:rPr lang="en-ZA" sz="9200" dirty="0"/>
              <a:t>6 July 2020, the next cohort of learners returned, namely, the </a:t>
            </a:r>
            <a:r>
              <a:rPr lang="en-ZA" sz="9200" dirty="0" smtClean="0"/>
              <a:t>Grade </a:t>
            </a:r>
            <a:r>
              <a:rPr lang="en-ZA" sz="9200" dirty="0"/>
              <a:t>6 and </a:t>
            </a:r>
            <a:r>
              <a:rPr lang="en-ZA" sz="9200" dirty="0" smtClean="0"/>
              <a:t>Grade </a:t>
            </a:r>
            <a:r>
              <a:rPr lang="en-ZA" sz="9200" dirty="0"/>
              <a:t>11 </a:t>
            </a:r>
            <a:r>
              <a:rPr lang="en-ZA" sz="9200" dirty="0" smtClean="0"/>
              <a:t>learners.</a:t>
            </a:r>
          </a:p>
          <a:p>
            <a:pPr lvl="1" algn="just">
              <a:spcAft>
                <a:spcPts val="600"/>
              </a:spcAft>
            </a:pPr>
            <a:r>
              <a:rPr lang="en-ZA" sz="9200" dirty="0" smtClean="0"/>
              <a:t>Altogether </a:t>
            </a:r>
            <a:r>
              <a:rPr lang="en-US" sz="9200" dirty="0" smtClean="0">
                <a:solidFill>
                  <a:schemeClr val="tx1">
                    <a:lumMod val="75000"/>
                  </a:schemeClr>
                </a:solidFill>
              </a:rPr>
              <a:t>7 668 </a:t>
            </a:r>
            <a:r>
              <a:rPr lang="en-ZA" sz="9200" dirty="0"/>
              <a:t>learners were transported as from 6 July 2020. </a:t>
            </a:r>
          </a:p>
          <a:p>
            <a:pPr algn="just">
              <a:spcAft>
                <a:spcPts val="600"/>
              </a:spcAft>
            </a:pPr>
            <a:endParaRPr lang="en-ZA" altLang="en-US" sz="3600" dirty="0"/>
          </a:p>
          <a:p>
            <a:pPr algn="just">
              <a:spcAft>
                <a:spcPts val="600"/>
              </a:spcAft>
            </a:pPr>
            <a:endParaRPr lang="en-US" sz="3400" dirty="0" smtClean="0"/>
          </a:p>
          <a:p>
            <a:pPr algn="just">
              <a:spcAft>
                <a:spcPts val="600"/>
              </a:spcAft>
            </a:pPr>
            <a:endParaRPr lang="en-US" sz="3400" dirty="0" smtClean="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368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D716753-E5EB-427E-AE0F-FA6C14A62883}" type="slidenum">
              <a:rPr lang="en-US" altLang="en-US" sz="1800">
                <a:solidFill>
                  <a:srgbClr val="000000"/>
                </a:solidFill>
              </a:rPr>
              <a:pPr>
                <a:spcBef>
                  <a:spcPct val="0"/>
                </a:spcBef>
                <a:buFontTx/>
                <a:buNone/>
              </a:pPr>
              <a:t>6</a:t>
            </a:fld>
            <a:endParaRPr lang="en-US" altLang="en-US" sz="1800">
              <a:solidFill>
                <a:srgbClr val="000000"/>
              </a:solidFill>
            </a:endParaRPr>
          </a:p>
        </p:txBody>
      </p:sp>
      <p:grpSp>
        <p:nvGrpSpPr>
          <p:cNvPr id="5" name="Group 4"/>
          <p:cNvGrpSpPr/>
          <p:nvPr/>
        </p:nvGrpSpPr>
        <p:grpSpPr>
          <a:xfrm>
            <a:off x="323528" y="692696"/>
            <a:ext cx="8604448" cy="432048"/>
            <a:chOff x="323528" y="692696"/>
            <a:chExt cx="8604448" cy="432048"/>
          </a:xfrm>
        </p:grpSpPr>
        <p:cxnSp>
          <p:nvCxnSpPr>
            <p:cNvPr id="6" name="Straight Connector 5"/>
            <p:cNvCxnSpPr/>
            <p:nvPr/>
          </p:nvCxnSpPr>
          <p:spPr>
            <a:xfrm>
              <a:off x="323528" y="908720"/>
              <a:ext cx="860444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353304" y="692696"/>
              <a:ext cx="0" cy="288032"/>
            </a:xfrm>
            <a:prstGeom prst="line">
              <a:avLst/>
            </a:prstGeom>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a:off x="8892480" y="836712"/>
              <a:ext cx="0" cy="288032"/>
            </a:xfrm>
            <a:prstGeom prst="line">
              <a:avLst/>
            </a:prstGeom>
          </p:spPr>
          <p:style>
            <a:lnRef idx="1">
              <a:schemeClr val="accent6"/>
            </a:lnRef>
            <a:fillRef idx="0">
              <a:schemeClr val="accent6"/>
            </a:fillRef>
            <a:effectRef idx="0">
              <a:schemeClr val="accent6"/>
            </a:effectRef>
            <a:fontRef idx="minor">
              <a:schemeClr val="tx1"/>
            </a:fontRef>
          </p:style>
        </p:cxnSp>
      </p:grpSp>
      <p:sp>
        <p:nvSpPr>
          <p:cNvPr id="9" name="Title 1"/>
          <p:cNvSpPr txBox="1">
            <a:spLocks/>
          </p:cNvSpPr>
          <p:nvPr/>
        </p:nvSpPr>
        <p:spPr bwMode="auto">
          <a:xfrm>
            <a:off x="446856" y="346646"/>
            <a:ext cx="8445624"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Lucida Sans" pitchFamily="34" charset="0"/>
              </a:defRPr>
            </a:lvl2pPr>
            <a:lvl3pPr algn="ctr" rtl="0" fontAlgn="base">
              <a:spcBef>
                <a:spcPct val="0"/>
              </a:spcBef>
              <a:spcAft>
                <a:spcPct val="0"/>
              </a:spcAft>
              <a:defRPr sz="4400">
                <a:solidFill>
                  <a:schemeClr val="tx1"/>
                </a:solidFill>
                <a:latin typeface="Lucida Sans" pitchFamily="34" charset="0"/>
              </a:defRPr>
            </a:lvl3pPr>
            <a:lvl4pPr algn="ctr" rtl="0" fontAlgn="base">
              <a:spcBef>
                <a:spcPct val="0"/>
              </a:spcBef>
              <a:spcAft>
                <a:spcPct val="0"/>
              </a:spcAft>
              <a:defRPr sz="4400">
                <a:solidFill>
                  <a:schemeClr val="tx1"/>
                </a:solidFill>
                <a:latin typeface="Lucida Sans" pitchFamily="34" charset="0"/>
              </a:defRPr>
            </a:lvl4pPr>
            <a:lvl5pPr algn="ctr" rtl="0" fontAlgn="base">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a:lstStyle>
          <a:p>
            <a:r>
              <a:rPr lang="en-ZA" sz="3600" b="1" dirty="0" smtClean="0">
                <a:solidFill>
                  <a:srgbClr val="CC9900"/>
                </a:solidFill>
              </a:rPr>
              <a:t>NORTHERN CAPE COVID-19 EXPENDITURE </a:t>
            </a:r>
            <a:endParaRPr lang="en-ZA" sz="2000" b="1" dirty="0">
              <a:solidFill>
                <a:srgbClr val="CC99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92105713"/>
              </p:ext>
            </p:extLst>
          </p:nvPr>
        </p:nvGraphicFramePr>
        <p:xfrm>
          <a:off x="353696" y="1069152"/>
          <a:ext cx="8334671" cy="4886790"/>
        </p:xfrm>
        <a:graphic>
          <a:graphicData uri="http://schemas.openxmlformats.org/drawingml/2006/table">
            <a:tbl>
              <a:tblPr firstRow="1" bandRow="1">
                <a:tableStyleId>{7DF18680-E054-41AD-8BC1-D1AEF772440D}</a:tableStyleId>
              </a:tblPr>
              <a:tblGrid>
                <a:gridCol w="5597914">
                  <a:extLst>
                    <a:ext uri="{9D8B030D-6E8A-4147-A177-3AD203B41FA5}">
                      <a16:colId xmlns:a16="http://schemas.microsoft.com/office/drawing/2014/main" val="2086029625"/>
                    </a:ext>
                  </a:extLst>
                </a:gridCol>
                <a:gridCol w="2736757">
                  <a:extLst>
                    <a:ext uri="{9D8B030D-6E8A-4147-A177-3AD203B41FA5}">
                      <a16:colId xmlns:a16="http://schemas.microsoft.com/office/drawing/2014/main" val="1715152180"/>
                    </a:ext>
                  </a:extLst>
                </a:gridCol>
              </a:tblGrid>
              <a:tr h="356023">
                <a:tc>
                  <a:txBody>
                    <a:bodyPr/>
                    <a:lstStyle/>
                    <a:p>
                      <a:pPr algn="ctr">
                        <a:lnSpc>
                          <a:spcPct val="107000"/>
                        </a:lnSpc>
                        <a:spcAft>
                          <a:spcPts val="0"/>
                        </a:spcAft>
                      </a:pPr>
                      <a:r>
                        <a:rPr lang="en-ZA" sz="2000" b="1" dirty="0">
                          <a:solidFill>
                            <a:schemeClr val="bg1"/>
                          </a:solidFill>
                          <a:effectLst/>
                          <a:latin typeface="+mn-lt"/>
                          <a:ea typeface="Times New Roman" panose="02020603050405020304" pitchFamily="18" charset="0"/>
                          <a:cs typeface="Times New Roman" panose="02020603050405020304" pitchFamily="18" charset="0"/>
                        </a:rPr>
                        <a:t>Social Development Social Relief</a:t>
                      </a:r>
                      <a:endParaRPr lang="en-ZA"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b">
                    <a:solidFill>
                      <a:schemeClr val="accent6">
                        <a:lumMod val="50000"/>
                      </a:schemeClr>
                    </a:solidFill>
                  </a:tcPr>
                </a:tc>
                <a:tc>
                  <a:txBody>
                    <a:bodyPr/>
                    <a:lstStyle/>
                    <a:p>
                      <a:pPr algn="ctr">
                        <a:lnSpc>
                          <a:spcPct val="107000"/>
                        </a:lnSpc>
                        <a:spcAft>
                          <a:spcPts val="0"/>
                        </a:spcAft>
                      </a:pPr>
                      <a:r>
                        <a:rPr lang="en-ZA" sz="2000" b="1" dirty="0">
                          <a:solidFill>
                            <a:schemeClr val="bg1"/>
                          </a:solidFill>
                          <a:effectLst/>
                          <a:latin typeface="+mn-lt"/>
                          <a:ea typeface="Times New Roman" panose="02020603050405020304" pitchFamily="18" charset="0"/>
                          <a:cs typeface="Times New Roman" panose="02020603050405020304" pitchFamily="18" charset="0"/>
                        </a:rPr>
                        <a:t> Payment Amount </a:t>
                      </a:r>
                      <a:endParaRPr lang="en-ZA"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b">
                    <a:solidFill>
                      <a:schemeClr val="accent6">
                        <a:lumMod val="50000"/>
                      </a:schemeClr>
                    </a:solidFill>
                  </a:tcPr>
                </a:tc>
                <a:extLst>
                  <a:ext uri="{0D108BD9-81ED-4DB2-BD59-A6C34878D82A}">
                    <a16:rowId xmlns:a16="http://schemas.microsoft.com/office/drawing/2014/main" val="199459790"/>
                  </a:ext>
                </a:extLst>
              </a:tr>
              <a:tr h="356023">
                <a:tc>
                  <a:txBody>
                    <a:bodyPr/>
                    <a:lstStyle/>
                    <a:p>
                      <a:pPr>
                        <a:lnSpc>
                          <a:spcPct val="107000"/>
                        </a:lnSpc>
                        <a:spcAft>
                          <a:spcPts val="0"/>
                        </a:spcAft>
                      </a:pPr>
                      <a:r>
                        <a:rPr lang="en-ZA" sz="1600" dirty="0">
                          <a:solidFill>
                            <a:srgbClr val="000000"/>
                          </a:solidFill>
                          <a:effectLst/>
                          <a:latin typeface="+mn-lt"/>
                          <a:ea typeface="Times New Roman" panose="02020603050405020304" pitchFamily="18" charset="0"/>
                          <a:cs typeface="Times New Roman" panose="02020603050405020304" pitchFamily="18" charset="0"/>
                        </a:rPr>
                        <a:t>Provincial  (food parcels)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600">
                          <a:solidFill>
                            <a:srgbClr val="000000"/>
                          </a:solidFill>
                          <a:effectLst/>
                          <a:latin typeface="+mn-lt"/>
                          <a:ea typeface="Times New Roman" panose="02020603050405020304" pitchFamily="18" charset="0"/>
                          <a:cs typeface="Times New Roman" panose="02020603050405020304" pitchFamily="18" charset="0"/>
                        </a:rPr>
                        <a:t>                                               14,895,000.00 </a:t>
                      </a:r>
                      <a:endParaRPr lang="en-ZA" sz="160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358298459"/>
                  </a:ext>
                </a:extLst>
              </a:tr>
              <a:tr h="356023">
                <a:tc>
                  <a:txBody>
                    <a:bodyPr/>
                    <a:lstStyle/>
                    <a:p>
                      <a:pPr>
                        <a:lnSpc>
                          <a:spcPct val="107000"/>
                        </a:lnSpc>
                        <a:spcAft>
                          <a:spcPts val="0"/>
                        </a:spcAft>
                      </a:pPr>
                      <a:r>
                        <a:rPr lang="en-ZA" sz="1600" dirty="0">
                          <a:solidFill>
                            <a:srgbClr val="000000"/>
                          </a:solidFill>
                          <a:effectLst/>
                          <a:latin typeface="+mn-lt"/>
                          <a:ea typeface="Times New Roman" panose="02020603050405020304" pitchFamily="18" charset="0"/>
                          <a:cs typeface="Times New Roman" panose="02020603050405020304" pitchFamily="18" charset="0"/>
                        </a:rPr>
                        <a:t>Provincial (Other expenditure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600" dirty="0">
                          <a:solidFill>
                            <a:srgbClr val="000000"/>
                          </a:solidFill>
                          <a:effectLst/>
                          <a:latin typeface="+mn-lt"/>
                          <a:ea typeface="Times New Roman" panose="02020603050405020304" pitchFamily="18" charset="0"/>
                          <a:cs typeface="Times New Roman" panose="02020603050405020304" pitchFamily="18" charset="0"/>
                        </a:rPr>
                        <a:t>                                                       176,885.60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1530813273"/>
                  </a:ext>
                </a:extLst>
              </a:tr>
              <a:tr h="356023">
                <a:tc>
                  <a:txBody>
                    <a:bodyPr/>
                    <a:lstStyle/>
                    <a:p>
                      <a:pPr>
                        <a:lnSpc>
                          <a:spcPct val="107000"/>
                        </a:lnSpc>
                        <a:spcAft>
                          <a:spcPts val="0"/>
                        </a:spcAft>
                      </a:pPr>
                      <a:r>
                        <a:rPr lang="en-ZA" sz="1600">
                          <a:solidFill>
                            <a:srgbClr val="000000"/>
                          </a:solidFill>
                          <a:effectLst/>
                          <a:latin typeface="+mn-lt"/>
                          <a:ea typeface="Times New Roman" panose="02020603050405020304" pitchFamily="18" charset="0"/>
                          <a:cs typeface="Times New Roman" panose="02020603050405020304" pitchFamily="18" charset="0"/>
                        </a:rPr>
                        <a:t>Frances Baard District</a:t>
                      </a:r>
                      <a:endParaRPr lang="en-ZA" sz="160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600" dirty="0">
                          <a:solidFill>
                            <a:srgbClr val="000000"/>
                          </a:solidFill>
                          <a:effectLst/>
                          <a:latin typeface="+mn-lt"/>
                          <a:ea typeface="Times New Roman" panose="02020603050405020304" pitchFamily="18" charset="0"/>
                          <a:cs typeface="Times New Roman" panose="02020603050405020304" pitchFamily="18" charset="0"/>
                        </a:rPr>
                        <a:t>                                                  3,307,501.20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2386150823"/>
                  </a:ext>
                </a:extLst>
              </a:tr>
              <a:tr h="356023">
                <a:tc>
                  <a:txBody>
                    <a:bodyPr/>
                    <a:lstStyle/>
                    <a:p>
                      <a:pPr>
                        <a:lnSpc>
                          <a:spcPct val="107000"/>
                        </a:lnSpc>
                        <a:spcAft>
                          <a:spcPts val="0"/>
                        </a:spcAft>
                      </a:pPr>
                      <a:r>
                        <a:rPr lang="en-ZA" sz="1600">
                          <a:solidFill>
                            <a:srgbClr val="000000"/>
                          </a:solidFill>
                          <a:effectLst/>
                          <a:latin typeface="+mn-lt"/>
                          <a:ea typeface="Times New Roman" panose="02020603050405020304" pitchFamily="18" charset="0"/>
                          <a:cs typeface="Times New Roman" panose="02020603050405020304" pitchFamily="18" charset="0"/>
                        </a:rPr>
                        <a:t>Pixley Ka Seme District</a:t>
                      </a:r>
                      <a:endParaRPr lang="en-ZA" sz="160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600" dirty="0">
                          <a:solidFill>
                            <a:srgbClr val="000000"/>
                          </a:solidFill>
                          <a:effectLst/>
                          <a:latin typeface="+mn-lt"/>
                          <a:ea typeface="Times New Roman" panose="02020603050405020304" pitchFamily="18" charset="0"/>
                          <a:cs typeface="Times New Roman" panose="02020603050405020304" pitchFamily="18" charset="0"/>
                        </a:rPr>
                        <a:t>                                                  3,904,429.80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380725592"/>
                  </a:ext>
                </a:extLst>
              </a:tr>
              <a:tr h="356023">
                <a:tc>
                  <a:txBody>
                    <a:bodyPr/>
                    <a:lstStyle/>
                    <a:p>
                      <a:pPr>
                        <a:lnSpc>
                          <a:spcPct val="107000"/>
                        </a:lnSpc>
                        <a:spcAft>
                          <a:spcPts val="0"/>
                        </a:spcAft>
                      </a:pPr>
                      <a:r>
                        <a:rPr lang="en-ZA" sz="1600">
                          <a:solidFill>
                            <a:srgbClr val="000000"/>
                          </a:solidFill>
                          <a:effectLst/>
                          <a:latin typeface="+mn-lt"/>
                          <a:ea typeface="Times New Roman" panose="02020603050405020304" pitchFamily="18" charset="0"/>
                          <a:cs typeface="Times New Roman" panose="02020603050405020304" pitchFamily="18" charset="0"/>
                        </a:rPr>
                        <a:t>ZFM District</a:t>
                      </a:r>
                      <a:endParaRPr lang="en-ZA" sz="160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600" dirty="0">
                          <a:solidFill>
                            <a:srgbClr val="000000"/>
                          </a:solidFill>
                          <a:effectLst/>
                          <a:latin typeface="+mn-lt"/>
                          <a:ea typeface="Times New Roman" panose="02020603050405020304" pitchFamily="18" charset="0"/>
                          <a:cs typeface="Times New Roman" panose="02020603050405020304" pitchFamily="18" charset="0"/>
                        </a:rPr>
                        <a:t>                                                  6,028,446.98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3686123594"/>
                  </a:ext>
                </a:extLst>
              </a:tr>
              <a:tr h="356023">
                <a:tc>
                  <a:txBody>
                    <a:bodyPr/>
                    <a:lstStyle/>
                    <a:p>
                      <a:pPr>
                        <a:lnSpc>
                          <a:spcPct val="107000"/>
                        </a:lnSpc>
                        <a:spcAft>
                          <a:spcPts val="0"/>
                        </a:spcAft>
                      </a:pPr>
                      <a:r>
                        <a:rPr lang="en-ZA" sz="1600">
                          <a:solidFill>
                            <a:srgbClr val="000000"/>
                          </a:solidFill>
                          <a:effectLst/>
                          <a:latin typeface="+mn-lt"/>
                          <a:ea typeface="Times New Roman" panose="02020603050405020304" pitchFamily="18" charset="0"/>
                          <a:cs typeface="Times New Roman" panose="02020603050405020304" pitchFamily="18" charset="0"/>
                        </a:rPr>
                        <a:t>Namakwa District</a:t>
                      </a:r>
                      <a:endParaRPr lang="en-ZA" sz="160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600" dirty="0">
                          <a:solidFill>
                            <a:srgbClr val="000000"/>
                          </a:solidFill>
                          <a:effectLst/>
                          <a:latin typeface="+mn-lt"/>
                          <a:ea typeface="Times New Roman" panose="02020603050405020304" pitchFamily="18" charset="0"/>
                          <a:cs typeface="Times New Roman" panose="02020603050405020304" pitchFamily="18" charset="0"/>
                        </a:rPr>
                        <a:t>                                                  3,603,450.00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3434696890"/>
                  </a:ext>
                </a:extLst>
              </a:tr>
              <a:tr h="356023">
                <a:tc>
                  <a:txBody>
                    <a:bodyPr/>
                    <a:lstStyle/>
                    <a:p>
                      <a:pPr>
                        <a:lnSpc>
                          <a:spcPct val="107000"/>
                        </a:lnSpc>
                        <a:spcAft>
                          <a:spcPts val="0"/>
                        </a:spcAft>
                      </a:pPr>
                      <a:r>
                        <a:rPr lang="en-ZA" sz="1600" dirty="0">
                          <a:solidFill>
                            <a:srgbClr val="000000"/>
                          </a:solidFill>
                          <a:effectLst/>
                          <a:latin typeface="+mn-lt"/>
                          <a:ea typeface="Times New Roman" panose="02020603050405020304" pitchFamily="18" charset="0"/>
                          <a:cs typeface="Times New Roman" panose="02020603050405020304" pitchFamily="18" charset="0"/>
                        </a:rPr>
                        <a:t>JTG District</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600" dirty="0">
                          <a:solidFill>
                            <a:srgbClr val="000000"/>
                          </a:solidFill>
                          <a:effectLst/>
                          <a:latin typeface="+mn-lt"/>
                          <a:ea typeface="Times New Roman" panose="02020603050405020304" pitchFamily="18" charset="0"/>
                          <a:cs typeface="Times New Roman" panose="02020603050405020304" pitchFamily="18" charset="0"/>
                        </a:rPr>
                        <a:t>                                                  3,575,734.77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1515939208"/>
                  </a:ext>
                </a:extLst>
              </a:tr>
              <a:tr h="356023">
                <a:tc>
                  <a:txBody>
                    <a:bodyPr/>
                    <a:lstStyle/>
                    <a:p>
                      <a:pPr>
                        <a:lnSpc>
                          <a:spcPct val="107000"/>
                        </a:lnSpc>
                        <a:spcAft>
                          <a:spcPts val="0"/>
                        </a:spcAft>
                      </a:pPr>
                      <a:r>
                        <a:rPr lang="en-ZA" sz="1600" dirty="0">
                          <a:solidFill>
                            <a:srgbClr val="000000"/>
                          </a:solidFill>
                          <a:effectLst/>
                          <a:latin typeface="+mn-lt"/>
                          <a:ea typeface="Times New Roman" panose="02020603050405020304" pitchFamily="18" charset="0"/>
                          <a:cs typeface="Times New Roman" panose="02020603050405020304" pitchFamily="18" charset="0"/>
                        </a:rPr>
                        <a:t>Non -procurement expenditure _ Honoraria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tc>
                  <a:txBody>
                    <a:bodyPr/>
                    <a:lstStyle/>
                    <a:p>
                      <a:pPr algn="r">
                        <a:lnSpc>
                          <a:spcPct val="107000"/>
                        </a:lnSpc>
                        <a:spcAft>
                          <a:spcPts val="0"/>
                        </a:spcAft>
                      </a:pPr>
                      <a:r>
                        <a:rPr lang="en-ZA" sz="1600" dirty="0">
                          <a:solidFill>
                            <a:srgbClr val="000000"/>
                          </a:solidFill>
                          <a:effectLst/>
                          <a:latin typeface="+mn-lt"/>
                          <a:ea typeface="Times New Roman" panose="02020603050405020304" pitchFamily="18" charset="0"/>
                          <a:cs typeface="Times New Roman" panose="02020603050405020304" pitchFamily="18" charset="0"/>
                        </a:rPr>
                        <a:t>                                                  1,013,550.00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473529688"/>
                  </a:ext>
                </a:extLst>
              </a:tr>
              <a:tr h="356023">
                <a:tc>
                  <a:txBody>
                    <a:bodyPr/>
                    <a:lstStyle/>
                    <a:p>
                      <a:pPr>
                        <a:lnSpc>
                          <a:spcPct val="107000"/>
                        </a:lnSpc>
                      </a:pPr>
                      <a:endParaRPr lang="en-ZA" sz="1600" dirty="0">
                        <a:effectLst/>
                        <a:latin typeface="+mn-lt"/>
                      </a:endParaRPr>
                    </a:p>
                  </a:txBody>
                  <a:tcPr marL="68580" marR="68580" marT="0" marB="0" anchor="b">
                    <a:solidFill>
                      <a:srgbClr val="FFE28F"/>
                    </a:solidFill>
                  </a:tcPr>
                </a:tc>
                <a:tc>
                  <a:txBody>
                    <a:bodyPr/>
                    <a:lstStyle/>
                    <a:p>
                      <a:pPr algn="r">
                        <a:lnSpc>
                          <a:spcPct val="107000"/>
                        </a:lnSpc>
                        <a:spcAft>
                          <a:spcPts val="0"/>
                        </a:spcAft>
                      </a:pPr>
                      <a:r>
                        <a:rPr lang="en-ZA" sz="1600" dirty="0">
                          <a:solidFill>
                            <a:srgbClr val="000000"/>
                          </a:solidFill>
                          <a:effectLst/>
                          <a:latin typeface="+mn-lt"/>
                          <a:ea typeface="Times New Roman" panose="02020603050405020304" pitchFamily="18" charset="0"/>
                          <a:cs typeface="Times New Roman" panose="02020603050405020304" pitchFamily="18" charset="0"/>
                        </a:rPr>
                        <a:t>             </a:t>
                      </a:r>
                      <a:r>
                        <a:rPr lang="en-ZA" sz="1600" b="1" dirty="0">
                          <a:solidFill>
                            <a:srgbClr val="000000"/>
                          </a:solidFill>
                          <a:effectLst/>
                          <a:latin typeface="+mn-lt"/>
                          <a:ea typeface="Times New Roman" panose="02020603050405020304" pitchFamily="18" charset="0"/>
                          <a:cs typeface="Times New Roman" panose="02020603050405020304" pitchFamily="18" charset="0"/>
                        </a:rPr>
                        <a:t>              36,504,998.35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solidFill>
                      <a:srgbClr val="FFE28F"/>
                    </a:solidFill>
                  </a:tcPr>
                </a:tc>
                <a:extLst>
                  <a:ext uri="{0D108BD9-81ED-4DB2-BD59-A6C34878D82A}">
                    <a16:rowId xmlns:a16="http://schemas.microsoft.com/office/drawing/2014/main" val="2690778179"/>
                  </a:ext>
                </a:extLst>
              </a:tr>
            </a:tbl>
          </a:graphicData>
        </a:graphic>
      </p:graphicFrame>
    </p:spTree>
    <p:extLst>
      <p:ext uri="{BB962C8B-B14F-4D97-AF65-F5344CB8AC3E}">
        <p14:creationId xmlns:p14="http://schemas.microsoft.com/office/powerpoint/2010/main" val="32151199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70" y="64325"/>
            <a:ext cx="8799703" cy="630619"/>
          </a:xfrm>
        </p:spPr>
        <p:txBody>
          <a:bodyPr>
            <a:noAutofit/>
          </a:bodyPr>
          <a:lstStyle/>
          <a:p>
            <a:r>
              <a:rPr lang="en-ZA" sz="3400" dirty="0" smtClean="0"/>
              <a:t>PROVISION OF LEARNER TRANSPORT</a:t>
            </a:r>
            <a:r>
              <a:rPr lang="en-ZA" sz="2800" i="1" dirty="0" smtClean="0"/>
              <a:t>…2</a:t>
            </a:r>
            <a:endParaRPr lang="en-ZA" sz="2800" i="1" dirty="0"/>
          </a:p>
        </p:txBody>
      </p:sp>
      <p:sp>
        <p:nvSpPr>
          <p:cNvPr id="3" name="Content Placeholder 2"/>
          <p:cNvSpPr>
            <a:spLocks noGrp="1"/>
          </p:cNvSpPr>
          <p:nvPr>
            <p:ph idx="1"/>
          </p:nvPr>
        </p:nvSpPr>
        <p:spPr>
          <a:xfrm>
            <a:off x="91441" y="585216"/>
            <a:ext cx="8869232" cy="5650992"/>
          </a:xfrm>
        </p:spPr>
        <p:txBody>
          <a:bodyPr>
            <a:noAutofit/>
          </a:bodyPr>
          <a:lstStyle/>
          <a:p>
            <a:pPr lvl="0" algn="just">
              <a:spcAft>
                <a:spcPts val="600"/>
              </a:spcAft>
            </a:pPr>
            <a:r>
              <a:rPr lang="en-ZA" sz="1800" b="1" dirty="0" smtClean="0"/>
              <a:t>Measures </a:t>
            </a:r>
            <a:r>
              <a:rPr lang="en-ZA" sz="1800" b="1" dirty="0"/>
              <a:t>in place to ensure health, safety, physical distancing requirements are </a:t>
            </a:r>
            <a:r>
              <a:rPr lang="en-ZA" sz="1800" b="1" dirty="0" smtClean="0"/>
              <a:t>met.</a:t>
            </a:r>
            <a:endParaRPr lang="en-ZA" sz="1800" b="1" dirty="0"/>
          </a:p>
          <a:p>
            <a:pPr lvl="1" algn="just">
              <a:spcAft>
                <a:spcPts val="600"/>
              </a:spcAft>
            </a:pPr>
            <a:r>
              <a:rPr lang="en-ZA" sz="1700" dirty="0"/>
              <a:t>All operators have been issued with disinfectant material and sanitizers to ensure that learners are safe on the vehicles.</a:t>
            </a:r>
          </a:p>
          <a:p>
            <a:pPr lvl="1" algn="just">
              <a:spcAft>
                <a:spcPts val="600"/>
              </a:spcAft>
            </a:pPr>
            <a:r>
              <a:rPr lang="en-ZA" sz="1700" dirty="0"/>
              <a:t>In addition to </a:t>
            </a:r>
            <a:r>
              <a:rPr lang="en-ZA" sz="1700" dirty="0" smtClean="0"/>
              <a:t>this, </a:t>
            </a:r>
            <a:r>
              <a:rPr lang="en-ZA" sz="1700" dirty="0"/>
              <a:t>the </a:t>
            </a:r>
            <a:r>
              <a:rPr lang="en-ZA" sz="1700" dirty="0" smtClean="0"/>
              <a:t>NCDOE </a:t>
            </a:r>
            <a:r>
              <a:rPr lang="en-ZA" sz="1700" dirty="0"/>
              <a:t>is also busy conducting  monitoring inspections to ensure that the safety requirements are met on the </a:t>
            </a:r>
            <a:r>
              <a:rPr lang="en-ZA" sz="1700" dirty="0" smtClean="0"/>
              <a:t>learner </a:t>
            </a:r>
            <a:r>
              <a:rPr lang="en-ZA" sz="1700" dirty="0"/>
              <a:t>transport vehicles</a:t>
            </a:r>
            <a:r>
              <a:rPr lang="en-ZA" sz="1700" dirty="0" smtClean="0"/>
              <a:t>.</a:t>
            </a:r>
          </a:p>
          <a:p>
            <a:pPr lvl="1" algn="just">
              <a:spcAft>
                <a:spcPts val="600"/>
              </a:spcAft>
            </a:pPr>
            <a:r>
              <a:rPr lang="en-ZA" sz="1700" dirty="0" smtClean="0"/>
              <a:t>Dedicated Learner Transport Officials have also been appointed at the different district offices who are also conducting daily monitoring visits to all the routes.</a:t>
            </a:r>
            <a:endParaRPr lang="en-ZA" sz="1700" dirty="0"/>
          </a:p>
          <a:p>
            <a:pPr lvl="0" algn="just">
              <a:spcAft>
                <a:spcPts val="600"/>
              </a:spcAft>
            </a:pPr>
            <a:r>
              <a:rPr lang="en-ZA" sz="1800" b="1" dirty="0" smtClean="0"/>
              <a:t>Total number of learners in </a:t>
            </a:r>
            <a:r>
              <a:rPr lang="en-ZA" sz="1800" b="1" dirty="0"/>
              <a:t>the </a:t>
            </a:r>
            <a:r>
              <a:rPr lang="en-ZA" sz="1800" b="1" dirty="0" smtClean="0"/>
              <a:t>Province benefitting </a:t>
            </a:r>
            <a:r>
              <a:rPr lang="en-ZA" sz="1800" b="1" dirty="0"/>
              <a:t>from Learner Transport in Public Schools for Learners with Special Education </a:t>
            </a:r>
            <a:r>
              <a:rPr lang="en-ZA" sz="1800" b="1" dirty="0" smtClean="0"/>
              <a:t>Needs</a:t>
            </a:r>
            <a:endParaRPr lang="en-ZA" sz="1800" b="1" dirty="0"/>
          </a:p>
          <a:p>
            <a:pPr lvl="1" algn="just">
              <a:spcAft>
                <a:spcPts val="600"/>
              </a:spcAft>
            </a:pPr>
            <a:r>
              <a:rPr lang="en-ZA" sz="1700" dirty="0"/>
              <a:t>The current allocations to </a:t>
            </a:r>
            <a:r>
              <a:rPr lang="en-ZA" sz="1700" dirty="0" smtClean="0"/>
              <a:t>nine (9) Special </a:t>
            </a:r>
            <a:r>
              <a:rPr lang="en-ZA" sz="1700" dirty="0"/>
              <a:t>Schools include allocations for learner transport, which is provided by the school itself. (However, the need is bigger than the allocation)</a:t>
            </a:r>
            <a:endParaRPr lang="en-US" sz="1700" dirty="0"/>
          </a:p>
          <a:p>
            <a:pPr lvl="1" algn="just">
              <a:spcAft>
                <a:spcPts val="600"/>
              </a:spcAft>
            </a:pPr>
            <a:r>
              <a:rPr lang="en-ZA" sz="1700" dirty="0" smtClean="0"/>
              <a:t>Two </a:t>
            </a:r>
            <a:r>
              <a:rPr lang="en-ZA" sz="1700" dirty="0"/>
              <a:t>(2) schools for Learners with Special Needs were identified to benefit from the learner transport </a:t>
            </a:r>
            <a:r>
              <a:rPr lang="en-ZA" sz="1700" dirty="0" smtClean="0"/>
              <a:t>programme, </a:t>
            </a:r>
            <a:r>
              <a:rPr lang="en-ZA" sz="1700" dirty="0"/>
              <a:t>namely the Learamele Special School in the John Taolo Gaetsewe District </a:t>
            </a:r>
            <a:r>
              <a:rPr lang="en-ZA" sz="1700" dirty="0" smtClean="0"/>
              <a:t>(37 learners) and </a:t>
            </a:r>
            <a:r>
              <a:rPr lang="en-ZA" sz="1700" dirty="0"/>
              <a:t>the Kleinzee Special School in the Namakwa </a:t>
            </a:r>
            <a:r>
              <a:rPr lang="en-ZA" sz="1700" dirty="0" smtClean="0"/>
              <a:t>District (102 learners). </a:t>
            </a:r>
          </a:p>
          <a:p>
            <a:pPr lvl="1" algn="just">
              <a:spcAft>
                <a:spcPts val="600"/>
              </a:spcAft>
            </a:pPr>
            <a:r>
              <a:rPr lang="en-ZA" sz="1700" dirty="0" smtClean="0"/>
              <a:t>Currently only the learners of the Kleinzee Special School are transported monthly to the hostel after a formal request. A needs assessment will be conducted in </a:t>
            </a:r>
            <a:r>
              <a:rPr lang="en-ZA" sz="1700" dirty="0" err="1" smtClean="0"/>
              <a:t>Learamele</a:t>
            </a:r>
            <a:r>
              <a:rPr lang="en-ZA" sz="1700" dirty="0" smtClean="0"/>
              <a:t> Special School.</a:t>
            </a:r>
          </a:p>
          <a:p>
            <a:pPr algn="just">
              <a:spcAft>
                <a:spcPts val="600"/>
              </a:spcAft>
            </a:pPr>
            <a:endParaRPr lang="en-US" sz="1800" dirty="0" smtClean="0"/>
          </a:p>
          <a:p>
            <a:pPr algn="just">
              <a:spcAft>
                <a:spcPts val="600"/>
              </a:spcAft>
            </a:pPr>
            <a:endParaRPr lang="en-US" sz="1800" dirty="0" smtClean="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333220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6" y="64325"/>
            <a:ext cx="8728160" cy="937429"/>
          </a:xfrm>
        </p:spPr>
        <p:txBody>
          <a:bodyPr>
            <a:noAutofit/>
          </a:bodyPr>
          <a:lstStyle/>
          <a:p>
            <a:r>
              <a:rPr lang="en-ZA" sz="3400" dirty="0" smtClean="0"/>
              <a:t>PROVISION OF LEARNER TRANSPORT</a:t>
            </a:r>
            <a:r>
              <a:rPr lang="en-ZA" sz="2800" i="1" dirty="0" smtClean="0"/>
              <a:t>..3</a:t>
            </a:r>
            <a:endParaRPr lang="en-ZA" sz="2800" i="1" dirty="0"/>
          </a:p>
        </p:txBody>
      </p:sp>
      <p:sp>
        <p:nvSpPr>
          <p:cNvPr id="3" name="Content Placeholder 2"/>
          <p:cNvSpPr>
            <a:spLocks noGrp="1"/>
          </p:cNvSpPr>
          <p:nvPr>
            <p:ph idx="1"/>
          </p:nvPr>
        </p:nvSpPr>
        <p:spPr>
          <a:xfrm>
            <a:off x="178856" y="1075699"/>
            <a:ext cx="8728160" cy="5088079"/>
          </a:xfrm>
        </p:spPr>
        <p:txBody>
          <a:bodyPr>
            <a:normAutofit/>
          </a:bodyPr>
          <a:lstStyle/>
          <a:p>
            <a:pPr lvl="0" algn="just"/>
            <a:r>
              <a:rPr lang="en-ZA" b="1" dirty="0" smtClean="0"/>
              <a:t>Modalities and </a:t>
            </a:r>
            <a:r>
              <a:rPr lang="en-ZA" b="1" dirty="0"/>
              <a:t>number of transport facilities for Learners with Special Education </a:t>
            </a:r>
            <a:r>
              <a:rPr lang="en-ZA" b="1" dirty="0" smtClean="0"/>
              <a:t>Needs</a:t>
            </a:r>
          </a:p>
          <a:p>
            <a:pPr lvl="1" algn="just"/>
            <a:r>
              <a:rPr lang="en-US" dirty="0" smtClean="0"/>
              <a:t>The learners of the Kleinzee Special School are transported on four (4) routes with 2 minibuses, 1 midibus and 1 large bus.</a:t>
            </a:r>
          </a:p>
          <a:p>
            <a:pPr lvl="1" algn="just"/>
            <a:r>
              <a:rPr lang="en-US" dirty="0" smtClean="0"/>
              <a:t>Four (4) operators have been appointed on these 4 routes.</a:t>
            </a:r>
          </a:p>
          <a:p>
            <a:pPr lvl="1" algn="just"/>
            <a:r>
              <a:rPr lang="en-US" dirty="0" smtClean="0"/>
              <a:t>These learners do not require modified/special adapted transport.</a:t>
            </a:r>
            <a:endParaRPr lang="en-US" dirty="0"/>
          </a:p>
          <a:p>
            <a:pPr marL="0" lvl="0" indent="0" algn="just">
              <a:buNone/>
            </a:pPr>
            <a:endParaRPr lang="en-US" sz="3600" dirty="0"/>
          </a:p>
          <a:p>
            <a:pPr algn="just"/>
            <a:endParaRPr lang="en-US" sz="3400" dirty="0" smtClean="0"/>
          </a:p>
          <a:p>
            <a:pPr algn="just"/>
            <a:endParaRPr lang="en-US" sz="3400" dirty="0" smtClean="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8200448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9319"/>
            <a:ext cx="7886700" cy="490660"/>
          </a:xfrm>
        </p:spPr>
        <p:txBody>
          <a:bodyPr>
            <a:noAutofit/>
          </a:bodyPr>
          <a:lstStyle/>
          <a:p>
            <a:pPr algn="ctr"/>
            <a:r>
              <a:rPr lang="en-ZA" sz="3400" b="1" dirty="0" smtClean="0"/>
              <a:t>PROVISION OF LEARNER TRANSPORT</a:t>
            </a:r>
            <a:r>
              <a:rPr lang="en-ZA" sz="2800" b="1" i="1" dirty="0" smtClean="0"/>
              <a:t>…4</a:t>
            </a:r>
            <a:endParaRPr lang="en-US" sz="2800" b="1"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2149" y="643611"/>
            <a:ext cx="8799702" cy="5619105"/>
          </a:xfrm>
        </p:spPr>
        <p:txBody>
          <a:bodyPr>
            <a:normAutofit fontScale="25000" lnSpcReduction="20000"/>
          </a:bodyPr>
          <a:lstStyle/>
          <a:p>
            <a:pPr algn="just">
              <a:spcBef>
                <a:spcPts val="0"/>
              </a:spcBef>
              <a:spcAft>
                <a:spcPts val="600"/>
              </a:spcAft>
            </a:pPr>
            <a:r>
              <a:rPr lang="en-ZA" sz="9600" b="1" dirty="0" smtClean="0">
                <a:solidFill>
                  <a:srgbClr val="154354"/>
                </a:solidFill>
              </a:rPr>
              <a:t>Observing of physical distancing in </a:t>
            </a:r>
            <a:r>
              <a:rPr lang="en-ZA" sz="9600" b="1" dirty="0">
                <a:solidFill>
                  <a:srgbClr val="154354"/>
                </a:solidFill>
              </a:rPr>
              <a:t>Learner </a:t>
            </a:r>
            <a:r>
              <a:rPr lang="en-ZA" sz="9600" b="1" dirty="0" smtClean="0">
                <a:solidFill>
                  <a:srgbClr val="154354"/>
                </a:solidFill>
              </a:rPr>
              <a:t>Transport</a:t>
            </a:r>
            <a:endParaRPr lang="en-US" sz="9600" b="1" dirty="0" smtClean="0">
              <a:solidFill>
                <a:srgbClr val="154354"/>
              </a:solidFill>
            </a:endParaRPr>
          </a:p>
          <a:p>
            <a:pPr lvl="1" algn="just">
              <a:spcBef>
                <a:spcPts val="0"/>
              </a:spcBef>
              <a:spcAft>
                <a:spcPts val="600"/>
              </a:spcAft>
            </a:pPr>
            <a:r>
              <a:rPr lang="en-US" sz="7600" dirty="0" smtClean="0">
                <a:solidFill>
                  <a:srgbClr val="154354"/>
                </a:solidFill>
              </a:rPr>
              <a:t>With the phasing in of Grades 7 and 12, and again Grades 6 and 11 on 6 July 2020, the transport of the learners were dealt with in terms of </a:t>
            </a:r>
            <a:r>
              <a:rPr lang="en-US" sz="7600" dirty="0">
                <a:solidFill>
                  <a:srgbClr val="154354"/>
                </a:solidFill>
              </a:rPr>
              <a:t>t</a:t>
            </a:r>
            <a:r>
              <a:rPr lang="en-US" sz="7600" dirty="0" smtClean="0">
                <a:solidFill>
                  <a:srgbClr val="154354"/>
                </a:solidFill>
              </a:rPr>
              <a:t>he </a:t>
            </a:r>
            <a:r>
              <a:rPr lang="en-US" sz="7600" dirty="0">
                <a:solidFill>
                  <a:srgbClr val="154354"/>
                </a:solidFill>
              </a:rPr>
              <a:t>Transport </a:t>
            </a:r>
            <a:r>
              <a:rPr lang="en-US" sz="7600" dirty="0" smtClean="0">
                <a:solidFill>
                  <a:srgbClr val="154354"/>
                </a:solidFill>
              </a:rPr>
              <a:t>Regulations of 4 </a:t>
            </a:r>
            <a:r>
              <a:rPr lang="en-US" sz="7600" dirty="0">
                <a:solidFill>
                  <a:srgbClr val="154354"/>
                </a:solidFill>
              </a:rPr>
              <a:t>May 2020, which were advertised in Government Gazette No: </a:t>
            </a:r>
            <a:r>
              <a:rPr lang="en-US" sz="7600" dirty="0" smtClean="0">
                <a:solidFill>
                  <a:srgbClr val="154354"/>
                </a:solidFill>
              </a:rPr>
              <a:t>43272 </a:t>
            </a:r>
          </a:p>
          <a:p>
            <a:pPr lvl="1" algn="just">
              <a:spcBef>
                <a:spcPts val="0"/>
              </a:spcBef>
              <a:spcAft>
                <a:spcPts val="600"/>
              </a:spcAft>
            </a:pPr>
            <a:r>
              <a:rPr lang="en-US" sz="7600" dirty="0" smtClean="0">
                <a:solidFill>
                  <a:srgbClr val="154354"/>
                </a:solidFill>
              </a:rPr>
              <a:t>In </a:t>
            </a:r>
            <a:r>
              <a:rPr lang="en-US" sz="7600" dirty="0">
                <a:solidFill>
                  <a:srgbClr val="154354"/>
                </a:solidFill>
              </a:rPr>
              <a:t>terms of the </a:t>
            </a:r>
            <a:r>
              <a:rPr lang="en-US" sz="7600" dirty="0" smtClean="0">
                <a:solidFill>
                  <a:srgbClr val="154354"/>
                </a:solidFill>
              </a:rPr>
              <a:t>mentioned Transport </a:t>
            </a:r>
            <a:r>
              <a:rPr lang="en-US" sz="7600" dirty="0">
                <a:solidFill>
                  <a:srgbClr val="154354"/>
                </a:solidFill>
              </a:rPr>
              <a:t>Regulations minibuses and midibuses </a:t>
            </a:r>
            <a:r>
              <a:rPr lang="en-US" sz="7600" dirty="0" smtClean="0">
                <a:solidFill>
                  <a:srgbClr val="154354"/>
                </a:solidFill>
              </a:rPr>
              <a:t>were allowed </a:t>
            </a:r>
            <a:r>
              <a:rPr lang="en-US" sz="7600" dirty="0">
                <a:solidFill>
                  <a:srgbClr val="154354"/>
                </a:solidFill>
              </a:rPr>
              <a:t>to carry </a:t>
            </a:r>
            <a:r>
              <a:rPr lang="en-US" sz="7600" dirty="0" smtClean="0">
                <a:solidFill>
                  <a:srgbClr val="154354"/>
                </a:solidFill>
              </a:rPr>
              <a:t>only 70</a:t>
            </a:r>
            <a:r>
              <a:rPr lang="en-US" sz="7600" dirty="0">
                <a:solidFill>
                  <a:srgbClr val="154354"/>
                </a:solidFill>
              </a:rPr>
              <a:t>% of their licensed </a:t>
            </a:r>
            <a:r>
              <a:rPr lang="en-US" sz="7600" dirty="0" smtClean="0">
                <a:solidFill>
                  <a:srgbClr val="154354"/>
                </a:solidFill>
              </a:rPr>
              <a:t>loading capacity. Large </a:t>
            </a:r>
            <a:r>
              <a:rPr lang="en-US" sz="7600" dirty="0">
                <a:solidFill>
                  <a:srgbClr val="154354"/>
                </a:solidFill>
              </a:rPr>
              <a:t>buses </a:t>
            </a:r>
            <a:r>
              <a:rPr lang="en-US" sz="7600" dirty="0" smtClean="0">
                <a:solidFill>
                  <a:srgbClr val="154354"/>
                </a:solidFill>
              </a:rPr>
              <a:t>were only </a:t>
            </a:r>
            <a:r>
              <a:rPr lang="en-US" sz="7600" dirty="0">
                <a:solidFill>
                  <a:srgbClr val="154354"/>
                </a:solidFill>
              </a:rPr>
              <a:t>allowed to transport 50% of their licensed </a:t>
            </a:r>
            <a:r>
              <a:rPr lang="en-US" sz="7600" dirty="0" smtClean="0">
                <a:solidFill>
                  <a:srgbClr val="154354"/>
                </a:solidFill>
              </a:rPr>
              <a:t>capacity. </a:t>
            </a:r>
          </a:p>
          <a:p>
            <a:pPr lvl="1" algn="just">
              <a:spcBef>
                <a:spcPts val="0"/>
              </a:spcBef>
              <a:spcAft>
                <a:spcPts val="600"/>
              </a:spcAft>
            </a:pPr>
            <a:r>
              <a:rPr lang="en-US" sz="7600" dirty="0" smtClean="0">
                <a:solidFill>
                  <a:srgbClr val="154354"/>
                </a:solidFill>
              </a:rPr>
              <a:t>For </a:t>
            </a:r>
            <a:r>
              <a:rPr lang="en-US" sz="7600" dirty="0">
                <a:solidFill>
                  <a:srgbClr val="154354"/>
                </a:solidFill>
              </a:rPr>
              <a:t>the phasing in of these grades it was only on certain routes where additional transport was </a:t>
            </a:r>
            <a:r>
              <a:rPr lang="en-US" sz="7600" dirty="0" smtClean="0">
                <a:solidFill>
                  <a:srgbClr val="154354"/>
                </a:solidFill>
              </a:rPr>
              <a:t>required due the fact that fewer learners could be accommodated on the vehicles.</a:t>
            </a:r>
            <a:endParaRPr lang="en-US" sz="7600" dirty="0">
              <a:solidFill>
                <a:srgbClr val="154354"/>
              </a:solidFill>
            </a:endParaRPr>
          </a:p>
          <a:p>
            <a:pPr lvl="1" algn="just">
              <a:spcBef>
                <a:spcPts val="0"/>
              </a:spcBef>
              <a:spcAft>
                <a:spcPts val="600"/>
              </a:spcAft>
            </a:pPr>
            <a:r>
              <a:rPr lang="en-US" sz="7600" dirty="0" smtClean="0">
                <a:solidFill>
                  <a:srgbClr val="154354"/>
                </a:solidFill>
              </a:rPr>
              <a:t>On </a:t>
            </a:r>
            <a:r>
              <a:rPr lang="en-US" sz="7600" dirty="0">
                <a:solidFill>
                  <a:srgbClr val="154354"/>
                </a:solidFill>
              </a:rPr>
              <a:t>22 July </a:t>
            </a:r>
            <a:r>
              <a:rPr lang="en-US" sz="7600" dirty="0" smtClean="0">
                <a:solidFill>
                  <a:srgbClr val="154354"/>
                </a:solidFill>
              </a:rPr>
              <a:t>2020, amended </a:t>
            </a:r>
            <a:r>
              <a:rPr lang="en-US" sz="7600" dirty="0">
                <a:solidFill>
                  <a:srgbClr val="154354"/>
                </a:solidFill>
              </a:rPr>
              <a:t>Transport Regulations were </a:t>
            </a:r>
            <a:r>
              <a:rPr lang="en-US" sz="7600" dirty="0" smtClean="0">
                <a:solidFill>
                  <a:srgbClr val="154354"/>
                </a:solidFill>
              </a:rPr>
              <a:t>published in the  </a:t>
            </a:r>
            <a:r>
              <a:rPr lang="en-US" sz="7600" dirty="0">
                <a:solidFill>
                  <a:srgbClr val="154354"/>
                </a:solidFill>
              </a:rPr>
              <a:t>Government Gazette No: </a:t>
            </a:r>
            <a:r>
              <a:rPr lang="en-US" sz="7600" dirty="0" smtClean="0">
                <a:solidFill>
                  <a:srgbClr val="154354"/>
                </a:solidFill>
              </a:rPr>
              <a:t>43538.</a:t>
            </a:r>
          </a:p>
          <a:p>
            <a:pPr lvl="1" algn="just">
              <a:spcBef>
                <a:spcPts val="0"/>
              </a:spcBef>
              <a:spcAft>
                <a:spcPts val="600"/>
              </a:spcAft>
            </a:pPr>
            <a:r>
              <a:rPr lang="en-US" sz="7600" dirty="0" smtClean="0">
                <a:solidFill>
                  <a:srgbClr val="154354"/>
                </a:solidFill>
              </a:rPr>
              <a:t>The new regulations permitted learner </a:t>
            </a:r>
            <a:r>
              <a:rPr lang="en-US" sz="7600" dirty="0">
                <a:solidFill>
                  <a:srgbClr val="154354"/>
                </a:solidFill>
              </a:rPr>
              <a:t>transport operators to load their vehicles to 100% of the licensed loading capacity</a:t>
            </a:r>
            <a:r>
              <a:rPr lang="en-US" sz="7600" dirty="0" smtClean="0">
                <a:solidFill>
                  <a:srgbClr val="154354"/>
                </a:solidFill>
              </a:rPr>
              <a:t>.</a:t>
            </a:r>
          </a:p>
          <a:p>
            <a:pPr lvl="1" algn="just">
              <a:spcBef>
                <a:spcPts val="0"/>
              </a:spcBef>
              <a:spcAft>
                <a:spcPts val="600"/>
              </a:spcAft>
            </a:pPr>
            <a:r>
              <a:rPr lang="en-US" sz="7600" dirty="0" smtClean="0">
                <a:solidFill>
                  <a:srgbClr val="154354"/>
                </a:solidFill>
              </a:rPr>
              <a:t>This means that all the seats can be occupied.</a:t>
            </a:r>
          </a:p>
          <a:p>
            <a:pPr lvl="1" algn="just">
              <a:spcBef>
                <a:spcPts val="0"/>
              </a:spcBef>
              <a:spcAft>
                <a:spcPts val="600"/>
              </a:spcAft>
            </a:pPr>
            <a:r>
              <a:rPr lang="en-US" sz="7600" dirty="0" smtClean="0">
                <a:solidFill>
                  <a:srgbClr val="154354"/>
                </a:solidFill>
              </a:rPr>
              <a:t>However, it is still required of operators to disinfect their vehicles and that the hands of learners and the driver are sanitized before they board the vehicle.</a:t>
            </a:r>
          </a:p>
          <a:p>
            <a:pPr lvl="1" algn="just">
              <a:spcBef>
                <a:spcPts val="0"/>
              </a:spcBef>
              <a:spcAft>
                <a:spcPts val="600"/>
              </a:spcAft>
            </a:pPr>
            <a:r>
              <a:rPr lang="en-US" sz="7600" dirty="0" smtClean="0">
                <a:solidFill>
                  <a:srgbClr val="154354"/>
                </a:solidFill>
              </a:rPr>
              <a:t>It is mandatory of all learners and drivers to wear face masks. </a:t>
            </a:r>
          </a:p>
          <a:p>
            <a:pPr lvl="1" algn="just">
              <a:spcBef>
                <a:spcPts val="0"/>
              </a:spcBef>
              <a:spcAft>
                <a:spcPts val="600"/>
              </a:spcAft>
            </a:pPr>
            <a:r>
              <a:rPr lang="en-US" sz="7600" dirty="0" smtClean="0"/>
              <a:t>Interdepartmental </a:t>
            </a:r>
            <a:r>
              <a:rPr lang="en-US" sz="7600" dirty="0" err="1" smtClean="0"/>
              <a:t>montoring</a:t>
            </a:r>
            <a:r>
              <a:rPr lang="en-US" sz="7600" dirty="0" smtClean="0"/>
              <a:t> are in place to ensure complian</a:t>
            </a:r>
            <a:r>
              <a:rPr lang="en-US" sz="7600" dirty="0"/>
              <a:t>c</a:t>
            </a:r>
            <a:r>
              <a:rPr lang="en-US" sz="7600" dirty="0" smtClean="0"/>
              <a:t>e</a:t>
            </a:r>
            <a:endParaRPr lang="en-US" sz="7600" dirty="0"/>
          </a:p>
          <a:p>
            <a:pPr marL="0" indent="0" algn="just">
              <a:spcBef>
                <a:spcPts val="0"/>
              </a:spcBef>
              <a:spcAft>
                <a:spcPts val="600"/>
              </a:spcAft>
              <a:buNone/>
            </a:pPr>
            <a:endParaRPr lang="en-US" sz="2400" dirty="0">
              <a:solidFill>
                <a:srgbClr val="154354"/>
              </a:solidFill>
            </a:endParaRPr>
          </a:p>
          <a:p>
            <a:pPr marL="0" indent="0" algn="just">
              <a:spcBef>
                <a:spcPts val="0"/>
              </a:spcBef>
              <a:spcAft>
                <a:spcPts val="600"/>
              </a:spcAft>
              <a:buNone/>
            </a:pPr>
            <a:endParaRPr lang="en-US" sz="2400" dirty="0"/>
          </a:p>
          <a:p>
            <a:pPr algn="just">
              <a:spcBef>
                <a:spcPts val="0"/>
              </a:spcBef>
              <a:spcAft>
                <a:spcPts val="600"/>
              </a:spcAft>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450504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755650"/>
          </a:xfrm>
        </p:spPr>
        <p:txBody>
          <a:bodyPr>
            <a:normAutofit/>
          </a:bodyPr>
          <a:lstStyle/>
          <a:p>
            <a:pPr>
              <a:defRPr/>
            </a:pPr>
            <a:r>
              <a:rPr lang="en-ZA" sz="3800" dirty="0" smtClean="0"/>
              <a:t>PROVISION OF LEARNER TRANSPORT</a:t>
            </a:r>
            <a:r>
              <a:rPr lang="en-ZA" sz="3000" i="1" dirty="0" smtClean="0"/>
              <a:t>…5</a:t>
            </a:r>
            <a:r>
              <a:rPr lang="en-ZA" sz="3100" dirty="0" smtClean="0"/>
              <a:t> </a:t>
            </a:r>
            <a:endParaRPr lang="en-ZA" sz="3100" b="1" dirty="0"/>
          </a:p>
        </p:txBody>
      </p:sp>
      <p:sp>
        <p:nvSpPr>
          <p:cNvPr id="9830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0520B205-9D8E-461A-91A4-85493FA54DBE}" type="slidenum">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63</a:t>
            </a:fld>
            <a:endPar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aphicFrame>
        <p:nvGraphicFramePr>
          <p:cNvPr id="8" name="Content Placeholder 4"/>
          <p:cNvGraphicFramePr>
            <a:graphicFrameLocks noGrp="1"/>
          </p:cNvGraphicFramePr>
          <p:nvPr>
            <p:ph idx="1"/>
            <p:extLst/>
          </p:nvPr>
        </p:nvGraphicFramePr>
        <p:xfrm>
          <a:off x="393446" y="1482281"/>
          <a:ext cx="8375650" cy="4583432"/>
        </p:xfrm>
        <a:graphic>
          <a:graphicData uri="http://schemas.openxmlformats.org/drawingml/2006/table">
            <a:tbl>
              <a:tblPr firstRow="1" bandRow="1">
                <a:tableStyleId>{073A0DAA-6AF3-43AB-8588-CEC1D06C72B9}</a:tableStyleId>
              </a:tblPr>
              <a:tblGrid>
                <a:gridCol w="2549740">
                  <a:extLst>
                    <a:ext uri="{9D8B030D-6E8A-4147-A177-3AD203B41FA5}">
                      <a16:colId xmlns:a16="http://schemas.microsoft.com/office/drawing/2014/main" val="20000"/>
                    </a:ext>
                  </a:extLst>
                </a:gridCol>
                <a:gridCol w="1941970">
                  <a:extLst>
                    <a:ext uri="{9D8B030D-6E8A-4147-A177-3AD203B41FA5}">
                      <a16:colId xmlns:a16="http://schemas.microsoft.com/office/drawing/2014/main" val="20001"/>
                    </a:ext>
                  </a:extLst>
                </a:gridCol>
                <a:gridCol w="1941970">
                  <a:extLst>
                    <a:ext uri="{9D8B030D-6E8A-4147-A177-3AD203B41FA5}">
                      <a16:colId xmlns:a16="http://schemas.microsoft.com/office/drawing/2014/main" val="20002"/>
                    </a:ext>
                  </a:extLst>
                </a:gridCol>
                <a:gridCol w="1941970">
                  <a:extLst>
                    <a:ext uri="{9D8B030D-6E8A-4147-A177-3AD203B41FA5}">
                      <a16:colId xmlns:a16="http://schemas.microsoft.com/office/drawing/2014/main" val="20003"/>
                    </a:ext>
                  </a:extLst>
                </a:gridCol>
              </a:tblGrid>
              <a:tr h="547687">
                <a:tc>
                  <a:txBody>
                    <a:bodyPr/>
                    <a:lstStyle/>
                    <a:p>
                      <a:pPr algn="ctr"/>
                      <a:r>
                        <a:rPr lang="en-US" sz="2000" dirty="0" smtClean="0">
                          <a:latin typeface="Calibri" panose="020F0502020204030204" pitchFamily="34" charset="0"/>
                          <a:cs typeface="Calibri" panose="020F0502020204030204" pitchFamily="34" charset="0"/>
                        </a:rPr>
                        <a:t>District</a:t>
                      </a:r>
                      <a:endParaRPr lang="en-ZA" sz="2000" dirty="0">
                        <a:latin typeface="Calibri" panose="020F0502020204030204" pitchFamily="34" charset="0"/>
                        <a:cs typeface="Calibri" panose="020F0502020204030204" pitchFamily="34" charset="0"/>
                      </a:endParaRPr>
                    </a:p>
                  </a:txBody>
                  <a:tcPr marL="91431" marR="91431" marT="45715" marB="45715" anchor="ctr"/>
                </a:tc>
                <a:tc>
                  <a:txBody>
                    <a:bodyPr/>
                    <a:lstStyle/>
                    <a:p>
                      <a:pPr algn="ctr"/>
                      <a:r>
                        <a:rPr lang="en-ZA" sz="2000" dirty="0" smtClean="0">
                          <a:latin typeface="Calibri" panose="020F0502020204030204" pitchFamily="34" charset="0"/>
                          <a:cs typeface="Calibri" panose="020F0502020204030204" pitchFamily="34" charset="0"/>
                        </a:rPr>
                        <a:t>Need (Before Covid-19)</a:t>
                      </a:r>
                      <a:r>
                        <a:rPr lang="en-ZA" sz="2000" baseline="0" dirty="0" smtClean="0">
                          <a:latin typeface="Calibri" panose="020F0502020204030204" pitchFamily="34" charset="0"/>
                          <a:cs typeface="Calibri" panose="020F0502020204030204" pitchFamily="34" charset="0"/>
                        </a:rPr>
                        <a:t> </a:t>
                      </a:r>
                      <a:endParaRPr lang="en-ZA" sz="2000" dirty="0">
                        <a:latin typeface="Calibri" panose="020F0502020204030204" pitchFamily="34" charset="0"/>
                        <a:cs typeface="Calibri" panose="020F0502020204030204" pitchFamily="34" charset="0"/>
                      </a:endParaRPr>
                    </a:p>
                  </a:txBody>
                  <a:tcPr marL="91431" marR="91431" marT="45715" marB="45715" anchor="ctr"/>
                </a:tc>
                <a:tc>
                  <a:txBody>
                    <a:bodyPr/>
                    <a:lstStyle/>
                    <a:p>
                      <a:pPr algn="ctr"/>
                      <a:r>
                        <a:rPr lang="en-US" sz="2000" dirty="0" smtClean="0">
                          <a:latin typeface="Calibri" panose="020F0502020204030204" pitchFamily="34" charset="0"/>
                          <a:cs typeface="Calibri" panose="020F0502020204030204" pitchFamily="34" charset="0"/>
                        </a:rPr>
                        <a:t>Actual No.</a:t>
                      </a:r>
                      <a:r>
                        <a:rPr lang="en-US" sz="2000" baseline="0" dirty="0" smtClean="0">
                          <a:latin typeface="Calibri" panose="020F0502020204030204" pitchFamily="34" charset="0"/>
                          <a:cs typeface="Calibri" panose="020F0502020204030204" pitchFamily="34" charset="0"/>
                        </a:rPr>
                        <a:t> of Learners Transported (Before Covid-19)</a:t>
                      </a:r>
                      <a:endParaRPr lang="en-ZA" sz="2000" dirty="0">
                        <a:latin typeface="Calibri" panose="020F0502020204030204" pitchFamily="34" charset="0"/>
                        <a:cs typeface="Calibri" panose="020F0502020204030204" pitchFamily="34" charset="0"/>
                      </a:endParaRPr>
                    </a:p>
                  </a:txBody>
                  <a:tcPr marL="91431" marR="91431" marT="45715" marB="45715" anchor="ctr"/>
                </a:tc>
                <a:tc>
                  <a:txBody>
                    <a:bodyPr/>
                    <a:lstStyle/>
                    <a:p>
                      <a:pPr algn="ctr"/>
                      <a:r>
                        <a:rPr lang="en-US" sz="2000" dirty="0" smtClean="0">
                          <a:latin typeface="Calibri" panose="020F0502020204030204" pitchFamily="34" charset="0"/>
                          <a:cs typeface="Calibri" panose="020F0502020204030204" pitchFamily="34" charset="0"/>
                        </a:rPr>
                        <a:t>(Actual No.</a:t>
                      </a:r>
                      <a:r>
                        <a:rPr lang="en-US" sz="2000" baseline="0" dirty="0" smtClean="0">
                          <a:latin typeface="Calibri" panose="020F0502020204030204" pitchFamily="34" charset="0"/>
                          <a:cs typeface="Calibri" panose="020F0502020204030204" pitchFamily="34" charset="0"/>
                        </a:rPr>
                        <a:t> of Grade 7 &amp; 12 Learners Transported)</a:t>
                      </a:r>
                      <a:endParaRPr lang="en-ZA" sz="2000" dirty="0">
                        <a:latin typeface="Calibri" panose="020F0502020204030204" pitchFamily="34" charset="0"/>
                        <a:cs typeface="Calibri" panose="020F0502020204030204" pitchFamily="34" charset="0"/>
                      </a:endParaRPr>
                    </a:p>
                  </a:txBody>
                  <a:tcPr marL="91431" marR="91431" marT="45715" marB="45715" anchor="ctr"/>
                </a:tc>
                <a:extLst>
                  <a:ext uri="{0D108BD9-81ED-4DB2-BD59-A6C34878D82A}">
                    <a16:rowId xmlns:a16="http://schemas.microsoft.com/office/drawing/2014/main" val="10000"/>
                  </a:ext>
                </a:extLst>
              </a:tr>
              <a:tr h="494667">
                <a:tc>
                  <a:txBody>
                    <a:bodyPr/>
                    <a:lstStyle/>
                    <a:p>
                      <a:pPr algn="l"/>
                      <a:r>
                        <a:rPr lang="en-US" sz="2000" dirty="0" smtClean="0">
                          <a:solidFill>
                            <a:schemeClr val="tx1"/>
                          </a:solidFill>
                          <a:latin typeface="Calibri" panose="020F0502020204030204" pitchFamily="34" charset="0"/>
                          <a:cs typeface="Calibri" panose="020F0502020204030204" pitchFamily="34" charset="0"/>
                        </a:rPr>
                        <a:t>Frances Baard</a:t>
                      </a:r>
                      <a:endParaRPr lang="en-ZA" sz="20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000" dirty="0" smtClean="0">
                          <a:solidFill>
                            <a:schemeClr val="tx1"/>
                          </a:solidFill>
                          <a:latin typeface="Calibri" panose="020F0502020204030204" pitchFamily="34" charset="0"/>
                          <a:cs typeface="Calibri" panose="020F0502020204030204" pitchFamily="34" charset="0"/>
                        </a:rPr>
                        <a:t>5</a:t>
                      </a:r>
                      <a:r>
                        <a:rPr lang="en-US" sz="2000" baseline="0" dirty="0" smtClean="0">
                          <a:solidFill>
                            <a:schemeClr val="tx1"/>
                          </a:solidFill>
                          <a:latin typeface="Calibri" panose="020F0502020204030204" pitchFamily="34" charset="0"/>
                          <a:cs typeface="Calibri" panose="020F0502020204030204" pitchFamily="34" charset="0"/>
                        </a:rPr>
                        <a:t> 036</a:t>
                      </a:r>
                      <a:endParaRPr lang="en-ZA" sz="20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ZA" sz="2000" dirty="0" smtClean="0">
                          <a:solidFill>
                            <a:schemeClr val="tx1"/>
                          </a:solidFill>
                          <a:latin typeface="Calibri" panose="020F0502020204030204" pitchFamily="34" charset="0"/>
                          <a:cs typeface="Calibri" panose="020F0502020204030204" pitchFamily="34" charset="0"/>
                        </a:rPr>
                        <a:t>5 028</a:t>
                      </a:r>
                      <a:endParaRPr lang="en-ZA" sz="20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ZA" sz="2000" dirty="0" smtClean="0">
                          <a:solidFill>
                            <a:schemeClr val="tx1"/>
                          </a:solidFill>
                          <a:latin typeface="Calibri" panose="020F0502020204030204" pitchFamily="34" charset="0"/>
                          <a:cs typeface="Calibri" panose="020F0502020204030204" pitchFamily="34" charset="0"/>
                        </a:rPr>
                        <a:t>509</a:t>
                      </a:r>
                      <a:endParaRPr lang="en-ZA" sz="20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494667">
                <a:tc>
                  <a:txBody>
                    <a:bodyPr/>
                    <a:lstStyle/>
                    <a:p>
                      <a:pPr algn="l"/>
                      <a:r>
                        <a:rPr lang="en-US" sz="2000" dirty="0" smtClean="0">
                          <a:solidFill>
                            <a:schemeClr val="tx1"/>
                          </a:solidFill>
                          <a:latin typeface="Calibri" panose="020F0502020204030204" pitchFamily="34" charset="0"/>
                          <a:cs typeface="Calibri" panose="020F0502020204030204" pitchFamily="34" charset="0"/>
                        </a:rPr>
                        <a:t>John </a:t>
                      </a:r>
                      <a:r>
                        <a:rPr lang="en-US" sz="2000" dirty="0" err="1" smtClean="0">
                          <a:solidFill>
                            <a:schemeClr val="tx1"/>
                          </a:solidFill>
                          <a:latin typeface="Calibri" panose="020F0502020204030204" pitchFamily="34" charset="0"/>
                          <a:cs typeface="Calibri" panose="020F0502020204030204" pitchFamily="34" charset="0"/>
                        </a:rPr>
                        <a:t>Taolo</a:t>
                      </a:r>
                      <a:r>
                        <a:rPr lang="en-US" sz="2000" dirty="0" smtClean="0">
                          <a:solidFill>
                            <a:schemeClr val="tx1"/>
                          </a:solidFill>
                          <a:latin typeface="Calibri" panose="020F0502020204030204" pitchFamily="34" charset="0"/>
                          <a:cs typeface="Calibri" panose="020F0502020204030204" pitchFamily="34" charset="0"/>
                        </a:rPr>
                        <a:t> </a:t>
                      </a:r>
                      <a:r>
                        <a:rPr lang="en-US" sz="2000" dirty="0" err="1" smtClean="0">
                          <a:solidFill>
                            <a:schemeClr val="tx1"/>
                          </a:solidFill>
                          <a:latin typeface="Calibri" panose="020F0502020204030204" pitchFamily="34" charset="0"/>
                          <a:cs typeface="Calibri" panose="020F0502020204030204" pitchFamily="34" charset="0"/>
                        </a:rPr>
                        <a:t>Gaetsewe</a:t>
                      </a:r>
                      <a:endParaRPr lang="en-ZA" sz="20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000" dirty="0" smtClean="0">
                          <a:solidFill>
                            <a:schemeClr val="tx1"/>
                          </a:solidFill>
                          <a:latin typeface="Calibri" panose="020F0502020204030204" pitchFamily="34" charset="0"/>
                          <a:cs typeface="Calibri" panose="020F0502020204030204" pitchFamily="34" charset="0"/>
                        </a:rPr>
                        <a:t>11</a:t>
                      </a:r>
                      <a:r>
                        <a:rPr lang="en-US" sz="2000" baseline="0" dirty="0" smtClean="0">
                          <a:solidFill>
                            <a:schemeClr val="tx1"/>
                          </a:solidFill>
                          <a:latin typeface="Calibri" panose="020F0502020204030204" pitchFamily="34" charset="0"/>
                          <a:cs typeface="Calibri" panose="020F0502020204030204" pitchFamily="34" charset="0"/>
                        </a:rPr>
                        <a:t> 574</a:t>
                      </a:r>
                      <a:endParaRPr lang="en-ZA" sz="20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ZA" sz="2000" dirty="0" smtClean="0">
                          <a:solidFill>
                            <a:schemeClr val="tx1"/>
                          </a:solidFill>
                          <a:latin typeface="Calibri" panose="020F0502020204030204" pitchFamily="34" charset="0"/>
                          <a:cs typeface="Calibri" panose="020F0502020204030204" pitchFamily="34" charset="0"/>
                        </a:rPr>
                        <a:t>9 396</a:t>
                      </a:r>
                      <a:endParaRPr lang="en-ZA" sz="20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ZA" sz="2000" dirty="0" smtClean="0">
                          <a:solidFill>
                            <a:schemeClr val="tx1"/>
                          </a:solidFill>
                          <a:latin typeface="Calibri" panose="020F0502020204030204" pitchFamily="34" charset="0"/>
                          <a:cs typeface="Calibri" panose="020F0502020204030204" pitchFamily="34" charset="0"/>
                        </a:rPr>
                        <a:t>1 731</a:t>
                      </a:r>
                      <a:endParaRPr lang="en-ZA" sz="20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494667">
                <a:tc>
                  <a:txBody>
                    <a:bodyPr/>
                    <a:lstStyle/>
                    <a:p>
                      <a:pPr algn="l"/>
                      <a:r>
                        <a:rPr lang="en-US" sz="2000" dirty="0" smtClean="0">
                          <a:solidFill>
                            <a:schemeClr val="tx1"/>
                          </a:solidFill>
                          <a:latin typeface="Calibri" panose="020F0502020204030204" pitchFamily="34" charset="0"/>
                          <a:cs typeface="Calibri" panose="020F0502020204030204" pitchFamily="34" charset="0"/>
                        </a:rPr>
                        <a:t>Namakwa</a:t>
                      </a:r>
                      <a:endParaRPr lang="en-ZA" sz="20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000" dirty="0" smtClean="0">
                          <a:solidFill>
                            <a:schemeClr val="tx1"/>
                          </a:solidFill>
                          <a:latin typeface="Calibri" panose="020F0502020204030204" pitchFamily="34" charset="0"/>
                          <a:cs typeface="Calibri" panose="020F0502020204030204" pitchFamily="34" charset="0"/>
                        </a:rPr>
                        <a:t>1 625</a:t>
                      </a:r>
                      <a:endParaRPr lang="en-ZA" sz="20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ZA" sz="2000" dirty="0" smtClean="0">
                          <a:solidFill>
                            <a:schemeClr val="tx1"/>
                          </a:solidFill>
                          <a:latin typeface="Calibri" panose="020F0502020204030204" pitchFamily="34" charset="0"/>
                          <a:cs typeface="Calibri" panose="020F0502020204030204" pitchFamily="34" charset="0"/>
                        </a:rPr>
                        <a:t>1 205</a:t>
                      </a:r>
                      <a:endParaRPr lang="en-ZA" sz="20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ZA" sz="2000" dirty="0" smtClean="0">
                          <a:solidFill>
                            <a:schemeClr val="tx1"/>
                          </a:solidFill>
                          <a:latin typeface="Calibri" panose="020F0502020204030204" pitchFamily="34" charset="0"/>
                          <a:cs typeface="Calibri" panose="020F0502020204030204" pitchFamily="34" charset="0"/>
                        </a:rPr>
                        <a:t>143</a:t>
                      </a:r>
                      <a:endParaRPr lang="en-ZA" sz="20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r h="494667">
                <a:tc>
                  <a:txBody>
                    <a:bodyPr/>
                    <a:lstStyle/>
                    <a:p>
                      <a:pPr algn="l"/>
                      <a:r>
                        <a:rPr lang="en-US" sz="2000" dirty="0" smtClean="0">
                          <a:solidFill>
                            <a:schemeClr val="tx1"/>
                          </a:solidFill>
                          <a:latin typeface="Calibri" panose="020F0502020204030204" pitchFamily="34" charset="0"/>
                          <a:cs typeface="Calibri" panose="020F0502020204030204" pitchFamily="34" charset="0"/>
                        </a:rPr>
                        <a:t>Pixley Ka</a:t>
                      </a:r>
                      <a:r>
                        <a:rPr lang="en-US" sz="2000" baseline="0" dirty="0" smtClean="0">
                          <a:solidFill>
                            <a:schemeClr val="tx1"/>
                          </a:solidFill>
                          <a:latin typeface="Calibri" panose="020F0502020204030204" pitchFamily="34" charset="0"/>
                          <a:cs typeface="Calibri" panose="020F0502020204030204" pitchFamily="34" charset="0"/>
                        </a:rPr>
                        <a:t> Seme</a:t>
                      </a:r>
                      <a:endParaRPr lang="en-ZA" sz="20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000" dirty="0" smtClean="0">
                          <a:solidFill>
                            <a:schemeClr val="tx1"/>
                          </a:solidFill>
                          <a:latin typeface="Calibri" panose="020F0502020204030204" pitchFamily="34" charset="0"/>
                          <a:cs typeface="Calibri" panose="020F0502020204030204" pitchFamily="34" charset="0"/>
                        </a:rPr>
                        <a:t>2</a:t>
                      </a:r>
                      <a:r>
                        <a:rPr lang="en-US" sz="2000" baseline="0" dirty="0" smtClean="0">
                          <a:solidFill>
                            <a:schemeClr val="tx1"/>
                          </a:solidFill>
                          <a:latin typeface="Calibri" panose="020F0502020204030204" pitchFamily="34" charset="0"/>
                          <a:cs typeface="Calibri" panose="020F0502020204030204" pitchFamily="34" charset="0"/>
                        </a:rPr>
                        <a:t> 278</a:t>
                      </a:r>
                      <a:endParaRPr lang="en-ZA" sz="20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ZA" sz="2000" dirty="0" smtClean="0">
                          <a:solidFill>
                            <a:schemeClr val="tx1"/>
                          </a:solidFill>
                          <a:latin typeface="Calibri" panose="020F0502020204030204" pitchFamily="34" charset="0"/>
                          <a:cs typeface="Calibri" panose="020F0502020204030204" pitchFamily="34" charset="0"/>
                        </a:rPr>
                        <a:t>2 193</a:t>
                      </a:r>
                      <a:endParaRPr lang="en-ZA" sz="20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ZA" sz="2000" dirty="0" smtClean="0">
                          <a:solidFill>
                            <a:schemeClr val="tx1"/>
                          </a:solidFill>
                          <a:latin typeface="Calibri" panose="020F0502020204030204" pitchFamily="34" charset="0"/>
                          <a:cs typeface="Calibri" panose="020F0502020204030204" pitchFamily="34" charset="0"/>
                        </a:rPr>
                        <a:t>201</a:t>
                      </a:r>
                      <a:endParaRPr lang="en-ZA" sz="20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4"/>
                  </a:ext>
                </a:extLst>
              </a:tr>
              <a:tr h="494667">
                <a:tc>
                  <a:txBody>
                    <a:bodyPr/>
                    <a:lstStyle/>
                    <a:p>
                      <a:pPr algn="l"/>
                      <a:r>
                        <a:rPr lang="en-US" sz="2000" dirty="0" smtClean="0">
                          <a:solidFill>
                            <a:schemeClr val="tx1"/>
                          </a:solidFill>
                          <a:latin typeface="Calibri" panose="020F0502020204030204" pitchFamily="34" charset="0"/>
                          <a:cs typeface="Calibri" panose="020F0502020204030204" pitchFamily="34" charset="0"/>
                        </a:rPr>
                        <a:t>ZF </a:t>
                      </a:r>
                      <a:r>
                        <a:rPr lang="en-US" sz="2000" dirty="0" err="1" smtClean="0">
                          <a:solidFill>
                            <a:schemeClr val="tx1"/>
                          </a:solidFill>
                          <a:latin typeface="Calibri" panose="020F0502020204030204" pitchFamily="34" charset="0"/>
                          <a:cs typeface="Calibri" panose="020F0502020204030204" pitchFamily="34" charset="0"/>
                        </a:rPr>
                        <a:t>Mgcawu</a:t>
                      </a:r>
                      <a:endParaRPr lang="en-ZA" sz="20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000" dirty="0" smtClean="0">
                          <a:solidFill>
                            <a:schemeClr val="tx1"/>
                          </a:solidFill>
                          <a:latin typeface="Calibri" panose="020F0502020204030204" pitchFamily="34" charset="0"/>
                          <a:cs typeface="Calibri" panose="020F0502020204030204" pitchFamily="34" charset="0"/>
                        </a:rPr>
                        <a:t>6</a:t>
                      </a:r>
                      <a:r>
                        <a:rPr lang="en-US" sz="2000" baseline="0" dirty="0" smtClean="0">
                          <a:solidFill>
                            <a:schemeClr val="tx1"/>
                          </a:solidFill>
                          <a:latin typeface="Calibri" panose="020F0502020204030204" pitchFamily="34" charset="0"/>
                          <a:cs typeface="Calibri" panose="020F0502020204030204" pitchFamily="34" charset="0"/>
                        </a:rPr>
                        <a:t> 770</a:t>
                      </a:r>
                      <a:endParaRPr lang="en-ZA" sz="20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ZA" sz="2000" dirty="0" smtClean="0">
                          <a:solidFill>
                            <a:schemeClr val="tx1"/>
                          </a:solidFill>
                          <a:latin typeface="Calibri" panose="020F0502020204030204" pitchFamily="34" charset="0"/>
                          <a:cs typeface="Calibri" panose="020F0502020204030204" pitchFamily="34" charset="0"/>
                        </a:rPr>
                        <a:t>6 722</a:t>
                      </a:r>
                      <a:endParaRPr lang="en-ZA" sz="20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ZA" sz="2000" dirty="0" smtClean="0">
                          <a:solidFill>
                            <a:schemeClr val="tx1"/>
                          </a:solidFill>
                          <a:latin typeface="Calibri" panose="020F0502020204030204" pitchFamily="34" charset="0"/>
                          <a:cs typeface="Calibri" panose="020F0502020204030204" pitchFamily="34" charset="0"/>
                        </a:rPr>
                        <a:t>929</a:t>
                      </a:r>
                      <a:endParaRPr lang="en-ZA" sz="20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5"/>
                  </a:ext>
                </a:extLst>
              </a:tr>
              <a:tr h="494667">
                <a:tc>
                  <a:txBody>
                    <a:bodyPr/>
                    <a:lstStyle/>
                    <a:p>
                      <a:pPr algn="l"/>
                      <a:r>
                        <a:rPr lang="en-US" sz="2000" b="1" dirty="0" smtClean="0">
                          <a:solidFill>
                            <a:schemeClr val="tx1"/>
                          </a:solidFill>
                          <a:latin typeface="Calibri" panose="020F0502020204030204" pitchFamily="34" charset="0"/>
                          <a:cs typeface="Calibri" panose="020F0502020204030204" pitchFamily="34" charset="0"/>
                        </a:rPr>
                        <a:t>Total</a:t>
                      </a:r>
                      <a:endParaRPr lang="en-ZA" sz="2000" b="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000" b="1" dirty="0" smtClean="0">
                          <a:solidFill>
                            <a:schemeClr val="tx1"/>
                          </a:solidFill>
                          <a:latin typeface="Calibri" panose="020F0502020204030204" pitchFamily="34" charset="0"/>
                          <a:cs typeface="Calibri" panose="020F0502020204030204" pitchFamily="34" charset="0"/>
                        </a:rPr>
                        <a:t>27</a:t>
                      </a:r>
                      <a:r>
                        <a:rPr lang="en-US" sz="2000" b="1" baseline="0" dirty="0" smtClean="0">
                          <a:solidFill>
                            <a:schemeClr val="tx1"/>
                          </a:solidFill>
                          <a:latin typeface="Calibri" panose="020F0502020204030204" pitchFamily="34" charset="0"/>
                          <a:cs typeface="Calibri" panose="020F0502020204030204" pitchFamily="34" charset="0"/>
                        </a:rPr>
                        <a:t> 256</a:t>
                      </a:r>
                      <a:endParaRPr lang="en-ZA" sz="2000" b="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ZA" sz="2000" b="1" dirty="0" smtClean="0">
                          <a:solidFill>
                            <a:schemeClr val="tx1"/>
                          </a:solidFill>
                          <a:latin typeface="Calibri" panose="020F0502020204030204" pitchFamily="34" charset="0"/>
                          <a:cs typeface="Calibri" panose="020F0502020204030204" pitchFamily="34" charset="0"/>
                        </a:rPr>
                        <a:t>24 544</a:t>
                      </a:r>
                      <a:endParaRPr lang="en-ZA" sz="2000" b="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ZA" sz="2000" b="1" dirty="0" smtClean="0">
                          <a:solidFill>
                            <a:schemeClr val="tx1"/>
                          </a:solidFill>
                          <a:latin typeface="Calibri" panose="020F0502020204030204" pitchFamily="34" charset="0"/>
                          <a:cs typeface="Calibri" panose="020F0502020204030204" pitchFamily="34" charset="0"/>
                        </a:rPr>
                        <a:t>3 513</a:t>
                      </a:r>
                      <a:endParaRPr lang="en-ZA" sz="2000" b="1"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27638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1.6. ASSESSMENT AND EXAMINATIONS</a:t>
            </a:r>
          </a:p>
        </p:txBody>
      </p:sp>
    </p:spTree>
    <p:extLst>
      <p:ext uri="{BB962C8B-B14F-4D97-AF65-F5344CB8AC3E}">
        <p14:creationId xmlns:p14="http://schemas.microsoft.com/office/powerpoint/2010/main" val="17752886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26"/>
            <a:ext cx="9144000" cy="904938"/>
          </a:xfrm>
        </p:spPr>
        <p:txBody>
          <a:bodyPr>
            <a:normAutofit/>
          </a:bodyPr>
          <a:lstStyle/>
          <a:p>
            <a:r>
              <a:rPr lang="en-US" dirty="0" smtClean="0"/>
              <a:t>Examinations and Assessment </a:t>
            </a:r>
            <a:endParaRPr lang="en-ZA" b="1" dirty="0"/>
          </a:p>
        </p:txBody>
      </p:sp>
      <p:sp>
        <p:nvSpPr>
          <p:cNvPr id="3" name="Content Placeholder 2"/>
          <p:cNvSpPr>
            <a:spLocks noGrp="1"/>
          </p:cNvSpPr>
          <p:nvPr>
            <p:ph idx="1"/>
          </p:nvPr>
        </p:nvSpPr>
        <p:spPr>
          <a:xfrm>
            <a:off x="365760" y="1065276"/>
            <a:ext cx="8229600" cy="4064508"/>
          </a:xfrm>
        </p:spPr>
        <p:txBody>
          <a:bodyPr>
            <a:normAutofit/>
          </a:bodyPr>
          <a:lstStyle/>
          <a:p>
            <a:pPr algn="just">
              <a:spcAft>
                <a:spcPts val="600"/>
              </a:spcAft>
            </a:pPr>
            <a:r>
              <a:rPr lang="en-ZA" sz="2600" dirty="0"/>
              <a:t>A revised plan to accommodate the </a:t>
            </a:r>
            <a:r>
              <a:rPr lang="en-ZA" sz="2600" b="1" dirty="0"/>
              <a:t>merging </a:t>
            </a:r>
            <a:r>
              <a:rPr lang="en-ZA" sz="2600" dirty="0"/>
              <a:t>of the </a:t>
            </a:r>
            <a:r>
              <a:rPr lang="en-ZA" sz="2600" dirty="0" smtClean="0"/>
              <a:t>May/June 2020 </a:t>
            </a:r>
            <a:r>
              <a:rPr lang="en-ZA" sz="2600" dirty="0"/>
              <a:t>and </a:t>
            </a:r>
            <a:r>
              <a:rPr lang="en-ZA" sz="2600" dirty="0" smtClean="0"/>
              <a:t>Oct/Nov 2020 </a:t>
            </a:r>
            <a:r>
              <a:rPr lang="en-ZA" sz="2600" dirty="0"/>
              <a:t>external exam has been </a:t>
            </a:r>
            <a:r>
              <a:rPr lang="en-ZA" sz="2600" dirty="0" smtClean="0"/>
              <a:t>developed.</a:t>
            </a:r>
            <a:endParaRPr lang="en-ZA" sz="2600" dirty="0"/>
          </a:p>
          <a:p>
            <a:pPr algn="just">
              <a:spcAft>
                <a:spcPts val="600"/>
              </a:spcAft>
            </a:pPr>
            <a:r>
              <a:rPr lang="en-US" sz="2600" dirty="0" smtClean="0"/>
              <a:t>Various plans were put in place to provide for the </a:t>
            </a:r>
            <a:r>
              <a:rPr lang="en-US" sz="2600" b="1" dirty="0" smtClean="0"/>
              <a:t>enrollment </a:t>
            </a:r>
            <a:r>
              <a:rPr lang="en-US" sz="2600" dirty="0" smtClean="0"/>
              <a:t>numbers that increased from the average of </a:t>
            </a:r>
            <a:r>
              <a:rPr lang="en-US" sz="2600" b="1" dirty="0" smtClean="0"/>
              <a:t>14 000 </a:t>
            </a:r>
            <a:r>
              <a:rPr lang="en-US" sz="2600" dirty="0" smtClean="0"/>
              <a:t>to </a:t>
            </a:r>
            <a:r>
              <a:rPr lang="en-US" sz="2600" b="1" dirty="0"/>
              <a:t>24 </a:t>
            </a:r>
            <a:r>
              <a:rPr lang="en-US" sz="2600" b="1" dirty="0" smtClean="0"/>
              <a:t>371 </a:t>
            </a:r>
            <a:r>
              <a:rPr lang="en-US" sz="2600" dirty="0" smtClean="0"/>
              <a:t>as well as to accommodate COVID-19 Protocols</a:t>
            </a:r>
            <a:r>
              <a:rPr lang="en-US" sz="2600" b="1" dirty="0" smtClean="0"/>
              <a:t>.</a:t>
            </a:r>
          </a:p>
          <a:p>
            <a:pPr algn="just">
              <a:spcAft>
                <a:spcPts val="600"/>
              </a:spcAft>
            </a:pPr>
            <a:r>
              <a:rPr lang="en-US" sz="2600" dirty="0" smtClean="0"/>
              <a:t>The Oct/Nov 2020 registration data will be finalized towards the end of August 2020.</a:t>
            </a:r>
            <a:endParaRPr lang="en-US" sz="26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9497796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26"/>
            <a:ext cx="9144000" cy="904938"/>
          </a:xfrm>
        </p:spPr>
        <p:txBody>
          <a:bodyPr>
            <a:normAutofit/>
          </a:bodyPr>
          <a:lstStyle/>
          <a:p>
            <a:r>
              <a:rPr lang="en-US" dirty="0" smtClean="0"/>
              <a:t>Examinations and Assessment</a:t>
            </a:r>
            <a:r>
              <a:rPr lang="en-US" sz="3400" i="1" dirty="0" smtClean="0"/>
              <a:t>…2</a:t>
            </a:r>
            <a:r>
              <a:rPr lang="en-US" dirty="0" smtClean="0"/>
              <a:t> </a:t>
            </a:r>
            <a:endParaRPr lang="en-ZA" b="1" dirty="0"/>
          </a:p>
        </p:txBody>
      </p:sp>
      <p:sp>
        <p:nvSpPr>
          <p:cNvPr id="3" name="Content Placeholder 2"/>
          <p:cNvSpPr>
            <a:spLocks noGrp="1"/>
          </p:cNvSpPr>
          <p:nvPr>
            <p:ph idx="1"/>
          </p:nvPr>
        </p:nvSpPr>
        <p:spPr>
          <a:xfrm>
            <a:off x="457200" y="941832"/>
            <a:ext cx="8229600" cy="5093208"/>
          </a:xfrm>
        </p:spPr>
        <p:txBody>
          <a:bodyPr>
            <a:normAutofit/>
          </a:bodyPr>
          <a:lstStyle/>
          <a:p>
            <a:pPr algn="just">
              <a:lnSpc>
                <a:spcPct val="120000"/>
              </a:lnSpc>
              <a:spcAft>
                <a:spcPts val="600"/>
              </a:spcAft>
            </a:pPr>
            <a:r>
              <a:rPr lang="en-US" sz="2800" b="1" dirty="0" smtClean="0"/>
              <a:t>No </a:t>
            </a:r>
            <a:r>
              <a:rPr lang="en-ZA" sz="2800" b="1" dirty="0"/>
              <a:t>internal June </a:t>
            </a:r>
            <a:r>
              <a:rPr lang="en-ZA" sz="2800" dirty="0"/>
              <a:t>exam </a:t>
            </a:r>
            <a:r>
              <a:rPr lang="en-ZA" sz="2800" dirty="0" smtClean="0"/>
              <a:t>was </a:t>
            </a:r>
            <a:r>
              <a:rPr lang="en-ZA" sz="2800" dirty="0"/>
              <a:t>conducted however a </a:t>
            </a:r>
            <a:r>
              <a:rPr lang="en-US" sz="2800" dirty="0"/>
              <a:t> school based </a:t>
            </a:r>
            <a:r>
              <a:rPr lang="en-US" sz="2800" b="1" dirty="0"/>
              <a:t>Preparatory </a:t>
            </a:r>
            <a:r>
              <a:rPr lang="en-US" sz="2800" b="1" dirty="0" smtClean="0"/>
              <a:t>Examination </a:t>
            </a:r>
            <a:r>
              <a:rPr lang="en-US" sz="2800" dirty="0"/>
              <a:t>will be conducted for </a:t>
            </a:r>
            <a:r>
              <a:rPr lang="en-US" sz="2800" dirty="0" smtClean="0"/>
              <a:t>Grade 12 starting 14 September until the end of September. </a:t>
            </a:r>
            <a:endParaRPr lang="en-US" sz="2800" dirty="0"/>
          </a:p>
          <a:p>
            <a:pPr algn="just">
              <a:lnSpc>
                <a:spcPct val="120000"/>
              </a:lnSpc>
              <a:spcAft>
                <a:spcPts val="600"/>
              </a:spcAft>
            </a:pPr>
            <a:r>
              <a:rPr lang="en-US" sz="2800" dirty="0"/>
              <a:t>Some parts of the </a:t>
            </a:r>
            <a:r>
              <a:rPr lang="en-US" sz="2800" b="1" dirty="0" smtClean="0"/>
              <a:t>School Based Assessments (SBA) </a:t>
            </a:r>
            <a:r>
              <a:rPr lang="en-US" sz="2800" dirty="0" smtClean="0"/>
              <a:t>are </a:t>
            </a:r>
            <a:r>
              <a:rPr lang="en-US" sz="2800" dirty="0"/>
              <a:t>excluded </a:t>
            </a:r>
            <a:r>
              <a:rPr lang="en-US" sz="2800" dirty="0" smtClean="0"/>
              <a:t>e.g</a:t>
            </a:r>
            <a:r>
              <a:rPr lang="en-US" sz="2800" dirty="0"/>
              <a:t>. June and controlled tests to focus on alternative forms of assessment.</a:t>
            </a:r>
          </a:p>
          <a:p>
            <a:pPr algn="just">
              <a:lnSpc>
                <a:spcPct val="120000"/>
              </a:lnSpc>
              <a:spcAft>
                <a:spcPts val="600"/>
              </a:spcAft>
            </a:pPr>
            <a:r>
              <a:rPr lang="en-ZA" sz="2800" dirty="0"/>
              <a:t>Revised </a:t>
            </a:r>
            <a:r>
              <a:rPr lang="en-ZA" sz="2800" dirty="0" smtClean="0"/>
              <a:t>timetables </a:t>
            </a:r>
            <a:r>
              <a:rPr lang="en-ZA" sz="2800" dirty="0"/>
              <a:t>and </a:t>
            </a:r>
            <a:r>
              <a:rPr lang="en-ZA" sz="2800" dirty="0" smtClean="0"/>
              <a:t>details were </a:t>
            </a:r>
            <a:r>
              <a:rPr lang="en-ZA" sz="2800" dirty="0"/>
              <a:t>issued to all stakeholders and candidates</a:t>
            </a:r>
            <a:r>
              <a:rPr lang="en-ZA" sz="2800" dirty="0" smtClean="0"/>
              <a:t>. </a:t>
            </a:r>
            <a:endParaRPr lang="en-ZA" sz="2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688387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26"/>
            <a:ext cx="9144000" cy="904938"/>
          </a:xfrm>
        </p:spPr>
        <p:txBody>
          <a:bodyPr>
            <a:normAutofit/>
          </a:bodyPr>
          <a:lstStyle/>
          <a:p>
            <a:r>
              <a:rPr lang="en-US" dirty="0" smtClean="0"/>
              <a:t>Examinations and Assessment</a:t>
            </a:r>
            <a:r>
              <a:rPr lang="en-US" sz="3400" i="1" dirty="0" smtClean="0"/>
              <a:t>…3</a:t>
            </a:r>
            <a:r>
              <a:rPr lang="en-US" dirty="0" smtClean="0"/>
              <a:t> </a:t>
            </a:r>
            <a:endParaRPr lang="en-ZA" b="1" dirty="0"/>
          </a:p>
        </p:txBody>
      </p:sp>
      <p:sp>
        <p:nvSpPr>
          <p:cNvPr id="3" name="Content Placeholder 2"/>
          <p:cNvSpPr>
            <a:spLocks noGrp="1"/>
          </p:cNvSpPr>
          <p:nvPr>
            <p:ph idx="1"/>
          </p:nvPr>
        </p:nvSpPr>
        <p:spPr>
          <a:xfrm>
            <a:off x="457200" y="1063942"/>
            <a:ext cx="8229600" cy="4980242"/>
          </a:xfrm>
        </p:spPr>
        <p:txBody>
          <a:bodyPr>
            <a:normAutofit/>
          </a:bodyPr>
          <a:lstStyle/>
          <a:p>
            <a:pPr lvl="0" algn="just">
              <a:spcAft>
                <a:spcPts val="600"/>
              </a:spcAft>
            </a:pPr>
            <a:r>
              <a:rPr lang="en-ZA" sz="2600" dirty="0"/>
              <a:t>The number of examination centres has </a:t>
            </a:r>
            <a:r>
              <a:rPr lang="en-ZA" sz="2600" dirty="0" smtClean="0"/>
              <a:t>increased </a:t>
            </a:r>
            <a:r>
              <a:rPr lang="en-ZA" sz="2600" dirty="0"/>
              <a:t>from 134 to </a:t>
            </a:r>
            <a:r>
              <a:rPr lang="en-ZA" sz="2600" dirty="0" smtClean="0"/>
              <a:t>163 </a:t>
            </a:r>
            <a:r>
              <a:rPr lang="en-ZA" sz="2600" dirty="0"/>
              <a:t>to accommodate </a:t>
            </a:r>
            <a:r>
              <a:rPr lang="en-ZA" sz="2600" dirty="0" smtClean="0"/>
              <a:t>all the candidates for the merged examination.  </a:t>
            </a:r>
            <a:r>
              <a:rPr lang="en-ZA" sz="2600" dirty="0"/>
              <a:t>Given the magnitude of the examination, more writing space will be required.</a:t>
            </a:r>
            <a:r>
              <a:rPr lang="en-US" sz="2600" dirty="0"/>
              <a:t> </a:t>
            </a:r>
          </a:p>
          <a:p>
            <a:pPr lvl="0" algn="just">
              <a:spcAft>
                <a:spcPts val="600"/>
              </a:spcAft>
            </a:pPr>
            <a:r>
              <a:rPr lang="en-US" sz="2600" dirty="0"/>
              <a:t>10 additional district based community based  writing </a:t>
            </a:r>
            <a:r>
              <a:rPr lang="en-US" sz="2600" dirty="0" err="1"/>
              <a:t>centres</a:t>
            </a:r>
            <a:r>
              <a:rPr lang="en-US" sz="2600" dirty="0"/>
              <a:t> will be established.</a:t>
            </a:r>
            <a:endParaRPr lang="en-ZA" sz="2600" dirty="0"/>
          </a:p>
          <a:p>
            <a:pPr lvl="0" algn="just">
              <a:spcAft>
                <a:spcPts val="600"/>
              </a:spcAft>
            </a:pPr>
            <a:r>
              <a:rPr lang="en-ZA" sz="2400" dirty="0"/>
              <a:t>The increased number of centres will necessitate the appointment and utilisation of more invigilators and more monitors with a ratio of 1:20</a:t>
            </a:r>
          </a:p>
          <a:p>
            <a:pPr algn="just">
              <a:spcAft>
                <a:spcPts val="600"/>
              </a:spcAft>
            </a:pPr>
            <a:r>
              <a:rPr lang="en-US" sz="2400" dirty="0"/>
              <a:t>All </a:t>
            </a:r>
            <a:r>
              <a:rPr lang="en-US" sz="2400" dirty="0" smtClean="0"/>
              <a:t>Grade </a:t>
            </a:r>
            <a:r>
              <a:rPr lang="en-US" sz="2400" dirty="0"/>
              <a:t>12 educators will be used as invigilators and private Invigilators will invigilate the part time candidates  </a:t>
            </a:r>
            <a:endParaRPr lang="en-ZA" sz="24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6584871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26"/>
            <a:ext cx="9144000" cy="720788"/>
          </a:xfrm>
        </p:spPr>
        <p:txBody>
          <a:bodyPr>
            <a:normAutofit fontScale="90000"/>
          </a:bodyPr>
          <a:lstStyle/>
          <a:p>
            <a:r>
              <a:rPr lang="en-US" dirty="0" smtClean="0"/>
              <a:t>Examinations and Assessment</a:t>
            </a:r>
            <a:r>
              <a:rPr lang="en-US" sz="3800" i="1" dirty="0" smtClean="0"/>
              <a:t>…4</a:t>
            </a:r>
            <a:r>
              <a:rPr lang="en-US" dirty="0" smtClean="0"/>
              <a:t> </a:t>
            </a:r>
            <a:endParaRPr lang="en-ZA" b="1" dirty="0"/>
          </a:p>
        </p:txBody>
      </p:sp>
      <p:sp>
        <p:nvSpPr>
          <p:cNvPr id="3" name="Content Placeholder 2"/>
          <p:cNvSpPr>
            <a:spLocks noGrp="1"/>
          </p:cNvSpPr>
          <p:nvPr>
            <p:ph idx="1"/>
          </p:nvPr>
        </p:nvSpPr>
        <p:spPr>
          <a:xfrm>
            <a:off x="338328" y="896112"/>
            <a:ext cx="8348472" cy="5276088"/>
          </a:xfrm>
        </p:spPr>
        <p:txBody>
          <a:bodyPr>
            <a:normAutofit fontScale="92500" lnSpcReduction="20000"/>
          </a:bodyPr>
          <a:lstStyle/>
          <a:p>
            <a:pPr algn="just">
              <a:lnSpc>
                <a:spcPct val="110000"/>
              </a:lnSpc>
              <a:spcAft>
                <a:spcPts val="600"/>
              </a:spcAft>
            </a:pPr>
            <a:r>
              <a:rPr lang="en-ZA" sz="2400" dirty="0" smtClean="0"/>
              <a:t>NSC / SC external examination </a:t>
            </a:r>
            <a:r>
              <a:rPr lang="en-ZA" sz="2400" dirty="0"/>
              <a:t>commences on 5 November 2020 and concludes on 15 December 2020.</a:t>
            </a:r>
          </a:p>
          <a:p>
            <a:pPr algn="just">
              <a:lnSpc>
                <a:spcPct val="110000"/>
              </a:lnSpc>
              <a:spcAft>
                <a:spcPts val="600"/>
              </a:spcAft>
            </a:pPr>
            <a:r>
              <a:rPr lang="en-ZA" sz="2400" dirty="0" smtClean="0"/>
              <a:t>Computer Application Technology (CAT) </a:t>
            </a:r>
            <a:r>
              <a:rPr lang="en-ZA" sz="2400" dirty="0"/>
              <a:t>and IT Practical question papers and </a:t>
            </a:r>
            <a:r>
              <a:rPr lang="en-ZA" sz="2400" dirty="0" smtClean="0"/>
              <a:t>Life Orientation Common Assessment Task written </a:t>
            </a:r>
            <a:r>
              <a:rPr lang="en-ZA" sz="2400" dirty="0"/>
              <a:t>in the week of the 19th October 2020.</a:t>
            </a:r>
          </a:p>
          <a:p>
            <a:pPr algn="just">
              <a:lnSpc>
                <a:spcPct val="110000"/>
              </a:lnSpc>
              <a:spcAft>
                <a:spcPts val="600"/>
              </a:spcAft>
            </a:pPr>
            <a:r>
              <a:rPr lang="en-ZA" sz="2400" dirty="0"/>
              <a:t>Large enrolment subjects, i.e. Mathematics and Mathematical Literacy and English HL and FAL are written on the same day but in different sessions. </a:t>
            </a:r>
            <a:endParaRPr lang="en-ZA" sz="2400" dirty="0" smtClean="0"/>
          </a:p>
          <a:p>
            <a:pPr algn="just">
              <a:lnSpc>
                <a:spcPct val="110000"/>
              </a:lnSpc>
              <a:spcAft>
                <a:spcPts val="600"/>
              </a:spcAft>
            </a:pPr>
            <a:r>
              <a:rPr lang="en-US" sz="2400" dirty="0" smtClean="0"/>
              <a:t>Marking </a:t>
            </a:r>
            <a:r>
              <a:rPr lang="en-US" sz="2400" dirty="0" err="1" smtClean="0"/>
              <a:t>centres</a:t>
            </a:r>
            <a:r>
              <a:rPr lang="en-US" sz="2400" dirty="0" smtClean="0"/>
              <a:t> will be increased from 3 to 5 to host 1 158 markers to comply with COVID-19 protocols.</a:t>
            </a:r>
            <a:endParaRPr lang="en-ZA" sz="2400" dirty="0"/>
          </a:p>
          <a:p>
            <a:pPr algn="just">
              <a:lnSpc>
                <a:spcPct val="110000"/>
              </a:lnSpc>
              <a:spcAft>
                <a:spcPts val="600"/>
              </a:spcAft>
            </a:pPr>
            <a:r>
              <a:rPr lang="en-ZA" sz="2400" dirty="0"/>
              <a:t>Marking will commence on 3 January 2021 and conclude on 16 January 2021.</a:t>
            </a:r>
          </a:p>
          <a:p>
            <a:pPr algn="just">
              <a:lnSpc>
                <a:spcPct val="110000"/>
              </a:lnSpc>
              <a:spcAft>
                <a:spcPts val="600"/>
              </a:spcAft>
            </a:pPr>
            <a:r>
              <a:rPr lang="en-ZA" sz="2400" dirty="0" smtClean="0"/>
              <a:t>Tentative </a:t>
            </a:r>
            <a:r>
              <a:rPr lang="en-ZA" sz="2400" dirty="0"/>
              <a:t>date for the release of results: 21 February 2021 (Minister); 22 February 2021 (schools). </a:t>
            </a:r>
            <a:r>
              <a:rPr lang="en-ZA" sz="2400" dirty="0" smtClean="0"/>
              <a:t>  </a:t>
            </a:r>
            <a:endParaRPr lang="en-ZA" sz="24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1158738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26"/>
            <a:ext cx="9144000" cy="904938"/>
          </a:xfrm>
        </p:spPr>
        <p:txBody>
          <a:bodyPr>
            <a:normAutofit/>
          </a:bodyPr>
          <a:lstStyle/>
          <a:p>
            <a:r>
              <a:rPr lang="en-US" sz="3600" dirty="0" smtClean="0"/>
              <a:t>Examinations and Assessment for Grades 1 -11</a:t>
            </a:r>
            <a:endParaRPr lang="en-ZA" sz="3600" b="1" dirty="0"/>
          </a:p>
        </p:txBody>
      </p:sp>
      <p:sp>
        <p:nvSpPr>
          <p:cNvPr id="3" name="Content Placeholder 2"/>
          <p:cNvSpPr>
            <a:spLocks noGrp="1"/>
          </p:cNvSpPr>
          <p:nvPr>
            <p:ph idx="1"/>
          </p:nvPr>
        </p:nvSpPr>
        <p:spPr>
          <a:xfrm>
            <a:off x="310896" y="896112"/>
            <a:ext cx="8604504" cy="5460238"/>
          </a:xfrm>
        </p:spPr>
        <p:txBody>
          <a:bodyPr>
            <a:normAutofit fontScale="92500" lnSpcReduction="20000"/>
          </a:bodyPr>
          <a:lstStyle/>
          <a:p>
            <a:pPr lvl="0" algn="just">
              <a:lnSpc>
                <a:spcPct val="110000"/>
              </a:lnSpc>
              <a:spcAft>
                <a:spcPts val="600"/>
              </a:spcAft>
            </a:pPr>
            <a:r>
              <a:rPr lang="en-ZA" sz="2800" dirty="0" smtClean="0"/>
              <a:t>All School Based </a:t>
            </a:r>
            <a:r>
              <a:rPr lang="en-ZA" sz="2800" dirty="0" err="1" smtClean="0"/>
              <a:t>Assesssment</a:t>
            </a:r>
            <a:r>
              <a:rPr lang="en-ZA" sz="2800" dirty="0" smtClean="0"/>
              <a:t> (SBA) </a:t>
            </a:r>
            <a:r>
              <a:rPr lang="en-ZA" sz="2800" dirty="0"/>
              <a:t>requirements </a:t>
            </a:r>
            <a:r>
              <a:rPr lang="en-ZA" sz="2800" dirty="0" smtClean="0"/>
              <a:t>for Term </a:t>
            </a:r>
            <a:r>
              <a:rPr lang="en-ZA" sz="2800" dirty="0"/>
              <a:t>1 must be completed by each school.</a:t>
            </a:r>
            <a:endParaRPr lang="en-US" sz="2800" dirty="0"/>
          </a:p>
          <a:p>
            <a:pPr lvl="0" algn="just">
              <a:lnSpc>
                <a:spcPct val="110000"/>
              </a:lnSpc>
              <a:spcAft>
                <a:spcPts val="600"/>
              </a:spcAft>
            </a:pPr>
            <a:r>
              <a:rPr lang="en-ZA" sz="2800" dirty="0"/>
              <a:t>The 2020 June </a:t>
            </a:r>
            <a:r>
              <a:rPr lang="en-ZA" sz="2800" dirty="0" smtClean="0"/>
              <a:t>Examinations are </a:t>
            </a:r>
            <a:r>
              <a:rPr lang="en-ZA" sz="2800" dirty="0"/>
              <a:t>excluded across all g</a:t>
            </a:r>
            <a:r>
              <a:rPr lang="en-ZA" sz="2800" dirty="0" smtClean="0"/>
              <a:t>rades but </a:t>
            </a:r>
            <a:r>
              <a:rPr lang="en-ZA" sz="2800" dirty="0"/>
              <a:t>the final, summative examinations will be administered.</a:t>
            </a:r>
            <a:endParaRPr lang="en-US" sz="2800" dirty="0"/>
          </a:p>
          <a:p>
            <a:pPr lvl="0" algn="just">
              <a:lnSpc>
                <a:spcPct val="110000"/>
              </a:lnSpc>
              <a:spcAft>
                <a:spcPts val="600"/>
              </a:spcAft>
            </a:pPr>
            <a:r>
              <a:rPr lang="en-ZA" sz="2800" dirty="0"/>
              <a:t>The  Grade 12 Preparatory Examination will be written at all </a:t>
            </a:r>
            <a:r>
              <a:rPr lang="en-ZA" sz="2800" dirty="0" smtClean="0"/>
              <a:t>schools from the 14</a:t>
            </a:r>
            <a:r>
              <a:rPr lang="en-ZA" sz="2800" baseline="30000" dirty="0" smtClean="0"/>
              <a:t>th</a:t>
            </a:r>
            <a:r>
              <a:rPr lang="en-ZA" sz="2800" dirty="0" smtClean="0"/>
              <a:t> of September until the end of September 2020. </a:t>
            </a:r>
            <a:endParaRPr lang="en-US" sz="2800" dirty="0"/>
          </a:p>
          <a:p>
            <a:pPr lvl="0" algn="just">
              <a:lnSpc>
                <a:spcPct val="110000"/>
              </a:lnSpc>
              <a:spcAft>
                <a:spcPts val="600"/>
              </a:spcAft>
            </a:pPr>
            <a:r>
              <a:rPr lang="en-ZA" sz="2800" dirty="0"/>
              <a:t>Where possible, written tests that constituted part of the SBA tasks excluded in favour of alternative forms of assessment tasks, such as, projects, assignments, case studies, etc., that will enable the assessment of knowledge, skills and competencies that cannot be assessed in the written examinations</a:t>
            </a:r>
            <a:r>
              <a:rPr lang="en-ZA" sz="2800" dirty="0" smtClean="0"/>
              <a:t>.</a:t>
            </a:r>
            <a:endParaRPr lang="en-ZA" sz="2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57692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251520" y="188640"/>
            <a:ext cx="8229600" cy="5328592"/>
          </a:xfrm>
        </p:spPr>
        <p:txBody>
          <a:bodyPr/>
          <a:lstStyle/>
          <a:p>
            <a:pPr algn="just" eaLnBrk="0" hangingPunct="0"/>
            <a:endParaRPr lang="en-ZA" altLang="en-US" sz="2800" dirty="0" smtClean="0"/>
          </a:p>
          <a:p>
            <a:pPr marL="0" lvl="0" indent="0" algn="ctr" eaLnBrk="0" hangingPunct="0">
              <a:buNone/>
            </a:pPr>
            <a:r>
              <a:rPr lang="en-ZA" altLang="en-US" sz="6600" b="1" dirty="0" smtClean="0">
                <a:solidFill>
                  <a:prstClr val="black"/>
                </a:solidFill>
                <a:latin typeface="Bradley Hand ITC" panose="03070402050302030203" pitchFamily="66" charset="0"/>
              </a:rPr>
              <a:t>THE END </a:t>
            </a:r>
          </a:p>
          <a:p>
            <a:pPr marL="0" lvl="0" indent="0" algn="ctr" eaLnBrk="0" hangingPunct="0">
              <a:buNone/>
            </a:pPr>
            <a:r>
              <a:rPr lang="en-ZA" altLang="en-US" sz="6600" b="1" dirty="0" smtClean="0">
                <a:solidFill>
                  <a:prstClr val="black"/>
                </a:solidFill>
                <a:latin typeface="Bradley Hand ITC" panose="03070402050302030203" pitchFamily="66" charset="0"/>
              </a:rPr>
              <a:t>of the </a:t>
            </a:r>
          </a:p>
          <a:p>
            <a:pPr marL="0" lvl="0" indent="0" algn="ctr" eaLnBrk="0" hangingPunct="0">
              <a:buNone/>
            </a:pPr>
            <a:r>
              <a:rPr lang="en-ZA" altLang="en-US" sz="6600" b="1" dirty="0" smtClean="0">
                <a:solidFill>
                  <a:prstClr val="black"/>
                </a:solidFill>
                <a:latin typeface="Bradley Hand ITC" panose="03070402050302030203" pitchFamily="66" charset="0"/>
              </a:rPr>
              <a:t>Provincial Command Council Presentation</a:t>
            </a:r>
          </a:p>
          <a:p>
            <a:pPr marL="0" indent="0">
              <a:buNone/>
            </a:pPr>
            <a:endParaRPr lang="en-ZA" sz="6600" b="1" dirty="0">
              <a:latin typeface="Bradley Hand ITC" panose="03070402050302030203" pitchFamily="66" charset="0"/>
            </a:endParaRPr>
          </a:p>
        </p:txBody>
      </p:sp>
    </p:spTree>
    <p:extLst>
      <p:ext uri="{BB962C8B-B14F-4D97-AF65-F5344CB8AC3E}">
        <p14:creationId xmlns:p14="http://schemas.microsoft.com/office/powerpoint/2010/main" val="37485882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26"/>
            <a:ext cx="9144000" cy="904938"/>
          </a:xfrm>
        </p:spPr>
        <p:txBody>
          <a:bodyPr>
            <a:normAutofit fontScale="90000"/>
          </a:bodyPr>
          <a:lstStyle/>
          <a:p>
            <a:r>
              <a:rPr lang="en-US" sz="3800" dirty="0" smtClean="0"/>
              <a:t>Examinations and Assessment for Grades 1 -11</a:t>
            </a:r>
            <a:r>
              <a:rPr lang="en-US" sz="3100" i="1" dirty="0" smtClean="0"/>
              <a:t>…2</a:t>
            </a:r>
            <a:endParaRPr lang="en-ZA" sz="3100" b="1" i="1" dirty="0"/>
          </a:p>
        </p:txBody>
      </p:sp>
      <p:sp>
        <p:nvSpPr>
          <p:cNvPr id="3" name="Content Placeholder 2"/>
          <p:cNvSpPr>
            <a:spLocks noGrp="1"/>
          </p:cNvSpPr>
          <p:nvPr>
            <p:ph idx="1"/>
          </p:nvPr>
        </p:nvSpPr>
        <p:spPr>
          <a:xfrm>
            <a:off x="457200" y="960120"/>
            <a:ext cx="8229600" cy="5111496"/>
          </a:xfrm>
        </p:spPr>
        <p:txBody>
          <a:bodyPr>
            <a:normAutofit/>
          </a:bodyPr>
          <a:lstStyle/>
          <a:p>
            <a:pPr algn="just">
              <a:spcAft>
                <a:spcPts val="600"/>
              </a:spcAft>
            </a:pPr>
            <a:r>
              <a:rPr lang="en-ZA" sz="2800" dirty="0" smtClean="0"/>
              <a:t>The Department released 3 assessment instructions for the Further Education and </a:t>
            </a:r>
            <a:r>
              <a:rPr lang="en-ZA" sz="2800" dirty="0" err="1" smtClean="0"/>
              <a:t>Trainin</a:t>
            </a:r>
            <a:r>
              <a:rPr lang="en-ZA" sz="2800" dirty="0" smtClean="0"/>
              <a:t> (FET) Phase to provide clarity to schools on the different aspects of the management of the School Based Assessments in the COVID-19 environment. </a:t>
            </a:r>
          </a:p>
          <a:p>
            <a:pPr algn="just">
              <a:spcAft>
                <a:spcPts val="600"/>
              </a:spcAft>
            </a:pPr>
            <a:r>
              <a:rPr lang="en-ZA" sz="2800" dirty="0" smtClean="0"/>
              <a:t>The PED also established a working group in the General Education and Training (GET) Phase to share, update and monitor progress with the implementation of Circular S2 of 2020 and the addendum as well as the practical guidelines for teachers during the COVID-19 pandemic.   </a:t>
            </a:r>
            <a:endParaRPr lang="en-ZA" sz="2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3927722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1.7. MONITORING THE USE OF MASKS</a:t>
            </a:r>
          </a:p>
        </p:txBody>
      </p:sp>
    </p:spTree>
    <p:extLst>
      <p:ext uri="{BB962C8B-B14F-4D97-AF65-F5344CB8AC3E}">
        <p14:creationId xmlns:p14="http://schemas.microsoft.com/office/powerpoint/2010/main" val="18179536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0"/>
            <a:ext cx="8229600" cy="895794"/>
          </a:xfrm>
        </p:spPr>
        <p:txBody>
          <a:bodyPr>
            <a:noAutofit/>
          </a:bodyPr>
          <a:lstStyle/>
          <a:p>
            <a:r>
              <a:rPr lang="en-US" sz="3600" dirty="0"/>
              <a:t>Monitoring of Use of Masks at School</a:t>
            </a:r>
            <a:endParaRPr lang="en-ZA" sz="3600" dirty="0"/>
          </a:p>
        </p:txBody>
      </p:sp>
      <p:sp>
        <p:nvSpPr>
          <p:cNvPr id="7" name="Content Placeholder 6"/>
          <p:cNvSpPr>
            <a:spLocks noGrp="1"/>
          </p:cNvSpPr>
          <p:nvPr>
            <p:ph idx="1"/>
          </p:nvPr>
        </p:nvSpPr>
        <p:spPr>
          <a:xfrm>
            <a:off x="228600" y="775651"/>
            <a:ext cx="8686800" cy="5945824"/>
          </a:xfrm>
        </p:spPr>
        <p:txBody>
          <a:bodyPr>
            <a:noAutofit/>
          </a:bodyPr>
          <a:lstStyle/>
          <a:p>
            <a:pPr algn="just">
              <a:lnSpc>
                <a:spcPct val="110000"/>
              </a:lnSpc>
              <a:spcAft>
                <a:spcPts val="1200"/>
              </a:spcAft>
            </a:pPr>
            <a:r>
              <a:rPr lang="en-US" sz="2200" dirty="0"/>
              <a:t>The School COVID-19 Core Orientation Team (SCCOT) will be responsible for the orientation and monitoring of the utilization of masks by learners and all staff members at public ordinary and special schools.</a:t>
            </a:r>
            <a:endParaRPr lang="en-ZA" sz="2200" dirty="0"/>
          </a:p>
          <a:p>
            <a:pPr algn="just">
              <a:lnSpc>
                <a:spcPct val="110000"/>
              </a:lnSpc>
              <a:spcAft>
                <a:spcPts val="1200"/>
              </a:spcAft>
            </a:pPr>
            <a:r>
              <a:rPr lang="en-ZA" sz="2200" dirty="0"/>
              <a:t>Life Orientation teachers, as part of the School COVID-19 Core Orientation Team (SCCOT) will also assist with the monitoring of the use of masks by learners and staff.</a:t>
            </a:r>
          </a:p>
          <a:p>
            <a:pPr algn="just">
              <a:lnSpc>
                <a:spcPct val="110000"/>
              </a:lnSpc>
              <a:spcAft>
                <a:spcPts val="1200"/>
              </a:spcAft>
            </a:pPr>
            <a:r>
              <a:rPr lang="en-ZA" sz="2200" dirty="0"/>
              <a:t>Screeners will assist with the periodic monitoring throughout the day.</a:t>
            </a:r>
          </a:p>
          <a:p>
            <a:pPr algn="just">
              <a:lnSpc>
                <a:spcPct val="110000"/>
              </a:lnSpc>
              <a:spcAft>
                <a:spcPts val="1200"/>
              </a:spcAft>
            </a:pPr>
            <a:r>
              <a:rPr lang="en-ZA" sz="2200" dirty="0"/>
              <a:t>Teachers will be expected to do ground duty during breaks to monitor the use of masks by learners.</a:t>
            </a:r>
          </a:p>
          <a:p>
            <a:pPr algn="just">
              <a:lnSpc>
                <a:spcPct val="110000"/>
              </a:lnSpc>
              <a:spcAft>
                <a:spcPts val="1200"/>
              </a:spcAft>
            </a:pPr>
            <a:r>
              <a:rPr lang="en-ZA" sz="2200" dirty="0"/>
              <a:t>Class and subject teachers will, at all times monitor the utilization of masks in the classroom.</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2048193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56"/>
            <a:ext cx="8229600" cy="895794"/>
          </a:xfrm>
        </p:spPr>
        <p:txBody>
          <a:bodyPr>
            <a:noAutofit/>
          </a:bodyPr>
          <a:lstStyle/>
          <a:p>
            <a:r>
              <a:rPr lang="en-US" sz="3600" dirty="0"/>
              <a:t>Mechanism to deal with non-compliance</a:t>
            </a:r>
            <a:endParaRPr lang="en-ZA" sz="3600" dirty="0"/>
          </a:p>
        </p:txBody>
      </p:sp>
      <p:sp>
        <p:nvSpPr>
          <p:cNvPr id="7" name="Content Placeholder 6"/>
          <p:cNvSpPr>
            <a:spLocks noGrp="1"/>
          </p:cNvSpPr>
          <p:nvPr>
            <p:ph idx="1"/>
          </p:nvPr>
        </p:nvSpPr>
        <p:spPr>
          <a:xfrm>
            <a:off x="228600" y="822960"/>
            <a:ext cx="8686800" cy="5533390"/>
          </a:xfrm>
        </p:spPr>
        <p:txBody>
          <a:bodyPr>
            <a:noAutofit/>
          </a:bodyPr>
          <a:lstStyle/>
          <a:p>
            <a:pPr algn="just">
              <a:lnSpc>
                <a:spcPct val="110000"/>
              </a:lnSpc>
              <a:spcAft>
                <a:spcPts val="1200"/>
              </a:spcAft>
            </a:pPr>
            <a:r>
              <a:rPr lang="en-ZA" sz="2400" dirty="0"/>
              <a:t>Schools will be advised to always have extra disposable masks for learners not arriving at school with masks.</a:t>
            </a:r>
          </a:p>
          <a:p>
            <a:pPr algn="just">
              <a:lnSpc>
                <a:spcPct val="110000"/>
              </a:lnSpc>
              <a:spcAft>
                <a:spcPts val="1200"/>
              </a:spcAft>
            </a:pPr>
            <a:r>
              <a:rPr lang="en-US" sz="2400" dirty="0"/>
              <a:t>Learners arriving without a mask will also be given a letter for the parents/guardians emphasizing the importance of wearing a mask to school.</a:t>
            </a:r>
          </a:p>
          <a:p>
            <a:pPr algn="just">
              <a:lnSpc>
                <a:spcPct val="110000"/>
              </a:lnSpc>
              <a:spcAft>
                <a:spcPts val="1200"/>
              </a:spcAft>
            </a:pPr>
            <a:r>
              <a:rPr lang="en-US" sz="2400" dirty="0"/>
              <a:t>A school must keep a register of learners who were supplied with extra disposable masks to prevent learners repeatedly arriving at school without a mask.</a:t>
            </a:r>
          </a:p>
          <a:p>
            <a:pPr algn="just">
              <a:lnSpc>
                <a:spcPct val="110000"/>
              </a:lnSpc>
              <a:spcAft>
                <a:spcPts val="1200"/>
              </a:spcAft>
            </a:pPr>
            <a:r>
              <a:rPr lang="en-US" sz="2400" dirty="0"/>
              <a:t>A warning will be given to learners arriving three times without a mask and parents will be informed that the learner will be prevented from entering the school premises for non-compliance.</a:t>
            </a:r>
            <a:endParaRPr lang="en-ZA" sz="2400" dirty="0"/>
          </a:p>
          <a:p>
            <a:pPr algn="just">
              <a:lnSpc>
                <a:spcPct val="110000"/>
              </a:lnSpc>
              <a:spcAft>
                <a:spcPts val="1200"/>
              </a:spcAft>
            </a:pPr>
            <a:endParaRPr lang="en-ZA" sz="24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287102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1.8. STANDARD OPERATING PROCEDURES</a:t>
            </a:r>
          </a:p>
        </p:txBody>
      </p:sp>
    </p:spTree>
    <p:extLst>
      <p:ext uri="{BB962C8B-B14F-4D97-AF65-F5344CB8AC3E}">
        <p14:creationId xmlns:p14="http://schemas.microsoft.com/office/powerpoint/2010/main" val="13396057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80" y="36894"/>
            <a:ext cx="8747102" cy="1143000"/>
          </a:xfrm>
        </p:spPr>
        <p:txBody>
          <a:bodyPr vert="horz" lIns="91440" tIns="45720" rIns="91440" bIns="45720" rtlCol="0" anchor="ctr">
            <a:noAutofit/>
          </a:bodyPr>
          <a:lstStyle/>
          <a:p>
            <a:r>
              <a:rPr lang="en-ZA" sz="3200" dirty="0"/>
              <a:t>MEASURES IN PLACE TO DEAL WITH INCONSISTENT APPLICATION OF SOPS IN SCHOOLS</a:t>
            </a:r>
            <a:endParaRPr lang="en-US" sz="3200" dirty="0"/>
          </a:p>
        </p:txBody>
      </p:sp>
      <p:sp>
        <p:nvSpPr>
          <p:cNvPr id="3" name="Content Placeholder 2"/>
          <p:cNvSpPr>
            <a:spLocks noGrp="1"/>
          </p:cNvSpPr>
          <p:nvPr>
            <p:ph idx="1"/>
          </p:nvPr>
        </p:nvSpPr>
        <p:spPr>
          <a:xfrm>
            <a:off x="163880" y="1331404"/>
            <a:ext cx="8747101" cy="4525963"/>
          </a:xfrm>
        </p:spPr>
        <p:txBody>
          <a:bodyPr>
            <a:normAutofit fontScale="70000" lnSpcReduction="20000"/>
          </a:bodyPr>
          <a:lstStyle/>
          <a:p>
            <a:pPr lvl="0" algn="just">
              <a:spcBef>
                <a:spcPts val="0"/>
              </a:spcBef>
              <a:spcAft>
                <a:spcPts val="600"/>
              </a:spcAft>
            </a:pPr>
            <a:r>
              <a:rPr lang="en-US" sz="3400" dirty="0">
                <a:solidFill>
                  <a:srgbClr val="154354"/>
                </a:solidFill>
              </a:rPr>
              <a:t>The Province has not yet received the latest version of the revised Standard Operating Procedures.</a:t>
            </a:r>
          </a:p>
          <a:p>
            <a:pPr algn="just">
              <a:spcBef>
                <a:spcPts val="0"/>
              </a:spcBef>
              <a:spcAft>
                <a:spcPts val="600"/>
              </a:spcAft>
            </a:pPr>
            <a:r>
              <a:rPr lang="en-GB" sz="3400" dirty="0"/>
              <a:t>Last version of SOP communicated to all schools via HRMS.</a:t>
            </a:r>
          </a:p>
          <a:p>
            <a:pPr lvl="0" algn="just">
              <a:lnSpc>
                <a:spcPct val="130000"/>
              </a:lnSpc>
              <a:spcBef>
                <a:spcPts val="0"/>
              </a:spcBef>
              <a:spcAft>
                <a:spcPts val="600"/>
              </a:spcAft>
            </a:pPr>
            <a:r>
              <a:rPr lang="en-GB" sz="3400" dirty="0" err="1">
                <a:solidFill>
                  <a:srgbClr val="154354"/>
                </a:solidFill>
              </a:rPr>
              <a:t>Tshela</a:t>
            </a:r>
            <a:r>
              <a:rPr lang="en-GB" sz="3400" dirty="0">
                <a:solidFill>
                  <a:srgbClr val="154354"/>
                </a:solidFill>
              </a:rPr>
              <a:t> Consulting was appointed to orientate SGB and SMT members on the DBE SOP for teachers, support staff and learners. Virtual training was conducted on 3-5 June 2020 in all districts.</a:t>
            </a:r>
          </a:p>
          <a:p>
            <a:pPr lvl="1" algn="just">
              <a:lnSpc>
                <a:spcPct val="130000"/>
              </a:lnSpc>
              <a:spcBef>
                <a:spcPts val="0"/>
              </a:spcBef>
              <a:spcAft>
                <a:spcPts val="600"/>
              </a:spcAft>
            </a:pPr>
            <a:r>
              <a:rPr lang="en-GB" sz="3400" dirty="0">
                <a:solidFill>
                  <a:srgbClr val="154354"/>
                </a:solidFill>
              </a:rPr>
              <a:t>Frances Baard District: 76 out of 126 schools trained</a:t>
            </a:r>
          </a:p>
          <a:p>
            <a:pPr lvl="1" algn="just">
              <a:lnSpc>
                <a:spcPct val="130000"/>
              </a:lnSpc>
              <a:spcBef>
                <a:spcPts val="0"/>
              </a:spcBef>
              <a:spcAft>
                <a:spcPts val="600"/>
              </a:spcAft>
            </a:pPr>
            <a:r>
              <a:rPr lang="en-GB" sz="3400" dirty="0" err="1">
                <a:solidFill>
                  <a:srgbClr val="154354"/>
                </a:solidFill>
              </a:rPr>
              <a:t>Pixley</a:t>
            </a:r>
            <a:r>
              <a:rPr lang="en-GB" sz="3400" dirty="0">
                <a:solidFill>
                  <a:srgbClr val="154354"/>
                </a:solidFill>
              </a:rPr>
              <a:t> </a:t>
            </a:r>
            <a:r>
              <a:rPr lang="en-GB" sz="3400" dirty="0" err="1">
                <a:solidFill>
                  <a:srgbClr val="154354"/>
                </a:solidFill>
              </a:rPr>
              <a:t>ka</a:t>
            </a:r>
            <a:r>
              <a:rPr lang="en-GB" sz="3400" dirty="0">
                <a:solidFill>
                  <a:srgbClr val="154354"/>
                </a:solidFill>
              </a:rPr>
              <a:t> </a:t>
            </a:r>
            <a:r>
              <a:rPr lang="en-GB" sz="3400" dirty="0" err="1">
                <a:solidFill>
                  <a:srgbClr val="154354"/>
                </a:solidFill>
              </a:rPr>
              <a:t>Seme</a:t>
            </a:r>
            <a:r>
              <a:rPr lang="en-GB" sz="3400" dirty="0">
                <a:solidFill>
                  <a:srgbClr val="154354"/>
                </a:solidFill>
              </a:rPr>
              <a:t> District: 70 out of 87 schools trained</a:t>
            </a:r>
          </a:p>
          <a:p>
            <a:pPr lvl="1" algn="just">
              <a:lnSpc>
                <a:spcPct val="130000"/>
              </a:lnSpc>
              <a:spcBef>
                <a:spcPts val="0"/>
              </a:spcBef>
              <a:spcAft>
                <a:spcPts val="600"/>
              </a:spcAft>
            </a:pPr>
            <a:r>
              <a:rPr lang="en-GB" sz="3400" dirty="0">
                <a:solidFill>
                  <a:srgbClr val="154354"/>
                </a:solidFill>
              </a:rPr>
              <a:t>ZF </a:t>
            </a:r>
            <a:r>
              <a:rPr lang="en-GB" sz="3400" dirty="0" err="1">
                <a:solidFill>
                  <a:srgbClr val="154354"/>
                </a:solidFill>
              </a:rPr>
              <a:t>Mgcawu</a:t>
            </a:r>
            <a:r>
              <a:rPr lang="en-GB" sz="3400" dirty="0">
                <a:solidFill>
                  <a:srgbClr val="154354"/>
                </a:solidFill>
              </a:rPr>
              <a:t> District: 98 out of 98 schools trained</a:t>
            </a:r>
          </a:p>
          <a:p>
            <a:pPr lvl="1" algn="just">
              <a:lnSpc>
                <a:spcPct val="130000"/>
              </a:lnSpc>
              <a:spcBef>
                <a:spcPts val="0"/>
              </a:spcBef>
              <a:spcAft>
                <a:spcPts val="600"/>
              </a:spcAft>
            </a:pPr>
            <a:r>
              <a:rPr lang="en-GB" sz="3400" dirty="0">
                <a:solidFill>
                  <a:srgbClr val="154354"/>
                </a:solidFill>
              </a:rPr>
              <a:t>John </a:t>
            </a:r>
            <a:r>
              <a:rPr lang="en-GB" sz="3400" dirty="0" err="1">
                <a:solidFill>
                  <a:srgbClr val="154354"/>
                </a:solidFill>
              </a:rPr>
              <a:t>Taolo</a:t>
            </a:r>
            <a:r>
              <a:rPr lang="en-GB" sz="3400" dirty="0">
                <a:solidFill>
                  <a:srgbClr val="154354"/>
                </a:solidFill>
              </a:rPr>
              <a:t> </a:t>
            </a:r>
            <a:r>
              <a:rPr lang="en-GB" sz="3400" dirty="0" err="1">
                <a:solidFill>
                  <a:srgbClr val="154354"/>
                </a:solidFill>
              </a:rPr>
              <a:t>Gaetsewe</a:t>
            </a:r>
            <a:r>
              <a:rPr lang="en-GB" sz="3400" dirty="0">
                <a:solidFill>
                  <a:srgbClr val="154354"/>
                </a:solidFill>
              </a:rPr>
              <a:t> District : 100 out of 172 schools trained</a:t>
            </a:r>
          </a:p>
          <a:p>
            <a:pPr marL="0" indent="0" algn="just">
              <a:spcBef>
                <a:spcPts val="0"/>
              </a:spcBef>
              <a:spcAft>
                <a:spcPts val="600"/>
              </a:spcAft>
              <a:buNone/>
            </a:pPr>
            <a:endParaRPr lang="en-ZA" dirty="0"/>
          </a:p>
          <a:p>
            <a:pPr algn="just">
              <a:spcBef>
                <a:spcPts val="0"/>
              </a:spcBef>
              <a:spcAft>
                <a:spcPts val="600"/>
              </a:spcAft>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44929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809"/>
            <a:ext cx="9144000" cy="896112"/>
          </a:xfrm>
        </p:spPr>
        <p:txBody>
          <a:bodyPr>
            <a:noAutofit/>
          </a:bodyPr>
          <a:lstStyle/>
          <a:p>
            <a:r>
              <a:rPr lang="en-GB" sz="3600" dirty="0"/>
              <a:t/>
            </a:r>
            <a:br>
              <a:rPr lang="en-GB" sz="3600" dirty="0"/>
            </a:br>
            <a:r>
              <a:rPr lang="en-GB" sz="3200" dirty="0"/>
              <a:t> </a:t>
            </a:r>
            <a:r>
              <a:rPr lang="en-ZA" sz="3200" dirty="0">
                <a:solidFill>
                  <a:srgbClr val="154354"/>
                </a:solidFill>
              </a:rPr>
              <a:t>MEASURES IN PLACE TO DEAL WITH INCONSISTENT APPLICATION OF SOPS IN SCHOOLS</a:t>
            </a:r>
            <a:r>
              <a:rPr lang="en-ZA" sz="2800" i="1" dirty="0">
                <a:solidFill>
                  <a:srgbClr val="154354"/>
                </a:solidFill>
              </a:rPr>
              <a:t>…2</a:t>
            </a:r>
            <a:r>
              <a:rPr lang="en-GB" sz="3200" dirty="0">
                <a:latin typeface="Calibri"/>
                <a:cs typeface="Calibri"/>
              </a:rPr>
              <a:t>  </a:t>
            </a:r>
            <a:r>
              <a:rPr lang="en-GB" sz="3600" dirty="0">
                <a:latin typeface="Calibri"/>
                <a:cs typeface="Calibri"/>
              </a:rPr>
              <a:t/>
            </a:r>
            <a:br>
              <a:rPr lang="en-GB" sz="3600" dirty="0">
                <a:latin typeface="Calibri"/>
                <a:cs typeface="Calibri"/>
              </a:rPr>
            </a:br>
            <a:endParaRPr lang="en-ZA" sz="3600" dirty="0">
              <a:latin typeface="Calibri"/>
              <a:cs typeface="Calibri"/>
            </a:endParaRPr>
          </a:p>
        </p:txBody>
      </p:sp>
      <p:sp>
        <p:nvSpPr>
          <p:cNvPr id="3" name="Content Placeholder 2"/>
          <p:cNvSpPr>
            <a:spLocks noGrp="1"/>
          </p:cNvSpPr>
          <p:nvPr>
            <p:ph idx="1"/>
          </p:nvPr>
        </p:nvSpPr>
        <p:spPr>
          <a:xfrm>
            <a:off x="210313" y="1207484"/>
            <a:ext cx="8741640" cy="5331428"/>
          </a:xfrm>
        </p:spPr>
        <p:txBody>
          <a:bodyPr>
            <a:normAutofit/>
          </a:bodyPr>
          <a:lstStyle/>
          <a:p>
            <a:pPr algn="just">
              <a:lnSpc>
                <a:spcPct val="130000"/>
              </a:lnSpc>
              <a:spcBef>
                <a:spcPts val="0"/>
              </a:spcBef>
              <a:spcAft>
                <a:spcPts val="1200"/>
              </a:spcAft>
            </a:pPr>
            <a:r>
              <a:rPr lang="en-GB" sz="2400" dirty="0" err="1"/>
              <a:t>Tshela</a:t>
            </a:r>
            <a:r>
              <a:rPr lang="en-GB" sz="2400" dirty="0"/>
              <a:t> Consulting loaded training docs on USB and delivered to all districts. </a:t>
            </a:r>
          </a:p>
          <a:p>
            <a:pPr algn="just">
              <a:lnSpc>
                <a:spcPct val="130000"/>
              </a:lnSpc>
              <a:spcBef>
                <a:spcPts val="0"/>
              </a:spcBef>
              <a:spcAft>
                <a:spcPts val="1200"/>
              </a:spcAft>
            </a:pPr>
            <a:r>
              <a:rPr lang="en-GB" sz="2400" dirty="0"/>
              <a:t>All schools were provided with a USB containing the SOP and presentation. Remaining schools at attending virtual training advised to use documents to orientate SGB and SMT members.</a:t>
            </a:r>
            <a:endParaRPr lang="en-ZA" sz="2400" dirty="0"/>
          </a:p>
          <a:p>
            <a:pPr algn="just">
              <a:lnSpc>
                <a:spcPct val="130000"/>
              </a:lnSpc>
              <a:spcBef>
                <a:spcPts val="0"/>
              </a:spcBef>
              <a:spcAft>
                <a:spcPts val="1200"/>
              </a:spcAft>
            </a:pPr>
            <a:r>
              <a:rPr lang="en-US" sz="2400" dirty="0"/>
              <a:t>Screeners ensure compliance with SOP as it relates to screening, wearing of masks, sanitizing of hands and general hygiene practices in bathrooms and during feeding.</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3978648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274638"/>
            <a:ext cx="8851392" cy="1143000"/>
          </a:xfrm>
        </p:spPr>
        <p:txBody>
          <a:bodyPr>
            <a:normAutofit fontScale="90000"/>
          </a:bodyPr>
          <a:lstStyle/>
          <a:p>
            <a:r>
              <a:rPr lang="en-ZA" sz="3600" dirty="0">
                <a:solidFill>
                  <a:srgbClr val="154354"/>
                </a:solidFill>
              </a:rPr>
              <a:t>MEASURES IN PLACE TO DEAL WITH INCONSISTENT APPLICATION OF SOPS IN SCHOOLS</a:t>
            </a:r>
            <a:r>
              <a:rPr lang="en-ZA" sz="3100" i="1" dirty="0">
                <a:solidFill>
                  <a:srgbClr val="154354"/>
                </a:solidFill>
              </a:rPr>
              <a:t>…3</a:t>
            </a:r>
            <a:endParaRPr lang="en-ZA" sz="3100" i="1" dirty="0"/>
          </a:p>
        </p:txBody>
      </p:sp>
      <p:sp>
        <p:nvSpPr>
          <p:cNvPr id="3" name="Content Placeholder 2"/>
          <p:cNvSpPr>
            <a:spLocks noGrp="1"/>
          </p:cNvSpPr>
          <p:nvPr>
            <p:ph idx="1"/>
          </p:nvPr>
        </p:nvSpPr>
        <p:spPr/>
        <p:txBody>
          <a:bodyPr/>
          <a:lstStyle/>
          <a:p>
            <a:pPr lvl="0" algn="just">
              <a:spcAft>
                <a:spcPts val="600"/>
              </a:spcAft>
            </a:pPr>
            <a:r>
              <a:rPr lang="en-US" sz="2400" dirty="0">
                <a:solidFill>
                  <a:srgbClr val="154354"/>
                </a:solidFill>
              </a:rPr>
              <a:t>The School SMT ensure consistent application of the SOP amongst staff and learners.</a:t>
            </a:r>
          </a:p>
          <a:p>
            <a:pPr lvl="0" algn="just">
              <a:spcAft>
                <a:spcPts val="600"/>
              </a:spcAft>
            </a:pPr>
            <a:r>
              <a:rPr lang="en-GB" sz="2400" dirty="0">
                <a:solidFill>
                  <a:srgbClr val="154354"/>
                </a:solidFill>
              </a:rPr>
              <a:t>Inconsistent application will be dealt with per relevant legislature when Reported – EEA educators, PSA Regulations support staff.</a:t>
            </a:r>
          </a:p>
          <a:p>
            <a:pPr lvl="0" algn="just">
              <a:spcAft>
                <a:spcPts val="600"/>
              </a:spcAft>
            </a:pPr>
            <a:r>
              <a:rPr lang="en-GB" sz="2400" dirty="0">
                <a:solidFill>
                  <a:srgbClr val="154354"/>
                </a:solidFill>
              </a:rPr>
              <a:t>SGBs will be advised to amend Learner Code of Conduct to deal with COVID-19 violations.</a:t>
            </a:r>
          </a:p>
          <a:p>
            <a:pPr marL="0" indent="0">
              <a:spcAft>
                <a:spcPts val="600"/>
              </a:spcAft>
              <a:buNone/>
            </a:pPr>
            <a:endParaRPr lang="en-ZA"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078776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310896" y="241427"/>
            <a:ext cx="8229600" cy="5886323"/>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2. RESOURCING OF COVID-19 INTERVENTIONS</a:t>
            </a:r>
            <a:endParaRPr kumimoji="0" lang="en-ZA" sz="5400" b="0"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6298172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910"/>
            <a:ext cx="8229600" cy="566610"/>
          </a:xfrm>
        </p:spPr>
        <p:txBody>
          <a:bodyPr>
            <a:normAutofit fontScale="90000"/>
          </a:bodyPr>
          <a:lstStyle/>
          <a:p>
            <a:r>
              <a:rPr lang="en-US" b="1" dirty="0" smtClean="0"/>
              <a:t>COVID-19 RESOURCING</a:t>
            </a:r>
            <a:endParaRPr lang="en-ZA"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p:cNvPicPr>
            <a:picLocks noChangeAspect="1"/>
          </p:cNvPicPr>
          <p:nvPr/>
        </p:nvPicPr>
        <p:blipFill>
          <a:blip r:embed="rId2"/>
          <a:stretch>
            <a:fillRect/>
          </a:stretch>
        </p:blipFill>
        <p:spPr>
          <a:xfrm>
            <a:off x="155448" y="1161288"/>
            <a:ext cx="8860536" cy="4374809"/>
          </a:xfrm>
          <a:prstGeom prst="rect">
            <a:avLst/>
          </a:prstGeom>
        </p:spPr>
      </p:pic>
    </p:spTree>
    <p:extLst>
      <p:ext uri="{BB962C8B-B14F-4D97-AF65-F5344CB8AC3E}">
        <p14:creationId xmlns:p14="http://schemas.microsoft.com/office/powerpoint/2010/main" val="282271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E81E58F0-82DD-E04F-9BD7-7A9CAECD7B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50" y="260648"/>
            <a:ext cx="6090518" cy="1152128"/>
          </a:xfrm>
          <a:prstGeom prst="rect">
            <a:avLst/>
          </a:prstGeom>
        </p:spPr>
      </p:pic>
      <p:pic>
        <p:nvPicPr>
          <p:cNvPr id="6" name="Picture 5">
            <a:extLst>
              <a:ext uri="{FF2B5EF4-FFF2-40B4-BE49-F238E27FC236}">
                <a16:creationId xmlns:a16="http://schemas.microsoft.com/office/drawing/2014/main" id="{C20A08EC-AAC5-B74C-AED4-9C24C0FF2D08}"/>
              </a:ext>
            </a:extLst>
          </p:cNvPr>
          <p:cNvPicPr>
            <a:picLocks noChangeAspect="1"/>
          </p:cNvPicPr>
          <p:nvPr/>
        </p:nvPicPr>
        <p:blipFill>
          <a:blip r:embed="rId3"/>
          <a:stretch>
            <a:fillRect/>
          </a:stretch>
        </p:blipFill>
        <p:spPr>
          <a:xfrm>
            <a:off x="-6350" y="1988840"/>
            <a:ext cx="9150350" cy="4869160"/>
          </a:xfrm>
          <a:prstGeom prst="rect">
            <a:avLst/>
          </a:prstGeom>
        </p:spPr>
      </p:pic>
    </p:spTree>
    <p:extLst>
      <p:ext uri="{BB962C8B-B14F-4D97-AF65-F5344CB8AC3E}">
        <p14:creationId xmlns:p14="http://schemas.microsoft.com/office/powerpoint/2010/main" val="23867415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310896" y="241427"/>
            <a:ext cx="8229600" cy="5886323"/>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3. COVID-19 PRESSURE POINTS AND SERVICE DELIVERY LIMITATIONS</a:t>
            </a:r>
            <a:endParaRPr kumimoji="0" lang="en-ZA" sz="5400" b="0"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8084356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3.1. LEARNER AND TEACHER ATTENDANCE</a:t>
            </a:r>
          </a:p>
        </p:txBody>
      </p:sp>
    </p:spTree>
    <p:extLst>
      <p:ext uri="{BB962C8B-B14F-4D97-AF65-F5344CB8AC3E}">
        <p14:creationId xmlns:p14="http://schemas.microsoft.com/office/powerpoint/2010/main" val="22780222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796"/>
            <a:ext cx="9144000" cy="756494"/>
          </a:xfrm>
        </p:spPr>
        <p:txBody>
          <a:bodyPr>
            <a:noAutofit/>
          </a:bodyPr>
          <a:lstStyle/>
          <a:p>
            <a:pPr lvl="0">
              <a:spcBef>
                <a:spcPct val="20000"/>
              </a:spcBef>
            </a:pPr>
            <a:r>
              <a:rPr lang="en-US" sz="3200" dirty="0">
                <a:solidFill>
                  <a:srgbClr val="154354"/>
                </a:solidFill>
              </a:rPr>
              <a:t>AVERAGE DAILY LEARNER ATTENDANCE</a:t>
            </a:r>
            <a:br>
              <a:rPr lang="en-US" sz="3200" dirty="0">
                <a:solidFill>
                  <a:srgbClr val="154354"/>
                </a:solidFill>
              </a:rPr>
            </a:br>
            <a:r>
              <a:rPr lang="en-US" sz="3200" dirty="0">
                <a:solidFill>
                  <a:srgbClr val="154354"/>
                </a:solidFill>
              </a:rPr>
              <a:t>11 – 14 AUGUST 2020</a:t>
            </a:r>
            <a:endParaRPr lang="en-ZA" sz="3200" b="1"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7" name="Table 6"/>
          <p:cNvGraphicFramePr>
            <a:graphicFrameLocks noGrp="1"/>
          </p:cNvGraphicFramePr>
          <p:nvPr>
            <p:extLst/>
          </p:nvPr>
        </p:nvGraphicFramePr>
        <p:xfrm>
          <a:off x="448054" y="1453896"/>
          <a:ext cx="8467346" cy="4479336"/>
        </p:xfrm>
        <a:graphic>
          <a:graphicData uri="http://schemas.openxmlformats.org/drawingml/2006/table">
            <a:tbl>
              <a:tblPr>
                <a:tableStyleId>{616DA210-FB5B-4158-B5E0-FEB733F419BA}</a:tableStyleId>
              </a:tblPr>
              <a:tblGrid>
                <a:gridCol w="2316013">
                  <a:extLst>
                    <a:ext uri="{9D8B030D-6E8A-4147-A177-3AD203B41FA5}">
                      <a16:colId xmlns:a16="http://schemas.microsoft.com/office/drawing/2014/main" val="20000"/>
                    </a:ext>
                  </a:extLst>
                </a:gridCol>
                <a:gridCol w="1222856">
                  <a:extLst>
                    <a:ext uri="{9D8B030D-6E8A-4147-A177-3AD203B41FA5}">
                      <a16:colId xmlns:a16="http://schemas.microsoft.com/office/drawing/2014/main" val="20001"/>
                    </a:ext>
                  </a:extLst>
                </a:gridCol>
                <a:gridCol w="1000517">
                  <a:extLst>
                    <a:ext uri="{9D8B030D-6E8A-4147-A177-3AD203B41FA5}">
                      <a16:colId xmlns:a16="http://schemas.microsoft.com/office/drawing/2014/main" val="20002"/>
                    </a:ext>
                  </a:extLst>
                </a:gridCol>
                <a:gridCol w="981990">
                  <a:extLst>
                    <a:ext uri="{9D8B030D-6E8A-4147-A177-3AD203B41FA5}">
                      <a16:colId xmlns:a16="http://schemas.microsoft.com/office/drawing/2014/main" val="20003"/>
                    </a:ext>
                  </a:extLst>
                </a:gridCol>
                <a:gridCol w="1144602">
                  <a:extLst>
                    <a:ext uri="{9D8B030D-6E8A-4147-A177-3AD203B41FA5}">
                      <a16:colId xmlns:a16="http://schemas.microsoft.com/office/drawing/2014/main" val="20004"/>
                    </a:ext>
                  </a:extLst>
                </a:gridCol>
                <a:gridCol w="819378">
                  <a:extLst>
                    <a:ext uri="{9D8B030D-6E8A-4147-A177-3AD203B41FA5}">
                      <a16:colId xmlns:a16="http://schemas.microsoft.com/office/drawing/2014/main" val="20005"/>
                    </a:ext>
                  </a:extLst>
                </a:gridCol>
                <a:gridCol w="981990">
                  <a:extLst>
                    <a:ext uri="{9D8B030D-6E8A-4147-A177-3AD203B41FA5}">
                      <a16:colId xmlns:a16="http://schemas.microsoft.com/office/drawing/2014/main" val="20006"/>
                    </a:ext>
                  </a:extLst>
                </a:gridCol>
              </a:tblGrid>
              <a:tr h="521180">
                <a:tc rowSpan="2">
                  <a:txBody>
                    <a:bodyPr/>
                    <a:lstStyle/>
                    <a:p>
                      <a:pPr algn="ctr" fontAlgn="ctr"/>
                      <a:r>
                        <a:rPr lang="en-ZA" sz="1800" b="1" u="none" strike="noStrike" dirty="0">
                          <a:solidFill>
                            <a:schemeClr val="bg1"/>
                          </a:solidFill>
                          <a:effectLst/>
                          <a:latin typeface="Calibri" panose="020F0502020204030204" pitchFamily="34" charset="0"/>
                          <a:cs typeface="Calibri" panose="020F0502020204030204" pitchFamily="34" charset="0"/>
                        </a:rPr>
                        <a:t>DISTRICT</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5892" marR="5892" marT="58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3">
                  <a:txBody>
                    <a:bodyPr/>
                    <a:lstStyle/>
                    <a:p>
                      <a:pPr algn="ctr" fontAlgn="ctr"/>
                      <a:r>
                        <a:rPr lang="en-US" sz="1800" b="1" i="0" u="none" strike="noStrike" dirty="0">
                          <a:solidFill>
                            <a:schemeClr val="bg1"/>
                          </a:solidFill>
                          <a:effectLst/>
                          <a:latin typeface="Calibri" panose="020F0502020204030204" pitchFamily="34" charset="0"/>
                          <a:cs typeface="Calibri" panose="020F0502020204030204" pitchFamily="34" charset="0"/>
                        </a:rPr>
                        <a:t>Grade 7</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5892" marR="5892" marT="58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ZA"/>
                    </a:p>
                  </a:txBody>
                  <a:tcPr/>
                </a:tc>
                <a:tc hMerge="1">
                  <a:txBody>
                    <a:bodyPr/>
                    <a:lstStyle/>
                    <a:p>
                      <a:endParaRPr lang="en-ZA"/>
                    </a:p>
                  </a:txBody>
                  <a:tcPr/>
                </a:tc>
                <a:tc gridSpan="3">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Grade 12 </a:t>
                      </a:r>
                    </a:p>
                  </a:txBody>
                  <a:tcPr marL="5892" marR="5892" marT="58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fontAlgn="ct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5892" marR="5892" marT="58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fontAlgn="ct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5892" marR="5892" marT="58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630964">
                <a:tc vMerge="1">
                  <a:txBody>
                    <a:bodyPr/>
                    <a:lstStyle/>
                    <a:p>
                      <a:endParaRPr lang="en-ZA"/>
                    </a:p>
                  </a:txBody>
                  <a:tcPr/>
                </a:tc>
                <a:tc>
                  <a:txBody>
                    <a:bodyPr/>
                    <a:lstStyle/>
                    <a:p>
                      <a:pPr algn="ctr" fontAlgn="ctr"/>
                      <a:r>
                        <a:rPr lang="en-ZA" sz="1800" b="1" u="none" strike="noStrike" dirty="0">
                          <a:solidFill>
                            <a:schemeClr val="bg1"/>
                          </a:solidFill>
                          <a:effectLst/>
                          <a:latin typeface="Calibri" panose="020F0502020204030204" pitchFamily="34" charset="0"/>
                          <a:cs typeface="Calibri" panose="020F0502020204030204" pitchFamily="34" charset="0"/>
                        </a:rPr>
                        <a:t>Enrolment</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5892" marR="5892" marT="58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ZA" sz="1800" b="1" u="none" strike="noStrike" dirty="0">
                          <a:solidFill>
                            <a:schemeClr val="bg1"/>
                          </a:solidFill>
                          <a:effectLst/>
                          <a:latin typeface="Calibri" panose="020F0502020204030204" pitchFamily="34" charset="0"/>
                          <a:cs typeface="Calibri" panose="020F0502020204030204" pitchFamily="34" charset="0"/>
                        </a:rPr>
                        <a:t>Present</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5892" marR="5892" marT="58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ZA" sz="1800" b="1" u="none" strike="noStrike" dirty="0">
                          <a:solidFill>
                            <a:schemeClr val="bg1"/>
                          </a:solidFill>
                          <a:effectLst/>
                          <a:latin typeface="Calibri" panose="020F0502020204030204" pitchFamily="34" charset="0"/>
                          <a:cs typeface="Calibri" panose="020F0502020204030204" pitchFamily="34" charset="0"/>
                        </a:rPr>
                        <a:t>% Present</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5892" marR="5892" marT="58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ZA" sz="1800" b="1" u="none" strike="noStrike" dirty="0">
                          <a:solidFill>
                            <a:schemeClr val="bg1"/>
                          </a:solidFill>
                          <a:effectLst/>
                          <a:latin typeface="Calibri" panose="020F0502020204030204" pitchFamily="34" charset="0"/>
                          <a:cs typeface="Calibri" panose="020F0502020204030204" pitchFamily="34" charset="0"/>
                        </a:rPr>
                        <a:t>Enrolment</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5892" marR="5892" marT="58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ZA" sz="1800" b="1" u="none" strike="noStrike" dirty="0">
                          <a:solidFill>
                            <a:schemeClr val="bg1"/>
                          </a:solidFill>
                          <a:effectLst/>
                          <a:latin typeface="Calibri" panose="020F0502020204030204" pitchFamily="34" charset="0"/>
                          <a:cs typeface="Calibri" panose="020F0502020204030204" pitchFamily="34" charset="0"/>
                        </a:rPr>
                        <a:t>Present</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5892" marR="5892" marT="58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ZA" sz="1800" b="1" u="none" strike="noStrike" dirty="0">
                          <a:solidFill>
                            <a:schemeClr val="bg1"/>
                          </a:solidFill>
                          <a:effectLst/>
                          <a:latin typeface="Calibri" panose="020F0502020204030204" pitchFamily="34" charset="0"/>
                          <a:cs typeface="Calibri" panose="020F0502020204030204" pitchFamily="34" charset="0"/>
                        </a:rPr>
                        <a:t>% Present</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5892" marR="5892" marT="58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554532">
                <a:tc>
                  <a:txBody>
                    <a:bodyPr/>
                    <a:lstStyle/>
                    <a:p>
                      <a:pPr algn="l" fontAlgn="b"/>
                      <a:r>
                        <a:rPr lang="en-ZA" sz="2000" b="1" u="none" strike="noStrike" dirty="0">
                          <a:effectLst/>
                          <a:latin typeface="Calibri" panose="020F0502020204030204" pitchFamily="34" charset="0"/>
                          <a:cs typeface="Calibri" panose="020F0502020204030204" pitchFamily="34" charset="0"/>
                        </a:rPr>
                        <a:t>Frances Baard</a:t>
                      </a:r>
                      <a:endParaRPr lang="en-ZA" sz="2000" b="1" i="0" u="none" strike="noStrike" dirty="0">
                        <a:solidFill>
                          <a:srgbClr val="000000"/>
                        </a:solidFill>
                        <a:effectLst/>
                        <a:latin typeface="Calibri" panose="020F0502020204030204" pitchFamily="34" charset="0"/>
                        <a:cs typeface="Calibri" panose="020F0502020204030204" pitchFamily="34" charset="0"/>
                      </a:endParaRPr>
                    </a:p>
                  </a:txBody>
                  <a:tcPr marL="5892" marR="5892" marT="5892" marB="0" anchor="ctr">
                    <a:lnT w="12700" cap="flat" cmpd="sng" algn="ctr">
                      <a:solidFill>
                        <a:schemeClr val="bg1"/>
                      </a:solidFill>
                      <a:prstDash val="solid"/>
                      <a:round/>
                      <a:headEnd type="none" w="med" len="med"/>
                      <a:tailEnd type="none" w="med" len="med"/>
                    </a:lnT>
                    <a:solidFill>
                      <a:schemeClr val="bg2">
                        <a:lumMod val="85000"/>
                      </a:schemeClr>
                    </a:solidFill>
                  </a:tcPr>
                </a:tc>
                <a:tc>
                  <a:txBody>
                    <a:bodyPr/>
                    <a:lstStyle/>
                    <a:p>
                      <a:pPr algn="ctr" fontAlgn="b"/>
                      <a:r>
                        <a:rPr lang="en-ZA" sz="1800" b="0" i="0" u="none" strike="noStrike" dirty="0">
                          <a:solidFill>
                            <a:schemeClr val="tx1"/>
                          </a:solidFill>
                          <a:effectLst/>
                          <a:latin typeface="Calibri" panose="020F0502020204030204" pitchFamily="34" charset="0"/>
                        </a:rPr>
                        <a:t>7185</a:t>
                      </a:r>
                    </a:p>
                  </a:txBody>
                  <a:tcPr marL="7620" marR="7620" marT="7620" marB="0" anchor="ctr">
                    <a:lnT w="12700" cap="flat" cmpd="sng" algn="ctr">
                      <a:solidFill>
                        <a:schemeClr val="bg1"/>
                      </a:solidFill>
                      <a:prstDash val="solid"/>
                      <a:round/>
                      <a:headEnd type="none" w="med" len="med"/>
                      <a:tailEnd type="none" w="med" len="med"/>
                    </a:lnT>
                    <a:solidFill>
                      <a:schemeClr val="bg2">
                        <a:lumMod val="85000"/>
                      </a:schemeClr>
                    </a:solidFill>
                  </a:tcPr>
                </a:tc>
                <a:tc>
                  <a:txBody>
                    <a:bodyPr/>
                    <a:lstStyle/>
                    <a:p>
                      <a:pPr algn="ctr" fontAlgn="b"/>
                      <a:r>
                        <a:rPr lang="en-ZA" sz="1800" b="0" i="0" u="none" strike="noStrike" dirty="0">
                          <a:solidFill>
                            <a:schemeClr val="tx1"/>
                          </a:solidFill>
                          <a:effectLst/>
                          <a:latin typeface="Calibri" panose="020F0502020204030204" pitchFamily="34" charset="0"/>
                        </a:rPr>
                        <a:t>3624</a:t>
                      </a:r>
                    </a:p>
                  </a:txBody>
                  <a:tcPr marL="7620" marR="7620" marT="7620" marB="0" anchor="ctr">
                    <a:lnT w="12700" cap="flat" cmpd="sng" algn="ctr">
                      <a:solidFill>
                        <a:schemeClr val="bg1"/>
                      </a:solidFill>
                      <a:prstDash val="solid"/>
                      <a:round/>
                      <a:headEnd type="none" w="med" len="med"/>
                      <a:tailEnd type="none" w="med" len="med"/>
                    </a:lnT>
                    <a:solidFill>
                      <a:schemeClr val="bg2">
                        <a:lumMod val="85000"/>
                      </a:schemeClr>
                    </a:solidFill>
                  </a:tcPr>
                </a:tc>
                <a:tc>
                  <a:txBody>
                    <a:bodyPr/>
                    <a:lstStyle/>
                    <a:p>
                      <a:pPr algn="ctr" fontAlgn="b"/>
                      <a:r>
                        <a:rPr lang="en-ZA" sz="1800" b="1" i="0" u="none" strike="noStrike" dirty="0">
                          <a:solidFill>
                            <a:srgbClr val="C00000"/>
                          </a:solidFill>
                          <a:effectLst/>
                          <a:latin typeface="Calibri" panose="020F0502020204030204" pitchFamily="34" charset="0"/>
                        </a:rPr>
                        <a:t>50,43</a:t>
                      </a:r>
                    </a:p>
                  </a:txBody>
                  <a:tcPr marL="7620" marR="7620" marT="7620" marB="0" anchor="ctr">
                    <a:lnT w="12700" cap="flat" cmpd="sng" algn="ctr">
                      <a:solidFill>
                        <a:schemeClr val="bg1"/>
                      </a:solidFill>
                      <a:prstDash val="solid"/>
                      <a:round/>
                      <a:headEnd type="none" w="med" len="med"/>
                      <a:tailEnd type="none" w="med" len="med"/>
                    </a:lnT>
                    <a:solidFill>
                      <a:schemeClr val="bg2">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4300</a:t>
                      </a:r>
                    </a:p>
                  </a:txBody>
                  <a:tcPr marL="7620" marR="7620" marT="7620" marB="0" anchor="ctr">
                    <a:lnT w="12700" cap="flat" cmpd="sng" algn="ctr">
                      <a:solidFill>
                        <a:schemeClr val="bg1"/>
                      </a:solidFill>
                      <a:prstDash val="solid"/>
                      <a:round/>
                      <a:headEnd type="none" w="med" len="med"/>
                      <a:tailEnd type="none" w="med" len="med"/>
                    </a:lnT>
                    <a:solidFill>
                      <a:schemeClr val="bg2">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3387</a:t>
                      </a:r>
                    </a:p>
                  </a:txBody>
                  <a:tcPr marL="7620" marR="7620" marT="7620" marB="0" anchor="ctr">
                    <a:lnT w="12700" cap="flat" cmpd="sng" algn="ctr">
                      <a:solidFill>
                        <a:schemeClr val="bg1"/>
                      </a:solidFill>
                      <a:prstDash val="solid"/>
                      <a:round/>
                      <a:headEnd type="none" w="med" len="med"/>
                      <a:tailEnd type="none" w="med" len="med"/>
                    </a:lnT>
                    <a:solidFill>
                      <a:schemeClr val="bg2">
                        <a:lumMod val="85000"/>
                      </a:schemeClr>
                    </a:solidFill>
                  </a:tcPr>
                </a:tc>
                <a:tc>
                  <a:txBody>
                    <a:bodyPr/>
                    <a:lstStyle/>
                    <a:p>
                      <a:pPr algn="ctr" fontAlgn="b"/>
                      <a:r>
                        <a:rPr lang="en-ZA" sz="1800" b="1" i="0" u="none" strike="noStrike" dirty="0">
                          <a:solidFill>
                            <a:srgbClr val="C00000"/>
                          </a:solidFill>
                          <a:effectLst/>
                          <a:latin typeface="Calibri" panose="020F0502020204030204" pitchFamily="34" charset="0"/>
                        </a:rPr>
                        <a:t>78,77</a:t>
                      </a:r>
                    </a:p>
                  </a:txBody>
                  <a:tcPr marL="7620" marR="7620" marT="7620" marB="0" anchor="ctr">
                    <a:lnT w="12700" cap="flat" cmpd="sng" algn="ctr">
                      <a:solidFill>
                        <a:schemeClr val="bg1"/>
                      </a:solidFill>
                      <a:prstDash val="solid"/>
                      <a:round/>
                      <a:headEnd type="none" w="med" len="med"/>
                      <a:tailEnd type="none" w="med" len="med"/>
                    </a:lnT>
                    <a:solidFill>
                      <a:schemeClr val="bg2">
                        <a:lumMod val="85000"/>
                      </a:schemeClr>
                    </a:solidFill>
                  </a:tcPr>
                </a:tc>
                <a:extLst>
                  <a:ext uri="{0D108BD9-81ED-4DB2-BD59-A6C34878D82A}">
                    <a16:rowId xmlns:a16="http://schemas.microsoft.com/office/drawing/2014/main" val="10002"/>
                  </a:ext>
                </a:extLst>
              </a:tr>
              <a:tr h="554532">
                <a:tc>
                  <a:txBody>
                    <a:bodyPr/>
                    <a:lstStyle/>
                    <a:p>
                      <a:pPr algn="l" fontAlgn="b"/>
                      <a:r>
                        <a:rPr lang="en-ZA" sz="2000" b="1" u="none" strike="noStrike" dirty="0">
                          <a:effectLst/>
                          <a:latin typeface="Calibri" panose="020F0502020204030204" pitchFamily="34" charset="0"/>
                          <a:cs typeface="Calibri" panose="020F0502020204030204" pitchFamily="34" charset="0"/>
                        </a:rPr>
                        <a:t>John </a:t>
                      </a:r>
                      <a:r>
                        <a:rPr lang="en-ZA" sz="2000" b="1" u="none" strike="noStrike" dirty="0" err="1">
                          <a:effectLst/>
                          <a:latin typeface="Calibri" panose="020F0502020204030204" pitchFamily="34" charset="0"/>
                          <a:cs typeface="Calibri" panose="020F0502020204030204" pitchFamily="34" charset="0"/>
                        </a:rPr>
                        <a:t>Taolo</a:t>
                      </a:r>
                      <a:r>
                        <a:rPr lang="en-ZA" sz="2000" b="1" u="none" strike="noStrike" dirty="0">
                          <a:effectLst/>
                          <a:latin typeface="Calibri" panose="020F0502020204030204" pitchFamily="34" charset="0"/>
                          <a:cs typeface="Calibri" panose="020F0502020204030204" pitchFamily="34" charset="0"/>
                        </a:rPr>
                        <a:t> </a:t>
                      </a:r>
                      <a:r>
                        <a:rPr lang="en-ZA" sz="2000" b="1" u="none" strike="noStrike" dirty="0" err="1">
                          <a:effectLst/>
                          <a:latin typeface="Calibri" panose="020F0502020204030204" pitchFamily="34" charset="0"/>
                          <a:cs typeface="Calibri" panose="020F0502020204030204" pitchFamily="34" charset="0"/>
                        </a:rPr>
                        <a:t>Gaetsewe</a:t>
                      </a:r>
                      <a:endParaRPr lang="en-ZA" sz="2000" b="1" i="0" u="none" strike="noStrike" dirty="0">
                        <a:solidFill>
                          <a:srgbClr val="000000"/>
                        </a:solidFill>
                        <a:effectLst/>
                        <a:latin typeface="Calibri" panose="020F0502020204030204" pitchFamily="34" charset="0"/>
                        <a:cs typeface="Calibri" panose="020F0502020204030204" pitchFamily="34" charset="0"/>
                      </a:endParaRPr>
                    </a:p>
                  </a:txBody>
                  <a:tcPr marL="5892" marR="5892" marT="5892" marB="0" anchor="ctr"/>
                </a:tc>
                <a:tc>
                  <a:txBody>
                    <a:bodyPr/>
                    <a:lstStyle/>
                    <a:p>
                      <a:pPr algn="ctr" fontAlgn="b"/>
                      <a:r>
                        <a:rPr lang="en-ZA" sz="1800" b="0" i="0" u="none" strike="noStrike">
                          <a:solidFill>
                            <a:schemeClr val="tx1"/>
                          </a:solidFill>
                          <a:effectLst/>
                          <a:latin typeface="Calibri" panose="020F0502020204030204" pitchFamily="34" charset="0"/>
                        </a:rPr>
                        <a:t>5047</a:t>
                      </a:r>
                    </a:p>
                  </a:txBody>
                  <a:tcPr marL="7620" marR="7620" marT="7620" marB="0" anchor="ctr"/>
                </a:tc>
                <a:tc>
                  <a:txBody>
                    <a:bodyPr/>
                    <a:lstStyle/>
                    <a:p>
                      <a:pPr algn="ctr" fontAlgn="b"/>
                      <a:r>
                        <a:rPr lang="en-ZA" sz="1800" b="0" i="0" u="none" strike="noStrike" dirty="0">
                          <a:solidFill>
                            <a:schemeClr val="tx1"/>
                          </a:solidFill>
                          <a:effectLst/>
                          <a:latin typeface="Calibri" panose="020F0502020204030204" pitchFamily="34" charset="0"/>
                        </a:rPr>
                        <a:t>2784</a:t>
                      </a:r>
                    </a:p>
                  </a:txBody>
                  <a:tcPr marL="7620" marR="7620" marT="7620" marB="0" anchor="ctr"/>
                </a:tc>
                <a:tc>
                  <a:txBody>
                    <a:bodyPr/>
                    <a:lstStyle/>
                    <a:p>
                      <a:pPr algn="ctr" fontAlgn="b"/>
                      <a:r>
                        <a:rPr lang="en-ZA" sz="1800" b="1" i="0" u="none" strike="noStrike" dirty="0">
                          <a:solidFill>
                            <a:srgbClr val="C00000"/>
                          </a:solidFill>
                          <a:effectLst/>
                          <a:latin typeface="Calibri" panose="020F0502020204030204" pitchFamily="34" charset="0"/>
                        </a:rPr>
                        <a:t>55,15</a:t>
                      </a:r>
                    </a:p>
                  </a:txBody>
                  <a:tcPr marL="7620" marR="7620" marT="7620" marB="0" anchor="ctr"/>
                </a:tc>
                <a:tc>
                  <a:txBody>
                    <a:bodyPr/>
                    <a:lstStyle/>
                    <a:p>
                      <a:pPr algn="ctr" fontAlgn="b"/>
                      <a:r>
                        <a:rPr lang="en-ZA" sz="1800" b="0" i="0" u="none" strike="noStrike">
                          <a:solidFill>
                            <a:schemeClr val="tx1"/>
                          </a:solidFill>
                          <a:effectLst/>
                          <a:latin typeface="Calibri" panose="020F0502020204030204" pitchFamily="34" charset="0"/>
                        </a:rPr>
                        <a:t>2598</a:t>
                      </a:r>
                    </a:p>
                  </a:txBody>
                  <a:tcPr marL="7620" marR="7620" marT="7620" marB="0" anchor="ctr"/>
                </a:tc>
                <a:tc>
                  <a:txBody>
                    <a:bodyPr/>
                    <a:lstStyle/>
                    <a:p>
                      <a:pPr algn="ctr" fontAlgn="b"/>
                      <a:r>
                        <a:rPr lang="en-ZA" sz="1800" b="0" i="0" u="none" strike="noStrike">
                          <a:solidFill>
                            <a:schemeClr val="tx1"/>
                          </a:solidFill>
                          <a:effectLst/>
                          <a:latin typeface="Calibri" panose="020F0502020204030204" pitchFamily="34" charset="0"/>
                        </a:rPr>
                        <a:t>1930</a:t>
                      </a:r>
                    </a:p>
                  </a:txBody>
                  <a:tcPr marL="7620" marR="7620" marT="7620" marB="0" anchor="ctr"/>
                </a:tc>
                <a:tc>
                  <a:txBody>
                    <a:bodyPr/>
                    <a:lstStyle/>
                    <a:p>
                      <a:pPr algn="ctr" fontAlgn="b"/>
                      <a:r>
                        <a:rPr lang="en-ZA" sz="1800" b="1" i="0" u="none" strike="noStrike" dirty="0">
                          <a:solidFill>
                            <a:srgbClr val="C00000"/>
                          </a:solidFill>
                          <a:effectLst/>
                          <a:latin typeface="Calibri" panose="020F0502020204030204" pitchFamily="34" charset="0"/>
                        </a:rPr>
                        <a:t>74,30</a:t>
                      </a:r>
                    </a:p>
                  </a:txBody>
                  <a:tcPr marL="7620" marR="7620" marT="7620" marB="0" anchor="ctr"/>
                </a:tc>
                <a:extLst>
                  <a:ext uri="{0D108BD9-81ED-4DB2-BD59-A6C34878D82A}">
                    <a16:rowId xmlns:a16="http://schemas.microsoft.com/office/drawing/2014/main" val="10003"/>
                  </a:ext>
                </a:extLst>
              </a:tr>
              <a:tr h="554532">
                <a:tc>
                  <a:txBody>
                    <a:bodyPr/>
                    <a:lstStyle/>
                    <a:p>
                      <a:pPr algn="l" fontAlgn="b"/>
                      <a:r>
                        <a:rPr lang="en-ZA" sz="2000" b="1" u="none" strike="noStrike" dirty="0">
                          <a:effectLst/>
                          <a:latin typeface="Calibri" panose="020F0502020204030204" pitchFamily="34" charset="0"/>
                          <a:cs typeface="Calibri" panose="020F0502020204030204" pitchFamily="34" charset="0"/>
                        </a:rPr>
                        <a:t>Namakwa</a:t>
                      </a:r>
                      <a:endParaRPr lang="en-ZA" sz="2000" b="1" i="0" u="none" strike="noStrike" dirty="0">
                        <a:solidFill>
                          <a:srgbClr val="000000"/>
                        </a:solidFill>
                        <a:effectLst/>
                        <a:latin typeface="Calibri" panose="020F0502020204030204" pitchFamily="34" charset="0"/>
                        <a:cs typeface="Calibri" panose="020F0502020204030204" pitchFamily="34" charset="0"/>
                      </a:endParaRPr>
                    </a:p>
                  </a:txBody>
                  <a:tcPr marL="5892" marR="5892" marT="5892" marB="0" anchor="ctr">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1788</a:t>
                      </a:r>
                    </a:p>
                  </a:txBody>
                  <a:tcPr marL="7620" marR="7620" marT="7620" marB="0" anchor="ctr">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1393</a:t>
                      </a:r>
                    </a:p>
                  </a:txBody>
                  <a:tcPr marL="7620" marR="7620" marT="7620" marB="0" anchor="ctr">
                    <a:solidFill>
                      <a:schemeClr val="bg1">
                        <a:lumMod val="85000"/>
                      </a:schemeClr>
                    </a:solidFill>
                  </a:tcPr>
                </a:tc>
                <a:tc>
                  <a:txBody>
                    <a:bodyPr/>
                    <a:lstStyle/>
                    <a:p>
                      <a:pPr algn="ctr" fontAlgn="b"/>
                      <a:r>
                        <a:rPr lang="en-ZA" sz="1800" b="1" i="0" u="none" strike="noStrike" dirty="0">
                          <a:solidFill>
                            <a:srgbClr val="C00000"/>
                          </a:solidFill>
                          <a:effectLst/>
                          <a:latin typeface="Calibri" panose="020F0502020204030204" pitchFamily="34" charset="0"/>
                        </a:rPr>
                        <a:t>77,91</a:t>
                      </a:r>
                    </a:p>
                  </a:txBody>
                  <a:tcPr marL="7620" marR="7620" marT="7620" marB="0" anchor="ctr">
                    <a:solidFill>
                      <a:schemeClr val="bg1">
                        <a:lumMod val="85000"/>
                      </a:schemeClr>
                    </a:solidFill>
                  </a:tcPr>
                </a:tc>
                <a:tc>
                  <a:txBody>
                    <a:bodyPr/>
                    <a:lstStyle/>
                    <a:p>
                      <a:pPr algn="ctr" fontAlgn="b"/>
                      <a:r>
                        <a:rPr lang="en-ZA" sz="1800" b="0" i="0" u="none" strike="noStrike" dirty="0">
                          <a:solidFill>
                            <a:schemeClr val="tx1"/>
                          </a:solidFill>
                          <a:effectLst/>
                          <a:latin typeface="Calibri" panose="020F0502020204030204" pitchFamily="34" charset="0"/>
                        </a:rPr>
                        <a:t>841</a:t>
                      </a:r>
                    </a:p>
                  </a:txBody>
                  <a:tcPr marL="7620" marR="7620" marT="7620" marB="0" anchor="ctr">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735</a:t>
                      </a:r>
                    </a:p>
                  </a:txBody>
                  <a:tcPr marL="7620" marR="7620" marT="7620" marB="0" anchor="ctr">
                    <a:solidFill>
                      <a:schemeClr val="bg1">
                        <a:lumMod val="85000"/>
                      </a:schemeClr>
                    </a:solidFill>
                  </a:tcPr>
                </a:tc>
                <a:tc>
                  <a:txBody>
                    <a:bodyPr/>
                    <a:lstStyle/>
                    <a:p>
                      <a:pPr algn="ctr" fontAlgn="b"/>
                      <a:r>
                        <a:rPr lang="en-ZA" sz="1800" b="1" i="0" u="none" strike="noStrike" dirty="0">
                          <a:solidFill>
                            <a:srgbClr val="C00000"/>
                          </a:solidFill>
                          <a:effectLst/>
                          <a:latin typeface="Calibri" panose="020F0502020204030204" pitchFamily="34" charset="0"/>
                        </a:rPr>
                        <a:t>87,45</a:t>
                      </a:r>
                    </a:p>
                  </a:txBody>
                  <a:tcPr marL="7620" marR="7620" marT="7620" marB="0" anchor="ctr">
                    <a:solidFill>
                      <a:schemeClr val="bg1">
                        <a:lumMod val="85000"/>
                      </a:schemeClr>
                    </a:solidFill>
                  </a:tcPr>
                </a:tc>
                <a:extLst>
                  <a:ext uri="{0D108BD9-81ED-4DB2-BD59-A6C34878D82A}">
                    <a16:rowId xmlns:a16="http://schemas.microsoft.com/office/drawing/2014/main" val="10004"/>
                  </a:ext>
                </a:extLst>
              </a:tr>
              <a:tr h="554532">
                <a:tc>
                  <a:txBody>
                    <a:bodyPr/>
                    <a:lstStyle/>
                    <a:p>
                      <a:pPr algn="l" fontAlgn="b"/>
                      <a:r>
                        <a:rPr lang="en-ZA" sz="2000" b="1" u="none" strike="noStrike" dirty="0" err="1">
                          <a:effectLst/>
                          <a:latin typeface="Calibri" panose="020F0502020204030204" pitchFamily="34" charset="0"/>
                          <a:cs typeface="Calibri" panose="020F0502020204030204" pitchFamily="34" charset="0"/>
                        </a:rPr>
                        <a:t>Pixley</a:t>
                      </a:r>
                      <a:r>
                        <a:rPr lang="en-ZA" sz="2000" b="1" u="none" strike="noStrike" dirty="0">
                          <a:effectLst/>
                          <a:latin typeface="Calibri" panose="020F0502020204030204" pitchFamily="34" charset="0"/>
                          <a:cs typeface="Calibri" panose="020F0502020204030204" pitchFamily="34" charset="0"/>
                        </a:rPr>
                        <a:t> </a:t>
                      </a:r>
                      <a:r>
                        <a:rPr lang="en-ZA" sz="2000" b="1" u="none" strike="noStrike" dirty="0" err="1">
                          <a:effectLst/>
                          <a:latin typeface="Calibri" panose="020F0502020204030204" pitchFamily="34" charset="0"/>
                          <a:cs typeface="Calibri" panose="020F0502020204030204" pitchFamily="34" charset="0"/>
                        </a:rPr>
                        <a:t>Ka</a:t>
                      </a:r>
                      <a:r>
                        <a:rPr lang="en-ZA" sz="2000" b="1" u="none" strike="noStrike" dirty="0">
                          <a:effectLst/>
                          <a:latin typeface="Calibri" panose="020F0502020204030204" pitchFamily="34" charset="0"/>
                          <a:cs typeface="Calibri" panose="020F0502020204030204" pitchFamily="34" charset="0"/>
                        </a:rPr>
                        <a:t> </a:t>
                      </a:r>
                      <a:r>
                        <a:rPr lang="en-ZA" sz="2000" b="1" u="none" strike="noStrike" dirty="0" err="1">
                          <a:effectLst/>
                          <a:latin typeface="Calibri" panose="020F0502020204030204" pitchFamily="34" charset="0"/>
                          <a:cs typeface="Calibri" panose="020F0502020204030204" pitchFamily="34" charset="0"/>
                        </a:rPr>
                        <a:t>Seme</a:t>
                      </a:r>
                      <a:endParaRPr lang="en-ZA" sz="2000" b="1" i="0" u="none" strike="noStrike" dirty="0">
                        <a:solidFill>
                          <a:srgbClr val="000000"/>
                        </a:solidFill>
                        <a:effectLst/>
                        <a:latin typeface="Calibri" panose="020F0502020204030204" pitchFamily="34" charset="0"/>
                        <a:cs typeface="Calibri" panose="020F0502020204030204" pitchFamily="34" charset="0"/>
                      </a:endParaRPr>
                    </a:p>
                  </a:txBody>
                  <a:tcPr marL="5892" marR="5892" marT="5892" marB="0" anchor="ctr"/>
                </a:tc>
                <a:tc>
                  <a:txBody>
                    <a:bodyPr/>
                    <a:lstStyle/>
                    <a:p>
                      <a:pPr algn="ctr" fontAlgn="b"/>
                      <a:r>
                        <a:rPr lang="en-ZA" sz="1800" b="0" i="0" u="none" strike="noStrike">
                          <a:solidFill>
                            <a:schemeClr val="tx1"/>
                          </a:solidFill>
                          <a:effectLst/>
                          <a:latin typeface="Calibri" panose="020F0502020204030204" pitchFamily="34" charset="0"/>
                        </a:rPr>
                        <a:t>4069</a:t>
                      </a:r>
                    </a:p>
                  </a:txBody>
                  <a:tcPr marL="7620" marR="7620" marT="7620" marB="0" anchor="ctr"/>
                </a:tc>
                <a:tc>
                  <a:txBody>
                    <a:bodyPr/>
                    <a:lstStyle/>
                    <a:p>
                      <a:pPr algn="ctr" fontAlgn="b"/>
                      <a:r>
                        <a:rPr lang="en-ZA" sz="1800" b="0" i="0" u="none" strike="noStrike">
                          <a:solidFill>
                            <a:schemeClr val="tx1"/>
                          </a:solidFill>
                          <a:effectLst/>
                          <a:latin typeface="Calibri" panose="020F0502020204030204" pitchFamily="34" charset="0"/>
                        </a:rPr>
                        <a:t>1775</a:t>
                      </a:r>
                    </a:p>
                  </a:txBody>
                  <a:tcPr marL="7620" marR="7620" marT="7620" marB="0" anchor="ctr"/>
                </a:tc>
                <a:tc>
                  <a:txBody>
                    <a:bodyPr/>
                    <a:lstStyle/>
                    <a:p>
                      <a:pPr algn="ctr" fontAlgn="b"/>
                      <a:r>
                        <a:rPr lang="en-ZA" sz="1800" b="1" i="0" u="none" strike="noStrike" dirty="0">
                          <a:solidFill>
                            <a:srgbClr val="C00000"/>
                          </a:solidFill>
                          <a:effectLst/>
                          <a:latin typeface="Calibri" panose="020F0502020204030204" pitchFamily="34" charset="0"/>
                        </a:rPr>
                        <a:t>43,61</a:t>
                      </a:r>
                    </a:p>
                  </a:txBody>
                  <a:tcPr marL="7620" marR="7620" marT="7620" marB="0" anchor="ctr"/>
                </a:tc>
                <a:tc>
                  <a:txBody>
                    <a:bodyPr/>
                    <a:lstStyle/>
                    <a:p>
                      <a:pPr algn="ctr" fontAlgn="b"/>
                      <a:r>
                        <a:rPr lang="en-ZA" sz="1800" b="0" i="0" u="none" strike="noStrike" dirty="0">
                          <a:solidFill>
                            <a:schemeClr val="tx1"/>
                          </a:solidFill>
                          <a:effectLst/>
                          <a:latin typeface="Calibri" panose="020F0502020204030204" pitchFamily="34" charset="0"/>
                        </a:rPr>
                        <a:t>1515</a:t>
                      </a:r>
                    </a:p>
                  </a:txBody>
                  <a:tcPr marL="7620" marR="7620" marT="7620" marB="0" anchor="ctr"/>
                </a:tc>
                <a:tc>
                  <a:txBody>
                    <a:bodyPr/>
                    <a:lstStyle/>
                    <a:p>
                      <a:pPr algn="ctr" fontAlgn="b"/>
                      <a:r>
                        <a:rPr lang="en-ZA" sz="1800" b="0" i="0" u="none" strike="noStrike" dirty="0">
                          <a:solidFill>
                            <a:schemeClr val="tx1"/>
                          </a:solidFill>
                          <a:effectLst/>
                          <a:latin typeface="Calibri" panose="020F0502020204030204" pitchFamily="34" charset="0"/>
                        </a:rPr>
                        <a:t>1178</a:t>
                      </a:r>
                    </a:p>
                  </a:txBody>
                  <a:tcPr marL="7620" marR="7620" marT="7620" marB="0" anchor="ctr"/>
                </a:tc>
                <a:tc>
                  <a:txBody>
                    <a:bodyPr/>
                    <a:lstStyle/>
                    <a:p>
                      <a:pPr algn="ctr" fontAlgn="b"/>
                      <a:r>
                        <a:rPr lang="en-ZA" sz="1800" b="1" i="0" u="none" strike="noStrike" dirty="0">
                          <a:solidFill>
                            <a:srgbClr val="C00000"/>
                          </a:solidFill>
                          <a:effectLst/>
                          <a:latin typeface="Calibri" panose="020F0502020204030204" pitchFamily="34" charset="0"/>
                        </a:rPr>
                        <a:t>77,79</a:t>
                      </a:r>
                    </a:p>
                  </a:txBody>
                  <a:tcPr marL="7620" marR="7620" marT="7620" marB="0" anchor="ctr"/>
                </a:tc>
                <a:extLst>
                  <a:ext uri="{0D108BD9-81ED-4DB2-BD59-A6C34878D82A}">
                    <a16:rowId xmlns:a16="http://schemas.microsoft.com/office/drawing/2014/main" val="10005"/>
                  </a:ext>
                </a:extLst>
              </a:tr>
              <a:tr h="554532">
                <a:tc>
                  <a:txBody>
                    <a:bodyPr/>
                    <a:lstStyle/>
                    <a:p>
                      <a:pPr algn="l" fontAlgn="b"/>
                      <a:r>
                        <a:rPr lang="en-ZA" sz="2000" b="1" u="none" strike="noStrike" dirty="0">
                          <a:effectLst/>
                          <a:latin typeface="Calibri" panose="020F0502020204030204" pitchFamily="34" charset="0"/>
                          <a:cs typeface="Calibri" panose="020F0502020204030204" pitchFamily="34" charset="0"/>
                        </a:rPr>
                        <a:t>ZF </a:t>
                      </a:r>
                      <a:r>
                        <a:rPr lang="en-ZA" sz="2000" b="1" u="none" strike="noStrike" dirty="0" err="1">
                          <a:effectLst/>
                          <a:latin typeface="Calibri" panose="020F0502020204030204" pitchFamily="34" charset="0"/>
                          <a:cs typeface="Calibri" panose="020F0502020204030204" pitchFamily="34" charset="0"/>
                        </a:rPr>
                        <a:t>Mgcawu</a:t>
                      </a:r>
                      <a:endParaRPr lang="en-ZA" sz="2000" b="1" i="0" u="none" strike="noStrike" dirty="0">
                        <a:solidFill>
                          <a:srgbClr val="000000"/>
                        </a:solidFill>
                        <a:effectLst/>
                        <a:latin typeface="Calibri" panose="020F0502020204030204" pitchFamily="34" charset="0"/>
                        <a:cs typeface="Calibri" panose="020F0502020204030204" pitchFamily="34" charset="0"/>
                      </a:endParaRPr>
                    </a:p>
                  </a:txBody>
                  <a:tcPr marL="5892" marR="5892" marT="5892" marB="0" anchor="ctr">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4747</a:t>
                      </a:r>
                    </a:p>
                  </a:txBody>
                  <a:tcPr marL="7620" marR="7620" marT="7620" marB="0" anchor="ctr">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2296</a:t>
                      </a:r>
                    </a:p>
                  </a:txBody>
                  <a:tcPr marL="7620" marR="7620" marT="7620" marB="0" anchor="ctr">
                    <a:solidFill>
                      <a:schemeClr val="bg1">
                        <a:lumMod val="85000"/>
                      </a:schemeClr>
                    </a:solidFill>
                  </a:tcPr>
                </a:tc>
                <a:tc>
                  <a:txBody>
                    <a:bodyPr/>
                    <a:lstStyle/>
                    <a:p>
                      <a:pPr algn="ctr" fontAlgn="b"/>
                      <a:r>
                        <a:rPr lang="en-ZA" sz="1800" b="1" i="0" u="none" strike="noStrike" dirty="0">
                          <a:solidFill>
                            <a:srgbClr val="C00000"/>
                          </a:solidFill>
                          <a:effectLst/>
                          <a:latin typeface="Calibri" panose="020F0502020204030204" pitchFamily="34" charset="0"/>
                        </a:rPr>
                        <a:t>48,37</a:t>
                      </a:r>
                    </a:p>
                  </a:txBody>
                  <a:tcPr marL="7620" marR="7620" marT="7620" marB="0" anchor="ctr">
                    <a:solidFill>
                      <a:schemeClr val="bg1">
                        <a:lumMod val="85000"/>
                      </a:schemeClr>
                    </a:solidFill>
                  </a:tcPr>
                </a:tc>
                <a:tc>
                  <a:txBody>
                    <a:bodyPr/>
                    <a:lstStyle/>
                    <a:p>
                      <a:pPr algn="ctr" fontAlgn="b"/>
                      <a:r>
                        <a:rPr lang="en-ZA" sz="1800" b="0" i="0" u="none" strike="noStrike" dirty="0">
                          <a:solidFill>
                            <a:schemeClr val="tx1"/>
                          </a:solidFill>
                          <a:effectLst/>
                          <a:latin typeface="Calibri" panose="020F0502020204030204" pitchFamily="34" charset="0"/>
                        </a:rPr>
                        <a:t>2324</a:t>
                      </a:r>
                    </a:p>
                  </a:txBody>
                  <a:tcPr marL="7620" marR="7620" marT="7620" marB="0" anchor="ctr">
                    <a:solidFill>
                      <a:schemeClr val="bg1">
                        <a:lumMod val="85000"/>
                      </a:schemeClr>
                    </a:solidFill>
                  </a:tcPr>
                </a:tc>
                <a:tc>
                  <a:txBody>
                    <a:bodyPr/>
                    <a:lstStyle/>
                    <a:p>
                      <a:pPr algn="ctr" fontAlgn="b"/>
                      <a:r>
                        <a:rPr lang="en-ZA" sz="1800" b="0" i="0" u="none" strike="noStrike" dirty="0">
                          <a:solidFill>
                            <a:schemeClr val="tx1"/>
                          </a:solidFill>
                          <a:effectLst/>
                          <a:latin typeface="Calibri" panose="020F0502020204030204" pitchFamily="34" charset="0"/>
                        </a:rPr>
                        <a:t>1703</a:t>
                      </a:r>
                    </a:p>
                  </a:txBody>
                  <a:tcPr marL="7620" marR="7620" marT="7620" marB="0" anchor="ctr">
                    <a:solidFill>
                      <a:schemeClr val="bg1">
                        <a:lumMod val="85000"/>
                      </a:schemeClr>
                    </a:solidFill>
                  </a:tcPr>
                </a:tc>
                <a:tc>
                  <a:txBody>
                    <a:bodyPr/>
                    <a:lstStyle/>
                    <a:p>
                      <a:pPr algn="ctr" fontAlgn="b"/>
                      <a:r>
                        <a:rPr lang="en-ZA" sz="1800" b="1" i="0" u="none" strike="noStrike" dirty="0">
                          <a:solidFill>
                            <a:srgbClr val="C00000"/>
                          </a:solidFill>
                          <a:effectLst/>
                          <a:latin typeface="Calibri" panose="020F0502020204030204" pitchFamily="34" charset="0"/>
                        </a:rPr>
                        <a:t>73,26</a:t>
                      </a:r>
                    </a:p>
                  </a:txBody>
                  <a:tcPr marL="7620" marR="7620" marT="7620" marB="0" anchor="ctr">
                    <a:solidFill>
                      <a:schemeClr val="bg1">
                        <a:lumMod val="85000"/>
                      </a:schemeClr>
                    </a:solidFill>
                  </a:tcPr>
                </a:tc>
                <a:extLst>
                  <a:ext uri="{0D108BD9-81ED-4DB2-BD59-A6C34878D82A}">
                    <a16:rowId xmlns:a16="http://schemas.microsoft.com/office/drawing/2014/main" val="10006"/>
                  </a:ext>
                </a:extLst>
              </a:tr>
              <a:tr h="554532">
                <a:tc>
                  <a:txBody>
                    <a:bodyPr/>
                    <a:lstStyle/>
                    <a:p>
                      <a:pPr algn="l" fontAlgn="b"/>
                      <a:r>
                        <a:rPr lang="en-ZA" sz="2000" b="1" u="none" strike="noStrike" dirty="0">
                          <a:effectLst/>
                          <a:latin typeface="Calibri" panose="020F0502020204030204" pitchFamily="34" charset="0"/>
                          <a:cs typeface="Calibri" panose="020F0502020204030204" pitchFamily="34" charset="0"/>
                        </a:rPr>
                        <a:t>TOTAL</a:t>
                      </a:r>
                      <a:endParaRPr lang="en-ZA" sz="2000" b="1" i="0" u="none" strike="noStrike" dirty="0">
                        <a:solidFill>
                          <a:srgbClr val="000000"/>
                        </a:solidFill>
                        <a:effectLst/>
                        <a:latin typeface="Calibri" panose="020F0502020204030204" pitchFamily="34" charset="0"/>
                        <a:cs typeface="Calibri" panose="020F0502020204030204" pitchFamily="34" charset="0"/>
                      </a:endParaRPr>
                    </a:p>
                  </a:txBody>
                  <a:tcPr marL="5892" marR="5892" marT="5892" marB="0" anchor="ctr"/>
                </a:tc>
                <a:tc>
                  <a:txBody>
                    <a:bodyPr/>
                    <a:lstStyle/>
                    <a:p>
                      <a:pPr algn="ctr" fontAlgn="b"/>
                      <a:r>
                        <a:rPr lang="en-ZA" sz="1800" b="1" i="0" u="none" strike="noStrike" dirty="0">
                          <a:solidFill>
                            <a:schemeClr val="tx1"/>
                          </a:solidFill>
                          <a:effectLst/>
                          <a:latin typeface="Calibri" panose="020F0502020204030204" pitchFamily="34" charset="0"/>
                        </a:rPr>
                        <a:t>22836</a:t>
                      </a:r>
                    </a:p>
                  </a:txBody>
                  <a:tcPr marL="7620" marR="7620" marT="7620" marB="0" anchor="ctr"/>
                </a:tc>
                <a:tc>
                  <a:txBody>
                    <a:bodyPr/>
                    <a:lstStyle/>
                    <a:p>
                      <a:pPr algn="ctr" fontAlgn="b"/>
                      <a:r>
                        <a:rPr lang="en-ZA" sz="1800" b="1" i="0" u="none" strike="noStrike" dirty="0">
                          <a:solidFill>
                            <a:schemeClr val="tx1"/>
                          </a:solidFill>
                          <a:effectLst/>
                          <a:latin typeface="Calibri" panose="020F0502020204030204" pitchFamily="34" charset="0"/>
                        </a:rPr>
                        <a:t>11871</a:t>
                      </a:r>
                    </a:p>
                  </a:txBody>
                  <a:tcPr marL="7620" marR="7620" marT="7620" marB="0" anchor="ctr"/>
                </a:tc>
                <a:tc>
                  <a:txBody>
                    <a:bodyPr/>
                    <a:lstStyle/>
                    <a:p>
                      <a:pPr algn="ctr" fontAlgn="b"/>
                      <a:r>
                        <a:rPr lang="en-ZA" sz="1800" b="1" i="0" u="none" strike="noStrike" dirty="0">
                          <a:solidFill>
                            <a:srgbClr val="C00000"/>
                          </a:solidFill>
                          <a:effectLst/>
                          <a:highlight>
                            <a:srgbClr val="FFFF00"/>
                          </a:highlight>
                          <a:latin typeface="Calibri" panose="020F0502020204030204" pitchFamily="34" charset="0"/>
                        </a:rPr>
                        <a:t>51,98</a:t>
                      </a:r>
                    </a:p>
                  </a:txBody>
                  <a:tcPr marL="7620" marR="7620" marT="7620" marB="0" anchor="ctr"/>
                </a:tc>
                <a:tc>
                  <a:txBody>
                    <a:bodyPr/>
                    <a:lstStyle/>
                    <a:p>
                      <a:pPr algn="ctr" fontAlgn="b"/>
                      <a:r>
                        <a:rPr lang="en-ZA" sz="1800" b="1" i="0" u="none" strike="noStrike" dirty="0">
                          <a:solidFill>
                            <a:schemeClr val="tx1"/>
                          </a:solidFill>
                          <a:effectLst/>
                          <a:latin typeface="Calibri" panose="020F0502020204030204" pitchFamily="34" charset="0"/>
                        </a:rPr>
                        <a:t>11577</a:t>
                      </a:r>
                    </a:p>
                  </a:txBody>
                  <a:tcPr marL="7620" marR="7620" marT="7620" marB="0" anchor="ctr"/>
                </a:tc>
                <a:tc>
                  <a:txBody>
                    <a:bodyPr/>
                    <a:lstStyle/>
                    <a:p>
                      <a:pPr algn="ctr" fontAlgn="b"/>
                      <a:r>
                        <a:rPr lang="en-ZA" sz="1800" b="1" i="0" u="none" strike="noStrike" dirty="0">
                          <a:solidFill>
                            <a:schemeClr val="tx1"/>
                          </a:solidFill>
                          <a:effectLst/>
                          <a:latin typeface="Calibri" panose="020F0502020204030204" pitchFamily="34" charset="0"/>
                        </a:rPr>
                        <a:t>8933</a:t>
                      </a:r>
                    </a:p>
                  </a:txBody>
                  <a:tcPr marL="7620" marR="7620" marT="7620" marB="0" anchor="ctr"/>
                </a:tc>
                <a:tc>
                  <a:txBody>
                    <a:bodyPr/>
                    <a:lstStyle/>
                    <a:p>
                      <a:pPr algn="ctr" fontAlgn="b"/>
                      <a:r>
                        <a:rPr lang="en-ZA" sz="1800" b="1" i="0" u="none" strike="noStrike" dirty="0">
                          <a:solidFill>
                            <a:srgbClr val="C00000"/>
                          </a:solidFill>
                          <a:effectLst/>
                          <a:highlight>
                            <a:srgbClr val="FFFF00"/>
                          </a:highlight>
                          <a:latin typeface="Calibri" panose="020F0502020204030204" pitchFamily="34" charset="0"/>
                        </a:rPr>
                        <a:t>77,16</a:t>
                      </a:r>
                    </a:p>
                  </a:txBody>
                  <a:tcPr marL="7620" marR="7620" marT="762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647687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80716"/>
          </a:xfrm>
        </p:spPr>
        <p:txBody>
          <a:bodyPr>
            <a:noAutofit/>
          </a:bodyPr>
          <a:lstStyle/>
          <a:p>
            <a:pPr lvl="0">
              <a:spcBef>
                <a:spcPct val="20000"/>
              </a:spcBef>
            </a:pPr>
            <a:r>
              <a:rPr lang="en-US" sz="3200" dirty="0">
                <a:solidFill>
                  <a:srgbClr val="154354"/>
                </a:solidFill>
              </a:rPr>
              <a:t>AVERAGE DAILY TEACHING AND NON-TEACHING STAFF ATTENDANCE </a:t>
            </a:r>
            <a:br>
              <a:rPr lang="en-US" sz="3200" dirty="0">
                <a:solidFill>
                  <a:srgbClr val="154354"/>
                </a:solidFill>
              </a:rPr>
            </a:br>
            <a:r>
              <a:rPr lang="en-US" sz="3200" dirty="0">
                <a:solidFill>
                  <a:srgbClr val="154354"/>
                </a:solidFill>
              </a:rPr>
              <a:t>11 – 14 AUGUST 2020</a:t>
            </a:r>
            <a:endParaRPr lang="en-ZA" sz="3200" b="1"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3" name="Table 2"/>
          <p:cNvGraphicFramePr>
            <a:graphicFrameLocks noGrp="1"/>
          </p:cNvGraphicFramePr>
          <p:nvPr>
            <p:extLst/>
          </p:nvPr>
        </p:nvGraphicFramePr>
        <p:xfrm>
          <a:off x="265182" y="1832102"/>
          <a:ext cx="8604500" cy="4073572"/>
        </p:xfrm>
        <a:graphic>
          <a:graphicData uri="http://schemas.openxmlformats.org/drawingml/2006/table">
            <a:tbl>
              <a:tblPr>
                <a:tableStyleId>{5C22544A-7EE6-4342-B048-85BDC9FD1C3A}</a:tableStyleId>
              </a:tblPr>
              <a:tblGrid>
                <a:gridCol w="1801362">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658368">
                  <a:extLst>
                    <a:ext uri="{9D8B030D-6E8A-4147-A177-3AD203B41FA5}">
                      <a16:colId xmlns:a16="http://schemas.microsoft.com/office/drawing/2014/main" val="20002"/>
                    </a:ext>
                  </a:extLst>
                </a:gridCol>
                <a:gridCol w="768096">
                  <a:extLst>
                    <a:ext uri="{9D8B030D-6E8A-4147-A177-3AD203B41FA5}">
                      <a16:colId xmlns:a16="http://schemas.microsoft.com/office/drawing/2014/main" val="20003"/>
                    </a:ext>
                  </a:extLst>
                </a:gridCol>
                <a:gridCol w="713232">
                  <a:extLst>
                    <a:ext uri="{9D8B030D-6E8A-4147-A177-3AD203B41FA5}">
                      <a16:colId xmlns:a16="http://schemas.microsoft.com/office/drawing/2014/main" val="20004"/>
                    </a:ext>
                  </a:extLst>
                </a:gridCol>
                <a:gridCol w="795528">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694944">
                  <a:extLst>
                    <a:ext uri="{9D8B030D-6E8A-4147-A177-3AD203B41FA5}">
                      <a16:colId xmlns:a16="http://schemas.microsoft.com/office/drawing/2014/main" val="20007"/>
                    </a:ext>
                  </a:extLst>
                </a:gridCol>
                <a:gridCol w="804672">
                  <a:extLst>
                    <a:ext uri="{9D8B030D-6E8A-4147-A177-3AD203B41FA5}">
                      <a16:colId xmlns:a16="http://schemas.microsoft.com/office/drawing/2014/main" val="20008"/>
                    </a:ext>
                  </a:extLst>
                </a:gridCol>
                <a:gridCol w="813818">
                  <a:extLst>
                    <a:ext uri="{9D8B030D-6E8A-4147-A177-3AD203B41FA5}">
                      <a16:colId xmlns:a16="http://schemas.microsoft.com/office/drawing/2014/main" val="20009"/>
                    </a:ext>
                  </a:extLst>
                </a:gridCol>
              </a:tblGrid>
              <a:tr h="481330">
                <a:tc rowSpan="2">
                  <a:txBody>
                    <a:bodyPr/>
                    <a:lstStyle/>
                    <a:p>
                      <a:pPr algn="ctr" fontAlgn="ctr"/>
                      <a:r>
                        <a:rPr lang="en-ZA" sz="1400" b="1" u="none" strike="noStrike" dirty="0">
                          <a:solidFill>
                            <a:schemeClr val="bg1"/>
                          </a:solidFill>
                          <a:effectLst/>
                          <a:latin typeface="Calibri" panose="020F0502020204030204" pitchFamily="34" charset="0"/>
                          <a:cs typeface="Calibri" panose="020F0502020204030204" pitchFamily="34" charset="0"/>
                        </a:rPr>
                        <a:t>DISTRICT</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tx1"/>
                    </a:solidFill>
                  </a:tcPr>
                </a:tc>
                <a:tc gridSpan="3">
                  <a:txBody>
                    <a:bodyPr/>
                    <a:lstStyle/>
                    <a:p>
                      <a:pPr algn="ctr" fontAlgn="ctr"/>
                      <a:r>
                        <a:rPr lang="en-ZA" sz="1400" b="1" u="none" strike="noStrike" dirty="0">
                          <a:solidFill>
                            <a:schemeClr val="bg1"/>
                          </a:solidFill>
                          <a:effectLst/>
                          <a:latin typeface="Calibri" panose="020F0502020204030204" pitchFamily="34" charset="0"/>
                          <a:cs typeface="Calibri" panose="020F0502020204030204" pitchFamily="34" charset="0"/>
                        </a:rPr>
                        <a:t>EDUCATOR ATTENDANCE</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solidFill>
                      <a:schemeClr val="tx1"/>
                    </a:solidFill>
                  </a:tcPr>
                </a:tc>
                <a:tc hMerge="1">
                  <a:txBody>
                    <a:bodyPr/>
                    <a:lstStyle/>
                    <a:p>
                      <a:endParaRPr lang="en-ZA"/>
                    </a:p>
                  </a:txBody>
                  <a:tcPr/>
                </a:tc>
                <a:tc hMerge="1">
                  <a:txBody>
                    <a:bodyPr/>
                    <a:lstStyle/>
                    <a:p>
                      <a:endParaRPr lang="en-ZA"/>
                    </a:p>
                  </a:txBody>
                  <a:tcPr/>
                </a:tc>
                <a:tc gridSpan="3">
                  <a:txBody>
                    <a:bodyPr/>
                    <a:lstStyle/>
                    <a:p>
                      <a:pPr algn="ctr" fontAlgn="ctr"/>
                      <a:r>
                        <a:rPr lang="en-ZA" sz="1400" b="1" u="none" strike="noStrike">
                          <a:solidFill>
                            <a:schemeClr val="bg1"/>
                          </a:solidFill>
                          <a:effectLst/>
                          <a:latin typeface="Calibri" panose="020F0502020204030204" pitchFamily="34" charset="0"/>
                          <a:cs typeface="Calibri" panose="020F0502020204030204" pitchFamily="34" charset="0"/>
                        </a:rPr>
                        <a:t>PSA STAFF ATTENDANCE</a:t>
                      </a:r>
                      <a:endParaRPr lang="en-ZA" sz="1400" b="1"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ctr">
                    <a:solidFill>
                      <a:schemeClr val="tx1"/>
                    </a:solidFill>
                  </a:tcPr>
                </a:tc>
                <a:tc hMerge="1">
                  <a:txBody>
                    <a:bodyPr/>
                    <a:lstStyle/>
                    <a:p>
                      <a:endParaRPr lang="en-ZA"/>
                    </a:p>
                  </a:txBody>
                  <a:tcPr/>
                </a:tc>
                <a:tc hMerge="1">
                  <a:txBody>
                    <a:bodyPr/>
                    <a:lstStyle/>
                    <a:p>
                      <a:endParaRPr lang="en-ZA"/>
                    </a:p>
                  </a:txBody>
                  <a:tcPr/>
                </a:tc>
                <a:tc gridSpan="3">
                  <a:txBody>
                    <a:bodyPr/>
                    <a:lstStyle/>
                    <a:p>
                      <a:pPr algn="ctr" fontAlgn="ctr"/>
                      <a:r>
                        <a:rPr lang="en-ZA" sz="1400" b="1" u="none" strike="noStrike" dirty="0">
                          <a:solidFill>
                            <a:schemeClr val="bg1"/>
                          </a:solidFill>
                          <a:effectLst/>
                          <a:latin typeface="Calibri" panose="020F0502020204030204" pitchFamily="34" charset="0"/>
                          <a:cs typeface="Calibri" panose="020F0502020204030204" pitchFamily="34" charset="0"/>
                        </a:rPr>
                        <a:t>SCREENERS ATTENDANCE</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solidFill>
                      <a:schemeClr val="tx1"/>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30936">
                <a:tc vMerge="1">
                  <a:txBody>
                    <a:bodyPr/>
                    <a:lstStyle/>
                    <a:p>
                      <a:endParaRPr lang="en-ZA"/>
                    </a:p>
                  </a:txBody>
                  <a:tcPr/>
                </a:tc>
                <a:tc>
                  <a:txBody>
                    <a:bodyPr/>
                    <a:lstStyle/>
                    <a:p>
                      <a:pPr algn="ctr" fontAlgn="ctr"/>
                      <a:r>
                        <a:rPr lang="en-ZA" sz="1400" b="1" u="none" strike="noStrike" dirty="0">
                          <a:solidFill>
                            <a:schemeClr val="bg1"/>
                          </a:solidFill>
                          <a:effectLst/>
                          <a:latin typeface="Calibri" panose="020F0502020204030204" pitchFamily="34" charset="0"/>
                          <a:cs typeface="Calibri" panose="020F0502020204030204" pitchFamily="34" charset="0"/>
                        </a:rPr>
                        <a:t>Total Staff</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ZA" sz="1400" b="1" u="none" strike="noStrike" dirty="0">
                          <a:solidFill>
                            <a:schemeClr val="bg1"/>
                          </a:solidFill>
                          <a:effectLst/>
                          <a:latin typeface="Calibri" panose="020F0502020204030204" pitchFamily="34" charset="0"/>
                          <a:cs typeface="Calibri" panose="020F0502020204030204" pitchFamily="34" charset="0"/>
                        </a:rPr>
                        <a:t>Present</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ZA" sz="1400" b="1" u="none" strike="noStrike" dirty="0">
                          <a:solidFill>
                            <a:schemeClr val="bg1"/>
                          </a:solidFill>
                          <a:effectLst/>
                          <a:latin typeface="Calibri" panose="020F0502020204030204" pitchFamily="34" charset="0"/>
                          <a:cs typeface="Calibri" panose="020F0502020204030204" pitchFamily="34" charset="0"/>
                        </a:rPr>
                        <a:t>% Present</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ZA" sz="1400" b="1" u="none" strike="noStrike" dirty="0">
                          <a:solidFill>
                            <a:schemeClr val="bg1"/>
                          </a:solidFill>
                          <a:effectLst/>
                          <a:latin typeface="Calibri" panose="020F0502020204030204" pitchFamily="34" charset="0"/>
                          <a:cs typeface="Calibri" panose="020F0502020204030204" pitchFamily="34" charset="0"/>
                        </a:rPr>
                        <a:t>Total Staff</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ZA" sz="1400" b="1" u="none" strike="noStrike" dirty="0">
                          <a:solidFill>
                            <a:schemeClr val="bg1"/>
                          </a:solidFill>
                          <a:effectLst/>
                          <a:latin typeface="Calibri" panose="020F0502020204030204" pitchFamily="34" charset="0"/>
                          <a:cs typeface="Calibri" panose="020F0502020204030204" pitchFamily="34" charset="0"/>
                        </a:rPr>
                        <a:t>Present</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ZA" sz="1400" b="1" u="none" strike="noStrike" dirty="0">
                          <a:solidFill>
                            <a:schemeClr val="bg1"/>
                          </a:solidFill>
                          <a:effectLst/>
                          <a:latin typeface="Calibri" panose="020F0502020204030204" pitchFamily="34" charset="0"/>
                          <a:cs typeface="Calibri" panose="020F0502020204030204" pitchFamily="34" charset="0"/>
                        </a:rPr>
                        <a:t>% Present</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ZA" sz="1400" b="1" u="none" strike="noStrike" dirty="0">
                          <a:solidFill>
                            <a:schemeClr val="bg1"/>
                          </a:solidFill>
                          <a:effectLst/>
                          <a:latin typeface="Calibri" panose="020F0502020204030204" pitchFamily="34" charset="0"/>
                          <a:cs typeface="Calibri" panose="020F0502020204030204" pitchFamily="34" charset="0"/>
                        </a:rPr>
                        <a:t>Total Staff</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ZA" sz="1400" b="1" u="none" strike="noStrike" dirty="0">
                          <a:solidFill>
                            <a:schemeClr val="bg1"/>
                          </a:solidFill>
                          <a:effectLst/>
                          <a:latin typeface="Calibri" panose="020F0502020204030204" pitchFamily="34" charset="0"/>
                          <a:cs typeface="Calibri" panose="020F0502020204030204" pitchFamily="34" charset="0"/>
                        </a:rPr>
                        <a:t>Present</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ZA" sz="1400" b="1" u="none" strike="noStrike" dirty="0">
                          <a:solidFill>
                            <a:schemeClr val="bg1"/>
                          </a:solidFill>
                          <a:effectLst/>
                          <a:latin typeface="Calibri" panose="020F0502020204030204" pitchFamily="34" charset="0"/>
                          <a:cs typeface="Calibri" panose="020F0502020204030204" pitchFamily="34" charset="0"/>
                        </a:rPr>
                        <a:t>% Present</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493551">
                <a:tc>
                  <a:txBody>
                    <a:bodyPr/>
                    <a:lstStyle/>
                    <a:p>
                      <a:pPr algn="l" fontAlgn="b"/>
                      <a:r>
                        <a:rPr lang="en-ZA" sz="1600" b="1" u="none" strike="noStrike" dirty="0">
                          <a:effectLst/>
                          <a:latin typeface="Calibri" panose="020F0502020204030204" pitchFamily="34" charset="0"/>
                          <a:cs typeface="Calibri" panose="020F0502020204030204" pitchFamily="34" charset="0"/>
                        </a:rPr>
                        <a:t>Frances Baard</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3016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1485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1" i="0" u="none" strike="noStrike" dirty="0">
                          <a:solidFill>
                            <a:srgbClr val="C00000"/>
                          </a:solidFill>
                          <a:effectLst/>
                          <a:latin typeface="Calibri" panose="020F0502020204030204" pitchFamily="34" charset="0"/>
                        </a:rPr>
                        <a:t>49,24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618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458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1" i="0" u="none" strike="noStrike" dirty="0">
                          <a:solidFill>
                            <a:srgbClr val="C00000"/>
                          </a:solidFill>
                          <a:effectLst/>
                          <a:latin typeface="Calibri" panose="020F0502020204030204" pitchFamily="34" charset="0"/>
                        </a:rPr>
                        <a:t>74,11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547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475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1" i="0" u="none" strike="noStrike" dirty="0">
                          <a:solidFill>
                            <a:srgbClr val="C00000"/>
                          </a:solidFill>
                          <a:effectLst/>
                          <a:latin typeface="Calibri" panose="020F0502020204030204" pitchFamily="34" charset="0"/>
                        </a:rPr>
                        <a:t>86,88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493551">
                <a:tc>
                  <a:txBody>
                    <a:bodyPr/>
                    <a:lstStyle/>
                    <a:p>
                      <a:pPr algn="l" fontAlgn="b"/>
                      <a:r>
                        <a:rPr lang="en-ZA" sz="1600" b="1" u="none" strike="noStrike" dirty="0">
                          <a:effectLst/>
                          <a:latin typeface="Calibri" panose="020F0502020204030204" pitchFamily="34" charset="0"/>
                          <a:cs typeface="Calibri" panose="020F0502020204030204" pitchFamily="34" charset="0"/>
                        </a:rPr>
                        <a:t>John </a:t>
                      </a:r>
                      <a:r>
                        <a:rPr lang="en-ZA" sz="1600" b="1" u="none" strike="noStrike" dirty="0" err="1">
                          <a:effectLst/>
                          <a:latin typeface="Calibri" panose="020F0502020204030204" pitchFamily="34" charset="0"/>
                          <a:cs typeface="Calibri" panose="020F0502020204030204" pitchFamily="34" charset="0"/>
                        </a:rPr>
                        <a:t>Taolo</a:t>
                      </a:r>
                      <a:r>
                        <a:rPr lang="en-ZA" sz="1600" b="1" u="none" strike="noStrike" dirty="0">
                          <a:effectLst/>
                          <a:latin typeface="Calibri" panose="020F0502020204030204" pitchFamily="34" charset="0"/>
                          <a:cs typeface="Calibri" panose="020F0502020204030204" pitchFamily="34" charset="0"/>
                        </a:rPr>
                        <a:t> </a:t>
                      </a:r>
                      <a:r>
                        <a:rPr lang="en-ZA" sz="1600" b="1" u="none" strike="noStrike" dirty="0" err="1">
                          <a:effectLst/>
                          <a:latin typeface="Calibri" panose="020F0502020204030204" pitchFamily="34" charset="0"/>
                          <a:cs typeface="Calibri" panose="020F0502020204030204" pitchFamily="34" charset="0"/>
                        </a:rPr>
                        <a:t>Gaetsewe</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a:solidFill>
                            <a:schemeClr val="tx1"/>
                          </a:solidFill>
                          <a:effectLst/>
                          <a:latin typeface="Calibri" panose="020F0502020204030204" pitchFamily="34" charset="0"/>
                        </a:rPr>
                        <a:t>1651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a:solidFill>
                            <a:schemeClr val="tx1"/>
                          </a:solidFill>
                          <a:effectLst/>
                          <a:latin typeface="Calibri" panose="020F0502020204030204" pitchFamily="34" charset="0"/>
                        </a:rPr>
                        <a:t>1074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1" i="0" u="none" strike="noStrike" dirty="0">
                          <a:solidFill>
                            <a:srgbClr val="C00000"/>
                          </a:solidFill>
                          <a:effectLst/>
                          <a:latin typeface="Calibri" panose="020F0502020204030204" pitchFamily="34" charset="0"/>
                        </a:rPr>
                        <a:t>65,07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a:solidFill>
                            <a:schemeClr val="tx1"/>
                          </a:solidFill>
                          <a:effectLst/>
                          <a:latin typeface="Calibri" panose="020F0502020204030204" pitchFamily="34" charset="0"/>
                        </a:rPr>
                        <a:t>353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a:solidFill>
                            <a:schemeClr val="tx1"/>
                          </a:solidFill>
                          <a:effectLst/>
                          <a:latin typeface="Calibri" panose="020F0502020204030204" pitchFamily="34" charset="0"/>
                        </a:rPr>
                        <a:t>287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1" i="0" u="none" strike="noStrike" dirty="0">
                          <a:solidFill>
                            <a:srgbClr val="C00000"/>
                          </a:solidFill>
                          <a:effectLst/>
                          <a:latin typeface="Calibri" panose="020F0502020204030204" pitchFamily="34" charset="0"/>
                        </a:rPr>
                        <a:t>81,32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a:solidFill>
                            <a:schemeClr val="tx1"/>
                          </a:solidFill>
                          <a:effectLst/>
                          <a:latin typeface="Calibri" panose="020F0502020204030204" pitchFamily="34" charset="0"/>
                        </a:rPr>
                        <a:t>379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a:solidFill>
                            <a:schemeClr val="tx1"/>
                          </a:solidFill>
                          <a:effectLst/>
                          <a:latin typeface="Calibri" panose="020F0502020204030204" pitchFamily="34" charset="0"/>
                        </a:rPr>
                        <a:t>333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1" i="0" u="none" strike="noStrike">
                          <a:solidFill>
                            <a:srgbClr val="C00000"/>
                          </a:solidFill>
                          <a:effectLst/>
                          <a:latin typeface="Calibri" panose="020F0502020204030204" pitchFamily="34" charset="0"/>
                        </a:rPr>
                        <a:t>87,86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3551">
                <a:tc>
                  <a:txBody>
                    <a:bodyPr/>
                    <a:lstStyle/>
                    <a:p>
                      <a:pPr algn="l" fontAlgn="b"/>
                      <a:r>
                        <a:rPr lang="en-ZA" sz="1600" b="1" u="none" strike="noStrike" dirty="0">
                          <a:effectLst/>
                          <a:latin typeface="Calibri" panose="020F0502020204030204" pitchFamily="34" charset="0"/>
                          <a:cs typeface="Calibri" panose="020F0502020204030204" pitchFamily="34" charset="0"/>
                        </a:rPr>
                        <a:t>Namakwa</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744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464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1" i="0" u="none" strike="noStrike" dirty="0">
                          <a:solidFill>
                            <a:srgbClr val="C00000"/>
                          </a:solidFill>
                          <a:effectLst/>
                          <a:latin typeface="Calibri" panose="020F0502020204030204" pitchFamily="34" charset="0"/>
                        </a:rPr>
                        <a:t>62,31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203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172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1" i="0" u="none" strike="noStrike" dirty="0">
                          <a:solidFill>
                            <a:srgbClr val="C00000"/>
                          </a:solidFill>
                          <a:effectLst/>
                          <a:latin typeface="Calibri" panose="020F0502020204030204" pitchFamily="34" charset="0"/>
                        </a:rPr>
                        <a:t>84,96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206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182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1" i="0" u="none" strike="noStrike" dirty="0">
                          <a:solidFill>
                            <a:srgbClr val="C00000"/>
                          </a:solidFill>
                          <a:effectLst/>
                          <a:latin typeface="Calibri" panose="020F0502020204030204" pitchFamily="34" charset="0"/>
                        </a:rPr>
                        <a:t>88,00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493551">
                <a:tc>
                  <a:txBody>
                    <a:bodyPr/>
                    <a:lstStyle/>
                    <a:p>
                      <a:pPr algn="l" fontAlgn="b"/>
                      <a:r>
                        <a:rPr lang="en-ZA" sz="1600" b="1" u="none" strike="noStrike" dirty="0" err="1">
                          <a:effectLst/>
                          <a:latin typeface="Calibri" panose="020F0502020204030204" pitchFamily="34" charset="0"/>
                          <a:cs typeface="Calibri" panose="020F0502020204030204" pitchFamily="34" charset="0"/>
                        </a:rPr>
                        <a:t>Pixley</a:t>
                      </a:r>
                      <a:r>
                        <a:rPr lang="en-ZA" sz="1600" b="1" u="none" strike="noStrike" dirty="0">
                          <a:effectLst/>
                          <a:latin typeface="Calibri" panose="020F0502020204030204" pitchFamily="34" charset="0"/>
                          <a:cs typeface="Calibri" panose="020F0502020204030204" pitchFamily="34" charset="0"/>
                        </a:rPr>
                        <a:t> </a:t>
                      </a:r>
                      <a:r>
                        <a:rPr lang="en-ZA" sz="1600" b="1" u="none" strike="noStrike" dirty="0" err="1">
                          <a:effectLst/>
                          <a:latin typeface="Calibri" panose="020F0502020204030204" pitchFamily="34" charset="0"/>
                          <a:cs typeface="Calibri" panose="020F0502020204030204" pitchFamily="34" charset="0"/>
                        </a:rPr>
                        <a:t>Ka</a:t>
                      </a:r>
                      <a:r>
                        <a:rPr lang="en-ZA" sz="1600" b="1" u="none" strike="noStrike" dirty="0">
                          <a:effectLst/>
                          <a:latin typeface="Calibri" panose="020F0502020204030204" pitchFamily="34" charset="0"/>
                          <a:cs typeface="Calibri" panose="020F0502020204030204" pitchFamily="34" charset="0"/>
                        </a:rPr>
                        <a:t> </a:t>
                      </a:r>
                      <a:r>
                        <a:rPr lang="en-ZA" sz="1600" b="1" u="none" strike="noStrike" dirty="0" err="1">
                          <a:effectLst/>
                          <a:latin typeface="Calibri" panose="020F0502020204030204" pitchFamily="34" charset="0"/>
                          <a:cs typeface="Calibri" panose="020F0502020204030204" pitchFamily="34" charset="0"/>
                        </a:rPr>
                        <a:t>Seme</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a:solidFill>
                            <a:schemeClr val="tx1"/>
                          </a:solidFill>
                          <a:effectLst/>
                          <a:latin typeface="Calibri" panose="020F0502020204030204" pitchFamily="34" charset="0"/>
                        </a:rPr>
                        <a:t>1289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a:solidFill>
                            <a:schemeClr val="tx1"/>
                          </a:solidFill>
                          <a:effectLst/>
                          <a:latin typeface="Calibri" panose="020F0502020204030204" pitchFamily="34" charset="0"/>
                        </a:rPr>
                        <a:t>752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1" i="0" u="none" strike="noStrike" dirty="0">
                          <a:solidFill>
                            <a:srgbClr val="C00000"/>
                          </a:solidFill>
                          <a:effectLst/>
                          <a:latin typeface="Calibri" panose="020F0502020204030204" pitchFamily="34" charset="0"/>
                        </a:rPr>
                        <a:t>58,38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a:solidFill>
                            <a:schemeClr val="tx1"/>
                          </a:solidFill>
                          <a:effectLst/>
                          <a:latin typeface="Calibri" panose="020F0502020204030204" pitchFamily="34" charset="0"/>
                        </a:rPr>
                        <a:t>297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a:solidFill>
                            <a:schemeClr val="tx1"/>
                          </a:solidFill>
                          <a:effectLst/>
                          <a:latin typeface="Calibri" panose="020F0502020204030204" pitchFamily="34" charset="0"/>
                        </a:rPr>
                        <a:t>243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1" i="0" u="none" strike="noStrike" dirty="0">
                          <a:solidFill>
                            <a:srgbClr val="C00000"/>
                          </a:solidFill>
                          <a:effectLst/>
                          <a:latin typeface="Calibri" panose="020F0502020204030204" pitchFamily="34" charset="0"/>
                        </a:rPr>
                        <a:t>82,04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a:solidFill>
                            <a:schemeClr val="tx1"/>
                          </a:solidFill>
                          <a:effectLst/>
                          <a:latin typeface="Calibri" panose="020F0502020204030204" pitchFamily="34" charset="0"/>
                        </a:rPr>
                        <a:t>278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a:solidFill>
                            <a:schemeClr val="tx1"/>
                          </a:solidFill>
                          <a:effectLst/>
                          <a:latin typeface="Calibri" panose="020F0502020204030204" pitchFamily="34" charset="0"/>
                        </a:rPr>
                        <a:t>256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1" i="0" u="none" strike="noStrike" dirty="0">
                          <a:solidFill>
                            <a:srgbClr val="C00000"/>
                          </a:solidFill>
                          <a:effectLst/>
                          <a:latin typeface="Calibri" panose="020F0502020204030204" pitchFamily="34" charset="0"/>
                        </a:rPr>
                        <a:t>91,82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93551">
                <a:tc>
                  <a:txBody>
                    <a:bodyPr/>
                    <a:lstStyle/>
                    <a:p>
                      <a:pPr algn="l" fontAlgn="b"/>
                      <a:r>
                        <a:rPr lang="en-ZA" sz="1600" b="1" u="none" strike="noStrike" dirty="0">
                          <a:effectLst/>
                          <a:latin typeface="Calibri" panose="020F0502020204030204" pitchFamily="34" charset="0"/>
                          <a:cs typeface="Calibri" panose="020F0502020204030204" pitchFamily="34" charset="0"/>
                        </a:rPr>
                        <a:t>ZF </a:t>
                      </a:r>
                      <a:r>
                        <a:rPr lang="en-ZA" sz="1600" b="1" u="none" strike="noStrike" dirty="0" err="1">
                          <a:effectLst/>
                          <a:latin typeface="Calibri" panose="020F0502020204030204" pitchFamily="34" charset="0"/>
                          <a:cs typeface="Calibri" panose="020F0502020204030204" pitchFamily="34" charset="0"/>
                        </a:rPr>
                        <a:t>Mgcawu</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1767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dirty="0">
                          <a:solidFill>
                            <a:schemeClr val="tx1"/>
                          </a:solidFill>
                          <a:effectLst/>
                          <a:latin typeface="Calibri" panose="020F0502020204030204" pitchFamily="34" charset="0"/>
                        </a:rPr>
                        <a:t>856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1" i="0" u="none" strike="noStrike" dirty="0">
                          <a:solidFill>
                            <a:srgbClr val="C00000"/>
                          </a:solidFill>
                          <a:effectLst/>
                          <a:latin typeface="Calibri" panose="020F0502020204030204" pitchFamily="34" charset="0"/>
                        </a:rPr>
                        <a:t>48,45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326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260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1" i="0" u="none" strike="noStrike" dirty="0">
                          <a:solidFill>
                            <a:srgbClr val="C00000"/>
                          </a:solidFill>
                          <a:effectLst/>
                          <a:latin typeface="Calibri" panose="020F0502020204030204" pitchFamily="34" charset="0"/>
                        </a:rPr>
                        <a:t>79,95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359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0" i="0" u="none" strike="noStrike">
                          <a:solidFill>
                            <a:schemeClr val="tx1"/>
                          </a:solidFill>
                          <a:effectLst/>
                          <a:latin typeface="Calibri" panose="020F0502020204030204" pitchFamily="34" charset="0"/>
                        </a:rPr>
                        <a:t>308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800" b="1" i="0" u="none" strike="noStrike" dirty="0">
                          <a:solidFill>
                            <a:srgbClr val="C00000"/>
                          </a:solidFill>
                          <a:effectLst/>
                          <a:latin typeface="Calibri" panose="020F0502020204030204" pitchFamily="34" charset="0"/>
                        </a:rPr>
                        <a:t>85,91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493551">
                <a:tc>
                  <a:txBody>
                    <a:bodyPr/>
                    <a:lstStyle/>
                    <a:p>
                      <a:pPr algn="l" fontAlgn="b"/>
                      <a:r>
                        <a:rPr lang="en-ZA" sz="1600" b="1" u="none" strike="noStrike" dirty="0">
                          <a:effectLst/>
                          <a:latin typeface="Calibri" panose="020F0502020204030204" pitchFamily="34" charset="0"/>
                          <a:cs typeface="Calibri" panose="020F0502020204030204" pitchFamily="34" charset="0"/>
                        </a:rPr>
                        <a:t>TOTAL</a:t>
                      </a:r>
                      <a:endParaRPr lang="en-ZA"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1" i="0" u="none" strike="noStrike">
                          <a:solidFill>
                            <a:schemeClr val="tx1"/>
                          </a:solidFill>
                          <a:effectLst/>
                          <a:latin typeface="Calibri" panose="020F0502020204030204" pitchFamily="34" charset="0"/>
                        </a:rPr>
                        <a:t>8466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1" i="0" u="none" strike="noStrike">
                          <a:solidFill>
                            <a:schemeClr val="tx1"/>
                          </a:solidFill>
                          <a:effectLst/>
                          <a:latin typeface="Calibri" panose="020F0502020204030204" pitchFamily="34" charset="0"/>
                        </a:rPr>
                        <a:t>4631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1" i="0" u="none" strike="noStrike" dirty="0">
                          <a:solidFill>
                            <a:srgbClr val="C00000"/>
                          </a:solidFill>
                          <a:effectLst/>
                          <a:highlight>
                            <a:srgbClr val="FFFF00"/>
                          </a:highlight>
                          <a:latin typeface="Calibri" panose="020F0502020204030204" pitchFamily="34" charset="0"/>
                        </a:rPr>
                        <a:t>54,70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1" i="0" u="none" strike="noStrike">
                          <a:solidFill>
                            <a:schemeClr val="tx1"/>
                          </a:solidFill>
                          <a:effectLst/>
                          <a:latin typeface="Calibri" panose="020F0502020204030204" pitchFamily="34" charset="0"/>
                        </a:rPr>
                        <a:t>1796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1" i="0" u="none" strike="noStrike">
                          <a:solidFill>
                            <a:schemeClr val="tx1"/>
                          </a:solidFill>
                          <a:effectLst/>
                          <a:latin typeface="Calibri" panose="020F0502020204030204" pitchFamily="34" charset="0"/>
                        </a:rPr>
                        <a:t>1421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1" i="0" u="none" strike="noStrike" dirty="0">
                          <a:solidFill>
                            <a:srgbClr val="C00000"/>
                          </a:solidFill>
                          <a:effectLst/>
                          <a:highlight>
                            <a:srgbClr val="FFFF00"/>
                          </a:highlight>
                          <a:latin typeface="Calibri" panose="020F0502020204030204" pitchFamily="34" charset="0"/>
                        </a:rPr>
                        <a:t>79,12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1" i="0" u="none" strike="noStrike">
                          <a:solidFill>
                            <a:schemeClr val="tx1"/>
                          </a:solidFill>
                          <a:effectLst/>
                          <a:latin typeface="Calibri" panose="020F0502020204030204" pitchFamily="34" charset="0"/>
                        </a:rPr>
                        <a:t>1769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1" i="0" u="none" strike="noStrike">
                          <a:solidFill>
                            <a:schemeClr val="tx1"/>
                          </a:solidFill>
                          <a:effectLst/>
                          <a:latin typeface="Calibri" panose="020F0502020204030204" pitchFamily="34" charset="0"/>
                        </a:rPr>
                        <a:t>1553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1" i="0" u="none" strike="noStrike" dirty="0">
                          <a:solidFill>
                            <a:srgbClr val="C00000"/>
                          </a:solidFill>
                          <a:effectLst/>
                          <a:highlight>
                            <a:srgbClr val="FFFF00"/>
                          </a:highlight>
                          <a:latin typeface="Calibri" panose="020F0502020204030204" pitchFamily="34" charset="0"/>
                        </a:rPr>
                        <a:t>87,80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744788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3.2. DISRUPTIONS AT SCHOOLS</a:t>
            </a:r>
          </a:p>
        </p:txBody>
      </p:sp>
    </p:spTree>
    <p:extLst>
      <p:ext uri="{BB962C8B-B14F-4D97-AF65-F5344CB8AC3E}">
        <p14:creationId xmlns:p14="http://schemas.microsoft.com/office/powerpoint/2010/main" val="2973423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165788"/>
            <a:ext cx="8229600" cy="756494"/>
          </a:xfrm>
        </p:spPr>
        <p:txBody>
          <a:bodyPr>
            <a:noAutofit/>
          </a:bodyPr>
          <a:lstStyle/>
          <a:p>
            <a:pPr lvl="0">
              <a:spcBef>
                <a:spcPct val="20000"/>
              </a:spcBef>
            </a:pPr>
            <a:r>
              <a:rPr lang="en-US" sz="3200" b="1" dirty="0">
                <a:latin typeface="Calibri" panose="020F0502020204030204" pitchFamily="34" charset="0"/>
                <a:cs typeface="Calibri" panose="020F0502020204030204" pitchFamily="34" charset="0"/>
              </a:rPr>
              <a:t>DISRUPTIONS OF SCHOOLS</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FRANCES BAARD DISTRICT</a:t>
            </a:r>
            <a:endParaRPr lang="en-ZA" sz="32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5" name="Content Placeholder 4"/>
          <p:cNvGraphicFramePr>
            <a:graphicFrameLocks noGrp="1"/>
          </p:cNvGraphicFramePr>
          <p:nvPr>
            <p:ph idx="1"/>
          </p:nvPr>
        </p:nvGraphicFramePr>
        <p:xfrm>
          <a:off x="576072" y="1148566"/>
          <a:ext cx="8439912" cy="4935291"/>
        </p:xfrm>
        <a:graphic>
          <a:graphicData uri="http://schemas.openxmlformats.org/drawingml/2006/table">
            <a:tbl>
              <a:tblPr firstRow="1" bandRow="1">
                <a:tableStyleId>{073A0DAA-6AF3-43AB-8588-CEC1D06C72B9}</a:tableStyleId>
              </a:tblPr>
              <a:tblGrid>
                <a:gridCol w="512064">
                  <a:extLst>
                    <a:ext uri="{9D8B030D-6E8A-4147-A177-3AD203B41FA5}">
                      <a16:colId xmlns:a16="http://schemas.microsoft.com/office/drawing/2014/main" val="20000"/>
                    </a:ext>
                  </a:extLst>
                </a:gridCol>
                <a:gridCol w="1673352">
                  <a:extLst>
                    <a:ext uri="{9D8B030D-6E8A-4147-A177-3AD203B41FA5}">
                      <a16:colId xmlns:a16="http://schemas.microsoft.com/office/drawing/2014/main" val="20001"/>
                    </a:ext>
                  </a:extLst>
                </a:gridCol>
                <a:gridCol w="1325880">
                  <a:extLst>
                    <a:ext uri="{9D8B030D-6E8A-4147-A177-3AD203B41FA5}">
                      <a16:colId xmlns:a16="http://schemas.microsoft.com/office/drawing/2014/main" val="20002"/>
                    </a:ext>
                  </a:extLst>
                </a:gridCol>
                <a:gridCol w="1837944">
                  <a:extLst>
                    <a:ext uri="{9D8B030D-6E8A-4147-A177-3AD203B41FA5}">
                      <a16:colId xmlns:a16="http://schemas.microsoft.com/office/drawing/2014/main" val="20003"/>
                    </a:ext>
                  </a:extLst>
                </a:gridCol>
                <a:gridCol w="3090672">
                  <a:extLst>
                    <a:ext uri="{9D8B030D-6E8A-4147-A177-3AD203B41FA5}">
                      <a16:colId xmlns:a16="http://schemas.microsoft.com/office/drawing/2014/main" val="20004"/>
                    </a:ext>
                  </a:extLst>
                </a:gridCol>
              </a:tblGrid>
              <a:tr h="437776">
                <a:tc>
                  <a:txBody>
                    <a:bodyPr/>
                    <a:lstStyle/>
                    <a:p>
                      <a:pPr algn="ctr"/>
                      <a:r>
                        <a:rPr lang="en-US" sz="1200" b="1" dirty="0">
                          <a:latin typeface="Calibri" panose="020F0502020204030204" pitchFamily="34" charset="0"/>
                          <a:cs typeface="Calibri" panose="020F0502020204030204" pitchFamily="34" charset="0"/>
                        </a:rPr>
                        <a:t>No.</a:t>
                      </a:r>
                      <a:endParaRPr lang="en-ZA" sz="1200" b="1" dirty="0">
                        <a:latin typeface="Calibri" panose="020F0502020204030204" pitchFamily="34" charset="0"/>
                        <a:cs typeface="Calibri" panose="020F0502020204030204" pitchFamily="34" charset="0"/>
                      </a:endParaRPr>
                    </a:p>
                  </a:txBody>
                  <a:tcPr anchor="ctr"/>
                </a:tc>
                <a:tc>
                  <a:txBody>
                    <a:bodyPr/>
                    <a:lstStyle/>
                    <a:p>
                      <a:pPr algn="ctr"/>
                      <a:r>
                        <a:rPr lang="en-US" sz="1200" b="1" dirty="0">
                          <a:latin typeface="Calibri" panose="020F0502020204030204" pitchFamily="34" charset="0"/>
                          <a:cs typeface="Calibri" panose="020F0502020204030204" pitchFamily="34" charset="0"/>
                        </a:rPr>
                        <a:t>School</a:t>
                      </a:r>
                      <a:endParaRPr lang="en-ZA" sz="1200" b="1" dirty="0">
                        <a:latin typeface="Calibri" panose="020F0502020204030204" pitchFamily="34" charset="0"/>
                        <a:cs typeface="Calibri" panose="020F0502020204030204" pitchFamily="34" charset="0"/>
                      </a:endParaRPr>
                    </a:p>
                  </a:txBody>
                  <a:tcPr anchor="ctr"/>
                </a:tc>
                <a:tc>
                  <a:txBody>
                    <a:bodyPr/>
                    <a:lstStyle/>
                    <a:p>
                      <a:pPr algn="ctr"/>
                      <a:r>
                        <a:rPr lang="en-US" sz="1200" b="1" dirty="0">
                          <a:latin typeface="Calibri" panose="020F0502020204030204" pitchFamily="34" charset="0"/>
                          <a:cs typeface="Calibri" panose="020F0502020204030204" pitchFamily="34" charset="0"/>
                        </a:rPr>
                        <a:t>Date of disruptions</a:t>
                      </a:r>
                      <a:endParaRPr lang="en-ZA" sz="1200" b="1" dirty="0">
                        <a:latin typeface="Calibri" panose="020F0502020204030204" pitchFamily="34" charset="0"/>
                        <a:cs typeface="Calibri" panose="020F0502020204030204" pitchFamily="34" charset="0"/>
                      </a:endParaRPr>
                    </a:p>
                  </a:txBody>
                  <a:tcPr anchor="ctr"/>
                </a:tc>
                <a:tc>
                  <a:txBody>
                    <a:bodyPr/>
                    <a:lstStyle/>
                    <a:p>
                      <a:pPr algn="ctr"/>
                      <a:r>
                        <a:rPr lang="en-US" sz="1200" b="1" dirty="0">
                          <a:latin typeface="Calibri" panose="020F0502020204030204" pitchFamily="34" charset="0"/>
                          <a:cs typeface="Calibri" panose="020F0502020204030204" pitchFamily="34" charset="0"/>
                        </a:rPr>
                        <a:t>Reason for disruptions</a:t>
                      </a:r>
                      <a:endParaRPr lang="en-ZA" sz="1200" b="1" dirty="0">
                        <a:latin typeface="Calibri" panose="020F0502020204030204" pitchFamily="34" charset="0"/>
                        <a:cs typeface="Calibri" panose="020F0502020204030204" pitchFamily="34" charset="0"/>
                      </a:endParaRPr>
                    </a:p>
                  </a:txBody>
                  <a:tcPr anchor="ctr"/>
                </a:tc>
                <a:tc>
                  <a:txBody>
                    <a:bodyPr/>
                    <a:lstStyle/>
                    <a:p>
                      <a:pPr algn="ctr"/>
                      <a:r>
                        <a:rPr lang="en-ZA" sz="1200" b="1" dirty="0">
                          <a:latin typeface="Calibri" panose="020F0502020204030204" pitchFamily="34" charset="0"/>
                          <a:cs typeface="Calibri" panose="020F0502020204030204" pitchFamily="34" charset="0"/>
                        </a:rPr>
                        <a:t>Mitigating / Actions taken</a:t>
                      </a:r>
                    </a:p>
                  </a:txBody>
                  <a:tcPr anchor="ctr"/>
                </a:tc>
                <a:extLst>
                  <a:ext uri="{0D108BD9-81ED-4DB2-BD59-A6C34878D82A}">
                    <a16:rowId xmlns:a16="http://schemas.microsoft.com/office/drawing/2014/main" val="10000"/>
                  </a:ext>
                </a:extLst>
              </a:tr>
              <a:tr h="588457">
                <a:tc>
                  <a:txBody>
                    <a:bodyPr/>
                    <a:lstStyle/>
                    <a:p>
                      <a:pPr algn="ctr"/>
                      <a:r>
                        <a:rPr lang="en-US" sz="1400" dirty="0">
                          <a:latin typeface="Calibri" panose="020F0502020204030204" pitchFamily="34" charset="0"/>
                          <a:cs typeface="Calibri" panose="020F0502020204030204" pitchFamily="34" charset="0"/>
                        </a:rPr>
                        <a:t>1</a:t>
                      </a:r>
                      <a:endParaRPr lang="en-ZA" sz="1400" dirty="0">
                        <a:latin typeface="Calibri" panose="020F0502020204030204" pitchFamily="34" charset="0"/>
                        <a:cs typeface="Calibri" panose="020F0502020204030204" pitchFamily="34" charset="0"/>
                      </a:endParaRPr>
                    </a:p>
                  </a:txBody>
                  <a:tcPr/>
                </a:tc>
                <a:tc>
                  <a:txBody>
                    <a:bodyPr/>
                    <a:lstStyle/>
                    <a:p>
                      <a:pPr algn="l">
                        <a:lnSpc>
                          <a:spcPct val="150000"/>
                        </a:lnSpc>
                      </a:pPr>
                      <a:r>
                        <a:rPr lang="en-ZA" sz="1400" b="0" dirty="0">
                          <a:solidFill>
                            <a:schemeClr val="tx1"/>
                          </a:solidFill>
                          <a:latin typeface="Calibri" panose="020F0502020204030204" pitchFamily="34" charset="0"/>
                          <a:cs typeface="Calibri" panose="020F0502020204030204" pitchFamily="34" charset="0"/>
                        </a:rPr>
                        <a:t>Beacon</a:t>
                      </a:r>
                      <a:r>
                        <a:rPr lang="en-ZA" sz="1400" b="0" baseline="0" dirty="0">
                          <a:solidFill>
                            <a:schemeClr val="tx1"/>
                          </a:solidFill>
                          <a:latin typeface="Calibri" panose="020F0502020204030204" pitchFamily="34" charset="0"/>
                          <a:cs typeface="Calibri" panose="020F0502020204030204" pitchFamily="34" charset="0"/>
                        </a:rPr>
                        <a:t> Primary</a:t>
                      </a:r>
                      <a:endParaRPr lang="en-ZA" sz="1400" b="0" dirty="0">
                        <a:solidFill>
                          <a:schemeClr val="tx1"/>
                        </a:solidFill>
                        <a:latin typeface="Calibri" panose="020F0502020204030204" pitchFamily="34" charset="0"/>
                        <a:cs typeface="Calibri" panose="020F0502020204030204" pitchFamily="34" charset="0"/>
                      </a:endParaRPr>
                    </a:p>
                  </a:txBody>
                  <a:tcPr/>
                </a:tc>
                <a:tc>
                  <a:txBody>
                    <a:bodyPr/>
                    <a:lstStyle/>
                    <a:p>
                      <a:pPr algn="l"/>
                      <a:r>
                        <a:rPr lang="en-ZA" sz="1400" b="0" dirty="0">
                          <a:solidFill>
                            <a:schemeClr val="tx1"/>
                          </a:solidFill>
                          <a:latin typeface="Calibri" panose="020F0502020204030204" pitchFamily="34" charset="0"/>
                          <a:cs typeface="Calibri" panose="020F0502020204030204" pitchFamily="34" charset="0"/>
                        </a:rPr>
                        <a:t>16 July 2020</a:t>
                      </a:r>
                    </a:p>
                  </a:txBody>
                  <a:tcPr/>
                </a:tc>
                <a:tc>
                  <a:txBody>
                    <a:bodyPr/>
                    <a:lstStyle/>
                    <a:p>
                      <a:pPr algn="just"/>
                      <a:r>
                        <a:rPr lang="en-ZA" sz="1400" b="0" dirty="0">
                          <a:solidFill>
                            <a:schemeClr val="tx1"/>
                          </a:solidFill>
                          <a:latin typeface="Calibri" panose="020F0502020204030204" pitchFamily="34" charset="0"/>
                          <a:cs typeface="Calibri" panose="020F0502020204030204" pitchFamily="34" charset="0"/>
                        </a:rPr>
                        <a:t>Screeners stayed away from work</a:t>
                      </a:r>
                    </a:p>
                  </a:txBody>
                  <a:tcPr/>
                </a:tc>
                <a:tc>
                  <a:txBody>
                    <a:bodyPr/>
                    <a:lstStyle/>
                    <a:p>
                      <a:pPr algn="just" fontAlgn="ctr"/>
                      <a:r>
                        <a:rPr lang="en-ZA" sz="1400" b="0" i="0" u="none" strike="noStrike" dirty="0">
                          <a:solidFill>
                            <a:schemeClr val="tx1"/>
                          </a:solidFill>
                          <a:effectLst/>
                          <a:latin typeface="Calibri" panose="020F0502020204030204" pitchFamily="34" charset="0"/>
                          <a:cs typeface="Calibri" panose="020F0502020204030204" pitchFamily="34" charset="0"/>
                        </a:rPr>
                        <a:t>Screeners</a:t>
                      </a:r>
                      <a:r>
                        <a:rPr lang="en-ZA" sz="1400" b="0" i="0" u="none" strike="noStrike" baseline="0" dirty="0">
                          <a:solidFill>
                            <a:schemeClr val="tx1"/>
                          </a:solidFill>
                          <a:effectLst/>
                          <a:latin typeface="Calibri" panose="020F0502020204030204" pitchFamily="34" charset="0"/>
                          <a:cs typeface="Calibri" panose="020F0502020204030204" pitchFamily="34" charset="0"/>
                        </a:rPr>
                        <a:t> were engaged and agreed to return to work on 20 July 2020.</a:t>
                      </a:r>
                      <a:endParaRPr lang="en-ZA" sz="14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tc>
                <a:extLst>
                  <a:ext uri="{0D108BD9-81ED-4DB2-BD59-A6C34878D82A}">
                    <a16:rowId xmlns:a16="http://schemas.microsoft.com/office/drawing/2014/main" val="10001"/>
                  </a:ext>
                </a:extLst>
              </a:tr>
              <a:tr h="588457">
                <a:tc>
                  <a:txBody>
                    <a:bodyPr/>
                    <a:lstStyle/>
                    <a:p>
                      <a:pPr algn="ctr"/>
                      <a:r>
                        <a:rPr lang="en-US" sz="1400" dirty="0">
                          <a:latin typeface="Calibri" panose="020F0502020204030204" pitchFamily="34" charset="0"/>
                          <a:cs typeface="Calibri" panose="020F0502020204030204" pitchFamily="34" charset="0"/>
                        </a:rPr>
                        <a:t>2</a:t>
                      </a:r>
                      <a:endParaRPr lang="en-ZA" sz="1400" dirty="0">
                        <a:latin typeface="Calibri" panose="020F0502020204030204" pitchFamily="34" charset="0"/>
                        <a:cs typeface="Calibri" panose="020F0502020204030204" pitchFamily="34" charset="0"/>
                      </a:endParaRPr>
                    </a:p>
                  </a:txBody>
                  <a:tcPr/>
                </a:tc>
                <a:tc>
                  <a:txBody>
                    <a:bodyPr/>
                    <a:lstStyle/>
                    <a:p>
                      <a:pPr algn="l">
                        <a:lnSpc>
                          <a:spcPct val="150000"/>
                        </a:lnSpc>
                      </a:pPr>
                      <a:r>
                        <a:rPr lang="en-ZA" sz="1400" b="0" dirty="0" err="1">
                          <a:solidFill>
                            <a:schemeClr val="tx1"/>
                          </a:solidFill>
                          <a:latin typeface="Calibri" panose="020F0502020204030204" pitchFamily="34" charset="0"/>
                          <a:cs typeface="Calibri" panose="020F0502020204030204" pitchFamily="34" charset="0"/>
                        </a:rPr>
                        <a:t>Letshego</a:t>
                      </a:r>
                      <a:r>
                        <a:rPr lang="en-ZA" sz="1400" b="0" dirty="0">
                          <a:solidFill>
                            <a:schemeClr val="tx1"/>
                          </a:solidFill>
                          <a:latin typeface="Calibri" panose="020F0502020204030204" pitchFamily="34" charset="0"/>
                          <a:cs typeface="Calibri" panose="020F0502020204030204" pitchFamily="34" charset="0"/>
                        </a:rPr>
                        <a:t> Primary</a:t>
                      </a:r>
                    </a:p>
                  </a:txBody>
                  <a:tcPr/>
                </a:tc>
                <a:tc>
                  <a:txBody>
                    <a:bodyPr/>
                    <a:lstStyle/>
                    <a:p>
                      <a:pPr algn="l"/>
                      <a:r>
                        <a:rPr lang="en-ZA" sz="1400" b="0" dirty="0">
                          <a:solidFill>
                            <a:schemeClr val="tx1"/>
                          </a:solidFill>
                          <a:latin typeface="Calibri" panose="020F0502020204030204" pitchFamily="34" charset="0"/>
                          <a:cs typeface="Calibri" panose="020F0502020204030204" pitchFamily="34" charset="0"/>
                        </a:rPr>
                        <a:t>17 July 2020</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Calibri" panose="020F0502020204030204" pitchFamily="34" charset="0"/>
                          <a:cs typeface="Calibri" panose="020F0502020204030204" pitchFamily="34" charset="0"/>
                        </a:rPr>
                        <a:t>Screeners stayed away from work</a:t>
                      </a:r>
                    </a:p>
                  </a:txBody>
                  <a:tcPr/>
                </a:tc>
                <a:tc>
                  <a:txBody>
                    <a:bodyPr/>
                    <a:lstStyle/>
                    <a:p>
                      <a:pPr marL="0" marR="0" lvl="0" indent="0" algn="just" defTabSz="457200" rtl="0" eaLnBrk="1" fontAlgn="ctr"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Screeners </a:t>
                      </a:r>
                      <a:r>
                        <a:rPr kumimoji="0" lang="en-ZA" sz="1400" b="0" i="0" u="none" strike="noStrike" kern="1200" cap="none" spc="0" normalizeH="0" baseline="0" noProof="0" dirty="0">
                          <a:ln>
                            <a:noFill/>
                          </a:ln>
                          <a:solidFill>
                            <a:srgbClr val="154354"/>
                          </a:solidFill>
                          <a:effectLst/>
                          <a:uLnTx/>
                          <a:uFillTx/>
                          <a:latin typeface="Calibri" panose="020F0502020204030204" pitchFamily="34" charset="0"/>
                          <a:cs typeface="Calibri" panose="020F0502020204030204" pitchFamily="34" charset="0"/>
                        </a:rPr>
                        <a:t>were engaged and agreed to return to work on 20 July 2020.</a:t>
                      </a:r>
                    </a:p>
                  </a:txBody>
                  <a:tcPr marL="7620" marR="7620" marT="7620" marB="0"/>
                </a:tc>
                <a:extLst>
                  <a:ext uri="{0D108BD9-81ED-4DB2-BD59-A6C34878D82A}">
                    <a16:rowId xmlns:a16="http://schemas.microsoft.com/office/drawing/2014/main" val="10002"/>
                  </a:ext>
                </a:extLst>
              </a:tr>
              <a:tr h="588457">
                <a:tc>
                  <a:txBody>
                    <a:bodyPr/>
                    <a:lstStyle/>
                    <a:p>
                      <a:pPr algn="ctr">
                        <a:lnSpc>
                          <a:spcPct val="150000"/>
                        </a:lnSpc>
                      </a:pPr>
                      <a:r>
                        <a:rPr lang="en-US" sz="1400" b="0" dirty="0">
                          <a:solidFill>
                            <a:schemeClr val="tx1"/>
                          </a:solidFill>
                          <a:latin typeface="Calibri" panose="020F0502020204030204" pitchFamily="34" charset="0"/>
                          <a:cs typeface="Calibri" panose="020F0502020204030204" pitchFamily="34" charset="0"/>
                        </a:rPr>
                        <a:t>3</a:t>
                      </a:r>
                      <a:endParaRPr lang="en-ZA" sz="1400" b="0" dirty="0">
                        <a:solidFill>
                          <a:schemeClr val="tx1"/>
                        </a:solidFill>
                        <a:latin typeface="Calibri" panose="020F0502020204030204" pitchFamily="34" charset="0"/>
                        <a:cs typeface="Calibri" panose="020F0502020204030204" pitchFamily="34" charset="0"/>
                      </a:endParaRPr>
                    </a:p>
                  </a:txBody>
                  <a:tcPr/>
                </a:tc>
                <a:tc>
                  <a:txBody>
                    <a:bodyPr/>
                    <a:lstStyle/>
                    <a:p>
                      <a:pPr algn="l">
                        <a:lnSpc>
                          <a:spcPct val="150000"/>
                        </a:lnSpc>
                      </a:pPr>
                      <a:r>
                        <a:rPr lang="en-ZA" sz="1400" b="0" dirty="0">
                          <a:solidFill>
                            <a:schemeClr val="tx1"/>
                          </a:solidFill>
                          <a:latin typeface="Calibri" panose="020F0502020204030204" pitchFamily="34" charset="0"/>
                          <a:cs typeface="Calibri" panose="020F0502020204030204" pitchFamily="34" charset="0"/>
                        </a:rPr>
                        <a:t>DL</a:t>
                      </a:r>
                      <a:r>
                        <a:rPr lang="en-ZA" sz="1400" b="0" baseline="0" dirty="0">
                          <a:solidFill>
                            <a:schemeClr val="tx1"/>
                          </a:solidFill>
                          <a:latin typeface="Calibri" panose="020F0502020204030204" pitchFamily="34" charset="0"/>
                          <a:cs typeface="Calibri" panose="020F0502020204030204" pitchFamily="34" charset="0"/>
                        </a:rPr>
                        <a:t> Jansen Primary</a:t>
                      </a:r>
                      <a:endParaRPr lang="en-ZA" sz="1400" b="0" dirty="0">
                        <a:solidFill>
                          <a:schemeClr val="tx1"/>
                        </a:solidFill>
                        <a:latin typeface="Calibri" panose="020F0502020204030204" pitchFamily="34" charset="0"/>
                        <a:cs typeface="Calibri" panose="020F0502020204030204" pitchFamily="34" charset="0"/>
                      </a:endParaRPr>
                    </a:p>
                  </a:txBody>
                  <a:tcPr/>
                </a:tc>
                <a:tc>
                  <a:txBody>
                    <a:bodyPr/>
                    <a:lstStyle/>
                    <a:p>
                      <a:pPr algn="l"/>
                      <a:r>
                        <a:rPr lang="en-ZA" sz="1400" b="0" dirty="0">
                          <a:solidFill>
                            <a:schemeClr val="tx1"/>
                          </a:solidFill>
                          <a:latin typeface="Calibri" panose="020F0502020204030204" pitchFamily="34" charset="0"/>
                          <a:cs typeface="Calibri" panose="020F0502020204030204" pitchFamily="34" charset="0"/>
                        </a:rPr>
                        <a:t>20 July 2020</a:t>
                      </a:r>
                    </a:p>
                  </a:txBody>
                  <a:tcPr/>
                </a:tc>
                <a:tc>
                  <a:txBody>
                    <a:bodyPr/>
                    <a:lstStyle/>
                    <a:p>
                      <a:pPr algn="just"/>
                      <a:r>
                        <a:rPr lang="en-ZA" sz="1400" b="0" dirty="0">
                          <a:solidFill>
                            <a:schemeClr val="tx1"/>
                          </a:solidFill>
                          <a:latin typeface="Calibri" panose="020F0502020204030204" pitchFamily="34" charset="0"/>
                          <a:cs typeface="Calibri" panose="020F0502020204030204" pitchFamily="34" charset="0"/>
                        </a:rPr>
                        <a:t>SADTU instructed teachers to isolate for 14 days.</a:t>
                      </a:r>
                    </a:p>
                  </a:txBody>
                  <a:tcPr/>
                </a:tc>
                <a:tc>
                  <a:txBody>
                    <a:bodyPr/>
                    <a:lstStyle/>
                    <a:p>
                      <a:pPr algn="just" fontAlgn="ctr"/>
                      <a:r>
                        <a:rPr lang="en-ZA" sz="1400" b="0" i="0" u="none" strike="noStrike" baseline="0" dirty="0">
                          <a:solidFill>
                            <a:schemeClr val="tx1"/>
                          </a:solidFill>
                          <a:effectLst/>
                          <a:latin typeface="Calibri" panose="020F0502020204030204" pitchFamily="34" charset="0"/>
                          <a:cs typeface="Calibri" panose="020F0502020204030204" pitchFamily="34" charset="0"/>
                        </a:rPr>
                        <a:t>SADTU was engaged and the school was back to normal on 11 August 2020.</a:t>
                      </a:r>
                      <a:endParaRPr lang="en-ZA" sz="14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tc>
                <a:extLst>
                  <a:ext uri="{0D108BD9-81ED-4DB2-BD59-A6C34878D82A}">
                    <a16:rowId xmlns:a16="http://schemas.microsoft.com/office/drawing/2014/main" val="10003"/>
                  </a:ext>
                </a:extLst>
              </a:tr>
              <a:tr h="664610">
                <a:tc>
                  <a:txBody>
                    <a:bodyPr/>
                    <a:lstStyle/>
                    <a:p>
                      <a:pPr algn="ctr">
                        <a:lnSpc>
                          <a:spcPct val="150000"/>
                        </a:lnSpc>
                      </a:pPr>
                      <a:r>
                        <a:rPr lang="en-US" sz="1400" b="0" dirty="0">
                          <a:solidFill>
                            <a:schemeClr val="tx1"/>
                          </a:solidFill>
                          <a:latin typeface="Calibri" panose="020F0502020204030204" pitchFamily="34" charset="0"/>
                          <a:cs typeface="Calibri" panose="020F0502020204030204" pitchFamily="34" charset="0"/>
                        </a:rPr>
                        <a:t>4</a:t>
                      </a:r>
                      <a:endParaRPr lang="en-ZA" sz="1400" b="0" dirty="0">
                        <a:solidFill>
                          <a:schemeClr val="tx1"/>
                        </a:solidFill>
                        <a:latin typeface="Calibri" panose="020F0502020204030204" pitchFamily="34" charset="0"/>
                        <a:cs typeface="Calibri" panose="020F0502020204030204" pitchFamily="34" charset="0"/>
                      </a:endParaRPr>
                    </a:p>
                  </a:txBody>
                  <a:tcPr/>
                </a:tc>
                <a:tc>
                  <a:txBody>
                    <a:bodyPr/>
                    <a:lstStyle/>
                    <a:p>
                      <a:pPr algn="l">
                        <a:lnSpc>
                          <a:spcPct val="150000"/>
                        </a:lnSpc>
                      </a:pPr>
                      <a:r>
                        <a:rPr lang="en-ZA" sz="1400" b="0" dirty="0" err="1">
                          <a:solidFill>
                            <a:schemeClr val="tx1"/>
                          </a:solidFill>
                          <a:latin typeface="Calibri" panose="020F0502020204030204" pitchFamily="34" charset="0"/>
                          <a:cs typeface="Calibri" panose="020F0502020204030204" pitchFamily="34" charset="0"/>
                        </a:rPr>
                        <a:t>Dikgatlong</a:t>
                      </a:r>
                      <a:r>
                        <a:rPr lang="en-ZA" sz="1400" b="0" dirty="0">
                          <a:solidFill>
                            <a:schemeClr val="tx1"/>
                          </a:solidFill>
                          <a:latin typeface="Calibri" panose="020F0502020204030204" pitchFamily="34" charset="0"/>
                          <a:cs typeface="Calibri" panose="020F0502020204030204" pitchFamily="34" charset="0"/>
                        </a:rPr>
                        <a:t> High</a:t>
                      </a:r>
                    </a:p>
                  </a:txBody>
                  <a:tcPr/>
                </a:tc>
                <a:tc>
                  <a:txBody>
                    <a:bodyPr/>
                    <a:lstStyle/>
                    <a:p>
                      <a:pPr algn="l"/>
                      <a:r>
                        <a:rPr lang="en-ZA" sz="1400" b="0" dirty="0">
                          <a:solidFill>
                            <a:schemeClr val="tx1"/>
                          </a:solidFill>
                          <a:latin typeface="Calibri" panose="020F0502020204030204" pitchFamily="34" charset="0"/>
                          <a:cs typeface="Calibri" panose="020F0502020204030204" pitchFamily="34" charset="0"/>
                        </a:rPr>
                        <a:t>16,17 &amp; 20 July 2020</a:t>
                      </a:r>
                    </a:p>
                  </a:txBody>
                  <a:tcPr/>
                </a:tc>
                <a:tc>
                  <a:txBody>
                    <a:bodyPr/>
                    <a:lstStyle/>
                    <a:p>
                      <a:pPr algn="l"/>
                      <a:r>
                        <a:rPr lang="en-ZA" sz="1400" b="0" dirty="0">
                          <a:solidFill>
                            <a:schemeClr val="tx1"/>
                          </a:solidFill>
                          <a:latin typeface="Calibri" panose="020F0502020204030204" pitchFamily="34" charset="0"/>
                          <a:cs typeface="Calibri" panose="020F0502020204030204" pitchFamily="34" charset="0"/>
                        </a:rPr>
                        <a:t>COSAS and community closed school</a:t>
                      </a:r>
                      <a:r>
                        <a:rPr lang="en-ZA" sz="1400" b="0" baseline="0" dirty="0">
                          <a:solidFill>
                            <a:schemeClr val="tx1"/>
                          </a:solidFill>
                          <a:latin typeface="Calibri" panose="020F0502020204030204" pitchFamily="34" charset="0"/>
                          <a:cs typeface="Calibri" panose="020F0502020204030204" pitchFamily="34" charset="0"/>
                        </a:rPr>
                        <a:t> and threatened the staff</a:t>
                      </a:r>
                      <a:endParaRPr lang="en-ZA" sz="1400" b="0" dirty="0">
                        <a:solidFill>
                          <a:schemeClr val="tx1"/>
                        </a:solidFill>
                        <a:latin typeface="Calibri" panose="020F0502020204030204" pitchFamily="34" charset="0"/>
                        <a:cs typeface="Calibri" panose="020F0502020204030204" pitchFamily="34" charset="0"/>
                      </a:endParaRPr>
                    </a:p>
                  </a:txBody>
                  <a:tcPr/>
                </a:tc>
                <a:tc>
                  <a:txBody>
                    <a:bodyPr/>
                    <a:lstStyle/>
                    <a:p>
                      <a:pPr algn="just" fontAlgn="ctr"/>
                      <a:r>
                        <a:rPr lang="en-ZA" sz="1400" b="0" i="0" u="none" strike="noStrike" dirty="0">
                          <a:solidFill>
                            <a:schemeClr val="tx1"/>
                          </a:solidFill>
                          <a:effectLst/>
                          <a:latin typeface="Calibri" panose="020F0502020204030204" pitchFamily="34" charset="0"/>
                          <a:cs typeface="Calibri" panose="020F0502020204030204" pitchFamily="34" charset="0"/>
                        </a:rPr>
                        <a:t>Staff</a:t>
                      </a:r>
                      <a:r>
                        <a:rPr lang="en-ZA" sz="1400" b="0" i="0" u="none" strike="noStrike" baseline="0" dirty="0">
                          <a:solidFill>
                            <a:schemeClr val="tx1"/>
                          </a:solidFill>
                          <a:effectLst/>
                          <a:latin typeface="Calibri" panose="020F0502020204030204" pitchFamily="34" charset="0"/>
                          <a:cs typeface="Calibri" panose="020F0502020204030204" pitchFamily="34" charset="0"/>
                        </a:rPr>
                        <a:t> reported for duty but learners only returned to school on 21 July 2020.</a:t>
                      </a:r>
                      <a:endParaRPr lang="en-ZA" sz="14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tc>
                <a:extLst>
                  <a:ext uri="{0D108BD9-81ED-4DB2-BD59-A6C34878D82A}">
                    <a16:rowId xmlns:a16="http://schemas.microsoft.com/office/drawing/2014/main" val="10004"/>
                  </a:ext>
                </a:extLst>
              </a:tr>
              <a:tr h="664610">
                <a:tc>
                  <a:txBody>
                    <a:bodyPr/>
                    <a:lstStyle/>
                    <a:p>
                      <a:pPr algn="ctr">
                        <a:lnSpc>
                          <a:spcPct val="100000"/>
                        </a:lnSpc>
                      </a:pPr>
                      <a:r>
                        <a:rPr lang="en-US" sz="1400" b="0" dirty="0">
                          <a:solidFill>
                            <a:schemeClr val="tx1"/>
                          </a:solidFill>
                          <a:latin typeface="Calibri" panose="020F0502020204030204" pitchFamily="34" charset="0"/>
                          <a:cs typeface="Calibri" panose="020F0502020204030204" pitchFamily="34" charset="0"/>
                        </a:rPr>
                        <a:t>5</a:t>
                      </a:r>
                      <a:endParaRPr lang="en-ZA" sz="1400" b="0" dirty="0">
                        <a:solidFill>
                          <a:schemeClr val="tx1"/>
                        </a:solidFill>
                        <a:latin typeface="Calibri" panose="020F0502020204030204" pitchFamily="34" charset="0"/>
                        <a:cs typeface="Calibri" panose="020F0502020204030204" pitchFamily="34" charset="0"/>
                      </a:endParaRPr>
                    </a:p>
                  </a:txBody>
                  <a:tcPr/>
                </a:tc>
                <a:tc>
                  <a:txBody>
                    <a:bodyPr/>
                    <a:lstStyle/>
                    <a:p>
                      <a:pPr algn="l">
                        <a:lnSpc>
                          <a:spcPct val="100000"/>
                        </a:lnSpc>
                      </a:pPr>
                      <a:r>
                        <a:rPr lang="en-ZA" sz="1400" b="0" dirty="0">
                          <a:solidFill>
                            <a:schemeClr val="tx1"/>
                          </a:solidFill>
                          <a:latin typeface="Calibri" panose="020F0502020204030204" pitchFamily="34" charset="0"/>
                          <a:cs typeface="Calibri" panose="020F0502020204030204" pitchFamily="34" charset="0"/>
                        </a:rPr>
                        <a:t>Francis </a:t>
                      </a:r>
                      <a:r>
                        <a:rPr lang="en-ZA" sz="1400" b="0" dirty="0" err="1">
                          <a:solidFill>
                            <a:schemeClr val="tx1"/>
                          </a:solidFill>
                          <a:latin typeface="Calibri" panose="020F0502020204030204" pitchFamily="34" charset="0"/>
                          <a:cs typeface="Calibri" panose="020F0502020204030204" pitchFamily="34" charset="0"/>
                        </a:rPr>
                        <a:t>Mohapanele</a:t>
                      </a:r>
                      <a:r>
                        <a:rPr lang="en-ZA" sz="1400" b="0" dirty="0">
                          <a:solidFill>
                            <a:schemeClr val="tx1"/>
                          </a:solidFill>
                          <a:latin typeface="Calibri" panose="020F0502020204030204" pitchFamily="34" charset="0"/>
                          <a:cs typeface="Calibri" panose="020F0502020204030204" pitchFamily="34" charset="0"/>
                        </a:rPr>
                        <a:t>  Primary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154354"/>
                          </a:solidFill>
                          <a:effectLst/>
                          <a:uLnTx/>
                          <a:uFillTx/>
                          <a:latin typeface="Calibri" panose="020F0502020204030204" pitchFamily="34" charset="0"/>
                          <a:cs typeface="Calibri" panose="020F0502020204030204" pitchFamily="34" charset="0"/>
                        </a:rPr>
                        <a:t>16,17&amp;20 July 2020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Calibri" panose="020F0502020204030204" pitchFamily="34" charset="0"/>
                          <a:cs typeface="Calibri" panose="020F0502020204030204" pitchFamily="34" charset="0"/>
                        </a:rPr>
                        <a:t>COSAS and community closed school</a:t>
                      </a:r>
                      <a:r>
                        <a:rPr lang="en-ZA" sz="1400" b="0" baseline="0" dirty="0">
                          <a:solidFill>
                            <a:schemeClr val="tx1"/>
                          </a:solidFill>
                          <a:latin typeface="Calibri" panose="020F0502020204030204" pitchFamily="34" charset="0"/>
                          <a:cs typeface="Calibri" panose="020F0502020204030204" pitchFamily="34" charset="0"/>
                        </a:rPr>
                        <a:t> and threatened the staff.</a:t>
                      </a:r>
                      <a:endParaRPr lang="en-ZA" sz="1400" b="0" dirty="0">
                        <a:solidFill>
                          <a:schemeClr val="tx1"/>
                        </a:solidFill>
                        <a:latin typeface="Calibri" panose="020F0502020204030204" pitchFamily="34" charset="0"/>
                        <a:cs typeface="Calibri" panose="020F0502020204030204" pitchFamily="34" charset="0"/>
                      </a:endParaRPr>
                    </a:p>
                  </a:txBody>
                  <a:tcPr/>
                </a:tc>
                <a:tc>
                  <a:txBody>
                    <a:bodyPr/>
                    <a:lstStyle/>
                    <a:p>
                      <a:pPr marL="0" marR="0" lvl="0" indent="0" algn="just" defTabSz="457200" rtl="0" eaLnBrk="1" fontAlgn="ctr"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154354"/>
                          </a:solidFill>
                          <a:effectLst/>
                          <a:uLnTx/>
                          <a:uFillTx/>
                          <a:latin typeface="Calibri" panose="020F0502020204030204" pitchFamily="34" charset="0"/>
                          <a:cs typeface="Calibri" panose="020F0502020204030204" pitchFamily="34" charset="0"/>
                        </a:rPr>
                        <a:t>Staff reported for duty but learners only returned to school on 21 July 2020.</a:t>
                      </a:r>
                    </a:p>
                  </a:txBody>
                  <a:tcPr marL="7620" marR="7620" marT="7620" marB="0"/>
                </a:tc>
                <a:extLst>
                  <a:ext uri="{0D108BD9-81ED-4DB2-BD59-A6C34878D82A}">
                    <a16:rowId xmlns:a16="http://schemas.microsoft.com/office/drawing/2014/main" val="10005"/>
                  </a:ext>
                </a:extLst>
              </a:tr>
              <a:tr h="470765">
                <a:tc>
                  <a:txBody>
                    <a:bodyPr/>
                    <a:lstStyle/>
                    <a:p>
                      <a:pPr algn="ctr">
                        <a:lnSpc>
                          <a:spcPct val="150000"/>
                        </a:lnSpc>
                      </a:pPr>
                      <a:r>
                        <a:rPr lang="en-US" sz="1400" b="0" dirty="0">
                          <a:solidFill>
                            <a:schemeClr val="tx1"/>
                          </a:solidFill>
                          <a:latin typeface="Calibri" panose="020F0502020204030204" pitchFamily="34" charset="0"/>
                          <a:cs typeface="Calibri" panose="020F0502020204030204" pitchFamily="34" charset="0"/>
                        </a:rPr>
                        <a:t>6</a:t>
                      </a:r>
                      <a:endParaRPr lang="en-ZA" sz="1400" b="0" dirty="0">
                        <a:solidFill>
                          <a:schemeClr val="tx1"/>
                        </a:solidFill>
                        <a:latin typeface="Calibri" panose="020F0502020204030204" pitchFamily="34" charset="0"/>
                        <a:cs typeface="Calibri" panose="020F0502020204030204" pitchFamily="34" charset="0"/>
                      </a:endParaRPr>
                    </a:p>
                  </a:txBody>
                  <a:tcPr/>
                </a:tc>
                <a:tc>
                  <a:txBody>
                    <a:bodyPr/>
                    <a:lstStyle/>
                    <a:p>
                      <a:pPr algn="l">
                        <a:lnSpc>
                          <a:spcPct val="150000"/>
                        </a:lnSpc>
                      </a:pPr>
                      <a:r>
                        <a:rPr lang="en-ZA" sz="1400" b="0" dirty="0">
                          <a:solidFill>
                            <a:schemeClr val="tx1"/>
                          </a:solidFill>
                          <a:latin typeface="Calibri" panose="020F0502020204030204" pitchFamily="34" charset="0"/>
                          <a:cs typeface="Calibri" panose="020F0502020204030204" pitchFamily="34" charset="0"/>
                        </a:rPr>
                        <a:t>Endeavour Primary</a:t>
                      </a:r>
                    </a:p>
                  </a:txBody>
                  <a:tcPr/>
                </a:tc>
                <a:tc>
                  <a:txBody>
                    <a:bodyPr/>
                    <a:lstStyle/>
                    <a:p>
                      <a:pPr algn="l"/>
                      <a:r>
                        <a:rPr lang="en-ZA" sz="1400" b="0" dirty="0">
                          <a:solidFill>
                            <a:schemeClr val="tx1"/>
                          </a:solidFill>
                          <a:latin typeface="Calibri" panose="020F0502020204030204" pitchFamily="34" charset="0"/>
                          <a:cs typeface="Calibri" panose="020F0502020204030204" pitchFamily="34" charset="0"/>
                        </a:rPr>
                        <a:t>13 July 2020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Calibri" panose="020F0502020204030204" pitchFamily="34" charset="0"/>
                          <a:cs typeface="Calibri" panose="020F0502020204030204" pitchFamily="34" charset="0"/>
                        </a:rPr>
                        <a:t>Screeners stayed away from work</a:t>
                      </a:r>
                    </a:p>
                  </a:txBody>
                  <a:tcPr/>
                </a:tc>
                <a:tc>
                  <a:txBody>
                    <a:bodyPr/>
                    <a:lstStyle/>
                    <a:p>
                      <a:pPr marL="0" marR="0" lvl="0" indent="0" algn="just" defTabSz="457200" rtl="0" eaLnBrk="1" fontAlgn="ctr" latinLnBrk="0" hangingPunct="1">
                        <a:lnSpc>
                          <a:spcPct val="100000"/>
                        </a:lnSpc>
                        <a:spcBef>
                          <a:spcPts val="0"/>
                        </a:spcBef>
                        <a:spcAft>
                          <a:spcPts val="0"/>
                        </a:spcAft>
                        <a:buClrTx/>
                        <a:buSzTx/>
                        <a:buFontTx/>
                        <a:buNone/>
                        <a:tabLst/>
                        <a:defRPr/>
                      </a:pPr>
                      <a:r>
                        <a:rPr lang="en-ZA" sz="1400" b="0" i="0" u="none" strike="noStrike" dirty="0">
                          <a:solidFill>
                            <a:srgbClr val="FF0000"/>
                          </a:solidFill>
                          <a:effectLst/>
                          <a:latin typeface="Calibri" panose="020F0502020204030204" pitchFamily="34" charset="0"/>
                          <a:cs typeface="Calibri" panose="020F0502020204030204" pitchFamily="34" charset="0"/>
                        </a:rPr>
                        <a:t> </a:t>
                      </a:r>
                      <a:r>
                        <a:rPr kumimoji="0" lang="en-ZA" sz="1400" b="0" i="0" u="none" strike="noStrike" kern="1200" cap="none" spc="0" normalizeH="0" baseline="0" noProof="0" dirty="0">
                          <a:ln>
                            <a:noFill/>
                          </a:ln>
                          <a:solidFill>
                            <a:srgbClr val="154354"/>
                          </a:solidFill>
                          <a:effectLst/>
                          <a:uLnTx/>
                          <a:uFillTx/>
                          <a:latin typeface="Calibri" panose="020F0502020204030204" pitchFamily="34" charset="0"/>
                          <a:cs typeface="Calibri" panose="020F0502020204030204" pitchFamily="34" charset="0"/>
                        </a:rPr>
                        <a:t>Screeners were engaged and reported for duty on 23 July 2020.</a:t>
                      </a:r>
                      <a:endParaRPr lang="en-ZA" sz="1400" b="0" i="0" u="none" strike="noStrike" dirty="0">
                        <a:solidFill>
                          <a:srgbClr val="FF0000"/>
                        </a:solidFill>
                        <a:effectLst/>
                        <a:latin typeface="Calibri" panose="020F0502020204030204" pitchFamily="34" charset="0"/>
                        <a:cs typeface="Calibri" panose="020F0502020204030204" pitchFamily="34" charset="0"/>
                      </a:endParaRPr>
                    </a:p>
                  </a:txBody>
                  <a:tcPr marL="7620" marR="7620" marT="7620" marB="0"/>
                </a:tc>
                <a:extLst>
                  <a:ext uri="{0D108BD9-81ED-4DB2-BD59-A6C34878D82A}">
                    <a16:rowId xmlns:a16="http://schemas.microsoft.com/office/drawing/2014/main" val="10006"/>
                  </a:ext>
                </a:extLst>
              </a:tr>
              <a:tr h="588457">
                <a:tc>
                  <a:txBody>
                    <a:bodyPr/>
                    <a:lstStyle/>
                    <a:p>
                      <a:pPr algn="ctr">
                        <a:lnSpc>
                          <a:spcPct val="100000"/>
                        </a:lnSpc>
                      </a:pPr>
                      <a:r>
                        <a:rPr lang="en-US" sz="1400" b="0" dirty="0">
                          <a:solidFill>
                            <a:schemeClr val="tx1"/>
                          </a:solidFill>
                          <a:latin typeface="Calibri" panose="020F0502020204030204" pitchFamily="34" charset="0"/>
                          <a:cs typeface="Calibri" panose="020F0502020204030204" pitchFamily="34" charset="0"/>
                        </a:rPr>
                        <a:t>7</a:t>
                      </a:r>
                      <a:endParaRPr lang="en-ZA" sz="1400" b="0" dirty="0">
                        <a:solidFill>
                          <a:schemeClr val="tx1"/>
                        </a:solidFill>
                        <a:latin typeface="Calibri" panose="020F0502020204030204" pitchFamily="34" charset="0"/>
                        <a:cs typeface="Calibri" panose="020F0502020204030204" pitchFamily="34" charset="0"/>
                      </a:endParaRPr>
                    </a:p>
                  </a:txBody>
                  <a:tcPr/>
                </a:tc>
                <a:tc>
                  <a:txBody>
                    <a:bodyPr/>
                    <a:lstStyle/>
                    <a:p>
                      <a:pPr algn="l">
                        <a:lnSpc>
                          <a:spcPct val="100000"/>
                        </a:lnSpc>
                      </a:pPr>
                      <a:r>
                        <a:rPr lang="en-ZA" sz="1400" b="0" dirty="0">
                          <a:solidFill>
                            <a:schemeClr val="tx1"/>
                          </a:solidFill>
                          <a:latin typeface="Calibri" panose="020F0502020204030204" pitchFamily="34" charset="0"/>
                          <a:cs typeface="Calibri" panose="020F0502020204030204" pitchFamily="34" charset="0"/>
                        </a:rPr>
                        <a:t>Northern</a:t>
                      </a:r>
                      <a:r>
                        <a:rPr lang="en-ZA" sz="1400" b="0" baseline="0" dirty="0">
                          <a:solidFill>
                            <a:schemeClr val="tx1"/>
                          </a:solidFill>
                          <a:latin typeface="Calibri" panose="020F0502020204030204" pitchFamily="34" charset="0"/>
                          <a:cs typeface="Calibri" panose="020F0502020204030204" pitchFamily="34" charset="0"/>
                        </a:rPr>
                        <a:t> Cape Agricultural </a:t>
                      </a:r>
                      <a:endParaRPr lang="en-ZA" sz="1400" b="0" dirty="0">
                        <a:solidFill>
                          <a:schemeClr val="tx1"/>
                        </a:solidFill>
                        <a:latin typeface="Calibri" panose="020F0502020204030204" pitchFamily="34" charset="0"/>
                        <a:cs typeface="Calibri" panose="020F0502020204030204" pitchFamily="34" charset="0"/>
                      </a:endParaRPr>
                    </a:p>
                  </a:txBody>
                  <a:tcPr/>
                </a:tc>
                <a:tc>
                  <a:txBody>
                    <a:bodyPr/>
                    <a:lstStyle/>
                    <a:p>
                      <a:pPr algn="l"/>
                      <a:r>
                        <a:rPr lang="en-ZA" sz="1400" b="0" dirty="0">
                          <a:solidFill>
                            <a:schemeClr val="tx1"/>
                          </a:solidFill>
                          <a:latin typeface="Calibri" panose="020F0502020204030204" pitchFamily="34" charset="0"/>
                          <a:cs typeface="Calibri" panose="020F0502020204030204" pitchFamily="34" charset="0"/>
                        </a:rPr>
                        <a:t>20 July 2020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Calibri" panose="020F0502020204030204" pitchFamily="34" charset="0"/>
                          <a:cs typeface="Calibri" panose="020F0502020204030204" pitchFamily="34" charset="0"/>
                        </a:rPr>
                        <a:t>Screeners stayed away from work</a:t>
                      </a:r>
                    </a:p>
                  </a:txBody>
                  <a:tcPr/>
                </a:tc>
                <a:tc>
                  <a:txBody>
                    <a:bodyPr/>
                    <a:lstStyle/>
                    <a:p>
                      <a:pPr marL="0" marR="0" lvl="0" indent="0" algn="just" defTabSz="457200" rtl="0" eaLnBrk="1" fontAlgn="ctr"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154354"/>
                          </a:solidFill>
                          <a:effectLst/>
                          <a:uLnTx/>
                          <a:uFillTx/>
                          <a:latin typeface="Calibri" panose="020F0502020204030204" pitchFamily="34" charset="0"/>
                          <a:cs typeface="Calibri" panose="020F0502020204030204" pitchFamily="34" charset="0"/>
                        </a:rPr>
                        <a:t>Screeners were engaged and reported for duty on 21 July 2020.</a:t>
                      </a:r>
                    </a:p>
                  </a:txBody>
                  <a:tcPr marL="7620" marR="7620" marT="762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399381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138356"/>
            <a:ext cx="8229600" cy="756494"/>
          </a:xfrm>
        </p:spPr>
        <p:txBody>
          <a:bodyPr>
            <a:noAutofit/>
          </a:bodyPr>
          <a:lstStyle/>
          <a:p>
            <a:pPr lvl="0">
              <a:spcBef>
                <a:spcPct val="20000"/>
              </a:spcBef>
            </a:pPr>
            <a:r>
              <a:rPr lang="en-US" sz="3200" dirty="0">
                <a:solidFill>
                  <a:srgbClr val="154354"/>
                </a:solidFill>
              </a:rPr>
              <a:t>DISRUPTIONS OF SCHOOLS</a:t>
            </a:r>
            <a:br>
              <a:rPr lang="en-US" sz="3200" dirty="0">
                <a:solidFill>
                  <a:srgbClr val="154354"/>
                </a:solidFill>
              </a:rPr>
            </a:br>
            <a:r>
              <a:rPr lang="en-US" sz="3200" dirty="0"/>
              <a:t>FRANCES BAARD DISTRICT….</a:t>
            </a:r>
            <a:r>
              <a:rPr lang="en-US" sz="3200" i="1" dirty="0"/>
              <a:t>2</a:t>
            </a:r>
            <a:endParaRPr lang="en-ZA" sz="3200" b="1" i="1"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5" name="Content Placeholder 4"/>
          <p:cNvGraphicFramePr>
            <a:graphicFrameLocks noGrp="1"/>
          </p:cNvGraphicFramePr>
          <p:nvPr>
            <p:ph idx="1"/>
            <p:extLst/>
          </p:nvPr>
        </p:nvGraphicFramePr>
        <p:xfrm>
          <a:off x="640080" y="1303716"/>
          <a:ext cx="7886047" cy="4676460"/>
        </p:xfrm>
        <a:graphic>
          <a:graphicData uri="http://schemas.openxmlformats.org/drawingml/2006/table">
            <a:tbl>
              <a:tblPr firstRow="1" bandRow="1">
                <a:tableStyleId>{073A0DAA-6AF3-43AB-8588-CEC1D06C72B9}</a:tableStyleId>
              </a:tblPr>
              <a:tblGrid>
                <a:gridCol w="502920">
                  <a:extLst>
                    <a:ext uri="{9D8B030D-6E8A-4147-A177-3AD203B41FA5}">
                      <a16:colId xmlns:a16="http://schemas.microsoft.com/office/drawing/2014/main" val="20000"/>
                    </a:ext>
                  </a:extLst>
                </a:gridCol>
                <a:gridCol w="1618488">
                  <a:extLst>
                    <a:ext uri="{9D8B030D-6E8A-4147-A177-3AD203B41FA5}">
                      <a16:colId xmlns:a16="http://schemas.microsoft.com/office/drawing/2014/main" val="20001"/>
                    </a:ext>
                  </a:extLst>
                </a:gridCol>
                <a:gridCol w="1444752">
                  <a:extLst>
                    <a:ext uri="{9D8B030D-6E8A-4147-A177-3AD203B41FA5}">
                      <a16:colId xmlns:a16="http://schemas.microsoft.com/office/drawing/2014/main" val="20002"/>
                    </a:ext>
                  </a:extLst>
                </a:gridCol>
                <a:gridCol w="2002536">
                  <a:extLst>
                    <a:ext uri="{9D8B030D-6E8A-4147-A177-3AD203B41FA5}">
                      <a16:colId xmlns:a16="http://schemas.microsoft.com/office/drawing/2014/main" val="20003"/>
                    </a:ext>
                  </a:extLst>
                </a:gridCol>
                <a:gridCol w="2317351">
                  <a:extLst>
                    <a:ext uri="{9D8B030D-6E8A-4147-A177-3AD203B41FA5}">
                      <a16:colId xmlns:a16="http://schemas.microsoft.com/office/drawing/2014/main" val="20004"/>
                    </a:ext>
                  </a:extLst>
                </a:gridCol>
              </a:tblGrid>
              <a:tr h="706371">
                <a:tc>
                  <a:txBody>
                    <a:bodyPr/>
                    <a:lstStyle/>
                    <a:p>
                      <a:pPr algn="ctr"/>
                      <a:r>
                        <a:rPr lang="en-US" sz="1600" b="1" dirty="0">
                          <a:latin typeface="Calibri" panose="020F0502020204030204" pitchFamily="34" charset="0"/>
                          <a:cs typeface="Calibri" panose="020F0502020204030204" pitchFamily="34" charset="0"/>
                        </a:rPr>
                        <a:t>No.</a:t>
                      </a:r>
                      <a:endParaRPr lang="en-ZA" sz="1600" b="1" dirty="0">
                        <a:latin typeface="Calibri" panose="020F0502020204030204" pitchFamily="34" charset="0"/>
                        <a:cs typeface="Calibri" panose="020F0502020204030204" pitchFamily="34" charset="0"/>
                      </a:endParaRPr>
                    </a:p>
                  </a:txBody>
                  <a:tcPr anchor="ctr"/>
                </a:tc>
                <a:tc>
                  <a:txBody>
                    <a:bodyPr/>
                    <a:lstStyle/>
                    <a:p>
                      <a:pPr algn="ctr"/>
                      <a:r>
                        <a:rPr lang="en-US" sz="1600" b="1" dirty="0">
                          <a:latin typeface="Calibri" panose="020F0502020204030204" pitchFamily="34" charset="0"/>
                          <a:cs typeface="Calibri" panose="020F0502020204030204" pitchFamily="34" charset="0"/>
                        </a:rPr>
                        <a:t>School</a:t>
                      </a:r>
                      <a:endParaRPr lang="en-ZA" sz="1600" b="1" dirty="0">
                        <a:latin typeface="Calibri" panose="020F0502020204030204" pitchFamily="34" charset="0"/>
                        <a:cs typeface="Calibri" panose="020F0502020204030204" pitchFamily="34" charset="0"/>
                      </a:endParaRPr>
                    </a:p>
                  </a:txBody>
                  <a:tcPr anchor="ctr"/>
                </a:tc>
                <a:tc>
                  <a:txBody>
                    <a:bodyPr/>
                    <a:lstStyle/>
                    <a:p>
                      <a:pPr algn="ctr"/>
                      <a:r>
                        <a:rPr lang="en-US" sz="1600" b="1" dirty="0">
                          <a:latin typeface="Calibri" panose="020F0502020204030204" pitchFamily="34" charset="0"/>
                          <a:cs typeface="Calibri" panose="020F0502020204030204" pitchFamily="34" charset="0"/>
                        </a:rPr>
                        <a:t>Date of disruptions</a:t>
                      </a:r>
                      <a:endParaRPr lang="en-ZA" sz="1600" b="1" dirty="0">
                        <a:latin typeface="Calibri" panose="020F0502020204030204" pitchFamily="34" charset="0"/>
                        <a:cs typeface="Calibri" panose="020F0502020204030204" pitchFamily="34" charset="0"/>
                      </a:endParaRPr>
                    </a:p>
                  </a:txBody>
                  <a:tcPr anchor="ctr"/>
                </a:tc>
                <a:tc>
                  <a:txBody>
                    <a:bodyPr/>
                    <a:lstStyle/>
                    <a:p>
                      <a:pPr algn="ctr"/>
                      <a:r>
                        <a:rPr lang="en-US" sz="1600" b="1" dirty="0">
                          <a:latin typeface="Calibri" panose="020F0502020204030204" pitchFamily="34" charset="0"/>
                          <a:cs typeface="Calibri" panose="020F0502020204030204" pitchFamily="34" charset="0"/>
                        </a:rPr>
                        <a:t>Reason for disruptions</a:t>
                      </a:r>
                      <a:endParaRPr lang="en-ZA" sz="1600" b="1" dirty="0">
                        <a:latin typeface="Calibri" panose="020F0502020204030204" pitchFamily="34" charset="0"/>
                        <a:cs typeface="Calibri" panose="020F0502020204030204" pitchFamily="34" charset="0"/>
                      </a:endParaRPr>
                    </a:p>
                  </a:txBody>
                  <a:tcPr anchor="ctr"/>
                </a:tc>
                <a:tc>
                  <a:txBody>
                    <a:bodyPr/>
                    <a:lstStyle/>
                    <a:p>
                      <a:pPr algn="ctr"/>
                      <a:r>
                        <a:rPr lang="en-ZA" sz="1600" b="1" dirty="0">
                          <a:latin typeface="Calibri" panose="020F0502020204030204" pitchFamily="34" charset="0"/>
                          <a:cs typeface="Calibri" panose="020F0502020204030204" pitchFamily="34" charset="0"/>
                        </a:rPr>
                        <a:t>Mitigating / Actions taken</a:t>
                      </a:r>
                    </a:p>
                  </a:txBody>
                  <a:tcPr anchor="ctr"/>
                </a:tc>
                <a:extLst>
                  <a:ext uri="{0D108BD9-81ED-4DB2-BD59-A6C34878D82A}">
                    <a16:rowId xmlns:a16="http://schemas.microsoft.com/office/drawing/2014/main" val="10000"/>
                  </a:ext>
                </a:extLst>
              </a:tr>
              <a:tr h="1327473">
                <a:tc>
                  <a:txBody>
                    <a:bodyPr/>
                    <a:lstStyle/>
                    <a:p>
                      <a:pPr algn="ctr">
                        <a:lnSpc>
                          <a:spcPct val="150000"/>
                        </a:lnSpc>
                      </a:pPr>
                      <a:r>
                        <a:rPr lang="en-US" sz="1600" b="0" dirty="0">
                          <a:solidFill>
                            <a:schemeClr val="tx1"/>
                          </a:solidFill>
                          <a:latin typeface="Calibri" panose="020F0502020204030204" pitchFamily="34" charset="0"/>
                          <a:cs typeface="Calibri" panose="020F0502020204030204" pitchFamily="34" charset="0"/>
                        </a:rPr>
                        <a:t>8</a:t>
                      </a:r>
                      <a:endParaRPr lang="en-ZA" sz="1600" b="0" dirty="0">
                        <a:solidFill>
                          <a:schemeClr val="tx1"/>
                        </a:solidFill>
                        <a:latin typeface="Calibri" panose="020F0502020204030204" pitchFamily="34" charset="0"/>
                        <a:cs typeface="Calibri" panose="020F0502020204030204" pitchFamily="34" charset="0"/>
                      </a:endParaRPr>
                    </a:p>
                  </a:txBody>
                  <a:tcPr/>
                </a:tc>
                <a:tc>
                  <a:txBody>
                    <a:bodyPr/>
                    <a:lstStyle/>
                    <a:p>
                      <a:pPr algn="l">
                        <a:lnSpc>
                          <a:spcPct val="150000"/>
                        </a:lnSpc>
                      </a:pPr>
                      <a:r>
                        <a:rPr lang="en-ZA" sz="1600" b="0" dirty="0" err="1">
                          <a:solidFill>
                            <a:schemeClr val="tx1"/>
                          </a:solidFill>
                          <a:latin typeface="Calibri" panose="020F0502020204030204" pitchFamily="34" charset="0"/>
                          <a:cs typeface="Calibri" panose="020F0502020204030204" pitchFamily="34" charset="0"/>
                        </a:rPr>
                        <a:t>Kgabang</a:t>
                      </a:r>
                      <a:r>
                        <a:rPr lang="en-ZA" sz="1600" b="0" baseline="0" dirty="0">
                          <a:solidFill>
                            <a:schemeClr val="tx1"/>
                          </a:solidFill>
                          <a:latin typeface="Calibri" panose="020F0502020204030204" pitchFamily="34" charset="0"/>
                          <a:cs typeface="Calibri" panose="020F0502020204030204" pitchFamily="34" charset="0"/>
                        </a:rPr>
                        <a:t> Primary</a:t>
                      </a:r>
                      <a:endParaRPr lang="en-ZA" sz="1600" b="0" dirty="0">
                        <a:solidFill>
                          <a:schemeClr val="tx1"/>
                        </a:solidFill>
                        <a:latin typeface="Calibri" panose="020F0502020204030204" pitchFamily="34" charset="0"/>
                        <a:cs typeface="Calibri" panose="020F0502020204030204" pitchFamily="34" charset="0"/>
                      </a:endParaRPr>
                    </a:p>
                  </a:txBody>
                  <a:tcPr/>
                </a:tc>
                <a:tc>
                  <a:txBody>
                    <a:bodyPr/>
                    <a:lstStyle/>
                    <a:p>
                      <a:pPr algn="l"/>
                      <a:r>
                        <a:rPr lang="en-ZA" sz="1600" b="0" dirty="0">
                          <a:solidFill>
                            <a:schemeClr val="tx1"/>
                          </a:solidFill>
                          <a:latin typeface="Calibri" panose="020F0502020204030204" pitchFamily="34" charset="0"/>
                          <a:cs typeface="Calibri" panose="020F0502020204030204" pitchFamily="34" charset="0"/>
                        </a:rPr>
                        <a:t>06 July 2020</a:t>
                      </a:r>
                    </a:p>
                  </a:txBody>
                  <a:tcPr/>
                </a:tc>
                <a:tc>
                  <a:txBody>
                    <a:bodyPr/>
                    <a:lstStyle/>
                    <a:p>
                      <a:pPr algn="just"/>
                      <a:r>
                        <a:rPr lang="en-ZA" sz="1600" b="0" dirty="0">
                          <a:solidFill>
                            <a:schemeClr val="tx1"/>
                          </a:solidFill>
                          <a:latin typeface="Calibri" panose="020F0502020204030204" pitchFamily="34" charset="0"/>
                          <a:cs typeface="Calibri" panose="020F0502020204030204" pitchFamily="34" charset="0"/>
                        </a:rPr>
                        <a:t>Community</a:t>
                      </a:r>
                      <a:r>
                        <a:rPr lang="en-ZA" sz="1600" b="0" baseline="0" dirty="0">
                          <a:solidFill>
                            <a:schemeClr val="tx1"/>
                          </a:solidFill>
                          <a:latin typeface="Calibri" panose="020F0502020204030204" pitchFamily="34" charset="0"/>
                          <a:cs typeface="Calibri" panose="020F0502020204030204" pitchFamily="34" charset="0"/>
                        </a:rPr>
                        <a:t> disrupted  the school </a:t>
                      </a:r>
                      <a:endParaRPr lang="en-ZA" sz="1600" b="0" dirty="0">
                        <a:solidFill>
                          <a:schemeClr val="tx1"/>
                        </a:solidFill>
                        <a:latin typeface="Calibri" panose="020F0502020204030204" pitchFamily="34" charset="0"/>
                        <a:cs typeface="Calibri" panose="020F0502020204030204" pitchFamily="34" charset="0"/>
                      </a:endParaRPr>
                    </a:p>
                  </a:txBody>
                  <a:tcPr/>
                </a:tc>
                <a:tc>
                  <a:txBody>
                    <a:bodyPr/>
                    <a:lstStyle/>
                    <a:p>
                      <a:pPr algn="just" fontAlgn="ctr"/>
                      <a:r>
                        <a:rPr lang="en-ZA" sz="1600" b="0" i="0" u="none" strike="noStrike" dirty="0">
                          <a:solidFill>
                            <a:schemeClr val="tx1"/>
                          </a:solidFill>
                          <a:effectLst/>
                          <a:latin typeface="Calibri" panose="020F0502020204030204" pitchFamily="34" charset="0"/>
                          <a:cs typeface="Calibri" panose="020F0502020204030204" pitchFamily="34" charset="0"/>
                        </a:rPr>
                        <a:t>SGB and departmental engagement ensured that teachers and leaners returned to school on 11 August 2020.</a:t>
                      </a:r>
                    </a:p>
                  </a:txBody>
                  <a:tcPr marL="7620" marR="7620" marT="7620" marB="0"/>
                </a:tc>
                <a:extLst>
                  <a:ext uri="{0D108BD9-81ED-4DB2-BD59-A6C34878D82A}">
                    <a16:rowId xmlns:a16="http://schemas.microsoft.com/office/drawing/2014/main" val="10001"/>
                  </a:ext>
                </a:extLst>
              </a:tr>
              <a:tr h="1230597">
                <a:tc>
                  <a:txBody>
                    <a:bodyPr/>
                    <a:lstStyle/>
                    <a:p>
                      <a:pPr marL="0" marR="0" lvl="0" indent="0" algn="ctr" rtl="0">
                        <a:lnSpc>
                          <a:spcPct val="100000"/>
                        </a:lnSpc>
                        <a:spcBef>
                          <a:spcPts val="0"/>
                        </a:spcBef>
                        <a:spcAft>
                          <a:spcPts val="0"/>
                        </a:spcAft>
                        <a:buNone/>
                      </a:pPr>
                      <a:r>
                        <a:rPr lang="en-US" sz="1600" b="0" u="none" strike="noStrike" cap="none" dirty="0">
                          <a:solidFill>
                            <a:schemeClr val="dk1"/>
                          </a:solidFill>
                          <a:latin typeface="Calibri" panose="020F0502020204030204" pitchFamily="34" charset="0"/>
                          <a:ea typeface="Calibri"/>
                          <a:cs typeface="Calibri" panose="020F0502020204030204" pitchFamily="34" charset="0"/>
                          <a:sym typeface="Calibri"/>
                        </a:rPr>
                        <a:t>9</a:t>
                      </a:r>
                      <a:endParaRPr sz="16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600" b="0" dirty="0" err="1">
                          <a:latin typeface="Calibri" panose="020F0502020204030204" pitchFamily="34" charset="0"/>
                          <a:ea typeface="Calibri"/>
                          <a:cs typeface="Calibri" panose="020F0502020204030204" pitchFamily="34" charset="0"/>
                          <a:sym typeface="Calibri"/>
                        </a:rPr>
                        <a:t>Delportshoop</a:t>
                      </a:r>
                      <a:r>
                        <a:rPr lang="en-US" sz="1600" b="0" dirty="0">
                          <a:latin typeface="Calibri" panose="020F0502020204030204" pitchFamily="34" charset="0"/>
                          <a:ea typeface="Calibri"/>
                          <a:cs typeface="Calibri" panose="020F0502020204030204" pitchFamily="34" charset="0"/>
                          <a:sym typeface="Calibri"/>
                        </a:rPr>
                        <a:t> </a:t>
                      </a:r>
                    </a:p>
                    <a:p>
                      <a:pPr marL="0" marR="0" lvl="0" indent="0" algn="l" rtl="0">
                        <a:lnSpc>
                          <a:spcPct val="100000"/>
                        </a:lnSpc>
                        <a:spcBef>
                          <a:spcPts val="0"/>
                        </a:spcBef>
                        <a:spcAft>
                          <a:spcPts val="0"/>
                        </a:spcAft>
                        <a:buNone/>
                      </a:pPr>
                      <a:r>
                        <a:rPr lang="en-US" sz="1600" b="0" dirty="0">
                          <a:latin typeface="Calibri" panose="020F0502020204030204" pitchFamily="34" charset="0"/>
                          <a:ea typeface="Calibri"/>
                          <a:cs typeface="Calibri" panose="020F0502020204030204" pitchFamily="34" charset="0"/>
                          <a:sym typeface="Calibri"/>
                        </a:rPr>
                        <a:t>Intermediate </a:t>
                      </a:r>
                      <a:endParaRPr sz="16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l" rtl="0">
                        <a:spcBef>
                          <a:spcPts val="0"/>
                        </a:spcBef>
                        <a:spcAft>
                          <a:spcPts val="0"/>
                        </a:spcAft>
                        <a:buNone/>
                      </a:pPr>
                      <a:r>
                        <a:rPr lang="en-US" sz="1600" b="0" dirty="0">
                          <a:latin typeface="Calibri" panose="020F0502020204030204" pitchFamily="34" charset="0"/>
                          <a:ea typeface="Calibri"/>
                          <a:cs typeface="Calibri" panose="020F0502020204030204" pitchFamily="34" charset="0"/>
                          <a:sym typeface="Calibri"/>
                        </a:rPr>
                        <a:t>20 July 2020</a:t>
                      </a:r>
                      <a:endParaRPr sz="16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l" rtl="0">
                        <a:spcBef>
                          <a:spcPts val="0"/>
                        </a:spcBef>
                        <a:spcAft>
                          <a:spcPts val="0"/>
                        </a:spcAft>
                        <a:buNone/>
                      </a:pPr>
                      <a:r>
                        <a:rPr lang="en-US" sz="1600" b="0" dirty="0">
                          <a:latin typeface="Calibri" panose="020F0502020204030204" pitchFamily="34" charset="0"/>
                          <a:ea typeface="Calibri"/>
                          <a:cs typeface="Calibri" panose="020F0502020204030204" pitchFamily="34" charset="0"/>
                          <a:sym typeface="Calibri"/>
                        </a:rPr>
                        <a:t>Parents  prohibited</a:t>
                      </a:r>
                      <a:r>
                        <a:rPr lang="en-US" sz="1600" b="0" baseline="0" dirty="0">
                          <a:latin typeface="Calibri" panose="020F0502020204030204" pitchFamily="34" charset="0"/>
                          <a:ea typeface="Calibri"/>
                          <a:cs typeface="Calibri" panose="020F0502020204030204" pitchFamily="34" charset="0"/>
                          <a:sym typeface="Calibri"/>
                        </a:rPr>
                        <a:t> learners from attending school, alleging that learners’ lives were at risk.</a:t>
                      </a:r>
                      <a:endParaRPr sz="16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l" rtl="0">
                        <a:spcBef>
                          <a:spcPts val="0"/>
                        </a:spcBef>
                        <a:spcAft>
                          <a:spcPts val="0"/>
                        </a:spcAft>
                        <a:buNone/>
                      </a:pPr>
                      <a:r>
                        <a:rPr lang="en-US" sz="1600" b="0" dirty="0">
                          <a:latin typeface="Calibri" panose="020F0502020204030204" pitchFamily="34" charset="0"/>
                          <a:ea typeface="Calibri"/>
                          <a:cs typeface="Calibri" panose="020F0502020204030204" pitchFamily="34" charset="0"/>
                          <a:sym typeface="Calibri"/>
                        </a:rPr>
                        <a:t>Schooling</a:t>
                      </a:r>
                      <a:r>
                        <a:rPr lang="en-US" sz="1600" b="0" baseline="0" dirty="0">
                          <a:latin typeface="Calibri" panose="020F0502020204030204" pitchFamily="34" charset="0"/>
                          <a:ea typeface="Calibri"/>
                          <a:cs typeface="Calibri" panose="020F0502020204030204" pitchFamily="34" charset="0"/>
                          <a:sym typeface="Calibri"/>
                        </a:rPr>
                        <a:t> was back to normal as from 11 August 2020.</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7625" marR="7625" marT="7625" marB="0"/>
                </a:tc>
                <a:extLst>
                  <a:ext uri="{0D108BD9-81ED-4DB2-BD59-A6C34878D82A}">
                    <a16:rowId xmlns:a16="http://schemas.microsoft.com/office/drawing/2014/main" val="10002"/>
                  </a:ext>
                </a:extLst>
              </a:tr>
              <a:tr h="1331966">
                <a:tc>
                  <a:txBody>
                    <a:bodyPr/>
                    <a:lstStyle/>
                    <a:p>
                      <a:pPr marL="0" marR="0" lvl="0" indent="0" algn="ctr" rtl="0">
                        <a:lnSpc>
                          <a:spcPct val="100000"/>
                        </a:lnSpc>
                        <a:spcBef>
                          <a:spcPts val="0"/>
                        </a:spcBef>
                        <a:spcAft>
                          <a:spcPts val="0"/>
                        </a:spcAft>
                        <a:buNone/>
                      </a:pPr>
                      <a:r>
                        <a:rPr lang="en-US" sz="1600" b="0" u="none" strike="noStrike" cap="none" dirty="0">
                          <a:solidFill>
                            <a:schemeClr val="dk1"/>
                          </a:solidFill>
                          <a:latin typeface="Calibri" panose="020F0502020204030204" pitchFamily="34" charset="0"/>
                          <a:ea typeface="Calibri"/>
                          <a:cs typeface="Calibri" panose="020F0502020204030204" pitchFamily="34" charset="0"/>
                          <a:sym typeface="Calibri"/>
                        </a:rPr>
                        <a:t>10</a:t>
                      </a:r>
                      <a:endParaRPr sz="16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600" b="0" dirty="0" err="1">
                          <a:latin typeface="Calibri" panose="020F0502020204030204" pitchFamily="34" charset="0"/>
                          <a:ea typeface="Calibri"/>
                          <a:cs typeface="Calibri" panose="020F0502020204030204" pitchFamily="34" charset="0"/>
                          <a:sym typeface="Calibri"/>
                        </a:rPr>
                        <a:t>Delportshoop</a:t>
                      </a:r>
                      <a:r>
                        <a:rPr lang="en-US" sz="1600" b="0" dirty="0">
                          <a:latin typeface="Calibri" panose="020F0502020204030204" pitchFamily="34" charset="0"/>
                          <a:ea typeface="Calibri"/>
                          <a:cs typeface="Calibri" panose="020F0502020204030204" pitchFamily="34" charset="0"/>
                          <a:sym typeface="Calibri"/>
                        </a:rPr>
                        <a:t> Combined </a:t>
                      </a:r>
                      <a:endParaRPr sz="16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l" rtl="0">
                        <a:spcBef>
                          <a:spcPts val="0"/>
                        </a:spcBef>
                        <a:spcAft>
                          <a:spcPts val="0"/>
                        </a:spcAft>
                        <a:buNone/>
                      </a:pPr>
                      <a:r>
                        <a:rPr lang="en-US" sz="1600" b="0" dirty="0">
                          <a:latin typeface="Calibri" panose="020F0502020204030204" pitchFamily="34" charset="0"/>
                          <a:ea typeface="Calibri"/>
                          <a:cs typeface="Calibri" panose="020F0502020204030204" pitchFamily="34" charset="0"/>
                          <a:sym typeface="Calibri"/>
                        </a:rPr>
                        <a:t>20 July 2020</a:t>
                      </a:r>
                      <a:endParaRPr sz="16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l" rtl="0">
                        <a:spcBef>
                          <a:spcPts val="0"/>
                        </a:spcBef>
                        <a:spcAft>
                          <a:spcPts val="0"/>
                        </a:spcAft>
                        <a:buNone/>
                      </a:pPr>
                      <a:r>
                        <a:rPr lang="en-US" sz="1600" b="0" dirty="0">
                          <a:latin typeface="Calibri" panose="020F0502020204030204" pitchFamily="34" charset="0"/>
                          <a:ea typeface="Calibri"/>
                          <a:cs typeface="Calibri" panose="020F0502020204030204" pitchFamily="34" charset="0"/>
                          <a:sym typeface="Calibri"/>
                        </a:rPr>
                        <a:t>Parents  prohibited</a:t>
                      </a:r>
                      <a:r>
                        <a:rPr lang="en-US" sz="1600" b="0" baseline="0" dirty="0">
                          <a:latin typeface="Calibri" panose="020F0502020204030204" pitchFamily="34" charset="0"/>
                          <a:ea typeface="Calibri"/>
                          <a:cs typeface="Calibri" panose="020F0502020204030204" pitchFamily="34" charset="0"/>
                          <a:sym typeface="Calibri"/>
                        </a:rPr>
                        <a:t> learners from attending school, alleging that learners’ lives were at risk.</a:t>
                      </a:r>
                      <a:endParaRPr lang="en-US" sz="1600" b="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91450" marR="91450" marT="45725" marB="45725"/>
                </a:tc>
                <a:tc>
                  <a:txBody>
                    <a:bodyPr/>
                    <a:lstStyle/>
                    <a:p>
                      <a:pPr marL="0" marR="0" lvl="0" indent="0" algn="l" rtl="0">
                        <a:spcBef>
                          <a:spcPts val="0"/>
                        </a:spcBef>
                        <a:spcAft>
                          <a:spcPts val="0"/>
                        </a:spcAft>
                        <a:buNone/>
                      </a:pPr>
                      <a:r>
                        <a:rPr kumimoji="0" lang="en-US" sz="1600" b="0" i="0" u="none" strike="noStrike" kern="1200" cap="none" spc="0" normalizeH="0" baseline="0" noProof="0" dirty="0">
                          <a:ln>
                            <a:noFill/>
                          </a:ln>
                          <a:solidFill>
                            <a:srgbClr val="154354"/>
                          </a:solidFill>
                          <a:effectLst/>
                          <a:uLnTx/>
                          <a:uFillTx/>
                          <a:latin typeface="Calibri" panose="020F0502020204030204" pitchFamily="34" charset="0"/>
                          <a:ea typeface="Calibri"/>
                          <a:cs typeface="Calibri" panose="020F0502020204030204" pitchFamily="34" charset="0"/>
                          <a:sym typeface="Calibri"/>
                        </a:rPr>
                        <a:t>Schooling was back to normal as from 03 August 2020</a:t>
                      </a:r>
                      <a:r>
                        <a:rPr kumimoji="0" lang="en-US" sz="1600" b="0" i="0" u="none" strike="noStrike" kern="1200" cap="none" spc="0" normalizeH="0" baseline="0" noProof="0" dirty="0">
                          <a:ln>
                            <a:noFill/>
                          </a:ln>
                          <a:solidFill>
                            <a:schemeClr val="dk1"/>
                          </a:solidFill>
                          <a:effectLst/>
                          <a:uLnTx/>
                          <a:uFillTx/>
                          <a:latin typeface="Calibri" panose="020F0502020204030204" pitchFamily="34" charset="0"/>
                          <a:ea typeface="Calibri"/>
                          <a:cs typeface="Calibri" panose="020F0502020204030204" pitchFamily="34" charset="0"/>
                          <a:sym typeface="Calibri"/>
                        </a:rPr>
                        <a:t>.</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txBody>
                  <a:tcPr marL="7625" marR="7625" marT="7625"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474403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37772"/>
            <a:ext cx="8229600" cy="756494"/>
          </a:xfrm>
        </p:spPr>
        <p:txBody>
          <a:bodyPr>
            <a:noAutofit/>
          </a:bodyPr>
          <a:lstStyle/>
          <a:p>
            <a:pPr lvl="0">
              <a:spcBef>
                <a:spcPct val="20000"/>
              </a:spcBef>
            </a:pPr>
            <a:r>
              <a:rPr lang="en-US" sz="3200" dirty="0">
                <a:solidFill>
                  <a:srgbClr val="154354"/>
                </a:solidFill>
              </a:rPr>
              <a:t>DISRUPTIONS OF SCHOOLS</a:t>
            </a:r>
            <a:br>
              <a:rPr lang="en-US" sz="3200" dirty="0">
                <a:solidFill>
                  <a:srgbClr val="154354"/>
                </a:solidFill>
              </a:rPr>
            </a:br>
            <a:r>
              <a:rPr lang="en-US" sz="3200" dirty="0"/>
              <a:t>FRANCES BAARD DISTRICT…</a:t>
            </a:r>
            <a:r>
              <a:rPr lang="en-US" sz="3200" i="1" dirty="0"/>
              <a:t>3</a:t>
            </a:r>
            <a:endParaRPr lang="en-ZA" sz="3200" b="1" i="1"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5" name="Content Placeholder 4"/>
          <p:cNvGraphicFramePr>
            <a:graphicFrameLocks noGrp="1"/>
          </p:cNvGraphicFramePr>
          <p:nvPr>
            <p:ph idx="1"/>
          </p:nvPr>
        </p:nvGraphicFramePr>
        <p:xfrm>
          <a:off x="356616" y="958081"/>
          <a:ext cx="8513065" cy="5331728"/>
        </p:xfrm>
        <a:graphic>
          <a:graphicData uri="http://schemas.openxmlformats.org/drawingml/2006/table">
            <a:tbl>
              <a:tblPr firstRow="1" bandRow="1">
                <a:tableStyleId>{073A0DAA-6AF3-43AB-8588-CEC1D06C72B9}</a:tableStyleId>
              </a:tblPr>
              <a:tblGrid>
                <a:gridCol w="457200">
                  <a:extLst>
                    <a:ext uri="{9D8B030D-6E8A-4147-A177-3AD203B41FA5}">
                      <a16:colId xmlns:a16="http://schemas.microsoft.com/office/drawing/2014/main" val="20000"/>
                    </a:ext>
                  </a:extLst>
                </a:gridCol>
                <a:gridCol w="1197864">
                  <a:extLst>
                    <a:ext uri="{9D8B030D-6E8A-4147-A177-3AD203B41FA5}">
                      <a16:colId xmlns:a16="http://schemas.microsoft.com/office/drawing/2014/main" val="20001"/>
                    </a:ext>
                  </a:extLst>
                </a:gridCol>
                <a:gridCol w="1078992">
                  <a:extLst>
                    <a:ext uri="{9D8B030D-6E8A-4147-A177-3AD203B41FA5}">
                      <a16:colId xmlns:a16="http://schemas.microsoft.com/office/drawing/2014/main" val="20002"/>
                    </a:ext>
                  </a:extLst>
                </a:gridCol>
                <a:gridCol w="2039112">
                  <a:extLst>
                    <a:ext uri="{9D8B030D-6E8A-4147-A177-3AD203B41FA5}">
                      <a16:colId xmlns:a16="http://schemas.microsoft.com/office/drawing/2014/main" val="20003"/>
                    </a:ext>
                  </a:extLst>
                </a:gridCol>
                <a:gridCol w="3739897">
                  <a:extLst>
                    <a:ext uri="{9D8B030D-6E8A-4147-A177-3AD203B41FA5}">
                      <a16:colId xmlns:a16="http://schemas.microsoft.com/office/drawing/2014/main" val="20004"/>
                    </a:ext>
                  </a:extLst>
                </a:gridCol>
              </a:tblGrid>
              <a:tr h="476663">
                <a:tc>
                  <a:txBody>
                    <a:bodyPr/>
                    <a:lstStyle/>
                    <a:p>
                      <a:pPr algn="ctr"/>
                      <a:r>
                        <a:rPr lang="en-US" sz="1400" b="1" dirty="0">
                          <a:latin typeface="Calibri" panose="020F0502020204030204" pitchFamily="34" charset="0"/>
                          <a:cs typeface="Calibri" panose="020F0502020204030204" pitchFamily="34" charset="0"/>
                        </a:rPr>
                        <a:t>No.</a:t>
                      </a:r>
                      <a:endParaRPr lang="en-ZA" sz="1400" b="1" dirty="0">
                        <a:latin typeface="Calibri" panose="020F0502020204030204" pitchFamily="34" charset="0"/>
                        <a:cs typeface="Calibri" panose="020F0502020204030204" pitchFamily="34" charset="0"/>
                      </a:endParaRPr>
                    </a:p>
                  </a:txBody>
                  <a:tcPr anchor="ctr"/>
                </a:tc>
                <a:tc>
                  <a:txBody>
                    <a:bodyPr/>
                    <a:lstStyle/>
                    <a:p>
                      <a:pPr algn="ctr"/>
                      <a:r>
                        <a:rPr lang="en-US" sz="1400" b="1" dirty="0">
                          <a:latin typeface="Calibri" panose="020F0502020204030204" pitchFamily="34" charset="0"/>
                          <a:cs typeface="Calibri" panose="020F0502020204030204" pitchFamily="34" charset="0"/>
                        </a:rPr>
                        <a:t>School</a:t>
                      </a:r>
                      <a:endParaRPr lang="en-ZA" sz="1400" b="1" dirty="0">
                        <a:latin typeface="Calibri" panose="020F0502020204030204" pitchFamily="34" charset="0"/>
                        <a:cs typeface="Calibri" panose="020F0502020204030204" pitchFamily="34" charset="0"/>
                      </a:endParaRPr>
                    </a:p>
                  </a:txBody>
                  <a:tcPr anchor="ctr"/>
                </a:tc>
                <a:tc>
                  <a:txBody>
                    <a:bodyPr/>
                    <a:lstStyle/>
                    <a:p>
                      <a:pPr algn="ctr"/>
                      <a:r>
                        <a:rPr lang="en-US" sz="1400" b="1" dirty="0">
                          <a:latin typeface="Calibri" panose="020F0502020204030204" pitchFamily="34" charset="0"/>
                          <a:cs typeface="Calibri" panose="020F0502020204030204" pitchFamily="34" charset="0"/>
                        </a:rPr>
                        <a:t>Date of disruptions</a:t>
                      </a:r>
                      <a:endParaRPr lang="en-ZA" sz="1400" b="1" dirty="0">
                        <a:latin typeface="Calibri" panose="020F0502020204030204" pitchFamily="34" charset="0"/>
                        <a:cs typeface="Calibri" panose="020F0502020204030204" pitchFamily="34" charset="0"/>
                      </a:endParaRPr>
                    </a:p>
                  </a:txBody>
                  <a:tcPr anchor="ctr"/>
                </a:tc>
                <a:tc>
                  <a:txBody>
                    <a:bodyPr/>
                    <a:lstStyle/>
                    <a:p>
                      <a:pPr algn="ctr"/>
                      <a:r>
                        <a:rPr lang="en-US" sz="1400" b="1" dirty="0">
                          <a:latin typeface="Calibri" panose="020F0502020204030204" pitchFamily="34" charset="0"/>
                          <a:cs typeface="Calibri" panose="020F0502020204030204" pitchFamily="34" charset="0"/>
                        </a:rPr>
                        <a:t>Reason for disruptions</a:t>
                      </a:r>
                      <a:endParaRPr lang="en-ZA" sz="1400" b="1" dirty="0">
                        <a:latin typeface="Calibri" panose="020F0502020204030204" pitchFamily="34" charset="0"/>
                        <a:cs typeface="Calibri" panose="020F0502020204030204" pitchFamily="34" charset="0"/>
                      </a:endParaRPr>
                    </a:p>
                  </a:txBody>
                  <a:tcPr anchor="ctr"/>
                </a:tc>
                <a:tc>
                  <a:txBody>
                    <a:bodyPr/>
                    <a:lstStyle/>
                    <a:p>
                      <a:pPr algn="ctr"/>
                      <a:r>
                        <a:rPr lang="en-ZA" sz="1400" b="1" dirty="0">
                          <a:latin typeface="Calibri" panose="020F0502020204030204" pitchFamily="34" charset="0"/>
                          <a:cs typeface="Calibri" panose="020F0502020204030204" pitchFamily="34" charset="0"/>
                        </a:rPr>
                        <a:t>Mitigating / Actions taken</a:t>
                      </a:r>
                    </a:p>
                  </a:txBody>
                  <a:tcPr anchor="ctr"/>
                </a:tc>
                <a:extLst>
                  <a:ext uri="{0D108BD9-81ED-4DB2-BD59-A6C34878D82A}">
                    <a16:rowId xmlns:a16="http://schemas.microsoft.com/office/drawing/2014/main" val="10000"/>
                  </a:ext>
                </a:extLst>
              </a:tr>
              <a:tr h="2089919">
                <a:tc>
                  <a:txBody>
                    <a:bodyPr/>
                    <a:lstStyle/>
                    <a:p>
                      <a:pPr algn="l">
                        <a:lnSpc>
                          <a:spcPct val="100000"/>
                        </a:lnSpc>
                      </a:pPr>
                      <a:r>
                        <a:rPr lang="en-US" sz="1400" b="0" dirty="0">
                          <a:solidFill>
                            <a:schemeClr val="tx1"/>
                          </a:solidFill>
                          <a:latin typeface="Calibri" panose="020F0502020204030204" pitchFamily="34" charset="0"/>
                          <a:cs typeface="Calibri" panose="020F0502020204030204" pitchFamily="34" charset="0"/>
                        </a:rPr>
                        <a:t>11</a:t>
                      </a:r>
                      <a:endParaRPr lang="en-ZA" sz="1400" b="0" dirty="0">
                        <a:solidFill>
                          <a:schemeClr val="tx1"/>
                        </a:solidFill>
                        <a:latin typeface="Calibri" panose="020F0502020204030204" pitchFamily="34" charset="0"/>
                        <a:cs typeface="Calibri" panose="020F0502020204030204" pitchFamily="34" charset="0"/>
                      </a:endParaRPr>
                    </a:p>
                  </a:txBody>
                  <a:tcPr/>
                </a:tc>
                <a:tc>
                  <a:txBody>
                    <a:bodyPr/>
                    <a:lstStyle/>
                    <a:p>
                      <a:pPr algn="l">
                        <a:lnSpc>
                          <a:spcPct val="100000"/>
                        </a:lnSpc>
                      </a:pPr>
                      <a:r>
                        <a:rPr lang="en-ZA" sz="1400" b="0" dirty="0">
                          <a:solidFill>
                            <a:schemeClr val="tx1"/>
                          </a:solidFill>
                          <a:latin typeface="Calibri" panose="020F0502020204030204" pitchFamily="34" charset="0"/>
                          <a:cs typeface="Calibri" panose="020F0502020204030204" pitchFamily="34" charset="0"/>
                        </a:rPr>
                        <a:t>Venus Primary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Calibri" panose="020F0502020204030204" pitchFamily="34" charset="0"/>
                          <a:cs typeface="Calibri" panose="020F0502020204030204" pitchFamily="34" charset="0"/>
                        </a:rPr>
                        <a:t>6 July 2020</a:t>
                      </a:r>
                    </a:p>
                  </a:txBody>
                  <a:tcPr/>
                </a:tc>
                <a:tc>
                  <a:txBody>
                    <a:bodyPr/>
                    <a:lstStyle/>
                    <a:p>
                      <a:pPr algn="just"/>
                      <a:r>
                        <a:rPr lang="en-ZA" sz="1400" b="0" baseline="0" dirty="0">
                          <a:solidFill>
                            <a:schemeClr val="tx1"/>
                          </a:solidFill>
                          <a:latin typeface="Calibri" panose="020F0502020204030204" pitchFamily="34" charset="0"/>
                          <a:cs typeface="Calibri" panose="020F0502020204030204" pitchFamily="34" charset="0"/>
                        </a:rPr>
                        <a:t>SGB issued letter to parents on 3 July 2020, requesting them not to send learners to school because of the sanitation challenges </a:t>
                      </a:r>
                      <a:endParaRPr lang="en-ZA" sz="1400" b="0" dirty="0">
                        <a:solidFill>
                          <a:schemeClr val="tx1"/>
                        </a:solidFill>
                        <a:latin typeface="Calibri" panose="020F0502020204030204" pitchFamily="34" charset="0"/>
                        <a:cs typeface="Calibri" panose="020F0502020204030204" pitchFamily="34" charset="0"/>
                      </a:endParaRPr>
                    </a:p>
                  </a:txBody>
                  <a:tcPr/>
                </a:tc>
                <a:tc>
                  <a:txBody>
                    <a:bodyPr/>
                    <a:lstStyle/>
                    <a:p>
                      <a:pPr marL="285750" indent="-285750" algn="just" fontAlgn="ctr">
                        <a:buFont typeface="Arial" panose="020B0604020202020204" pitchFamily="34" charset="0"/>
                        <a:buChar char="•"/>
                      </a:pPr>
                      <a:r>
                        <a:rPr lang="en-ZA" sz="1400" b="0" i="0" u="none" strike="noStrike" dirty="0">
                          <a:solidFill>
                            <a:schemeClr val="tx1"/>
                          </a:solidFill>
                          <a:effectLst/>
                          <a:latin typeface="Calibri" panose="020F0502020204030204" pitchFamily="34" charset="0"/>
                          <a:cs typeface="Calibri" panose="020F0502020204030204" pitchFamily="34" charset="0"/>
                        </a:rPr>
                        <a:t>Circuit Manager engaged with SMT and SGB members on 8 July 2020</a:t>
                      </a:r>
                    </a:p>
                    <a:p>
                      <a:pPr marL="285750" indent="-285750" algn="just" fontAlgn="ctr">
                        <a:buFont typeface="Arial" panose="020B0604020202020204" pitchFamily="34" charset="0"/>
                        <a:buChar char="•"/>
                      </a:pPr>
                      <a:r>
                        <a:rPr lang="en-ZA" sz="1400" b="0" i="0" u="none" strike="noStrike" dirty="0">
                          <a:solidFill>
                            <a:schemeClr val="tx1"/>
                          </a:solidFill>
                          <a:effectLst/>
                          <a:latin typeface="Calibri" panose="020F0502020204030204" pitchFamily="34" charset="0"/>
                          <a:cs typeface="Calibri" panose="020F0502020204030204" pitchFamily="34" charset="0"/>
                        </a:rPr>
                        <a:t>Agreement reached that the toilets</a:t>
                      </a:r>
                      <a:r>
                        <a:rPr lang="en-ZA" sz="1400" b="0" i="0" u="none" strike="noStrike" baseline="0" dirty="0">
                          <a:solidFill>
                            <a:schemeClr val="tx1"/>
                          </a:solidFill>
                          <a:effectLst/>
                          <a:latin typeface="Calibri" panose="020F0502020204030204" pitchFamily="34" charset="0"/>
                          <a:cs typeface="Calibri" panose="020F0502020204030204" pitchFamily="34" charset="0"/>
                        </a:rPr>
                        <a:t> are sufficient for the current phased in grades at the school (Gr3,6 and 7) </a:t>
                      </a:r>
                    </a:p>
                    <a:p>
                      <a:pPr marL="285750" indent="-285750" algn="just" fontAlgn="ctr">
                        <a:buFont typeface="Arial" panose="020B0604020202020204" pitchFamily="34" charset="0"/>
                        <a:buChar char="•"/>
                      </a:pPr>
                      <a:r>
                        <a:rPr lang="en-ZA" sz="1400" b="0" i="0" u="none" strike="noStrike" baseline="0" dirty="0">
                          <a:solidFill>
                            <a:schemeClr val="tx1"/>
                          </a:solidFill>
                          <a:effectLst/>
                          <a:latin typeface="Calibri" panose="020F0502020204030204" pitchFamily="34" charset="0"/>
                          <a:cs typeface="Calibri" panose="020F0502020204030204" pitchFamily="34" charset="0"/>
                        </a:rPr>
                        <a:t>Mobile toilets were delivered at the school over the weekend of 10 July 2020.  The situation at the school was back to normal as from 13 July 2020.</a:t>
                      </a:r>
                      <a:endParaRPr lang="en-ZA" sz="14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tc>
                <a:extLst>
                  <a:ext uri="{0D108BD9-81ED-4DB2-BD59-A6C34878D82A}">
                    <a16:rowId xmlns:a16="http://schemas.microsoft.com/office/drawing/2014/main" val="10001"/>
                  </a:ext>
                </a:extLst>
              </a:tr>
              <a:tr h="2723649">
                <a:tc>
                  <a:txBody>
                    <a:bodyPr/>
                    <a:lstStyle/>
                    <a:p>
                      <a:pPr algn="l">
                        <a:lnSpc>
                          <a:spcPct val="100000"/>
                        </a:lnSpc>
                      </a:pPr>
                      <a:r>
                        <a:rPr lang="en-US" sz="1400" b="0" dirty="0">
                          <a:solidFill>
                            <a:schemeClr val="tx1"/>
                          </a:solidFill>
                          <a:latin typeface="Calibri" panose="020F0502020204030204" pitchFamily="34" charset="0"/>
                          <a:cs typeface="Calibri" panose="020F0502020204030204" pitchFamily="34" charset="0"/>
                        </a:rPr>
                        <a:t>12</a:t>
                      </a:r>
                      <a:endParaRPr lang="en-ZA" sz="1400" b="0" dirty="0">
                        <a:solidFill>
                          <a:schemeClr val="tx1"/>
                        </a:solidFill>
                        <a:latin typeface="Calibri" panose="020F0502020204030204" pitchFamily="34" charset="0"/>
                        <a:cs typeface="Calibri" panose="020F0502020204030204" pitchFamily="34" charset="0"/>
                      </a:endParaRPr>
                    </a:p>
                  </a:txBody>
                  <a:tcPr/>
                </a:tc>
                <a:tc>
                  <a:txBody>
                    <a:bodyPr/>
                    <a:lstStyle/>
                    <a:p>
                      <a:pPr algn="l">
                        <a:lnSpc>
                          <a:spcPct val="100000"/>
                        </a:lnSpc>
                      </a:pPr>
                      <a:r>
                        <a:rPr lang="en-ZA" sz="1400" b="0" dirty="0" err="1">
                          <a:solidFill>
                            <a:schemeClr val="tx1"/>
                          </a:solidFill>
                          <a:latin typeface="Calibri" panose="020F0502020204030204" pitchFamily="34" charset="0"/>
                          <a:cs typeface="Calibri" panose="020F0502020204030204" pitchFamily="34" charset="0"/>
                        </a:rPr>
                        <a:t>Rietrivier</a:t>
                      </a:r>
                      <a:r>
                        <a:rPr lang="en-ZA" sz="1400" b="0" baseline="0" dirty="0">
                          <a:solidFill>
                            <a:schemeClr val="tx1"/>
                          </a:solidFill>
                          <a:latin typeface="Calibri" panose="020F0502020204030204" pitchFamily="34" charset="0"/>
                          <a:cs typeface="Calibri" panose="020F0502020204030204" pitchFamily="34" charset="0"/>
                        </a:rPr>
                        <a:t> Primary</a:t>
                      </a:r>
                      <a:endParaRPr lang="en-ZA" sz="1400" b="0" dirty="0">
                        <a:solidFill>
                          <a:schemeClr val="tx1"/>
                        </a:solidFill>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Calibri" panose="020F0502020204030204" pitchFamily="34" charset="0"/>
                          <a:cs typeface="Calibri" panose="020F0502020204030204" pitchFamily="34" charset="0"/>
                        </a:rPr>
                        <a:t>13 July 2020</a:t>
                      </a:r>
                    </a:p>
                  </a:txBody>
                  <a:tcPr/>
                </a:tc>
                <a:tc>
                  <a:txBody>
                    <a:bodyPr/>
                    <a:lstStyle/>
                    <a:p>
                      <a:pPr marL="0" indent="0" algn="just">
                        <a:buFont typeface="Arial" panose="020B0604020202020204" pitchFamily="34" charset="0"/>
                        <a:buNone/>
                      </a:pPr>
                      <a:r>
                        <a:rPr lang="en-ZA" sz="1400" b="0" baseline="0" dirty="0">
                          <a:solidFill>
                            <a:schemeClr val="tx1"/>
                          </a:solidFill>
                          <a:latin typeface="Calibri" panose="020F0502020204030204" pitchFamily="34" charset="0"/>
                          <a:cs typeface="Calibri" panose="020F0502020204030204" pitchFamily="34" charset="0"/>
                        </a:rPr>
                        <a:t>Parents gathered on the morning of 13 July 2020 and submitted a letter stating their fears for their children's health and safety, refusing to send learners back to school and insisted the school be closed, because 10 teachers were in contact with a positive case.</a:t>
                      </a:r>
                      <a:endParaRPr lang="en-ZA" sz="1400" b="0" dirty="0">
                        <a:solidFill>
                          <a:schemeClr val="tx1"/>
                        </a:solidFill>
                        <a:latin typeface="Calibri" panose="020F0502020204030204" pitchFamily="34" charset="0"/>
                        <a:cs typeface="Calibri" panose="020F0502020204030204" pitchFamily="34" charset="0"/>
                      </a:endParaRPr>
                    </a:p>
                  </a:txBody>
                  <a:tcPr/>
                </a:tc>
                <a:tc>
                  <a:txBody>
                    <a:bodyPr/>
                    <a:lstStyle/>
                    <a:p>
                      <a:pPr marL="285750" indent="-285750" algn="just" fontAlgn="ctr">
                        <a:buFont typeface="Arial" panose="020B0604020202020204" pitchFamily="34" charset="0"/>
                        <a:buChar char="•"/>
                      </a:pPr>
                      <a:r>
                        <a:rPr lang="en-ZA" sz="1400" b="0" i="0" u="none" strike="noStrike" dirty="0">
                          <a:solidFill>
                            <a:schemeClr val="tx1"/>
                          </a:solidFill>
                          <a:effectLst/>
                          <a:latin typeface="Calibri" panose="020F0502020204030204" pitchFamily="34" charset="0"/>
                          <a:cs typeface="Calibri" panose="020F0502020204030204" pitchFamily="34" charset="0"/>
                        </a:rPr>
                        <a:t>Local</a:t>
                      </a:r>
                      <a:r>
                        <a:rPr lang="en-ZA" sz="1400" b="0" i="0" u="none" strike="noStrike" baseline="0" dirty="0">
                          <a:solidFill>
                            <a:schemeClr val="tx1"/>
                          </a:solidFill>
                          <a:effectLst/>
                          <a:latin typeface="Calibri" panose="020F0502020204030204" pitchFamily="34" charset="0"/>
                          <a:cs typeface="Calibri" panose="020F0502020204030204" pitchFamily="34" charset="0"/>
                        </a:rPr>
                        <a:t> clinic was contacted. </a:t>
                      </a:r>
                    </a:p>
                    <a:p>
                      <a:pPr marL="285750" indent="-285750" algn="just" fontAlgn="ctr">
                        <a:buFont typeface="Arial" panose="020B0604020202020204" pitchFamily="34" charset="0"/>
                        <a:buChar char="•"/>
                      </a:pPr>
                      <a:r>
                        <a:rPr lang="en-ZA" sz="1400" b="0" i="0" u="none" strike="noStrike" dirty="0">
                          <a:solidFill>
                            <a:schemeClr val="tx1"/>
                          </a:solidFill>
                          <a:effectLst/>
                          <a:latin typeface="Calibri" panose="020F0502020204030204" pitchFamily="34" charset="0"/>
                          <a:cs typeface="Calibri" panose="020F0502020204030204" pitchFamily="34" charset="0"/>
                        </a:rPr>
                        <a:t>Educators</a:t>
                      </a:r>
                      <a:r>
                        <a:rPr lang="en-ZA" sz="1400" b="0" i="0" u="none" strike="noStrike" baseline="0" dirty="0">
                          <a:solidFill>
                            <a:schemeClr val="tx1"/>
                          </a:solidFill>
                          <a:effectLst/>
                          <a:latin typeface="Calibri" panose="020F0502020204030204" pitchFamily="34" charset="0"/>
                          <a:cs typeface="Calibri" panose="020F0502020204030204" pitchFamily="34" charset="0"/>
                        </a:rPr>
                        <a:t> who were in contact with the confirmed positive case were requested to self-isolate.</a:t>
                      </a:r>
                    </a:p>
                    <a:p>
                      <a:pPr marL="285750" indent="-285750" algn="just" fontAlgn="ctr">
                        <a:buFont typeface="Arial" panose="020B0604020202020204" pitchFamily="34" charset="0"/>
                        <a:buChar char="•"/>
                      </a:pPr>
                      <a:r>
                        <a:rPr lang="en-ZA" sz="1400" b="0" i="0" u="none" strike="noStrike" baseline="0" dirty="0">
                          <a:solidFill>
                            <a:schemeClr val="tx1"/>
                          </a:solidFill>
                          <a:effectLst/>
                          <a:latin typeface="Calibri" panose="020F0502020204030204" pitchFamily="34" charset="0"/>
                          <a:cs typeface="Calibri" panose="020F0502020204030204" pitchFamily="34" charset="0"/>
                        </a:rPr>
                        <a:t>Although there were no positive cases at the school, the school was disinfected in an attempt to assure parents that the environment was clean and safe.  Teachers reported for duty as from 14 July 2020 and the learners returned to school as from 11 August 2020.</a:t>
                      </a:r>
                    </a:p>
                  </a:txBody>
                  <a:tcPr marL="7620" marR="7620" marT="762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583047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37772"/>
            <a:ext cx="8229600" cy="756494"/>
          </a:xfrm>
        </p:spPr>
        <p:txBody>
          <a:bodyPr>
            <a:noAutofit/>
          </a:bodyPr>
          <a:lstStyle/>
          <a:p>
            <a:pPr lvl="0">
              <a:spcBef>
                <a:spcPct val="20000"/>
              </a:spcBef>
            </a:pPr>
            <a:r>
              <a:rPr lang="en-US" sz="3200" b="1" dirty="0">
                <a:latin typeface="Calibri" panose="020F0502020204030204" pitchFamily="34" charset="0"/>
                <a:cs typeface="Calibri" panose="020F0502020204030204" pitchFamily="34" charset="0"/>
              </a:rPr>
              <a:t>DISRUPTIONS OF SCHOOLS</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NAMAKWA DISTRICT</a:t>
            </a:r>
            <a:endParaRPr lang="en-ZA" sz="32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5" name="Content Placeholder 4"/>
          <p:cNvGraphicFramePr>
            <a:graphicFrameLocks noGrp="1"/>
          </p:cNvGraphicFramePr>
          <p:nvPr>
            <p:ph idx="1"/>
          </p:nvPr>
        </p:nvGraphicFramePr>
        <p:xfrm>
          <a:off x="228597" y="1205363"/>
          <a:ext cx="8458203" cy="3211190"/>
        </p:xfrm>
        <a:graphic>
          <a:graphicData uri="http://schemas.openxmlformats.org/drawingml/2006/table">
            <a:tbl>
              <a:tblPr firstRow="1" bandRow="1">
                <a:tableStyleId>{073A0DAA-6AF3-43AB-8588-CEC1D06C72B9}</a:tableStyleId>
              </a:tblPr>
              <a:tblGrid>
                <a:gridCol w="557787">
                  <a:extLst>
                    <a:ext uri="{9D8B030D-6E8A-4147-A177-3AD203B41FA5}">
                      <a16:colId xmlns:a16="http://schemas.microsoft.com/office/drawing/2014/main" val="20004"/>
                    </a:ext>
                  </a:extLst>
                </a:gridCol>
                <a:gridCol w="1307592">
                  <a:extLst>
                    <a:ext uri="{9D8B030D-6E8A-4147-A177-3AD203B41FA5}">
                      <a16:colId xmlns:a16="http://schemas.microsoft.com/office/drawing/2014/main" val="20000"/>
                    </a:ext>
                  </a:extLst>
                </a:gridCol>
                <a:gridCol w="1709928">
                  <a:extLst>
                    <a:ext uri="{9D8B030D-6E8A-4147-A177-3AD203B41FA5}">
                      <a16:colId xmlns:a16="http://schemas.microsoft.com/office/drawing/2014/main" val="20001"/>
                    </a:ext>
                  </a:extLst>
                </a:gridCol>
                <a:gridCol w="1956816">
                  <a:extLst>
                    <a:ext uri="{9D8B030D-6E8A-4147-A177-3AD203B41FA5}">
                      <a16:colId xmlns:a16="http://schemas.microsoft.com/office/drawing/2014/main" val="20002"/>
                    </a:ext>
                  </a:extLst>
                </a:gridCol>
                <a:gridCol w="2926080">
                  <a:extLst>
                    <a:ext uri="{9D8B030D-6E8A-4147-A177-3AD203B41FA5}">
                      <a16:colId xmlns:a16="http://schemas.microsoft.com/office/drawing/2014/main" val="20003"/>
                    </a:ext>
                  </a:extLst>
                </a:gridCol>
              </a:tblGrid>
              <a:tr h="1207396">
                <a:tc>
                  <a:txBody>
                    <a:bodyPr/>
                    <a:lstStyle/>
                    <a:p>
                      <a:pPr algn="ctr"/>
                      <a:r>
                        <a:rPr lang="en-US" sz="1600" dirty="0">
                          <a:latin typeface="Calibri" panose="020F0502020204030204" pitchFamily="34" charset="0"/>
                          <a:cs typeface="Calibri" panose="020F0502020204030204" pitchFamily="34" charset="0"/>
                        </a:rPr>
                        <a:t>No.</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US" sz="1600" dirty="0">
                          <a:latin typeface="Calibri" panose="020F0502020204030204" pitchFamily="34" charset="0"/>
                          <a:cs typeface="Calibri" panose="020F0502020204030204" pitchFamily="34" charset="0"/>
                        </a:rPr>
                        <a:t>School</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US" sz="1600" dirty="0">
                          <a:latin typeface="Calibri" panose="020F0502020204030204" pitchFamily="34" charset="0"/>
                          <a:cs typeface="Calibri" panose="020F0502020204030204" pitchFamily="34" charset="0"/>
                        </a:rPr>
                        <a:t>Date of disruptions</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US" sz="1600" dirty="0">
                          <a:latin typeface="Calibri" panose="020F0502020204030204" pitchFamily="34" charset="0"/>
                          <a:cs typeface="Calibri" panose="020F0502020204030204" pitchFamily="34" charset="0"/>
                        </a:rPr>
                        <a:t>Reason for disruptions</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ZA" sz="1600" dirty="0">
                          <a:latin typeface="Calibri" panose="020F0502020204030204" pitchFamily="34" charset="0"/>
                          <a:cs typeface="Calibri" panose="020F0502020204030204" pitchFamily="34" charset="0"/>
                        </a:rPr>
                        <a:t>Mitigating / Actions taken</a:t>
                      </a:r>
                    </a:p>
                  </a:txBody>
                  <a:tcPr anchor="ctr"/>
                </a:tc>
                <a:extLst>
                  <a:ext uri="{0D108BD9-81ED-4DB2-BD59-A6C34878D82A}">
                    <a16:rowId xmlns:a16="http://schemas.microsoft.com/office/drawing/2014/main" val="10000"/>
                  </a:ext>
                </a:extLst>
              </a:tr>
              <a:tr h="2003794">
                <a:tc>
                  <a:txBody>
                    <a:bodyPr/>
                    <a:lstStyle/>
                    <a:p>
                      <a:pPr algn="ctr">
                        <a:lnSpc>
                          <a:spcPct val="100000"/>
                        </a:lnSpc>
                      </a:pPr>
                      <a:r>
                        <a:rPr lang="en-US" sz="1600" b="0" dirty="0">
                          <a:solidFill>
                            <a:schemeClr val="tx1"/>
                          </a:solidFill>
                          <a:latin typeface="Calibri" panose="020F0502020204030204" pitchFamily="34" charset="0"/>
                          <a:cs typeface="Calibri" panose="020F0502020204030204" pitchFamily="34" charset="0"/>
                        </a:rPr>
                        <a:t>1</a:t>
                      </a:r>
                      <a:endParaRPr lang="en-ZA" sz="1600" b="0" dirty="0">
                        <a:solidFill>
                          <a:schemeClr val="tx1"/>
                        </a:solidFill>
                        <a:latin typeface="Calibri" panose="020F0502020204030204" pitchFamily="34" charset="0"/>
                        <a:cs typeface="Calibri" panose="020F0502020204030204" pitchFamily="34" charset="0"/>
                      </a:endParaRPr>
                    </a:p>
                  </a:txBody>
                  <a:tcPr/>
                </a:tc>
                <a:tc>
                  <a:txBody>
                    <a:bodyPr/>
                    <a:lstStyle/>
                    <a:p>
                      <a:pPr algn="just">
                        <a:lnSpc>
                          <a:spcPct val="100000"/>
                        </a:lnSpc>
                      </a:pPr>
                      <a:r>
                        <a:rPr lang="en-ZA" sz="1600" b="0" dirty="0" err="1">
                          <a:solidFill>
                            <a:schemeClr val="tx1"/>
                          </a:solidFill>
                          <a:latin typeface="Calibri" panose="020F0502020204030204" pitchFamily="34" charset="0"/>
                          <a:cs typeface="Calibri" panose="020F0502020204030204" pitchFamily="34" charset="0"/>
                        </a:rPr>
                        <a:t>Matjieskloof</a:t>
                      </a:r>
                      <a:r>
                        <a:rPr lang="en-ZA" sz="1600" b="0" dirty="0">
                          <a:solidFill>
                            <a:schemeClr val="tx1"/>
                          </a:solidFill>
                          <a:latin typeface="Calibri" panose="020F0502020204030204" pitchFamily="34" charset="0"/>
                          <a:cs typeface="Calibri" panose="020F0502020204030204" pitchFamily="34" charset="0"/>
                        </a:rPr>
                        <a:t> Intermediate </a:t>
                      </a:r>
                    </a:p>
                  </a:txBody>
                  <a:tcPr/>
                </a:tc>
                <a:tc>
                  <a:txBody>
                    <a:bodyPr/>
                    <a:lstStyle/>
                    <a:p>
                      <a:pPr algn="just"/>
                      <a:r>
                        <a:rPr lang="en-US" sz="1600" b="0" dirty="0">
                          <a:solidFill>
                            <a:schemeClr val="tx1"/>
                          </a:solidFill>
                          <a:latin typeface="Calibri" panose="020F0502020204030204" pitchFamily="34" charset="0"/>
                          <a:cs typeface="Calibri" panose="020F0502020204030204" pitchFamily="34" charset="0"/>
                        </a:rPr>
                        <a:t>13-17 July</a:t>
                      </a:r>
                      <a:r>
                        <a:rPr lang="en-US" sz="1600" b="0" baseline="0" dirty="0">
                          <a:solidFill>
                            <a:schemeClr val="tx1"/>
                          </a:solidFill>
                          <a:latin typeface="Calibri" panose="020F0502020204030204" pitchFamily="34" charset="0"/>
                          <a:cs typeface="Calibri" panose="020F0502020204030204" pitchFamily="34" charset="0"/>
                        </a:rPr>
                        <a:t> 2020</a:t>
                      </a:r>
                      <a:endParaRPr lang="en-ZA" sz="1600" b="0" dirty="0">
                        <a:solidFill>
                          <a:schemeClr val="tx1"/>
                        </a:solidFill>
                        <a:latin typeface="Calibri" panose="020F0502020204030204" pitchFamily="34" charset="0"/>
                        <a:cs typeface="Calibri" panose="020F0502020204030204" pitchFamily="34" charset="0"/>
                      </a:endParaRPr>
                    </a:p>
                  </a:txBody>
                  <a:tcPr/>
                </a:tc>
                <a:tc>
                  <a:txBody>
                    <a:bodyPr/>
                    <a:lstStyle/>
                    <a:p>
                      <a:pPr algn="just"/>
                      <a:r>
                        <a:rPr lang="en-ZA" sz="1600" b="0" dirty="0">
                          <a:solidFill>
                            <a:schemeClr val="tx1"/>
                          </a:solidFill>
                          <a:latin typeface="Calibri" panose="020F0502020204030204" pitchFamily="34" charset="0"/>
                          <a:cs typeface="Calibri" panose="020F0502020204030204" pitchFamily="34" charset="0"/>
                        </a:rPr>
                        <a:t>Parents refused to send their learners to school out of fear of perceived positive COVID-19 case.</a:t>
                      </a:r>
                    </a:p>
                  </a:txBody>
                  <a:tcPr/>
                </a:tc>
                <a:tc>
                  <a:txBody>
                    <a:bodyPr/>
                    <a:lstStyle/>
                    <a:p>
                      <a:pPr algn="just" fontAlgn="ctr"/>
                      <a:r>
                        <a:rPr lang="en-ZA" sz="1600" b="0" i="0" u="none" strike="noStrike" dirty="0">
                          <a:solidFill>
                            <a:schemeClr val="tx1"/>
                          </a:solidFill>
                          <a:effectLst/>
                          <a:latin typeface="Calibri" panose="020F0502020204030204" pitchFamily="34" charset="0"/>
                        </a:rPr>
                        <a:t>District Director met with the SMT, educators and SGB members to address the concerns raised. The administration block at the school was disinfected on Sunday 19 July 2020. The school re-opened on Monday 20 July 2020.</a:t>
                      </a:r>
                    </a:p>
                  </a:txBody>
                  <a:tcPr marL="7620" marR="7620" marT="762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765671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37772"/>
            <a:ext cx="8229600" cy="756494"/>
          </a:xfrm>
        </p:spPr>
        <p:txBody>
          <a:bodyPr>
            <a:noAutofit/>
          </a:bodyPr>
          <a:lstStyle/>
          <a:p>
            <a:pPr lvl="0">
              <a:spcBef>
                <a:spcPct val="20000"/>
              </a:spcBef>
            </a:pPr>
            <a:r>
              <a:rPr lang="en-US" sz="3200" b="1" dirty="0">
                <a:latin typeface="Calibri" panose="020F0502020204030204" pitchFamily="34" charset="0"/>
                <a:cs typeface="Calibri" panose="020F0502020204030204" pitchFamily="34" charset="0"/>
              </a:rPr>
              <a:t>DISRUPTIONS OF SCHOOLS</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PIXLEY KA SEME DISTRICT</a:t>
            </a:r>
            <a:endParaRPr lang="en-ZA" sz="32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5" name="Content Placeholder 4"/>
          <p:cNvGraphicFramePr>
            <a:graphicFrameLocks noGrp="1"/>
          </p:cNvGraphicFramePr>
          <p:nvPr>
            <p:ph idx="1"/>
          </p:nvPr>
        </p:nvGraphicFramePr>
        <p:xfrm>
          <a:off x="310893" y="1205363"/>
          <a:ext cx="8458203" cy="2927725"/>
        </p:xfrm>
        <a:graphic>
          <a:graphicData uri="http://schemas.openxmlformats.org/drawingml/2006/table">
            <a:tbl>
              <a:tblPr firstRow="1" bandRow="1">
                <a:tableStyleId>{073A0DAA-6AF3-43AB-8588-CEC1D06C72B9}</a:tableStyleId>
              </a:tblPr>
              <a:tblGrid>
                <a:gridCol w="557787">
                  <a:extLst>
                    <a:ext uri="{9D8B030D-6E8A-4147-A177-3AD203B41FA5}">
                      <a16:colId xmlns:a16="http://schemas.microsoft.com/office/drawing/2014/main" val="20000"/>
                    </a:ext>
                  </a:extLst>
                </a:gridCol>
                <a:gridCol w="2016115">
                  <a:extLst>
                    <a:ext uri="{9D8B030D-6E8A-4147-A177-3AD203B41FA5}">
                      <a16:colId xmlns:a16="http://schemas.microsoft.com/office/drawing/2014/main" val="20001"/>
                    </a:ext>
                  </a:extLst>
                </a:gridCol>
                <a:gridCol w="1178411">
                  <a:extLst>
                    <a:ext uri="{9D8B030D-6E8A-4147-A177-3AD203B41FA5}">
                      <a16:colId xmlns:a16="http://schemas.microsoft.com/office/drawing/2014/main" val="20002"/>
                    </a:ext>
                  </a:extLst>
                </a:gridCol>
                <a:gridCol w="2318058">
                  <a:extLst>
                    <a:ext uri="{9D8B030D-6E8A-4147-A177-3AD203B41FA5}">
                      <a16:colId xmlns:a16="http://schemas.microsoft.com/office/drawing/2014/main" val="20003"/>
                    </a:ext>
                  </a:extLst>
                </a:gridCol>
                <a:gridCol w="2387832">
                  <a:extLst>
                    <a:ext uri="{9D8B030D-6E8A-4147-A177-3AD203B41FA5}">
                      <a16:colId xmlns:a16="http://schemas.microsoft.com/office/drawing/2014/main" val="20004"/>
                    </a:ext>
                  </a:extLst>
                </a:gridCol>
              </a:tblGrid>
              <a:tr h="1033080">
                <a:tc>
                  <a:txBody>
                    <a:bodyPr/>
                    <a:lstStyle/>
                    <a:p>
                      <a:pPr algn="ctr"/>
                      <a:r>
                        <a:rPr lang="en-US" sz="1600" dirty="0">
                          <a:latin typeface="Calibri" panose="020F0502020204030204" pitchFamily="34" charset="0"/>
                          <a:cs typeface="Calibri" panose="020F0502020204030204" pitchFamily="34" charset="0"/>
                        </a:rPr>
                        <a:t>No.</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US" sz="1600" dirty="0">
                          <a:latin typeface="Calibri" panose="020F0502020204030204" pitchFamily="34" charset="0"/>
                          <a:cs typeface="Calibri" panose="020F0502020204030204" pitchFamily="34" charset="0"/>
                        </a:rPr>
                        <a:t>School</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US" sz="1600" dirty="0">
                          <a:latin typeface="Calibri" panose="020F0502020204030204" pitchFamily="34" charset="0"/>
                          <a:cs typeface="Calibri" panose="020F0502020204030204" pitchFamily="34" charset="0"/>
                        </a:rPr>
                        <a:t>Date of disruptions</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US" sz="1600" dirty="0">
                          <a:latin typeface="Calibri" panose="020F0502020204030204" pitchFamily="34" charset="0"/>
                          <a:cs typeface="Calibri" panose="020F0502020204030204" pitchFamily="34" charset="0"/>
                        </a:rPr>
                        <a:t>Reason for disruptions</a:t>
                      </a:r>
                      <a:endParaRPr lang="en-ZA" sz="1600" dirty="0">
                        <a:latin typeface="Calibri" panose="020F0502020204030204" pitchFamily="34" charset="0"/>
                        <a:cs typeface="Calibri" panose="020F0502020204030204" pitchFamily="34" charset="0"/>
                      </a:endParaRPr>
                    </a:p>
                  </a:txBody>
                  <a:tcPr anchor="ctr"/>
                </a:tc>
                <a:tc>
                  <a:txBody>
                    <a:bodyPr/>
                    <a:lstStyle/>
                    <a:p>
                      <a:pPr algn="ctr"/>
                      <a:r>
                        <a:rPr lang="en-ZA" sz="1600" dirty="0">
                          <a:latin typeface="Calibri" panose="020F0502020204030204" pitchFamily="34" charset="0"/>
                          <a:cs typeface="Calibri" panose="020F0502020204030204" pitchFamily="34" charset="0"/>
                        </a:rPr>
                        <a:t>Mitigating / Actions taken</a:t>
                      </a:r>
                    </a:p>
                  </a:txBody>
                  <a:tcPr anchor="ctr"/>
                </a:tc>
                <a:extLst>
                  <a:ext uri="{0D108BD9-81ED-4DB2-BD59-A6C34878D82A}">
                    <a16:rowId xmlns:a16="http://schemas.microsoft.com/office/drawing/2014/main" val="10000"/>
                  </a:ext>
                </a:extLst>
              </a:tr>
              <a:tr h="1894645">
                <a:tc>
                  <a:txBody>
                    <a:bodyPr/>
                    <a:lstStyle/>
                    <a:p>
                      <a:pPr algn="ctr">
                        <a:lnSpc>
                          <a:spcPct val="100000"/>
                        </a:lnSpc>
                      </a:pPr>
                      <a:r>
                        <a:rPr lang="en-US" sz="1600" b="0" dirty="0">
                          <a:solidFill>
                            <a:schemeClr val="tx1"/>
                          </a:solidFill>
                          <a:latin typeface="Calibri" panose="020F0502020204030204" pitchFamily="34" charset="0"/>
                          <a:cs typeface="Calibri" panose="020F0502020204030204" pitchFamily="34" charset="0"/>
                        </a:rPr>
                        <a:t>1</a:t>
                      </a:r>
                      <a:endParaRPr lang="en-ZA" sz="1600" b="0" dirty="0">
                        <a:solidFill>
                          <a:schemeClr val="tx1"/>
                        </a:solidFill>
                        <a:latin typeface="Calibri" panose="020F0502020204030204" pitchFamily="34" charset="0"/>
                        <a:cs typeface="Calibri" panose="020F0502020204030204" pitchFamily="34" charset="0"/>
                      </a:endParaRPr>
                    </a:p>
                  </a:txBody>
                  <a:tcPr/>
                </a:tc>
                <a:tc>
                  <a:txBody>
                    <a:bodyPr/>
                    <a:lstStyle/>
                    <a:p>
                      <a:pPr algn="l">
                        <a:lnSpc>
                          <a:spcPct val="100000"/>
                        </a:lnSpc>
                      </a:pPr>
                      <a:r>
                        <a:rPr lang="en-ZA" sz="1600" b="0" dirty="0">
                          <a:solidFill>
                            <a:schemeClr val="tx1"/>
                          </a:solidFill>
                          <a:latin typeface="Calibri" panose="020F0502020204030204" pitchFamily="34" charset="0"/>
                          <a:cs typeface="Calibri" panose="020F0502020204030204" pitchFamily="34" charset="0"/>
                        </a:rPr>
                        <a:t>RD Williams Primary</a:t>
                      </a:r>
                    </a:p>
                  </a:txBody>
                  <a:tcPr/>
                </a:tc>
                <a:tc>
                  <a:txBody>
                    <a:bodyPr/>
                    <a:lstStyle/>
                    <a:p>
                      <a:pPr algn="l"/>
                      <a:r>
                        <a:rPr lang="en-ZA" sz="1600" b="0" dirty="0">
                          <a:solidFill>
                            <a:schemeClr val="tx1"/>
                          </a:solidFill>
                          <a:latin typeface="Calibri" panose="020F0502020204030204" pitchFamily="34" charset="0"/>
                          <a:cs typeface="Calibri" panose="020F0502020204030204" pitchFamily="34" charset="0"/>
                        </a:rPr>
                        <a:t>6 July 2020</a:t>
                      </a:r>
                    </a:p>
                  </a:txBody>
                  <a:tcPr/>
                </a:tc>
                <a:tc>
                  <a:txBody>
                    <a:bodyPr/>
                    <a:lstStyle/>
                    <a:p>
                      <a:pPr algn="just"/>
                      <a:r>
                        <a:rPr lang="en-ZA" sz="1600" b="0" dirty="0">
                          <a:solidFill>
                            <a:schemeClr val="tx1"/>
                          </a:solidFill>
                          <a:latin typeface="Calibri" panose="020F0502020204030204" pitchFamily="34" charset="0"/>
                          <a:cs typeface="Calibri" panose="020F0502020204030204" pitchFamily="34" charset="0"/>
                        </a:rPr>
                        <a:t>Community protested against the 2</a:t>
                      </a:r>
                      <a:r>
                        <a:rPr lang="en-ZA" sz="1600" b="0" baseline="30000" dirty="0">
                          <a:solidFill>
                            <a:schemeClr val="tx1"/>
                          </a:solidFill>
                          <a:latin typeface="Calibri" panose="020F0502020204030204" pitchFamily="34" charset="0"/>
                          <a:cs typeface="Calibri" panose="020F0502020204030204" pitchFamily="34" charset="0"/>
                        </a:rPr>
                        <a:t>nd</a:t>
                      </a:r>
                      <a:r>
                        <a:rPr lang="en-ZA" sz="1600" b="0" dirty="0">
                          <a:solidFill>
                            <a:schemeClr val="tx1"/>
                          </a:solidFill>
                          <a:latin typeface="Calibri" panose="020F0502020204030204" pitchFamily="34" charset="0"/>
                          <a:cs typeface="Calibri" panose="020F0502020204030204" pitchFamily="34" charset="0"/>
                        </a:rPr>
                        <a:t> phasing in of learners,</a:t>
                      </a:r>
                      <a:r>
                        <a:rPr lang="en-ZA" sz="1600" b="0" baseline="0" dirty="0">
                          <a:solidFill>
                            <a:schemeClr val="tx1"/>
                          </a:solidFill>
                          <a:latin typeface="Calibri" panose="020F0502020204030204" pitchFamily="34" charset="0"/>
                          <a:cs typeface="Calibri" panose="020F0502020204030204" pitchFamily="34" charset="0"/>
                        </a:rPr>
                        <a:t> citing water challenges and fear for the safety of their children.</a:t>
                      </a:r>
                      <a:endParaRPr lang="en-ZA" sz="1600" b="0" dirty="0">
                        <a:solidFill>
                          <a:schemeClr val="tx1"/>
                        </a:solidFill>
                        <a:latin typeface="Calibri" panose="020F0502020204030204" pitchFamily="34" charset="0"/>
                        <a:cs typeface="Calibri" panose="020F0502020204030204" pitchFamily="34" charset="0"/>
                      </a:endParaRPr>
                    </a:p>
                  </a:txBody>
                  <a:tcPr/>
                </a:tc>
                <a:tc>
                  <a:txBody>
                    <a:bodyPr/>
                    <a:lstStyle/>
                    <a:p>
                      <a:pPr algn="just" fontAlgn="ctr"/>
                      <a:r>
                        <a:rPr lang="en-US" sz="1600" b="0" i="0" u="none" strike="noStrike" dirty="0">
                          <a:solidFill>
                            <a:schemeClr val="tx1"/>
                          </a:solidFill>
                          <a:effectLst/>
                          <a:latin typeface="Calibri" panose="020F0502020204030204" pitchFamily="34" charset="0"/>
                        </a:rPr>
                        <a:t>The Circuit Manager met with the School</a:t>
                      </a:r>
                      <a:r>
                        <a:rPr lang="en-US" sz="1600" b="0" i="0" u="none" strike="noStrike" baseline="0" dirty="0">
                          <a:solidFill>
                            <a:schemeClr val="tx1"/>
                          </a:solidFill>
                          <a:effectLst/>
                          <a:latin typeface="Calibri" panose="020F0502020204030204" pitchFamily="34" charset="0"/>
                        </a:rPr>
                        <a:t> Governing Body and the Principal met  with the parents.</a:t>
                      </a:r>
                    </a:p>
                    <a:p>
                      <a:pPr algn="just" fontAlgn="ctr"/>
                      <a:r>
                        <a:rPr lang="en-US" sz="1600" b="0" i="0" u="none" strike="noStrike" baseline="0" dirty="0">
                          <a:solidFill>
                            <a:schemeClr val="tx1"/>
                          </a:solidFill>
                          <a:effectLst/>
                          <a:latin typeface="Calibri" panose="020F0502020204030204" pitchFamily="34" charset="0"/>
                        </a:rPr>
                        <a:t>The matter was resolved and learners returned to the class on 7 July 2020.</a:t>
                      </a:r>
                      <a:endParaRPr lang="en-ZA" sz="1600" b="0" i="0" u="none" strike="noStrike" dirty="0">
                        <a:solidFill>
                          <a:schemeClr val="tx1"/>
                        </a:solidFill>
                        <a:effectLst/>
                        <a:latin typeface="Calibri" panose="020F0502020204030204" pitchFamily="34" charset="0"/>
                      </a:endParaRPr>
                    </a:p>
                  </a:txBody>
                  <a:tcPr marL="7620" marR="7620" marT="762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6662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ADEB3-41EA-9040-9AED-D740190057C3}"/>
              </a:ext>
            </a:extLst>
          </p:cNvPr>
          <p:cNvSpPr>
            <a:spLocks noGrp="1"/>
          </p:cNvSpPr>
          <p:nvPr>
            <p:ph type="sldNum" sz="quarter" idx="12"/>
          </p:nvPr>
        </p:nvSpPr>
        <p:spPr>
          <a:xfrm>
            <a:off x="8359902" y="5383530"/>
            <a:ext cx="411480" cy="411480"/>
          </a:xfrm>
          <a:prstGeom prst="ellipse">
            <a:avLst/>
          </a:prstGeom>
          <a:solidFill>
            <a:schemeClr val="bg1">
              <a:alpha val="80000"/>
            </a:schemeClr>
          </a:solidFill>
        </p:spPr>
        <p:txBody>
          <a:bodyPr>
            <a:normAutofit fontScale="85000" lnSpcReduction="20000"/>
          </a:bodyPr>
          <a:lstStyle/>
          <a:p>
            <a:pPr algn="ctr">
              <a:spcAft>
                <a:spcPts val="450"/>
              </a:spcAft>
            </a:pPr>
            <a:fld id="{CADCB112-FE00-6040-8D50-928C16AA38BE}" type="slidenum">
              <a:rPr lang="en-US">
                <a:solidFill>
                  <a:schemeClr val="tx1"/>
                </a:solidFill>
              </a:rPr>
              <a:pPr algn="ctr">
                <a:spcAft>
                  <a:spcPts val="450"/>
                </a:spcAft>
              </a:pPr>
              <a:t>9</a:t>
            </a:fld>
            <a:endParaRPr lang="en-US">
              <a:solidFill>
                <a:schemeClr val="tx1"/>
              </a:solidFill>
            </a:endParaRPr>
          </a:p>
        </p:txBody>
      </p:sp>
      <p:pic>
        <p:nvPicPr>
          <p:cNvPr id="4" name="Picture 3" descr="A screenshot of a cell phone&#10;&#10;Description automatically generated">
            <a:extLst>
              <a:ext uri="{FF2B5EF4-FFF2-40B4-BE49-F238E27FC236}">
                <a16:creationId xmlns:a16="http://schemas.microsoft.com/office/drawing/2014/main" id="{06965190-65EC-E846-8413-D1BDD1CDA450}"/>
              </a:ext>
            </a:extLst>
          </p:cNvPr>
          <p:cNvPicPr>
            <a:picLocks noChangeAspect="1"/>
          </p:cNvPicPr>
          <p:nvPr/>
        </p:nvPicPr>
        <p:blipFill rotWithShape="1">
          <a:blip r:embed="rId2"/>
          <a:srcRect b="11791"/>
          <a:stretch/>
        </p:blipFill>
        <p:spPr>
          <a:xfrm>
            <a:off x="179512" y="188640"/>
            <a:ext cx="5760639" cy="6669360"/>
          </a:xfrm>
          <a:prstGeom prst="rect">
            <a:avLst/>
          </a:prstGeom>
        </p:spPr>
      </p:pic>
      <p:sp>
        <p:nvSpPr>
          <p:cNvPr id="3" name="Chevron 2"/>
          <p:cNvSpPr/>
          <p:nvPr/>
        </p:nvSpPr>
        <p:spPr>
          <a:xfrm rot="10800000" flipH="1" flipV="1">
            <a:off x="5652120" y="94320"/>
            <a:ext cx="2599455" cy="6863072"/>
          </a:xfrm>
          <a:prstGeom prst="chevron">
            <a:avLst>
              <a:gd name="adj" fmla="val 4743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solidFill>
                <a:schemeClr val="tx1"/>
              </a:solidFill>
            </a:endParaRPr>
          </a:p>
        </p:txBody>
      </p:sp>
      <p:sp>
        <p:nvSpPr>
          <p:cNvPr id="6" name="Rectangle 5"/>
          <p:cNvSpPr/>
          <p:nvPr/>
        </p:nvSpPr>
        <p:spPr>
          <a:xfrm>
            <a:off x="7020272" y="94320"/>
            <a:ext cx="2123728" cy="68630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694023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174932"/>
            <a:ext cx="8229600" cy="756494"/>
          </a:xfrm>
        </p:spPr>
        <p:txBody>
          <a:bodyPr>
            <a:noAutofit/>
          </a:bodyPr>
          <a:lstStyle/>
          <a:p>
            <a:pPr lvl="0">
              <a:spcBef>
                <a:spcPct val="20000"/>
              </a:spcBef>
            </a:pPr>
            <a:r>
              <a:rPr lang="en-US" sz="3200" b="1" dirty="0">
                <a:latin typeface="Calibri" panose="020F0502020204030204" pitchFamily="34" charset="0"/>
                <a:cs typeface="Calibri" panose="020F0502020204030204" pitchFamily="34" charset="0"/>
              </a:rPr>
              <a:t>DISRUPTIONS OF SCHOOLS</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ZF MGCAWU DISTRICT</a:t>
            </a:r>
            <a:endParaRPr lang="en-ZA" sz="32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5" name="Content Placeholder 4"/>
          <p:cNvGraphicFramePr>
            <a:graphicFrameLocks noGrp="1"/>
          </p:cNvGraphicFramePr>
          <p:nvPr>
            <p:ph idx="1"/>
            <p:extLst/>
          </p:nvPr>
        </p:nvGraphicFramePr>
        <p:xfrm>
          <a:off x="228597" y="1307592"/>
          <a:ext cx="8458203" cy="2611771"/>
        </p:xfrm>
        <a:graphic>
          <a:graphicData uri="http://schemas.openxmlformats.org/drawingml/2006/table">
            <a:tbl>
              <a:tblPr firstRow="1" bandRow="1">
                <a:tableStyleId>{073A0DAA-6AF3-43AB-8588-CEC1D06C72B9}</a:tableStyleId>
              </a:tblPr>
              <a:tblGrid>
                <a:gridCol w="768099">
                  <a:extLst>
                    <a:ext uri="{9D8B030D-6E8A-4147-A177-3AD203B41FA5}">
                      <a16:colId xmlns:a16="http://schemas.microsoft.com/office/drawing/2014/main" val="20000"/>
                    </a:ext>
                  </a:extLst>
                </a:gridCol>
                <a:gridCol w="1536192">
                  <a:extLst>
                    <a:ext uri="{9D8B030D-6E8A-4147-A177-3AD203B41FA5}">
                      <a16:colId xmlns:a16="http://schemas.microsoft.com/office/drawing/2014/main" val="20001"/>
                    </a:ext>
                  </a:extLst>
                </a:gridCol>
                <a:gridCol w="1701363">
                  <a:extLst>
                    <a:ext uri="{9D8B030D-6E8A-4147-A177-3AD203B41FA5}">
                      <a16:colId xmlns:a16="http://schemas.microsoft.com/office/drawing/2014/main" val="20002"/>
                    </a:ext>
                  </a:extLst>
                </a:gridCol>
                <a:gridCol w="2072738">
                  <a:extLst>
                    <a:ext uri="{9D8B030D-6E8A-4147-A177-3AD203B41FA5}">
                      <a16:colId xmlns:a16="http://schemas.microsoft.com/office/drawing/2014/main" val="20003"/>
                    </a:ext>
                  </a:extLst>
                </a:gridCol>
                <a:gridCol w="2379811">
                  <a:extLst>
                    <a:ext uri="{9D8B030D-6E8A-4147-A177-3AD203B41FA5}">
                      <a16:colId xmlns:a16="http://schemas.microsoft.com/office/drawing/2014/main" val="20004"/>
                    </a:ext>
                  </a:extLst>
                </a:gridCol>
              </a:tblGrid>
              <a:tr h="1289304">
                <a:tc>
                  <a:txBody>
                    <a:bodyPr/>
                    <a:lstStyle/>
                    <a:p>
                      <a:pPr algn="ctr"/>
                      <a:r>
                        <a:rPr lang="en-US" sz="1600" b="1" dirty="0">
                          <a:latin typeface="Calibri" panose="020F0502020204030204" pitchFamily="34" charset="0"/>
                          <a:cs typeface="Calibri" panose="020F0502020204030204" pitchFamily="34" charset="0"/>
                        </a:rPr>
                        <a:t>No.</a:t>
                      </a:r>
                      <a:endParaRPr lang="en-ZA" sz="1600" b="1" dirty="0">
                        <a:latin typeface="Calibri" panose="020F0502020204030204" pitchFamily="34" charset="0"/>
                        <a:cs typeface="Calibri" panose="020F0502020204030204" pitchFamily="34" charset="0"/>
                      </a:endParaRPr>
                    </a:p>
                  </a:txBody>
                  <a:tcPr anchor="ctr"/>
                </a:tc>
                <a:tc>
                  <a:txBody>
                    <a:bodyPr/>
                    <a:lstStyle/>
                    <a:p>
                      <a:pPr algn="ctr"/>
                      <a:r>
                        <a:rPr lang="en-US" sz="1600" b="1" dirty="0">
                          <a:latin typeface="Calibri" panose="020F0502020204030204" pitchFamily="34" charset="0"/>
                          <a:cs typeface="Calibri" panose="020F0502020204030204" pitchFamily="34" charset="0"/>
                        </a:rPr>
                        <a:t>School</a:t>
                      </a:r>
                      <a:endParaRPr lang="en-ZA" sz="1600" b="1" dirty="0">
                        <a:latin typeface="Calibri" panose="020F0502020204030204" pitchFamily="34" charset="0"/>
                        <a:cs typeface="Calibri" panose="020F0502020204030204" pitchFamily="34" charset="0"/>
                      </a:endParaRPr>
                    </a:p>
                  </a:txBody>
                  <a:tcPr anchor="ctr"/>
                </a:tc>
                <a:tc>
                  <a:txBody>
                    <a:bodyPr/>
                    <a:lstStyle/>
                    <a:p>
                      <a:pPr algn="ctr"/>
                      <a:r>
                        <a:rPr lang="en-US" sz="1600" b="1" dirty="0">
                          <a:latin typeface="Calibri" panose="020F0502020204030204" pitchFamily="34" charset="0"/>
                          <a:cs typeface="Calibri" panose="020F0502020204030204" pitchFamily="34" charset="0"/>
                        </a:rPr>
                        <a:t>Date of disruptions</a:t>
                      </a:r>
                      <a:endParaRPr lang="en-ZA" sz="1600" b="1" dirty="0">
                        <a:latin typeface="Calibri" panose="020F0502020204030204" pitchFamily="34" charset="0"/>
                        <a:cs typeface="Calibri" panose="020F0502020204030204" pitchFamily="34" charset="0"/>
                      </a:endParaRPr>
                    </a:p>
                  </a:txBody>
                  <a:tcPr anchor="ctr"/>
                </a:tc>
                <a:tc>
                  <a:txBody>
                    <a:bodyPr/>
                    <a:lstStyle/>
                    <a:p>
                      <a:pPr algn="ctr"/>
                      <a:r>
                        <a:rPr lang="en-US" sz="1600" b="1" dirty="0">
                          <a:latin typeface="Calibri" panose="020F0502020204030204" pitchFamily="34" charset="0"/>
                          <a:cs typeface="Calibri" panose="020F0502020204030204" pitchFamily="34" charset="0"/>
                        </a:rPr>
                        <a:t>Reason for disruptions</a:t>
                      </a:r>
                      <a:endParaRPr lang="en-ZA" sz="1600" b="1" dirty="0">
                        <a:latin typeface="Calibri" panose="020F0502020204030204" pitchFamily="34" charset="0"/>
                        <a:cs typeface="Calibri" panose="020F0502020204030204" pitchFamily="34" charset="0"/>
                      </a:endParaRPr>
                    </a:p>
                  </a:txBody>
                  <a:tcPr anchor="ctr"/>
                </a:tc>
                <a:tc>
                  <a:txBody>
                    <a:bodyPr/>
                    <a:lstStyle/>
                    <a:p>
                      <a:pPr algn="ctr"/>
                      <a:r>
                        <a:rPr lang="en-ZA" sz="1600" b="1" dirty="0">
                          <a:latin typeface="Calibri" panose="020F0502020204030204" pitchFamily="34" charset="0"/>
                          <a:cs typeface="Calibri" panose="020F0502020204030204" pitchFamily="34" charset="0"/>
                        </a:rPr>
                        <a:t>Mitigating / Actions taken</a:t>
                      </a:r>
                    </a:p>
                  </a:txBody>
                  <a:tcPr anchor="ctr"/>
                </a:tc>
                <a:extLst>
                  <a:ext uri="{0D108BD9-81ED-4DB2-BD59-A6C34878D82A}">
                    <a16:rowId xmlns:a16="http://schemas.microsoft.com/office/drawing/2014/main" val="10000"/>
                  </a:ext>
                </a:extLst>
              </a:tr>
              <a:tr h="1322467">
                <a:tc>
                  <a:txBody>
                    <a:bodyPr/>
                    <a:lstStyle/>
                    <a:p>
                      <a:pPr algn="ctr">
                        <a:lnSpc>
                          <a:spcPct val="100000"/>
                        </a:lnSpc>
                      </a:pPr>
                      <a:r>
                        <a:rPr lang="en-US" sz="1600" b="0" dirty="0">
                          <a:solidFill>
                            <a:schemeClr val="tx1"/>
                          </a:solidFill>
                          <a:latin typeface="Calibri" panose="020F0502020204030204" pitchFamily="34" charset="0"/>
                          <a:cs typeface="Calibri" panose="020F0502020204030204" pitchFamily="34" charset="0"/>
                        </a:rPr>
                        <a:t>1</a:t>
                      </a:r>
                      <a:endParaRPr lang="en-ZA" sz="1600" b="0" dirty="0">
                        <a:solidFill>
                          <a:schemeClr val="tx1"/>
                        </a:solidFill>
                        <a:latin typeface="Calibri" panose="020F0502020204030204" pitchFamily="34" charset="0"/>
                        <a:cs typeface="Calibri" panose="020F0502020204030204" pitchFamily="34" charset="0"/>
                      </a:endParaRPr>
                    </a:p>
                  </a:txBody>
                  <a:tcPr/>
                </a:tc>
                <a:tc>
                  <a:txBody>
                    <a:bodyPr/>
                    <a:lstStyle/>
                    <a:p>
                      <a:pPr algn="l">
                        <a:lnSpc>
                          <a:spcPct val="100000"/>
                        </a:lnSpc>
                      </a:pPr>
                      <a:r>
                        <a:rPr lang="en-US" sz="1600" b="0" dirty="0" err="1">
                          <a:solidFill>
                            <a:schemeClr val="tx1"/>
                          </a:solidFill>
                          <a:latin typeface="Calibri" panose="020F0502020204030204" pitchFamily="34" charset="0"/>
                          <a:cs typeface="Calibri" panose="020F0502020204030204" pitchFamily="34" charset="0"/>
                        </a:rPr>
                        <a:t>Westerkim</a:t>
                      </a:r>
                      <a:r>
                        <a:rPr lang="en-US" sz="1600" b="0" dirty="0">
                          <a:solidFill>
                            <a:schemeClr val="tx1"/>
                          </a:solidFill>
                          <a:latin typeface="Calibri" panose="020F0502020204030204" pitchFamily="34" charset="0"/>
                          <a:cs typeface="Calibri" panose="020F0502020204030204" pitchFamily="34" charset="0"/>
                        </a:rPr>
                        <a:t> Primary</a:t>
                      </a:r>
                      <a:endParaRPr lang="en-ZA" sz="1600" b="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en-US" sz="1600" b="0" dirty="0">
                          <a:solidFill>
                            <a:schemeClr val="tx1"/>
                          </a:solidFill>
                          <a:latin typeface="Calibri" panose="020F0502020204030204" pitchFamily="34" charset="0"/>
                          <a:cs typeface="Calibri" panose="020F0502020204030204" pitchFamily="34" charset="0"/>
                        </a:rPr>
                        <a:t>20 -21 July 2020</a:t>
                      </a:r>
                      <a:endParaRPr lang="en-ZA" sz="1600" b="0" dirty="0">
                        <a:solidFill>
                          <a:schemeClr val="tx1"/>
                        </a:solidFill>
                        <a:latin typeface="Calibri" panose="020F0502020204030204" pitchFamily="34" charset="0"/>
                        <a:cs typeface="Calibri" panose="020F0502020204030204" pitchFamily="34" charset="0"/>
                      </a:endParaRPr>
                    </a:p>
                  </a:txBody>
                  <a:tcPr/>
                </a:tc>
                <a:tc>
                  <a:txBody>
                    <a:bodyPr/>
                    <a:lstStyle/>
                    <a:p>
                      <a:pPr algn="just"/>
                      <a:r>
                        <a:rPr lang="en-US" sz="1600" b="0" dirty="0">
                          <a:solidFill>
                            <a:schemeClr val="tx1"/>
                          </a:solidFill>
                          <a:latin typeface="Calibri" panose="020F0502020204030204" pitchFamily="34" charset="0"/>
                          <a:cs typeface="Calibri" panose="020F0502020204030204" pitchFamily="34" charset="0"/>
                        </a:rPr>
                        <a:t>Parents refuse to send their children to the school before the school is disinfected.</a:t>
                      </a:r>
                      <a:endParaRPr lang="en-ZA" sz="1600" b="0" dirty="0">
                        <a:solidFill>
                          <a:schemeClr val="tx1"/>
                        </a:solidFill>
                        <a:latin typeface="Calibri" panose="020F0502020204030204" pitchFamily="34" charset="0"/>
                        <a:cs typeface="Calibri" panose="020F0502020204030204" pitchFamily="34" charset="0"/>
                      </a:endParaRPr>
                    </a:p>
                  </a:txBody>
                  <a:tcPr/>
                </a:tc>
                <a:tc>
                  <a:txBody>
                    <a:bodyPr/>
                    <a:lstStyle/>
                    <a:p>
                      <a:pPr algn="just" fontAlgn="ctr"/>
                      <a:r>
                        <a:rPr lang="en-US" sz="1600" b="0" i="0" u="none" strike="noStrike" dirty="0">
                          <a:solidFill>
                            <a:schemeClr val="tx1"/>
                          </a:solidFill>
                          <a:effectLst/>
                          <a:latin typeface="Calibri" panose="020F0502020204030204" pitchFamily="34" charset="0"/>
                        </a:rPr>
                        <a:t>Municipality disinfected the</a:t>
                      </a:r>
                      <a:r>
                        <a:rPr lang="en-US" sz="1600" b="0" i="0" u="none" strike="noStrike" baseline="0" dirty="0">
                          <a:solidFill>
                            <a:schemeClr val="tx1"/>
                          </a:solidFill>
                          <a:effectLst/>
                          <a:latin typeface="Calibri" panose="020F0502020204030204" pitchFamily="34" charset="0"/>
                        </a:rPr>
                        <a:t> school and the learners returned to school on 11 August 2020.</a:t>
                      </a:r>
                      <a:endParaRPr lang="en-ZA" sz="1600" b="0" i="0" u="none" strike="noStrike" dirty="0">
                        <a:solidFill>
                          <a:schemeClr val="tx1"/>
                        </a:solidFill>
                        <a:effectLst/>
                        <a:latin typeface="Calibri" panose="020F0502020204030204" pitchFamily="34" charset="0"/>
                      </a:endParaRPr>
                    </a:p>
                  </a:txBody>
                  <a:tcPr marL="7620" marR="7620" marT="762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070462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755650"/>
          </a:xfrm>
        </p:spPr>
        <p:txBody>
          <a:bodyPr>
            <a:normAutofit fontScale="90000"/>
          </a:bodyPr>
          <a:lstStyle/>
          <a:p>
            <a:pPr>
              <a:defRPr/>
            </a:pPr>
            <a:r>
              <a:rPr lang="en-ZA" sz="3800" dirty="0"/>
              <a:t>PROVINCIAL SUMMARY OF </a:t>
            </a:r>
            <a:br>
              <a:rPr lang="en-ZA" sz="3800" dirty="0"/>
            </a:br>
            <a:r>
              <a:rPr lang="en-ZA" sz="3800" dirty="0"/>
              <a:t>DISRUPTIONS OF SCHOOLS</a:t>
            </a:r>
            <a:endParaRPr lang="en-ZA" sz="3100" b="1" dirty="0"/>
          </a:p>
        </p:txBody>
      </p:sp>
      <p:sp>
        <p:nvSpPr>
          <p:cNvPr id="983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0520B205-9D8E-461A-91A4-85493FA54DBE}" type="slidenum">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91</a:t>
            </a:fld>
            <a:endPar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aphicFrame>
        <p:nvGraphicFramePr>
          <p:cNvPr id="8" name="Content Placeholder 4"/>
          <p:cNvGraphicFramePr>
            <a:graphicFrameLocks noGrp="1"/>
          </p:cNvGraphicFramePr>
          <p:nvPr>
            <p:ph idx="1"/>
          </p:nvPr>
        </p:nvGraphicFramePr>
        <p:xfrm>
          <a:off x="587830" y="1351652"/>
          <a:ext cx="7977672" cy="4535966"/>
        </p:xfrm>
        <a:graphic>
          <a:graphicData uri="http://schemas.openxmlformats.org/drawingml/2006/table">
            <a:tbl>
              <a:tblPr firstRow="1" bandRow="1">
                <a:tableStyleId>{073A0DAA-6AF3-43AB-8588-CEC1D06C72B9}</a:tableStyleId>
              </a:tblPr>
              <a:tblGrid>
                <a:gridCol w="4525346">
                  <a:extLst>
                    <a:ext uri="{9D8B030D-6E8A-4147-A177-3AD203B41FA5}">
                      <a16:colId xmlns:a16="http://schemas.microsoft.com/office/drawing/2014/main" val="20000"/>
                    </a:ext>
                  </a:extLst>
                </a:gridCol>
                <a:gridCol w="3452326">
                  <a:extLst>
                    <a:ext uri="{9D8B030D-6E8A-4147-A177-3AD203B41FA5}">
                      <a16:colId xmlns:a16="http://schemas.microsoft.com/office/drawing/2014/main" val="20001"/>
                    </a:ext>
                  </a:extLst>
                </a:gridCol>
              </a:tblGrid>
              <a:tr h="547687">
                <a:tc>
                  <a:txBody>
                    <a:bodyPr/>
                    <a:lstStyle/>
                    <a:p>
                      <a:pPr algn="ctr"/>
                      <a:r>
                        <a:rPr lang="en-US" sz="2800" dirty="0">
                          <a:latin typeface="Calibri" panose="020F0502020204030204" pitchFamily="34" charset="0"/>
                          <a:cs typeface="Calibri" panose="020F0502020204030204" pitchFamily="34" charset="0"/>
                        </a:rPr>
                        <a:t>District</a:t>
                      </a:r>
                      <a:endParaRPr lang="en-ZA" sz="2800" dirty="0">
                        <a:latin typeface="Calibri" panose="020F0502020204030204" pitchFamily="34" charset="0"/>
                        <a:cs typeface="Calibri" panose="020F0502020204030204" pitchFamily="34" charset="0"/>
                      </a:endParaRPr>
                    </a:p>
                  </a:txBody>
                  <a:tcPr marL="91431" marR="91431" marT="45715" marB="45715" anchor="ctr"/>
                </a:tc>
                <a:tc>
                  <a:txBody>
                    <a:bodyPr/>
                    <a:lstStyle/>
                    <a:p>
                      <a:pPr algn="ctr"/>
                      <a:r>
                        <a:rPr lang="en-ZA" sz="2800" dirty="0">
                          <a:latin typeface="Calibri" panose="020F0502020204030204" pitchFamily="34" charset="0"/>
                          <a:cs typeface="Calibri" panose="020F0502020204030204" pitchFamily="34" charset="0"/>
                        </a:rPr>
                        <a:t>Number of Disruptions</a:t>
                      </a:r>
                    </a:p>
                  </a:txBody>
                  <a:tcPr marL="91431" marR="91431" marT="45715" marB="45715" anchor="ctr"/>
                </a:tc>
                <a:extLst>
                  <a:ext uri="{0D108BD9-81ED-4DB2-BD59-A6C34878D82A}">
                    <a16:rowId xmlns:a16="http://schemas.microsoft.com/office/drawing/2014/main" val="10000"/>
                  </a:ext>
                </a:extLst>
              </a:tr>
              <a:tr h="598516">
                <a:tc>
                  <a:txBody>
                    <a:bodyPr/>
                    <a:lstStyle/>
                    <a:p>
                      <a:pPr algn="l"/>
                      <a:r>
                        <a:rPr lang="en-US" sz="2800" dirty="0">
                          <a:solidFill>
                            <a:schemeClr val="tx1"/>
                          </a:solidFill>
                          <a:latin typeface="Calibri" panose="020F0502020204030204" pitchFamily="34" charset="0"/>
                          <a:cs typeface="Calibri" panose="020F0502020204030204" pitchFamily="34" charset="0"/>
                        </a:rPr>
                        <a:t>Frances Baard</a:t>
                      </a:r>
                      <a:endParaRPr lang="en-ZA" sz="28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800" dirty="0">
                          <a:solidFill>
                            <a:schemeClr val="tx1"/>
                          </a:solidFill>
                          <a:latin typeface="Calibri" panose="020F0502020204030204" pitchFamily="34" charset="0"/>
                          <a:cs typeface="Calibri" panose="020F0502020204030204" pitchFamily="34" charset="0"/>
                        </a:rPr>
                        <a:t>12</a:t>
                      </a:r>
                      <a:endParaRPr lang="en-ZA" sz="28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598516">
                <a:tc>
                  <a:txBody>
                    <a:bodyPr/>
                    <a:lstStyle/>
                    <a:p>
                      <a:pPr algn="l"/>
                      <a:r>
                        <a:rPr lang="en-US" sz="2800" dirty="0">
                          <a:solidFill>
                            <a:schemeClr val="tx1"/>
                          </a:solidFill>
                          <a:latin typeface="Calibri" panose="020F0502020204030204" pitchFamily="34" charset="0"/>
                          <a:cs typeface="Calibri" panose="020F0502020204030204" pitchFamily="34" charset="0"/>
                        </a:rPr>
                        <a:t>John </a:t>
                      </a:r>
                      <a:r>
                        <a:rPr lang="en-US" sz="2800" dirty="0" err="1">
                          <a:solidFill>
                            <a:schemeClr val="tx1"/>
                          </a:solidFill>
                          <a:latin typeface="Calibri" panose="020F0502020204030204" pitchFamily="34" charset="0"/>
                          <a:cs typeface="Calibri" panose="020F0502020204030204" pitchFamily="34" charset="0"/>
                        </a:rPr>
                        <a:t>Taolo</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Gaetsewe</a:t>
                      </a:r>
                      <a:endParaRPr lang="en-ZA" sz="28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800" dirty="0">
                          <a:solidFill>
                            <a:schemeClr val="tx1"/>
                          </a:solidFill>
                          <a:latin typeface="Calibri" panose="020F0502020204030204" pitchFamily="34" charset="0"/>
                          <a:cs typeface="Calibri" panose="020F0502020204030204" pitchFamily="34" charset="0"/>
                        </a:rPr>
                        <a:t>0</a:t>
                      </a:r>
                      <a:endParaRPr lang="en-ZA" sz="28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598516">
                <a:tc>
                  <a:txBody>
                    <a:bodyPr/>
                    <a:lstStyle/>
                    <a:p>
                      <a:pPr algn="l"/>
                      <a:r>
                        <a:rPr lang="en-US" sz="2800" dirty="0">
                          <a:solidFill>
                            <a:schemeClr val="tx1"/>
                          </a:solidFill>
                          <a:latin typeface="Calibri" panose="020F0502020204030204" pitchFamily="34" charset="0"/>
                          <a:cs typeface="Calibri" panose="020F0502020204030204" pitchFamily="34" charset="0"/>
                        </a:rPr>
                        <a:t>Namakwa</a:t>
                      </a:r>
                      <a:endParaRPr lang="en-ZA" sz="28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800" dirty="0">
                          <a:solidFill>
                            <a:schemeClr val="tx1"/>
                          </a:solidFill>
                          <a:latin typeface="Calibri" panose="020F0502020204030204" pitchFamily="34" charset="0"/>
                          <a:cs typeface="Calibri" panose="020F0502020204030204" pitchFamily="34" charset="0"/>
                        </a:rPr>
                        <a:t>1</a:t>
                      </a:r>
                      <a:endParaRPr lang="en-ZA" sz="28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r h="598516">
                <a:tc>
                  <a:txBody>
                    <a:bodyPr/>
                    <a:lstStyle/>
                    <a:p>
                      <a:pPr algn="l"/>
                      <a:r>
                        <a:rPr lang="en-US" sz="2800" dirty="0" err="1">
                          <a:solidFill>
                            <a:schemeClr val="tx1"/>
                          </a:solidFill>
                          <a:latin typeface="Calibri" panose="020F0502020204030204" pitchFamily="34" charset="0"/>
                          <a:cs typeface="Calibri" panose="020F0502020204030204" pitchFamily="34" charset="0"/>
                        </a:rPr>
                        <a:t>Pixley</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ka</a:t>
                      </a:r>
                      <a:r>
                        <a:rPr lang="en-US" sz="2800" baseline="0" dirty="0">
                          <a:solidFill>
                            <a:schemeClr val="tx1"/>
                          </a:solidFill>
                          <a:latin typeface="Calibri" panose="020F0502020204030204" pitchFamily="34" charset="0"/>
                          <a:cs typeface="Calibri" panose="020F0502020204030204" pitchFamily="34" charset="0"/>
                        </a:rPr>
                        <a:t> </a:t>
                      </a:r>
                      <a:r>
                        <a:rPr lang="en-US" sz="2800" baseline="0" dirty="0" err="1">
                          <a:solidFill>
                            <a:schemeClr val="tx1"/>
                          </a:solidFill>
                          <a:latin typeface="Calibri" panose="020F0502020204030204" pitchFamily="34" charset="0"/>
                          <a:cs typeface="Calibri" panose="020F0502020204030204" pitchFamily="34" charset="0"/>
                        </a:rPr>
                        <a:t>Seme</a:t>
                      </a:r>
                      <a:endParaRPr lang="en-ZA" sz="28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800" dirty="0">
                          <a:solidFill>
                            <a:schemeClr val="tx1"/>
                          </a:solidFill>
                          <a:latin typeface="Calibri" panose="020F0502020204030204" pitchFamily="34" charset="0"/>
                          <a:cs typeface="Calibri" panose="020F0502020204030204" pitchFamily="34" charset="0"/>
                        </a:rPr>
                        <a:t>1</a:t>
                      </a:r>
                      <a:endParaRPr lang="en-ZA" sz="28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4"/>
                  </a:ext>
                </a:extLst>
              </a:tr>
              <a:tr h="598516">
                <a:tc>
                  <a:txBody>
                    <a:bodyPr/>
                    <a:lstStyle/>
                    <a:p>
                      <a:pPr algn="l"/>
                      <a:r>
                        <a:rPr lang="en-US" sz="2800" dirty="0">
                          <a:solidFill>
                            <a:schemeClr val="tx1"/>
                          </a:solidFill>
                          <a:latin typeface="Calibri" panose="020F0502020204030204" pitchFamily="34" charset="0"/>
                          <a:cs typeface="Calibri" panose="020F0502020204030204" pitchFamily="34" charset="0"/>
                        </a:rPr>
                        <a:t>ZF </a:t>
                      </a:r>
                      <a:r>
                        <a:rPr lang="en-US" sz="2800" dirty="0" err="1">
                          <a:solidFill>
                            <a:schemeClr val="tx1"/>
                          </a:solidFill>
                          <a:latin typeface="Calibri" panose="020F0502020204030204" pitchFamily="34" charset="0"/>
                          <a:cs typeface="Calibri" panose="020F0502020204030204" pitchFamily="34" charset="0"/>
                        </a:rPr>
                        <a:t>Mgcawu</a:t>
                      </a:r>
                      <a:endParaRPr lang="en-ZA" sz="28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800" dirty="0">
                          <a:solidFill>
                            <a:schemeClr val="tx1"/>
                          </a:solidFill>
                          <a:latin typeface="Calibri" panose="020F0502020204030204" pitchFamily="34" charset="0"/>
                          <a:cs typeface="Calibri" panose="020F0502020204030204" pitchFamily="34" charset="0"/>
                        </a:rPr>
                        <a:t>1</a:t>
                      </a:r>
                      <a:endParaRPr lang="en-ZA" sz="28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5"/>
                  </a:ext>
                </a:extLst>
              </a:tr>
              <a:tr h="598516">
                <a:tc>
                  <a:txBody>
                    <a:bodyPr/>
                    <a:lstStyle/>
                    <a:p>
                      <a:pPr algn="l"/>
                      <a:r>
                        <a:rPr lang="en-US" sz="2800" b="1" dirty="0">
                          <a:solidFill>
                            <a:schemeClr val="tx1"/>
                          </a:solidFill>
                          <a:latin typeface="Calibri" panose="020F0502020204030204" pitchFamily="34" charset="0"/>
                          <a:cs typeface="Calibri" panose="020F0502020204030204" pitchFamily="34" charset="0"/>
                        </a:rPr>
                        <a:t>Total</a:t>
                      </a:r>
                      <a:endParaRPr lang="en-ZA" sz="2800" b="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800" b="1" dirty="0">
                          <a:solidFill>
                            <a:schemeClr val="tx1"/>
                          </a:solidFill>
                          <a:latin typeface="Calibri" panose="020F0502020204030204" pitchFamily="34" charset="0"/>
                          <a:cs typeface="Calibri" panose="020F0502020204030204" pitchFamily="34" charset="0"/>
                        </a:rPr>
                        <a:t>15</a:t>
                      </a:r>
                      <a:endParaRPr lang="en-ZA" sz="2800" b="1"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334950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046"/>
            <a:ext cx="9144000" cy="904938"/>
          </a:xfrm>
        </p:spPr>
        <p:txBody>
          <a:bodyPr>
            <a:noAutofit/>
          </a:bodyPr>
          <a:lstStyle/>
          <a:p>
            <a:r>
              <a:rPr lang="en-ZA" sz="3400" b="1" dirty="0"/>
              <a:t>MEASURES IN PLACE TO CURB SCHOOL DISRUPTIONS</a:t>
            </a:r>
          </a:p>
        </p:txBody>
      </p:sp>
      <p:sp>
        <p:nvSpPr>
          <p:cNvPr id="3" name="Content Placeholder 2"/>
          <p:cNvSpPr>
            <a:spLocks noGrp="1"/>
          </p:cNvSpPr>
          <p:nvPr>
            <p:ph idx="1"/>
          </p:nvPr>
        </p:nvSpPr>
        <p:spPr>
          <a:xfrm>
            <a:off x="457200" y="1162558"/>
            <a:ext cx="8229600" cy="4892040"/>
          </a:xfrm>
        </p:spPr>
        <p:txBody>
          <a:bodyPr>
            <a:normAutofit lnSpcReduction="10000"/>
          </a:bodyPr>
          <a:lstStyle/>
          <a:p>
            <a:pPr algn="just">
              <a:spcAft>
                <a:spcPts val="600"/>
              </a:spcAft>
            </a:pPr>
            <a:r>
              <a:rPr lang="en-ZA" dirty="0"/>
              <a:t>Regular engagement with stakeholders through the QLTC Programme</a:t>
            </a:r>
          </a:p>
          <a:p>
            <a:pPr algn="just">
              <a:spcAft>
                <a:spcPts val="600"/>
              </a:spcAft>
            </a:pPr>
            <a:r>
              <a:rPr lang="en-US" dirty="0"/>
              <a:t>These stakeholders include, among others:</a:t>
            </a:r>
          </a:p>
          <a:p>
            <a:pPr lvl="1" algn="just">
              <a:spcAft>
                <a:spcPts val="600"/>
              </a:spcAft>
            </a:pPr>
            <a:r>
              <a:rPr lang="en-US" dirty="0" err="1"/>
              <a:t>Labour</a:t>
            </a:r>
            <a:r>
              <a:rPr lang="en-US" dirty="0"/>
              <a:t> Unions</a:t>
            </a:r>
          </a:p>
          <a:p>
            <a:pPr lvl="1" algn="just">
              <a:spcAft>
                <a:spcPts val="600"/>
              </a:spcAft>
            </a:pPr>
            <a:r>
              <a:rPr lang="en-US" dirty="0"/>
              <a:t>Student Structures</a:t>
            </a:r>
          </a:p>
          <a:p>
            <a:pPr lvl="1" algn="just">
              <a:spcAft>
                <a:spcPts val="600"/>
              </a:spcAft>
            </a:pPr>
            <a:r>
              <a:rPr lang="en-US" dirty="0"/>
              <a:t>SAPS</a:t>
            </a:r>
          </a:p>
          <a:p>
            <a:pPr lvl="1" algn="just">
              <a:spcAft>
                <a:spcPts val="600"/>
              </a:spcAft>
            </a:pPr>
            <a:r>
              <a:rPr lang="en-US" dirty="0"/>
              <a:t>SGB Associations</a:t>
            </a:r>
          </a:p>
          <a:p>
            <a:pPr lvl="1" algn="just">
              <a:spcAft>
                <a:spcPts val="600"/>
              </a:spcAft>
            </a:pPr>
            <a:r>
              <a:rPr lang="en-US" dirty="0"/>
              <a:t>Distribution of pamphlets, flyers, etc.</a:t>
            </a:r>
          </a:p>
          <a:p>
            <a:pPr lvl="1" algn="just">
              <a:spcAft>
                <a:spcPts val="600"/>
              </a:spcAft>
            </a:pPr>
            <a:r>
              <a:rPr lang="en-US" dirty="0"/>
              <a:t>Political engagement with communities</a:t>
            </a:r>
            <a:endParaRPr lang="en-ZA"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55329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3.3. INFRASTRUCTURE CHALLENGES AT SCHOOLS</a:t>
            </a:r>
          </a:p>
        </p:txBody>
      </p:sp>
    </p:spTree>
    <p:extLst>
      <p:ext uri="{BB962C8B-B14F-4D97-AF65-F5344CB8AC3E}">
        <p14:creationId xmlns:p14="http://schemas.microsoft.com/office/powerpoint/2010/main" val="7075930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 y="0"/>
            <a:ext cx="8494776" cy="795528"/>
          </a:xfrm>
        </p:spPr>
        <p:txBody>
          <a:bodyPr>
            <a:noAutofit/>
          </a:bodyPr>
          <a:lstStyle/>
          <a:p>
            <a:r>
              <a:rPr lang="en-ZA" sz="4000" b="1" dirty="0">
                <a:latin typeface="Calibri" panose="020F0502020204030204" pitchFamily="34" charset="0"/>
                <a:cs typeface="Calibri" panose="020F0502020204030204" pitchFamily="34" charset="0"/>
              </a:rPr>
              <a:t>VANDALISED SCHOOLS</a:t>
            </a:r>
            <a:endParaRPr lang="en-ZA" sz="3000" b="1" dirty="0">
              <a:latin typeface="Calibri" panose="020F0502020204030204" pitchFamily="34" charset="0"/>
              <a:cs typeface="Calibri" panose="020F0502020204030204" pitchFamily="34" charset="0"/>
            </a:endParaRPr>
          </a:p>
        </p:txBody>
      </p:sp>
      <p:sp>
        <p:nvSpPr>
          <p:cNvPr id="3" name="Rectangle 2"/>
          <p:cNvSpPr/>
          <p:nvPr/>
        </p:nvSpPr>
        <p:spPr>
          <a:xfrm>
            <a:off x="211172" y="709595"/>
            <a:ext cx="8718819" cy="685059"/>
          </a:xfrm>
          <a:prstGeom prst="rect">
            <a:avLst/>
          </a:prstGeom>
        </p:spPr>
        <p:txBody>
          <a:bodyPr wrap="square">
            <a:spAutoFit/>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Corrective Maintenance was conducted at</a:t>
            </a:r>
            <a:r>
              <a:rPr kumimoji="0" lang="en-ZA"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 </a:t>
            </a:r>
            <a:r>
              <a:rPr kumimoji="0" lang="en-ZA" sz="1800" b="1"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107 schools </a:t>
            </a:r>
            <a:r>
              <a:rPr kumimoji="0" lang="en-ZA" sz="1800" b="0" i="0" u="none" strike="noStrike" kern="1200" cap="none" spc="0" normalizeH="0" baseline="0" noProof="0" dirty="0">
                <a:ln>
                  <a:noFill/>
                </a:ln>
                <a:solidFill>
                  <a:srgbClr val="154354"/>
                </a:solidFill>
                <a:effectLst/>
                <a:uLnTx/>
                <a:uFillTx/>
                <a:latin typeface="Calibri" panose="020F0502020204030204" pitchFamily="34" charset="0"/>
                <a:ea typeface="+mn-ea"/>
                <a:cs typeface="Calibri" panose="020F0502020204030204" pitchFamily="34" charset="0"/>
              </a:rPr>
              <a:t>that were vandalized during the lockdown period</a:t>
            </a:r>
            <a:endParaRPr kumimoji="0" lang="en-ZA" sz="1800" b="0" i="0" u="none" strike="noStrike" kern="1200" cap="none" spc="0" normalizeH="0" baseline="0" noProof="0" dirty="0">
              <a:ln>
                <a:noFill/>
              </a:ln>
              <a:solidFill>
                <a:srgbClr val="15435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4" name="Table 3"/>
          <p:cNvGraphicFramePr>
            <a:graphicFrameLocks noGrp="1"/>
          </p:cNvGraphicFramePr>
          <p:nvPr/>
        </p:nvGraphicFramePr>
        <p:xfrm>
          <a:off x="398555" y="1449071"/>
          <a:ext cx="8288244" cy="4851147"/>
        </p:xfrm>
        <a:graphic>
          <a:graphicData uri="http://schemas.openxmlformats.org/drawingml/2006/table">
            <a:tbl>
              <a:tblPr firstRow="1" lastRow="1" bandRow="1">
                <a:tableStyleId>{073A0DAA-6AF3-43AB-8588-CEC1D06C72B9}</a:tableStyleId>
              </a:tblPr>
              <a:tblGrid>
                <a:gridCol w="2261518">
                  <a:extLst>
                    <a:ext uri="{9D8B030D-6E8A-4147-A177-3AD203B41FA5}">
                      <a16:colId xmlns:a16="http://schemas.microsoft.com/office/drawing/2014/main" val="20000"/>
                    </a:ext>
                  </a:extLst>
                </a:gridCol>
                <a:gridCol w="1766454">
                  <a:extLst>
                    <a:ext uri="{9D8B030D-6E8A-4147-A177-3AD203B41FA5}">
                      <a16:colId xmlns:a16="http://schemas.microsoft.com/office/drawing/2014/main" val="20001"/>
                    </a:ext>
                  </a:extLst>
                </a:gridCol>
                <a:gridCol w="2625437">
                  <a:extLst>
                    <a:ext uri="{9D8B030D-6E8A-4147-A177-3AD203B41FA5}">
                      <a16:colId xmlns:a16="http://schemas.microsoft.com/office/drawing/2014/main" val="20002"/>
                    </a:ext>
                  </a:extLst>
                </a:gridCol>
                <a:gridCol w="1634835">
                  <a:extLst>
                    <a:ext uri="{9D8B030D-6E8A-4147-A177-3AD203B41FA5}">
                      <a16:colId xmlns:a16="http://schemas.microsoft.com/office/drawing/2014/main" val="20003"/>
                    </a:ext>
                  </a:extLst>
                </a:gridCol>
              </a:tblGrid>
              <a:tr h="648321">
                <a:tc>
                  <a:txBody>
                    <a:bodyPr/>
                    <a:lstStyle/>
                    <a:p>
                      <a:pPr algn="ctr"/>
                      <a:r>
                        <a:rPr lang="en-ZA" sz="1800" b="1" dirty="0">
                          <a:latin typeface="Calibri" panose="020F0502020204030204" pitchFamily="34" charset="0"/>
                          <a:cs typeface="Calibri" panose="020F0502020204030204" pitchFamily="34" charset="0"/>
                        </a:rPr>
                        <a:t>DISTRICT</a:t>
                      </a:r>
                    </a:p>
                  </a:txBody>
                  <a:tcPr anchor="ctr"/>
                </a:tc>
                <a:tc>
                  <a:txBody>
                    <a:bodyPr/>
                    <a:lstStyle/>
                    <a:p>
                      <a:pPr algn="ctr"/>
                      <a:r>
                        <a:rPr lang="en-ZA" sz="1800" b="1" dirty="0">
                          <a:latin typeface="Calibri" panose="020F0502020204030204" pitchFamily="34" charset="0"/>
                          <a:cs typeface="Calibri" panose="020F0502020204030204" pitchFamily="34" charset="0"/>
                        </a:rPr>
                        <a:t>NUMBER OF SCHOOLS</a:t>
                      </a:r>
                    </a:p>
                  </a:txBody>
                  <a:tcPr anchor="ctr"/>
                </a:tc>
                <a:tc>
                  <a:txBody>
                    <a:bodyPr/>
                    <a:lstStyle/>
                    <a:p>
                      <a:pPr algn="ctr"/>
                      <a:r>
                        <a:rPr lang="en-US" sz="1800" b="1" dirty="0">
                          <a:latin typeface="Calibri" panose="020F0502020204030204" pitchFamily="34" charset="0"/>
                          <a:cs typeface="Calibri" panose="020F0502020204030204" pitchFamily="34" charset="0"/>
                        </a:rPr>
                        <a:t>NUMBER OF SCHOOLS</a:t>
                      </a:r>
                      <a:r>
                        <a:rPr lang="en-US" sz="1800" b="1" baseline="0" dirty="0">
                          <a:latin typeface="Calibri" panose="020F0502020204030204" pitchFamily="34" charset="0"/>
                          <a:cs typeface="Calibri" panose="020F0502020204030204" pitchFamily="34" charset="0"/>
                        </a:rPr>
                        <a:t> REPAIRED</a:t>
                      </a:r>
                      <a:endParaRPr lang="en-ZA" sz="1800" b="1" dirty="0">
                        <a:latin typeface="Calibri" panose="020F0502020204030204" pitchFamily="34" charset="0"/>
                        <a:cs typeface="Calibri" panose="020F0502020204030204" pitchFamily="34" charset="0"/>
                      </a:endParaRPr>
                    </a:p>
                  </a:txBody>
                  <a:tcPr anchor="ctr"/>
                </a:tc>
                <a:tc>
                  <a:txBody>
                    <a:bodyPr/>
                    <a:lstStyle/>
                    <a:p>
                      <a:pPr algn="ctr"/>
                      <a:r>
                        <a:rPr lang="en-US" sz="1800" b="1" dirty="0">
                          <a:latin typeface="Calibri" panose="020F0502020204030204" pitchFamily="34" charset="0"/>
                          <a:cs typeface="Calibri" panose="020F0502020204030204" pitchFamily="34" charset="0"/>
                        </a:rPr>
                        <a:t>ALLOCATED</a:t>
                      </a:r>
                      <a:endParaRPr lang="en-ZA" sz="1800" b="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700471">
                <a:tc>
                  <a:txBody>
                    <a:bodyPr/>
                    <a:lstStyle/>
                    <a:p>
                      <a:pPr algn="l"/>
                      <a:r>
                        <a:rPr lang="en-ZA" sz="1800" b="1" dirty="0">
                          <a:latin typeface="Calibri" panose="020F0502020204030204" pitchFamily="34" charset="0"/>
                          <a:cs typeface="Calibri" panose="020F0502020204030204" pitchFamily="34" charset="0"/>
                        </a:rPr>
                        <a:t>FRANCES BAARD</a:t>
                      </a:r>
                    </a:p>
                  </a:txBody>
                  <a:tcPr anchor="ctr"/>
                </a:tc>
                <a:tc>
                  <a:txBody>
                    <a:bodyPr/>
                    <a:lstStyle/>
                    <a:p>
                      <a:pPr marL="0" algn="ctr" defTabSz="457200" rtl="0" eaLnBrk="1" latinLnBrk="0" hangingPunct="1">
                        <a:lnSpc>
                          <a:spcPct val="107000"/>
                        </a:lnSpc>
                        <a:spcAft>
                          <a:spcPts val="0"/>
                        </a:spcAft>
                      </a:pPr>
                      <a:r>
                        <a:rPr lang="en-US" sz="1800" b="1" kern="1200" dirty="0">
                          <a:solidFill>
                            <a:schemeClr val="dk1"/>
                          </a:solidFill>
                          <a:latin typeface="Calibri" panose="020F0502020204030204" pitchFamily="34" charset="0"/>
                          <a:ea typeface="+mn-ea"/>
                          <a:cs typeface="Calibri" panose="020F0502020204030204" pitchFamily="34" charset="0"/>
                        </a:rPr>
                        <a:t>38</a:t>
                      </a:r>
                      <a:endParaRPr lang="en-ZA" sz="1800" b="1" kern="1200" dirty="0">
                        <a:solidFill>
                          <a:schemeClr val="dk1"/>
                        </a:solidFill>
                        <a:latin typeface="Calibri" panose="020F0502020204030204" pitchFamily="34" charset="0"/>
                        <a:ea typeface="+mn-ea"/>
                        <a:cs typeface="Calibri" panose="020F0502020204030204" pitchFamily="34" charset="0"/>
                      </a:endParaRPr>
                    </a:p>
                  </a:txBody>
                  <a:tcPr marL="68580" marR="68580" marT="0" marB="0" anchor="ctr"/>
                </a:tc>
                <a:tc>
                  <a:txBody>
                    <a:bodyPr/>
                    <a:lstStyle/>
                    <a:p>
                      <a:pPr marL="0" algn="just" defTabSz="457200" rtl="0" eaLnBrk="1" latinLnBrk="0" hangingPunct="1">
                        <a:lnSpc>
                          <a:spcPct val="107000"/>
                        </a:lnSpc>
                        <a:spcAft>
                          <a:spcPts val="0"/>
                        </a:spcAft>
                      </a:pPr>
                      <a:r>
                        <a:rPr lang="en-ZA" sz="1800" b="1" kern="1200" dirty="0">
                          <a:solidFill>
                            <a:schemeClr val="tx1"/>
                          </a:solidFill>
                          <a:latin typeface="Calibri" panose="020F0502020204030204" pitchFamily="34" charset="0"/>
                          <a:ea typeface="+mn-ea"/>
                          <a:cs typeface="Calibri" panose="020F0502020204030204" pitchFamily="34" charset="0"/>
                        </a:rPr>
                        <a:t>10- Work In Progress</a:t>
                      </a:r>
                    </a:p>
                    <a:p>
                      <a:pPr marL="0" algn="just" defTabSz="457200" rtl="0" eaLnBrk="1" latinLnBrk="0" hangingPunct="1">
                        <a:lnSpc>
                          <a:spcPct val="107000"/>
                        </a:lnSpc>
                        <a:spcAft>
                          <a:spcPts val="0"/>
                        </a:spcAft>
                      </a:pPr>
                      <a:r>
                        <a:rPr lang="en-ZA" sz="1800" b="1" kern="1200" dirty="0">
                          <a:solidFill>
                            <a:schemeClr val="tx1"/>
                          </a:solidFill>
                          <a:latin typeface="Calibri" panose="020F0502020204030204" pitchFamily="34" charset="0"/>
                          <a:ea typeface="+mn-ea"/>
                          <a:cs typeface="Calibri" panose="020F0502020204030204" pitchFamily="34" charset="0"/>
                        </a:rPr>
                        <a:t>28 - Work Completed</a:t>
                      </a:r>
                    </a:p>
                  </a:txBody>
                  <a:tcPr marL="68580" marR="68580" marT="0" marB="0" anchor="ctr"/>
                </a:tc>
                <a:tc>
                  <a:txBody>
                    <a:bodyPr/>
                    <a:lstStyle/>
                    <a:p>
                      <a:pPr algn="l" fontAlgn="ctr"/>
                      <a:r>
                        <a:rPr lang="en-ZA" sz="1800" b="0" i="0" u="none" strike="noStrike" dirty="0">
                          <a:solidFill>
                            <a:schemeClr val="tx1"/>
                          </a:solidFill>
                          <a:effectLst/>
                          <a:latin typeface="Calibri" panose="020F0502020204030204" pitchFamily="34" charset="0"/>
                          <a:cs typeface="Calibri" panose="020F0502020204030204" pitchFamily="34" charset="0"/>
                        </a:rPr>
                        <a:t> R</a:t>
                      </a:r>
                      <a:r>
                        <a:rPr lang="en-ZA" sz="1800" b="0" i="0" u="none" strike="noStrike" baseline="0" dirty="0">
                          <a:solidFill>
                            <a:schemeClr val="tx1"/>
                          </a:solidFill>
                          <a:effectLst/>
                          <a:latin typeface="Calibri" panose="020F0502020204030204" pitchFamily="34" charset="0"/>
                          <a:cs typeface="Calibri" panose="020F0502020204030204" pitchFamily="34" charset="0"/>
                        </a:rPr>
                        <a:t> </a:t>
                      </a:r>
                      <a:r>
                        <a:rPr lang="en-ZA" sz="1800" b="0" i="0" u="none" strike="noStrike" dirty="0">
                          <a:solidFill>
                            <a:schemeClr val="tx1"/>
                          </a:solidFill>
                          <a:effectLst/>
                          <a:latin typeface="Calibri" panose="020F0502020204030204" pitchFamily="34" charset="0"/>
                          <a:cs typeface="Calibri" panose="020F0502020204030204" pitchFamily="34" charset="0"/>
                        </a:rPr>
                        <a:t>1 800 036,90 </a:t>
                      </a:r>
                    </a:p>
                  </a:txBody>
                  <a:tcPr marL="7620" marR="7620" marT="7620" marB="0" anchor="ctr"/>
                </a:tc>
                <a:extLst>
                  <a:ext uri="{0D108BD9-81ED-4DB2-BD59-A6C34878D82A}">
                    <a16:rowId xmlns:a16="http://schemas.microsoft.com/office/drawing/2014/main" val="10001"/>
                  </a:ext>
                </a:extLst>
              </a:tr>
              <a:tr h="700471">
                <a:tc>
                  <a:txBody>
                    <a:bodyPr/>
                    <a:lstStyle/>
                    <a:p>
                      <a:pPr algn="l"/>
                      <a:r>
                        <a:rPr lang="en-ZA" sz="1800" b="1" dirty="0">
                          <a:latin typeface="Calibri" panose="020F0502020204030204" pitchFamily="34" charset="0"/>
                          <a:cs typeface="Calibri" panose="020F0502020204030204" pitchFamily="34" charset="0"/>
                        </a:rPr>
                        <a:t>JOHN TAOLO GAETSEWE</a:t>
                      </a:r>
                    </a:p>
                  </a:txBody>
                  <a:tcPr anchor="ctr"/>
                </a:tc>
                <a:tc>
                  <a:txBody>
                    <a:bodyPr/>
                    <a:lstStyle/>
                    <a:p>
                      <a:pPr marL="0" algn="ctr" defTabSz="457200" rtl="0" eaLnBrk="1" latinLnBrk="0" hangingPunct="1">
                        <a:lnSpc>
                          <a:spcPct val="107000"/>
                        </a:lnSpc>
                        <a:spcAft>
                          <a:spcPts val="0"/>
                        </a:spcAft>
                      </a:pPr>
                      <a:r>
                        <a:rPr lang="en-US" sz="1800" b="1" kern="1200" dirty="0">
                          <a:solidFill>
                            <a:schemeClr val="dk1"/>
                          </a:solidFill>
                          <a:latin typeface="Calibri" panose="020F0502020204030204" pitchFamily="34" charset="0"/>
                          <a:ea typeface="+mn-ea"/>
                          <a:cs typeface="Calibri" panose="020F0502020204030204" pitchFamily="34" charset="0"/>
                        </a:rPr>
                        <a:t>13</a:t>
                      </a:r>
                      <a:endParaRPr lang="en-ZA" sz="1800" b="1" kern="1200" dirty="0">
                        <a:solidFill>
                          <a:schemeClr val="dk1"/>
                        </a:solidFill>
                        <a:latin typeface="Calibri" panose="020F0502020204030204" pitchFamily="34" charset="0"/>
                        <a:ea typeface="+mn-ea"/>
                        <a:cs typeface="Calibri" panose="020F0502020204030204" pitchFamily="34" charset="0"/>
                      </a:endParaRPr>
                    </a:p>
                  </a:txBody>
                  <a:tcPr marL="68580" marR="68580" marT="0" marB="0" anchor="ctr"/>
                </a:tc>
                <a:tc>
                  <a:txBody>
                    <a:bodyPr/>
                    <a:lstStyle/>
                    <a:p>
                      <a:pPr marL="0" algn="just" defTabSz="457200" rtl="0" eaLnBrk="1" latinLnBrk="0" hangingPunct="1">
                        <a:lnSpc>
                          <a:spcPct val="107000"/>
                        </a:lnSpc>
                        <a:spcAft>
                          <a:spcPts val="0"/>
                        </a:spcAft>
                      </a:pPr>
                      <a:r>
                        <a:rPr lang="en-ZA" sz="1800" b="1" kern="1200" dirty="0">
                          <a:solidFill>
                            <a:schemeClr val="dk1"/>
                          </a:solidFill>
                          <a:latin typeface="Calibri" panose="020F0502020204030204" pitchFamily="34" charset="0"/>
                          <a:ea typeface="+mn-ea"/>
                          <a:cs typeface="Calibri" panose="020F0502020204030204" pitchFamily="34" charset="0"/>
                        </a:rPr>
                        <a:t>8 - Work In Progress</a:t>
                      </a:r>
                    </a:p>
                    <a:p>
                      <a:pPr marL="0" algn="just" defTabSz="457200" rtl="0" eaLnBrk="1" latinLnBrk="0" hangingPunct="1">
                        <a:lnSpc>
                          <a:spcPct val="107000"/>
                        </a:lnSpc>
                        <a:spcAft>
                          <a:spcPts val="0"/>
                        </a:spcAft>
                      </a:pPr>
                      <a:r>
                        <a:rPr lang="en-ZA" sz="1800" b="1" kern="1200" dirty="0">
                          <a:solidFill>
                            <a:schemeClr val="dk1"/>
                          </a:solidFill>
                          <a:latin typeface="Calibri" panose="020F0502020204030204" pitchFamily="34" charset="0"/>
                          <a:ea typeface="+mn-ea"/>
                          <a:cs typeface="Calibri" panose="020F0502020204030204" pitchFamily="34" charset="0"/>
                        </a:rPr>
                        <a:t> 5 - Work Completed</a:t>
                      </a:r>
                    </a:p>
                  </a:txBody>
                  <a:tcPr marL="68580" marR="68580" marT="0" marB="0" anchor="ctr"/>
                </a:tc>
                <a:tc>
                  <a:txBody>
                    <a:bodyPr/>
                    <a:lstStyle/>
                    <a:p>
                      <a:pPr algn="l" fontAlgn="ctr"/>
                      <a:r>
                        <a:rPr lang="en-ZA" sz="1800" b="0" i="0" u="none" strike="noStrike" kern="1200" dirty="0">
                          <a:solidFill>
                            <a:schemeClr val="tx1"/>
                          </a:solidFill>
                          <a:effectLst/>
                          <a:latin typeface="Calibri" panose="020F0502020204030204" pitchFamily="34" charset="0"/>
                          <a:ea typeface="+mn-ea"/>
                          <a:cs typeface="Calibri" panose="020F0502020204030204" pitchFamily="34" charset="0"/>
                        </a:rPr>
                        <a:t> R    924 475,00 </a:t>
                      </a:r>
                    </a:p>
                  </a:txBody>
                  <a:tcPr marL="7620" marR="7620" marT="7620" marB="0" anchor="ctr"/>
                </a:tc>
                <a:extLst>
                  <a:ext uri="{0D108BD9-81ED-4DB2-BD59-A6C34878D82A}">
                    <a16:rowId xmlns:a16="http://schemas.microsoft.com/office/drawing/2014/main" val="10002"/>
                  </a:ext>
                </a:extLst>
              </a:tr>
              <a:tr h="700471">
                <a:tc>
                  <a:txBody>
                    <a:bodyPr/>
                    <a:lstStyle/>
                    <a:p>
                      <a:pPr algn="l"/>
                      <a:r>
                        <a:rPr lang="en-ZA" sz="1800" b="1" dirty="0">
                          <a:latin typeface="Calibri" panose="020F0502020204030204" pitchFamily="34" charset="0"/>
                          <a:cs typeface="Calibri" panose="020F0502020204030204" pitchFamily="34" charset="0"/>
                        </a:rPr>
                        <a:t>NAMAKWA</a:t>
                      </a:r>
                    </a:p>
                  </a:txBody>
                  <a:tcPr anchor="ctr"/>
                </a:tc>
                <a:tc>
                  <a:txBody>
                    <a:bodyPr/>
                    <a:lstStyle/>
                    <a:p>
                      <a:pPr marL="0" algn="ctr" defTabSz="457200" rtl="0" eaLnBrk="1" latinLnBrk="0" hangingPunct="1">
                        <a:lnSpc>
                          <a:spcPct val="107000"/>
                        </a:lnSpc>
                        <a:spcAft>
                          <a:spcPts val="0"/>
                        </a:spcAft>
                      </a:pPr>
                      <a:r>
                        <a:rPr lang="en-US" sz="1800" b="1" kern="1200" dirty="0">
                          <a:solidFill>
                            <a:schemeClr val="dk1"/>
                          </a:solidFill>
                          <a:latin typeface="Calibri" panose="020F0502020204030204" pitchFamily="34" charset="0"/>
                          <a:ea typeface="+mn-ea"/>
                          <a:cs typeface="Calibri" panose="020F0502020204030204" pitchFamily="34" charset="0"/>
                        </a:rPr>
                        <a:t>10</a:t>
                      </a:r>
                      <a:endParaRPr lang="en-ZA" sz="1800" b="1" kern="1200" dirty="0">
                        <a:solidFill>
                          <a:schemeClr val="dk1"/>
                        </a:solidFill>
                        <a:latin typeface="Calibri" panose="020F0502020204030204" pitchFamily="34" charset="0"/>
                        <a:ea typeface="+mn-ea"/>
                        <a:cs typeface="Calibri" panose="020F0502020204030204" pitchFamily="34" charset="0"/>
                      </a:endParaRPr>
                    </a:p>
                  </a:txBody>
                  <a:tcPr marL="68580" marR="68580" marT="0" marB="0" anchor="ctr"/>
                </a:tc>
                <a:tc>
                  <a:txBody>
                    <a:bodyPr/>
                    <a:lstStyle/>
                    <a:p>
                      <a:pPr marL="0" algn="just" defTabSz="457200" rtl="0" eaLnBrk="1" latinLnBrk="0" hangingPunct="1">
                        <a:lnSpc>
                          <a:spcPct val="107000"/>
                        </a:lnSpc>
                        <a:spcAft>
                          <a:spcPts val="0"/>
                        </a:spcAft>
                      </a:pPr>
                      <a:r>
                        <a:rPr lang="en-ZA" sz="1800" b="1" kern="1200" baseline="0" dirty="0">
                          <a:solidFill>
                            <a:schemeClr val="dk1"/>
                          </a:solidFill>
                          <a:latin typeface="Calibri" panose="020F0502020204030204" pitchFamily="34" charset="0"/>
                          <a:ea typeface="+mn-ea"/>
                          <a:cs typeface="Calibri" panose="020F0502020204030204" pitchFamily="34" charset="0"/>
                        </a:rPr>
                        <a:t> 4 </a:t>
                      </a:r>
                      <a:r>
                        <a:rPr lang="en-ZA" sz="1800" b="1" kern="1200" dirty="0">
                          <a:solidFill>
                            <a:schemeClr val="dk1"/>
                          </a:solidFill>
                          <a:latin typeface="Calibri" panose="020F0502020204030204" pitchFamily="34" charset="0"/>
                          <a:ea typeface="+mn-ea"/>
                          <a:cs typeface="Calibri" panose="020F0502020204030204" pitchFamily="34" charset="0"/>
                        </a:rPr>
                        <a:t>- Work In Progress</a:t>
                      </a:r>
                    </a:p>
                    <a:p>
                      <a:pPr marL="0" algn="just" defTabSz="457200" rtl="0" eaLnBrk="1" latinLnBrk="0" hangingPunct="1">
                        <a:lnSpc>
                          <a:spcPct val="107000"/>
                        </a:lnSpc>
                        <a:spcAft>
                          <a:spcPts val="0"/>
                        </a:spcAft>
                      </a:pPr>
                      <a:r>
                        <a:rPr lang="en-ZA" sz="1800" b="1" kern="1200" dirty="0">
                          <a:solidFill>
                            <a:schemeClr val="dk1"/>
                          </a:solidFill>
                          <a:latin typeface="Calibri" panose="020F0502020204030204" pitchFamily="34" charset="0"/>
                          <a:ea typeface="+mn-ea"/>
                          <a:cs typeface="Calibri" panose="020F0502020204030204" pitchFamily="34" charset="0"/>
                        </a:rPr>
                        <a:t> 6 - Work Completed</a:t>
                      </a:r>
                    </a:p>
                  </a:txBody>
                  <a:tcPr marL="68580" marR="68580" marT="0" marB="0" anchor="ctr"/>
                </a:tc>
                <a:tc>
                  <a:txBody>
                    <a:bodyPr/>
                    <a:lstStyle/>
                    <a:p>
                      <a:pPr algn="l" fontAlgn="ctr"/>
                      <a:r>
                        <a:rPr lang="en-ZA" sz="1800" b="0" i="0" u="none" strike="noStrike" kern="1200" dirty="0">
                          <a:solidFill>
                            <a:schemeClr val="tx1"/>
                          </a:solidFill>
                          <a:effectLst/>
                          <a:latin typeface="Calibri" panose="020F0502020204030204" pitchFamily="34" charset="0"/>
                          <a:ea typeface="+mn-ea"/>
                          <a:cs typeface="Calibri" panose="020F0502020204030204" pitchFamily="34" charset="0"/>
                        </a:rPr>
                        <a:t> R    176 800,00 </a:t>
                      </a:r>
                    </a:p>
                  </a:txBody>
                  <a:tcPr marL="7620" marR="7620" marT="7620" marB="0" anchor="ctr"/>
                </a:tc>
                <a:extLst>
                  <a:ext uri="{0D108BD9-81ED-4DB2-BD59-A6C34878D82A}">
                    <a16:rowId xmlns:a16="http://schemas.microsoft.com/office/drawing/2014/main" val="10003"/>
                  </a:ext>
                </a:extLst>
              </a:tr>
              <a:tr h="700471">
                <a:tc>
                  <a:txBody>
                    <a:bodyPr/>
                    <a:lstStyle/>
                    <a:p>
                      <a:pPr algn="l"/>
                      <a:r>
                        <a:rPr lang="en-ZA" sz="1800" b="1" dirty="0">
                          <a:latin typeface="Calibri" panose="020F0502020204030204" pitchFamily="34" charset="0"/>
                          <a:cs typeface="Calibri" panose="020F0502020204030204" pitchFamily="34" charset="0"/>
                        </a:rPr>
                        <a:t>PIXLEY KA SEME</a:t>
                      </a:r>
                    </a:p>
                  </a:txBody>
                  <a:tcPr anchor="ctr"/>
                </a:tc>
                <a:tc>
                  <a:txBody>
                    <a:bodyPr/>
                    <a:lstStyle/>
                    <a:p>
                      <a:pPr marL="0" algn="ctr" defTabSz="457200" rtl="0" eaLnBrk="1" latinLnBrk="0" hangingPunct="1">
                        <a:lnSpc>
                          <a:spcPct val="107000"/>
                        </a:lnSpc>
                        <a:spcAft>
                          <a:spcPts val="0"/>
                        </a:spcAft>
                      </a:pPr>
                      <a:r>
                        <a:rPr lang="en-US" sz="1800" b="1" kern="1200" dirty="0">
                          <a:solidFill>
                            <a:schemeClr val="dk1"/>
                          </a:solidFill>
                          <a:latin typeface="Calibri" panose="020F0502020204030204" pitchFamily="34" charset="0"/>
                          <a:ea typeface="+mn-ea"/>
                          <a:cs typeface="Calibri" panose="020F0502020204030204" pitchFamily="34" charset="0"/>
                        </a:rPr>
                        <a:t>27</a:t>
                      </a:r>
                      <a:endParaRPr lang="en-ZA" sz="1800" b="1" kern="1200" dirty="0">
                        <a:solidFill>
                          <a:schemeClr val="dk1"/>
                        </a:solidFill>
                        <a:latin typeface="Calibri" panose="020F0502020204030204" pitchFamily="34" charset="0"/>
                        <a:ea typeface="+mn-ea"/>
                        <a:cs typeface="Calibri" panose="020F0502020204030204" pitchFamily="34" charset="0"/>
                      </a:endParaRPr>
                    </a:p>
                  </a:txBody>
                  <a:tcPr marL="68580" marR="68580" marT="0" marB="0" anchor="ctr"/>
                </a:tc>
                <a:tc>
                  <a:txBody>
                    <a:bodyPr/>
                    <a:lstStyle/>
                    <a:p>
                      <a:pPr marL="0" algn="just" defTabSz="457200" rtl="0" eaLnBrk="1" latinLnBrk="0" hangingPunct="1">
                        <a:lnSpc>
                          <a:spcPct val="107000"/>
                        </a:lnSpc>
                        <a:spcAft>
                          <a:spcPts val="0"/>
                        </a:spcAft>
                      </a:pPr>
                      <a:r>
                        <a:rPr lang="en-ZA" sz="1800" b="1" kern="1200" dirty="0">
                          <a:solidFill>
                            <a:schemeClr val="dk1"/>
                          </a:solidFill>
                          <a:latin typeface="Calibri" panose="020F0502020204030204" pitchFamily="34" charset="0"/>
                          <a:ea typeface="+mn-ea"/>
                          <a:cs typeface="Calibri" panose="020F0502020204030204" pitchFamily="34" charset="0"/>
                        </a:rPr>
                        <a:t> 19 - Work In Progress</a:t>
                      </a:r>
                    </a:p>
                    <a:p>
                      <a:pPr marL="0" algn="just" defTabSz="457200" rtl="0" eaLnBrk="1" latinLnBrk="0" hangingPunct="1">
                        <a:lnSpc>
                          <a:spcPct val="107000"/>
                        </a:lnSpc>
                        <a:spcAft>
                          <a:spcPts val="0"/>
                        </a:spcAft>
                      </a:pPr>
                      <a:r>
                        <a:rPr lang="en-ZA" sz="1800" b="1" kern="1200" dirty="0">
                          <a:solidFill>
                            <a:schemeClr val="dk1"/>
                          </a:solidFill>
                          <a:latin typeface="Calibri" panose="020F0502020204030204" pitchFamily="34" charset="0"/>
                          <a:ea typeface="+mn-ea"/>
                          <a:cs typeface="Calibri" panose="020F0502020204030204" pitchFamily="34" charset="0"/>
                        </a:rPr>
                        <a:t>  8 - Work Completed</a:t>
                      </a:r>
                    </a:p>
                  </a:txBody>
                  <a:tcPr marL="68580" marR="68580" marT="0" marB="0" anchor="ctr"/>
                </a:tc>
                <a:tc>
                  <a:txBody>
                    <a:bodyPr/>
                    <a:lstStyle/>
                    <a:p>
                      <a:pPr algn="l" fontAlgn="ctr"/>
                      <a:r>
                        <a:rPr lang="en-ZA" sz="1800" b="0" i="0" u="none" strike="noStrike" kern="1200" dirty="0">
                          <a:solidFill>
                            <a:schemeClr val="tx1"/>
                          </a:solidFill>
                          <a:effectLst/>
                          <a:latin typeface="Calibri" panose="020F0502020204030204" pitchFamily="34" charset="0"/>
                          <a:ea typeface="+mn-ea"/>
                          <a:cs typeface="Calibri" panose="020F0502020204030204" pitchFamily="34" charset="0"/>
                        </a:rPr>
                        <a:t> R    759 292,50 </a:t>
                      </a:r>
                    </a:p>
                  </a:txBody>
                  <a:tcPr marL="7620" marR="7620" marT="7620" marB="0" anchor="ctr"/>
                </a:tc>
                <a:extLst>
                  <a:ext uri="{0D108BD9-81ED-4DB2-BD59-A6C34878D82A}">
                    <a16:rowId xmlns:a16="http://schemas.microsoft.com/office/drawing/2014/main" val="10004"/>
                  </a:ext>
                </a:extLst>
              </a:tr>
              <a:tr h="700471">
                <a:tc>
                  <a:txBody>
                    <a:bodyPr/>
                    <a:lstStyle/>
                    <a:p>
                      <a:pPr algn="l"/>
                      <a:r>
                        <a:rPr lang="en-ZA" sz="1800" b="1" dirty="0">
                          <a:latin typeface="Calibri" panose="020F0502020204030204" pitchFamily="34" charset="0"/>
                          <a:cs typeface="Calibri" panose="020F0502020204030204" pitchFamily="34" charset="0"/>
                        </a:rPr>
                        <a:t>ZF MGCAWU</a:t>
                      </a:r>
                    </a:p>
                  </a:txBody>
                  <a:tcPr anchor="ctr"/>
                </a:tc>
                <a:tc>
                  <a:txBody>
                    <a:bodyPr/>
                    <a:lstStyle/>
                    <a:p>
                      <a:pPr marL="0" algn="ctr" defTabSz="457200" rtl="0" eaLnBrk="1" latinLnBrk="0" hangingPunct="1">
                        <a:lnSpc>
                          <a:spcPct val="107000"/>
                        </a:lnSpc>
                        <a:spcAft>
                          <a:spcPts val="0"/>
                        </a:spcAft>
                      </a:pPr>
                      <a:r>
                        <a:rPr lang="en-US" sz="1800" b="1" kern="1200" dirty="0">
                          <a:solidFill>
                            <a:schemeClr val="dk1"/>
                          </a:solidFill>
                          <a:latin typeface="Calibri" panose="020F0502020204030204" pitchFamily="34" charset="0"/>
                          <a:ea typeface="+mn-ea"/>
                          <a:cs typeface="Calibri" panose="020F0502020204030204" pitchFamily="34" charset="0"/>
                        </a:rPr>
                        <a:t>19</a:t>
                      </a:r>
                      <a:endParaRPr lang="en-ZA" sz="1800" b="1" kern="1200" dirty="0">
                        <a:solidFill>
                          <a:schemeClr val="dk1"/>
                        </a:solidFill>
                        <a:latin typeface="Calibri" panose="020F0502020204030204" pitchFamily="34" charset="0"/>
                        <a:ea typeface="+mn-ea"/>
                        <a:cs typeface="Calibri" panose="020F0502020204030204" pitchFamily="34" charset="0"/>
                      </a:endParaRPr>
                    </a:p>
                  </a:txBody>
                  <a:tcPr marL="68580" marR="68580" marT="0" marB="0" anchor="ctr"/>
                </a:tc>
                <a:tc>
                  <a:txBody>
                    <a:bodyPr/>
                    <a:lstStyle/>
                    <a:p>
                      <a:pPr marL="0" algn="just" defTabSz="457200" rtl="0" eaLnBrk="1" latinLnBrk="0" hangingPunct="1">
                        <a:lnSpc>
                          <a:spcPct val="107000"/>
                        </a:lnSpc>
                        <a:spcAft>
                          <a:spcPts val="0"/>
                        </a:spcAft>
                      </a:pPr>
                      <a:r>
                        <a:rPr lang="en-ZA" sz="1800" b="1" kern="1200" dirty="0">
                          <a:solidFill>
                            <a:schemeClr val="dk1"/>
                          </a:solidFill>
                          <a:latin typeface="Calibri" panose="020F0502020204030204" pitchFamily="34" charset="0"/>
                          <a:ea typeface="+mn-ea"/>
                          <a:cs typeface="Calibri" panose="020F0502020204030204" pitchFamily="34" charset="0"/>
                        </a:rPr>
                        <a:t>6 - Work In Progress</a:t>
                      </a:r>
                    </a:p>
                    <a:p>
                      <a:pPr marL="0" algn="just" defTabSz="457200" rtl="0" eaLnBrk="1" latinLnBrk="0" hangingPunct="1">
                        <a:lnSpc>
                          <a:spcPct val="107000"/>
                        </a:lnSpc>
                        <a:spcAft>
                          <a:spcPts val="0"/>
                        </a:spcAft>
                      </a:pPr>
                      <a:r>
                        <a:rPr lang="en-ZA" sz="1800" b="1" kern="1200" dirty="0">
                          <a:solidFill>
                            <a:schemeClr val="dk1"/>
                          </a:solidFill>
                          <a:latin typeface="Calibri" panose="020F0502020204030204" pitchFamily="34" charset="0"/>
                          <a:ea typeface="+mn-ea"/>
                          <a:cs typeface="Calibri" panose="020F0502020204030204" pitchFamily="34" charset="0"/>
                        </a:rPr>
                        <a:t>13- Work Completed</a:t>
                      </a:r>
                    </a:p>
                  </a:txBody>
                  <a:tcPr marL="68580" marR="68580" marT="0" marB="0" anchor="ctr"/>
                </a:tc>
                <a:tc>
                  <a:txBody>
                    <a:bodyPr/>
                    <a:lstStyle/>
                    <a:p>
                      <a:pPr marL="0" algn="l" defTabSz="457200" rtl="0" eaLnBrk="1" fontAlgn="ctr" latinLnBrk="0" hangingPunct="1"/>
                      <a:r>
                        <a:rPr lang="en-ZA" sz="1800" b="0" i="0" u="none" strike="noStrike" kern="1200" dirty="0">
                          <a:solidFill>
                            <a:schemeClr val="tx1"/>
                          </a:solidFill>
                          <a:effectLst/>
                          <a:latin typeface="Calibri" panose="020F0502020204030204" pitchFamily="34" charset="0"/>
                          <a:ea typeface="+mn-ea"/>
                          <a:cs typeface="Calibri" panose="020F0502020204030204" pitchFamily="34" charset="0"/>
                        </a:rPr>
                        <a:t> R 2 311 717,00</a:t>
                      </a:r>
                    </a:p>
                  </a:txBody>
                  <a:tcPr marL="7620" marR="7620" marT="7620" marB="0" anchor="ctr"/>
                </a:tc>
                <a:extLst>
                  <a:ext uri="{0D108BD9-81ED-4DB2-BD59-A6C34878D82A}">
                    <a16:rowId xmlns:a16="http://schemas.microsoft.com/office/drawing/2014/main" val="10005"/>
                  </a:ext>
                </a:extLst>
              </a:tr>
              <a:tr h="700471">
                <a:tc>
                  <a:txBody>
                    <a:bodyPr/>
                    <a:lstStyle/>
                    <a:p>
                      <a:pPr algn="l"/>
                      <a:r>
                        <a:rPr lang="en-ZA" sz="1800" b="1" dirty="0">
                          <a:latin typeface="Calibri" panose="020F0502020204030204" pitchFamily="34" charset="0"/>
                          <a:cs typeface="Calibri" panose="020F0502020204030204" pitchFamily="34" charset="0"/>
                        </a:rPr>
                        <a:t>TOTAL</a:t>
                      </a:r>
                    </a:p>
                  </a:txBody>
                  <a:tcPr anchor="ctr"/>
                </a:tc>
                <a:tc>
                  <a:txBody>
                    <a:bodyPr/>
                    <a:lstStyle/>
                    <a:p>
                      <a:pPr marL="0" algn="ctr" defTabSz="457200" rtl="0" eaLnBrk="1" latinLnBrk="0" hangingPunct="1">
                        <a:lnSpc>
                          <a:spcPct val="107000"/>
                        </a:lnSpc>
                        <a:spcAft>
                          <a:spcPts val="0"/>
                        </a:spcAft>
                      </a:pPr>
                      <a:r>
                        <a:rPr lang="en-US" sz="1800" kern="1200" dirty="0">
                          <a:solidFill>
                            <a:schemeClr val="bg1"/>
                          </a:solidFill>
                          <a:latin typeface="Calibri" panose="020F0502020204030204" pitchFamily="34" charset="0"/>
                          <a:ea typeface="+mn-ea"/>
                          <a:cs typeface="Calibri" panose="020F0502020204030204" pitchFamily="34" charset="0"/>
                        </a:rPr>
                        <a:t>107</a:t>
                      </a:r>
                      <a:endParaRPr lang="en-ZA" sz="1800" kern="1200" dirty="0">
                        <a:solidFill>
                          <a:schemeClr val="bg1"/>
                        </a:solidFill>
                        <a:latin typeface="Calibri" panose="020F0502020204030204" pitchFamily="34" charset="0"/>
                        <a:ea typeface="+mn-ea"/>
                        <a:cs typeface="Calibri" panose="020F0502020204030204" pitchFamily="34" charset="0"/>
                      </a:endParaRPr>
                    </a:p>
                  </a:txBody>
                  <a:tcPr marL="68580" marR="68580" marT="0" marB="0" anchor="ctr"/>
                </a:tc>
                <a:tc>
                  <a:txBody>
                    <a:bodyPr/>
                    <a:lstStyle/>
                    <a:p>
                      <a:pPr marL="0" algn="l" defTabSz="457200" rtl="0" eaLnBrk="1" latinLnBrk="0" hangingPunct="1">
                        <a:lnSpc>
                          <a:spcPct val="107000"/>
                        </a:lnSpc>
                        <a:spcAft>
                          <a:spcPts val="0"/>
                        </a:spcAft>
                      </a:pPr>
                      <a:r>
                        <a:rPr lang="en-ZA" sz="1800" kern="1200" dirty="0">
                          <a:solidFill>
                            <a:schemeClr val="bg1"/>
                          </a:solidFill>
                          <a:latin typeface="Calibri" panose="020F0502020204030204" pitchFamily="34" charset="0"/>
                          <a:ea typeface="+mn-ea"/>
                          <a:cs typeface="Calibri" panose="020F0502020204030204" pitchFamily="34" charset="0"/>
                        </a:rPr>
                        <a:t>47 - Work In Progress</a:t>
                      </a:r>
                    </a:p>
                    <a:p>
                      <a:pPr marL="0" algn="l" defTabSz="457200" rtl="0" eaLnBrk="1" latinLnBrk="0" hangingPunct="1">
                        <a:lnSpc>
                          <a:spcPct val="107000"/>
                        </a:lnSpc>
                        <a:spcAft>
                          <a:spcPts val="0"/>
                        </a:spcAft>
                      </a:pPr>
                      <a:r>
                        <a:rPr lang="en-ZA" sz="1800" kern="1200" dirty="0">
                          <a:solidFill>
                            <a:schemeClr val="bg1"/>
                          </a:solidFill>
                          <a:latin typeface="Calibri" panose="020F0502020204030204" pitchFamily="34" charset="0"/>
                          <a:ea typeface="+mn-ea"/>
                          <a:cs typeface="Calibri" panose="020F0502020204030204" pitchFamily="34" charset="0"/>
                        </a:rPr>
                        <a:t>60- Work Completed</a:t>
                      </a:r>
                    </a:p>
                  </a:txBody>
                  <a:tcPr marL="68580" marR="68580" marT="0" marB="0" anchor="ctr"/>
                </a:tc>
                <a:tc>
                  <a:txBody>
                    <a:bodyPr/>
                    <a:lstStyle/>
                    <a:p>
                      <a:pPr marL="0" algn="l" defTabSz="457200" rtl="0" eaLnBrk="1" fontAlgn="ctr" latinLnBrk="0" hangingPunct="1"/>
                      <a:r>
                        <a:rPr lang="en-ZA" sz="1800" b="1" i="0" u="none" strike="noStrike" kern="1200" dirty="0">
                          <a:solidFill>
                            <a:schemeClr val="bg1"/>
                          </a:solidFill>
                          <a:effectLst/>
                          <a:latin typeface="Calibri" panose="020F0502020204030204" pitchFamily="34" charset="0"/>
                          <a:ea typeface="+mn-ea"/>
                          <a:cs typeface="Calibri" panose="020F0502020204030204" pitchFamily="34" charset="0"/>
                        </a:rPr>
                        <a:t> R 5 972 321,40</a:t>
                      </a:r>
                    </a:p>
                  </a:txBody>
                  <a:tcPr marL="7620" marR="7620" marT="762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647322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3"/>
            <a:ext cx="9144000" cy="860425"/>
          </a:xfrm>
        </p:spPr>
        <p:txBody>
          <a:bodyPr>
            <a:normAutofit/>
          </a:bodyPr>
          <a:lstStyle/>
          <a:p>
            <a:pPr eaLnBrk="1" hangingPunct="1">
              <a:defRPr/>
            </a:pPr>
            <a:r>
              <a:rPr lang="en-GB" sz="3800" b="1" dirty="0">
                <a:cs typeface="Calibri" panose="020F0502020204030204" pitchFamily="34" charset="0"/>
              </a:rPr>
              <a:t>PROGRESS ON VANDALISED SCHOOLS</a:t>
            </a:r>
            <a:endParaRPr lang="en-ZA" sz="3800" dirty="0"/>
          </a:p>
        </p:txBody>
      </p:sp>
      <p:sp>
        <p:nvSpPr>
          <p:cNvPr id="23555" name="Content Placeholder 2"/>
          <p:cNvSpPr>
            <a:spLocks noGrp="1"/>
          </p:cNvSpPr>
          <p:nvPr>
            <p:ph idx="1"/>
          </p:nvPr>
        </p:nvSpPr>
        <p:spPr>
          <a:xfrm>
            <a:off x="457200" y="1100931"/>
            <a:ext cx="8229600" cy="5037138"/>
          </a:xfrm>
        </p:spPr>
        <p:txBody>
          <a:bodyPr>
            <a:normAutofit/>
          </a:bodyPr>
          <a:lstStyle/>
          <a:p>
            <a:pPr algn="just" eaLnBrk="1" hangingPunct="1">
              <a:spcAft>
                <a:spcPts val="600"/>
              </a:spcAft>
            </a:pPr>
            <a:r>
              <a:rPr lang="en-ZA" sz="2600" dirty="0">
                <a:cs typeface="Calibri" panose="020F0502020204030204" pitchFamily="34" charset="0"/>
              </a:rPr>
              <a:t>The vandalised schools have </a:t>
            </a:r>
            <a:r>
              <a:rPr lang="en-ZA" sz="2600" dirty="0"/>
              <a:t>increased to 107 schools</a:t>
            </a:r>
            <a:endParaRPr lang="en-ZA" sz="2600" dirty="0">
              <a:cs typeface="Calibri" panose="020F0502020204030204" pitchFamily="34" charset="0"/>
            </a:endParaRPr>
          </a:p>
          <a:p>
            <a:pPr algn="just" eaLnBrk="1" hangingPunct="1">
              <a:spcAft>
                <a:spcPts val="600"/>
              </a:spcAft>
            </a:pPr>
            <a:r>
              <a:rPr lang="en-ZA" sz="2600" dirty="0">
                <a:cs typeface="Calibri" panose="020F0502020204030204" pitchFamily="34" charset="0"/>
              </a:rPr>
              <a:t>Schools continue to fix vandalised projects through their maintenance budget on the school allocations</a:t>
            </a:r>
          </a:p>
          <a:p>
            <a:pPr algn="just" eaLnBrk="1" hangingPunct="1">
              <a:spcAft>
                <a:spcPts val="600"/>
              </a:spcAft>
            </a:pPr>
            <a:r>
              <a:rPr lang="en-ZA" sz="2600" dirty="0">
                <a:cs typeface="Calibri" panose="020F0502020204030204" pitchFamily="34" charset="0"/>
              </a:rPr>
              <a:t> Where projects are major, the department conducts repairs on behalf of the schools. </a:t>
            </a:r>
          </a:p>
          <a:p>
            <a:pPr algn="just" eaLnBrk="1" hangingPunct="1">
              <a:spcAft>
                <a:spcPts val="600"/>
              </a:spcAft>
            </a:pPr>
            <a:r>
              <a:rPr lang="en-US" sz="2600" dirty="0">
                <a:cs typeface="Calibri" panose="020F0502020204030204" pitchFamily="34" charset="0"/>
              </a:rPr>
              <a:t>Of the 107 schools that have been vandalized, work at </a:t>
            </a:r>
            <a:r>
              <a:rPr lang="en-US" sz="2600" dirty="0"/>
              <a:t>60</a:t>
            </a:r>
            <a:r>
              <a:rPr lang="en-US" sz="2600" dirty="0">
                <a:cs typeface="Calibri" panose="020F0502020204030204" pitchFamily="34" charset="0"/>
              </a:rPr>
              <a:t> schools are now completed and </a:t>
            </a:r>
            <a:r>
              <a:rPr lang="en-US" sz="2600" dirty="0"/>
              <a:t>47</a:t>
            </a:r>
            <a:r>
              <a:rPr lang="en-US" sz="2600" dirty="0">
                <a:cs typeface="Calibri" panose="020F0502020204030204" pitchFamily="34" charset="0"/>
              </a:rPr>
              <a:t> is in progress.</a:t>
            </a:r>
          </a:p>
          <a:p>
            <a:pPr algn="just" eaLnBrk="1" hangingPunct="1">
              <a:spcAft>
                <a:spcPts val="600"/>
              </a:spcAft>
            </a:pPr>
            <a:r>
              <a:rPr lang="en-US" sz="2600" dirty="0">
                <a:cs typeface="Calibri" panose="020F0502020204030204" pitchFamily="34" charset="0"/>
              </a:rPr>
              <a:t>None of the vandalism projects are prohibitive for schools reopening. </a:t>
            </a:r>
          </a:p>
          <a:p>
            <a:pPr algn="just" eaLnBrk="1" hangingPunct="1">
              <a:spcAft>
                <a:spcPts val="600"/>
              </a:spcAft>
            </a:pPr>
            <a:r>
              <a:rPr lang="en-US" sz="2600" dirty="0" smtClean="0"/>
              <a:t>All work is expected to be completed on 24 August 2020.</a:t>
            </a:r>
            <a:endParaRPr lang="en-ZA" sz="26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816AC1-E1A2-4E61-9378-7023EBED4DF1}" type="slidenum">
              <a:rPr kumimoji="0" lang="en-US" sz="1200" b="1"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864780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590"/>
            <a:ext cx="9144000" cy="893116"/>
          </a:xfrm>
        </p:spPr>
        <p:txBody>
          <a:bodyPr>
            <a:noAutofit/>
          </a:bodyPr>
          <a:lstStyle/>
          <a:p>
            <a:r>
              <a:rPr lang="en-US" sz="3600" b="1" dirty="0"/>
              <a:t>MEASURES IN PLACE TO DEAL WITH VANDALISM IN SCHOOLS</a:t>
            </a:r>
            <a:endParaRPr lang="en-ZA" sz="3600" b="1" dirty="0"/>
          </a:p>
        </p:txBody>
      </p:sp>
      <p:sp>
        <p:nvSpPr>
          <p:cNvPr id="3" name="Content Placeholder 2"/>
          <p:cNvSpPr>
            <a:spLocks noGrp="1"/>
          </p:cNvSpPr>
          <p:nvPr>
            <p:ph idx="1"/>
          </p:nvPr>
        </p:nvSpPr>
        <p:spPr>
          <a:xfrm>
            <a:off x="128016" y="1174150"/>
            <a:ext cx="8778240" cy="5255226"/>
          </a:xfrm>
        </p:spPr>
        <p:txBody>
          <a:bodyPr>
            <a:noAutofit/>
          </a:bodyPr>
          <a:lstStyle/>
          <a:p>
            <a:pPr algn="just">
              <a:spcBef>
                <a:spcPts val="300"/>
              </a:spcBef>
              <a:spcAft>
                <a:spcPts val="500"/>
              </a:spcAft>
            </a:pPr>
            <a:r>
              <a:rPr lang="en-ZA" sz="2100" dirty="0"/>
              <a:t>The strengthening of the </a:t>
            </a:r>
            <a:r>
              <a:rPr lang="en-ZA" sz="2100" b="1" dirty="0"/>
              <a:t>NC School Safety Implementation Protocol</a:t>
            </a:r>
            <a:r>
              <a:rPr lang="en-ZA" sz="2100" dirty="0"/>
              <a:t> between the DOE, DTSL and SAPS on the Prevention of Crime and Violence in all Schools. This Protocol guides the collaborative governmental approach to deal with school safety. </a:t>
            </a:r>
          </a:p>
          <a:p>
            <a:pPr algn="just">
              <a:spcBef>
                <a:spcPts val="300"/>
              </a:spcBef>
              <a:spcAft>
                <a:spcPts val="500"/>
              </a:spcAft>
            </a:pPr>
            <a:r>
              <a:rPr lang="en-ZA" sz="2100" dirty="0"/>
              <a:t>As per the Protocol:</a:t>
            </a:r>
          </a:p>
          <a:p>
            <a:pPr lvl="1" algn="just">
              <a:spcBef>
                <a:spcPts val="300"/>
              </a:spcBef>
              <a:spcAft>
                <a:spcPts val="500"/>
              </a:spcAft>
            </a:pPr>
            <a:r>
              <a:rPr lang="en-ZA" sz="1900" dirty="0"/>
              <a:t>All schools have been linked to police stations</a:t>
            </a:r>
          </a:p>
          <a:p>
            <a:pPr lvl="1" algn="just">
              <a:spcBef>
                <a:spcPts val="300"/>
              </a:spcBef>
              <a:spcAft>
                <a:spcPts val="500"/>
              </a:spcAft>
            </a:pPr>
            <a:r>
              <a:rPr lang="en-ZA" sz="1900" dirty="0"/>
              <a:t>A police officer (Adopt-a-Cop) has been assigned to each school to assist with crime prevention programmes.</a:t>
            </a:r>
          </a:p>
          <a:p>
            <a:pPr lvl="1" algn="just">
              <a:spcBef>
                <a:spcPts val="300"/>
              </a:spcBef>
              <a:spcAft>
                <a:spcPts val="500"/>
              </a:spcAft>
            </a:pPr>
            <a:r>
              <a:rPr lang="en-US" sz="1900" dirty="0"/>
              <a:t>Implementation of context-specific crime prevention programmes</a:t>
            </a:r>
          </a:p>
          <a:p>
            <a:pPr algn="just">
              <a:spcBef>
                <a:spcPts val="300"/>
              </a:spcBef>
              <a:spcAft>
                <a:spcPts val="500"/>
              </a:spcAft>
            </a:pPr>
            <a:r>
              <a:rPr lang="en-US" sz="2100" dirty="0"/>
              <a:t>DTSL (as oversight body of SAPS) has been engaged to mobilise SAPS to include targeted schools in regular patrols to deter break-ins and vandalism. </a:t>
            </a:r>
          </a:p>
          <a:p>
            <a:pPr algn="just">
              <a:spcBef>
                <a:spcPts val="300"/>
              </a:spcBef>
              <a:spcAft>
                <a:spcPts val="500"/>
              </a:spcAft>
            </a:pPr>
            <a:r>
              <a:rPr lang="en-US" sz="2100" dirty="0"/>
              <a:t>Through the intervention of PROVJOINT, the MEC of Finance announced an allocation of R1.5 million for the installation of alarm systems in “hotspot” schools in the province.</a:t>
            </a:r>
            <a:endParaRPr lang="en-US" sz="2100" b="1"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056640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75949"/>
          </a:xfrm>
        </p:spPr>
        <p:txBody>
          <a:bodyPr>
            <a:noAutofit/>
          </a:bodyPr>
          <a:lstStyle/>
          <a:p>
            <a:r>
              <a:rPr lang="en-ZA" sz="2800" b="1" dirty="0">
                <a:cs typeface="Calibri" panose="020F0502020204030204" pitchFamily="34" charset="0"/>
              </a:rPr>
              <a:t>SCHOOLS CURRENTLY CLOSED DUE TO WATER AND SANITATION CHALLENGES </a:t>
            </a:r>
          </a:p>
        </p:txBody>
      </p:sp>
      <p:graphicFrame>
        <p:nvGraphicFramePr>
          <p:cNvPr id="5" name="Content Placeholder 4"/>
          <p:cNvGraphicFramePr>
            <a:graphicFrameLocks noGrp="1"/>
          </p:cNvGraphicFramePr>
          <p:nvPr>
            <p:ph idx="1"/>
            <p:extLst/>
          </p:nvPr>
        </p:nvGraphicFramePr>
        <p:xfrm>
          <a:off x="206913" y="1035030"/>
          <a:ext cx="8677448" cy="4785442"/>
        </p:xfrm>
        <a:graphic>
          <a:graphicData uri="http://schemas.openxmlformats.org/drawingml/2006/table">
            <a:tbl>
              <a:tblPr firstRow="1" bandRow="1">
                <a:tableStyleId>{073A0DAA-6AF3-43AB-8588-CEC1D06C72B9}</a:tableStyleId>
              </a:tblPr>
              <a:tblGrid>
                <a:gridCol w="566347">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808396">
                  <a:extLst>
                    <a:ext uri="{9D8B030D-6E8A-4147-A177-3AD203B41FA5}">
                      <a16:colId xmlns:a16="http://schemas.microsoft.com/office/drawing/2014/main" val="20002"/>
                    </a:ext>
                  </a:extLst>
                </a:gridCol>
                <a:gridCol w="2340864">
                  <a:extLst>
                    <a:ext uri="{9D8B030D-6E8A-4147-A177-3AD203B41FA5}">
                      <a16:colId xmlns:a16="http://schemas.microsoft.com/office/drawing/2014/main" val="1159920052"/>
                    </a:ext>
                  </a:extLst>
                </a:gridCol>
                <a:gridCol w="2437841">
                  <a:extLst>
                    <a:ext uri="{9D8B030D-6E8A-4147-A177-3AD203B41FA5}">
                      <a16:colId xmlns:a16="http://schemas.microsoft.com/office/drawing/2014/main" val="20003"/>
                    </a:ext>
                  </a:extLst>
                </a:gridCol>
              </a:tblGrid>
              <a:tr h="387181">
                <a:tc>
                  <a:txBody>
                    <a:bodyPr/>
                    <a:lstStyle/>
                    <a:p>
                      <a:pPr algn="ctr"/>
                      <a:r>
                        <a:rPr lang="en-US" sz="1600" dirty="0">
                          <a:latin typeface="Calibri" panose="020F0502020204030204" pitchFamily="34" charset="0"/>
                          <a:cs typeface="Calibri" panose="020F0502020204030204" pitchFamily="34" charset="0"/>
                        </a:rPr>
                        <a:t>No</a:t>
                      </a:r>
                      <a:endParaRPr lang="en-ZA" sz="1600" dirty="0">
                        <a:latin typeface="Calibri" panose="020F0502020204030204" pitchFamily="34" charset="0"/>
                        <a:cs typeface="Calibri" panose="020F0502020204030204" pitchFamily="34" charset="0"/>
                      </a:endParaRPr>
                    </a:p>
                  </a:txBody>
                  <a:tcPr/>
                </a:tc>
                <a:tc>
                  <a:txBody>
                    <a:bodyPr/>
                    <a:lstStyle/>
                    <a:p>
                      <a:pPr algn="ctr"/>
                      <a:r>
                        <a:rPr lang="en-US" sz="1600" dirty="0">
                          <a:latin typeface="Calibri" panose="020F0502020204030204" pitchFamily="34" charset="0"/>
                          <a:cs typeface="Calibri" panose="020F0502020204030204" pitchFamily="34" charset="0"/>
                        </a:rPr>
                        <a:t>School</a:t>
                      </a:r>
                      <a:endParaRPr lang="en-ZA" sz="1600" dirty="0">
                        <a:latin typeface="Calibri" panose="020F0502020204030204" pitchFamily="34" charset="0"/>
                        <a:cs typeface="Calibri" panose="020F0502020204030204" pitchFamily="34" charset="0"/>
                      </a:endParaRPr>
                    </a:p>
                  </a:txBody>
                  <a:tcPr/>
                </a:tc>
                <a:tc>
                  <a:txBody>
                    <a:bodyPr/>
                    <a:lstStyle/>
                    <a:p>
                      <a:pPr algn="ctr"/>
                      <a:r>
                        <a:rPr lang="en-US" sz="1600" dirty="0">
                          <a:latin typeface="Calibri" panose="020F0502020204030204" pitchFamily="34" charset="0"/>
                          <a:cs typeface="Calibri" panose="020F0502020204030204" pitchFamily="34" charset="0"/>
                        </a:rPr>
                        <a:t>Reasons</a:t>
                      </a:r>
                      <a:endParaRPr lang="en-ZA" sz="1600" dirty="0">
                        <a:latin typeface="Calibri" panose="020F0502020204030204" pitchFamily="34" charset="0"/>
                        <a:cs typeface="Calibri" panose="020F0502020204030204" pitchFamily="34" charset="0"/>
                      </a:endParaRPr>
                    </a:p>
                  </a:txBody>
                  <a:tcPr/>
                </a:tc>
                <a:tc>
                  <a:txBody>
                    <a:bodyPr/>
                    <a:lstStyle/>
                    <a:p>
                      <a:pPr algn="ctr"/>
                      <a:r>
                        <a:rPr lang="en-ZA" sz="1600" dirty="0">
                          <a:latin typeface="Calibri" panose="020F0502020204030204" pitchFamily="34" charset="0"/>
                          <a:cs typeface="Calibri" panose="020F0502020204030204" pitchFamily="34" charset="0"/>
                        </a:rPr>
                        <a:t>Status </a:t>
                      </a:r>
                    </a:p>
                  </a:txBody>
                  <a:tcPr/>
                </a:tc>
                <a:tc>
                  <a:txBody>
                    <a:bodyPr/>
                    <a:lstStyle/>
                    <a:p>
                      <a:pPr algn="ctr"/>
                      <a:r>
                        <a:rPr lang="en-ZA" sz="1600" dirty="0">
                          <a:latin typeface="Calibri" panose="020F0502020204030204" pitchFamily="34" charset="0"/>
                          <a:cs typeface="Calibri" panose="020F0502020204030204" pitchFamily="34" charset="0"/>
                        </a:rPr>
                        <a:t>Mitigation </a:t>
                      </a:r>
                    </a:p>
                  </a:txBody>
                  <a:tcPr/>
                </a:tc>
                <a:extLst>
                  <a:ext uri="{0D108BD9-81ED-4DB2-BD59-A6C34878D82A}">
                    <a16:rowId xmlns:a16="http://schemas.microsoft.com/office/drawing/2014/main" val="10000"/>
                  </a:ext>
                </a:extLst>
              </a:tr>
              <a:tr h="1211261">
                <a:tc>
                  <a:txBody>
                    <a:bodyPr/>
                    <a:lstStyle/>
                    <a:p>
                      <a:pPr algn="ctr"/>
                      <a:r>
                        <a:rPr lang="en-US" sz="1600" dirty="0">
                          <a:latin typeface="Calibri" panose="020F0502020204030204" pitchFamily="34" charset="0"/>
                          <a:cs typeface="Calibri" panose="020F0502020204030204" pitchFamily="34" charset="0"/>
                        </a:rPr>
                        <a:t>1</a:t>
                      </a:r>
                      <a:endParaRPr lang="en-ZA" sz="1600" b="0" dirty="0">
                        <a:solidFill>
                          <a:schemeClr val="tx1"/>
                        </a:solidFill>
                        <a:latin typeface="Calibri" panose="020F0502020204030204" pitchFamily="34" charset="0"/>
                        <a:cs typeface="Calibri" panose="020F0502020204030204" pitchFamily="34" charset="0"/>
                      </a:endParaRPr>
                    </a:p>
                  </a:txBody>
                  <a:tcPr/>
                </a:tc>
                <a:tc>
                  <a:txBody>
                    <a:bodyPr/>
                    <a:lstStyle/>
                    <a:p>
                      <a:pPr algn="just"/>
                      <a:r>
                        <a:rPr lang="en-ZA" sz="1600" b="1" dirty="0" err="1">
                          <a:solidFill>
                            <a:schemeClr val="tx1"/>
                          </a:solidFill>
                          <a:latin typeface="Calibri" panose="020F0502020204030204" pitchFamily="34" charset="0"/>
                          <a:cs typeface="Calibri" panose="020F0502020204030204" pitchFamily="34" charset="0"/>
                        </a:rPr>
                        <a:t>Ga</a:t>
                      </a:r>
                      <a:r>
                        <a:rPr lang="en-ZA" sz="1600" b="1" dirty="0">
                          <a:solidFill>
                            <a:schemeClr val="tx1"/>
                          </a:solidFill>
                          <a:latin typeface="Calibri" panose="020F0502020204030204" pitchFamily="34" charset="0"/>
                          <a:cs typeface="Calibri" panose="020F0502020204030204" pitchFamily="34" charset="0"/>
                        </a:rPr>
                        <a:t>-Ta-</a:t>
                      </a:r>
                      <a:r>
                        <a:rPr lang="en-ZA" sz="1600" b="1" dirty="0" err="1">
                          <a:solidFill>
                            <a:schemeClr val="tx1"/>
                          </a:solidFill>
                          <a:latin typeface="Calibri" panose="020F0502020204030204" pitchFamily="34" charset="0"/>
                          <a:cs typeface="Calibri" panose="020F0502020204030204" pitchFamily="34" charset="0"/>
                        </a:rPr>
                        <a:t>Lwatlou</a:t>
                      </a:r>
                      <a:r>
                        <a:rPr lang="en-ZA" sz="1600" b="1" dirty="0">
                          <a:solidFill>
                            <a:schemeClr val="tx1"/>
                          </a:solidFill>
                          <a:latin typeface="Calibri" panose="020F0502020204030204" pitchFamily="34" charset="0"/>
                          <a:cs typeface="Calibri" panose="020F0502020204030204" pitchFamily="34" charset="0"/>
                        </a:rPr>
                        <a:t> Middle School</a:t>
                      </a:r>
                    </a:p>
                  </a:txBody>
                  <a:tcPr/>
                </a:tc>
                <a:tc>
                  <a:txBody>
                    <a:bodyPr/>
                    <a:lstStyle/>
                    <a:p>
                      <a:pPr algn="l"/>
                      <a:r>
                        <a:rPr lang="en-ZA" sz="1600" dirty="0">
                          <a:solidFill>
                            <a:schemeClr val="tx1"/>
                          </a:solidFill>
                          <a:latin typeface="Calibri" panose="020F0502020204030204" pitchFamily="34" charset="0"/>
                          <a:cs typeface="Calibri" panose="020F0502020204030204" pitchFamily="34" charset="0"/>
                        </a:rPr>
                        <a:t>Water and dilapidated structure </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600" b="0" dirty="0">
                          <a:solidFill>
                            <a:schemeClr val="tx1"/>
                          </a:solidFill>
                          <a:latin typeface="Calibri" panose="020F0502020204030204" pitchFamily="34" charset="0"/>
                          <a:cs typeface="Calibri" panose="020F0502020204030204" pitchFamily="34" charset="0"/>
                        </a:rPr>
                        <a:t>Contractor on site </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600" b="0" dirty="0">
                          <a:solidFill>
                            <a:schemeClr val="tx1"/>
                          </a:solidFill>
                          <a:latin typeface="Calibri" panose="020F0502020204030204" pitchFamily="34" charset="0"/>
                          <a:cs typeface="Calibri" panose="020F0502020204030204" pitchFamily="34" charset="0"/>
                        </a:rPr>
                        <a:t>2-3 weeks to complete </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600" b="1" dirty="0">
                          <a:solidFill>
                            <a:schemeClr val="tx1"/>
                          </a:solidFill>
                          <a:latin typeface="Calibri" panose="020F0502020204030204" pitchFamily="34" charset="0"/>
                          <a:cs typeface="Calibri" panose="020F0502020204030204" pitchFamily="34" charset="0"/>
                        </a:rPr>
                        <a:t>Grade 7,8,9</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600" b="0" dirty="0">
                          <a:solidFill>
                            <a:schemeClr val="tx1"/>
                          </a:solidFill>
                          <a:latin typeface="Calibri" panose="020F0502020204030204" pitchFamily="34" charset="0"/>
                          <a:cs typeface="Calibri" panose="020F0502020204030204" pitchFamily="34" charset="0"/>
                        </a:rPr>
                        <a:t>20 learners affected</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600" b="0" dirty="0">
                          <a:solidFill>
                            <a:schemeClr val="tx1"/>
                          </a:solidFill>
                          <a:latin typeface="Calibri" panose="020F0502020204030204" pitchFamily="34" charset="0"/>
                          <a:cs typeface="Calibri" panose="020F0502020204030204" pitchFamily="34" charset="0"/>
                        </a:rPr>
                        <a:t>Consultation with the communities</a:t>
                      </a:r>
                      <a:r>
                        <a:rPr lang="en-ZA" sz="1600" b="0" baseline="0" dirty="0">
                          <a:solidFill>
                            <a:schemeClr val="tx1"/>
                          </a:solidFill>
                          <a:latin typeface="Calibri" panose="020F0502020204030204" pitchFamily="34" charset="0"/>
                          <a:cs typeface="Calibri" panose="020F0502020204030204" pitchFamily="34" charset="0"/>
                        </a:rPr>
                        <a:t> in progress for the move of the learners </a:t>
                      </a:r>
                      <a:r>
                        <a:rPr lang="en-ZA" sz="1600" b="0" dirty="0">
                          <a:solidFill>
                            <a:schemeClr val="tx1"/>
                          </a:solidFill>
                          <a:latin typeface="Calibri" panose="020F0502020204030204" pitchFamily="34" charset="0"/>
                          <a:cs typeface="Calibri" panose="020F0502020204030204" pitchFamily="34" charset="0"/>
                        </a:rPr>
                        <a:t>to Ba-</a:t>
                      </a:r>
                      <a:r>
                        <a:rPr lang="en-ZA" sz="1600" b="0" dirty="0" err="1">
                          <a:solidFill>
                            <a:schemeClr val="tx1"/>
                          </a:solidFill>
                          <a:latin typeface="Calibri" panose="020F0502020204030204" pitchFamily="34" charset="0"/>
                          <a:cs typeface="Calibri" panose="020F0502020204030204" pitchFamily="34" charset="0"/>
                        </a:rPr>
                        <a:t>Galotlhare</a:t>
                      </a:r>
                      <a:r>
                        <a:rPr lang="en-ZA" sz="1600" b="0" dirty="0">
                          <a:solidFill>
                            <a:schemeClr val="tx1"/>
                          </a:solidFill>
                          <a:latin typeface="Calibri" panose="020F0502020204030204" pitchFamily="34" charset="0"/>
                          <a:cs typeface="Calibri" panose="020F0502020204030204" pitchFamily="34" charset="0"/>
                        </a:rPr>
                        <a:t>.</a:t>
                      </a:r>
                      <a:r>
                        <a:rPr lang="en-ZA" sz="1600" b="0" baseline="0" dirty="0">
                          <a:solidFill>
                            <a:schemeClr val="tx1"/>
                          </a:solidFill>
                          <a:latin typeface="Calibri" panose="020F0502020204030204" pitchFamily="34" charset="0"/>
                          <a:cs typeface="Calibri" panose="020F0502020204030204" pitchFamily="34" charset="0"/>
                        </a:rPr>
                        <a:t> </a:t>
                      </a:r>
                      <a:endParaRPr lang="en-ZA" sz="1600" b="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1133856">
                <a:tc>
                  <a:txBody>
                    <a:bodyPr/>
                    <a:lstStyle/>
                    <a:p>
                      <a:pPr algn="ctr"/>
                      <a:r>
                        <a:rPr lang="en-US" sz="1600" dirty="0">
                          <a:latin typeface="Calibri" panose="020F0502020204030204" pitchFamily="34" charset="0"/>
                          <a:cs typeface="Calibri" panose="020F0502020204030204" pitchFamily="34" charset="0"/>
                        </a:rPr>
                        <a:t>2</a:t>
                      </a:r>
                      <a:endParaRPr lang="en-ZA" sz="1600" b="0" dirty="0">
                        <a:solidFill>
                          <a:schemeClr val="tx1"/>
                        </a:solidFill>
                        <a:latin typeface="Calibri" panose="020F0502020204030204" pitchFamily="34" charset="0"/>
                        <a:cs typeface="Calibri" panose="020F0502020204030204" pitchFamily="34" charset="0"/>
                      </a:endParaRPr>
                    </a:p>
                  </a:txBody>
                  <a:tcPr/>
                </a:tc>
                <a:tc>
                  <a:txBody>
                    <a:bodyPr/>
                    <a:lstStyle/>
                    <a:p>
                      <a:pPr algn="just"/>
                      <a:r>
                        <a:rPr lang="en-ZA" sz="1600" b="1" dirty="0" err="1">
                          <a:solidFill>
                            <a:schemeClr val="tx1"/>
                          </a:solidFill>
                          <a:latin typeface="Calibri" panose="020F0502020204030204" pitchFamily="34" charset="0"/>
                          <a:cs typeface="Calibri" panose="020F0502020204030204" pitchFamily="34" charset="0"/>
                        </a:rPr>
                        <a:t>Ikakanyeng</a:t>
                      </a:r>
                      <a:r>
                        <a:rPr lang="en-ZA" sz="1600" b="1" dirty="0">
                          <a:solidFill>
                            <a:schemeClr val="tx1"/>
                          </a:solidFill>
                          <a:latin typeface="Calibri" panose="020F0502020204030204" pitchFamily="34" charset="0"/>
                          <a:cs typeface="Calibri" panose="020F0502020204030204" pitchFamily="34" charset="0"/>
                        </a:rPr>
                        <a:t> High School</a:t>
                      </a:r>
                    </a:p>
                  </a:txBody>
                  <a:tcPr/>
                </a:tc>
                <a:tc>
                  <a:txBody>
                    <a:bodyPr/>
                    <a:lstStyle/>
                    <a:p>
                      <a:pPr algn="l"/>
                      <a:r>
                        <a:rPr lang="en-ZA" sz="1600" dirty="0">
                          <a:solidFill>
                            <a:schemeClr val="tx1"/>
                          </a:solidFill>
                          <a:latin typeface="Calibri" panose="020F0502020204030204" pitchFamily="34" charset="0"/>
                          <a:cs typeface="Calibri" panose="020F0502020204030204" pitchFamily="34" charset="0"/>
                        </a:rPr>
                        <a:t>Water and dilapidated structure</a:t>
                      </a:r>
                    </a:p>
                  </a:txBody>
                  <a:tcPr/>
                </a:tc>
                <a:tc>
                  <a:txBody>
                    <a:bodyPr/>
                    <a:lstStyle/>
                    <a:p>
                      <a:pPr algn="just"/>
                      <a:r>
                        <a:rPr lang="en-ZA" sz="1600" dirty="0">
                          <a:solidFill>
                            <a:schemeClr val="tx1"/>
                          </a:solidFill>
                          <a:latin typeface="Calibri" panose="020F0502020204030204" pitchFamily="34" charset="0"/>
                          <a:cs typeface="Calibri" panose="020F0502020204030204" pitchFamily="34" charset="0"/>
                        </a:rPr>
                        <a:t>Contractor on Site, </a:t>
                      </a:r>
                    </a:p>
                    <a:p>
                      <a:pPr algn="just"/>
                      <a:r>
                        <a:rPr lang="en-ZA" sz="1600" dirty="0">
                          <a:solidFill>
                            <a:schemeClr val="tx1"/>
                          </a:solidFill>
                          <a:latin typeface="Calibri" panose="020F0502020204030204" pitchFamily="34" charset="0"/>
                          <a:cs typeface="Calibri" panose="020F0502020204030204" pitchFamily="34" charset="0"/>
                        </a:rPr>
                        <a:t>2 weeks to complete </a:t>
                      </a:r>
                    </a:p>
                    <a:p>
                      <a:pPr algn="just"/>
                      <a:r>
                        <a:rPr lang="en-ZA" sz="1600" b="1" dirty="0">
                          <a:solidFill>
                            <a:schemeClr val="tx1"/>
                          </a:solidFill>
                          <a:latin typeface="Calibri" panose="020F0502020204030204" pitchFamily="34" charset="0"/>
                          <a:cs typeface="Calibri" panose="020F0502020204030204" pitchFamily="34" charset="0"/>
                        </a:rPr>
                        <a:t>Grade 11,12 </a:t>
                      </a:r>
                    </a:p>
                    <a:p>
                      <a:pPr algn="just"/>
                      <a:r>
                        <a:rPr lang="en-ZA" sz="1600" dirty="0">
                          <a:solidFill>
                            <a:schemeClr val="tx1"/>
                          </a:solidFill>
                          <a:latin typeface="Calibri" panose="020F0502020204030204" pitchFamily="34" charset="0"/>
                          <a:cs typeface="Calibri" panose="020F0502020204030204" pitchFamily="34" charset="0"/>
                        </a:rPr>
                        <a:t>50 learners affected</a:t>
                      </a:r>
                    </a:p>
                  </a:txBody>
                  <a:tcPr/>
                </a:tc>
                <a:tc>
                  <a:txBody>
                    <a:bodyPr/>
                    <a:lstStyle/>
                    <a:p>
                      <a:pPr algn="just"/>
                      <a:r>
                        <a:rPr lang="en-ZA" sz="1600" dirty="0">
                          <a:solidFill>
                            <a:schemeClr val="tx1"/>
                          </a:solidFill>
                          <a:latin typeface="Calibri" panose="020F0502020204030204" pitchFamily="34" charset="0"/>
                          <a:cs typeface="Calibri" panose="020F0502020204030204" pitchFamily="34" charset="0"/>
                        </a:rPr>
                        <a:t>Learners moved to </a:t>
                      </a:r>
                      <a:r>
                        <a:rPr lang="en-ZA" sz="1600" dirty="0" err="1">
                          <a:solidFill>
                            <a:schemeClr val="tx1"/>
                          </a:solidFill>
                          <a:latin typeface="Calibri" panose="020F0502020204030204" pitchFamily="34" charset="0"/>
                          <a:cs typeface="Calibri" panose="020F0502020204030204" pitchFamily="34" charset="0"/>
                        </a:rPr>
                        <a:t>Ikemeleng</a:t>
                      </a:r>
                      <a:r>
                        <a:rPr lang="en-ZA" sz="1600" dirty="0">
                          <a:solidFill>
                            <a:schemeClr val="tx1"/>
                          </a:solidFill>
                          <a:latin typeface="Calibri" panose="020F0502020204030204" pitchFamily="34" charset="0"/>
                          <a:cs typeface="Calibri" panose="020F0502020204030204" pitchFamily="34" charset="0"/>
                        </a:rPr>
                        <a:t> School. Teaching and learning on track</a:t>
                      </a:r>
                    </a:p>
                  </a:txBody>
                  <a:tcPr/>
                </a:tc>
                <a:extLst>
                  <a:ext uri="{0D108BD9-81ED-4DB2-BD59-A6C34878D82A}">
                    <a16:rowId xmlns:a16="http://schemas.microsoft.com/office/drawing/2014/main" val="10002"/>
                  </a:ext>
                </a:extLst>
              </a:tr>
              <a:tr h="1152144">
                <a:tc>
                  <a:txBody>
                    <a:bodyPr/>
                    <a:lstStyle/>
                    <a:p>
                      <a:pPr algn="ctr"/>
                      <a:r>
                        <a:rPr lang="en-US" sz="1600" b="0" dirty="0">
                          <a:solidFill>
                            <a:schemeClr val="dk1"/>
                          </a:solidFill>
                          <a:latin typeface="Calibri" panose="020F0502020204030204" pitchFamily="34" charset="0"/>
                          <a:cs typeface="Calibri" panose="020F0502020204030204" pitchFamily="34" charset="0"/>
                        </a:rPr>
                        <a:t>3</a:t>
                      </a:r>
                      <a:endParaRPr lang="en-ZA" sz="1600" b="0" dirty="0">
                        <a:solidFill>
                          <a:schemeClr val="tx1"/>
                        </a:solidFill>
                        <a:latin typeface="Calibri" panose="020F0502020204030204" pitchFamily="34" charset="0"/>
                        <a:cs typeface="Calibri" panose="020F0502020204030204" pitchFamily="34" charset="0"/>
                      </a:endParaRPr>
                    </a:p>
                  </a:txBody>
                  <a:tcPr/>
                </a:tc>
                <a:tc>
                  <a:txBody>
                    <a:bodyPr/>
                    <a:lstStyle/>
                    <a:p>
                      <a:pPr algn="l"/>
                      <a:r>
                        <a:rPr lang="en-ZA" sz="1600" b="1" dirty="0" err="1">
                          <a:solidFill>
                            <a:schemeClr val="tx1"/>
                          </a:solidFill>
                          <a:latin typeface="Calibri" panose="020F0502020204030204" pitchFamily="34" charset="0"/>
                          <a:cs typeface="Calibri" panose="020F0502020204030204" pitchFamily="34" charset="0"/>
                        </a:rPr>
                        <a:t>Bareki</a:t>
                      </a:r>
                      <a:r>
                        <a:rPr lang="en-ZA" sz="1600" b="1" dirty="0">
                          <a:solidFill>
                            <a:schemeClr val="tx1"/>
                          </a:solidFill>
                          <a:latin typeface="Calibri" panose="020F0502020204030204" pitchFamily="34" charset="0"/>
                          <a:cs typeface="Calibri" panose="020F0502020204030204" pitchFamily="34" charset="0"/>
                        </a:rPr>
                        <a:t> Primary</a:t>
                      </a:r>
                    </a:p>
                  </a:txBody>
                  <a:tcPr/>
                </a:tc>
                <a:tc>
                  <a:txBody>
                    <a:bodyPr/>
                    <a:lstStyle/>
                    <a:p>
                      <a:pPr algn="l"/>
                      <a:r>
                        <a:rPr lang="en-ZA" sz="1600" dirty="0">
                          <a:solidFill>
                            <a:schemeClr val="tx1"/>
                          </a:solidFill>
                          <a:latin typeface="Calibri" panose="020F0502020204030204" pitchFamily="34" charset="0"/>
                          <a:cs typeface="Calibri" panose="020F0502020204030204" pitchFamily="34" charset="0"/>
                        </a:rPr>
                        <a:t>Water and dilapidated structure </a:t>
                      </a:r>
                    </a:p>
                  </a:txBody>
                  <a:tcPr/>
                </a:tc>
                <a:tc>
                  <a:txBody>
                    <a:bodyPr/>
                    <a:lstStyle/>
                    <a:p>
                      <a:pPr algn="just"/>
                      <a:r>
                        <a:rPr lang="en-ZA" sz="1600" baseline="0" dirty="0">
                          <a:solidFill>
                            <a:schemeClr val="tx1"/>
                          </a:solidFill>
                          <a:latin typeface="Calibri" panose="020F0502020204030204" pitchFamily="34" charset="0"/>
                          <a:cs typeface="Calibri" panose="020F0502020204030204" pitchFamily="34" charset="0"/>
                        </a:rPr>
                        <a:t>Contractor on site, </a:t>
                      </a:r>
                    </a:p>
                    <a:p>
                      <a:pPr algn="just"/>
                      <a:r>
                        <a:rPr lang="en-ZA" sz="1600" baseline="0" dirty="0">
                          <a:solidFill>
                            <a:schemeClr val="tx1"/>
                          </a:solidFill>
                          <a:latin typeface="Calibri" panose="020F0502020204030204" pitchFamily="34" charset="0"/>
                          <a:cs typeface="Calibri" panose="020F0502020204030204" pitchFamily="34" charset="0"/>
                        </a:rPr>
                        <a:t>1,5 weeks to complete, </a:t>
                      </a:r>
                      <a:r>
                        <a:rPr lang="en-ZA" sz="1600" b="1" baseline="0" dirty="0">
                          <a:solidFill>
                            <a:schemeClr val="tx1"/>
                          </a:solidFill>
                          <a:latin typeface="Calibri" panose="020F0502020204030204" pitchFamily="34" charset="0"/>
                          <a:cs typeface="Calibri" panose="020F0502020204030204" pitchFamily="34" charset="0"/>
                        </a:rPr>
                        <a:t>Grade 6 </a:t>
                      </a:r>
                    </a:p>
                    <a:p>
                      <a:pPr algn="just"/>
                      <a:r>
                        <a:rPr lang="en-ZA" sz="1600" baseline="0" dirty="0">
                          <a:solidFill>
                            <a:schemeClr val="tx1"/>
                          </a:solidFill>
                          <a:latin typeface="Calibri" panose="020F0502020204030204" pitchFamily="34" charset="0"/>
                          <a:cs typeface="Calibri" panose="020F0502020204030204" pitchFamily="34" charset="0"/>
                        </a:rPr>
                        <a:t>20 learners affected</a:t>
                      </a:r>
                    </a:p>
                  </a:txBody>
                  <a:tcPr/>
                </a:tc>
                <a:tc>
                  <a:txBody>
                    <a:bodyPr/>
                    <a:lstStyle/>
                    <a:p>
                      <a:pPr algn="just"/>
                      <a:r>
                        <a:rPr lang="en-ZA" sz="1600" b="0" dirty="0">
                          <a:solidFill>
                            <a:schemeClr val="tx1"/>
                          </a:solidFill>
                          <a:latin typeface="Calibri" panose="020F0502020204030204" pitchFamily="34" charset="0"/>
                          <a:cs typeface="Calibri" panose="020F0502020204030204" pitchFamily="34" charset="0"/>
                        </a:rPr>
                        <a:t>Consultation with the communities</a:t>
                      </a:r>
                      <a:r>
                        <a:rPr lang="en-ZA" sz="1600" b="0" baseline="0" dirty="0">
                          <a:solidFill>
                            <a:schemeClr val="tx1"/>
                          </a:solidFill>
                          <a:latin typeface="Calibri" panose="020F0502020204030204" pitchFamily="34" charset="0"/>
                          <a:cs typeface="Calibri" panose="020F0502020204030204" pitchFamily="34" charset="0"/>
                        </a:rPr>
                        <a:t> in progress for the move of the learners </a:t>
                      </a:r>
                      <a:r>
                        <a:rPr lang="en-ZA" sz="1600" b="0" dirty="0">
                          <a:solidFill>
                            <a:schemeClr val="tx1"/>
                          </a:solidFill>
                          <a:latin typeface="Calibri" panose="020F0502020204030204" pitchFamily="34" charset="0"/>
                          <a:cs typeface="Calibri" panose="020F0502020204030204" pitchFamily="34" charset="0"/>
                        </a:rPr>
                        <a:t>to </a:t>
                      </a:r>
                      <a:r>
                        <a:rPr lang="en-ZA" sz="1600" baseline="0" dirty="0">
                          <a:solidFill>
                            <a:schemeClr val="tx1"/>
                          </a:solidFill>
                          <a:latin typeface="Calibri" panose="020F0502020204030204" pitchFamily="34" charset="0"/>
                          <a:cs typeface="Calibri" panose="020F0502020204030204" pitchFamily="34" charset="0"/>
                        </a:rPr>
                        <a:t>Perth.</a:t>
                      </a:r>
                    </a:p>
                  </a:txBody>
                  <a:tcPr/>
                </a:tc>
                <a:extLst>
                  <a:ext uri="{0D108BD9-81ED-4DB2-BD59-A6C34878D82A}">
                    <a16:rowId xmlns:a16="http://schemas.microsoft.com/office/drawing/2014/main" val="10004"/>
                  </a:ext>
                </a:extLst>
              </a:tr>
              <a:tr h="901000">
                <a:tc>
                  <a:txBody>
                    <a:bodyPr/>
                    <a:lstStyle/>
                    <a:p>
                      <a:pPr algn="ctr"/>
                      <a:r>
                        <a:rPr lang="en-US" sz="1600" b="0" dirty="0">
                          <a:solidFill>
                            <a:schemeClr val="tx1"/>
                          </a:solidFill>
                          <a:latin typeface="Calibri" panose="020F0502020204030204" pitchFamily="34" charset="0"/>
                          <a:cs typeface="Calibri" panose="020F0502020204030204" pitchFamily="34" charset="0"/>
                        </a:rPr>
                        <a:t>4</a:t>
                      </a:r>
                      <a:endParaRPr lang="en-ZA" sz="1600" b="0" dirty="0">
                        <a:solidFill>
                          <a:schemeClr val="tx1"/>
                        </a:solidFill>
                        <a:latin typeface="Calibri" panose="020F0502020204030204" pitchFamily="34" charset="0"/>
                        <a:cs typeface="Calibri" panose="020F0502020204030204" pitchFamily="34" charset="0"/>
                      </a:endParaRPr>
                    </a:p>
                  </a:txBody>
                  <a:tcPr/>
                </a:tc>
                <a:tc>
                  <a:txBody>
                    <a:bodyPr/>
                    <a:lstStyle/>
                    <a:p>
                      <a:pPr algn="just"/>
                      <a:r>
                        <a:rPr lang="en-ZA" sz="1600" b="1" dirty="0">
                          <a:solidFill>
                            <a:schemeClr val="tx1"/>
                          </a:solidFill>
                          <a:latin typeface="Calibri" panose="020F0502020204030204" pitchFamily="34" charset="0"/>
                          <a:cs typeface="Calibri" panose="020F0502020204030204" pitchFamily="34" charset="0"/>
                        </a:rPr>
                        <a:t>Dr EP Lekhela</a:t>
                      </a:r>
                    </a:p>
                  </a:txBody>
                  <a:tcPr/>
                </a:tc>
                <a:tc>
                  <a:txBody>
                    <a:bodyPr/>
                    <a:lstStyle/>
                    <a:p>
                      <a:pPr algn="l"/>
                      <a:r>
                        <a:rPr lang="en-ZA" sz="1600" dirty="0">
                          <a:solidFill>
                            <a:schemeClr val="tx1"/>
                          </a:solidFill>
                          <a:latin typeface="Calibri" panose="020F0502020204030204" pitchFamily="34" charset="0"/>
                          <a:cs typeface="Calibri" panose="020F0502020204030204" pitchFamily="34" charset="0"/>
                        </a:rPr>
                        <a:t>Water Reticulation, Ablution Facilities</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600" b="0" dirty="0">
                          <a:solidFill>
                            <a:schemeClr val="tx1"/>
                          </a:solidFill>
                          <a:latin typeface="Calibri" panose="020F0502020204030204" pitchFamily="34" charset="0"/>
                          <a:cs typeface="Calibri" panose="020F0502020204030204" pitchFamily="34" charset="0"/>
                        </a:rPr>
                        <a:t>Contractor instructed to finalise work before the 24 August 2020.</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600" b="0" dirty="0">
                          <a:solidFill>
                            <a:schemeClr val="tx1"/>
                          </a:solidFill>
                          <a:latin typeface="Calibri" panose="020F0502020204030204" pitchFamily="34" charset="0"/>
                          <a:cs typeface="Calibri" panose="020F0502020204030204" pitchFamily="34" charset="0"/>
                        </a:rPr>
                        <a:t>Grade 12 returned successfully. Work to be expedited.</a:t>
                      </a:r>
                    </a:p>
                  </a:txBody>
                  <a:tcPr/>
                </a:tc>
                <a:extLst>
                  <a:ext uri="{0D108BD9-81ED-4DB2-BD59-A6C34878D82A}">
                    <a16:rowId xmlns:a16="http://schemas.microsoft.com/office/drawing/2014/main" val="358815411"/>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3910988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6549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5" name="Title 1"/>
          <p:cNvSpPr txBox="1">
            <a:spLocks/>
          </p:cNvSpPr>
          <p:nvPr/>
        </p:nvSpPr>
        <p:spPr>
          <a:xfrm>
            <a:off x="457200" y="573023"/>
            <a:ext cx="8229600" cy="5023739"/>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54354"/>
                </a:solidFill>
                <a:effectLst/>
                <a:uLnTx/>
                <a:uFillTx/>
                <a:latin typeface="Calibri" panose="020F0502020204030204" pitchFamily="34" charset="0"/>
                <a:ea typeface="+mj-ea"/>
                <a:cs typeface="Calibri" panose="020F0502020204030204" pitchFamily="34" charset="0"/>
              </a:rPr>
              <a:t>3.4. COMPLIANCE OF HOSTEL FACILITIES</a:t>
            </a:r>
          </a:p>
        </p:txBody>
      </p:sp>
    </p:spTree>
    <p:extLst>
      <p:ext uri="{BB962C8B-B14F-4D97-AF65-F5344CB8AC3E}">
        <p14:creationId xmlns:p14="http://schemas.microsoft.com/office/powerpoint/2010/main" val="1322721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2126"/>
          </a:xfrm>
        </p:spPr>
        <p:txBody>
          <a:bodyPr>
            <a:normAutofit/>
          </a:bodyPr>
          <a:lstStyle/>
          <a:p>
            <a:r>
              <a:rPr lang="en-US" sz="3600" dirty="0"/>
              <a:t>HOSTELS IN THE PROVINCE PER DISTRICT</a:t>
            </a:r>
            <a:endParaRPr lang="en-ZA" sz="3600" dirty="0"/>
          </a:p>
        </p:txBody>
      </p:sp>
      <p:graphicFrame>
        <p:nvGraphicFramePr>
          <p:cNvPr id="5" name="Content Placeholder 4"/>
          <p:cNvGraphicFramePr>
            <a:graphicFrameLocks noGrp="1"/>
          </p:cNvGraphicFramePr>
          <p:nvPr>
            <p:ph idx="1"/>
            <p:extLst/>
          </p:nvPr>
        </p:nvGraphicFramePr>
        <p:xfrm>
          <a:off x="457199" y="1151198"/>
          <a:ext cx="8455891" cy="4815840"/>
        </p:xfrm>
        <a:graphic>
          <a:graphicData uri="http://schemas.openxmlformats.org/drawingml/2006/table">
            <a:tbl>
              <a:tblPr firstRow="1" bandRow="1">
                <a:tableStyleId>{073A0DAA-6AF3-43AB-8588-CEC1D06C72B9}</a:tableStyleId>
              </a:tblPr>
              <a:tblGrid>
                <a:gridCol w="1390334">
                  <a:extLst>
                    <a:ext uri="{9D8B030D-6E8A-4147-A177-3AD203B41FA5}">
                      <a16:colId xmlns:a16="http://schemas.microsoft.com/office/drawing/2014/main" val="20000"/>
                    </a:ext>
                  </a:extLst>
                </a:gridCol>
                <a:gridCol w="1176802">
                  <a:extLst>
                    <a:ext uri="{9D8B030D-6E8A-4147-A177-3AD203B41FA5}">
                      <a16:colId xmlns:a16="http://schemas.microsoft.com/office/drawing/2014/main" val="20001"/>
                    </a:ext>
                  </a:extLst>
                </a:gridCol>
                <a:gridCol w="1205274">
                  <a:extLst>
                    <a:ext uri="{9D8B030D-6E8A-4147-A177-3AD203B41FA5}">
                      <a16:colId xmlns:a16="http://schemas.microsoft.com/office/drawing/2014/main" val="20002"/>
                    </a:ext>
                  </a:extLst>
                </a:gridCol>
                <a:gridCol w="1347627">
                  <a:extLst>
                    <a:ext uri="{9D8B030D-6E8A-4147-A177-3AD203B41FA5}">
                      <a16:colId xmlns:a16="http://schemas.microsoft.com/office/drawing/2014/main" val="20003"/>
                    </a:ext>
                  </a:extLst>
                </a:gridCol>
                <a:gridCol w="1423551">
                  <a:extLst>
                    <a:ext uri="{9D8B030D-6E8A-4147-A177-3AD203B41FA5}">
                      <a16:colId xmlns:a16="http://schemas.microsoft.com/office/drawing/2014/main" val="20004"/>
                    </a:ext>
                  </a:extLst>
                </a:gridCol>
                <a:gridCol w="1912303">
                  <a:extLst>
                    <a:ext uri="{9D8B030D-6E8A-4147-A177-3AD203B41FA5}">
                      <a16:colId xmlns:a16="http://schemas.microsoft.com/office/drawing/2014/main" val="20005"/>
                    </a:ext>
                  </a:extLst>
                </a:gridCol>
              </a:tblGrid>
              <a:tr h="370840">
                <a:tc>
                  <a:txBody>
                    <a:bodyPr/>
                    <a:lstStyle/>
                    <a:p>
                      <a:pPr marL="0" algn="ctr" rtl="0" eaLnBrk="1" fontAlgn="ctr" latinLnBrk="0" hangingPunct="1">
                        <a:spcBef>
                          <a:spcPts val="0"/>
                        </a:spcBef>
                        <a:spcAft>
                          <a:spcPts val="0"/>
                        </a:spcAft>
                      </a:pPr>
                      <a:r>
                        <a:rPr lang="en-US" sz="2000" b="1" i="0" u="none" strike="noStrike" kern="1200" dirty="0">
                          <a:solidFill>
                            <a:srgbClr val="FFFFFF"/>
                          </a:solidFill>
                          <a:effectLst/>
                          <a:latin typeface="Calibri" panose="020F0502020204030204" pitchFamily="34" charset="0"/>
                          <a:cs typeface="Calibri" panose="020F0502020204030204" pitchFamily="34" charset="0"/>
                        </a:rPr>
                        <a:t>District</a:t>
                      </a:r>
                      <a:endParaRPr lang="en-US" sz="1800" b="0" i="0" u="none" strike="noStrike" dirty="0">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1" i="0" u="none" strike="noStrike" kern="1200" baseline="0" dirty="0">
                          <a:solidFill>
                            <a:srgbClr val="FFFFFF"/>
                          </a:solidFill>
                          <a:effectLst/>
                          <a:latin typeface="Calibri" panose="020F0502020204030204" pitchFamily="34" charset="0"/>
                          <a:cs typeface="Calibri" panose="020F0502020204030204" pitchFamily="34" charset="0"/>
                        </a:rPr>
                        <a:t>Public Ordinary School Hostels</a:t>
                      </a:r>
                      <a:endParaRPr lang="en-US" sz="1800" b="0" i="0" u="none" strike="noStrike" dirty="0">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ZA" sz="2000" b="1" i="0" u="none" strike="noStrike" kern="1200" dirty="0">
                          <a:solidFill>
                            <a:srgbClr val="FFFFFF"/>
                          </a:solidFill>
                          <a:effectLst/>
                          <a:latin typeface="Calibri" panose="020F0502020204030204" pitchFamily="34" charset="0"/>
                          <a:cs typeface="Calibri" panose="020F0502020204030204" pitchFamily="34" charset="0"/>
                        </a:rPr>
                        <a:t> Special</a:t>
                      </a:r>
                      <a:r>
                        <a:rPr lang="en-ZA" sz="2000" b="1" i="0" u="none" strike="noStrike" kern="1200" baseline="0" dirty="0">
                          <a:solidFill>
                            <a:srgbClr val="FFFFFF"/>
                          </a:solidFill>
                          <a:effectLst/>
                          <a:latin typeface="Calibri" panose="020F0502020204030204" pitchFamily="34" charset="0"/>
                          <a:cs typeface="Calibri" panose="020F0502020204030204" pitchFamily="34" charset="0"/>
                        </a:rPr>
                        <a:t> School Hostels</a:t>
                      </a:r>
                      <a:endParaRPr lang="en-ZA" sz="1800" b="0" i="0" u="none" strike="noStrike" dirty="0">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1" i="0" u="none" strike="noStrike" kern="1200" dirty="0">
                          <a:solidFill>
                            <a:srgbClr val="FFFFFF"/>
                          </a:solidFill>
                          <a:effectLst/>
                          <a:latin typeface="Calibri" panose="020F0502020204030204" pitchFamily="34" charset="0"/>
                          <a:cs typeface="Calibri" panose="020F0502020204030204" pitchFamily="34" charset="0"/>
                        </a:rPr>
                        <a:t>Total</a:t>
                      </a:r>
                      <a:r>
                        <a:rPr lang="en-US" sz="2000" b="1" i="0" u="none" strike="noStrike" kern="1200" baseline="0" dirty="0">
                          <a:solidFill>
                            <a:srgbClr val="FFFFFF"/>
                          </a:solidFill>
                          <a:effectLst/>
                          <a:latin typeface="Calibri" panose="020F0502020204030204" pitchFamily="34" charset="0"/>
                          <a:cs typeface="Calibri" panose="020F0502020204030204" pitchFamily="34" charset="0"/>
                        </a:rPr>
                        <a:t> School Hostels</a:t>
                      </a:r>
                      <a:endParaRPr lang="en-US" sz="1800" b="0" i="0" u="none" strike="noStrike" dirty="0">
                        <a:effectLst/>
                        <a:latin typeface="Arial" panose="020B0604020202020204" pitchFamily="34" charset="0"/>
                      </a:endParaRPr>
                    </a:p>
                  </a:txBody>
                  <a:tcPr anchor="ctr"/>
                </a:tc>
                <a:tc>
                  <a:txBody>
                    <a:bodyPr/>
                    <a:lstStyle/>
                    <a:p>
                      <a:pPr algn="ctr"/>
                      <a:r>
                        <a:rPr lang="en-US" dirty="0"/>
                        <a:t>Hostels</a:t>
                      </a:r>
                      <a:r>
                        <a:rPr lang="en-US" baseline="0" dirty="0"/>
                        <a:t> not Ready for all Boarders</a:t>
                      </a:r>
                      <a:endParaRPr lang="en-ZA" dirty="0"/>
                    </a:p>
                  </a:txBody>
                  <a:tcPr anchor="ctr"/>
                </a:tc>
                <a:tc>
                  <a:txBody>
                    <a:bodyPr/>
                    <a:lstStyle/>
                    <a:p>
                      <a:pPr algn="ctr"/>
                      <a:r>
                        <a:rPr lang="en-US" dirty="0"/>
                        <a:t>Reasons</a:t>
                      </a:r>
                      <a:endParaRPr lang="en-ZA" dirty="0"/>
                    </a:p>
                  </a:txBody>
                  <a:tcPr anchor="ctr"/>
                </a:tc>
                <a:extLst>
                  <a:ext uri="{0D108BD9-81ED-4DB2-BD59-A6C34878D82A}">
                    <a16:rowId xmlns:a16="http://schemas.microsoft.com/office/drawing/2014/main" val="10000"/>
                  </a:ext>
                </a:extLst>
              </a:tr>
              <a:tr h="370840">
                <a:tc>
                  <a:txBody>
                    <a:bodyPr/>
                    <a:lstStyle/>
                    <a:p>
                      <a:pPr marL="0" algn="just" rtl="0" eaLnBrk="1" fontAlgn="ctr" latinLnBrk="0" hangingPunct="1">
                        <a:spcBef>
                          <a:spcPts val="0"/>
                        </a:spcBef>
                        <a:spcAft>
                          <a:spcPts val="0"/>
                        </a:spcAft>
                      </a:pPr>
                      <a:r>
                        <a:rPr lang="en-US" sz="2000" b="0" i="0" u="none" strike="noStrike" kern="1200">
                          <a:solidFill>
                            <a:srgbClr val="154354"/>
                          </a:solidFill>
                          <a:effectLst/>
                          <a:latin typeface="Calibri" panose="020F0502020204030204" pitchFamily="34" charset="0"/>
                          <a:cs typeface="Calibri" panose="020F0502020204030204" pitchFamily="34" charset="0"/>
                        </a:rPr>
                        <a:t>Frances</a:t>
                      </a:r>
                      <a:r>
                        <a:rPr lang="en-US" sz="2000" b="0" i="0" u="none" strike="noStrike" kern="1200" baseline="0">
                          <a:solidFill>
                            <a:srgbClr val="154354"/>
                          </a:solidFill>
                          <a:effectLst/>
                          <a:latin typeface="Calibri" panose="020F0502020204030204" pitchFamily="34" charset="0"/>
                          <a:cs typeface="Calibri" panose="020F0502020204030204" pitchFamily="34" charset="0"/>
                        </a:rPr>
                        <a:t> Baard</a:t>
                      </a:r>
                      <a:endParaRPr lang="en-US" sz="1800" b="0" i="0" u="none" strike="noStrike">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0" i="0" u="none" strike="noStrike" kern="1200">
                          <a:solidFill>
                            <a:srgbClr val="154354"/>
                          </a:solidFill>
                          <a:effectLst/>
                          <a:latin typeface="Calibri" panose="020F0502020204030204" pitchFamily="34" charset="0"/>
                          <a:cs typeface="Calibri" panose="020F0502020204030204" pitchFamily="34" charset="0"/>
                        </a:rPr>
                        <a:t>9</a:t>
                      </a:r>
                      <a:endParaRPr lang="en-US" sz="1800" b="0" i="0" u="none" strike="noStrike">
                        <a:effectLst/>
                        <a:latin typeface="Arial" panose="020B0604020202020204" pitchFamily="34" charset="0"/>
                      </a:endParaRPr>
                    </a:p>
                  </a:txBody>
                  <a:tcPr anchor="ctr"/>
                </a:tc>
                <a:tc>
                  <a:txBody>
                    <a:bodyPr/>
                    <a:lstStyle/>
                    <a:p>
                      <a:pPr marL="0" marR="0" indent="0" algn="ctr" rtl="0" eaLnBrk="1" fontAlgn="auto" latinLnBrk="0" hangingPunct="1">
                        <a:spcBef>
                          <a:spcPts val="0"/>
                        </a:spcBef>
                        <a:spcAft>
                          <a:spcPts val="0"/>
                        </a:spcAft>
                      </a:pPr>
                      <a:r>
                        <a:rPr lang="en-US" sz="2000" b="0" i="0" u="none" strike="noStrike" kern="1200">
                          <a:solidFill>
                            <a:srgbClr val="154354"/>
                          </a:solidFill>
                          <a:effectLst/>
                          <a:latin typeface="Calibri" panose="020F0502020204030204" pitchFamily="34" charset="0"/>
                          <a:cs typeface="Calibri" panose="020F0502020204030204" pitchFamily="34" charset="0"/>
                        </a:rPr>
                        <a:t>3</a:t>
                      </a:r>
                      <a:endParaRPr lang="en-US" sz="1800" b="0" i="0" u="none" strike="noStrike">
                        <a:effectLst/>
                        <a:latin typeface="Arial" panose="020B0604020202020204" pitchFamily="34" charset="0"/>
                      </a:endParaRPr>
                    </a:p>
                  </a:txBody>
                  <a:tcPr anchor="ctr"/>
                </a:tc>
                <a:tc>
                  <a:txBody>
                    <a:bodyPr/>
                    <a:lstStyle/>
                    <a:p>
                      <a:pPr marL="0" marR="0" indent="0" algn="ctr" rtl="0" eaLnBrk="1" fontAlgn="auto" latinLnBrk="0" hangingPunct="1">
                        <a:spcBef>
                          <a:spcPts val="0"/>
                        </a:spcBef>
                        <a:spcAft>
                          <a:spcPts val="0"/>
                        </a:spcAft>
                      </a:pPr>
                      <a:r>
                        <a:rPr lang="en-US" sz="2000" b="0" i="0" u="none" strike="noStrike" kern="1200" dirty="0">
                          <a:solidFill>
                            <a:srgbClr val="154354"/>
                          </a:solidFill>
                          <a:effectLst/>
                          <a:latin typeface="Calibri" panose="020F0502020204030204" pitchFamily="34" charset="0"/>
                          <a:cs typeface="Calibri" panose="020F0502020204030204" pitchFamily="34" charset="0"/>
                        </a:rPr>
                        <a:t>12</a:t>
                      </a:r>
                      <a:endParaRPr lang="en-US" sz="1800" b="0" i="0" u="none" strike="noStrike" dirty="0">
                        <a:effectLst/>
                        <a:latin typeface="Arial" panose="020B0604020202020204" pitchFamily="34" charset="0"/>
                      </a:endParaRPr>
                    </a:p>
                  </a:txBody>
                  <a:tcPr anchor="ctr"/>
                </a:tc>
                <a:tc>
                  <a:txBody>
                    <a:bodyPr/>
                    <a:lstStyle/>
                    <a:p>
                      <a:pPr algn="ctr"/>
                      <a:endParaRPr lang="en-US" dirty="0"/>
                    </a:p>
                    <a:p>
                      <a:pPr algn="ctr"/>
                      <a:r>
                        <a:rPr lang="en-US" dirty="0"/>
                        <a:t>2</a:t>
                      </a:r>
                    </a:p>
                    <a:p>
                      <a:pPr algn="ctr"/>
                      <a:endParaRPr lang="en-ZA" dirty="0"/>
                    </a:p>
                  </a:txBody>
                  <a:tcPr anchor="ctr"/>
                </a:tc>
                <a:tc>
                  <a:txBody>
                    <a:bodyPr/>
                    <a:lstStyle/>
                    <a:p>
                      <a:pPr algn="just"/>
                      <a:r>
                        <a:rPr lang="en-US" dirty="0"/>
                        <a:t>Lack</a:t>
                      </a:r>
                      <a:r>
                        <a:rPr lang="en-US" baseline="0" dirty="0"/>
                        <a:t> of essential personnel (2 </a:t>
                      </a:r>
                      <a:r>
                        <a:rPr lang="en-US" dirty="0"/>
                        <a:t>Special Schools)</a:t>
                      </a:r>
                      <a:endParaRPr lang="en-ZA" dirty="0"/>
                    </a:p>
                  </a:txBody>
                  <a:tcPr anchor="ctr"/>
                </a:tc>
                <a:extLst>
                  <a:ext uri="{0D108BD9-81ED-4DB2-BD59-A6C34878D82A}">
                    <a16:rowId xmlns:a16="http://schemas.microsoft.com/office/drawing/2014/main" val="10001"/>
                  </a:ext>
                </a:extLst>
              </a:tr>
              <a:tr h="370840">
                <a:tc>
                  <a:txBody>
                    <a:bodyPr/>
                    <a:lstStyle/>
                    <a:p>
                      <a:pPr marL="0" algn="l" rtl="0" eaLnBrk="1" fontAlgn="ctr" latinLnBrk="0" hangingPunct="1">
                        <a:spcBef>
                          <a:spcPts val="0"/>
                        </a:spcBef>
                        <a:spcAft>
                          <a:spcPts val="0"/>
                        </a:spcAft>
                      </a:pPr>
                      <a:r>
                        <a:rPr lang="en-US" sz="2000" b="0" i="0" u="none" strike="noStrike" kern="1200">
                          <a:solidFill>
                            <a:srgbClr val="154354"/>
                          </a:solidFill>
                          <a:effectLst/>
                          <a:latin typeface="Calibri" panose="020F0502020204030204" pitchFamily="34" charset="0"/>
                          <a:cs typeface="Calibri" panose="020F0502020204030204" pitchFamily="34" charset="0"/>
                        </a:rPr>
                        <a:t>J</a:t>
                      </a:r>
                      <a:r>
                        <a:rPr lang="en-US" sz="2000" b="0" i="0" u="none" strike="noStrike" kern="1200" baseline="0">
                          <a:solidFill>
                            <a:srgbClr val="154354"/>
                          </a:solidFill>
                          <a:effectLst/>
                          <a:latin typeface="Calibri" panose="020F0502020204030204" pitchFamily="34" charset="0"/>
                          <a:cs typeface="Calibri" panose="020F0502020204030204" pitchFamily="34" charset="0"/>
                        </a:rPr>
                        <a:t>T Gaetsewe</a:t>
                      </a:r>
                      <a:endParaRPr lang="en-US" sz="1800" b="0" i="0" u="none" strike="noStrike">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0" i="0" u="none" strike="noStrike" kern="1200">
                          <a:solidFill>
                            <a:srgbClr val="154354"/>
                          </a:solidFill>
                          <a:effectLst/>
                          <a:latin typeface="Calibri" panose="020F0502020204030204" pitchFamily="34" charset="0"/>
                          <a:cs typeface="Calibri" panose="020F0502020204030204" pitchFamily="34" charset="0"/>
                        </a:rPr>
                        <a:t>5</a:t>
                      </a:r>
                      <a:endParaRPr lang="en-US" sz="1800" b="0" i="0" u="none" strike="noStrike">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0" i="0" u="none" strike="noStrike" kern="1200">
                          <a:solidFill>
                            <a:srgbClr val="154354"/>
                          </a:solidFill>
                          <a:effectLst/>
                          <a:latin typeface="Calibri" panose="020F0502020204030204" pitchFamily="34" charset="0"/>
                          <a:cs typeface="Calibri" panose="020F0502020204030204" pitchFamily="34" charset="0"/>
                        </a:rPr>
                        <a:t>1</a:t>
                      </a:r>
                      <a:endParaRPr lang="en-US" sz="1800" b="0" i="0" u="none" strike="noStrike">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0" i="0" u="none" strike="noStrike" kern="1200">
                          <a:solidFill>
                            <a:srgbClr val="154354"/>
                          </a:solidFill>
                          <a:effectLst/>
                          <a:latin typeface="Calibri" panose="020F0502020204030204" pitchFamily="34" charset="0"/>
                          <a:cs typeface="Calibri" panose="020F0502020204030204" pitchFamily="34" charset="0"/>
                        </a:rPr>
                        <a:t>6</a:t>
                      </a:r>
                      <a:endParaRPr lang="en-US" sz="1800" b="0" i="0" u="none" strike="noStrike">
                        <a:effectLst/>
                        <a:latin typeface="Arial" panose="020B0604020202020204" pitchFamily="34" charset="0"/>
                      </a:endParaRPr>
                    </a:p>
                  </a:txBody>
                  <a:tcPr anchor="ctr"/>
                </a:tc>
                <a:tc>
                  <a:txBody>
                    <a:bodyPr/>
                    <a:lstStyle/>
                    <a:p>
                      <a:pPr algn="ctr"/>
                      <a:r>
                        <a:rPr lang="en-US" dirty="0"/>
                        <a:t>3</a:t>
                      </a:r>
                      <a:endParaRPr lang="en-ZA" dirty="0"/>
                    </a:p>
                  </a:txBody>
                  <a:tcPr anchor="ctr"/>
                </a:tc>
                <a:tc>
                  <a:txBody>
                    <a:bodyPr/>
                    <a:lstStyle/>
                    <a:p>
                      <a:pPr algn="just"/>
                      <a:r>
                        <a:rPr lang="en-US" dirty="0"/>
                        <a:t>Over-crowding</a:t>
                      </a:r>
                      <a:endParaRPr lang="en-ZA" dirty="0"/>
                    </a:p>
                  </a:txBody>
                  <a:tcPr anchor="ctr"/>
                </a:tc>
                <a:extLst>
                  <a:ext uri="{0D108BD9-81ED-4DB2-BD59-A6C34878D82A}">
                    <a16:rowId xmlns:a16="http://schemas.microsoft.com/office/drawing/2014/main" val="10002"/>
                  </a:ext>
                </a:extLst>
              </a:tr>
              <a:tr h="370840">
                <a:tc>
                  <a:txBody>
                    <a:bodyPr/>
                    <a:lstStyle/>
                    <a:p>
                      <a:pPr marL="0" algn="l" rtl="0" eaLnBrk="1" fontAlgn="ctr" latinLnBrk="0" hangingPunct="1">
                        <a:spcBef>
                          <a:spcPts val="0"/>
                        </a:spcBef>
                        <a:spcAft>
                          <a:spcPts val="0"/>
                        </a:spcAft>
                      </a:pPr>
                      <a:r>
                        <a:rPr lang="en-US" sz="2000" b="0" i="0" u="none" strike="noStrike" kern="1200">
                          <a:solidFill>
                            <a:srgbClr val="154354"/>
                          </a:solidFill>
                          <a:effectLst/>
                          <a:latin typeface="Calibri" panose="020F0502020204030204" pitchFamily="34" charset="0"/>
                          <a:cs typeface="Calibri" panose="020F0502020204030204" pitchFamily="34" charset="0"/>
                        </a:rPr>
                        <a:t>Namakwa</a:t>
                      </a:r>
                      <a:endParaRPr lang="en-US" sz="1800" b="0" i="0" u="none" strike="noStrike">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0" i="0" u="none" strike="noStrike" kern="1200">
                          <a:solidFill>
                            <a:srgbClr val="154354"/>
                          </a:solidFill>
                          <a:effectLst/>
                          <a:latin typeface="Calibri" panose="020F0502020204030204" pitchFamily="34" charset="0"/>
                          <a:cs typeface="Calibri" panose="020F0502020204030204" pitchFamily="34" charset="0"/>
                        </a:rPr>
                        <a:t>16</a:t>
                      </a:r>
                      <a:endParaRPr lang="en-US" sz="1800" b="0" i="0" u="none" strike="noStrike">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0" i="0" u="none" strike="noStrike" kern="1200">
                          <a:solidFill>
                            <a:srgbClr val="154354"/>
                          </a:solidFill>
                          <a:effectLst/>
                          <a:latin typeface="Calibri" panose="020F0502020204030204" pitchFamily="34" charset="0"/>
                          <a:cs typeface="Calibri" panose="020F0502020204030204" pitchFamily="34" charset="0"/>
                        </a:rPr>
                        <a:t>1</a:t>
                      </a:r>
                      <a:endParaRPr lang="en-US" sz="1800" b="0" i="0" u="none" strike="noStrike">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0" i="0" u="none" strike="noStrike" kern="1200">
                          <a:solidFill>
                            <a:srgbClr val="154354"/>
                          </a:solidFill>
                          <a:effectLst/>
                          <a:latin typeface="Calibri" panose="020F0502020204030204" pitchFamily="34" charset="0"/>
                          <a:cs typeface="Calibri" panose="020F0502020204030204" pitchFamily="34" charset="0"/>
                        </a:rPr>
                        <a:t>17</a:t>
                      </a:r>
                      <a:endParaRPr lang="en-US" sz="1800" b="0" i="0" u="none" strike="noStrike">
                        <a:effectLst/>
                        <a:latin typeface="Arial" panose="020B0604020202020204" pitchFamily="34" charset="0"/>
                      </a:endParaRPr>
                    </a:p>
                  </a:txBody>
                  <a:tcPr anchor="ctr"/>
                </a:tc>
                <a:tc>
                  <a:txBody>
                    <a:bodyPr/>
                    <a:lstStyle/>
                    <a:p>
                      <a:pPr algn="ctr"/>
                      <a:r>
                        <a:rPr lang="en-US" dirty="0"/>
                        <a:t>5</a:t>
                      </a:r>
                      <a:endParaRPr lang="en-ZA" dirty="0"/>
                    </a:p>
                  </a:txBody>
                  <a:tcPr anchor="ctr"/>
                </a:tc>
                <a:tc>
                  <a:txBody>
                    <a:bodyPr/>
                    <a:lstStyle/>
                    <a:p>
                      <a:pPr algn="just"/>
                      <a:r>
                        <a:rPr lang="en-US" dirty="0"/>
                        <a:t>Over-crowding</a:t>
                      </a:r>
                      <a:endParaRPr lang="en-ZA" dirty="0"/>
                    </a:p>
                  </a:txBody>
                  <a:tcPr anchor="ctr"/>
                </a:tc>
                <a:extLst>
                  <a:ext uri="{0D108BD9-81ED-4DB2-BD59-A6C34878D82A}">
                    <a16:rowId xmlns:a16="http://schemas.microsoft.com/office/drawing/2014/main" val="10003"/>
                  </a:ext>
                </a:extLst>
              </a:tr>
              <a:tr h="370840">
                <a:tc>
                  <a:txBody>
                    <a:bodyPr/>
                    <a:lstStyle/>
                    <a:p>
                      <a:pPr marL="0" algn="l" rtl="0" eaLnBrk="1" fontAlgn="ctr" latinLnBrk="0" hangingPunct="1">
                        <a:spcBef>
                          <a:spcPts val="0"/>
                        </a:spcBef>
                        <a:spcAft>
                          <a:spcPts val="0"/>
                        </a:spcAft>
                      </a:pPr>
                      <a:r>
                        <a:rPr lang="en-US" sz="2000" b="0" i="0" u="none" strike="noStrike" kern="1200">
                          <a:solidFill>
                            <a:srgbClr val="154354"/>
                          </a:solidFill>
                          <a:effectLst/>
                          <a:latin typeface="Calibri" panose="020F0502020204030204" pitchFamily="34" charset="0"/>
                          <a:cs typeface="Calibri" panose="020F0502020204030204" pitchFamily="34" charset="0"/>
                        </a:rPr>
                        <a:t>Pixley ka Seme</a:t>
                      </a:r>
                      <a:endParaRPr lang="en-US" sz="1800" b="0" i="0" u="none" strike="noStrike">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0" i="0" u="none" strike="noStrike" kern="1200">
                          <a:solidFill>
                            <a:srgbClr val="154354"/>
                          </a:solidFill>
                          <a:effectLst/>
                          <a:latin typeface="Calibri" panose="020F0502020204030204" pitchFamily="34" charset="0"/>
                          <a:cs typeface="Calibri" panose="020F0502020204030204" pitchFamily="34" charset="0"/>
                        </a:rPr>
                        <a:t>19</a:t>
                      </a:r>
                      <a:endParaRPr lang="en-US" sz="1800" b="0" i="0" u="none" strike="noStrike">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0" i="0" u="none" strike="noStrike" kern="1200" baseline="0">
                          <a:solidFill>
                            <a:srgbClr val="154354"/>
                          </a:solidFill>
                          <a:effectLst/>
                          <a:latin typeface="Calibri" panose="020F0502020204030204" pitchFamily="34" charset="0"/>
                          <a:cs typeface="Calibri" panose="020F0502020204030204" pitchFamily="34" charset="0"/>
                        </a:rPr>
                        <a:t>-</a:t>
                      </a:r>
                      <a:endParaRPr lang="en-US" sz="1800" b="0" i="0" u="none" strike="noStrike">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0" i="0" u="none" strike="noStrike" kern="1200" baseline="0">
                          <a:solidFill>
                            <a:srgbClr val="154354"/>
                          </a:solidFill>
                          <a:effectLst/>
                          <a:latin typeface="Calibri" panose="020F0502020204030204" pitchFamily="34" charset="0"/>
                          <a:cs typeface="Calibri" panose="020F0502020204030204" pitchFamily="34" charset="0"/>
                        </a:rPr>
                        <a:t>19</a:t>
                      </a:r>
                      <a:endParaRPr lang="en-US" sz="1800" b="0" i="0" u="none" strike="noStrike">
                        <a:effectLst/>
                        <a:latin typeface="Arial" panose="020B0604020202020204" pitchFamily="34" charset="0"/>
                      </a:endParaRPr>
                    </a:p>
                  </a:txBody>
                  <a:tcPr anchor="ctr"/>
                </a:tc>
                <a:tc>
                  <a:txBody>
                    <a:bodyPr/>
                    <a:lstStyle/>
                    <a:p>
                      <a:pPr algn="ctr"/>
                      <a:r>
                        <a:rPr lang="en-US" dirty="0"/>
                        <a:t>5</a:t>
                      </a:r>
                      <a:endParaRPr lang="en-ZA" dirty="0"/>
                    </a:p>
                  </a:txBody>
                  <a:tcPr anchor="ctr"/>
                </a:tc>
                <a:tc>
                  <a:txBody>
                    <a:bodyPr/>
                    <a:lstStyle/>
                    <a:p>
                      <a:pPr algn="just"/>
                      <a:r>
                        <a:rPr lang="en-US" dirty="0"/>
                        <a:t>Over-crowding</a:t>
                      </a:r>
                      <a:endParaRPr lang="en-ZA" dirty="0"/>
                    </a:p>
                  </a:txBody>
                  <a:tcPr anchor="ctr"/>
                </a:tc>
                <a:extLst>
                  <a:ext uri="{0D108BD9-81ED-4DB2-BD59-A6C34878D82A}">
                    <a16:rowId xmlns:a16="http://schemas.microsoft.com/office/drawing/2014/main" val="10004"/>
                  </a:ext>
                </a:extLst>
              </a:tr>
              <a:tr h="370840">
                <a:tc>
                  <a:txBody>
                    <a:bodyPr/>
                    <a:lstStyle/>
                    <a:p>
                      <a:pPr marL="0" algn="just" rtl="0" eaLnBrk="1" fontAlgn="ctr" latinLnBrk="0" hangingPunct="1">
                        <a:spcBef>
                          <a:spcPts val="0"/>
                        </a:spcBef>
                        <a:spcAft>
                          <a:spcPts val="0"/>
                        </a:spcAft>
                      </a:pPr>
                      <a:r>
                        <a:rPr lang="en-US" sz="2000" b="0" i="0" u="none" strike="noStrike" kern="1200">
                          <a:solidFill>
                            <a:srgbClr val="154354"/>
                          </a:solidFill>
                          <a:effectLst/>
                          <a:latin typeface="Calibri" panose="020F0502020204030204" pitchFamily="34" charset="0"/>
                          <a:cs typeface="Calibri" panose="020F0502020204030204" pitchFamily="34" charset="0"/>
                        </a:rPr>
                        <a:t>ZF Mgcawu</a:t>
                      </a:r>
                      <a:endParaRPr lang="en-US" sz="1800" b="0" i="0" u="none" strike="noStrike">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0" i="0" u="none" strike="noStrike" kern="1200">
                          <a:solidFill>
                            <a:srgbClr val="154354"/>
                          </a:solidFill>
                          <a:effectLst/>
                          <a:latin typeface="Calibri" panose="020F0502020204030204" pitchFamily="34" charset="0"/>
                          <a:cs typeface="Calibri" panose="020F0502020204030204" pitchFamily="34" charset="0"/>
                        </a:rPr>
                        <a:t>16</a:t>
                      </a:r>
                      <a:endParaRPr lang="en-US" sz="1800" b="0" i="0" u="none" strike="noStrike">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0" i="0" u="none" strike="noStrike" kern="1200" baseline="0">
                          <a:solidFill>
                            <a:srgbClr val="154354"/>
                          </a:solidFill>
                          <a:effectLst/>
                          <a:latin typeface="Calibri" panose="020F0502020204030204" pitchFamily="34" charset="0"/>
                          <a:cs typeface="Calibri" panose="020F0502020204030204" pitchFamily="34" charset="0"/>
                        </a:rPr>
                        <a:t>-</a:t>
                      </a:r>
                      <a:endParaRPr lang="en-US" sz="1800" b="0" i="0" u="none" strike="noStrike">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0" i="0" u="none" strike="noStrike" kern="1200" baseline="0">
                          <a:solidFill>
                            <a:srgbClr val="154354"/>
                          </a:solidFill>
                          <a:effectLst/>
                          <a:latin typeface="Calibri" panose="020F0502020204030204" pitchFamily="34" charset="0"/>
                          <a:cs typeface="Calibri" panose="020F0502020204030204" pitchFamily="34" charset="0"/>
                        </a:rPr>
                        <a:t>16</a:t>
                      </a:r>
                      <a:endParaRPr lang="en-US" sz="1800" b="0" i="0" u="none" strike="noStrike">
                        <a:effectLst/>
                        <a:latin typeface="Arial" panose="020B0604020202020204" pitchFamily="34" charset="0"/>
                      </a:endParaRPr>
                    </a:p>
                  </a:txBody>
                  <a:tcPr anchor="ctr"/>
                </a:tc>
                <a:tc>
                  <a:txBody>
                    <a:bodyPr/>
                    <a:lstStyle/>
                    <a:p>
                      <a:pPr algn="ctr"/>
                      <a:r>
                        <a:rPr lang="en-US" dirty="0"/>
                        <a:t>5</a:t>
                      </a:r>
                      <a:endParaRPr lang="en-ZA" dirty="0"/>
                    </a:p>
                  </a:txBody>
                  <a:tcPr anchor="ctr"/>
                </a:tc>
                <a:tc>
                  <a:txBody>
                    <a:bodyPr/>
                    <a:lstStyle/>
                    <a:p>
                      <a:pPr algn="just"/>
                      <a:r>
                        <a:rPr lang="en-US" dirty="0"/>
                        <a:t>Over-crowding</a:t>
                      </a:r>
                      <a:endParaRPr lang="en-ZA" dirty="0"/>
                    </a:p>
                  </a:txBody>
                  <a:tcPr anchor="ctr"/>
                </a:tc>
                <a:extLst>
                  <a:ext uri="{0D108BD9-81ED-4DB2-BD59-A6C34878D82A}">
                    <a16:rowId xmlns:a16="http://schemas.microsoft.com/office/drawing/2014/main" val="10005"/>
                  </a:ext>
                </a:extLst>
              </a:tr>
              <a:tr h="370840">
                <a:tc>
                  <a:txBody>
                    <a:bodyPr/>
                    <a:lstStyle/>
                    <a:p>
                      <a:pPr marL="0" algn="l" rtl="0" eaLnBrk="1" fontAlgn="ctr" latinLnBrk="0" hangingPunct="1">
                        <a:spcBef>
                          <a:spcPts val="0"/>
                        </a:spcBef>
                        <a:spcAft>
                          <a:spcPts val="0"/>
                        </a:spcAft>
                      </a:pPr>
                      <a:r>
                        <a:rPr lang="en-US" sz="2000" b="1" i="0" u="none" strike="noStrike" kern="1200" dirty="0">
                          <a:solidFill>
                            <a:srgbClr val="154354"/>
                          </a:solidFill>
                          <a:effectLst/>
                          <a:latin typeface="Calibri" panose="020F0502020204030204" pitchFamily="34" charset="0"/>
                          <a:cs typeface="Calibri" panose="020F0502020204030204" pitchFamily="34" charset="0"/>
                        </a:rPr>
                        <a:t>TOTAL</a:t>
                      </a:r>
                      <a:endParaRPr lang="en-US" sz="1800" b="0" i="0" u="none" strike="noStrike" dirty="0">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1" i="0" u="none" strike="noStrike" kern="1200" dirty="0">
                          <a:solidFill>
                            <a:srgbClr val="154354"/>
                          </a:solidFill>
                          <a:effectLst/>
                          <a:latin typeface="Calibri" panose="020F0502020204030204" pitchFamily="34" charset="0"/>
                          <a:cs typeface="Calibri" panose="020F0502020204030204" pitchFamily="34" charset="0"/>
                        </a:rPr>
                        <a:t>65</a:t>
                      </a:r>
                      <a:endParaRPr lang="en-US" sz="1800" b="0" i="0" u="none" strike="noStrike" dirty="0">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1" i="0" u="none" strike="noStrike" kern="1200" baseline="0" dirty="0">
                          <a:solidFill>
                            <a:srgbClr val="154354"/>
                          </a:solidFill>
                          <a:effectLst/>
                          <a:latin typeface="Calibri" panose="020F0502020204030204" pitchFamily="34" charset="0"/>
                          <a:cs typeface="Calibri" panose="020F0502020204030204" pitchFamily="34" charset="0"/>
                        </a:rPr>
                        <a:t>5</a:t>
                      </a:r>
                      <a:endParaRPr lang="en-US" sz="1800" b="0" i="0" u="none" strike="noStrike" dirty="0">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2000" b="1" i="0" u="none" strike="noStrike" kern="1200" baseline="0" dirty="0">
                          <a:solidFill>
                            <a:srgbClr val="154354"/>
                          </a:solidFill>
                          <a:effectLst/>
                          <a:latin typeface="Calibri" panose="020F0502020204030204" pitchFamily="34" charset="0"/>
                          <a:cs typeface="Calibri" panose="020F0502020204030204" pitchFamily="34" charset="0"/>
                        </a:rPr>
                        <a:t>70</a:t>
                      </a:r>
                      <a:endParaRPr lang="en-US" sz="1800" b="0" i="0" u="none" strike="noStrike" dirty="0">
                        <a:effectLst/>
                        <a:latin typeface="Arial" panose="020B0604020202020204" pitchFamily="34" charset="0"/>
                      </a:endParaRPr>
                    </a:p>
                  </a:txBody>
                  <a:tcPr anchor="ctr"/>
                </a:tc>
                <a:tc>
                  <a:txBody>
                    <a:bodyPr/>
                    <a:lstStyle/>
                    <a:p>
                      <a:pPr algn="ctr"/>
                      <a:r>
                        <a:rPr lang="en-US" dirty="0"/>
                        <a:t>20</a:t>
                      </a:r>
                      <a:endParaRPr lang="en-ZA" dirty="0"/>
                    </a:p>
                  </a:txBody>
                  <a:tcPr anchor="ctr"/>
                </a:tc>
                <a:tc>
                  <a:txBody>
                    <a:bodyPr/>
                    <a:lstStyle/>
                    <a:p>
                      <a:endParaRPr lang="en-ZA" dirty="0"/>
                    </a:p>
                  </a:txBody>
                  <a:tcPr anchor="ct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64003-5205-944C-B490-02EEDFB2535A}" type="slidenum">
              <a:rPr kumimoji="0" lang="en-US" sz="12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348806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NDeIVz0RoyyGqFVhYARYQ"/>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3">
      <a:dk1>
        <a:srgbClr val="154354"/>
      </a:dk1>
      <a:lt1>
        <a:sysClr val="window" lastClr="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5465</TotalTime>
  <Words>16422</Words>
  <Application>Microsoft Office PowerPoint</Application>
  <PresentationFormat>On-screen Show (4:3)</PresentationFormat>
  <Paragraphs>4412</Paragraphs>
  <Slides>209</Slides>
  <Notes>54</Notes>
  <HiddenSlides>0</HiddenSlides>
  <MMClips>0</MMClips>
  <ScaleCrop>false</ScaleCrop>
  <HeadingPairs>
    <vt:vector size="8" baseType="variant">
      <vt:variant>
        <vt:lpstr>Fonts Used</vt:lpstr>
      </vt:variant>
      <vt:variant>
        <vt:i4>17</vt:i4>
      </vt:variant>
      <vt:variant>
        <vt:lpstr>Theme</vt:lpstr>
      </vt:variant>
      <vt:variant>
        <vt:i4>2</vt:i4>
      </vt:variant>
      <vt:variant>
        <vt:lpstr>Embedded OLE Servers</vt:lpstr>
      </vt:variant>
      <vt:variant>
        <vt:i4>1</vt:i4>
      </vt:variant>
      <vt:variant>
        <vt:lpstr>Slide Titles</vt:lpstr>
      </vt:variant>
      <vt:variant>
        <vt:i4>209</vt:i4>
      </vt:variant>
    </vt:vector>
  </HeadingPairs>
  <TitlesOfParts>
    <vt:vector size="229" baseType="lpstr">
      <vt:lpstr>MS PGothic</vt:lpstr>
      <vt:lpstr>Aharoni</vt:lpstr>
      <vt:lpstr>Arial</vt:lpstr>
      <vt:lpstr>Arial Black</vt:lpstr>
      <vt:lpstr>Arial Narrow</vt:lpstr>
      <vt:lpstr>Bradley Hand ITC</vt:lpstr>
      <vt:lpstr>Calibri</vt:lpstr>
      <vt:lpstr>Cambria</vt:lpstr>
      <vt:lpstr>Courier New</vt:lpstr>
      <vt:lpstr>Lucida Sans</vt:lpstr>
      <vt:lpstr>Symbol</vt:lpstr>
      <vt:lpstr>Times</vt:lpstr>
      <vt:lpstr>Times New Roman</vt:lpstr>
      <vt:lpstr>Trebuchet MS</vt:lpstr>
      <vt:lpstr>Verdana</vt:lpstr>
      <vt:lpstr>Wingdings</vt:lpstr>
      <vt:lpstr>Wingdings 3</vt:lpstr>
      <vt:lpstr>1_Office Theme</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COVID-19 Case Statistics: Provincial comparisons (16 August 2020)</vt:lpstr>
      <vt:lpstr>PowerPoint Presentation</vt:lpstr>
      <vt:lpstr>Covid-19: Screening (16 Aug 2020)</vt:lpstr>
      <vt:lpstr>Covid-19: Testing analysis (16 Aug 2020)</vt:lpstr>
      <vt:lpstr>PowerPoint Presentation</vt:lpstr>
      <vt:lpstr>PowerPoint Presentation</vt:lpstr>
      <vt:lpstr>PowerPoint Presentation</vt:lpstr>
      <vt:lpstr>PowerPoint Presentation</vt:lpstr>
      <vt:lpstr>COVID-19: Deaths Analysis (16 Aug 2020)</vt:lpstr>
      <vt:lpstr>COVID-19: Mortality trend (16 Aug 2020)</vt:lpstr>
      <vt:lpstr>COVID-19: Mortality by Age &amp; Sex (16 Aug 2020)</vt:lpstr>
      <vt:lpstr>COVID-19: Mortality and Co-morbidity (16 Aug 2020)</vt:lpstr>
      <vt:lpstr>PowerPoint Presentation</vt:lpstr>
      <vt:lpstr>Prevalence, Incidence and Hotspots</vt:lpstr>
      <vt:lpstr>Actions required at Very High Risk</vt:lpstr>
      <vt:lpstr>Covid-19: Week-on-Week % Change of New Cases</vt:lpstr>
      <vt:lpstr>Incidence  of COVID-19 over past 10 days  = greater than 200 per 100 000 </vt:lpstr>
      <vt:lpstr>Identification &amp; Activation of Quarantine sites</vt:lpstr>
      <vt:lpstr>Availability of Quarantine site</vt:lpstr>
      <vt:lpstr>List of Quarantine Sites (1)</vt:lpstr>
      <vt:lpstr>List of Quarantine Sites (2)</vt:lpstr>
      <vt:lpstr>COVID-19: Hospital Bed planning (1)</vt:lpstr>
      <vt:lpstr>COVID-19: Hospital Bed planning (2)</vt:lpstr>
      <vt:lpstr>National COVID-19 Epi Model (NCEM)</vt:lpstr>
      <vt:lpstr>NC Projected Active Cases</vt:lpstr>
      <vt:lpstr>NC Projected Hospital bed needs </vt:lpstr>
      <vt:lpstr>Funeral Undertakers and Mortuary Capacity</vt:lpstr>
      <vt:lpstr>COVID-19: Environmental Health Services &amp; Pixley ka Seme</vt:lpstr>
      <vt:lpstr>MID-TERM BUDGET:  REPRIORITISATION  </vt:lpstr>
      <vt:lpstr>SPENDING  ALLOCATION </vt:lpstr>
      <vt:lpstr>PPE Orders Placed, Received &amp; Paid Report</vt:lpstr>
      <vt:lpstr>COVID-19: Contract Nursing appointments (12 mth)</vt:lpstr>
      <vt:lpstr>PowerPoint Presentation</vt:lpstr>
      <vt:lpstr>PowerPoint Presentation</vt:lpstr>
      <vt:lpstr>OUTLINE OF PRESENTATION</vt:lpstr>
      <vt:lpstr>PowerPoint Presentation</vt:lpstr>
      <vt:lpstr>PowerPoint Presentation</vt:lpstr>
      <vt:lpstr>Curriculum Recovery Strategies</vt:lpstr>
      <vt:lpstr>PowerPoint Presentation</vt:lpstr>
      <vt:lpstr>PowerPoint Presentation</vt:lpstr>
      <vt:lpstr>PowerPoint Presentation</vt:lpstr>
      <vt:lpstr>PowerPoint Presentation</vt:lpstr>
      <vt:lpstr>PowerPoint Presentation</vt:lpstr>
      <vt:lpstr>PowerPoint Presentation</vt:lpstr>
      <vt:lpstr>IMPLEMENTATION OF DIFFERENTIATED TIMETABLE </vt:lpstr>
      <vt:lpstr>PowerPoint Presentation</vt:lpstr>
      <vt:lpstr>TOTAL LEARNERS BENEFITTING FROM NSNP (AS PER APPROVED 2020/21 NSNP BUSINESS PLAN)</vt:lpstr>
      <vt:lpstr>FEEDING OF LEARNERS</vt:lpstr>
      <vt:lpstr>PowerPoint Presentation</vt:lpstr>
      <vt:lpstr>PROVISION OF LEARNER TRANSPORT</vt:lpstr>
      <vt:lpstr>PROVISION OF LEARNER TRANSPORT…2</vt:lpstr>
      <vt:lpstr>PROVISION OF LEARNER TRANSPORT..3</vt:lpstr>
      <vt:lpstr>PROVISION OF LEARNER TRANSPORT…4</vt:lpstr>
      <vt:lpstr>PROVISION OF LEARNER TRANSPORT…5 </vt:lpstr>
      <vt:lpstr>PowerPoint Presentation</vt:lpstr>
      <vt:lpstr>Examinations and Assessment </vt:lpstr>
      <vt:lpstr>Examinations and Assessment…2 </vt:lpstr>
      <vt:lpstr>Examinations and Assessment…3 </vt:lpstr>
      <vt:lpstr>Examinations and Assessment…4 </vt:lpstr>
      <vt:lpstr>Examinations and Assessment for Grades 1 -11</vt:lpstr>
      <vt:lpstr>Examinations and Assessment for Grades 1 -11…2</vt:lpstr>
      <vt:lpstr>PowerPoint Presentation</vt:lpstr>
      <vt:lpstr>Monitoring of Use of Masks at School</vt:lpstr>
      <vt:lpstr>Mechanism to deal with non-compliance</vt:lpstr>
      <vt:lpstr>PowerPoint Presentation</vt:lpstr>
      <vt:lpstr>MEASURES IN PLACE TO DEAL WITH INCONSISTENT APPLICATION OF SOPS IN SCHOOLS</vt:lpstr>
      <vt:lpstr>  MEASURES IN PLACE TO DEAL WITH INCONSISTENT APPLICATION OF SOPS IN SCHOOLS…2   </vt:lpstr>
      <vt:lpstr>MEASURES IN PLACE TO DEAL WITH INCONSISTENT APPLICATION OF SOPS IN SCHOOLS…3</vt:lpstr>
      <vt:lpstr>PowerPoint Presentation</vt:lpstr>
      <vt:lpstr>COVID-19 RESOURCING</vt:lpstr>
      <vt:lpstr>PowerPoint Presentation</vt:lpstr>
      <vt:lpstr>PowerPoint Presentation</vt:lpstr>
      <vt:lpstr>AVERAGE DAILY LEARNER ATTENDANCE 11 – 14 AUGUST 2020</vt:lpstr>
      <vt:lpstr>AVERAGE DAILY TEACHING AND NON-TEACHING STAFF ATTENDANCE  11 – 14 AUGUST 2020</vt:lpstr>
      <vt:lpstr>PowerPoint Presentation</vt:lpstr>
      <vt:lpstr>DISRUPTIONS OF SCHOOLS FRANCES BAARD DISTRICT</vt:lpstr>
      <vt:lpstr>DISRUPTIONS OF SCHOOLS FRANCES BAARD DISTRICT….2</vt:lpstr>
      <vt:lpstr>DISRUPTIONS OF SCHOOLS FRANCES BAARD DISTRICT…3</vt:lpstr>
      <vt:lpstr>DISRUPTIONS OF SCHOOLS NAMAKWA DISTRICT</vt:lpstr>
      <vt:lpstr>DISRUPTIONS OF SCHOOLS PIXLEY KA SEME DISTRICT</vt:lpstr>
      <vt:lpstr>DISRUPTIONS OF SCHOOLS ZF MGCAWU DISTRICT</vt:lpstr>
      <vt:lpstr>PROVINCIAL SUMMARY OF  DISRUPTIONS OF SCHOOLS</vt:lpstr>
      <vt:lpstr>MEASURES IN PLACE TO CURB SCHOOL DISRUPTIONS</vt:lpstr>
      <vt:lpstr>PowerPoint Presentation</vt:lpstr>
      <vt:lpstr>VANDALISED SCHOOLS</vt:lpstr>
      <vt:lpstr>PROGRESS ON VANDALISED SCHOOLS</vt:lpstr>
      <vt:lpstr>MEASURES IN PLACE TO DEAL WITH VANDALISM IN SCHOOLS</vt:lpstr>
      <vt:lpstr>SCHOOLS CURRENTLY CLOSED DUE TO WATER AND SANITATION CHALLENGES </vt:lpstr>
      <vt:lpstr>PowerPoint Presentation</vt:lpstr>
      <vt:lpstr>HOSTELS IN THE PROVINCE PER DISTRICT</vt:lpstr>
      <vt:lpstr>VACANCIES AT SCHOOL HOSTELS</vt:lpstr>
      <vt:lpstr>HOSTEL READINESS AND CHALLENGES</vt:lpstr>
      <vt:lpstr>MITIGATING MEASURES FOR HOSTELS</vt:lpstr>
      <vt:lpstr>PowerPoint Presentation</vt:lpstr>
      <vt:lpstr>Consolidated Information on Teacher Co-Morbidities</vt:lpstr>
      <vt:lpstr>SUSTITUTE EDUCATORS REQUIRED  BASED ON APPROVED CONCESSIONS GRANTED</vt:lpstr>
      <vt:lpstr>READINESS CHALLENGES IN TERMS OF TEACHERS</vt:lpstr>
      <vt:lpstr>READINESS CHALLENGES IN TERMS OF TEACHERS…2</vt:lpstr>
      <vt:lpstr>PowerPoint Presentation</vt:lpstr>
      <vt:lpstr>PROVINCIAL SUMMARY CONFIRMED COVID-19 CASES AT SCHOOLS AS AT 17 AUGUST 2020</vt:lpstr>
      <vt:lpstr>AVERAGE NUMBER OF DAYS SCHOOLS ARE CLOSED AFTER A POSTIVE COVID-19 CASE</vt:lpstr>
      <vt:lpstr>HOW IS THE CLOSURE MANAGED?</vt:lpstr>
      <vt:lpstr>PowerPoint Presentation</vt:lpstr>
      <vt:lpstr>PowerPoint Presentation</vt:lpstr>
      <vt:lpstr>QLTC STRUCTURES ESTABLISHED AND FUNCTIONAL</vt:lpstr>
      <vt:lpstr>QLTC STRUCTURES ESTABLISHED AND FUNCTIONAL…2</vt:lpstr>
      <vt:lpstr>PUBLIC EDUCATION PROGRAMMES CONDUCTED BY QLTC</vt:lpstr>
      <vt:lpstr>PUBLIC EDUCATION PROGRAMMES CONDUCTED BY QLTC…2</vt:lpstr>
      <vt:lpstr>IMPACT OF QLTC PROGRAMMES IN THE COMMUNITIES</vt:lpstr>
      <vt:lpstr>PowerPoint Presentation</vt:lpstr>
      <vt:lpstr>5.1 Grades who return on 24 August 2020</vt:lpstr>
      <vt:lpstr>5.2 READINESS OF FACILITIES</vt:lpstr>
      <vt:lpstr>5.3 CLEANERS AND SCREENERS</vt:lpstr>
      <vt:lpstr>5.4 LEARNERS WITH SPECIAL EDUCATION NEEDS</vt:lpstr>
      <vt:lpstr> 5.5 DEVIATION FROM PHASED RETURN TO SCHOOLS </vt:lpstr>
      <vt:lpstr> 5.5 DEVIATION FROM PHASED RETURN TO SCHOOLS…2 </vt:lpstr>
      <vt:lpstr>5.6 COVID-19 ESSENTIALS</vt:lpstr>
      <vt:lpstr>5.6 COVID-19 ESSENTIALS…2</vt:lpstr>
      <vt:lpstr>PowerPoint Presentation</vt:lpstr>
      <vt:lpstr>PowerPoint Presentation</vt:lpstr>
      <vt:lpstr>CONTENTS </vt:lpstr>
      <vt:lpstr> DEPARTMENTAL – COVID 19 PANDEMIC IMPLICATIONS</vt:lpstr>
      <vt:lpstr> DEPARTMENTAL – COVID 19 PANDEMIC IMPLICATIONS</vt:lpstr>
      <vt:lpstr> DEPARTMENTAL – COVID 19 PANDEMIC IMPLICATIONS</vt:lpstr>
      <vt:lpstr> DEPARTMENTAL – COVID 19 PANDEMIC IMPLICATIONS</vt:lpstr>
      <vt:lpstr> DEPARTMENTAL – COVID 19 PANDEMIC IMPLICATIONS</vt:lpstr>
      <vt:lpstr> DEPARTMENTAL – COVID 19 PANDEMIC IMPLICATIONS</vt:lpstr>
      <vt:lpstr> DEPARTMENTAL – COVID 19 PANDEMIC IMPLICATIONS</vt:lpstr>
      <vt:lpstr>COVID-19 DONATIONS FROM SOUTH 32 TO TRADITIONAL LEADERS</vt:lpstr>
      <vt:lpstr> FRANCES BAARD DISTRICT</vt:lpstr>
      <vt:lpstr>Work Stream 1:  Screening, Testing, Tracing and Clinical Case Management.</vt:lpstr>
      <vt:lpstr>Work Stream 1:  Screening, Testing, Tracing and Clinical Case Management.</vt:lpstr>
      <vt:lpstr>Work Stream 2:  Safety, security and compliance</vt:lpstr>
      <vt:lpstr>PowerPoint Presentation</vt:lpstr>
      <vt:lpstr>PowerPoint Presentation</vt:lpstr>
      <vt:lpstr>PowerPoint Presentation</vt:lpstr>
      <vt:lpstr>MIG EXPENDITURE AT END JUNE 2020</vt:lpstr>
      <vt:lpstr> J. T. GAETSEWE DISTRICT</vt:lpstr>
      <vt:lpstr>PowerPoint Presentation</vt:lpstr>
      <vt:lpstr>PowerPoint Presentation</vt:lpstr>
      <vt:lpstr>FOOD PARCELS, BLANKETS AND SANITIZER PACKS </vt:lpstr>
      <vt:lpstr>PowerPoint Presentation</vt:lpstr>
      <vt:lpstr>PowerPoint Presentation</vt:lpstr>
      <vt:lpstr>MIG EXPENDITURE AT END JUNE 2020</vt:lpstr>
      <vt:lpstr> NAMAKWA DISTRICT</vt:lpstr>
      <vt:lpstr>PowerPoint Presentation</vt:lpstr>
      <vt:lpstr>COVID 19 Status Report</vt:lpstr>
      <vt:lpstr>PowerPoint Presentation</vt:lpstr>
      <vt:lpstr>PowerPoint Presentation</vt:lpstr>
      <vt:lpstr>MIG EXPENDITURE AT END JUNE 2020</vt:lpstr>
      <vt:lpstr>MIG EXPENDITURE AT END JUNE 2020</vt:lpstr>
      <vt:lpstr> PIXLEY KA SEME DISTRICT</vt:lpstr>
      <vt:lpstr>PowerPoint Presentation</vt:lpstr>
      <vt:lpstr>MIG EXPENDITURE AT END JUNE 2020</vt:lpstr>
      <vt:lpstr>MIG EXPENDITURE AT END JUNE 2020</vt:lpstr>
      <vt:lpstr> Z. F. MGCAWU DISTRICT</vt:lpstr>
      <vt:lpstr>PowerPoint Presentation</vt:lpstr>
      <vt:lpstr>PowerPoint Presentation</vt:lpstr>
      <vt:lpstr>PowerPoint Presentation</vt:lpstr>
      <vt:lpstr>PowerPoint Presentation</vt:lpstr>
      <vt:lpstr>PowerPoint Presentation</vt:lpstr>
      <vt:lpstr>MIG EXPENDITURE AT END JUNE 2020</vt:lpstr>
      <vt:lpstr>PowerPoint Presentation</vt:lpstr>
      <vt:lpstr>PowerPoint Presentation</vt:lpstr>
      <vt:lpstr>LAYOUT</vt:lpstr>
      <vt:lpstr>PURPOSE</vt:lpstr>
      <vt:lpstr>SITUATIONAL ANALYSIS FOR FOOD SECURITY IN THE PROVINCE </vt:lpstr>
      <vt:lpstr>STRATEGY: INITIAL PERIOD OF LOCKDOWN (April to July 2020) </vt:lpstr>
      <vt:lpstr>HOUSEHOLD DISTRIBUTION PER DISTRICT TO DATE  </vt:lpstr>
      <vt:lpstr>REVISED CURRENT STRATEGY </vt:lpstr>
      <vt:lpstr>REVISED CURRENT STRATEGY Continued </vt:lpstr>
      <vt:lpstr>REVISED CURRENT STRATEGY Continued</vt:lpstr>
      <vt:lpstr>PARTNERSHIPS </vt:lpstr>
      <vt:lpstr>BUDGET/EXPENDITURE </vt:lpstr>
      <vt:lpstr>LESSONS LEARNT / CHALLENGES EXPERIENCED </vt:lpstr>
      <vt:lpstr>LESSONS LEARNT / CHALLENGES EXPERIENCED </vt:lpstr>
      <vt:lpstr>SHELTERS FOR THE HOMELESS</vt:lpstr>
      <vt:lpstr>SHELTERS FOR THE HOMELESS</vt:lpstr>
      <vt:lpstr>Collaboration with Municipalities and Challenges at Shelters </vt:lpstr>
      <vt:lpstr>PowerPoint Presentation</vt:lpstr>
      <vt:lpstr>PowerPoint Presentation</vt:lpstr>
      <vt:lpstr>Purpose</vt:lpstr>
      <vt:lpstr>SRD (Food Parcels)</vt:lpstr>
      <vt:lpstr>  Social Grants Top-up </vt:lpstr>
      <vt:lpstr>  Re-instatements of lapsed Disability related grants  </vt:lpstr>
      <vt:lpstr>   Re-instatements of lapsed Disability related grants  </vt:lpstr>
      <vt:lpstr> Total applications as at 17 August 2020 </vt:lpstr>
      <vt:lpstr>Total applications as at  17 August by application channel </vt:lpstr>
      <vt:lpstr>Covid SRD applications by age group as at 17 August 2020 </vt:lpstr>
      <vt:lpstr>Total approved  as at 17 August 2020 </vt:lpstr>
      <vt:lpstr>Total approved for July 2020 by gender as at 17 August 2020 </vt:lpstr>
      <vt:lpstr>Total paid  as at 17 August 2020 by Region &amp; Bank name (for June and July 2020 payments) </vt:lpstr>
      <vt:lpstr>Total rejected by reason as at 12 August 2020 (for May applications) </vt:lpstr>
      <vt:lpstr>Total rejected by reason as at 12 August 2020 (for June 2020 applications) </vt:lpstr>
      <vt:lpstr>Implementation Challenges</vt:lpstr>
      <vt:lpstr>Implementation challenges</vt:lpstr>
      <vt:lpstr>Social Grants in Payment – July 2020</vt:lpstr>
      <vt:lpstr>Payment Interventions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CVala</dc:creator>
  <cp:lastModifiedBy>Shereen Cassiem</cp:lastModifiedBy>
  <cp:revision>322</cp:revision>
  <cp:lastPrinted>2020-08-19T11:12:41Z</cp:lastPrinted>
  <dcterms:created xsi:type="dcterms:W3CDTF">2014-11-26T07:21:23Z</dcterms:created>
  <dcterms:modified xsi:type="dcterms:W3CDTF">2020-08-19T15:41:41Z</dcterms:modified>
</cp:coreProperties>
</file>