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347" r:id="rId3"/>
    <p:sldId id="352" r:id="rId4"/>
    <p:sldId id="348" r:id="rId5"/>
    <p:sldId id="349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61" r:id="rId14"/>
    <p:sldId id="371" r:id="rId15"/>
    <p:sldId id="372" r:id="rId16"/>
    <p:sldId id="373" r:id="rId17"/>
    <p:sldId id="374" r:id="rId18"/>
    <p:sldId id="375" r:id="rId19"/>
    <p:sldId id="329" r:id="rId20"/>
    <p:sldId id="341" r:id="rId21"/>
    <p:sldId id="363" r:id="rId22"/>
    <p:sldId id="342" r:id="rId23"/>
    <p:sldId id="340" r:id="rId24"/>
    <p:sldId id="380" r:id="rId25"/>
    <p:sldId id="379" r:id="rId26"/>
    <p:sldId id="345" r:id="rId27"/>
    <p:sldId id="334" r:id="rId28"/>
    <p:sldId id="344" r:id="rId29"/>
    <p:sldId id="335" r:id="rId30"/>
    <p:sldId id="336" r:id="rId31"/>
    <p:sldId id="359" r:id="rId32"/>
    <p:sldId id="264" r:id="rId33"/>
    <p:sldId id="328" r:id="rId34"/>
    <p:sldId id="377" r:id="rId35"/>
    <p:sldId id="378" r:id="rId36"/>
    <p:sldId id="343" r:id="rId37"/>
    <p:sldId id="332" r:id="rId38"/>
    <p:sldId id="346" r:id="rId39"/>
    <p:sldId id="266" r:id="rId40"/>
    <p:sldId id="267" r:id="rId41"/>
    <p:sldId id="269" r:id="rId42"/>
    <p:sldId id="271" r:id="rId43"/>
    <p:sldId id="376" r:id="rId44"/>
    <p:sldId id="327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ca Smith" initials="WS" lastIdx="1" clrIdx="0">
    <p:extLst>
      <p:ext uri="{19B8F6BF-5375-455C-9EA6-DF929625EA0E}">
        <p15:presenceInfo xmlns:p15="http://schemas.microsoft.com/office/powerpoint/2012/main" xmlns="" userId="S-1-5-21-1761177918-1633298021-690564059-12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1" autoAdjust="0"/>
    <p:restoredTop sz="86397" autoAdjust="0"/>
  </p:normalViewPr>
  <p:slideViewPr>
    <p:cSldViewPr snapToGrid="0" snapToObjects="1"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37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3" d="100"/>
          <a:sy n="53" d="100"/>
        </p:scale>
        <p:origin x="284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EDBF3-1609-489A-9A6B-D6339D553EAD}" type="datetimeFigureOut">
              <a:rPr lang="en-ZA" smtClean="0"/>
              <a:pPr/>
              <a:t>2020/08/19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5FEC9-225D-4F7A-9B28-B00572ACF50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264375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5FEC9-225D-4F7A-9B28-B00572ACF506}" type="slidenum">
              <a:rPr lang="en-ZA" smtClean="0"/>
              <a:pPr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833093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5FEC9-225D-4F7A-9B28-B00572ACF506}" type="slidenum">
              <a:rPr lang="en-ZA" smtClean="0"/>
              <a:pPr/>
              <a:t>37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648080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5FEC9-225D-4F7A-9B28-B00572ACF506}" type="slidenum">
              <a:rPr lang="en-ZA" smtClean="0"/>
              <a:pPr/>
              <a:t>38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70233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5FEC9-225D-4F7A-9B28-B00572ACF506}" type="slidenum">
              <a:rPr lang="en-ZA" smtClean="0"/>
              <a:pPr/>
              <a:t>41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934793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5FEC9-225D-4F7A-9B28-B00572ACF506}" type="slidenum">
              <a:rPr lang="en-ZA" smtClean="0"/>
              <a:pPr/>
              <a:t>44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77702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5FEC9-225D-4F7A-9B28-B00572ACF506}" type="slidenum">
              <a:rPr lang="en-ZA" smtClean="0"/>
              <a:pPr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709804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5FEC9-225D-4F7A-9B28-B00572ACF506}" type="slidenum">
              <a:rPr lang="en-ZA" smtClean="0"/>
              <a:pPr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71524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5FEC9-225D-4F7A-9B28-B00572ACF506}" type="slidenum">
              <a:rPr lang="en-ZA" smtClean="0"/>
              <a:pPr/>
              <a:t>27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94511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5FEC9-225D-4F7A-9B28-B00572ACF506}" type="slidenum">
              <a:rPr lang="en-ZA" smtClean="0"/>
              <a:pPr/>
              <a:t>29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873785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5FEC9-225D-4F7A-9B28-B00572ACF506}" type="slidenum">
              <a:rPr lang="en-ZA" smtClean="0"/>
              <a:pPr/>
              <a:t>31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389481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5FEC9-225D-4F7A-9B28-B00572ACF506}" type="slidenum">
              <a:rPr lang="en-ZA" smtClean="0"/>
              <a:pPr/>
              <a:t>33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322633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5FEC9-225D-4F7A-9B28-B00572ACF506}" type="slidenum">
              <a:rPr lang="en-ZA" smtClean="0"/>
              <a:pPr/>
              <a:t>34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727536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5FEC9-225D-4F7A-9B28-B00572ACF506}" type="slidenum">
              <a:rPr lang="en-ZA" smtClean="0"/>
              <a:pPr/>
              <a:t>35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711278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FED0-276C-744B-82E6-BFD1F65D2A9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0437-62BB-BD45-AD56-8C7C949F7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534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FED0-276C-744B-82E6-BFD1F65D2A9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0437-62BB-BD45-AD56-8C7C949F7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047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FED0-276C-744B-82E6-BFD1F65D2A9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0437-62BB-BD45-AD56-8C7C949F7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2095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FED0-276C-744B-82E6-BFD1F65D2A9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0437-62BB-BD45-AD56-8C7C949F7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902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FED0-276C-744B-82E6-BFD1F65D2A9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0437-62BB-BD45-AD56-8C7C949F7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461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FED0-276C-744B-82E6-BFD1F65D2A9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0437-62BB-BD45-AD56-8C7C949F7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609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FED0-276C-744B-82E6-BFD1F65D2A9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0437-62BB-BD45-AD56-8C7C949F7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442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FED0-276C-744B-82E6-BFD1F65D2A9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0437-62BB-BD45-AD56-8C7C949F7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3543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FED0-276C-744B-82E6-BFD1F65D2A9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0437-62BB-BD45-AD56-8C7C949F7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18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FED0-276C-744B-82E6-BFD1F65D2A9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0437-62BB-BD45-AD56-8C7C949F7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657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FED0-276C-744B-82E6-BFD1F65D2A9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0437-62BB-BD45-AD56-8C7C949F7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6420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7FED0-276C-744B-82E6-BFD1F65D2A9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10437-62BB-BD45-AD56-8C7C949F7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235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esentation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86" y="4470596"/>
            <a:ext cx="6134387" cy="147002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/>
                <a:cs typeface="Arial"/>
              </a:rPr>
              <a:t>DR BEYERS NAUDE LOCAL MUNICIPALITY EC101</a:t>
            </a:r>
          </a:p>
        </p:txBody>
      </p:sp>
    </p:spTree>
    <p:extLst>
      <p:ext uri="{BB962C8B-B14F-4D97-AF65-F5344CB8AC3E}">
        <p14:creationId xmlns:p14="http://schemas.microsoft.com/office/powerpoint/2010/main" xmlns="" val="400935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775" y="311728"/>
            <a:ext cx="8315498" cy="62345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708" y="1417638"/>
            <a:ext cx="8485330" cy="6176647"/>
          </a:xfrm>
        </p:spPr>
        <p:txBody>
          <a:bodyPr>
            <a:normAutofit/>
          </a:bodyPr>
          <a:lstStyle/>
          <a:p>
            <a:endParaRPr lang="en-US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D50F225-1D01-4BCD-B208-2D99C7BEA99F}"/>
              </a:ext>
            </a:extLst>
          </p:cNvPr>
          <p:cNvSpPr/>
          <p:nvPr/>
        </p:nvSpPr>
        <p:spPr>
          <a:xfrm>
            <a:off x="457200" y="1036637"/>
            <a:ext cx="8219092" cy="5575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Council and the Executive Committee has met on a regular basis since the inaugural meeting. Committees meet regularly as per year planner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 Council policy Workshop was held on 21 May 2018 where the Rules of Order of Council, HR and Financial Policies, have been dealt with.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These policies were approved by Council on 29 May 2018 </a:t>
            </a:r>
            <a:r>
              <a:rPr lang="en-US" sz="24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the HR Policy were reviewed and approved by Council on 28 June 2019.</a:t>
            </a:r>
            <a:endParaRPr lang="en-ZA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DE8C5C5-5C25-4320-B2EC-1DD30321B542}"/>
              </a:ext>
            </a:extLst>
          </p:cNvPr>
          <p:cNvSpPr txBox="1">
            <a:spLocks/>
          </p:cNvSpPr>
          <p:nvPr/>
        </p:nvSpPr>
        <p:spPr>
          <a:xfrm>
            <a:off x="680321" y="311728"/>
            <a:ext cx="9613861" cy="929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Governance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34820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775" y="311728"/>
            <a:ext cx="8315498" cy="62345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708" y="1417638"/>
            <a:ext cx="8485330" cy="6176647"/>
          </a:xfrm>
        </p:spPr>
        <p:txBody>
          <a:bodyPr>
            <a:normAutofit/>
          </a:bodyPr>
          <a:lstStyle/>
          <a:p>
            <a:endParaRPr lang="en-US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D50F225-1D01-4BCD-B208-2D99C7BEA99F}"/>
              </a:ext>
            </a:extLst>
          </p:cNvPr>
          <p:cNvSpPr/>
          <p:nvPr/>
        </p:nvSpPr>
        <p:spPr>
          <a:xfrm>
            <a:off x="412727" y="1074509"/>
            <a:ext cx="82190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 Audit Committee has been appointed and meet on a quarterly basis. </a:t>
            </a:r>
          </a:p>
          <a:p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An Internal Audit Steering Committee has been established chaired by the Accounting Officer.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 purpose of this committee is for management to discuss the internal audit reports submitted to the audit committee.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An MPAC Committee has been established and is meeting regularly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DE8C5C5-5C25-4320-B2EC-1DD30321B542}"/>
              </a:ext>
            </a:extLst>
          </p:cNvPr>
          <p:cNvSpPr txBox="1">
            <a:spLocks/>
          </p:cNvSpPr>
          <p:nvPr/>
        </p:nvSpPr>
        <p:spPr>
          <a:xfrm>
            <a:off x="680321" y="311728"/>
            <a:ext cx="9613861" cy="929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Governance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20767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775" y="311728"/>
            <a:ext cx="8315498" cy="62345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708" y="1417638"/>
            <a:ext cx="8485330" cy="6176647"/>
          </a:xfrm>
        </p:spPr>
        <p:txBody>
          <a:bodyPr>
            <a:normAutofit/>
          </a:bodyPr>
          <a:lstStyle/>
          <a:p>
            <a:endParaRPr lang="en-US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D50F225-1D01-4BCD-B208-2D99C7BEA99F}"/>
              </a:ext>
            </a:extLst>
          </p:cNvPr>
          <p:cNvSpPr/>
          <p:nvPr/>
        </p:nvSpPr>
        <p:spPr>
          <a:xfrm>
            <a:off x="467708" y="1417637"/>
            <a:ext cx="8219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DE8C5C5-5C25-4320-B2EC-1DD30321B542}"/>
              </a:ext>
            </a:extLst>
          </p:cNvPr>
          <p:cNvSpPr txBox="1">
            <a:spLocks/>
          </p:cNvSpPr>
          <p:nvPr/>
        </p:nvSpPr>
        <p:spPr>
          <a:xfrm>
            <a:off x="680321" y="311728"/>
            <a:ext cx="9613861" cy="929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Governance</a:t>
            </a:r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EA965EB-C429-434A-A71A-37A65FCE63BA}"/>
              </a:ext>
            </a:extLst>
          </p:cNvPr>
          <p:cNvSpPr txBox="1"/>
          <p:nvPr/>
        </p:nvSpPr>
        <p:spPr>
          <a:xfrm>
            <a:off x="467708" y="1240971"/>
            <a:ext cx="799597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The Municipal Manager and Directors have been appointed: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400" b="1" dirty="0"/>
              <a:t>Municipal Manager</a:t>
            </a:r>
            <a:r>
              <a:rPr lang="en-US" sz="2400" dirty="0"/>
              <a:t>: Dr. E.M. </a:t>
            </a:r>
            <a:r>
              <a:rPr lang="en-US" sz="2400" dirty="0" err="1"/>
              <a:t>Rankwana</a:t>
            </a:r>
            <a:endParaRPr lang="en-US" sz="2400" dirty="0"/>
          </a:p>
          <a:p>
            <a:pPr lvl="1"/>
            <a:r>
              <a:rPr lang="en-US" sz="2400" b="1" dirty="0"/>
              <a:t>Director: Corporate Services</a:t>
            </a:r>
            <a:r>
              <a:rPr lang="en-US" sz="2400" dirty="0"/>
              <a:t>: Ms. Z. V. Kali</a:t>
            </a:r>
          </a:p>
          <a:p>
            <a:pPr lvl="1"/>
            <a:r>
              <a:rPr lang="en-US" sz="2400" b="1" dirty="0"/>
              <a:t>Director: Engineering and Planning</a:t>
            </a:r>
            <a:r>
              <a:rPr lang="en-US" sz="2400" dirty="0"/>
              <a:t>: Mr. B Arends</a:t>
            </a:r>
          </a:p>
          <a:p>
            <a:pPr lvl="1"/>
            <a:r>
              <a:rPr lang="en-US" sz="2400" b="1" dirty="0"/>
              <a:t>Director: Community Services</a:t>
            </a:r>
            <a:r>
              <a:rPr lang="en-US" sz="2400" dirty="0"/>
              <a:t>: Mr. G. W Hermanus</a:t>
            </a:r>
          </a:p>
          <a:p>
            <a:pPr lvl="1"/>
            <a:r>
              <a:rPr lang="en-US" sz="2400" b="1" dirty="0"/>
              <a:t>Chief Financial Officer</a:t>
            </a:r>
            <a:r>
              <a:rPr lang="en-US" sz="2400" dirty="0"/>
              <a:t>: Mrs. H. </a:t>
            </a:r>
            <a:r>
              <a:rPr lang="en-US" sz="2400" dirty="0" err="1"/>
              <a:t>Kok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454351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775" y="311728"/>
            <a:ext cx="8315498" cy="6234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128" y="604157"/>
            <a:ext cx="7754665" cy="4933781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  <a:cs typeface="Arial"/>
              </a:rPr>
              <a:t>Financial Status Report</a:t>
            </a:r>
            <a:r>
              <a:rPr lang="en-US" sz="2400" b="1" dirty="0">
                <a:latin typeface="Arial"/>
                <a:cs typeface="Arial"/>
              </a:rPr>
              <a:t/>
            </a:r>
            <a:br>
              <a:rPr lang="en-US" sz="2400" b="1" dirty="0">
                <a:latin typeface="Arial"/>
                <a:cs typeface="Arial"/>
              </a:rPr>
            </a:br>
            <a:r>
              <a:rPr lang="en-US" sz="2400" b="1" dirty="0">
                <a:latin typeface="Arial"/>
                <a:cs typeface="Arial"/>
              </a:rPr>
              <a:t/>
            </a:r>
            <a:br>
              <a:rPr lang="en-US" sz="2400" b="1" dirty="0">
                <a:latin typeface="Arial"/>
                <a:cs typeface="Arial"/>
              </a:rPr>
            </a:br>
            <a:endParaRPr lang="en-US" sz="1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453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775" y="311728"/>
            <a:ext cx="8315498" cy="62345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708" y="1417638"/>
            <a:ext cx="8485330" cy="6176647"/>
          </a:xfrm>
        </p:spPr>
        <p:txBody>
          <a:bodyPr>
            <a:normAutofit/>
          </a:bodyPr>
          <a:lstStyle/>
          <a:p>
            <a:endParaRPr lang="en-US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D50F225-1D01-4BCD-B208-2D99C7BEA99F}"/>
              </a:ext>
            </a:extLst>
          </p:cNvPr>
          <p:cNvSpPr/>
          <p:nvPr/>
        </p:nvSpPr>
        <p:spPr>
          <a:xfrm>
            <a:off x="467708" y="1417637"/>
            <a:ext cx="8219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DE8C5C5-5C25-4320-B2EC-1DD30321B542}"/>
              </a:ext>
            </a:extLst>
          </p:cNvPr>
          <p:cNvSpPr txBox="1">
            <a:spLocks/>
          </p:cNvSpPr>
          <p:nvPr/>
        </p:nvSpPr>
        <p:spPr>
          <a:xfrm>
            <a:off x="680321" y="311728"/>
            <a:ext cx="9613861" cy="929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Financial Position</a:t>
            </a:r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EA965EB-C429-434A-A71A-37A65FCE63BA}"/>
              </a:ext>
            </a:extLst>
          </p:cNvPr>
          <p:cNvSpPr txBox="1"/>
          <p:nvPr/>
        </p:nvSpPr>
        <p:spPr>
          <a:xfrm>
            <a:off x="457200" y="1119051"/>
            <a:ext cx="799597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Budget and IDP for 2020/21 was approved by Council on 13 July 2020.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municipality is utilizing the </a:t>
            </a:r>
            <a:r>
              <a:rPr lang="en-GB" sz="2400" dirty="0" err="1"/>
              <a:t>Promun</a:t>
            </a:r>
            <a:r>
              <a:rPr lang="en-GB" sz="2400" dirty="0"/>
              <a:t> financial system and has implemented </a:t>
            </a:r>
            <a:r>
              <a:rPr lang="en-GB" sz="2400" dirty="0" err="1"/>
              <a:t>mSCOA</a:t>
            </a:r>
            <a:r>
              <a:rPr lang="en-GB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Primary bank account – Standard Bank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All departments under Finance have been centralized and is located in Graaff-Reinet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One of the main areas of concern relates to the financial resources available to deliver services and address historical financial challenges of the erstwhile municipalities.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DBNLM has inherited outstanding creditors amounting to R65.3 million.  These are debts owed to Eskom, SALGA, AG, among others.</a:t>
            </a:r>
          </a:p>
        </p:txBody>
      </p:sp>
    </p:spTree>
    <p:extLst>
      <p:ext uri="{BB962C8B-B14F-4D97-AF65-F5344CB8AC3E}">
        <p14:creationId xmlns:p14="http://schemas.microsoft.com/office/powerpoint/2010/main" xmlns="" val="98659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794" y="311728"/>
            <a:ext cx="8315498" cy="62345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708" y="1417638"/>
            <a:ext cx="8485330" cy="6176647"/>
          </a:xfrm>
        </p:spPr>
        <p:txBody>
          <a:bodyPr>
            <a:normAutofit/>
          </a:bodyPr>
          <a:lstStyle/>
          <a:p>
            <a:endParaRPr lang="en-US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D50F225-1D01-4BCD-B208-2D99C7BEA99F}"/>
              </a:ext>
            </a:extLst>
          </p:cNvPr>
          <p:cNvSpPr/>
          <p:nvPr/>
        </p:nvSpPr>
        <p:spPr>
          <a:xfrm>
            <a:off x="467708" y="1417637"/>
            <a:ext cx="8219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DE8C5C5-5C25-4320-B2EC-1DD30321B542}"/>
              </a:ext>
            </a:extLst>
          </p:cNvPr>
          <p:cNvSpPr txBox="1">
            <a:spLocks/>
          </p:cNvSpPr>
          <p:nvPr/>
        </p:nvSpPr>
        <p:spPr>
          <a:xfrm>
            <a:off x="680321" y="311728"/>
            <a:ext cx="9613861" cy="929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Financial Position</a:t>
            </a:r>
            <a:endParaRPr lang="en-ZA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CBA5CC1E-795B-49CD-A956-C0BE9FEF5034}"/>
              </a:ext>
            </a:extLst>
          </p:cNvPr>
          <p:cNvSpPr txBox="1">
            <a:spLocks/>
          </p:cNvSpPr>
          <p:nvPr/>
        </p:nvSpPr>
        <p:spPr>
          <a:xfrm>
            <a:off x="3015360" y="1180572"/>
            <a:ext cx="3006366" cy="4578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Ikwezi</a:t>
            </a:r>
            <a:r>
              <a:rPr lang="en-US" dirty="0"/>
              <a:t> Municipality</a:t>
            </a:r>
            <a:endParaRPr lang="en-ZA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8B118910-EA92-4A0C-A6B7-86F0D1B38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5867719"/>
              </p:ext>
            </p:extLst>
          </p:nvPr>
        </p:nvGraphicFramePr>
        <p:xfrm>
          <a:off x="714777" y="1867335"/>
          <a:ext cx="7714445" cy="3490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53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590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6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Creditor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Total 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6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Eskom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15 446 997.65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6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err="1">
                          <a:effectLst/>
                        </a:rPr>
                        <a:t>Sars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     134 766.03 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6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Auditor-General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  6 566 433.06 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6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Salga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  1 574 000.00 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6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Bytes (Financial system)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     756 794.86 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6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Other creditors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  7 023 533.45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6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Total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31 502 525.05 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6193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962" y="311728"/>
            <a:ext cx="8762076" cy="63481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708" y="1417638"/>
            <a:ext cx="8485330" cy="6176647"/>
          </a:xfrm>
        </p:spPr>
        <p:txBody>
          <a:bodyPr>
            <a:normAutofit/>
          </a:bodyPr>
          <a:lstStyle/>
          <a:p>
            <a:endParaRPr lang="en-US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D50F225-1D01-4BCD-B208-2D99C7BEA99F}"/>
              </a:ext>
            </a:extLst>
          </p:cNvPr>
          <p:cNvSpPr/>
          <p:nvPr/>
        </p:nvSpPr>
        <p:spPr>
          <a:xfrm>
            <a:off x="467708" y="1417637"/>
            <a:ext cx="8219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DE8C5C5-5C25-4320-B2EC-1DD30321B542}"/>
              </a:ext>
            </a:extLst>
          </p:cNvPr>
          <p:cNvSpPr txBox="1">
            <a:spLocks/>
          </p:cNvSpPr>
          <p:nvPr/>
        </p:nvSpPr>
        <p:spPr>
          <a:xfrm>
            <a:off x="680321" y="311728"/>
            <a:ext cx="9613861" cy="929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Financial Position</a:t>
            </a:r>
            <a:endParaRPr lang="en-Z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EEA2786F-B91F-48F6-8B39-99151FCB7AC6}"/>
              </a:ext>
            </a:extLst>
          </p:cNvPr>
          <p:cNvSpPr txBox="1">
            <a:spLocks/>
          </p:cNvSpPr>
          <p:nvPr/>
        </p:nvSpPr>
        <p:spPr>
          <a:xfrm>
            <a:off x="3071536" y="1247428"/>
            <a:ext cx="2894013" cy="4841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/>
              <a:t>Baviaans</a:t>
            </a:r>
            <a:r>
              <a:rPr lang="en-US" dirty="0"/>
              <a:t> Municipality</a:t>
            </a:r>
            <a:endParaRPr lang="en-ZA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634148C6-04A4-492D-B4AC-6B7B25A0A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211018"/>
              </p:ext>
            </p:extLst>
          </p:nvPr>
        </p:nvGraphicFramePr>
        <p:xfrm>
          <a:off x="473593" y="1964876"/>
          <a:ext cx="8089900" cy="3403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4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44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1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Creditor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Total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Eskom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    4 132 843.00 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Pension Funds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       207 161.00 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2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Compensation Fund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       138 694.00 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2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Auditor-General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    8 890 146.00 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2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Salga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    2 526 678.00 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2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Bytes (Financial system)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    1 328 544.00 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2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Other creditors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    2 128 408.00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2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Total 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  19 352 474.00 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20781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939" y="182880"/>
            <a:ext cx="8764099" cy="63633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708" y="1417638"/>
            <a:ext cx="8485330" cy="6176647"/>
          </a:xfrm>
        </p:spPr>
        <p:txBody>
          <a:bodyPr>
            <a:normAutofit/>
          </a:bodyPr>
          <a:lstStyle/>
          <a:p>
            <a:endParaRPr lang="en-US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D50F225-1D01-4BCD-B208-2D99C7BEA99F}"/>
              </a:ext>
            </a:extLst>
          </p:cNvPr>
          <p:cNvSpPr/>
          <p:nvPr/>
        </p:nvSpPr>
        <p:spPr>
          <a:xfrm>
            <a:off x="467708" y="1417637"/>
            <a:ext cx="8219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DE8C5C5-5C25-4320-B2EC-1DD30321B542}"/>
              </a:ext>
            </a:extLst>
          </p:cNvPr>
          <p:cNvSpPr txBox="1">
            <a:spLocks/>
          </p:cNvSpPr>
          <p:nvPr/>
        </p:nvSpPr>
        <p:spPr>
          <a:xfrm>
            <a:off x="680321" y="311728"/>
            <a:ext cx="9613861" cy="929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Financial Position</a:t>
            </a:r>
            <a:endParaRPr lang="en-ZA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5F867D7B-2781-4712-A28F-DE3014E73211}"/>
              </a:ext>
            </a:extLst>
          </p:cNvPr>
          <p:cNvSpPr txBox="1">
            <a:spLocks/>
          </p:cNvSpPr>
          <p:nvPr/>
        </p:nvSpPr>
        <p:spPr>
          <a:xfrm>
            <a:off x="2853315" y="1298692"/>
            <a:ext cx="3013075" cy="458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/>
              <a:t>Camdeboo</a:t>
            </a:r>
            <a:r>
              <a:rPr lang="en-US" dirty="0"/>
              <a:t> Municipality</a:t>
            </a:r>
            <a:endParaRPr lang="en-ZA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89C639D4-97F8-47B0-A666-72CA1983D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4776602"/>
              </p:ext>
            </p:extLst>
          </p:nvPr>
        </p:nvGraphicFramePr>
        <p:xfrm>
          <a:off x="568760" y="1988419"/>
          <a:ext cx="7899566" cy="3387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9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497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6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Creditor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Total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3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Eskom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10 851 483.43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6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Auditor-General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      124 525.21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3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Other creditors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   3 432 556.42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6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Total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14 408 565.06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07099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962" y="144318"/>
            <a:ext cx="8762075" cy="64019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708" y="1417638"/>
            <a:ext cx="8485330" cy="6176647"/>
          </a:xfrm>
        </p:spPr>
        <p:txBody>
          <a:bodyPr>
            <a:normAutofit/>
          </a:bodyPr>
          <a:lstStyle/>
          <a:p>
            <a:endParaRPr lang="en-US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D50F225-1D01-4BCD-B208-2D99C7BEA99F}"/>
              </a:ext>
            </a:extLst>
          </p:cNvPr>
          <p:cNvSpPr/>
          <p:nvPr/>
        </p:nvSpPr>
        <p:spPr>
          <a:xfrm>
            <a:off x="467708" y="1417637"/>
            <a:ext cx="8219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DE8C5C5-5C25-4320-B2EC-1DD30321B542}"/>
              </a:ext>
            </a:extLst>
          </p:cNvPr>
          <p:cNvSpPr txBox="1">
            <a:spLocks/>
          </p:cNvSpPr>
          <p:nvPr/>
        </p:nvSpPr>
        <p:spPr>
          <a:xfrm>
            <a:off x="680321" y="311728"/>
            <a:ext cx="9613861" cy="929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Financial Position</a:t>
            </a:r>
            <a:endParaRPr lang="en-ZA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DAF956C-6E5C-45E4-9CAB-A748C4409D1B}"/>
              </a:ext>
            </a:extLst>
          </p:cNvPr>
          <p:cNvSpPr txBox="1">
            <a:spLocks/>
          </p:cNvSpPr>
          <p:nvPr/>
        </p:nvSpPr>
        <p:spPr>
          <a:xfrm>
            <a:off x="2167660" y="1248134"/>
            <a:ext cx="4434839" cy="496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Total inherited debt of Dr. </a:t>
            </a:r>
            <a:r>
              <a:rPr lang="en-US" dirty="0" err="1"/>
              <a:t>Beyers</a:t>
            </a:r>
            <a:r>
              <a:rPr lang="en-US" dirty="0"/>
              <a:t> </a:t>
            </a:r>
            <a:r>
              <a:rPr lang="en-US" dirty="0" err="1"/>
              <a:t>Naud</a:t>
            </a:r>
            <a:r>
              <a:rPr lang="en-US" dirty="0" err="1">
                <a:cs typeface="Times New Roman"/>
              </a:rPr>
              <a:t>é</a:t>
            </a:r>
            <a:r>
              <a:rPr lang="en-US" dirty="0"/>
              <a:t> LM</a:t>
            </a:r>
            <a:endParaRPr lang="en-ZA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557A8D47-0B8D-49BB-8130-4B51436DC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5256941"/>
              </p:ext>
            </p:extLst>
          </p:nvPr>
        </p:nvGraphicFramePr>
        <p:xfrm>
          <a:off x="637597" y="1854343"/>
          <a:ext cx="7868806" cy="34772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44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344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5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Creditor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Total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Eskom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30 431 324.08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5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Auditor-General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15 581 104.27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Pension funds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      207 161.00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5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Salga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   4 100 678.00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SARS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     134 766.03 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1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Bytes Financial Systems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2 085 338.86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1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Other creditors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12 723 191.87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1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Total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65 263 564.11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58652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7048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9CD949B-F4AC-4B69-8098-9212C77CB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" y="1374997"/>
            <a:ext cx="7071360" cy="38745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FEFB84-7BFB-432F-AFA3-B6C0F292F195}"/>
              </a:ext>
            </a:extLst>
          </p:cNvPr>
          <p:cNvSpPr txBox="1"/>
          <p:nvPr/>
        </p:nvSpPr>
        <p:spPr>
          <a:xfrm>
            <a:off x="223072" y="635212"/>
            <a:ext cx="8483824" cy="70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information presented below is taken from the unaudited figures of the </a:t>
            </a:r>
            <a:r>
              <a:rPr lang="en-ZA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2018/19 </a:t>
            </a:r>
            <a:r>
              <a:rPr lang="en-ZA" b="1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ZA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inancial year</a:t>
            </a:r>
            <a:endParaRPr lang="en-ZA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9BB06C-C0E8-4698-81DE-CEE59AED7CD1}"/>
              </a:ext>
            </a:extLst>
          </p:cNvPr>
          <p:cNvSpPr txBox="1"/>
          <p:nvPr/>
        </p:nvSpPr>
        <p:spPr>
          <a:xfrm>
            <a:off x="340136" y="5280409"/>
            <a:ext cx="8483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*Unspent conditional grants at June 2019 relates mostly to the drought grants for which roll over was approved. Spending was done during the 2019/20 financial year.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B00851-58A8-44E5-9DF7-605D99BB9226}"/>
              </a:ext>
            </a:extLst>
          </p:cNvPr>
          <p:cNvSpPr txBox="1"/>
          <p:nvPr/>
        </p:nvSpPr>
        <p:spPr>
          <a:xfrm>
            <a:off x="472440" y="204837"/>
            <a:ext cx="751332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CURRENT ASSETS VS CURRENT LIABILITIES – 30 June 2019</a:t>
            </a:r>
          </a:p>
        </p:txBody>
      </p:sp>
    </p:spTree>
    <p:extLst>
      <p:ext uri="{BB962C8B-B14F-4D97-AF65-F5344CB8AC3E}">
        <p14:creationId xmlns:p14="http://schemas.microsoft.com/office/powerpoint/2010/main" xmlns="" val="125292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775" y="311728"/>
            <a:ext cx="8315498" cy="6234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128" y="604157"/>
            <a:ext cx="7754665" cy="4933781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/>
                <a:cs typeface="Arial"/>
              </a:rPr>
              <a:t>Briefing of COGTA Standing Committee</a:t>
            </a:r>
            <a:r>
              <a:rPr lang="en-US" sz="2400" b="1" dirty="0">
                <a:latin typeface="Arial"/>
                <a:cs typeface="Arial"/>
              </a:rPr>
              <a:t/>
            </a:r>
            <a:br>
              <a:rPr lang="en-US" sz="2400" b="1" dirty="0">
                <a:latin typeface="Arial"/>
                <a:cs typeface="Arial"/>
              </a:rPr>
            </a:br>
            <a:r>
              <a:rPr lang="en-US" sz="2400" b="1" dirty="0">
                <a:latin typeface="Arial"/>
                <a:cs typeface="Arial"/>
              </a:rPr>
              <a:t/>
            </a:r>
            <a:br>
              <a:rPr lang="en-US" sz="2400" b="1" dirty="0">
                <a:latin typeface="Arial"/>
                <a:cs typeface="Arial"/>
              </a:rPr>
            </a:br>
            <a:r>
              <a:rPr lang="en-US" sz="2400" b="1" dirty="0">
                <a:latin typeface="Arial"/>
                <a:cs typeface="Arial"/>
              </a:rPr>
              <a:t>19</a:t>
            </a:r>
            <a:r>
              <a:rPr lang="en-US" sz="2400" b="1" baseline="30000" dirty="0">
                <a:latin typeface="Arial"/>
                <a:cs typeface="Arial"/>
              </a:rPr>
              <a:t>TH</a:t>
            </a:r>
            <a:r>
              <a:rPr lang="en-US" sz="2400" b="1" dirty="0">
                <a:latin typeface="Arial"/>
                <a:cs typeface="Arial"/>
              </a:rPr>
              <a:t> AUGUST 2020</a:t>
            </a:r>
            <a:br>
              <a:rPr lang="en-US" sz="2400" b="1" dirty="0">
                <a:latin typeface="Arial"/>
                <a:cs typeface="Arial"/>
              </a:rPr>
            </a:br>
            <a:r>
              <a:rPr lang="en-US" sz="2400" b="1" dirty="0">
                <a:latin typeface="Arial"/>
                <a:cs typeface="Arial"/>
              </a:rPr>
              <a:t> 09H00</a:t>
            </a:r>
            <a:br>
              <a:rPr lang="en-US" sz="2400" b="1" dirty="0">
                <a:latin typeface="Arial"/>
                <a:cs typeface="Arial"/>
              </a:rPr>
            </a:br>
            <a:r>
              <a:rPr lang="en-US" sz="2400" b="1" dirty="0">
                <a:latin typeface="Arial"/>
                <a:cs typeface="Arial"/>
              </a:rPr>
              <a:t>VIRTUAL MEETING </a:t>
            </a:r>
            <a:br>
              <a:rPr lang="en-US" sz="2400" b="1" dirty="0">
                <a:latin typeface="Arial"/>
                <a:cs typeface="Arial"/>
              </a:rPr>
            </a:br>
            <a:r>
              <a:rPr lang="en-US" sz="2400" b="1" dirty="0">
                <a:latin typeface="Arial"/>
                <a:cs typeface="Arial"/>
              </a:rPr>
              <a:t/>
            </a:r>
            <a:br>
              <a:rPr lang="en-US" sz="2400" b="1" dirty="0">
                <a:latin typeface="Arial"/>
                <a:cs typeface="Arial"/>
              </a:rPr>
            </a:br>
            <a:endParaRPr lang="en-US" sz="1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500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704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25833D-48E4-4E70-AA9E-9AFEEE7D3AED}"/>
              </a:ext>
            </a:extLst>
          </p:cNvPr>
          <p:cNvSpPr txBox="1"/>
          <p:nvPr/>
        </p:nvSpPr>
        <p:spPr>
          <a:xfrm>
            <a:off x="457200" y="320040"/>
            <a:ext cx="810768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CURRENT ASSETS VS CURRENT LIABILITIES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E86CE23-D89F-4F36-AAE0-CA0E01B859F1}"/>
              </a:ext>
            </a:extLst>
          </p:cNvPr>
          <p:cNvSpPr txBox="1"/>
          <p:nvPr/>
        </p:nvSpPr>
        <p:spPr>
          <a:xfrm>
            <a:off x="457200" y="838200"/>
            <a:ext cx="81076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Current Assets = 62 034 092;Current Liabilities = 218 740 591</a:t>
            </a:r>
          </a:p>
          <a:p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norm current ratio is 2:1  for assets versus liabilities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Current municipal ratio is 0.28:1 (unaudited results for 2019/20 shows a current ratio of 0.14:1).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municipality has no cash backed reserves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main contribution is the high creditors balance for the municipality and low cash levels.</a:t>
            </a:r>
          </a:p>
        </p:txBody>
      </p:sp>
    </p:spTree>
    <p:extLst>
      <p:ext uri="{BB962C8B-B14F-4D97-AF65-F5344CB8AC3E}">
        <p14:creationId xmlns:p14="http://schemas.microsoft.com/office/powerpoint/2010/main" xmlns="" val="3298386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704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25833D-48E4-4E70-AA9E-9AFEEE7D3AED}"/>
              </a:ext>
            </a:extLst>
          </p:cNvPr>
          <p:cNvSpPr txBox="1"/>
          <p:nvPr/>
        </p:nvSpPr>
        <p:spPr>
          <a:xfrm>
            <a:off x="457200" y="320040"/>
            <a:ext cx="810768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CREDITORS MANAGEMENT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D802BE5-268E-4505-9E61-44AB43979234}"/>
              </a:ext>
            </a:extLst>
          </p:cNvPr>
          <p:cNvSpPr txBox="1"/>
          <p:nvPr/>
        </p:nvSpPr>
        <p:spPr>
          <a:xfrm>
            <a:off x="457200" y="934105"/>
            <a:ext cx="8107680" cy="2445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trade creditors outstanding at year end amounted to R240 million.  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Z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amount increased by R65 million from the 2018/19 financial year which ended on R175 million.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582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704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25833D-48E4-4E70-AA9E-9AFEEE7D3AED}"/>
              </a:ext>
            </a:extLst>
          </p:cNvPr>
          <p:cNvSpPr txBox="1"/>
          <p:nvPr/>
        </p:nvSpPr>
        <p:spPr>
          <a:xfrm>
            <a:off x="457200" y="320040"/>
            <a:ext cx="810768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CREDITORS MANAGEMENT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D802BE5-268E-4505-9E61-44AB43979234}"/>
              </a:ext>
            </a:extLst>
          </p:cNvPr>
          <p:cNvSpPr txBox="1"/>
          <p:nvPr/>
        </p:nvSpPr>
        <p:spPr>
          <a:xfrm>
            <a:off x="457200" y="934105"/>
            <a:ext cx="810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top creditors:</a:t>
            </a:r>
            <a:endParaRPr lang="en-US" sz="24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E1F3EA56-0F2C-45BF-8CA9-C997B3BBE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8132810"/>
              </p:ext>
            </p:extLst>
          </p:nvPr>
        </p:nvGraphicFramePr>
        <p:xfrm>
          <a:off x="304800" y="1395770"/>
          <a:ext cx="8625840" cy="4299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4520">
                  <a:extLst>
                    <a:ext uri="{9D8B030D-6E8A-4147-A177-3AD203B41FA5}">
                      <a16:colId xmlns:a16="http://schemas.microsoft.com/office/drawing/2014/main" xmlns="" val="2331063086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xmlns="" val="1916357131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xmlns="" val="411571816"/>
                    </a:ext>
                  </a:extLst>
                </a:gridCol>
                <a:gridCol w="1184910">
                  <a:extLst>
                    <a:ext uri="{9D8B030D-6E8A-4147-A177-3AD203B41FA5}">
                      <a16:colId xmlns:a16="http://schemas.microsoft.com/office/drawing/2014/main" xmlns="" val="3488211647"/>
                    </a:ext>
                  </a:extLst>
                </a:gridCol>
                <a:gridCol w="1442085">
                  <a:extLst>
                    <a:ext uri="{9D8B030D-6E8A-4147-A177-3AD203B41FA5}">
                      <a16:colId xmlns:a16="http://schemas.microsoft.com/office/drawing/2014/main" xmlns="" val="876850570"/>
                    </a:ext>
                  </a:extLst>
                </a:gridCol>
                <a:gridCol w="1213485">
                  <a:extLst>
                    <a:ext uri="{9D8B030D-6E8A-4147-A177-3AD203B41FA5}">
                      <a16:colId xmlns:a16="http://schemas.microsoft.com/office/drawing/2014/main" xmlns="" val="293353392"/>
                    </a:ext>
                  </a:extLst>
                </a:gridCol>
              </a:tblGrid>
              <a:tr h="2120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CREDITOR NAME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CURRENT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30 DAYS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60 DAYS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90 DAYS+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TOTAL  LOCAL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514364152"/>
                  </a:ext>
                </a:extLst>
              </a:tr>
              <a:tr h="2120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ESKOM HOLDINGS LTD.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16,163,587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8,531,823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8,380,151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91,947,091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125,022,651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315807871"/>
                  </a:ext>
                </a:extLst>
              </a:tr>
              <a:tr h="2120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604285901"/>
                  </a:ext>
                </a:extLst>
              </a:tr>
              <a:tr h="4373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SARS PAYE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3,772,709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1,039,835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1,143,619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2,944,553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8,900,716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17213887"/>
                  </a:ext>
                </a:extLst>
              </a:tr>
              <a:tr h="2120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870190534"/>
                  </a:ext>
                </a:extLst>
              </a:tr>
              <a:tr h="4373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SALGA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             -  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           -  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1,767,250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4,770,123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6,537,373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881789136"/>
                  </a:ext>
                </a:extLst>
              </a:tr>
              <a:tr h="4373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Department of Transport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709,043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           -  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554,678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5,062,779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6,326,500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763359832"/>
                  </a:ext>
                </a:extLst>
              </a:tr>
              <a:tr h="4373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Auditor General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89,788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109,276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65,752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5,345,898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5,610,713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524824478"/>
                  </a:ext>
                </a:extLst>
              </a:tr>
              <a:tr h="1706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Pension Funds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2 180 441,65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2 180 441,65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2 180 122,41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2 196 758,61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8 737 764 ,32             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968007636"/>
                  </a:ext>
                </a:extLst>
              </a:tr>
              <a:tr h="2120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409647158"/>
                  </a:ext>
                </a:extLst>
              </a:tr>
              <a:tr h="2120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155930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03997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4846"/>
            <a:ext cx="9220200" cy="69128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25833D-48E4-4E70-AA9E-9AFEEE7D3AED}"/>
              </a:ext>
            </a:extLst>
          </p:cNvPr>
          <p:cNvSpPr txBox="1"/>
          <p:nvPr/>
        </p:nvSpPr>
        <p:spPr>
          <a:xfrm>
            <a:off x="457200" y="320040"/>
            <a:ext cx="810768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ANALYSIS OF INCOME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05064F08-63AA-47E6-901B-D26A45178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8874743"/>
              </p:ext>
            </p:extLst>
          </p:nvPr>
        </p:nvGraphicFramePr>
        <p:xfrm>
          <a:off x="261507" y="1277343"/>
          <a:ext cx="7360919" cy="50850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6083">
                  <a:extLst>
                    <a:ext uri="{9D8B030D-6E8A-4147-A177-3AD203B41FA5}">
                      <a16:colId xmlns:a16="http://schemas.microsoft.com/office/drawing/2014/main" xmlns="" val="845645570"/>
                    </a:ext>
                  </a:extLst>
                </a:gridCol>
                <a:gridCol w="1697418">
                  <a:extLst>
                    <a:ext uri="{9D8B030D-6E8A-4147-A177-3AD203B41FA5}">
                      <a16:colId xmlns:a16="http://schemas.microsoft.com/office/drawing/2014/main" xmlns="" val="3696855170"/>
                    </a:ext>
                  </a:extLst>
                </a:gridCol>
                <a:gridCol w="1697418">
                  <a:extLst>
                    <a:ext uri="{9D8B030D-6E8A-4147-A177-3AD203B41FA5}">
                      <a16:colId xmlns:a16="http://schemas.microsoft.com/office/drawing/2014/main" xmlns="" val="4128555671"/>
                    </a:ext>
                  </a:extLst>
                </a:gridCol>
              </a:tblGrid>
              <a:tr h="256697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MONTH</a:t>
                      </a:r>
                      <a:endParaRPr lang="en-ZA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81" marR="8181" marT="8181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 BILLING </a:t>
                      </a:r>
                      <a:endParaRPr lang="en-ZA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81" marR="8181" marT="8181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 RECEIPTS 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81" marR="8181" marT="8181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8350949"/>
                  </a:ext>
                </a:extLst>
              </a:tr>
              <a:tr h="256697">
                <a:tc>
                  <a:txBody>
                    <a:bodyPr/>
                    <a:lstStyle/>
                    <a:p>
                      <a:pPr algn="l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81" marR="8181" marT="81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" marR="8181" marT="81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" marR="8181" marT="8181" marB="0" anchor="b"/>
                </a:tc>
                <a:extLst>
                  <a:ext uri="{0D108BD9-81ED-4DB2-BD59-A6C34878D82A}">
                    <a16:rowId xmlns:a16="http://schemas.microsoft.com/office/drawing/2014/main" xmlns="" val="3000590228"/>
                  </a:ext>
                </a:extLst>
              </a:tr>
              <a:tr h="256697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JULY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81" marR="8181" marT="8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     57 296 682,00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" marR="8181" marT="8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     13 701 424,00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" marR="8181" marT="8181" marB="0" anchor="b"/>
                </a:tc>
                <a:extLst>
                  <a:ext uri="{0D108BD9-81ED-4DB2-BD59-A6C34878D82A}">
                    <a16:rowId xmlns:a16="http://schemas.microsoft.com/office/drawing/2014/main" xmlns="" val="2363787108"/>
                  </a:ext>
                </a:extLst>
              </a:tr>
              <a:tr h="256697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AUGUST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81" marR="8181" marT="8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     15 819 685,74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" marR="8181" marT="8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     24 866 160,69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" marR="8181" marT="8181" marB="0" anchor="b"/>
                </a:tc>
                <a:extLst>
                  <a:ext uri="{0D108BD9-81ED-4DB2-BD59-A6C34878D82A}">
                    <a16:rowId xmlns:a16="http://schemas.microsoft.com/office/drawing/2014/main" xmlns="" val="1755218643"/>
                  </a:ext>
                </a:extLst>
              </a:tr>
              <a:tr h="256697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SEPTEMBER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81" marR="8181" marT="8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     14 304 856,98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" marR="8181" marT="8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     16 915 271,77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" marR="8181" marT="8181" marB="0" anchor="b"/>
                </a:tc>
                <a:extLst>
                  <a:ext uri="{0D108BD9-81ED-4DB2-BD59-A6C34878D82A}">
                    <a16:rowId xmlns:a16="http://schemas.microsoft.com/office/drawing/2014/main" xmlns="" val="3863947355"/>
                  </a:ext>
                </a:extLst>
              </a:tr>
              <a:tr h="256697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OCTOBER 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81" marR="8181" marT="8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     14 235 185,87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" marR="8181" marT="8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     18 728 834,09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" marR="8181" marT="8181" marB="0" anchor="b"/>
                </a:tc>
                <a:extLst>
                  <a:ext uri="{0D108BD9-81ED-4DB2-BD59-A6C34878D82A}">
                    <a16:rowId xmlns:a16="http://schemas.microsoft.com/office/drawing/2014/main" xmlns="" val="3391756543"/>
                  </a:ext>
                </a:extLst>
              </a:tr>
              <a:tr h="256697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NOVEMBER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81" marR="8181" marT="8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     16 345 422,15 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" marR="8181" marT="8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     17 924 024,38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" marR="8181" marT="8181" marB="0" anchor="b"/>
                </a:tc>
                <a:extLst>
                  <a:ext uri="{0D108BD9-81ED-4DB2-BD59-A6C34878D82A}">
                    <a16:rowId xmlns:a16="http://schemas.microsoft.com/office/drawing/2014/main" xmlns="" val="3591490429"/>
                  </a:ext>
                </a:extLst>
              </a:tr>
              <a:tr h="256697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DECEMBER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81" marR="8181" marT="8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       9 452 836,89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" marR="8181" marT="8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       9 576 378,07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" marR="8181" marT="8181" marB="0" anchor="b"/>
                </a:tc>
                <a:extLst>
                  <a:ext uri="{0D108BD9-81ED-4DB2-BD59-A6C34878D82A}">
                    <a16:rowId xmlns:a16="http://schemas.microsoft.com/office/drawing/2014/main" xmlns="" val="43128918"/>
                  </a:ext>
                </a:extLst>
              </a:tr>
              <a:tr h="256697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JANUARY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81" marR="8181" marT="8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     16 434 556,08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" marR="8181" marT="8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     13 051 716,62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" marR="8181" marT="8181" marB="0" anchor="b"/>
                </a:tc>
                <a:extLst>
                  <a:ext uri="{0D108BD9-81ED-4DB2-BD59-A6C34878D82A}">
                    <a16:rowId xmlns:a16="http://schemas.microsoft.com/office/drawing/2014/main" xmlns="" val="4038137563"/>
                  </a:ext>
                </a:extLst>
              </a:tr>
              <a:tr h="256697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FEBRUARY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81" marR="8181" marT="8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     11 585 839,34 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" marR="8181" marT="8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     13 479 283,74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" marR="8181" marT="8181" marB="0" anchor="b"/>
                </a:tc>
                <a:extLst>
                  <a:ext uri="{0D108BD9-81ED-4DB2-BD59-A6C34878D82A}">
                    <a16:rowId xmlns:a16="http://schemas.microsoft.com/office/drawing/2014/main" xmlns="" val="2132719353"/>
                  </a:ext>
                </a:extLst>
              </a:tr>
              <a:tr h="256697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MARCH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81" marR="8181" marT="8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     12 286 683,80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" marR="8181" marT="8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     12 947 512,82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" marR="8181" marT="8181" marB="0" anchor="b"/>
                </a:tc>
                <a:extLst>
                  <a:ext uri="{0D108BD9-81ED-4DB2-BD59-A6C34878D82A}">
                    <a16:rowId xmlns:a16="http://schemas.microsoft.com/office/drawing/2014/main" xmlns="" val="1039083349"/>
                  </a:ext>
                </a:extLst>
              </a:tr>
              <a:tr h="256697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APRIL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81" marR="8181" marT="8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     12 134 484,65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" marR="8181" marT="8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     12 396 116,43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" marR="8181" marT="8181" marB="0" anchor="b"/>
                </a:tc>
                <a:extLst>
                  <a:ext uri="{0D108BD9-81ED-4DB2-BD59-A6C34878D82A}">
                    <a16:rowId xmlns:a16="http://schemas.microsoft.com/office/drawing/2014/main" xmlns="" val="3158994065"/>
                  </a:ext>
                </a:extLst>
              </a:tr>
              <a:tr h="256697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MAY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81" marR="8181" marT="8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     21 857 858,22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" marR="8181" marT="8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     18 981 912,73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" marR="8181" marT="8181" marB="0" anchor="b"/>
                </a:tc>
                <a:extLst>
                  <a:ext uri="{0D108BD9-81ED-4DB2-BD59-A6C34878D82A}">
                    <a16:rowId xmlns:a16="http://schemas.microsoft.com/office/drawing/2014/main" xmlns="" val="765631446"/>
                  </a:ext>
                </a:extLst>
              </a:tr>
              <a:tr h="256697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JUNE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81" marR="8181" marT="8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     12 208 432,36 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" marR="8181" marT="8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     13 965 972,99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" marR="8181" marT="8181" marB="0" anchor="b"/>
                </a:tc>
                <a:extLst>
                  <a:ext uri="{0D108BD9-81ED-4DB2-BD59-A6C34878D82A}">
                    <a16:rowId xmlns:a16="http://schemas.microsoft.com/office/drawing/2014/main" xmlns="" val="1817881270"/>
                  </a:ext>
                </a:extLst>
              </a:tr>
              <a:tr h="256697">
                <a:tc>
                  <a:txBody>
                    <a:bodyPr/>
                    <a:lstStyle/>
                    <a:p>
                      <a:pPr algn="l" fontAlgn="b"/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81" marR="8181" marT="81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" marR="8181" marT="81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" marR="8181" marT="8181" marB="0" anchor="b"/>
                </a:tc>
                <a:extLst>
                  <a:ext uri="{0D108BD9-81ED-4DB2-BD59-A6C34878D82A}">
                    <a16:rowId xmlns:a16="http://schemas.microsoft.com/office/drawing/2014/main" xmlns="" val="1102905008"/>
                  </a:ext>
                </a:extLst>
              </a:tr>
              <a:tr h="25669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TOTAL FOR 2019/20 FINANCIAL YEAR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81" marR="8181" marT="8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u="none" strike="noStrike">
                          <a:effectLst/>
                        </a:rPr>
                        <a:t> 213 962 524,08 </a:t>
                      </a:r>
                      <a:endParaRPr lang="en-ZA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81" marR="8181" marT="8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u="none" strike="noStrike" dirty="0">
                          <a:effectLst/>
                        </a:rPr>
                        <a:t> 186 534 608,33 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81" marR="8181" marT="8181" marB="0" anchor="b"/>
                </a:tc>
                <a:extLst>
                  <a:ext uri="{0D108BD9-81ED-4DB2-BD59-A6C34878D82A}">
                    <a16:rowId xmlns:a16="http://schemas.microsoft.com/office/drawing/2014/main" xmlns="" val="438195057"/>
                  </a:ext>
                </a:extLst>
              </a:tr>
              <a:tr h="256697">
                <a:tc>
                  <a:txBody>
                    <a:bodyPr/>
                    <a:lstStyle/>
                    <a:p>
                      <a:pPr algn="l" fontAlgn="b"/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" marR="8181" marT="81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" marR="8181" marT="81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" marR="8181" marT="8181" marB="0" anchor="b"/>
                </a:tc>
                <a:extLst>
                  <a:ext uri="{0D108BD9-81ED-4DB2-BD59-A6C34878D82A}">
                    <a16:rowId xmlns:a16="http://schemas.microsoft.com/office/drawing/2014/main" xmlns="" val="1519402291"/>
                  </a:ext>
                </a:extLst>
              </a:tr>
              <a:tr h="256697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Collection rate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81" marR="8181" marT="81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>
                          <a:effectLst/>
                        </a:rPr>
                        <a:t>87,18%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" marR="8181" marT="81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" marR="8181" marT="8181" marB="0" anchor="b"/>
                </a:tc>
                <a:extLst>
                  <a:ext uri="{0D108BD9-81ED-4DB2-BD59-A6C34878D82A}">
                    <a16:rowId xmlns:a16="http://schemas.microsoft.com/office/drawing/2014/main" xmlns="" val="25063687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9AFBEC-D7E3-46FF-8853-24A641B959D0}"/>
              </a:ext>
            </a:extLst>
          </p:cNvPr>
          <p:cNvSpPr txBox="1"/>
          <p:nvPr/>
        </p:nvSpPr>
        <p:spPr>
          <a:xfrm>
            <a:off x="261507" y="826654"/>
            <a:ext cx="79961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Billing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233306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100" y="-54846"/>
            <a:ext cx="9220200" cy="69128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25833D-48E4-4E70-AA9E-9AFEEE7D3AED}"/>
              </a:ext>
            </a:extLst>
          </p:cNvPr>
          <p:cNvSpPr txBox="1"/>
          <p:nvPr/>
        </p:nvSpPr>
        <p:spPr>
          <a:xfrm>
            <a:off x="457200" y="320040"/>
            <a:ext cx="810768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ANALYSIS OF INCOME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9AFBEC-D7E3-46FF-8853-24A641B959D0}"/>
              </a:ext>
            </a:extLst>
          </p:cNvPr>
          <p:cNvSpPr txBox="1"/>
          <p:nvPr/>
        </p:nvSpPr>
        <p:spPr>
          <a:xfrm>
            <a:off x="291987" y="826654"/>
            <a:ext cx="79961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Grants</a:t>
            </a:r>
          </a:p>
          <a:p>
            <a:endParaRPr lang="en-US" sz="1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2D557A12-F0D4-4B0B-8114-29055EE64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7925126"/>
              </p:ext>
            </p:extLst>
          </p:nvPr>
        </p:nvGraphicFramePr>
        <p:xfrm>
          <a:off x="153613" y="1310640"/>
          <a:ext cx="8411268" cy="43068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1671">
                  <a:extLst>
                    <a:ext uri="{9D8B030D-6E8A-4147-A177-3AD203B41FA5}">
                      <a16:colId xmlns:a16="http://schemas.microsoft.com/office/drawing/2014/main" xmlns="" val="3924017843"/>
                    </a:ext>
                  </a:extLst>
                </a:gridCol>
                <a:gridCol w="1171923">
                  <a:extLst>
                    <a:ext uri="{9D8B030D-6E8A-4147-A177-3AD203B41FA5}">
                      <a16:colId xmlns:a16="http://schemas.microsoft.com/office/drawing/2014/main" xmlns="" val="3284293504"/>
                    </a:ext>
                  </a:extLst>
                </a:gridCol>
                <a:gridCol w="1062906">
                  <a:extLst>
                    <a:ext uri="{9D8B030D-6E8A-4147-A177-3AD203B41FA5}">
                      <a16:colId xmlns:a16="http://schemas.microsoft.com/office/drawing/2014/main" xmlns="" val="3175815836"/>
                    </a:ext>
                  </a:extLst>
                </a:gridCol>
                <a:gridCol w="1093567">
                  <a:extLst>
                    <a:ext uri="{9D8B030D-6E8A-4147-A177-3AD203B41FA5}">
                      <a16:colId xmlns:a16="http://schemas.microsoft.com/office/drawing/2014/main" xmlns="" val="1889942985"/>
                    </a:ext>
                  </a:extLst>
                </a:gridCol>
                <a:gridCol w="1199175">
                  <a:extLst>
                    <a:ext uri="{9D8B030D-6E8A-4147-A177-3AD203B41FA5}">
                      <a16:colId xmlns:a16="http://schemas.microsoft.com/office/drawing/2014/main" xmlns="" val="1095295547"/>
                    </a:ext>
                  </a:extLst>
                </a:gridCol>
                <a:gridCol w="1022026">
                  <a:extLst>
                    <a:ext uri="{9D8B030D-6E8A-4147-A177-3AD203B41FA5}">
                      <a16:colId xmlns:a16="http://schemas.microsoft.com/office/drawing/2014/main" xmlns="" val="313864293"/>
                    </a:ext>
                  </a:extLst>
                </a:gridCol>
              </a:tblGrid>
              <a:tr h="57450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Grant  @30 June 2020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Amount gazetted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Amount Received YTD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Expenditure YTD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Available Funds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% spent on allocation received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01255069"/>
                  </a:ext>
                </a:extLst>
              </a:tr>
              <a:tr h="19861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RBIG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6 000 000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4 123 361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4 123 361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100,00%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80566762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EPWP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1 251 000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1 251 000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1 251 000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100,00%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2602312"/>
                  </a:ext>
                </a:extLst>
              </a:tr>
              <a:tr h="19861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FMG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4 000 000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4 000 000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4 000 000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100,00%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45304014"/>
                  </a:ext>
                </a:extLst>
              </a:tr>
              <a:tr h="19861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Equitable Share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90 876 000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90 806 000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90 806 000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100,00%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8899266"/>
                  </a:ext>
                </a:extLst>
              </a:tr>
              <a:tr h="19861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Fire Grant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1 451 273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519 320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1 451 273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-931 953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279,46%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16711422"/>
                  </a:ext>
                </a:extLst>
              </a:tr>
              <a:tr h="19861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Seta Grant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314 608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434 270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88 267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346 002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20,33%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62338267"/>
                  </a:ext>
                </a:extLst>
              </a:tr>
              <a:tr h="19861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MIG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20 608 000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20 608 000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19 784 365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823 635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96,00%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40437325"/>
                  </a:ext>
                </a:extLst>
              </a:tr>
              <a:tr h="19861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Health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1 992 694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1 429 650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1 053 864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375 786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73,71%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32169995"/>
                  </a:ext>
                </a:extLst>
              </a:tr>
              <a:tr h="19861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Library Grant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2 446 480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2 308 000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2 560 764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-252 764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110,95%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67465571"/>
                  </a:ext>
                </a:extLst>
              </a:tr>
              <a:tr h="19861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Office of the Premier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4 210 000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4 209 676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4 209 676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100,00%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42946817"/>
                  </a:ext>
                </a:extLst>
              </a:tr>
              <a:tr h="19861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Water service infrastructure grant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7 000 000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7 000 000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7 000 000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100,00%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59074804"/>
                  </a:ext>
                </a:extLst>
              </a:tr>
              <a:tr h="198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Cogta Grant - Drilling of Boreholes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6 400 000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6 388 392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6 388 392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100,00%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34570242"/>
                  </a:ext>
                </a:extLst>
              </a:tr>
              <a:tr h="19861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COVID 19 MDRG ALLOCATION </a:t>
                      </a:r>
                      <a:endParaRPr lang="en-ZA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1 132 000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1 132 000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824 114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307 886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72,80%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10160326"/>
                  </a:ext>
                </a:extLst>
              </a:tr>
              <a:tr h="19861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TOTAL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147 682 055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144 209 668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143 541 075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668 593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99,54%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30843895"/>
                  </a:ext>
                </a:extLst>
              </a:tr>
              <a:tr h="198619">
                <a:tc>
                  <a:txBody>
                    <a:bodyPr/>
                    <a:lstStyle/>
                    <a:p>
                      <a:pPr algn="l" fontAlgn="b"/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68625640"/>
                  </a:ext>
                </a:extLst>
              </a:tr>
              <a:tr h="574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ROLL OVER GRANT 2018 2019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Amount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Expenditure YTD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Available Funds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% spent on allocation received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79467550"/>
                  </a:ext>
                </a:extLst>
              </a:tr>
              <a:tr h="19861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DROUGHT RELIEF GRANT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24 068 000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24 068 000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24 068 000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100,00%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61686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88379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704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25833D-48E4-4E70-AA9E-9AFEEE7D3AED}"/>
              </a:ext>
            </a:extLst>
          </p:cNvPr>
          <p:cNvSpPr txBox="1"/>
          <p:nvPr/>
        </p:nvSpPr>
        <p:spPr>
          <a:xfrm>
            <a:off x="457200" y="320040"/>
            <a:ext cx="810768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ANALYSIS OF EXPENDITURE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C26DA29-943C-4AEF-99C2-AF85EDEB8944}"/>
              </a:ext>
            </a:extLst>
          </p:cNvPr>
          <p:cNvSpPr txBox="1"/>
          <p:nvPr/>
        </p:nvSpPr>
        <p:spPr>
          <a:xfrm>
            <a:off x="457200" y="944880"/>
            <a:ext cx="8107680" cy="5555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effectLst/>
                <a:ea typeface="Calibri" panose="020F0502020204030204" pitchFamily="34" charset="0"/>
              </a:rPr>
              <a:t>An analysis of the expenditure for 2019/20 revealed the following:</a:t>
            </a:r>
            <a:endParaRPr lang="en-US" sz="2400" dirty="0"/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Employee Cost – R163 629 214:</a:t>
            </a:r>
            <a:endParaRPr lang="en-US" sz="24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Remuneration as % of Total Operating Expenditure ratio was 35%.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Although this ratio is in line with the norm guidelines from National Treasury it should be considered that the municipality traded at a loss for the financial year.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deficit was R68 million.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employee cost should be considered as a </a:t>
            </a:r>
            <a:r>
              <a:rPr lang="en-ZA" sz="2400" dirty="0">
                <a:ea typeface="Calibri" panose="020F0502020204030204" pitchFamily="34" charset="0"/>
                <a:cs typeface="Times New Roman" panose="02020603050405020304" pitchFamily="18" charset="0"/>
              </a:rPr>
              <a:t>percentage of revenue, the ratio is 43%</a:t>
            </a:r>
            <a:r>
              <a:rPr lang="en-ZA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approving the 2020/21 budget council has resolved that the organogram of the municipality has to be reviewed in order to make it cost effective</a:t>
            </a:r>
          </a:p>
        </p:txBody>
      </p:sp>
    </p:spTree>
    <p:extLst>
      <p:ext uri="{BB962C8B-B14F-4D97-AF65-F5344CB8AC3E}">
        <p14:creationId xmlns:p14="http://schemas.microsoft.com/office/powerpoint/2010/main" xmlns="" val="125034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704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25833D-48E4-4E70-AA9E-9AFEEE7D3AED}"/>
              </a:ext>
            </a:extLst>
          </p:cNvPr>
          <p:cNvSpPr txBox="1"/>
          <p:nvPr/>
        </p:nvSpPr>
        <p:spPr>
          <a:xfrm>
            <a:off x="457200" y="320040"/>
            <a:ext cx="810768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ANALYSIS OF EXPENDITURE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C26DA29-943C-4AEF-99C2-AF85EDEB8944}"/>
              </a:ext>
            </a:extLst>
          </p:cNvPr>
          <p:cNvSpPr txBox="1"/>
          <p:nvPr/>
        </p:nvSpPr>
        <p:spPr>
          <a:xfrm>
            <a:off x="457200" y="944880"/>
            <a:ext cx="8107680" cy="5186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Remuneration of Councillors – R9 649 467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2400" dirty="0">
                <a:ea typeface="Calibri" panose="020F0502020204030204" pitchFamily="34" charset="0"/>
              </a:rPr>
              <a:t>R</a:t>
            </a:r>
            <a:r>
              <a:rPr lang="en-ZA" sz="2400" dirty="0">
                <a:effectLst/>
                <a:ea typeface="Calibri" panose="020F0502020204030204" pitchFamily="34" charset="0"/>
              </a:rPr>
              <a:t>emuneration of Councillors are paid in terms of the Upper Limits recommended by National Government</a:t>
            </a:r>
            <a:r>
              <a:rPr lang="en-ZA" sz="2400" dirty="0">
                <a:ea typeface="Calibri" panose="020F0502020204030204" pitchFamily="34" charset="0"/>
              </a:rPr>
              <a:t>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ZA" sz="2400" dirty="0"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2400" dirty="0">
                <a:ea typeface="Calibri" panose="020F0502020204030204" pitchFamily="34" charset="0"/>
              </a:rPr>
              <a:t>However, t</a:t>
            </a:r>
            <a:r>
              <a:rPr lang="en-ZA" sz="2400" dirty="0">
                <a:effectLst/>
                <a:ea typeface="Calibri" panose="020F0502020204030204" pitchFamily="34" charset="0"/>
              </a:rPr>
              <a:t>he municipality received only R5,7 million to assist with the remuneration of Councillors </a:t>
            </a:r>
            <a:r>
              <a:rPr lang="en-ZA" sz="2400" b="1" dirty="0">
                <a:effectLst/>
                <a:ea typeface="Calibri" panose="020F0502020204030204" pitchFamily="34" charset="0"/>
              </a:rPr>
              <a:t>and </a:t>
            </a:r>
            <a:r>
              <a:rPr lang="en-ZA" sz="2400" dirty="0">
                <a:effectLst/>
                <a:ea typeface="Calibri" panose="020F0502020204030204" pitchFamily="34" charset="0"/>
              </a:rPr>
              <a:t>Ward Committees. 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ZA" sz="24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2400" dirty="0">
                <a:effectLst/>
                <a:ea typeface="Calibri" panose="020F0502020204030204" pitchFamily="34" charset="0"/>
              </a:rPr>
              <a:t>Total cost for remuneration of Councillors amounted to R9 649 467 whilst ward committee cost amounted to R700 468 for the 2019/20 financial year.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ZA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063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704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25833D-48E4-4E70-AA9E-9AFEEE7D3AED}"/>
              </a:ext>
            </a:extLst>
          </p:cNvPr>
          <p:cNvSpPr txBox="1"/>
          <p:nvPr/>
        </p:nvSpPr>
        <p:spPr>
          <a:xfrm>
            <a:off x="457200" y="320040"/>
            <a:ext cx="810768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ANALYSIS OF EXPENDITURE (Continued)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C26DA29-943C-4AEF-99C2-AF85EDEB8944}"/>
              </a:ext>
            </a:extLst>
          </p:cNvPr>
          <p:cNvSpPr txBox="1"/>
          <p:nvPr/>
        </p:nvSpPr>
        <p:spPr>
          <a:xfrm>
            <a:off x="457200" y="944880"/>
            <a:ext cx="8107680" cy="4919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Finance Cost – R13 198 478</a:t>
            </a:r>
            <a:endParaRPr lang="en-US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>
                <a:effectLst/>
                <a:ea typeface="Calibri" panose="020F0502020204030204" pitchFamily="34" charset="0"/>
              </a:rPr>
              <a:t>An amount of R13 198 478 is disclosed in the Annual Financial Statements.  </a:t>
            </a:r>
          </a:p>
          <a:p>
            <a:endParaRPr lang="en-ZA" sz="2400" dirty="0">
              <a:effectLst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>
                <a:effectLst/>
                <a:ea typeface="Calibri" panose="020F0502020204030204" pitchFamily="34" charset="0"/>
              </a:rPr>
              <a:t>From this amount R8 643 478 relates to interest accrued on overdue accounts of creditors.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ZA" sz="2400" dirty="0">
                <a:ea typeface="Calibri" panose="020F0502020204030204" pitchFamily="34" charset="0"/>
              </a:rPr>
              <a:t>	</a:t>
            </a:r>
            <a:r>
              <a:rPr lang="en-ZA" sz="2400" dirty="0">
                <a:effectLst/>
                <a:ea typeface="Calibri" panose="020F0502020204030204" pitchFamily="34" charset="0"/>
              </a:rPr>
              <a:t>R4 166  361 -Eskom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ZA" sz="2400" dirty="0">
                <a:effectLst/>
                <a:ea typeface="Calibri" panose="020F0502020204030204" pitchFamily="34" charset="0"/>
              </a:rPr>
              <a:t>	R3 711 989 -SARS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ZA" sz="2400" dirty="0">
                <a:effectLst/>
                <a:ea typeface="Calibri" panose="020F0502020204030204" pitchFamily="34" charset="0"/>
              </a:rPr>
              <a:t>	R612 892 - Cape Retirement Fund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ZA" sz="2400" dirty="0">
                <a:effectLst/>
                <a:ea typeface="Calibri" panose="020F0502020204030204" pitchFamily="34" charset="0"/>
              </a:rPr>
              <a:t>	R214 327 -  other smaller creditors.</a:t>
            </a:r>
          </a:p>
          <a:p>
            <a:pPr lvl="2"/>
            <a:endParaRPr lang="en-ZA" sz="2400" dirty="0">
              <a:effectLst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>
                <a:effectLst/>
                <a:ea typeface="Calibri" panose="020F0502020204030204" pitchFamily="34" charset="0"/>
              </a:rPr>
              <a:t>Due to the financial situation of the municipality creditors cannot be paid within the legislated 30 days.    </a:t>
            </a:r>
          </a:p>
        </p:txBody>
      </p:sp>
    </p:spTree>
    <p:extLst>
      <p:ext uri="{BB962C8B-B14F-4D97-AF65-F5344CB8AC3E}">
        <p14:creationId xmlns:p14="http://schemas.microsoft.com/office/powerpoint/2010/main" xmlns="" val="853943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704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25833D-48E4-4E70-AA9E-9AFEEE7D3AED}"/>
              </a:ext>
            </a:extLst>
          </p:cNvPr>
          <p:cNvSpPr txBox="1"/>
          <p:nvPr/>
        </p:nvSpPr>
        <p:spPr>
          <a:xfrm>
            <a:off x="457200" y="320040"/>
            <a:ext cx="810768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ANALYSIS OF EXPENDITURE (Continued)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C26DA29-943C-4AEF-99C2-AF85EDEB8944}"/>
              </a:ext>
            </a:extLst>
          </p:cNvPr>
          <p:cNvSpPr txBox="1"/>
          <p:nvPr/>
        </p:nvSpPr>
        <p:spPr>
          <a:xfrm>
            <a:off x="518160" y="969256"/>
            <a:ext cx="8107680" cy="5288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Bulk Purchases from Eskom – R93 023 855</a:t>
            </a:r>
            <a:endParaRPr lang="en-US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>
                <a:effectLst/>
                <a:ea typeface="Calibri" panose="020F0502020204030204" pitchFamily="34" charset="0"/>
              </a:rPr>
              <a:t>Bulk purchases for the 2019/20 financial year amounted to R93 million.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>
                <a:effectLst/>
                <a:ea typeface="Calibri" panose="020F0502020204030204" pitchFamily="34" charset="0"/>
              </a:rPr>
              <a:t>The municipality is charged seasonal tariffs leading to</a:t>
            </a:r>
            <a:r>
              <a:rPr lang="en-ZA" sz="2400" dirty="0">
                <a:ea typeface="Calibri" panose="020F0502020204030204" pitchFamily="34" charset="0"/>
              </a:rPr>
              <a:t> higher winter accounts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>
                <a:effectLst/>
                <a:ea typeface="Calibri" panose="020F0502020204030204" pitchFamily="34" charset="0"/>
              </a:rPr>
              <a:t>Municipality pays penalties to Eskom as a result </a:t>
            </a:r>
            <a:r>
              <a:rPr lang="en-ZA" sz="2400" dirty="0">
                <a:ea typeface="Calibri" panose="020F0502020204030204" pitchFamily="34" charset="0"/>
              </a:rPr>
              <a:t>of the maximum demand that is exceeded on a monthly basis in </a:t>
            </a:r>
            <a:r>
              <a:rPr lang="en-ZA" sz="2400" dirty="0" err="1">
                <a:ea typeface="Calibri" panose="020F0502020204030204" pitchFamily="34" charset="0"/>
              </a:rPr>
              <a:t>Jansenville</a:t>
            </a:r>
            <a:r>
              <a:rPr lang="en-ZA" sz="2400" dirty="0">
                <a:effectLst/>
                <a:ea typeface="Calibri" panose="020F0502020204030204" pitchFamily="34" charset="0"/>
              </a:rPr>
              <a:t>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>
                <a:effectLst/>
                <a:ea typeface="Calibri" panose="020F0502020204030204" pitchFamily="34" charset="0"/>
              </a:rPr>
              <a:t>The Notified Maximum demand needs to be upgraded but due to the financial constraints, the upgrade cannot be done currently.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>
                <a:ea typeface="Calibri" panose="020F0502020204030204" pitchFamily="34" charset="0"/>
              </a:rPr>
              <a:t>The matter has been raised with Eskom on numerous platforms. Unfortunately it has not been resolved as yet</a:t>
            </a:r>
            <a:endParaRPr lang="en-ZA" sz="2400" dirty="0">
              <a:effectLst/>
              <a:ea typeface="Calibri" panose="020F0502020204030204" pitchFamily="34" charset="0"/>
            </a:endParaRPr>
          </a:p>
          <a:p>
            <a:endParaRPr lang="en-ZA" sz="24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596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704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25833D-48E4-4E70-AA9E-9AFEEE7D3AED}"/>
              </a:ext>
            </a:extLst>
          </p:cNvPr>
          <p:cNvSpPr txBox="1"/>
          <p:nvPr/>
        </p:nvSpPr>
        <p:spPr>
          <a:xfrm>
            <a:off x="457200" y="320040"/>
            <a:ext cx="810768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ANALYSIS OF EXPENDITURE (Continued)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C26DA29-943C-4AEF-99C2-AF85EDEB8944}"/>
              </a:ext>
            </a:extLst>
          </p:cNvPr>
          <p:cNvSpPr txBox="1"/>
          <p:nvPr/>
        </p:nvSpPr>
        <p:spPr>
          <a:xfrm>
            <a:off x="457200" y="944880"/>
            <a:ext cx="8107680" cy="4816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Operational Cost – R50 376 587</a:t>
            </a:r>
            <a:endParaRPr lang="en-US" sz="24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Chemicals required for the treatment of water amounted to R1 million for the year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Auditors fees amounted to R5,9 million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Motor vehicle expenses amounting to R5 million relates to fuel, motor vehicle licenses and motor vehicle tracking systems.  This is an average cost of R417 000 a month.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Municipal service charges amounted to R12,9 million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Consumables amounted to R5,9 million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Communication related cost amounted to R4,3 million for the year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effectLst/>
                <a:ea typeface="Calibri" panose="020F0502020204030204" pitchFamily="34" charset="0"/>
              </a:rPr>
              <a:t>Subsistence and Traveling costs amounted to R2.8 million.</a:t>
            </a:r>
          </a:p>
        </p:txBody>
      </p:sp>
    </p:spTree>
    <p:extLst>
      <p:ext uri="{BB962C8B-B14F-4D97-AF65-F5344CB8AC3E}">
        <p14:creationId xmlns:p14="http://schemas.microsoft.com/office/powerpoint/2010/main" xmlns="" val="38874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775" y="311728"/>
            <a:ext cx="8315498" cy="6234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128" y="604157"/>
            <a:ext cx="7754665" cy="5705203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Arial"/>
                <a:cs typeface="Arial"/>
              </a:rPr>
              <a:t>Table of Contents</a:t>
            </a:r>
            <a:br>
              <a:rPr lang="en-US" sz="2400" b="1" dirty="0">
                <a:latin typeface="Arial"/>
                <a:cs typeface="Arial"/>
              </a:rPr>
            </a:br>
            <a:r>
              <a:rPr lang="en-US" sz="2400" b="1" dirty="0">
                <a:latin typeface="Arial"/>
                <a:cs typeface="Arial"/>
              </a:rPr>
              <a:t/>
            </a:r>
            <a:br>
              <a:rPr lang="en-US" sz="2400" b="1" dirty="0">
                <a:latin typeface="Arial"/>
                <a:cs typeface="Arial"/>
              </a:rPr>
            </a:br>
            <a:r>
              <a:rPr lang="en-ZA" sz="18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 </a:t>
            </a:r>
            <a:r>
              <a:rPr lang="en-Z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Z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r>
              <a:rPr lang="en-Z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Z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Governance</a:t>
            </a:r>
            <a:r>
              <a:rPr lang="en-Z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Z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Status Report</a:t>
            </a:r>
            <a:br>
              <a:rPr lang="en-US" sz="18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Covid-19 Impact on Revenue</a:t>
            </a:r>
            <a:r>
              <a:rPr lang="en-US" sz="18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Z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Consequence Management</a:t>
            </a:r>
            <a:br>
              <a:rPr lang="en-Z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Z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 Action Plan</a:t>
            </a:r>
            <a:br>
              <a:rPr lang="en-Z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Z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r>
              <a:rPr lang="en-US" sz="2400" b="1" dirty="0">
                <a:latin typeface="Arial"/>
                <a:cs typeface="Arial"/>
              </a:rPr>
              <a:t/>
            </a:r>
            <a:br>
              <a:rPr lang="en-US" sz="2400" b="1" dirty="0">
                <a:latin typeface="Arial"/>
                <a:cs typeface="Arial"/>
              </a:rPr>
            </a:br>
            <a:endParaRPr lang="en-US" sz="1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645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704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25833D-48E4-4E70-AA9E-9AFEEE7D3AED}"/>
              </a:ext>
            </a:extLst>
          </p:cNvPr>
          <p:cNvSpPr txBox="1"/>
          <p:nvPr/>
        </p:nvSpPr>
        <p:spPr>
          <a:xfrm>
            <a:off x="457200" y="320040"/>
            <a:ext cx="810768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ANALYSIS OF EXPENDITURE (Continued)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C26DA29-943C-4AEF-99C2-AF85EDEB8944}"/>
              </a:ext>
            </a:extLst>
          </p:cNvPr>
          <p:cNvSpPr txBox="1"/>
          <p:nvPr/>
        </p:nvSpPr>
        <p:spPr>
          <a:xfrm>
            <a:off x="457200" y="944880"/>
            <a:ext cx="8107680" cy="4805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Contracted services – R19 011 811</a:t>
            </a:r>
            <a:endParaRPr lang="en-US" sz="24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Contracted services relates mainly to security cost for the year and amounted to R6.7 million - this expense was necessitated by the vandalism of council property by unknown members of the community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Other outsourced services for repairs and maintenance, financial system and AFS compilation related to the previous financial year amounts to R6,2 million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effectLst/>
                <a:ea typeface="Calibri" panose="020F0502020204030204" pitchFamily="34" charset="0"/>
              </a:rPr>
              <a:t>Costs related to contractors and consultations amounts to  R5,9 million.</a:t>
            </a:r>
            <a:endParaRPr lang="en-ZA" sz="24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0985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704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latin typeface="Arial"/>
                <a:cs typeface="Arial"/>
              </a:rPr>
              <a:t>Challenges Experienced</a:t>
            </a:r>
            <a:br>
              <a:rPr lang="en-US" sz="2400" b="1" dirty="0">
                <a:latin typeface="Arial"/>
                <a:cs typeface="Arial"/>
              </a:rPr>
            </a:b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5028883"/>
          </a:xfrm>
        </p:spPr>
        <p:txBody>
          <a:bodyPr>
            <a:normAutofit/>
          </a:bodyPr>
          <a:lstStyle/>
          <a:p>
            <a:r>
              <a:rPr lang="en-US" sz="2200" dirty="0">
                <a:cs typeface="Arial"/>
              </a:rPr>
              <a:t>Historical creditors were inherited on amalgamation which are still being paid</a:t>
            </a:r>
          </a:p>
          <a:p>
            <a:r>
              <a:rPr lang="en-US" sz="2200" dirty="0">
                <a:cs typeface="Arial"/>
              </a:rPr>
              <a:t>The average monthly billing of DBNLM is R13m as a result of not billing at cost reflective tariffs (selling rate less than bulk purchase rate)</a:t>
            </a:r>
          </a:p>
          <a:p>
            <a:r>
              <a:rPr lang="en-US" sz="2200" dirty="0">
                <a:cs typeface="Arial"/>
              </a:rPr>
              <a:t>The monthly salary expense amounts to R13m</a:t>
            </a:r>
          </a:p>
          <a:p>
            <a:r>
              <a:rPr lang="en-US" sz="2200" dirty="0">
                <a:cs typeface="Arial"/>
              </a:rPr>
              <a:t>Outstanding creditors as at 31 March 2019 amounts to R136m</a:t>
            </a:r>
          </a:p>
          <a:p>
            <a:r>
              <a:rPr lang="en-US" sz="2200" dirty="0">
                <a:cs typeface="Arial"/>
              </a:rPr>
              <a:t>Redundant pre-paid electricity meters needs to be replaced </a:t>
            </a:r>
          </a:p>
          <a:p>
            <a:r>
              <a:rPr lang="en-US" sz="2200" dirty="0">
                <a:cs typeface="Arial"/>
              </a:rPr>
              <a:t>No cost of supply study was initially undertaken. The SBDM assisted the municipality in completing a cost of supply study. A phased approach is now being followed in implementing correct tariffs.</a:t>
            </a:r>
          </a:p>
          <a:p>
            <a:r>
              <a:rPr lang="en-US" sz="2200" dirty="0">
                <a:cs typeface="Arial"/>
              </a:rPr>
              <a:t>Losses in KWH is currently at 22%</a:t>
            </a:r>
          </a:p>
          <a:p>
            <a:endParaRPr lang="en-US" sz="2200" dirty="0">
              <a:cs typeface="Arial"/>
            </a:endParaRPr>
          </a:p>
          <a:p>
            <a:endParaRPr lang="en-US" sz="2200" dirty="0">
              <a:cs typeface="Arial"/>
            </a:endParaRPr>
          </a:p>
          <a:p>
            <a:endParaRPr lang="en-US" sz="2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392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57352" y="-342900"/>
            <a:ext cx="10061753" cy="754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>
                <a:latin typeface="+mn-lt"/>
                <a:cs typeface="Arial"/>
              </a:rPr>
              <a:t>Continue…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200" dirty="0">
                <a:cs typeface="Arial"/>
              </a:rPr>
              <a:t>Discussions between DBNLM and Eskom revealed that cost saving tariffs is available, but ESKOM requested a deposit that municipality cannot afford</a:t>
            </a:r>
          </a:p>
          <a:p>
            <a:r>
              <a:rPr lang="en-US" sz="2200" dirty="0">
                <a:cs typeface="Arial"/>
              </a:rPr>
              <a:t>Jansenville is charged monthly penalties for exceeding of Notified Maximum Demand. </a:t>
            </a:r>
          </a:p>
          <a:p>
            <a:r>
              <a:rPr lang="en-US" sz="2200" dirty="0">
                <a:cs typeface="Arial"/>
              </a:rPr>
              <a:t>No payment received for Wheeling agreement from 1994 to  01 March 2018 </a:t>
            </a:r>
          </a:p>
          <a:p>
            <a:r>
              <a:rPr lang="en-US" sz="2200" dirty="0">
                <a:cs typeface="Arial"/>
              </a:rPr>
              <a:t>According to ESKOM there was a Gentlemen agreements in place but </a:t>
            </a:r>
            <a:r>
              <a:rPr lang="en-US" sz="2200" b="1" dirty="0">
                <a:cs typeface="Arial"/>
              </a:rPr>
              <a:t>NO</a:t>
            </a:r>
            <a:r>
              <a:rPr lang="en-US" sz="2200" dirty="0">
                <a:cs typeface="Arial"/>
              </a:rPr>
              <a:t> payments were received.</a:t>
            </a:r>
          </a:p>
          <a:p>
            <a:endParaRPr lang="en-US" sz="2200" dirty="0">
              <a:cs typeface="Arial"/>
            </a:endParaRPr>
          </a:p>
          <a:p>
            <a:endParaRPr lang="en-US" sz="2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895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704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F9A4B7-D377-4C7C-944C-390E43F01662}"/>
              </a:ext>
            </a:extLst>
          </p:cNvPr>
          <p:cNvSpPr txBox="1"/>
          <p:nvPr/>
        </p:nvSpPr>
        <p:spPr>
          <a:xfrm>
            <a:off x="457200" y="944880"/>
            <a:ext cx="8107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ea typeface="Calibri" panose="020F0502020204030204" pitchFamily="34" charset="0"/>
              </a:rPr>
              <a:t>Reconciliation of Unauthorized Expenditure</a:t>
            </a:r>
          </a:p>
          <a:p>
            <a:r>
              <a:rPr lang="en-US" sz="2400" dirty="0">
                <a:ea typeface="Calibri" panose="020F0502020204030204" pitchFamily="34" charset="0"/>
              </a:rPr>
              <a:t>Opening balance							182,219,561</a:t>
            </a:r>
          </a:p>
          <a:p>
            <a:r>
              <a:rPr lang="en-US" sz="2400" dirty="0">
                <a:ea typeface="Calibri" panose="020F0502020204030204" pitchFamily="34" charset="0"/>
              </a:rPr>
              <a:t>Add: Current year additions				</a:t>
            </a:r>
            <a:r>
              <a:rPr lang="en-US" sz="2400" u="sng" dirty="0">
                <a:ea typeface="Calibri" panose="020F0502020204030204" pitchFamily="34" charset="0"/>
              </a:rPr>
              <a:t>124,204,689</a:t>
            </a:r>
          </a:p>
          <a:p>
            <a:r>
              <a:rPr lang="en-US" sz="2400" b="1" dirty="0">
                <a:ea typeface="Calibri" panose="020F0502020204030204" pitchFamily="34" charset="0"/>
              </a:rPr>
              <a:t>Total 										</a:t>
            </a:r>
            <a:r>
              <a:rPr lang="en-US" sz="2400" b="1" u="sng" dirty="0">
                <a:ea typeface="Calibri" panose="020F0502020204030204" pitchFamily="34" charset="0"/>
              </a:rPr>
              <a:t>306,424,250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1D6A9C4-3F3C-4FA9-BE57-030063752336}"/>
              </a:ext>
            </a:extLst>
          </p:cNvPr>
          <p:cNvSpPr txBox="1"/>
          <p:nvPr/>
        </p:nvSpPr>
        <p:spPr>
          <a:xfrm>
            <a:off x="457200" y="320040"/>
            <a:ext cx="810768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UNAUTHORISED EXPENDITURE – 30 June 2019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9DD1BB0-F9B8-4940-98DE-ABB41B3FD0DA}"/>
              </a:ext>
            </a:extLst>
          </p:cNvPr>
          <p:cNvSpPr txBox="1"/>
          <p:nvPr/>
        </p:nvSpPr>
        <p:spPr>
          <a:xfrm>
            <a:off x="518160" y="2773801"/>
            <a:ext cx="8107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a typeface="Calibri" panose="020F0502020204030204" pitchFamily="34" charset="0"/>
              </a:rPr>
              <a:t>Unauthorized expenditure will be investigated by MPAC with recommendations to Council with regard to consequence management</a:t>
            </a:r>
          </a:p>
        </p:txBody>
      </p:sp>
    </p:spTree>
    <p:extLst>
      <p:ext uri="{BB962C8B-B14F-4D97-AF65-F5344CB8AC3E}">
        <p14:creationId xmlns:p14="http://schemas.microsoft.com/office/powerpoint/2010/main" xmlns="" val="103951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" y="0"/>
            <a:ext cx="9147048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78F571F-A3FF-4283-8B0C-56F6139D993C}"/>
              </a:ext>
            </a:extLst>
          </p:cNvPr>
          <p:cNvSpPr txBox="1"/>
          <p:nvPr/>
        </p:nvSpPr>
        <p:spPr>
          <a:xfrm>
            <a:off x="457200" y="320040"/>
            <a:ext cx="810768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IRREGULAR EXPENDITURE – 30 June 2019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490B4A-D7BB-4985-9ED7-FBB30486140C}"/>
              </a:ext>
            </a:extLst>
          </p:cNvPr>
          <p:cNvSpPr txBox="1"/>
          <p:nvPr/>
        </p:nvSpPr>
        <p:spPr>
          <a:xfrm>
            <a:off x="457200" y="944880"/>
            <a:ext cx="8107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ea typeface="Calibri" panose="020F0502020204030204" pitchFamily="34" charset="0"/>
              </a:rPr>
              <a:t>Reconciliation of Irregular Expenditure</a:t>
            </a:r>
          </a:p>
          <a:p>
            <a:r>
              <a:rPr lang="en-US" sz="2400" dirty="0">
                <a:ea typeface="Calibri" panose="020F0502020204030204" pitchFamily="34" charset="0"/>
              </a:rPr>
              <a:t>Opening balance							141,266,174</a:t>
            </a:r>
          </a:p>
          <a:p>
            <a:r>
              <a:rPr lang="en-US" sz="2400" dirty="0">
                <a:ea typeface="Calibri" panose="020F0502020204030204" pitchFamily="34" charset="0"/>
              </a:rPr>
              <a:t>Add: Current year additions				</a:t>
            </a:r>
            <a:r>
              <a:rPr lang="en-US" sz="2400" u="sng" dirty="0">
                <a:ea typeface="Calibri" panose="020F0502020204030204" pitchFamily="34" charset="0"/>
              </a:rPr>
              <a:t>  24,192,942</a:t>
            </a:r>
          </a:p>
          <a:p>
            <a:r>
              <a:rPr lang="en-US" sz="2400" b="1" dirty="0">
                <a:ea typeface="Calibri" panose="020F0502020204030204" pitchFamily="34" charset="0"/>
              </a:rPr>
              <a:t>Total 										</a:t>
            </a:r>
            <a:r>
              <a:rPr lang="en-US" sz="2400" b="1" u="sng" dirty="0">
                <a:ea typeface="Calibri" panose="020F0502020204030204" pitchFamily="34" charset="0"/>
              </a:rPr>
              <a:t>165,459,116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0A7BEBD-D87B-48AF-B136-4A60A0CD3581}"/>
              </a:ext>
            </a:extLst>
          </p:cNvPr>
          <p:cNvSpPr txBox="1"/>
          <p:nvPr/>
        </p:nvSpPr>
        <p:spPr>
          <a:xfrm>
            <a:off x="457200" y="2677715"/>
            <a:ext cx="8107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An amount of R79m related to Former </a:t>
            </a:r>
            <a:r>
              <a:rPr lang="en-US" sz="2000" dirty="0" err="1">
                <a:ea typeface="Calibri" panose="020F0502020204030204" pitchFamily="34" charset="0"/>
              </a:rPr>
              <a:t>Ikwezi</a:t>
            </a:r>
            <a:r>
              <a:rPr lang="en-US" sz="2000" dirty="0">
                <a:ea typeface="Calibri" panose="020F0502020204030204" pitchFamily="34" charset="0"/>
              </a:rPr>
              <a:t> where MPAC and PT investigated and recommended to council for write-off. This amount was written off in the 2019/20 financial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A further amount of R10m was also referred to Internal audit to validate and report submitted to MPAC for further investigation and consideration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Any additional Irregular expenditure will be investigated by MPAC with recommendations to Council with regard to consequence management</a:t>
            </a:r>
          </a:p>
        </p:txBody>
      </p:sp>
    </p:spTree>
    <p:extLst>
      <p:ext uri="{BB962C8B-B14F-4D97-AF65-F5344CB8AC3E}">
        <p14:creationId xmlns:p14="http://schemas.microsoft.com/office/powerpoint/2010/main" xmlns="" val="1984145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" y="0"/>
            <a:ext cx="914704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569913-1F86-4CCB-BB63-0B6FC608A235}"/>
              </a:ext>
            </a:extLst>
          </p:cNvPr>
          <p:cNvSpPr txBox="1"/>
          <p:nvPr/>
        </p:nvSpPr>
        <p:spPr>
          <a:xfrm>
            <a:off x="457200" y="320040"/>
            <a:ext cx="810768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FRUITLESS AND WASTEFUL EXPENDITURE – 30 June 2019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D7EE52-137D-4A65-BFE1-9CEF34CAD465}"/>
              </a:ext>
            </a:extLst>
          </p:cNvPr>
          <p:cNvSpPr txBox="1"/>
          <p:nvPr/>
        </p:nvSpPr>
        <p:spPr>
          <a:xfrm>
            <a:off x="457200" y="944880"/>
            <a:ext cx="86288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/>
                <a:latin typeface="+mj-lt"/>
                <a:ea typeface="Calibri" panose="020F0502020204030204" pitchFamily="34" charset="0"/>
              </a:rPr>
              <a:t>Reconciliation of Fruitless and Wasteful Expenditure</a:t>
            </a:r>
          </a:p>
          <a:p>
            <a:r>
              <a:rPr lang="en-US" sz="2000" dirty="0">
                <a:latin typeface="+mj-lt"/>
                <a:ea typeface="Calibri" panose="020F0502020204030204" pitchFamily="34" charset="0"/>
              </a:rPr>
              <a:t>Opening balance						  8,431,856</a:t>
            </a:r>
          </a:p>
          <a:p>
            <a:r>
              <a:rPr lang="en-US" sz="2000" dirty="0">
                <a:latin typeface="+mj-lt"/>
                <a:ea typeface="Calibri" panose="020F0502020204030204" pitchFamily="34" charset="0"/>
              </a:rPr>
              <a:t>Add: Current year additions				  </a:t>
            </a:r>
            <a:r>
              <a:rPr lang="en-US" sz="2000" u="sng" dirty="0">
                <a:latin typeface="+mj-lt"/>
                <a:ea typeface="Calibri" panose="020F0502020204030204" pitchFamily="34" charset="0"/>
              </a:rPr>
              <a:t>7,813,364</a:t>
            </a:r>
          </a:p>
          <a:p>
            <a:r>
              <a:rPr lang="en-US" sz="2000" b="1" dirty="0">
                <a:latin typeface="+mj-lt"/>
                <a:ea typeface="Calibri" panose="020F0502020204030204" pitchFamily="34" charset="0"/>
              </a:rPr>
              <a:t>Total 									</a:t>
            </a:r>
            <a:r>
              <a:rPr lang="en-US" sz="2000" b="1" u="sng" dirty="0">
                <a:latin typeface="+mj-lt"/>
                <a:ea typeface="Calibri" panose="020F0502020204030204" pitchFamily="34" charset="0"/>
              </a:rPr>
              <a:t>16,245,220</a:t>
            </a:r>
          </a:p>
          <a:p>
            <a:endParaRPr lang="en-US" sz="2000" dirty="0">
              <a:latin typeface="+mj-lt"/>
              <a:ea typeface="Calibri" panose="020F0502020204030204" pitchFamily="34" charset="0"/>
            </a:endParaRPr>
          </a:p>
          <a:p>
            <a:r>
              <a:rPr lang="en-US" sz="2000" u="sng" dirty="0">
                <a:latin typeface="+mj-lt"/>
                <a:ea typeface="Calibri" panose="020F0502020204030204" pitchFamily="34" charset="0"/>
              </a:rPr>
              <a:t>Details of Current year Fruitless and Wasteful Expenditure</a:t>
            </a:r>
          </a:p>
          <a:p>
            <a:r>
              <a:rPr lang="en-US" sz="2000" dirty="0">
                <a:latin typeface="+mj-lt"/>
                <a:ea typeface="Calibri" panose="020F0502020204030204" pitchFamily="34" charset="0"/>
              </a:rPr>
              <a:t>Interest charged by Eskom					 5,618,377</a:t>
            </a:r>
          </a:p>
          <a:p>
            <a:r>
              <a:rPr lang="en-US" sz="2000" dirty="0">
                <a:latin typeface="+mj-lt"/>
                <a:ea typeface="Calibri" panose="020F0502020204030204" pitchFamily="34" charset="0"/>
              </a:rPr>
              <a:t>SARS penalties and interest					 1,665,155</a:t>
            </a:r>
          </a:p>
          <a:p>
            <a:r>
              <a:rPr lang="en-US" sz="2000" dirty="0">
                <a:latin typeface="+mj-lt"/>
                <a:ea typeface="Calibri" panose="020F0502020204030204" pitchFamily="34" charset="0"/>
              </a:rPr>
              <a:t>Interest charged by Auditor-General			    208,986</a:t>
            </a:r>
          </a:p>
          <a:p>
            <a:r>
              <a:rPr lang="en-US" sz="2000" dirty="0">
                <a:latin typeface="+mj-lt"/>
                <a:ea typeface="Calibri" panose="020F0502020204030204" pitchFamily="34" charset="0"/>
              </a:rPr>
              <a:t>Interest charged by SALA Pension fund		    162,272</a:t>
            </a:r>
          </a:p>
          <a:p>
            <a:r>
              <a:rPr lang="en-US" sz="2000" dirty="0">
                <a:latin typeface="+mj-lt"/>
                <a:ea typeface="Calibri" panose="020F0502020204030204" pitchFamily="34" charset="0"/>
              </a:rPr>
              <a:t>Other										    </a:t>
            </a:r>
            <a:r>
              <a:rPr lang="en-US" sz="2000" u="sng" dirty="0">
                <a:latin typeface="+mj-lt"/>
                <a:ea typeface="Calibri" panose="020F0502020204030204" pitchFamily="34" charset="0"/>
              </a:rPr>
              <a:t>158,574</a:t>
            </a:r>
          </a:p>
          <a:p>
            <a:r>
              <a:rPr lang="en-US" sz="2000" b="1" dirty="0">
                <a:latin typeface="+mj-lt"/>
                <a:ea typeface="Calibri" panose="020F0502020204030204" pitchFamily="34" charset="0"/>
              </a:rPr>
              <a:t>Total										  </a:t>
            </a:r>
            <a:r>
              <a:rPr lang="en-US" sz="2000" b="1" u="sng" dirty="0">
                <a:latin typeface="+mj-lt"/>
                <a:ea typeface="Calibri" panose="020F0502020204030204" pitchFamily="34" charset="0"/>
              </a:rPr>
              <a:t>7,813,364</a:t>
            </a:r>
          </a:p>
          <a:p>
            <a:endParaRPr lang="en-US" sz="2000" b="1" u="sng" dirty="0">
              <a:latin typeface="+mj-lt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Calibri" panose="020F0502020204030204" pitchFamily="34" charset="0"/>
              </a:rPr>
              <a:t>Fruitless and wasteful expenditure will be investigated by MPAC with recommendations to Council with regard to consequence management</a:t>
            </a:r>
          </a:p>
        </p:txBody>
      </p:sp>
    </p:spTree>
    <p:extLst>
      <p:ext uri="{BB962C8B-B14F-4D97-AF65-F5344CB8AC3E}">
        <p14:creationId xmlns:p14="http://schemas.microsoft.com/office/powerpoint/2010/main" xmlns="" val="1105037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704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25833D-48E4-4E70-AA9E-9AFEEE7D3AED}"/>
              </a:ext>
            </a:extLst>
          </p:cNvPr>
          <p:cNvSpPr txBox="1"/>
          <p:nvPr/>
        </p:nvSpPr>
        <p:spPr>
          <a:xfrm>
            <a:off x="457200" y="320040"/>
            <a:ext cx="810768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COVID-19 IMPACT ON REVENUE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D802BE5-268E-4505-9E61-44AB43979234}"/>
              </a:ext>
            </a:extLst>
          </p:cNvPr>
          <p:cNvSpPr txBox="1"/>
          <p:nvPr/>
        </p:nvSpPr>
        <p:spPr>
          <a:xfrm>
            <a:off x="457200" y="934105"/>
            <a:ext cx="8107680" cy="2319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Covid-19 pandemic had an immediate impact on the ability of the municipality to maintain the revenue levels.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expected year on year increase was not achieved and a downward trend in revenue during the lockdown period is noted in the analysis below:</a:t>
            </a:r>
          </a:p>
        </p:txBody>
      </p:sp>
    </p:spTree>
    <p:extLst>
      <p:ext uri="{BB962C8B-B14F-4D97-AF65-F5344CB8AC3E}">
        <p14:creationId xmlns:p14="http://schemas.microsoft.com/office/powerpoint/2010/main" xmlns="" val="1431704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7048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6931F939-79C7-4399-93B7-991CB8285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3213816"/>
              </p:ext>
            </p:extLst>
          </p:nvPr>
        </p:nvGraphicFramePr>
        <p:xfrm>
          <a:off x="594360" y="899160"/>
          <a:ext cx="7924800" cy="4565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79691">
                  <a:extLst>
                    <a:ext uri="{9D8B030D-6E8A-4147-A177-3AD203B41FA5}">
                      <a16:colId xmlns:a16="http://schemas.microsoft.com/office/drawing/2014/main" xmlns="" val="3074193885"/>
                    </a:ext>
                  </a:extLst>
                </a:gridCol>
                <a:gridCol w="2045109">
                  <a:extLst>
                    <a:ext uri="{9D8B030D-6E8A-4147-A177-3AD203B41FA5}">
                      <a16:colId xmlns:a16="http://schemas.microsoft.com/office/drawing/2014/main" xmlns="" val="4185191142"/>
                    </a:ext>
                  </a:extLst>
                </a:gridCol>
              </a:tblGrid>
              <a:tr h="19594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Loss of income for the period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March 2020 to June 2020 as a result of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Covid-19 pandemic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u="none" strike="noStrike" dirty="0">
                          <a:effectLst/>
                        </a:rPr>
                        <a:t>R10 146 910,93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76611733"/>
                  </a:ext>
                </a:extLst>
              </a:tr>
              <a:tr h="1299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Total loss of income as a result of under collection on actual billing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u="none" strike="noStrike" dirty="0">
                          <a:effectLst/>
                        </a:rPr>
                        <a:t>R6 423 774,83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82080376"/>
                  </a:ext>
                </a:extLst>
              </a:tr>
              <a:tr h="13063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TOTAL LOSS OF INCOME FOR THE PERIOD MARCH 2020 TO JUNE 2020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b="1" u="none" strike="noStrike" dirty="0">
                          <a:effectLst/>
                        </a:rPr>
                        <a:t>R16 570 685,76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13294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46551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704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F44BE50-CAE9-4913-8540-42D22B871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8" y="548640"/>
            <a:ext cx="7345681" cy="36118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AF2E59-89F3-474C-BA6D-560AB81CD676}"/>
              </a:ext>
            </a:extLst>
          </p:cNvPr>
          <p:cNvSpPr txBox="1"/>
          <p:nvPr/>
        </p:nvSpPr>
        <p:spPr>
          <a:xfrm>
            <a:off x="269128" y="4726305"/>
            <a:ext cx="8483824" cy="70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dirty="0">
                <a:ea typeface="Calibri" panose="020F0502020204030204" pitchFamily="34" charset="0"/>
                <a:cs typeface="Times New Roman" panose="02020603050405020304" pitchFamily="18" charset="0"/>
              </a:rPr>
              <a:t>* Unspent Balance – Awaiting approval from MEC of COGTA to utilize money for purchase of a vehicle (refuse truck)</a:t>
            </a:r>
            <a:endParaRPr lang="en-ZA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81634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7048" cy="6979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8910"/>
            <a:ext cx="8229600" cy="59372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l"/>
            <a:r>
              <a:rPr lang="en-US" sz="2400" b="1" dirty="0">
                <a:latin typeface="Arial"/>
                <a:cs typeface="Arial"/>
              </a:rPr>
              <a:t>CONSEQUENCE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9624"/>
            <a:ext cx="8229600" cy="1249678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+mj-lt"/>
                <a:cs typeface="Arial"/>
              </a:rPr>
              <a:t>Policy is in place  and implemented accordingly</a:t>
            </a:r>
          </a:p>
          <a:p>
            <a:endParaRPr lang="en-US" sz="2200" dirty="0">
              <a:latin typeface="+mj-lt"/>
              <a:cs typeface="Arial"/>
            </a:endParaRPr>
          </a:p>
          <a:p>
            <a:endParaRPr lang="en-US" sz="2200" dirty="0">
              <a:latin typeface="+mj-lt"/>
              <a:cs typeface="Arial"/>
            </a:endParaRPr>
          </a:p>
          <a:p>
            <a:pPr marL="0" indent="0">
              <a:buNone/>
            </a:pPr>
            <a:endParaRPr lang="en-US" sz="2200" dirty="0">
              <a:latin typeface="+mj-lt"/>
              <a:cs typeface="Arial"/>
            </a:endParaRPr>
          </a:p>
          <a:p>
            <a:endParaRPr lang="en-US" sz="2200" dirty="0">
              <a:latin typeface="+mj-lt"/>
              <a:cs typeface="Arial"/>
            </a:endParaRPr>
          </a:p>
          <a:p>
            <a:pPr marL="0" indent="0">
              <a:buNone/>
            </a:pPr>
            <a:endParaRPr lang="en-US" sz="22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585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775" y="311728"/>
            <a:ext cx="8485330" cy="62345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708" y="1417638"/>
            <a:ext cx="8485330" cy="6176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ZA" sz="2800" dirty="0">
                <a:ea typeface="Calibri" panose="020F0502020204030204" pitchFamily="34" charset="0"/>
                <a:cs typeface="Times New Roman" panose="02020603050405020304" pitchFamily="18" charset="0"/>
              </a:rPr>
              <a:t>The purpose is to brief the Portfolio Committee on Corporative Governance and Traditional Affairs (COGTA) on the status of Dr Beyers </a:t>
            </a:r>
            <a:r>
              <a:rPr lang="en-ZA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Naudé</a:t>
            </a:r>
            <a:r>
              <a:rPr lang="en-ZA" sz="2800" dirty="0">
                <a:ea typeface="Calibri" panose="020F0502020204030204" pitchFamily="34" charset="0"/>
                <a:cs typeface="Times New Roman" panose="02020603050405020304" pitchFamily="18" charset="0"/>
              </a:rPr>
              <a:t> Local Municipality</a:t>
            </a:r>
            <a:endParaRPr lang="en-ZA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D50F225-1D01-4BCD-B208-2D99C7BEA99F}"/>
              </a:ext>
            </a:extLst>
          </p:cNvPr>
          <p:cNvSpPr/>
          <p:nvPr/>
        </p:nvSpPr>
        <p:spPr>
          <a:xfrm>
            <a:off x="467708" y="1417637"/>
            <a:ext cx="82190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DE8C5C5-5C25-4320-B2EC-1DD30321B542}"/>
              </a:ext>
            </a:extLst>
          </p:cNvPr>
          <p:cNvSpPr txBox="1">
            <a:spLocks/>
          </p:cNvSpPr>
          <p:nvPr/>
        </p:nvSpPr>
        <p:spPr>
          <a:xfrm>
            <a:off x="680321" y="311728"/>
            <a:ext cx="9613861" cy="929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Purpose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2299540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704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>
                <a:cs typeface="Arial"/>
              </a:rPr>
              <a:t>TURNAROUND PLAN AND URGENT INTERVENTION: </a:t>
            </a:r>
            <a:r>
              <a:rPr lang="en-US" sz="1800" b="1" dirty="0">
                <a:cs typeface="Arial"/>
              </a:rPr>
              <a:t>TECHNICAL/FINANCE IMMEDIATE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>
                <a:latin typeface="+mj-lt"/>
                <a:cs typeface="Arial"/>
              </a:rPr>
              <a:t>METERING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  <a:cs typeface="Arial"/>
              </a:rPr>
              <a:t>The DBNLM appointed a Service provider to do :</a:t>
            </a:r>
          </a:p>
          <a:p>
            <a:pPr marL="457200" lvl="1" indent="0">
              <a:buNone/>
            </a:pPr>
            <a:r>
              <a:rPr lang="en-US" sz="1800" dirty="0">
                <a:latin typeface="+mj-lt"/>
                <a:cs typeface="Arial"/>
              </a:rPr>
              <a:t>-     Cost of supply study</a:t>
            </a:r>
          </a:p>
          <a:p>
            <a:pPr lvl="1"/>
            <a:r>
              <a:rPr lang="en-US" sz="1800" dirty="0">
                <a:latin typeface="+mj-lt"/>
                <a:cs typeface="Arial"/>
              </a:rPr>
              <a:t>Tariff restructuring to ensure cost reflective tariffs for implementation in the 2019/2020 financial year subject to NER approval</a:t>
            </a:r>
          </a:p>
          <a:p>
            <a:pPr lvl="1"/>
            <a:r>
              <a:rPr lang="en-US" sz="1800" dirty="0">
                <a:latin typeface="+mj-lt"/>
                <a:cs typeface="Arial"/>
              </a:rPr>
              <a:t>A service provider has been appointed to replace the proprietary (Plessey meters) pre-payment meters electricity meters in Aberdeen, Willowmore, Jansenville (these meters are high risk for the municipality and leads to financial losses)</a:t>
            </a:r>
          </a:p>
          <a:p>
            <a:pPr lvl="1"/>
            <a:r>
              <a:rPr lang="en-US" sz="1800" dirty="0">
                <a:latin typeface="+mj-lt"/>
                <a:cs typeface="Arial"/>
              </a:rPr>
              <a:t>All large electricity points are being inspected to ensure upgrades have been taken care-off and financial information is updated</a:t>
            </a:r>
          </a:p>
          <a:p>
            <a:r>
              <a:rPr lang="en-US" sz="2200" dirty="0">
                <a:latin typeface="+mj-lt"/>
                <a:cs typeface="Arial"/>
              </a:rPr>
              <a:t>Three phase electricity meters are being inspected to ensure no by-pass</a:t>
            </a:r>
          </a:p>
          <a:p>
            <a:r>
              <a:rPr lang="en-US" sz="2200" dirty="0">
                <a:latin typeface="+mj-lt"/>
                <a:cs typeface="Arial"/>
              </a:rPr>
              <a:t>Electricity meters are being checked and calibrated every 7 years to ensure metering is not in or against client benefit or to loss of municipality</a:t>
            </a:r>
          </a:p>
          <a:p>
            <a:pPr marL="0" indent="0">
              <a:buNone/>
            </a:pPr>
            <a:endParaRPr lang="en-US" sz="2200" dirty="0">
              <a:latin typeface="+mj-lt"/>
              <a:cs typeface="Arial"/>
            </a:endParaRPr>
          </a:p>
          <a:p>
            <a:endParaRPr lang="en-US" sz="2200" dirty="0">
              <a:latin typeface="+mj-lt"/>
              <a:cs typeface="Arial"/>
            </a:endParaRPr>
          </a:p>
          <a:p>
            <a:endParaRPr lang="en-US" sz="2200" dirty="0">
              <a:latin typeface="+mj-lt"/>
              <a:cs typeface="Arial"/>
            </a:endParaRPr>
          </a:p>
          <a:p>
            <a:endParaRPr lang="en-US" sz="22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4874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704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>
                <a:latin typeface="+mn-lt"/>
                <a:cs typeface="Arial"/>
              </a:rPr>
              <a:t>TURNAROUND PLAN AND URGENT INTERVENTION: </a:t>
            </a:r>
            <a:r>
              <a:rPr lang="en-US" sz="1800" b="1" dirty="0">
                <a:latin typeface="+mn-lt"/>
                <a:cs typeface="Arial"/>
              </a:rPr>
              <a:t>TECHNICAL/FINANCE IMMEDIATE ACTION</a:t>
            </a:r>
            <a:endParaRPr lang="en-US" sz="2400" b="1" dirty="0">
              <a:latin typeface="+mn-lt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4643"/>
            <a:ext cx="8229600" cy="5257799"/>
          </a:xfrm>
        </p:spPr>
        <p:txBody>
          <a:bodyPr>
            <a:normAutofit/>
          </a:bodyPr>
          <a:lstStyle/>
          <a:p>
            <a:r>
              <a:rPr lang="en-US" sz="2200" dirty="0">
                <a:cs typeface="Arial"/>
              </a:rPr>
              <a:t>We are in the process of converting pre-paid meters above 80 Amp in </a:t>
            </a:r>
            <a:r>
              <a:rPr lang="en-US" sz="2200" dirty="0" err="1">
                <a:cs typeface="Arial"/>
              </a:rPr>
              <a:t>Willowmore</a:t>
            </a:r>
            <a:r>
              <a:rPr lang="en-US" sz="2200" dirty="0">
                <a:cs typeface="Arial"/>
              </a:rPr>
              <a:t>, </a:t>
            </a:r>
            <a:r>
              <a:rPr lang="en-US" sz="2200" dirty="0" err="1">
                <a:cs typeface="Arial"/>
              </a:rPr>
              <a:t>Steytlerville</a:t>
            </a:r>
            <a:r>
              <a:rPr lang="en-US" sz="2200" dirty="0">
                <a:cs typeface="Arial"/>
              </a:rPr>
              <a:t> and </a:t>
            </a:r>
            <a:r>
              <a:rPr lang="en-US" sz="2200" dirty="0" err="1">
                <a:cs typeface="Arial"/>
              </a:rPr>
              <a:t>Jansenville</a:t>
            </a:r>
            <a:r>
              <a:rPr lang="en-US" sz="2200" dirty="0">
                <a:cs typeface="Arial"/>
              </a:rPr>
              <a:t> </a:t>
            </a:r>
          </a:p>
          <a:p>
            <a:r>
              <a:rPr lang="en-US" sz="2200" dirty="0">
                <a:cs typeface="Arial"/>
              </a:rPr>
              <a:t>Credit Control Strictly implemented except for the period March 2020 – July 2020 </a:t>
            </a:r>
          </a:p>
          <a:p>
            <a:r>
              <a:rPr lang="en-US" sz="2200" dirty="0">
                <a:cs typeface="Arial"/>
              </a:rPr>
              <a:t>Pressure is brought on all Government Departments owing the Municipality, to pay accounts urgently</a:t>
            </a:r>
          </a:p>
          <a:p>
            <a:endParaRPr lang="en-US" sz="2200" dirty="0">
              <a:cs typeface="Arial"/>
            </a:endParaRPr>
          </a:p>
          <a:p>
            <a:pPr marL="0" indent="0">
              <a:buNone/>
            </a:pPr>
            <a:r>
              <a:rPr lang="en-US" sz="2200" b="1" dirty="0">
                <a:cs typeface="Arial"/>
              </a:rPr>
              <a:t>WHEELING AGREEMENTS</a:t>
            </a:r>
            <a:r>
              <a:rPr lang="en-US" sz="2200" dirty="0">
                <a:cs typeface="Arial"/>
              </a:rPr>
              <a:t> </a:t>
            </a:r>
          </a:p>
          <a:p>
            <a:r>
              <a:rPr lang="en-US" sz="2200" dirty="0">
                <a:cs typeface="Arial"/>
              </a:rPr>
              <a:t>DBNLM requested ESKOM to make back dated payments to the bulk account with all arrears on wheeling agreement since  1994 (23 years)</a:t>
            </a:r>
          </a:p>
          <a:p>
            <a:r>
              <a:rPr lang="en-US" sz="2200" dirty="0">
                <a:cs typeface="Arial"/>
              </a:rPr>
              <a:t>Historical debt and current interest be ringfenced and excluded from the bulk account</a:t>
            </a:r>
          </a:p>
          <a:p>
            <a:pPr marL="0" indent="0">
              <a:buNone/>
            </a:pPr>
            <a:endParaRPr lang="en-US" sz="2200" dirty="0">
              <a:cs typeface="Arial"/>
            </a:endParaRPr>
          </a:p>
          <a:p>
            <a:pPr marL="0" indent="0">
              <a:buNone/>
            </a:pPr>
            <a:endParaRPr lang="en-US" sz="2200" dirty="0">
              <a:cs typeface="Arial"/>
            </a:endParaRPr>
          </a:p>
          <a:p>
            <a:endParaRPr lang="en-US" sz="2200" dirty="0">
              <a:cs typeface="Arial"/>
            </a:endParaRPr>
          </a:p>
          <a:p>
            <a:endParaRPr lang="en-US" sz="2200" dirty="0">
              <a:cs typeface="Arial"/>
            </a:endParaRPr>
          </a:p>
          <a:p>
            <a:endParaRPr lang="en-US" sz="2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648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704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2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9B31D74-758F-4CC7-92A1-24EE569A96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cs typeface="Arial"/>
              </a:rPr>
              <a:t>POST AUDIT ACTION PLAN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C0C4FADD-BA7A-4176-AFEC-09F10522CA72}"/>
              </a:ext>
            </a:extLst>
          </p:cNvPr>
          <p:cNvSpPr txBox="1">
            <a:spLocks/>
          </p:cNvSpPr>
          <p:nvPr/>
        </p:nvSpPr>
        <p:spPr>
          <a:xfrm>
            <a:off x="687324" y="2179322"/>
            <a:ext cx="8229600" cy="1249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+mj-lt"/>
                <a:cs typeface="Arial"/>
              </a:rPr>
              <a:t>Presentation is attached as Annexure B</a:t>
            </a:r>
          </a:p>
          <a:p>
            <a:endParaRPr lang="en-US" sz="2200" dirty="0">
              <a:latin typeface="+mj-lt"/>
              <a:cs typeface="Arial"/>
            </a:endParaRPr>
          </a:p>
          <a:p>
            <a:endParaRPr lang="en-US" sz="2200" dirty="0">
              <a:latin typeface="+mj-lt"/>
              <a:cs typeface="Arial"/>
            </a:endParaRPr>
          </a:p>
          <a:p>
            <a:pPr marL="0" indent="0">
              <a:buFont typeface="Arial"/>
              <a:buNone/>
            </a:pPr>
            <a:endParaRPr lang="en-US" sz="2200" dirty="0">
              <a:latin typeface="+mj-lt"/>
              <a:cs typeface="Arial"/>
            </a:endParaRPr>
          </a:p>
          <a:p>
            <a:endParaRPr lang="en-US" sz="2200" dirty="0">
              <a:latin typeface="+mj-lt"/>
              <a:cs typeface="Arial"/>
            </a:endParaRPr>
          </a:p>
          <a:p>
            <a:pPr marL="0" indent="0">
              <a:buFont typeface="Arial"/>
              <a:buNone/>
            </a:pPr>
            <a:endParaRPr lang="en-US" sz="22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0191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704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>
                <a:cs typeface="Arial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latin typeface="+mj-lt"/>
                <a:cs typeface="Arial"/>
              </a:rPr>
              <a:t>Emanating from the presentation it is obvious that the historical debts have crippled the amalgamated municipality</a:t>
            </a:r>
          </a:p>
          <a:p>
            <a:endParaRPr lang="en-US" sz="2200" dirty="0">
              <a:latin typeface="+mj-lt"/>
              <a:cs typeface="Arial"/>
            </a:endParaRPr>
          </a:p>
          <a:p>
            <a:r>
              <a:rPr lang="en-US" sz="2200" dirty="0">
                <a:latin typeface="+mj-lt"/>
                <a:cs typeface="Arial"/>
              </a:rPr>
              <a:t>For the municipality to survive, cost of supply findings have to be implemented without fear or favor</a:t>
            </a:r>
          </a:p>
          <a:p>
            <a:endParaRPr lang="en-US" sz="2200" dirty="0">
              <a:latin typeface="+mj-lt"/>
              <a:cs typeface="Arial"/>
            </a:endParaRPr>
          </a:p>
          <a:p>
            <a:r>
              <a:rPr lang="en-US" sz="2200" dirty="0">
                <a:latin typeface="+mj-lt"/>
                <a:cs typeface="Arial"/>
              </a:rPr>
              <a:t>The organizational structure has to be revisited as a matter of great urgency</a:t>
            </a:r>
          </a:p>
          <a:p>
            <a:endParaRPr lang="en-US" sz="2200" dirty="0">
              <a:latin typeface="+mj-lt"/>
              <a:cs typeface="Arial"/>
            </a:endParaRPr>
          </a:p>
          <a:p>
            <a:r>
              <a:rPr lang="en-US" sz="2200" dirty="0">
                <a:latin typeface="+mj-lt"/>
                <a:cs typeface="Arial"/>
              </a:rPr>
              <a:t>The question of the wheeling agreement with ESKOM has to be finalized as a matter of extreme urgency</a:t>
            </a:r>
          </a:p>
          <a:p>
            <a:endParaRPr lang="en-US" sz="2200" dirty="0">
              <a:latin typeface="+mj-lt"/>
              <a:cs typeface="Arial"/>
            </a:endParaRPr>
          </a:p>
          <a:p>
            <a:endParaRPr lang="en-US" sz="2200" dirty="0">
              <a:latin typeface="+mj-lt"/>
              <a:cs typeface="Arial"/>
            </a:endParaRPr>
          </a:p>
          <a:p>
            <a:pPr marL="0" indent="0">
              <a:buNone/>
            </a:pPr>
            <a:endParaRPr lang="en-US" sz="2200" dirty="0">
              <a:latin typeface="+mj-lt"/>
              <a:cs typeface="Arial"/>
            </a:endParaRPr>
          </a:p>
          <a:p>
            <a:pPr marL="0" indent="0">
              <a:buNone/>
            </a:pPr>
            <a:endParaRPr lang="en-US" sz="2200" dirty="0">
              <a:latin typeface="+mj-lt"/>
              <a:cs typeface="Arial"/>
            </a:endParaRPr>
          </a:p>
          <a:p>
            <a:endParaRPr lang="en-US" sz="2200" dirty="0">
              <a:latin typeface="+mj-lt"/>
              <a:cs typeface="Arial"/>
            </a:endParaRPr>
          </a:p>
          <a:p>
            <a:endParaRPr lang="en-US" sz="22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7742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704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>
              <a:cs typeface="Arial"/>
            </a:endParaRPr>
          </a:p>
          <a:p>
            <a:endParaRPr lang="en-US" sz="2200" dirty="0">
              <a:cs typeface="Arial"/>
            </a:endParaRPr>
          </a:p>
          <a:p>
            <a:pPr marL="0" indent="0" algn="ctr">
              <a:buNone/>
            </a:pPr>
            <a:r>
              <a:rPr lang="en-US" sz="4400" b="1" dirty="0">
                <a:latin typeface="+mj-lt"/>
                <a:cs typeface="Arial"/>
              </a:rPr>
              <a:t>THANK YOU</a:t>
            </a:r>
            <a:r>
              <a:rPr lang="en-US" sz="2200" dirty="0">
                <a:latin typeface="+mj-lt"/>
                <a:cs typeface="Arial"/>
              </a:rPr>
              <a:t> </a:t>
            </a:r>
          </a:p>
          <a:p>
            <a:endParaRPr lang="en-US" sz="2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947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775" y="311728"/>
            <a:ext cx="8315498" cy="62345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708" y="1417638"/>
            <a:ext cx="8485330" cy="6176647"/>
          </a:xfrm>
        </p:spPr>
        <p:txBody>
          <a:bodyPr>
            <a:normAutofit/>
          </a:bodyPr>
          <a:lstStyle/>
          <a:p>
            <a:endParaRPr lang="en-US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D50F225-1D01-4BCD-B208-2D99C7BEA99F}"/>
              </a:ext>
            </a:extLst>
          </p:cNvPr>
          <p:cNvSpPr/>
          <p:nvPr/>
        </p:nvSpPr>
        <p:spPr>
          <a:xfrm>
            <a:off x="467708" y="1417637"/>
            <a:ext cx="82190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Dr. Beyers </a:t>
            </a:r>
            <a:r>
              <a:rPr lang="en-US" sz="2400" dirty="0" err="1"/>
              <a:t>Naudé</a:t>
            </a:r>
            <a:r>
              <a:rPr lang="en-US" sz="2400" dirty="0"/>
              <a:t> Local Municipality was established by merging the  erstwhile </a:t>
            </a:r>
            <a:r>
              <a:rPr lang="en-US" sz="2400" dirty="0" err="1"/>
              <a:t>Camdeboo</a:t>
            </a:r>
            <a:r>
              <a:rPr lang="en-US" sz="2400" dirty="0"/>
              <a:t>, </a:t>
            </a:r>
            <a:r>
              <a:rPr lang="en-US" sz="2400" dirty="0" err="1"/>
              <a:t>Ikwezi</a:t>
            </a:r>
            <a:r>
              <a:rPr lang="en-US" sz="2400" dirty="0"/>
              <a:t> and </a:t>
            </a:r>
            <a:r>
              <a:rPr lang="en-US" sz="2400" dirty="0" err="1"/>
              <a:t>Baviaans</a:t>
            </a:r>
            <a:r>
              <a:rPr lang="en-US" sz="2400" dirty="0"/>
              <a:t> Local Municipalities.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Municipality was officially established on 3 August 2016 after the Local Government Elections.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municipality incorporates the towns of </a:t>
            </a:r>
            <a:r>
              <a:rPr lang="en-US" sz="2400" dirty="0" err="1"/>
              <a:t>Nieu</a:t>
            </a:r>
            <a:r>
              <a:rPr lang="en-US" sz="2400" dirty="0"/>
              <a:t> Bethesda, Graaff-Reinet, Aberdeen, </a:t>
            </a:r>
            <a:r>
              <a:rPr lang="en-US" sz="2400" dirty="0" err="1"/>
              <a:t>Jansenville</a:t>
            </a:r>
            <a:r>
              <a:rPr lang="en-US" sz="2400" dirty="0"/>
              <a:t>, </a:t>
            </a:r>
            <a:r>
              <a:rPr lang="en-US" sz="2400" dirty="0" err="1"/>
              <a:t>Klipplaat</a:t>
            </a:r>
            <a:r>
              <a:rPr lang="en-US" sz="2400" dirty="0"/>
              <a:t>, </a:t>
            </a:r>
            <a:r>
              <a:rPr lang="en-US" sz="2400" dirty="0" err="1"/>
              <a:t>Steytlerville</a:t>
            </a:r>
            <a:r>
              <a:rPr lang="en-US" sz="2400" dirty="0"/>
              <a:t>, </a:t>
            </a:r>
            <a:r>
              <a:rPr lang="en-US" sz="2400" dirty="0" err="1"/>
              <a:t>Willowmore</a:t>
            </a:r>
            <a:r>
              <a:rPr lang="en-US" sz="2400" dirty="0"/>
              <a:t> with Graaff-Reinet being the Seat.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municipality covers an area of 28,653 square kilometers,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municipality has a population of 79,291 residents.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municipality consists of 14 Wards and 27 Council Members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DE8C5C5-5C25-4320-B2EC-1DD30321B542}"/>
              </a:ext>
            </a:extLst>
          </p:cNvPr>
          <p:cNvSpPr txBox="1">
            <a:spLocks/>
          </p:cNvSpPr>
          <p:nvPr/>
        </p:nvSpPr>
        <p:spPr>
          <a:xfrm>
            <a:off x="680321" y="311728"/>
            <a:ext cx="9613861" cy="929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Background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787685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775" y="311728"/>
            <a:ext cx="8315498" cy="62345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708" y="1417638"/>
            <a:ext cx="8485330" cy="4022725"/>
          </a:xfrm>
        </p:spPr>
        <p:txBody>
          <a:bodyPr>
            <a:normAutofit/>
          </a:bodyPr>
          <a:lstStyle/>
          <a:p>
            <a:endParaRPr lang="en-US" sz="22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2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D50F225-1D01-4BCD-B208-2D99C7BEA99F}"/>
              </a:ext>
            </a:extLst>
          </p:cNvPr>
          <p:cNvSpPr/>
          <p:nvPr/>
        </p:nvSpPr>
        <p:spPr>
          <a:xfrm>
            <a:off x="467708" y="1417637"/>
            <a:ext cx="82190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/>
              <a:t>The Dr. Beyers </a:t>
            </a:r>
            <a:r>
              <a:rPr lang="en-US" sz="2800" dirty="0" err="1"/>
              <a:t>Naudé</a:t>
            </a:r>
            <a:r>
              <a:rPr lang="en-US" sz="2800" dirty="0"/>
              <a:t> LM consists of the following management/service areas</a:t>
            </a:r>
          </a:p>
          <a:p>
            <a:pPr marL="0" indent="0">
              <a:buNone/>
            </a:pPr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Willowmore</a:t>
            </a:r>
            <a:r>
              <a:rPr lang="en-US" sz="2800" dirty="0"/>
              <a:t>, </a:t>
            </a:r>
            <a:r>
              <a:rPr lang="en-US" sz="2800" dirty="0" err="1"/>
              <a:t>Steytlerville</a:t>
            </a:r>
            <a:r>
              <a:rPr lang="en-US" sz="2800" dirty="0"/>
              <a:t>, </a:t>
            </a:r>
            <a:r>
              <a:rPr lang="en-US" sz="2800" dirty="0" err="1"/>
              <a:t>Baviaanskloof</a:t>
            </a:r>
            <a:r>
              <a:rPr lang="en-US" sz="2800" dirty="0"/>
              <a:t>, </a:t>
            </a:r>
            <a:r>
              <a:rPr lang="en-US" sz="2800" dirty="0" err="1"/>
              <a:t>Rietbron</a:t>
            </a:r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Jansenville</a:t>
            </a:r>
            <a:r>
              <a:rPr lang="en-US" sz="2800" dirty="0"/>
              <a:t>, </a:t>
            </a:r>
            <a:r>
              <a:rPr lang="en-US" sz="2800" dirty="0" err="1"/>
              <a:t>Klipplaat</a:t>
            </a:r>
            <a:r>
              <a:rPr lang="en-US" sz="2800" dirty="0"/>
              <a:t>, Waterford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Graaff-Reinet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Aberdeen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Nieu</a:t>
            </a:r>
            <a:r>
              <a:rPr lang="en-US" sz="2800" dirty="0"/>
              <a:t> Bethesda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DE8C5C5-5C25-4320-B2EC-1DD30321B542}"/>
              </a:ext>
            </a:extLst>
          </p:cNvPr>
          <p:cNvSpPr txBox="1">
            <a:spLocks/>
          </p:cNvSpPr>
          <p:nvPr/>
        </p:nvSpPr>
        <p:spPr>
          <a:xfrm>
            <a:off x="680321" y="311728"/>
            <a:ext cx="9613861" cy="929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Background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90942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775" y="311728"/>
            <a:ext cx="8315498" cy="62345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4F82155F-CB35-49B0-9D4D-C27ECEE95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D50F225-1D01-4BCD-B208-2D99C7BEA99F}"/>
              </a:ext>
            </a:extLst>
          </p:cNvPr>
          <p:cNvSpPr/>
          <p:nvPr/>
        </p:nvSpPr>
        <p:spPr>
          <a:xfrm>
            <a:off x="467708" y="1417637"/>
            <a:ext cx="3692812" cy="4017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000" dirty="0"/>
              <a:t>Geographically, Dr. Beyers </a:t>
            </a:r>
            <a:r>
              <a:rPr lang="en-US" sz="2000" dirty="0" err="1"/>
              <a:t>Naudé</a:t>
            </a:r>
            <a:r>
              <a:rPr lang="en-US" sz="2000" dirty="0"/>
              <a:t> LM makes up more than 49% of the Sarah </a:t>
            </a:r>
            <a:r>
              <a:rPr lang="en-US" sz="2000" dirty="0" err="1"/>
              <a:t>Baartman</a:t>
            </a:r>
            <a:r>
              <a:rPr lang="en-US" sz="2000" dirty="0"/>
              <a:t> District Municipality’s landmass, with a low population density of 2.8 persons per km²</a:t>
            </a:r>
            <a:r>
              <a:rPr lang="en-US" sz="3200" dirty="0"/>
              <a:t>.</a:t>
            </a:r>
            <a:endParaRPr lang="en-ZA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DE8C5C5-5C25-4320-B2EC-1DD30321B542}"/>
              </a:ext>
            </a:extLst>
          </p:cNvPr>
          <p:cNvSpPr txBox="1">
            <a:spLocks/>
          </p:cNvSpPr>
          <p:nvPr/>
        </p:nvSpPr>
        <p:spPr>
          <a:xfrm>
            <a:off x="680321" y="311728"/>
            <a:ext cx="9613861" cy="929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39B6E0B-F25B-4D42-84A7-A5101B1F87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80" t="30235" r="11397" b="30141"/>
          <a:stretch/>
        </p:blipFill>
        <p:spPr>
          <a:xfrm>
            <a:off x="4419601" y="1417637"/>
            <a:ext cx="4130040" cy="38401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1559269-8FB2-485E-8B21-2185C05F1B92}"/>
              </a:ext>
            </a:extLst>
          </p:cNvPr>
          <p:cNvSpPr txBox="1"/>
          <p:nvPr/>
        </p:nvSpPr>
        <p:spPr>
          <a:xfrm>
            <a:off x="680321" y="645658"/>
            <a:ext cx="70133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dirty="0"/>
              <a:t>Background</a:t>
            </a:r>
            <a:endParaRPr lang="en-ZA" sz="4400" dirty="0"/>
          </a:p>
        </p:txBody>
      </p:sp>
    </p:spTree>
    <p:extLst>
      <p:ext uri="{BB962C8B-B14F-4D97-AF65-F5344CB8AC3E}">
        <p14:creationId xmlns:p14="http://schemas.microsoft.com/office/powerpoint/2010/main" xmlns="" val="1387498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775" y="311728"/>
            <a:ext cx="8315498" cy="62345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708" y="1417638"/>
            <a:ext cx="8485330" cy="6176647"/>
          </a:xfrm>
        </p:spPr>
        <p:txBody>
          <a:bodyPr>
            <a:normAutofit/>
          </a:bodyPr>
          <a:lstStyle/>
          <a:p>
            <a:endParaRPr lang="en-US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  <a:p>
            <a:endParaRPr lang="en-US" sz="2200" i="1" dirty="0">
              <a:latin typeface="Arial"/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DE8C5C5-5C25-4320-B2EC-1DD30321B542}"/>
              </a:ext>
            </a:extLst>
          </p:cNvPr>
          <p:cNvSpPr txBox="1">
            <a:spLocks/>
          </p:cNvSpPr>
          <p:nvPr/>
        </p:nvSpPr>
        <p:spPr>
          <a:xfrm>
            <a:off x="680321" y="311728"/>
            <a:ext cx="9613861" cy="929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Background</a:t>
            </a:r>
            <a:endParaRPr lang="en-Z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843888D-05CF-4E0E-B00F-6ACEF494428F}"/>
              </a:ext>
            </a:extLst>
          </p:cNvPr>
          <p:cNvSpPr txBox="1"/>
          <p:nvPr/>
        </p:nvSpPr>
        <p:spPr>
          <a:xfrm>
            <a:off x="792480" y="4762423"/>
            <a:ext cx="4216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According to STATSSA Community Survey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9D970B5-B438-4700-A17A-8A767938BF17}"/>
              </a:ext>
            </a:extLst>
          </p:cNvPr>
          <p:cNvSpPr txBox="1"/>
          <p:nvPr/>
        </p:nvSpPr>
        <p:spPr>
          <a:xfrm>
            <a:off x="792480" y="5393122"/>
            <a:ext cx="4216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According to STATSSA Community Survey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xmlns="" id="{91C874FD-19F4-4BD6-B6E7-CCE2757F74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14463746"/>
              </p:ext>
            </p:extLst>
          </p:nvPr>
        </p:nvGraphicFramePr>
        <p:xfrm>
          <a:off x="792480" y="1280212"/>
          <a:ext cx="6278880" cy="3065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9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5772">
                <a:tc gridSpan="2">
                  <a:txBody>
                    <a:bodyPr/>
                    <a:lstStyle/>
                    <a:p>
                      <a:r>
                        <a:rPr lang="en-US" dirty="0"/>
                        <a:t>Statistics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5772">
                <a:tc>
                  <a:txBody>
                    <a:bodyPr/>
                    <a:lstStyle/>
                    <a:p>
                      <a:r>
                        <a:rPr lang="en-US" dirty="0"/>
                        <a:t>Total population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82197*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5772">
                <a:tc>
                  <a:txBody>
                    <a:bodyPr/>
                    <a:lstStyle/>
                    <a:p>
                      <a:r>
                        <a:rPr lang="en-US" dirty="0"/>
                        <a:t>Unemployment</a:t>
                      </a:r>
                      <a:r>
                        <a:rPr lang="en-US" baseline="0" dirty="0"/>
                        <a:t> Rate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28%**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5772">
                <a:tc>
                  <a:txBody>
                    <a:bodyPr/>
                    <a:lstStyle/>
                    <a:p>
                      <a:r>
                        <a:rPr lang="en-US" dirty="0"/>
                        <a:t>Youth</a:t>
                      </a:r>
                      <a:r>
                        <a:rPr lang="en-US" baseline="0" dirty="0"/>
                        <a:t> unemployment Rate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33%**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5772">
                <a:tc>
                  <a:txBody>
                    <a:bodyPr/>
                    <a:lstStyle/>
                    <a:p>
                      <a:r>
                        <a:rPr lang="en-US" dirty="0"/>
                        <a:t>Number of Households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20784*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6675">
                <a:tc>
                  <a:txBody>
                    <a:bodyPr/>
                    <a:lstStyle/>
                    <a:p>
                      <a:r>
                        <a:rPr lang="en-US" dirty="0"/>
                        <a:t>Average</a:t>
                      </a:r>
                      <a:r>
                        <a:rPr lang="en-US" baseline="0" dirty="0"/>
                        <a:t> Household Size (persons)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3,8*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41358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775" y="311728"/>
            <a:ext cx="8315498" cy="62345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708" y="1417638"/>
            <a:ext cx="8485330" cy="6176647"/>
          </a:xfrm>
        </p:spPr>
        <p:txBody>
          <a:bodyPr>
            <a:normAutofit/>
          </a:bodyPr>
          <a:lstStyle/>
          <a:p>
            <a:endParaRPr lang="en-US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D50F225-1D01-4BCD-B208-2D99C7BEA99F}"/>
              </a:ext>
            </a:extLst>
          </p:cNvPr>
          <p:cNvSpPr/>
          <p:nvPr/>
        </p:nvSpPr>
        <p:spPr>
          <a:xfrm>
            <a:off x="512181" y="1516484"/>
            <a:ext cx="82190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/>
              <a:t>The Municipal Council consists of 27 members as per the Section 12 Notice. </a:t>
            </a:r>
          </a:p>
          <a:p>
            <a:pPr marL="0" indent="0">
              <a:buNone/>
            </a:pPr>
            <a:r>
              <a:rPr lang="en-US" sz="2800" b="1" u="sng" dirty="0"/>
              <a:t>Mayor</a:t>
            </a:r>
            <a:r>
              <a:rPr lang="en-US" sz="2800" b="1" dirty="0"/>
              <a:t>:</a:t>
            </a:r>
            <a:r>
              <a:rPr lang="en-US" sz="2800" dirty="0"/>
              <a:t>	Cllr. Deon de Vos (Full-time)</a:t>
            </a:r>
          </a:p>
          <a:p>
            <a:pPr marL="0" indent="0">
              <a:buNone/>
            </a:pPr>
            <a:r>
              <a:rPr lang="en-US" sz="2800" b="1" u="sng" dirty="0"/>
              <a:t>Speaker</a:t>
            </a:r>
            <a:r>
              <a:rPr lang="en-US" sz="2800" b="1" dirty="0"/>
              <a:t>:</a:t>
            </a:r>
            <a:r>
              <a:rPr lang="en-US" sz="2800" dirty="0"/>
              <a:t>	Cllr. Thembisa </a:t>
            </a:r>
            <a:r>
              <a:rPr lang="en-US" sz="2800" dirty="0" err="1"/>
              <a:t>Nonnies</a:t>
            </a:r>
            <a:r>
              <a:rPr lang="en-US" sz="2800" dirty="0"/>
              <a:t> (Full-time)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u="sng" dirty="0"/>
              <a:t>Collective Executive Committee</a:t>
            </a:r>
            <a:r>
              <a:rPr lang="en-US" sz="2800" b="1" dirty="0"/>
              <a:t>:</a:t>
            </a:r>
          </a:p>
          <a:p>
            <a:pPr marL="0" indent="0">
              <a:buNone/>
            </a:pPr>
            <a:r>
              <a:rPr lang="en-US" sz="2800" dirty="0"/>
              <a:t>Cllr. Deon de Vos</a:t>
            </a:r>
          </a:p>
          <a:p>
            <a:pPr marL="0" indent="0">
              <a:buNone/>
            </a:pPr>
            <a:r>
              <a:rPr lang="en-US" sz="2800" dirty="0"/>
              <a:t>Cllr. Pieter </a:t>
            </a:r>
            <a:r>
              <a:rPr lang="en-US" sz="2800" dirty="0" err="1"/>
              <a:t>Koeberg</a:t>
            </a:r>
            <a:r>
              <a:rPr lang="en-US" sz="2800" dirty="0"/>
              <a:t> (Engineering &amp; Planning)</a:t>
            </a:r>
          </a:p>
          <a:p>
            <a:pPr marL="0" indent="0">
              <a:buNone/>
            </a:pPr>
            <a:r>
              <a:rPr lang="en-US" sz="2800" dirty="0"/>
              <a:t>Cllr. </a:t>
            </a:r>
            <a:r>
              <a:rPr lang="en-US" sz="2800" dirty="0" err="1"/>
              <a:t>Notizi</a:t>
            </a:r>
            <a:r>
              <a:rPr lang="en-US" sz="2800" dirty="0"/>
              <a:t> Vanda (Community Services)</a:t>
            </a:r>
          </a:p>
          <a:p>
            <a:pPr marL="0" indent="0">
              <a:buNone/>
            </a:pPr>
            <a:r>
              <a:rPr lang="en-US" sz="2800" dirty="0"/>
              <a:t>Cllr. Eldridge </a:t>
            </a:r>
            <a:r>
              <a:rPr lang="en-US" sz="2800" dirty="0" err="1"/>
              <a:t>Ruiters</a:t>
            </a:r>
            <a:r>
              <a:rPr lang="en-US" sz="2800" dirty="0"/>
              <a:t>(Corporate Services)</a:t>
            </a:r>
          </a:p>
          <a:p>
            <a:pPr marL="0" indent="0">
              <a:buNone/>
            </a:pPr>
            <a:r>
              <a:rPr lang="en-US" sz="2800" dirty="0"/>
              <a:t>Cllr. Ewald </a:t>
            </a:r>
            <a:r>
              <a:rPr lang="en-US" sz="2800" dirty="0" err="1"/>
              <a:t>Loock</a:t>
            </a:r>
            <a:r>
              <a:rPr lang="en-US" sz="2800" dirty="0"/>
              <a:t> (Finance)</a:t>
            </a:r>
            <a:endParaRPr lang="en-ZA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DE8C5C5-5C25-4320-B2EC-1DD30321B542}"/>
              </a:ext>
            </a:extLst>
          </p:cNvPr>
          <p:cNvSpPr txBox="1">
            <a:spLocks/>
          </p:cNvSpPr>
          <p:nvPr/>
        </p:nvSpPr>
        <p:spPr>
          <a:xfrm>
            <a:off x="680321" y="311728"/>
            <a:ext cx="9613861" cy="929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Governance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96267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2472</Words>
  <Application>Microsoft Office PowerPoint</Application>
  <PresentationFormat>On-screen Show (4:3)</PresentationFormat>
  <Paragraphs>543</Paragraphs>
  <Slides>44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DR BEYERS NAUDE LOCAL MUNICIPALITY EC101</vt:lpstr>
      <vt:lpstr>Briefing of COGTA Standing Committee  19TH AUGUST 2020  09H00 VIRTUAL MEETING   </vt:lpstr>
      <vt:lpstr>Table of Contents  Purpose  Background Governance Financial Status Report Covid-19 Impact on Revenue Consequence Management Audit Action Plan Conclusion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Financial Status Report  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Challenges Experienced </vt:lpstr>
      <vt:lpstr>Continue…</vt:lpstr>
      <vt:lpstr>Slide 33</vt:lpstr>
      <vt:lpstr>Slide 34</vt:lpstr>
      <vt:lpstr>Slide 35</vt:lpstr>
      <vt:lpstr>Slide 36</vt:lpstr>
      <vt:lpstr>Slide 37</vt:lpstr>
      <vt:lpstr>Slide 38</vt:lpstr>
      <vt:lpstr>CONSEQUENCE MANAGEMENT</vt:lpstr>
      <vt:lpstr>TURNAROUND PLAN AND URGENT INTERVENTION: TECHNICAL/FINANCE IMMEDIATE ACTION</vt:lpstr>
      <vt:lpstr>TURNAROUND PLAN AND URGENT INTERVENTION: TECHNICAL/FINANCE IMMEDIATE ACTION</vt:lpstr>
      <vt:lpstr>POST AUDIT ACTION PLAN</vt:lpstr>
      <vt:lpstr>CONCLUSION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Blakops</dc:creator>
  <cp:lastModifiedBy>Monique</cp:lastModifiedBy>
  <cp:revision>148</cp:revision>
  <dcterms:created xsi:type="dcterms:W3CDTF">2018-06-28T19:03:20Z</dcterms:created>
  <dcterms:modified xsi:type="dcterms:W3CDTF">2020-08-19T10:57:25Z</dcterms:modified>
</cp:coreProperties>
</file>