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3" r:id="rId1"/>
  </p:sldMasterIdLst>
  <p:notesMasterIdLst>
    <p:notesMasterId r:id="rId48"/>
  </p:notesMasterIdLst>
  <p:sldIdLst>
    <p:sldId id="256" r:id="rId2"/>
    <p:sldId id="284" r:id="rId3"/>
    <p:sldId id="273" r:id="rId4"/>
    <p:sldId id="315" r:id="rId5"/>
    <p:sldId id="326" r:id="rId6"/>
    <p:sldId id="291" r:id="rId7"/>
    <p:sldId id="316" r:id="rId8"/>
    <p:sldId id="290" r:id="rId9"/>
    <p:sldId id="298" r:id="rId10"/>
    <p:sldId id="301" r:id="rId11"/>
    <p:sldId id="299" r:id="rId12"/>
    <p:sldId id="317" r:id="rId13"/>
    <p:sldId id="319" r:id="rId14"/>
    <p:sldId id="320" r:id="rId15"/>
    <p:sldId id="318" r:id="rId16"/>
    <p:sldId id="303" r:id="rId17"/>
    <p:sldId id="296" r:id="rId18"/>
    <p:sldId id="285" r:id="rId19"/>
    <p:sldId id="314" r:id="rId20"/>
    <p:sldId id="297" r:id="rId21"/>
    <p:sldId id="294" r:id="rId22"/>
    <p:sldId id="307" r:id="rId23"/>
    <p:sldId id="308" r:id="rId24"/>
    <p:sldId id="309" r:id="rId25"/>
    <p:sldId id="310" r:id="rId26"/>
    <p:sldId id="313" r:id="rId27"/>
    <p:sldId id="311" r:id="rId28"/>
    <p:sldId id="312" r:id="rId29"/>
    <p:sldId id="327" r:id="rId30"/>
    <p:sldId id="321" r:id="rId31"/>
    <p:sldId id="341" r:id="rId32"/>
    <p:sldId id="328" r:id="rId33"/>
    <p:sldId id="329" r:id="rId34"/>
    <p:sldId id="339" r:id="rId35"/>
    <p:sldId id="340" r:id="rId36"/>
    <p:sldId id="330" r:id="rId37"/>
    <p:sldId id="331" r:id="rId38"/>
    <p:sldId id="332" r:id="rId39"/>
    <p:sldId id="333" r:id="rId40"/>
    <p:sldId id="334" r:id="rId41"/>
    <p:sldId id="335" r:id="rId42"/>
    <p:sldId id="336" r:id="rId43"/>
    <p:sldId id="337" r:id="rId44"/>
    <p:sldId id="322" r:id="rId45"/>
    <p:sldId id="325" r:id="rId46"/>
    <p:sldId id="342" r:id="rId47"/>
  </p:sldIdLst>
  <p:sldSz cx="9144000" cy="6858000" type="screen4x3"/>
  <p:notesSz cx="7010400" cy="9296400"/>
  <p:defaultTextStyle>
    <a:defPPr>
      <a:defRPr lang="en-ZA"/>
    </a:defPPr>
    <a:lvl1pPr algn="l" rtl="0"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333" autoAdjust="0"/>
  </p:normalViewPr>
  <p:slideViewPr>
    <p:cSldViewPr>
      <p:cViewPr varScale="1">
        <p:scale>
          <a:sx n="68" d="100"/>
          <a:sy n="68" d="100"/>
        </p:scale>
        <p:origin x="1446" y="7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1324"/>
    </p:cViewPr>
  </p:sorterViewPr>
  <p:notesViewPr>
    <p:cSldViewPr>
      <p:cViewPr varScale="1">
        <p:scale>
          <a:sx n="87" d="100"/>
          <a:sy n="87" d="100"/>
        </p:scale>
        <p:origin x="3780" y="6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atin typeface="Arial" charset="0"/>
                <a:cs typeface="Arial" charset="0"/>
              </a:defRPr>
            </a:lvl1pPr>
          </a:lstStyle>
          <a:p>
            <a:pPr>
              <a:defRPr/>
            </a:pPr>
            <a:endParaRPr lang="en-ZA"/>
          </a:p>
        </p:txBody>
      </p:sp>
      <p:sp>
        <p:nvSpPr>
          <p:cNvPr id="4099" name="Rectangle 3"/>
          <p:cNvSpPr>
            <a:spLocks noGrp="1" noChangeArrowheads="1"/>
          </p:cNvSpPr>
          <p:nvPr>
            <p:ph type="dt"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atin typeface="Arial" charset="0"/>
                <a:cs typeface="Arial" charset="0"/>
              </a:defRPr>
            </a:lvl1pPr>
          </a:lstStyle>
          <a:p>
            <a:pPr>
              <a:defRPr/>
            </a:pPr>
            <a:endParaRPr lang="en-ZA"/>
          </a:p>
        </p:txBody>
      </p:sp>
      <p:sp>
        <p:nvSpPr>
          <p:cNvPr id="2048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701040" y="4415790"/>
            <a:ext cx="5608320" cy="418338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ZA" noProof="0" smtClean="0"/>
              <a:t>Click to edit Master text styles</a:t>
            </a:r>
          </a:p>
          <a:p>
            <a:pPr lvl="1"/>
            <a:r>
              <a:rPr lang="en-ZA" noProof="0" smtClean="0"/>
              <a:t>Second level</a:t>
            </a:r>
          </a:p>
          <a:p>
            <a:pPr lvl="2"/>
            <a:r>
              <a:rPr lang="en-ZA" noProof="0" smtClean="0"/>
              <a:t>Third level</a:t>
            </a:r>
          </a:p>
          <a:p>
            <a:pPr lvl="3"/>
            <a:r>
              <a:rPr lang="en-ZA" noProof="0" smtClean="0"/>
              <a:t>Fourth level</a:t>
            </a:r>
          </a:p>
          <a:p>
            <a:pPr lvl="4"/>
            <a:r>
              <a:rPr lang="en-ZA" noProof="0" smtClean="0"/>
              <a:t>Fifth level</a:t>
            </a:r>
          </a:p>
        </p:txBody>
      </p:sp>
      <p:sp>
        <p:nvSpPr>
          <p:cNvPr id="4102" name="Rectangle 6"/>
          <p:cNvSpPr>
            <a:spLocks noGrp="1" noChangeArrowheads="1"/>
          </p:cNvSpPr>
          <p:nvPr>
            <p:ph type="ftr" sz="quarter" idx="4"/>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atin typeface="Arial" charset="0"/>
                <a:cs typeface="Arial" charset="0"/>
              </a:defRPr>
            </a:lvl1pPr>
          </a:lstStyle>
          <a:p>
            <a:pPr>
              <a:defRPr/>
            </a:pPr>
            <a:endParaRPr lang="en-ZA"/>
          </a:p>
        </p:txBody>
      </p:sp>
      <p:sp>
        <p:nvSpPr>
          <p:cNvPr id="4103" name="Rectangle 7"/>
          <p:cNvSpPr>
            <a:spLocks noGrp="1" noChangeArrowheads="1"/>
          </p:cNvSpPr>
          <p:nvPr>
            <p:ph type="sldNum" sz="quarter" idx="5"/>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atin typeface="Arial" panose="020B0604020202020204" pitchFamily="34" charset="0"/>
              </a:defRPr>
            </a:lvl1pPr>
          </a:lstStyle>
          <a:p>
            <a:fld id="{597310C9-DDD2-4FE1-BDF7-E3302673B5C4}" type="slidenum">
              <a:rPr lang="en-ZA" altLang="en-US"/>
              <a:pPr/>
              <a:t>‹#›</a:t>
            </a:fld>
            <a:endParaRPr lang="en-ZA" altLang="en-US"/>
          </a:p>
        </p:txBody>
      </p:sp>
    </p:spTree>
    <p:extLst>
      <p:ext uri="{BB962C8B-B14F-4D97-AF65-F5344CB8AC3E}">
        <p14:creationId xmlns:p14="http://schemas.microsoft.com/office/powerpoint/2010/main" val="126744235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7310C9-DDD2-4FE1-BDF7-E3302673B5C4}" type="slidenum">
              <a:rPr lang="en-ZA" altLang="en-US" smtClean="0"/>
              <a:pPr/>
              <a:t>5</a:t>
            </a:fld>
            <a:endParaRPr lang="en-ZA" altLang="en-US"/>
          </a:p>
        </p:txBody>
      </p:sp>
    </p:spTree>
    <p:extLst>
      <p:ext uri="{BB962C8B-B14F-4D97-AF65-F5344CB8AC3E}">
        <p14:creationId xmlns:p14="http://schemas.microsoft.com/office/powerpoint/2010/main" val="24094982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597310C9-DDD2-4FE1-BDF7-E3302673B5C4}" type="slidenum">
              <a:rPr lang="en-ZA" altLang="en-US" smtClean="0"/>
              <a:pPr/>
              <a:t>10</a:t>
            </a:fld>
            <a:endParaRPr lang="en-ZA" altLang="en-US"/>
          </a:p>
        </p:txBody>
      </p:sp>
    </p:spTree>
    <p:extLst>
      <p:ext uri="{BB962C8B-B14F-4D97-AF65-F5344CB8AC3E}">
        <p14:creationId xmlns:p14="http://schemas.microsoft.com/office/powerpoint/2010/main" val="18905210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7310C9-DDD2-4FE1-BDF7-E3302673B5C4}" type="slidenum">
              <a:rPr lang="en-ZA" altLang="en-US" smtClean="0"/>
              <a:pPr/>
              <a:t>24</a:t>
            </a:fld>
            <a:endParaRPr lang="en-ZA" altLang="en-US"/>
          </a:p>
        </p:txBody>
      </p:sp>
    </p:spTree>
    <p:extLst>
      <p:ext uri="{BB962C8B-B14F-4D97-AF65-F5344CB8AC3E}">
        <p14:creationId xmlns:p14="http://schemas.microsoft.com/office/powerpoint/2010/main" val="1245419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7310C9-DDD2-4FE1-BDF7-E3302673B5C4}" type="slidenum">
              <a:rPr lang="en-ZA" altLang="en-US" smtClean="0"/>
              <a:pPr/>
              <a:t>25</a:t>
            </a:fld>
            <a:endParaRPr lang="en-ZA" altLang="en-US"/>
          </a:p>
        </p:txBody>
      </p:sp>
    </p:spTree>
    <p:extLst>
      <p:ext uri="{BB962C8B-B14F-4D97-AF65-F5344CB8AC3E}">
        <p14:creationId xmlns:p14="http://schemas.microsoft.com/office/powerpoint/2010/main" val="2690758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fld id="{FB945E10-D26B-4D16-9FDA-BE62D0DBFE7B}" type="datetime1">
              <a:rPr lang="en-ZA" smtClean="0"/>
              <a:t>2020/08/17</a:t>
            </a:fld>
            <a:endParaRPr lang="en-ZA"/>
          </a:p>
        </p:txBody>
      </p:sp>
      <p:sp>
        <p:nvSpPr>
          <p:cNvPr id="5" name="Footer Placeholder 4"/>
          <p:cNvSpPr>
            <a:spLocks noGrp="1"/>
          </p:cNvSpPr>
          <p:nvPr>
            <p:ph type="ftr" sz="quarter" idx="11"/>
          </p:nvPr>
        </p:nvSpPr>
        <p:spPr/>
        <p:txBody>
          <a:bodyPr/>
          <a:lstStyle/>
          <a:p>
            <a:pPr>
              <a:defRPr/>
            </a:pPr>
            <a:endParaRPr lang="en-ZA" dirty="0"/>
          </a:p>
        </p:txBody>
      </p:sp>
      <p:sp>
        <p:nvSpPr>
          <p:cNvPr id="6" name="Slide Number Placeholder 5"/>
          <p:cNvSpPr>
            <a:spLocks noGrp="1"/>
          </p:cNvSpPr>
          <p:nvPr>
            <p:ph type="sldNum" sz="quarter" idx="12"/>
          </p:nvPr>
        </p:nvSpPr>
        <p:spPr/>
        <p:txBody>
          <a:bodyPr/>
          <a:lstStyle/>
          <a:p>
            <a:fld id="{ABF98C0A-EBE1-41A9-9382-80C1E5C7419F}" type="slidenum">
              <a:rPr lang="en-ZA" altLang="en-US" smtClean="0"/>
              <a:pPr/>
              <a:t>‹#›</a:t>
            </a:fld>
            <a:endParaRPr lang="en-ZA" altLang="en-US"/>
          </a:p>
        </p:txBody>
      </p:sp>
    </p:spTree>
    <p:extLst>
      <p:ext uri="{BB962C8B-B14F-4D97-AF65-F5344CB8AC3E}">
        <p14:creationId xmlns:p14="http://schemas.microsoft.com/office/powerpoint/2010/main" val="9197857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75E3A869-D189-4CFC-AF34-61BAD1ADB395}" type="datetime1">
              <a:rPr lang="en-ZA" smtClean="0"/>
              <a:t>2020/08/17</a:t>
            </a:fld>
            <a:endParaRPr lang="en-ZA"/>
          </a:p>
        </p:txBody>
      </p:sp>
      <p:sp>
        <p:nvSpPr>
          <p:cNvPr id="5" name="Footer Placeholder 4"/>
          <p:cNvSpPr>
            <a:spLocks noGrp="1"/>
          </p:cNvSpPr>
          <p:nvPr>
            <p:ph type="ftr" sz="quarter" idx="11"/>
          </p:nvPr>
        </p:nvSpPr>
        <p:spPr/>
        <p:txBody>
          <a:bodyPr/>
          <a:lstStyle/>
          <a:p>
            <a:pPr>
              <a:defRPr/>
            </a:pPr>
            <a:endParaRPr lang="en-ZA"/>
          </a:p>
        </p:txBody>
      </p:sp>
      <p:sp>
        <p:nvSpPr>
          <p:cNvPr id="6" name="Slide Number Placeholder 5"/>
          <p:cNvSpPr>
            <a:spLocks noGrp="1"/>
          </p:cNvSpPr>
          <p:nvPr>
            <p:ph type="sldNum" sz="quarter" idx="12"/>
          </p:nvPr>
        </p:nvSpPr>
        <p:spPr/>
        <p:txBody>
          <a:bodyPr/>
          <a:lstStyle/>
          <a:p>
            <a:fld id="{03D50A7D-0216-4E14-9226-6506097614E8}" type="slidenum">
              <a:rPr lang="en-ZA" altLang="en-US" smtClean="0"/>
              <a:pPr/>
              <a:t>‹#›</a:t>
            </a:fld>
            <a:endParaRPr lang="en-ZA" altLang="en-US"/>
          </a:p>
        </p:txBody>
      </p:sp>
    </p:spTree>
    <p:extLst>
      <p:ext uri="{BB962C8B-B14F-4D97-AF65-F5344CB8AC3E}">
        <p14:creationId xmlns:p14="http://schemas.microsoft.com/office/powerpoint/2010/main" val="27377454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5427F246-5FAD-4A8E-8205-6416793021AC}" type="datetime1">
              <a:rPr lang="en-ZA" smtClean="0"/>
              <a:t>2020/08/17</a:t>
            </a:fld>
            <a:endParaRPr lang="en-ZA"/>
          </a:p>
        </p:txBody>
      </p:sp>
      <p:sp>
        <p:nvSpPr>
          <p:cNvPr id="5" name="Footer Placeholder 4"/>
          <p:cNvSpPr>
            <a:spLocks noGrp="1"/>
          </p:cNvSpPr>
          <p:nvPr>
            <p:ph type="ftr" sz="quarter" idx="11"/>
          </p:nvPr>
        </p:nvSpPr>
        <p:spPr/>
        <p:txBody>
          <a:bodyPr/>
          <a:lstStyle/>
          <a:p>
            <a:pPr>
              <a:defRPr/>
            </a:pPr>
            <a:endParaRPr lang="en-ZA"/>
          </a:p>
        </p:txBody>
      </p:sp>
      <p:sp>
        <p:nvSpPr>
          <p:cNvPr id="6" name="Slide Number Placeholder 5"/>
          <p:cNvSpPr>
            <a:spLocks noGrp="1"/>
          </p:cNvSpPr>
          <p:nvPr>
            <p:ph type="sldNum" sz="quarter" idx="12"/>
          </p:nvPr>
        </p:nvSpPr>
        <p:spPr/>
        <p:txBody>
          <a:bodyPr/>
          <a:lstStyle/>
          <a:p>
            <a:fld id="{583E9B9A-526F-4B9B-874D-D1E060D88DF8}" type="slidenum">
              <a:rPr lang="en-ZA" altLang="en-US" smtClean="0"/>
              <a:pPr/>
              <a:t>‹#›</a:t>
            </a:fld>
            <a:endParaRPr lang="en-ZA" altLang="en-US"/>
          </a:p>
        </p:txBody>
      </p:sp>
    </p:spTree>
    <p:extLst>
      <p:ext uri="{BB962C8B-B14F-4D97-AF65-F5344CB8AC3E}">
        <p14:creationId xmlns:p14="http://schemas.microsoft.com/office/powerpoint/2010/main" val="17512526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31B60333-2E5F-4569-804E-37E2CF86E1E2}" type="datetime1">
              <a:rPr lang="en-ZA" smtClean="0"/>
              <a:t>2020/08/17</a:t>
            </a:fld>
            <a:endParaRPr lang="en-ZA" dirty="0"/>
          </a:p>
        </p:txBody>
      </p:sp>
      <p:sp>
        <p:nvSpPr>
          <p:cNvPr id="5" name="Footer Placeholder 4"/>
          <p:cNvSpPr>
            <a:spLocks noGrp="1"/>
          </p:cNvSpPr>
          <p:nvPr>
            <p:ph type="ftr" sz="quarter" idx="11"/>
          </p:nvPr>
        </p:nvSpPr>
        <p:spPr/>
        <p:txBody>
          <a:bodyPr/>
          <a:lstStyle/>
          <a:p>
            <a:pPr>
              <a:defRPr/>
            </a:pPr>
            <a:endParaRPr lang="en-ZA" dirty="0"/>
          </a:p>
        </p:txBody>
      </p:sp>
      <p:sp>
        <p:nvSpPr>
          <p:cNvPr id="6" name="Slide Number Placeholder 5"/>
          <p:cNvSpPr>
            <a:spLocks noGrp="1"/>
          </p:cNvSpPr>
          <p:nvPr>
            <p:ph type="sldNum" sz="quarter" idx="12"/>
          </p:nvPr>
        </p:nvSpPr>
        <p:spPr/>
        <p:txBody>
          <a:bodyPr/>
          <a:lstStyle/>
          <a:p>
            <a:fld id="{BD110FA0-8810-4B51-98E8-D6636C85387D}" type="slidenum">
              <a:rPr lang="en-ZA" altLang="en-US" smtClean="0"/>
              <a:pPr/>
              <a:t>‹#›</a:t>
            </a:fld>
            <a:endParaRPr lang="en-ZA" altLang="en-US"/>
          </a:p>
        </p:txBody>
      </p:sp>
    </p:spTree>
    <p:extLst>
      <p:ext uri="{BB962C8B-B14F-4D97-AF65-F5344CB8AC3E}">
        <p14:creationId xmlns:p14="http://schemas.microsoft.com/office/powerpoint/2010/main" val="18917574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3082AF85-0FA5-48B7-8894-ACD8422AD6B2}" type="datetime1">
              <a:rPr lang="en-ZA" smtClean="0"/>
              <a:t>2020/08/17</a:t>
            </a:fld>
            <a:endParaRPr lang="en-ZA"/>
          </a:p>
        </p:txBody>
      </p:sp>
      <p:sp>
        <p:nvSpPr>
          <p:cNvPr id="5" name="Footer Placeholder 4"/>
          <p:cNvSpPr>
            <a:spLocks noGrp="1"/>
          </p:cNvSpPr>
          <p:nvPr>
            <p:ph type="ftr" sz="quarter" idx="11"/>
          </p:nvPr>
        </p:nvSpPr>
        <p:spPr/>
        <p:txBody>
          <a:bodyPr/>
          <a:lstStyle/>
          <a:p>
            <a:pPr>
              <a:defRPr/>
            </a:pPr>
            <a:endParaRPr lang="en-ZA" dirty="0"/>
          </a:p>
        </p:txBody>
      </p:sp>
      <p:sp>
        <p:nvSpPr>
          <p:cNvPr id="6" name="Slide Number Placeholder 5"/>
          <p:cNvSpPr>
            <a:spLocks noGrp="1"/>
          </p:cNvSpPr>
          <p:nvPr>
            <p:ph type="sldNum" sz="quarter" idx="12"/>
          </p:nvPr>
        </p:nvSpPr>
        <p:spPr/>
        <p:txBody>
          <a:bodyPr/>
          <a:lstStyle/>
          <a:p>
            <a:fld id="{923B9A3C-8DE2-4437-8CCF-CE2C81B9E868}" type="slidenum">
              <a:rPr lang="en-ZA" altLang="en-US" smtClean="0"/>
              <a:pPr/>
              <a:t>‹#›</a:t>
            </a:fld>
            <a:endParaRPr lang="en-ZA" altLang="en-US"/>
          </a:p>
        </p:txBody>
      </p:sp>
    </p:spTree>
    <p:extLst>
      <p:ext uri="{BB962C8B-B14F-4D97-AF65-F5344CB8AC3E}">
        <p14:creationId xmlns:p14="http://schemas.microsoft.com/office/powerpoint/2010/main" val="41465623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fld id="{555A1009-5D44-4579-9D1A-6BDE7D61F57E}" type="datetime1">
              <a:rPr lang="en-ZA" smtClean="0"/>
              <a:t>2020/08/17</a:t>
            </a:fld>
            <a:endParaRPr lang="en-ZA"/>
          </a:p>
        </p:txBody>
      </p:sp>
      <p:sp>
        <p:nvSpPr>
          <p:cNvPr id="6" name="Footer Placeholder 5"/>
          <p:cNvSpPr>
            <a:spLocks noGrp="1"/>
          </p:cNvSpPr>
          <p:nvPr>
            <p:ph type="ftr" sz="quarter" idx="11"/>
          </p:nvPr>
        </p:nvSpPr>
        <p:spPr/>
        <p:txBody>
          <a:bodyPr/>
          <a:lstStyle/>
          <a:p>
            <a:pPr>
              <a:defRPr/>
            </a:pPr>
            <a:endParaRPr lang="en-ZA" dirty="0"/>
          </a:p>
        </p:txBody>
      </p:sp>
      <p:sp>
        <p:nvSpPr>
          <p:cNvPr id="7" name="Slide Number Placeholder 6"/>
          <p:cNvSpPr>
            <a:spLocks noGrp="1"/>
          </p:cNvSpPr>
          <p:nvPr>
            <p:ph type="sldNum" sz="quarter" idx="12"/>
          </p:nvPr>
        </p:nvSpPr>
        <p:spPr/>
        <p:txBody>
          <a:bodyPr/>
          <a:lstStyle/>
          <a:p>
            <a:fld id="{6757DD5D-7239-40A2-A758-906BCCB425D2}" type="slidenum">
              <a:rPr lang="en-ZA" altLang="en-US" smtClean="0"/>
              <a:pPr/>
              <a:t>‹#›</a:t>
            </a:fld>
            <a:endParaRPr lang="en-ZA" altLang="en-US"/>
          </a:p>
        </p:txBody>
      </p:sp>
    </p:spTree>
    <p:extLst>
      <p:ext uri="{BB962C8B-B14F-4D97-AF65-F5344CB8AC3E}">
        <p14:creationId xmlns:p14="http://schemas.microsoft.com/office/powerpoint/2010/main" val="40747764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fld id="{C8B3A974-F58E-414D-8780-6931AB78ED69}" type="datetime1">
              <a:rPr lang="en-ZA" smtClean="0"/>
              <a:t>2020/08/17</a:t>
            </a:fld>
            <a:endParaRPr lang="en-ZA"/>
          </a:p>
        </p:txBody>
      </p:sp>
      <p:sp>
        <p:nvSpPr>
          <p:cNvPr id="8" name="Footer Placeholder 7"/>
          <p:cNvSpPr>
            <a:spLocks noGrp="1"/>
          </p:cNvSpPr>
          <p:nvPr>
            <p:ph type="ftr" sz="quarter" idx="11"/>
          </p:nvPr>
        </p:nvSpPr>
        <p:spPr/>
        <p:txBody>
          <a:bodyPr/>
          <a:lstStyle/>
          <a:p>
            <a:pPr>
              <a:defRPr/>
            </a:pPr>
            <a:endParaRPr lang="en-ZA" dirty="0"/>
          </a:p>
        </p:txBody>
      </p:sp>
      <p:sp>
        <p:nvSpPr>
          <p:cNvPr id="9" name="Slide Number Placeholder 8"/>
          <p:cNvSpPr>
            <a:spLocks noGrp="1"/>
          </p:cNvSpPr>
          <p:nvPr>
            <p:ph type="sldNum" sz="quarter" idx="12"/>
          </p:nvPr>
        </p:nvSpPr>
        <p:spPr/>
        <p:txBody>
          <a:bodyPr/>
          <a:lstStyle/>
          <a:p>
            <a:fld id="{BD69016B-59A7-4A42-A415-90E26250ACAF}" type="slidenum">
              <a:rPr lang="en-ZA" altLang="en-US" smtClean="0"/>
              <a:pPr/>
              <a:t>‹#›</a:t>
            </a:fld>
            <a:endParaRPr lang="en-ZA" altLang="en-US"/>
          </a:p>
        </p:txBody>
      </p:sp>
    </p:spTree>
    <p:extLst>
      <p:ext uri="{BB962C8B-B14F-4D97-AF65-F5344CB8AC3E}">
        <p14:creationId xmlns:p14="http://schemas.microsoft.com/office/powerpoint/2010/main" val="9452885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3B8FC3B4-06B7-435C-B1FB-6617D2BC4D4E}" type="datetime1">
              <a:rPr lang="en-ZA" smtClean="0"/>
              <a:t>2020/08/17</a:t>
            </a:fld>
            <a:endParaRPr lang="en-ZA"/>
          </a:p>
        </p:txBody>
      </p:sp>
      <p:sp>
        <p:nvSpPr>
          <p:cNvPr id="4" name="Footer Placeholder 3"/>
          <p:cNvSpPr>
            <a:spLocks noGrp="1"/>
          </p:cNvSpPr>
          <p:nvPr>
            <p:ph type="ftr" sz="quarter" idx="11"/>
          </p:nvPr>
        </p:nvSpPr>
        <p:spPr/>
        <p:txBody>
          <a:bodyPr/>
          <a:lstStyle/>
          <a:p>
            <a:pPr>
              <a:defRPr/>
            </a:pPr>
            <a:endParaRPr lang="en-ZA" dirty="0"/>
          </a:p>
        </p:txBody>
      </p:sp>
      <p:sp>
        <p:nvSpPr>
          <p:cNvPr id="5" name="Slide Number Placeholder 4"/>
          <p:cNvSpPr>
            <a:spLocks noGrp="1"/>
          </p:cNvSpPr>
          <p:nvPr>
            <p:ph type="sldNum" sz="quarter" idx="12"/>
          </p:nvPr>
        </p:nvSpPr>
        <p:spPr/>
        <p:txBody>
          <a:bodyPr/>
          <a:lstStyle/>
          <a:p>
            <a:fld id="{5AD05F4F-D846-4FAD-8250-6EBA1820A026}" type="slidenum">
              <a:rPr lang="en-ZA" altLang="en-US" smtClean="0"/>
              <a:pPr/>
              <a:t>‹#›</a:t>
            </a:fld>
            <a:endParaRPr lang="en-ZA" altLang="en-US"/>
          </a:p>
        </p:txBody>
      </p:sp>
    </p:spTree>
    <p:extLst>
      <p:ext uri="{BB962C8B-B14F-4D97-AF65-F5344CB8AC3E}">
        <p14:creationId xmlns:p14="http://schemas.microsoft.com/office/powerpoint/2010/main" val="20358782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B06EC8EA-AC41-4F96-BD77-5663F9EF601A}" type="datetime1">
              <a:rPr lang="en-ZA" smtClean="0"/>
              <a:t>2020/08/17</a:t>
            </a:fld>
            <a:endParaRPr lang="en-ZA"/>
          </a:p>
        </p:txBody>
      </p:sp>
      <p:sp>
        <p:nvSpPr>
          <p:cNvPr id="3" name="Footer Placeholder 2"/>
          <p:cNvSpPr>
            <a:spLocks noGrp="1"/>
          </p:cNvSpPr>
          <p:nvPr>
            <p:ph type="ftr" sz="quarter" idx="11"/>
          </p:nvPr>
        </p:nvSpPr>
        <p:spPr/>
        <p:txBody>
          <a:bodyPr/>
          <a:lstStyle/>
          <a:p>
            <a:pPr>
              <a:defRPr/>
            </a:pPr>
            <a:endParaRPr lang="en-ZA" dirty="0"/>
          </a:p>
        </p:txBody>
      </p:sp>
      <p:sp>
        <p:nvSpPr>
          <p:cNvPr id="4" name="Slide Number Placeholder 3"/>
          <p:cNvSpPr>
            <a:spLocks noGrp="1"/>
          </p:cNvSpPr>
          <p:nvPr>
            <p:ph type="sldNum" sz="quarter" idx="12"/>
          </p:nvPr>
        </p:nvSpPr>
        <p:spPr/>
        <p:txBody>
          <a:bodyPr/>
          <a:lstStyle/>
          <a:p>
            <a:fld id="{6617A5B4-6FAB-4B51-B7DE-143E44055F51}" type="slidenum">
              <a:rPr lang="en-ZA" altLang="en-US" smtClean="0"/>
              <a:pPr/>
              <a:t>‹#›</a:t>
            </a:fld>
            <a:endParaRPr lang="en-ZA" altLang="en-US"/>
          </a:p>
        </p:txBody>
      </p:sp>
    </p:spTree>
    <p:extLst>
      <p:ext uri="{BB962C8B-B14F-4D97-AF65-F5344CB8AC3E}">
        <p14:creationId xmlns:p14="http://schemas.microsoft.com/office/powerpoint/2010/main" val="11611844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DE4F4E70-4A1B-443D-A391-B4F35116B9E7}" type="datetime1">
              <a:rPr lang="en-ZA" smtClean="0"/>
              <a:t>2020/08/17</a:t>
            </a:fld>
            <a:endParaRPr lang="en-ZA"/>
          </a:p>
        </p:txBody>
      </p:sp>
      <p:sp>
        <p:nvSpPr>
          <p:cNvPr id="6" name="Footer Placeholder 5"/>
          <p:cNvSpPr>
            <a:spLocks noGrp="1"/>
          </p:cNvSpPr>
          <p:nvPr>
            <p:ph type="ftr" sz="quarter" idx="11"/>
          </p:nvPr>
        </p:nvSpPr>
        <p:spPr/>
        <p:txBody>
          <a:bodyPr/>
          <a:lstStyle/>
          <a:p>
            <a:pPr>
              <a:defRPr/>
            </a:pPr>
            <a:endParaRPr lang="en-ZA"/>
          </a:p>
        </p:txBody>
      </p:sp>
      <p:sp>
        <p:nvSpPr>
          <p:cNvPr id="7" name="Slide Number Placeholder 6"/>
          <p:cNvSpPr>
            <a:spLocks noGrp="1"/>
          </p:cNvSpPr>
          <p:nvPr>
            <p:ph type="sldNum" sz="quarter" idx="12"/>
          </p:nvPr>
        </p:nvSpPr>
        <p:spPr/>
        <p:txBody>
          <a:bodyPr/>
          <a:lstStyle/>
          <a:p>
            <a:fld id="{948B5AF4-0B2E-422D-B315-C623B079788F}" type="slidenum">
              <a:rPr lang="en-ZA" altLang="en-US" smtClean="0"/>
              <a:pPr/>
              <a:t>‹#›</a:t>
            </a:fld>
            <a:endParaRPr lang="en-ZA" altLang="en-US"/>
          </a:p>
        </p:txBody>
      </p:sp>
    </p:spTree>
    <p:extLst>
      <p:ext uri="{BB962C8B-B14F-4D97-AF65-F5344CB8AC3E}">
        <p14:creationId xmlns:p14="http://schemas.microsoft.com/office/powerpoint/2010/main" val="2672849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95DED6B7-301A-439C-948A-FF20F8182EEB}" type="datetime1">
              <a:rPr lang="en-ZA" smtClean="0"/>
              <a:t>2020/08/17</a:t>
            </a:fld>
            <a:endParaRPr lang="en-ZA"/>
          </a:p>
        </p:txBody>
      </p:sp>
      <p:sp>
        <p:nvSpPr>
          <p:cNvPr id="6" name="Footer Placeholder 5"/>
          <p:cNvSpPr>
            <a:spLocks noGrp="1"/>
          </p:cNvSpPr>
          <p:nvPr>
            <p:ph type="ftr" sz="quarter" idx="11"/>
          </p:nvPr>
        </p:nvSpPr>
        <p:spPr/>
        <p:txBody>
          <a:bodyPr/>
          <a:lstStyle/>
          <a:p>
            <a:pPr>
              <a:defRPr/>
            </a:pPr>
            <a:endParaRPr lang="en-ZA"/>
          </a:p>
        </p:txBody>
      </p:sp>
      <p:sp>
        <p:nvSpPr>
          <p:cNvPr id="7" name="Slide Number Placeholder 6"/>
          <p:cNvSpPr>
            <a:spLocks noGrp="1"/>
          </p:cNvSpPr>
          <p:nvPr>
            <p:ph type="sldNum" sz="quarter" idx="12"/>
          </p:nvPr>
        </p:nvSpPr>
        <p:spPr/>
        <p:txBody>
          <a:bodyPr/>
          <a:lstStyle/>
          <a:p>
            <a:fld id="{AEF9B2A8-98B0-41AF-ABF6-0E3380DAB7EE}" type="slidenum">
              <a:rPr lang="en-ZA" altLang="en-US" smtClean="0"/>
              <a:pPr/>
              <a:t>‹#›</a:t>
            </a:fld>
            <a:endParaRPr lang="en-ZA" altLang="en-US"/>
          </a:p>
        </p:txBody>
      </p:sp>
    </p:spTree>
    <p:extLst>
      <p:ext uri="{BB962C8B-B14F-4D97-AF65-F5344CB8AC3E}">
        <p14:creationId xmlns:p14="http://schemas.microsoft.com/office/powerpoint/2010/main" val="35726743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4FDD038F-C016-479C-B95D-3B945BD3EC89}" type="datetime1">
              <a:rPr lang="en-ZA" smtClean="0"/>
              <a:t>2020/08/17</a:t>
            </a:fld>
            <a:endParaRPr lang="en-ZA"/>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ZA"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405B385-5E29-466E-89E5-F128495100B4}" type="slidenum">
              <a:rPr lang="en-ZA" altLang="en-US" smtClean="0"/>
              <a:pPr/>
              <a:t>‹#›</a:t>
            </a:fld>
            <a:endParaRPr lang="en-ZA" altLang="en-US"/>
          </a:p>
        </p:txBody>
      </p:sp>
      <p:sp>
        <p:nvSpPr>
          <p:cNvPr id="7" name="Rectangle 7"/>
          <p:cNvSpPr>
            <a:spLocks noChangeArrowheads="1"/>
          </p:cNvSpPr>
          <p:nvPr userDrawn="1"/>
        </p:nvSpPr>
        <p:spPr bwMode="auto">
          <a:xfrm>
            <a:off x="468313" y="260350"/>
            <a:ext cx="2590800" cy="1152525"/>
          </a:xfrm>
          <a:prstGeom prst="rect">
            <a:avLst/>
          </a:prstGeom>
          <a:noFill/>
          <a:ln w="9525">
            <a:solidFill>
              <a:schemeClr val="tx1"/>
            </a:solidFill>
            <a:miter lim="800000"/>
            <a:headEnd/>
            <a:tailEnd/>
          </a:ln>
          <a:effectLst/>
        </p:spPr>
        <p:txBody>
          <a:bodyPr wrap="none" anchor="ctr"/>
          <a:lstStyle/>
          <a:p>
            <a:pPr>
              <a:defRPr/>
            </a:pPr>
            <a:endParaRPr lang="en-ZA">
              <a:cs typeface="Arial" charset="0"/>
            </a:endParaRPr>
          </a:p>
        </p:txBody>
      </p:sp>
      <p:pic>
        <p:nvPicPr>
          <p:cNvPr id="8" name="Picture 8"/>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611188" y="333375"/>
            <a:ext cx="2425700"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10"/>
          <p:cNvSpPr>
            <a:spLocks noChangeArrowheads="1"/>
          </p:cNvSpPr>
          <p:nvPr userDrawn="1"/>
        </p:nvSpPr>
        <p:spPr bwMode="auto">
          <a:xfrm>
            <a:off x="3059113" y="260350"/>
            <a:ext cx="5689600" cy="1152525"/>
          </a:xfrm>
          <a:prstGeom prst="rect">
            <a:avLst/>
          </a:prstGeom>
          <a:noFill/>
          <a:ln w="9525">
            <a:solidFill>
              <a:schemeClr val="tx1"/>
            </a:solidFill>
            <a:miter lim="800000"/>
            <a:headEnd/>
            <a:tailEnd/>
          </a:ln>
          <a:effectLst/>
        </p:spPr>
        <p:txBody>
          <a:bodyPr wrap="none" anchor="ctr"/>
          <a:lstStyle/>
          <a:p>
            <a:pPr>
              <a:defRPr/>
            </a:pPr>
            <a:endParaRPr lang="en-ZA">
              <a:cs typeface="Arial" charset="0"/>
            </a:endParaRPr>
          </a:p>
        </p:txBody>
      </p:sp>
    </p:spTree>
    <p:extLst>
      <p:ext uri="{BB962C8B-B14F-4D97-AF65-F5344CB8AC3E}">
        <p14:creationId xmlns:p14="http://schemas.microsoft.com/office/powerpoint/2010/main" val="3182372739"/>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hf hdr="0" ft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1.vml"/><Relationship Id="rId4" Type="http://schemas.openxmlformats.org/officeDocument/2006/relationships/image" Target="../media/image3.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Date Placeholder 1"/>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fld id="{66A558E8-824B-4E96-908E-B442CCB22915}" type="datetime1">
              <a:rPr lang="en-ZA" altLang="en-US" smtClean="0"/>
              <a:t>2020/08/17</a:t>
            </a:fld>
            <a:endParaRPr lang="en-ZA" altLang="en-US" smtClean="0"/>
          </a:p>
        </p:txBody>
      </p:sp>
      <p:sp>
        <p:nvSpPr>
          <p:cNvPr id="205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fld id="{D6770DA0-602C-4EC2-8DDB-EC343F798BD1}" type="slidenum">
              <a:rPr lang="en-ZA" altLang="en-US" smtClean="0"/>
              <a:pPr eaLnBrk="1" hangingPunct="1"/>
              <a:t>1</a:t>
            </a:fld>
            <a:endParaRPr lang="en-ZA" altLang="en-US"/>
          </a:p>
        </p:txBody>
      </p:sp>
      <p:sp>
        <p:nvSpPr>
          <p:cNvPr id="2054" name="Rectangle 6"/>
          <p:cNvSpPr>
            <a:spLocks noGrp="1" noChangeArrowheads="1"/>
          </p:cNvSpPr>
          <p:nvPr>
            <p:ph type="ctrTitle" idx="4294967295"/>
          </p:nvPr>
        </p:nvSpPr>
        <p:spPr>
          <a:xfrm>
            <a:off x="533400" y="1656019"/>
            <a:ext cx="8077200" cy="2014537"/>
          </a:xfrm>
        </p:spPr>
        <p:txBody>
          <a:bodyPr anchor="t">
            <a:normAutofit fontScale="90000"/>
          </a:bodyPr>
          <a:lstStyle/>
          <a:p>
            <a:pPr eaLnBrk="1" hangingPunct="1"/>
            <a:r>
              <a:rPr lang="en-US" altLang="en-US" sz="2800" dirty="0" smtClean="0"/>
              <a:t>SAMHS Health </a:t>
            </a:r>
            <a:r>
              <a:rPr lang="en-US" altLang="en-US" sz="2800" dirty="0"/>
              <a:t>System and Plan for the MTEF </a:t>
            </a:r>
            <a:r>
              <a:rPr lang="en-US" altLang="en-US" sz="2800" dirty="0" smtClean="0"/>
              <a:t>Period </a:t>
            </a:r>
            <a:br>
              <a:rPr lang="en-US" altLang="en-US" sz="2800" dirty="0" smtClean="0"/>
            </a:br>
            <a:r>
              <a:rPr lang="en-US" altLang="en-US" sz="2800" dirty="0" smtClean="0"/>
              <a:t>&amp;  </a:t>
            </a:r>
            <a:r>
              <a:rPr lang="en-US" altLang="en-US" sz="2800" dirty="0"/>
              <a:t/>
            </a:r>
            <a:br>
              <a:rPr lang="en-US" altLang="en-US" sz="2800" dirty="0"/>
            </a:br>
            <a:r>
              <a:rPr lang="en-US" altLang="en-US" sz="2800" dirty="0" smtClean="0"/>
              <a:t>National Repair </a:t>
            </a:r>
            <a:r>
              <a:rPr lang="en-US" altLang="en-US" sz="2800" dirty="0"/>
              <a:t>and </a:t>
            </a:r>
            <a:r>
              <a:rPr lang="en-US" altLang="en-US" sz="2800" dirty="0" smtClean="0"/>
              <a:t>Maintenance Programme </a:t>
            </a:r>
            <a:r>
              <a:rPr lang="en-US" altLang="en-US" sz="2800" dirty="0"/>
              <a:t>for </a:t>
            </a:r>
            <a:r>
              <a:rPr lang="en-US" altLang="en-US" sz="2800" dirty="0" smtClean="0"/>
              <a:t>Hospitals </a:t>
            </a:r>
            <a:r>
              <a:rPr lang="en-US" altLang="en-US" sz="2800" dirty="0"/>
              <a:t>and </a:t>
            </a:r>
            <a:r>
              <a:rPr lang="en-US" altLang="en-US" sz="2800" dirty="0" smtClean="0"/>
              <a:t>Sickbays </a:t>
            </a:r>
            <a:br>
              <a:rPr lang="en-US" altLang="en-US" sz="2800" dirty="0" smtClean="0"/>
            </a:br>
            <a:r>
              <a:rPr lang="en-US" altLang="en-US" sz="2800" dirty="0" smtClean="0"/>
              <a:t/>
            </a:r>
            <a:br>
              <a:rPr lang="en-US" altLang="en-US" sz="2800" dirty="0" smtClean="0"/>
            </a:br>
            <a:r>
              <a:rPr lang="en-US" altLang="en-US" sz="1400" dirty="0" smtClean="0"/>
              <a:t>Portfolio Committee on Defence and Military Veterans, National Assembly</a:t>
            </a:r>
            <a:r>
              <a:rPr lang="en-US" altLang="en-US" sz="1400" i="1" dirty="0" smtClean="0"/>
              <a:t>: </a:t>
            </a:r>
            <a:r>
              <a:rPr lang="en-US" altLang="en-US" sz="1400" i="1" dirty="0" smtClean="0">
                <a:solidFill>
                  <a:srgbClr val="FF0000"/>
                </a:solidFill>
              </a:rPr>
              <a:t>Briefing by DOD (SAMHS) on their Health System and Plan for the MTEF Period; and Repair and Maintenance Programme for Hospital and </a:t>
            </a:r>
            <a:r>
              <a:rPr lang="en-US" altLang="en-US" sz="1400" i="1" dirty="0">
                <a:solidFill>
                  <a:srgbClr val="FF0000"/>
                </a:solidFill>
              </a:rPr>
              <a:t>Sickbays Nationally -  </a:t>
            </a:r>
            <a:r>
              <a:rPr lang="en-US" altLang="en-US" sz="1400" i="1" dirty="0">
                <a:solidFill>
                  <a:schemeClr val="tx1"/>
                </a:solidFill>
              </a:rPr>
              <a:t>Wednesday, 19 August 2020 </a:t>
            </a:r>
            <a:br>
              <a:rPr lang="en-US" altLang="en-US" sz="1400" i="1" dirty="0">
                <a:solidFill>
                  <a:schemeClr val="tx1"/>
                </a:solidFill>
              </a:rPr>
            </a:br>
            <a:r>
              <a:rPr lang="en-US" altLang="en-US" sz="1400" i="1" dirty="0">
                <a:solidFill>
                  <a:schemeClr val="tx1"/>
                </a:solidFill>
              </a:rPr>
              <a:t>10:00  – </a:t>
            </a:r>
            <a:r>
              <a:rPr lang="en-US" altLang="en-US" sz="1400" i="1" dirty="0" smtClean="0">
                <a:solidFill>
                  <a:schemeClr val="tx1"/>
                </a:solidFill>
              </a:rPr>
              <a:t>13:00</a:t>
            </a:r>
            <a:r>
              <a:rPr lang="en-US" altLang="en-US" sz="2800" dirty="0"/>
              <a:t/>
            </a:r>
            <a:br>
              <a:rPr lang="en-US" altLang="en-US" sz="2800" dirty="0"/>
            </a:br>
            <a:endParaRPr lang="en-ZA" altLang="en-US" sz="2800" dirty="0" smtClean="0"/>
          </a:p>
        </p:txBody>
      </p:sp>
      <p:sp>
        <p:nvSpPr>
          <p:cNvPr id="2055" name="Rectangle 7"/>
          <p:cNvSpPr>
            <a:spLocks noGrp="1" noChangeArrowheads="1"/>
          </p:cNvSpPr>
          <p:nvPr>
            <p:ph type="subTitle" idx="4294967295"/>
          </p:nvPr>
        </p:nvSpPr>
        <p:spPr>
          <a:xfrm>
            <a:off x="1547813" y="4730750"/>
            <a:ext cx="7596187" cy="1514475"/>
          </a:xfrm>
        </p:spPr>
        <p:txBody>
          <a:bodyPr/>
          <a:lstStyle/>
          <a:p>
            <a:pPr marL="0" indent="0" algn="ctr" eaLnBrk="1" hangingPunct="1">
              <a:buFont typeface="Wingdings" panose="05000000000000000000" pitchFamily="2" charset="2"/>
              <a:buNone/>
            </a:pPr>
            <a:r>
              <a:rPr lang="en-ZA" altLang="en-US" sz="2000" dirty="0" smtClean="0"/>
              <a:t>Maj Gen (Dr) N Ndhlovu</a:t>
            </a:r>
          </a:p>
          <a:p>
            <a:pPr marL="0" indent="0" algn="ctr" eaLnBrk="1" hangingPunct="1">
              <a:buFont typeface="Wingdings" panose="05000000000000000000" pitchFamily="2" charset="2"/>
              <a:buNone/>
            </a:pPr>
            <a:r>
              <a:rPr lang="en-ZA" altLang="en-US" sz="1400" i="1" dirty="0" smtClean="0"/>
              <a:t>Deputy Surgeon General</a:t>
            </a:r>
          </a:p>
        </p:txBody>
      </p:sp>
      <p:sp>
        <p:nvSpPr>
          <p:cNvPr id="2" name="Rectangle 8"/>
          <p:cNvSpPr>
            <a:spLocks noChangeArrowheads="1"/>
          </p:cNvSpPr>
          <p:nvPr/>
        </p:nvSpPr>
        <p:spPr bwMode="auto">
          <a:xfrm>
            <a:off x="3059113" y="260350"/>
            <a:ext cx="5689600" cy="11525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eaLnBrk="1" hangingPunct="1"/>
            <a:r>
              <a:rPr lang="en-ZA" altLang="en-US" sz="3200" b="1" dirty="0"/>
              <a:t>Office of the </a:t>
            </a:r>
            <a:r>
              <a:rPr lang="en-ZA" altLang="en-US" sz="3200" b="1" dirty="0" smtClean="0"/>
              <a:t>Surgeon General</a:t>
            </a:r>
            <a:endParaRPr lang="en-ZA" altLang="en-US" sz="3200" b="1"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2054"/>
                                        </p:tgtEl>
                                        <p:attrNameLst>
                                          <p:attrName>style.visibility</p:attrName>
                                        </p:attrNameLst>
                                      </p:cBhvr>
                                      <p:to>
                                        <p:strVal val="visible"/>
                                      </p:to>
                                    </p:set>
                                    <p:anim calcmode="lin" valueType="num">
                                      <p:cBhvr additive="base">
                                        <p:cTn id="7" dur="500" fill="hold"/>
                                        <p:tgtEl>
                                          <p:spTgt spid="2054"/>
                                        </p:tgtEl>
                                        <p:attrNameLst>
                                          <p:attrName>ppt_x</p:attrName>
                                        </p:attrNameLst>
                                      </p:cBhvr>
                                      <p:tavLst>
                                        <p:tav tm="0">
                                          <p:val>
                                            <p:strVal val="#ppt_x"/>
                                          </p:val>
                                        </p:tav>
                                        <p:tav tm="100000">
                                          <p:val>
                                            <p:strVal val="#ppt_x"/>
                                          </p:val>
                                        </p:tav>
                                      </p:tavLst>
                                    </p:anim>
                                    <p:anim calcmode="lin" valueType="num">
                                      <p:cBhvr additive="base">
                                        <p:cTn id="8" dur="500" fill="hold"/>
                                        <p:tgtEl>
                                          <p:spTgt spid="205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055">
                                            <p:txEl>
                                              <p:pRg st="0" end="0"/>
                                            </p:txEl>
                                          </p:spTgt>
                                        </p:tgtEl>
                                        <p:attrNameLst>
                                          <p:attrName>style.visibility</p:attrName>
                                        </p:attrNameLst>
                                      </p:cBhvr>
                                      <p:to>
                                        <p:strVal val="visible"/>
                                      </p:to>
                                    </p:set>
                                    <p:anim calcmode="lin" valueType="num">
                                      <p:cBhvr additive="base">
                                        <p:cTn id="11" dur="500" fill="hold"/>
                                        <p:tgtEl>
                                          <p:spTgt spid="2055">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055">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055">
                                            <p:txEl>
                                              <p:pRg st="1" end="1"/>
                                            </p:txEl>
                                          </p:spTgt>
                                        </p:tgtEl>
                                        <p:attrNameLst>
                                          <p:attrName>style.visibility</p:attrName>
                                        </p:attrNameLst>
                                      </p:cBhvr>
                                      <p:to>
                                        <p:strVal val="visible"/>
                                      </p:to>
                                    </p:set>
                                    <p:anim calcmode="lin" valueType="num">
                                      <p:cBhvr additive="base">
                                        <p:cTn id="15" dur="500" fill="hold"/>
                                        <p:tgtEl>
                                          <p:spTgt spid="2055">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05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59832" y="34769"/>
            <a:ext cx="7886700" cy="1325563"/>
          </a:xfrm>
        </p:spPr>
        <p:txBody>
          <a:bodyPr/>
          <a:lstStyle/>
          <a:p>
            <a:r>
              <a:rPr lang="en-ZA" dirty="0"/>
              <a:t>Strategic </a:t>
            </a:r>
            <a:r>
              <a:rPr lang="en-ZA" dirty="0" smtClean="0"/>
              <a:t>Alignment 02</a:t>
            </a:r>
            <a:endParaRPr lang="en-ZA" dirty="0"/>
          </a:p>
        </p:txBody>
      </p:sp>
      <p:sp>
        <p:nvSpPr>
          <p:cNvPr id="6" name="Content Placeholder 5"/>
          <p:cNvSpPr>
            <a:spLocks noGrp="1"/>
          </p:cNvSpPr>
          <p:nvPr>
            <p:ph idx="1"/>
          </p:nvPr>
        </p:nvSpPr>
        <p:spPr>
          <a:xfrm>
            <a:off x="395536" y="1700808"/>
            <a:ext cx="8229600" cy="4760441"/>
          </a:xfrm>
        </p:spPr>
        <p:txBody>
          <a:bodyPr>
            <a:normAutofit/>
          </a:bodyPr>
          <a:lstStyle/>
          <a:p>
            <a:r>
              <a:rPr lang="en-ZA" u="sng" dirty="0" smtClean="0"/>
              <a:t>Outcomes</a:t>
            </a:r>
            <a:r>
              <a:rPr lang="en-ZA" dirty="0" smtClean="0"/>
              <a:t>. The SAMHS must ensure the following primary outcomes:</a:t>
            </a:r>
          </a:p>
          <a:p>
            <a:pPr lvl="1"/>
            <a:r>
              <a:rPr lang="en-US" sz="1600" u="sng" dirty="0" smtClean="0"/>
              <a:t>Combat Readiness</a:t>
            </a:r>
            <a:r>
              <a:rPr lang="en-US" sz="1600" dirty="0" smtClean="0"/>
              <a:t>. Improved </a:t>
            </a:r>
            <a:r>
              <a:rPr lang="en-US" sz="1600" dirty="0"/>
              <a:t>readiness ensuring that the total military force is ready to deploy and that the medical force is ready to deliver health </a:t>
            </a:r>
            <a:r>
              <a:rPr lang="en-US" sz="1600" dirty="0" smtClean="0"/>
              <a:t>care at </a:t>
            </a:r>
            <a:r>
              <a:rPr lang="en-US" sz="1600" dirty="0"/>
              <a:t>anytime, anywhere in support of the full range of military operations, including humanitarian missions.</a:t>
            </a:r>
          </a:p>
          <a:p>
            <a:pPr lvl="1"/>
            <a:r>
              <a:rPr lang="en-US" sz="1600" u="sng" dirty="0" smtClean="0"/>
              <a:t>Population Health Improvement</a:t>
            </a:r>
            <a:r>
              <a:rPr lang="en-US" sz="1600" dirty="0" smtClean="0"/>
              <a:t>. Improve </a:t>
            </a:r>
            <a:r>
              <a:rPr lang="en-US" sz="1600" dirty="0"/>
              <a:t>the health of the </a:t>
            </a:r>
            <a:r>
              <a:rPr lang="en-US" sz="1600" dirty="0" smtClean="0"/>
              <a:t>military population </a:t>
            </a:r>
            <a:r>
              <a:rPr lang="en-US" sz="1600" dirty="0"/>
              <a:t>by reducing the generators of ill health and by encouraging healthy </a:t>
            </a:r>
            <a:r>
              <a:rPr lang="en-ZA" sz="1600" dirty="0" smtClean="0"/>
              <a:t>behaviour</a:t>
            </a:r>
            <a:r>
              <a:rPr lang="en-US" sz="1600" dirty="0" smtClean="0"/>
              <a:t> </a:t>
            </a:r>
            <a:r>
              <a:rPr lang="en-US" sz="1600" dirty="0"/>
              <a:t>and decreasing 	the    likelihood of illness through </a:t>
            </a:r>
            <a:r>
              <a:rPr lang="en-US" sz="1600" dirty="0" smtClean="0"/>
              <a:t>focused </a:t>
            </a:r>
            <a:r>
              <a:rPr lang="en-US" sz="1600" dirty="0"/>
              <a:t>prevention and the development of increased resilience. </a:t>
            </a:r>
          </a:p>
          <a:p>
            <a:pPr lvl="1"/>
            <a:r>
              <a:rPr lang="en-US" sz="1600" u="sng" dirty="0" smtClean="0"/>
              <a:t>High Responsiveness to Patient Non-Medical Needs</a:t>
            </a:r>
            <a:r>
              <a:rPr lang="en-US" sz="1600" dirty="0" smtClean="0"/>
              <a:t>. Enhance </a:t>
            </a:r>
            <a:r>
              <a:rPr lang="en-US" sz="1600" dirty="0"/>
              <a:t>the patient experience of care by providing a care experience that is patient and family </a:t>
            </a:r>
            <a:r>
              <a:rPr lang="en-US" sz="1600" dirty="0" smtClean="0"/>
              <a:t>centered, </a:t>
            </a:r>
            <a:r>
              <a:rPr lang="en-US" sz="1600" dirty="0"/>
              <a:t>compassionate, </a:t>
            </a:r>
            <a:r>
              <a:rPr lang="en-US" sz="1600" dirty="0" smtClean="0"/>
              <a:t>convenient</a:t>
            </a:r>
            <a:r>
              <a:rPr lang="en-US" sz="1600" dirty="0"/>
              <a:t>, equitable, and safe and always of the highest quality.</a:t>
            </a:r>
          </a:p>
          <a:p>
            <a:pPr lvl="1"/>
            <a:r>
              <a:rPr lang="en-US" sz="1600" u="sng" dirty="0" smtClean="0"/>
              <a:t>Affordable and Best-Quality Military Healthcare</a:t>
            </a:r>
            <a:r>
              <a:rPr lang="en-US" sz="1600" dirty="0" smtClean="0"/>
              <a:t>. Reduce </a:t>
            </a:r>
            <a:r>
              <a:rPr lang="en-US" sz="1600" dirty="0"/>
              <a:t>the per capita cost of care by creating value </a:t>
            </a:r>
            <a:r>
              <a:rPr lang="en-US" sz="1600" dirty="0" smtClean="0"/>
              <a:t>focusing </a:t>
            </a:r>
            <a:r>
              <a:rPr lang="en-US" sz="1600" dirty="0"/>
              <a:t>on quality, eliminating waste and reducing unwarranted variation; </a:t>
            </a:r>
            <a:r>
              <a:rPr lang="en-US" sz="1600" dirty="0" smtClean="0"/>
              <a:t> considering </a:t>
            </a:r>
            <a:r>
              <a:rPr lang="en-US" sz="1600" dirty="0"/>
              <a:t>the total cost of care over time, not just the cost of an individual health care activity</a:t>
            </a:r>
            <a:r>
              <a:rPr lang="en-US" dirty="0"/>
              <a:t>.</a:t>
            </a:r>
          </a:p>
          <a:p>
            <a:pPr marL="457200" lvl="1" indent="0">
              <a:buNone/>
            </a:pPr>
            <a:endParaRPr lang="en-ZA" dirty="0" smtClean="0"/>
          </a:p>
          <a:p>
            <a:pPr lvl="1"/>
            <a:endParaRPr lang="en-ZA" dirty="0"/>
          </a:p>
        </p:txBody>
      </p:sp>
      <p:sp>
        <p:nvSpPr>
          <p:cNvPr id="3" name="Date Placeholder 2"/>
          <p:cNvSpPr>
            <a:spLocks noGrp="1"/>
          </p:cNvSpPr>
          <p:nvPr>
            <p:ph type="dt" sz="half" idx="10"/>
          </p:nvPr>
        </p:nvSpPr>
        <p:spPr/>
        <p:txBody>
          <a:bodyPr/>
          <a:lstStyle/>
          <a:p>
            <a:pPr>
              <a:defRPr/>
            </a:pPr>
            <a:fld id="{B61DFD9A-09CD-47F4-96BF-71A9B6512623}" type="datetime1">
              <a:rPr lang="en-ZA" smtClean="0"/>
              <a:t>2020/08/17</a:t>
            </a:fld>
            <a:endParaRPr lang="en-ZA"/>
          </a:p>
        </p:txBody>
      </p:sp>
      <p:sp>
        <p:nvSpPr>
          <p:cNvPr id="5" name="Slide Number Placeholder 4"/>
          <p:cNvSpPr>
            <a:spLocks noGrp="1"/>
          </p:cNvSpPr>
          <p:nvPr>
            <p:ph type="sldNum" sz="quarter" idx="12"/>
          </p:nvPr>
        </p:nvSpPr>
        <p:spPr/>
        <p:txBody>
          <a:bodyPr/>
          <a:lstStyle/>
          <a:p>
            <a:fld id="{5AD05F4F-D846-4FAD-8250-6EBA1820A026}" type="slidenum">
              <a:rPr lang="en-ZA" altLang="en-US" smtClean="0"/>
              <a:pPr/>
              <a:t>10</a:t>
            </a:fld>
            <a:endParaRPr lang="en-ZA" altLang="en-US"/>
          </a:p>
        </p:txBody>
      </p:sp>
    </p:spTree>
    <p:extLst>
      <p:ext uri="{BB962C8B-B14F-4D97-AF65-F5344CB8AC3E}">
        <p14:creationId xmlns:p14="http://schemas.microsoft.com/office/powerpoint/2010/main" val="1693837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59832" y="222423"/>
            <a:ext cx="7886700" cy="1325563"/>
          </a:xfrm>
        </p:spPr>
        <p:txBody>
          <a:bodyPr/>
          <a:lstStyle/>
          <a:p>
            <a:r>
              <a:rPr lang="en-ZA" dirty="0"/>
              <a:t>Strategic Alignment </a:t>
            </a:r>
            <a:r>
              <a:rPr lang="en-ZA" dirty="0" smtClean="0"/>
              <a:t>03</a:t>
            </a:r>
            <a:endParaRPr lang="en-ZA" dirty="0"/>
          </a:p>
        </p:txBody>
      </p:sp>
      <p:sp>
        <p:nvSpPr>
          <p:cNvPr id="3" name="Content Placeholder 2"/>
          <p:cNvSpPr>
            <a:spLocks noGrp="1"/>
          </p:cNvSpPr>
          <p:nvPr>
            <p:ph idx="1"/>
          </p:nvPr>
        </p:nvSpPr>
        <p:spPr>
          <a:xfrm>
            <a:off x="395536" y="1700808"/>
            <a:ext cx="8229600" cy="4760441"/>
          </a:xfrm>
        </p:spPr>
        <p:txBody>
          <a:bodyPr/>
          <a:lstStyle/>
          <a:p>
            <a:r>
              <a:rPr lang="en-ZA" dirty="0" smtClean="0"/>
              <a:t>MOD &amp; MV MTEF Priorities and C SANDF Focus Areas </a:t>
            </a:r>
          </a:p>
          <a:p>
            <a:pPr lvl="1"/>
            <a:r>
              <a:rPr lang="en-US" u="sng" dirty="0"/>
              <a:t>Organisational Renewal </a:t>
            </a:r>
            <a:r>
              <a:rPr lang="en-US" u="sng" dirty="0" smtClean="0"/>
              <a:t>Direction</a:t>
            </a:r>
            <a:r>
              <a:rPr lang="en-US" u="sng" dirty="0"/>
              <a:t> </a:t>
            </a:r>
            <a:r>
              <a:rPr lang="en-US" u="sng" dirty="0" smtClean="0"/>
              <a:t>(Restructuring </a:t>
            </a:r>
            <a:r>
              <a:rPr lang="en-US" u="sng" dirty="0"/>
              <a:t>of the SANDF</a:t>
            </a:r>
            <a:r>
              <a:rPr lang="en-US" dirty="0" smtClean="0"/>
              <a:t>).  </a:t>
            </a:r>
            <a:r>
              <a:rPr lang="en-US" dirty="0"/>
              <a:t>Commenced with several work studies to address the </a:t>
            </a:r>
            <a:r>
              <a:rPr lang="en-US" dirty="0" smtClean="0"/>
              <a:t>SAMHS structural </a:t>
            </a:r>
            <a:r>
              <a:rPr lang="en-US" dirty="0"/>
              <a:t>deficiencies. </a:t>
            </a:r>
            <a:r>
              <a:rPr lang="en-US" dirty="0" smtClean="0"/>
              <a:t> </a:t>
            </a:r>
          </a:p>
          <a:p>
            <a:pPr lvl="1"/>
            <a:r>
              <a:rPr lang="en-US" u="sng" dirty="0"/>
              <a:t>Renovation of DOD </a:t>
            </a:r>
            <a:r>
              <a:rPr lang="en-US" u="sng" dirty="0" smtClean="0"/>
              <a:t>Facilities</a:t>
            </a:r>
            <a:r>
              <a:rPr lang="en-US" dirty="0" smtClean="0"/>
              <a:t>. The SAMHS Facilities Maintenance and Development Plan is being implemented</a:t>
            </a:r>
          </a:p>
          <a:p>
            <a:pPr lvl="1"/>
            <a:r>
              <a:rPr lang="en-US" u="sng" dirty="0" smtClean="0"/>
              <a:t>Strategic </a:t>
            </a:r>
            <a:r>
              <a:rPr lang="en-US" u="sng" dirty="0"/>
              <a:t>Resource </a:t>
            </a:r>
            <a:r>
              <a:rPr lang="en-US" u="sng" dirty="0" smtClean="0"/>
              <a:t>Direction</a:t>
            </a:r>
            <a:r>
              <a:rPr lang="en-US" u="sng" dirty="0"/>
              <a:t> </a:t>
            </a:r>
            <a:r>
              <a:rPr lang="en-US" u="sng" dirty="0" smtClean="0"/>
              <a:t>(Development </a:t>
            </a:r>
            <a:r>
              <a:rPr lang="en-US" u="sng" dirty="0"/>
              <a:t>and maintenance of the strategic reserves</a:t>
            </a:r>
            <a:r>
              <a:rPr lang="en-US" dirty="0" smtClean="0"/>
              <a:t>)</a:t>
            </a:r>
          </a:p>
          <a:p>
            <a:pPr lvl="2"/>
            <a:r>
              <a:rPr lang="en-US" dirty="0" smtClean="0"/>
              <a:t>Funding </a:t>
            </a:r>
            <a:r>
              <a:rPr lang="en-US" dirty="0"/>
              <a:t>challenges to maintain medical stock </a:t>
            </a:r>
            <a:r>
              <a:rPr lang="en-US" dirty="0" smtClean="0"/>
              <a:t>levels, ie SAMHS Risk is  inability </a:t>
            </a:r>
            <a:r>
              <a:rPr lang="en-US" dirty="0"/>
              <a:t>to sustain medical stock levels and critical reserves. </a:t>
            </a:r>
            <a:endParaRPr lang="en-US" dirty="0" smtClean="0"/>
          </a:p>
          <a:p>
            <a:pPr lvl="2"/>
            <a:r>
              <a:rPr lang="en-US" dirty="0" smtClean="0"/>
              <a:t>COVID-19 has re-emphasized the necessity of National </a:t>
            </a:r>
            <a:r>
              <a:rPr lang="en-US" dirty="0"/>
              <a:t>H</a:t>
            </a:r>
            <a:r>
              <a:rPr lang="en-US" dirty="0" smtClean="0"/>
              <a:t>umanitarian Crisis </a:t>
            </a:r>
            <a:r>
              <a:rPr lang="en-US" dirty="0"/>
              <a:t>R</a:t>
            </a:r>
            <a:r>
              <a:rPr lang="en-US" dirty="0" smtClean="0"/>
              <a:t>elief Reserves – the SAMHS intends to lobby the National Disaster Coordination Centre for the development of such reserves</a:t>
            </a:r>
            <a:endParaRPr lang="en-US" dirty="0"/>
          </a:p>
          <a:p>
            <a:pPr lvl="1"/>
            <a:endParaRPr lang="en-ZA" dirty="0" smtClean="0"/>
          </a:p>
        </p:txBody>
      </p:sp>
      <p:sp>
        <p:nvSpPr>
          <p:cNvPr id="4" name="Date Placeholder 3"/>
          <p:cNvSpPr>
            <a:spLocks noGrp="1"/>
          </p:cNvSpPr>
          <p:nvPr>
            <p:ph type="dt" sz="half" idx="10"/>
          </p:nvPr>
        </p:nvSpPr>
        <p:spPr/>
        <p:txBody>
          <a:bodyPr/>
          <a:lstStyle/>
          <a:p>
            <a:pPr>
              <a:defRPr/>
            </a:pPr>
            <a:fld id="{C7FBEF8A-719E-42F8-81C5-3A04E661DC03}" type="datetime1">
              <a:rPr lang="en-ZA" smtClean="0"/>
              <a:t>2020/08/17</a:t>
            </a:fld>
            <a:endParaRPr lang="en-ZA" dirty="0"/>
          </a:p>
        </p:txBody>
      </p:sp>
      <p:sp>
        <p:nvSpPr>
          <p:cNvPr id="6" name="Slide Number Placeholder 5"/>
          <p:cNvSpPr>
            <a:spLocks noGrp="1"/>
          </p:cNvSpPr>
          <p:nvPr>
            <p:ph type="sldNum" sz="quarter" idx="12"/>
          </p:nvPr>
        </p:nvSpPr>
        <p:spPr/>
        <p:txBody>
          <a:bodyPr/>
          <a:lstStyle/>
          <a:p>
            <a:fld id="{BD110FA0-8810-4B51-98E8-D6636C85387D}" type="slidenum">
              <a:rPr lang="en-ZA" altLang="en-US" smtClean="0"/>
              <a:pPr/>
              <a:t>11</a:t>
            </a:fld>
            <a:endParaRPr lang="en-ZA" altLang="en-US"/>
          </a:p>
        </p:txBody>
      </p:sp>
    </p:spTree>
    <p:extLst>
      <p:ext uri="{BB962C8B-B14F-4D97-AF65-F5344CB8AC3E}">
        <p14:creationId xmlns:p14="http://schemas.microsoft.com/office/powerpoint/2010/main" val="32723481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59832" y="99701"/>
            <a:ext cx="7886700" cy="1325563"/>
          </a:xfrm>
        </p:spPr>
        <p:txBody>
          <a:bodyPr/>
          <a:lstStyle/>
          <a:p>
            <a:r>
              <a:rPr lang="en-ZA" dirty="0"/>
              <a:t>Strategic Alignment </a:t>
            </a:r>
            <a:r>
              <a:rPr lang="en-ZA" dirty="0" smtClean="0"/>
              <a:t>04</a:t>
            </a:r>
            <a:endParaRPr lang="en-ZA" dirty="0"/>
          </a:p>
        </p:txBody>
      </p:sp>
      <p:sp>
        <p:nvSpPr>
          <p:cNvPr id="3" name="Content Placeholder 2"/>
          <p:cNvSpPr>
            <a:spLocks noGrp="1"/>
          </p:cNvSpPr>
          <p:nvPr>
            <p:ph idx="1"/>
          </p:nvPr>
        </p:nvSpPr>
        <p:spPr>
          <a:xfrm>
            <a:off x="308373" y="1779977"/>
            <a:ext cx="8229600" cy="4221660"/>
          </a:xfrm>
        </p:spPr>
        <p:txBody>
          <a:bodyPr/>
          <a:lstStyle/>
          <a:p>
            <a:r>
              <a:rPr lang="en-US" dirty="0"/>
              <a:t>MOD &amp; MV MTEF Priorities and C SANDF Focus Areas </a:t>
            </a:r>
            <a:endParaRPr lang="en-US" dirty="0" smtClean="0"/>
          </a:p>
          <a:p>
            <a:pPr lvl="1"/>
            <a:r>
              <a:rPr lang="en-US" u="sng" dirty="0" smtClean="0"/>
              <a:t>Human </a:t>
            </a:r>
            <a:r>
              <a:rPr lang="en-US" u="sng" dirty="0"/>
              <a:t>Resource Renewal </a:t>
            </a:r>
            <a:r>
              <a:rPr lang="en-US" u="sng" dirty="0" smtClean="0"/>
              <a:t>Direction</a:t>
            </a:r>
            <a:r>
              <a:rPr lang="en-US" u="sng" dirty="0"/>
              <a:t> </a:t>
            </a:r>
            <a:r>
              <a:rPr lang="en-US" u="sng" dirty="0" smtClean="0"/>
              <a:t>(Implementation </a:t>
            </a:r>
            <a:r>
              <a:rPr lang="en-US" u="sng" dirty="0"/>
              <a:t>of the Human Resource Strategy</a:t>
            </a:r>
            <a:r>
              <a:rPr lang="en-US" dirty="0" smtClean="0"/>
              <a:t>). The challenge </a:t>
            </a:r>
            <a:r>
              <a:rPr lang="en-US" dirty="0"/>
              <a:t>to recruit, appoint and retain H</a:t>
            </a:r>
            <a:r>
              <a:rPr lang="en-US" dirty="0" smtClean="0"/>
              <a:t>ealth </a:t>
            </a:r>
            <a:r>
              <a:rPr lang="en-US" dirty="0"/>
              <a:t>C</a:t>
            </a:r>
            <a:r>
              <a:rPr lang="en-US" dirty="0" smtClean="0"/>
              <a:t>are </a:t>
            </a:r>
            <a:r>
              <a:rPr lang="en-US" dirty="0"/>
              <a:t>P</a:t>
            </a:r>
            <a:r>
              <a:rPr lang="en-US" dirty="0" smtClean="0"/>
              <a:t>rofessionals (HCPs) </a:t>
            </a:r>
            <a:r>
              <a:rPr lang="en-US" dirty="0"/>
              <a:t>and critical support </a:t>
            </a:r>
            <a:r>
              <a:rPr lang="en-US" dirty="0" smtClean="0"/>
              <a:t>personnel</a:t>
            </a:r>
            <a:r>
              <a:rPr lang="en-US" dirty="0"/>
              <a:t> </a:t>
            </a:r>
            <a:r>
              <a:rPr lang="en-US" dirty="0" smtClean="0"/>
              <a:t>is a complex issue requiring tactical, operational and strategic interventions in the short- to long-term.</a:t>
            </a:r>
            <a:endParaRPr lang="en-US" dirty="0"/>
          </a:p>
          <a:p>
            <a:pPr lvl="1"/>
            <a:r>
              <a:rPr lang="en-US" u="sng" dirty="0"/>
              <a:t>Force </a:t>
            </a:r>
            <a:r>
              <a:rPr lang="en-US" u="sng" dirty="0" smtClean="0"/>
              <a:t>Protection</a:t>
            </a:r>
            <a:r>
              <a:rPr lang="en-US" dirty="0" smtClean="0"/>
              <a:t>. Service Delivery Improvement initiatives are all aimed at enhancing Force Health Protection</a:t>
            </a:r>
          </a:p>
          <a:p>
            <a:pPr lvl="1"/>
            <a:r>
              <a:rPr lang="en-US" u="sng" dirty="0" smtClean="0"/>
              <a:t>Border Safeguarding</a:t>
            </a:r>
            <a:r>
              <a:rPr lang="en-US" dirty="0" smtClean="0"/>
              <a:t>.  </a:t>
            </a:r>
            <a:r>
              <a:rPr lang="en-US" dirty="0"/>
              <a:t>Initiated Building for the Future efforts by training </a:t>
            </a:r>
            <a:r>
              <a:rPr lang="en-US" dirty="0" smtClean="0"/>
              <a:t>Operational Emergency Care Practitioners (OECPs) for </a:t>
            </a:r>
            <a:r>
              <a:rPr lang="en-US" dirty="0"/>
              <a:t>the Reserve </a:t>
            </a:r>
            <a:r>
              <a:rPr lang="en-US" dirty="0" smtClean="0"/>
              <a:t>Force for possible employment as OECPs by the Border Management Authority.  </a:t>
            </a:r>
            <a:endParaRPr lang="en-US" dirty="0"/>
          </a:p>
          <a:p>
            <a:pPr lvl="1"/>
            <a:endParaRPr lang="en-US" dirty="0"/>
          </a:p>
          <a:p>
            <a:pPr lvl="1"/>
            <a:endParaRPr lang="en-US" dirty="0"/>
          </a:p>
          <a:p>
            <a:pPr marL="400050" lvl="1" indent="0">
              <a:buNone/>
            </a:pPr>
            <a:endParaRPr lang="en-ZA" dirty="0"/>
          </a:p>
        </p:txBody>
      </p:sp>
      <p:sp>
        <p:nvSpPr>
          <p:cNvPr id="4" name="Date Placeholder 3"/>
          <p:cNvSpPr>
            <a:spLocks noGrp="1"/>
          </p:cNvSpPr>
          <p:nvPr>
            <p:ph type="dt" sz="half" idx="10"/>
          </p:nvPr>
        </p:nvSpPr>
        <p:spPr/>
        <p:txBody>
          <a:bodyPr/>
          <a:lstStyle/>
          <a:p>
            <a:pPr>
              <a:defRPr/>
            </a:pPr>
            <a:fld id="{BAA228AA-D61F-4A1B-BEF5-956DC0DFC11D}" type="datetime1">
              <a:rPr lang="en-ZA" smtClean="0"/>
              <a:t>2020/08/17</a:t>
            </a:fld>
            <a:endParaRPr lang="en-ZA"/>
          </a:p>
        </p:txBody>
      </p:sp>
      <p:sp>
        <p:nvSpPr>
          <p:cNvPr id="6" name="Slide Number Placeholder 5"/>
          <p:cNvSpPr>
            <a:spLocks noGrp="1"/>
          </p:cNvSpPr>
          <p:nvPr>
            <p:ph type="sldNum" sz="quarter" idx="12"/>
          </p:nvPr>
        </p:nvSpPr>
        <p:spPr/>
        <p:txBody>
          <a:bodyPr/>
          <a:lstStyle/>
          <a:p>
            <a:fld id="{BD110FA0-8810-4B51-98E8-D6636C85387D}" type="slidenum">
              <a:rPr lang="en-ZA" altLang="en-US" smtClean="0"/>
              <a:pPr/>
              <a:t>12</a:t>
            </a:fld>
            <a:endParaRPr lang="en-ZA" altLang="en-US"/>
          </a:p>
        </p:txBody>
      </p:sp>
    </p:spTree>
    <p:extLst>
      <p:ext uri="{BB962C8B-B14F-4D97-AF65-F5344CB8AC3E}">
        <p14:creationId xmlns:p14="http://schemas.microsoft.com/office/powerpoint/2010/main" val="22940398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59832" y="260648"/>
            <a:ext cx="7886700" cy="1325563"/>
          </a:xfrm>
        </p:spPr>
        <p:txBody>
          <a:bodyPr/>
          <a:lstStyle/>
          <a:p>
            <a:r>
              <a:rPr lang="en-ZA" dirty="0" smtClean="0"/>
              <a:t>Service Delivery Challenge (SDC)</a:t>
            </a:r>
            <a:endParaRPr lang="en-ZA" dirty="0"/>
          </a:p>
        </p:txBody>
      </p:sp>
      <p:sp>
        <p:nvSpPr>
          <p:cNvPr id="3" name="Content Placeholder 2"/>
          <p:cNvSpPr>
            <a:spLocks noGrp="1"/>
          </p:cNvSpPr>
          <p:nvPr>
            <p:ph idx="1"/>
          </p:nvPr>
        </p:nvSpPr>
        <p:spPr>
          <a:xfrm>
            <a:off x="395536" y="1599112"/>
            <a:ext cx="8229600" cy="4400401"/>
          </a:xfrm>
        </p:spPr>
        <p:txBody>
          <a:bodyPr/>
          <a:lstStyle/>
          <a:p>
            <a:r>
              <a:rPr lang="en-US" dirty="0"/>
              <a:t>In the past decade, the SAMHS has experienced a perceived albeit scientifically undetermined decline in the quality and responsiveness (to patients’ expectations) of its healthcare services as well as a quantifiable escalation in the cost of its healthcare service delivery. The perception is endemic amongst the SAMHS’s patients and to an extent, amongst the Command Cadre of the South African National Defence Force (SANDF</a:t>
            </a:r>
            <a:r>
              <a:rPr lang="en-US" dirty="0" smtClean="0"/>
              <a:t>)</a:t>
            </a:r>
          </a:p>
          <a:p>
            <a:r>
              <a:rPr lang="en-US" dirty="0"/>
              <a:t>Is the challenge facing the SAMHS delivering the best-quality and a highly responsive MH service within the constraints of the available resources?</a:t>
            </a:r>
          </a:p>
          <a:p>
            <a:endParaRPr lang="en-US" dirty="0" smtClean="0"/>
          </a:p>
          <a:p>
            <a:endParaRPr lang="en-US" dirty="0" smtClean="0"/>
          </a:p>
        </p:txBody>
      </p:sp>
      <p:sp>
        <p:nvSpPr>
          <p:cNvPr id="4" name="Date Placeholder 3"/>
          <p:cNvSpPr>
            <a:spLocks noGrp="1"/>
          </p:cNvSpPr>
          <p:nvPr>
            <p:ph type="dt" sz="half" idx="10"/>
          </p:nvPr>
        </p:nvSpPr>
        <p:spPr/>
        <p:txBody>
          <a:bodyPr/>
          <a:lstStyle/>
          <a:p>
            <a:pPr>
              <a:defRPr/>
            </a:pPr>
            <a:fld id="{EB6E013E-3CFF-4EED-9089-AEF19D0BBC58}" type="datetime1">
              <a:rPr lang="en-ZA" smtClean="0"/>
              <a:t>2020/08/17</a:t>
            </a:fld>
            <a:endParaRPr lang="en-ZA"/>
          </a:p>
        </p:txBody>
      </p:sp>
      <p:sp>
        <p:nvSpPr>
          <p:cNvPr id="6" name="Slide Number Placeholder 5"/>
          <p:cNvSpPr>
            <a:spLocks noGrp="1"/>
          </p:cNvSpPr>
          <p:nvPr>
            <p:ph type="sldNum" sz="quarter" idx="12"/>
          </p:nvPr>
        </p:nvSpPr>
        <p:spPr/>
        <p:txBody>
          <a:bodyPr/>
          <a:lstStyle/>
          <a:p>
            <a:fld id="{BD110FA0-8810-4B51-98E8-D6636C85387D}" type="slidenum">
              <a:rPr lang="en-ZA" altLang="en-US" smtClean="0"/>
              <a:pPr/>
              <a:t>13</a:t>
            </a:fld>
            <a:endParaRPr lang="en-ZA" altLang="en-US"/>
          </a:p>
        </p:txBody>
      </p:sp>
    </p:spTree>
    <p:extLst>
      <p:ext uri="{BB962C8B-B14F-4D97-AF65-F5344CB8AC3E}">
        <p14:creationId xmlns:p14="http://schemas.microsoft.com/office/powerpoint/2010/main" val="29020168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59832" y="188640"/>
            <a:ext cx="7886700" cy="1325563"/>
          </a:xfrm>
        </p:spPr>
        <p:txBody>
          <a:bodyPr/>
          <a:lstStyle/>
          <a:p>
            <a:r>
              <a:rPr lang="en-ZA" dirty="0" smtClean="0"/>
              <a:t>SDC 02</a:t>
            </a:r>
            <a:endParaRPr lang="en-ZA" dirty="0"/>
          </a:p>
        </p:txBody>
      </p:sp>
      <p:sp>
        <p:nvSpPr>
          <p:cNvPr id="3" name="Content Placeholder 2"/>
          <p:cNvSpPr>
            <a:spLocks noGrp="1"/>
          </p:cNvSpPr>
          <p:nvPr>
            <p:ph idx="1"/>
          </p:nvPr>
        </p:nvSpPr>
        <p:spPr>
          <a:xfrm>
            <a:off x="467544" y="1792489"/>
            <a:ext cx="8417538" cy="4532313"/>
          </a:xfrm>
        </p:spPr>
        <p:txBody>
          <a:bodyPr/>
          <a:lstStyle/>
          <a:p>
            <a:r>
              <a:rPr lang="en-US" dirty="0"/>
              <a:t>The challenge manifests as sub-optimal HR productivity; sub-optimal operating and capital budget ratios; escalating medico-legal claims and expenditure; patients’ dissatisfaction with the profile of the SAMHS’s facilities; patients’ </a:t>
            </a:r>
            <a:r>
              <a:rPr lang="en-US" dirty="0" smtClean="0"/>
              <a:t>complains about service delivery standards; and the SAMHS’s inability </a:t>
            </a:r>
            <a:r>
              <a:rPr lang="en-US" dirty="0"/>
              <a:t>to optimally protect, </a:t>
            </a:r>
            <a:r>
              <a:rPr lang="en-US" dirty="0" smtClean="0"/>
              <a:t>promote</a:t>
            </a:r>
            <a:r>
              <a:rPr lang="en-US" dirty="0"/>
              <a:t>, improve, and maintain the health of the military community</a:t>
            </a:r>
            <a:r>
              <a:rPr lang="en-US" dirty="0" smtClean="0"/>
              <a:t>.</a:t>
            </a:r>
          </a:p>
          <a:p>
            <a:r>
              <a:rPr lang="en-US" dirty="0" smtClean="0"/>
              <a:t>The challenge </a:t>
            </a:r>
            <a:r>
              <a:rPr lang="en-US" dirty="0"/>
              <a:t>emanates </a:t>
            </a:r>
            <a:r>
              <a:rPr lang="en-US" dirty="0" smtClean="0"/>
              <a:t>from the MHS </a:t>
            </a:r>
            <a:r>
              <a:rPr lang="en-US" dirty="0"/>
              <a:t>delivery model; the </a:t>
            </a:r>
            <a:r>
              <a:rPr lang="en-US" dirty="0" smtClean="0"/>
              <a:t>HR balance </a:t>
            </a:r>
            <a:r>
              <a:rPr lang="en-US" dirty="0"/>
              <a:t>and </a:t>
            </a:r>
            <a:r>
              <a:rPr lang="en-US" dirty="0" smtClean="0"/>
              <a:t>management; </a:t>
            </a:r>
            <a:r>
              <a:rPr lang="en-US" dirty="0"/>
              <a:t>the distribution </a:t>
            </a:r>
            <a:r>
              <a:rPr lang="en-US" dirty="0" smtClean="0"/>
              <a:t>of </a:t>
            </a:r>
            <a:r>
              <a:rPr lang="en-US" dirty="0"/>
              <a:t>the healthcare facilities; sub-optimal supply chain management; inadequate healthcare monitoring system and tools; sub-optimal knowledge management; and budgetary constraints.</a:t>
            </a:r>
            <a:endParaRPr lang="en-ZA" dirty="0"/>
          </a:p>
        </p:txBody>
      </p:sp>
      <p:sp>
        <p:nvSpPr>
          <p:cNvPr id="4" name="Date Placeholder 3"/>
          <p:cNvSpPr>
            <a:spLocks noGrp="1"/>
          </p:cNvSpPr>
          <p:nvPr>
            <p:ph type="dt" sz="half" idx="10"/>
          </p:nvPr>
        </p:nvSpPr>
        <p:spPr/>
        <p:txBody>
          <a:bodyPr/>
          <a:lstStyle/>
          <a:p>
            <a:pPr>
              <a:defRPr/>
            </a:pPr>
            <a:fld id="{E4A79B92-497F-4ED3-B9BA-AE18A935C431}" type="datetime1">
              <a:rPr lang="en-ZA" smtClean="0"/>
              <a:t>2020/08/17</a:t>
            </a:fld>
            <a:endParaRPr lang="en-ZA"/>
          </a:p>
        </p:txBody>
      </p:sp>
      <p:sp>
        <p:nvSpPr>
          <p:cNvPr id="6" name="Slide Number Placeholder 5"/>
          <p:cNvSpPr>
            <a:spLocks noGrp="1"/>
          </p:cNvSpPr>
          <p:nvPr>
            <p:ph type="sldNum" sz="quarter" idx="12"/>
          </p:nvPr>
        </p:nvSpPr>
        <p:spPr/>
        <p:txBody>
          <a:bodyPr/>
          <a:lstStyle/>
          <a:p>
            <a:fld id="{BD110FA0-8810-4B51-98E8-D6636C85387D}" type="slidenum">
              <a:rPr lang="en-ZA" altLang="en-US" smtClean="0"/>
              <a:pPr/>
              <a:t>14</a:t>
            </a:fld>
            <a:endParaRPr lang="en-ZA" altLang="en-US"/>
          </a:p>
        </p:txBody>
      </p:sp>
    </p:spTree>
    <p:extLst>
      <p:ext uri="{BB962C8B-B14F-4D97-AF65-F5344CB8AC3E}">
        <p14:creationId xmlns:p14="http://schemas.microsoft.com/office/powerpoint/2010/main" val="5704352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59832" y="188640"/>
            <a:ext cx="7886700" cy="1325563"/>
          </a:xfrm>
        </p:spPr>
        <p:txBody>
          <a:bodyPr/>
          <a:lstStyle/>
          <a:p>
            <a:r>
              <a:rPr lang="en-ZA" dirty="0" smtClean="0"/>
              <a:t>SDC 03</a:t>
            </a:r>
            <a:br>
              <a:rPr lang="en-ZA" dirty="0" smtClean="0"/>
            </a:br>
            <a:r>
              <a:rPr lang="en-ZA" dirty="0" smtClean="0"/>
              <a:t>Healthcare Delivery Model</a:t>
            </a:r>
            <a:endParaRPr lang="en-ZA" dirty="0"/>
          </a:p>
        </p:txBody>
      </p:sp>
      <p:sp>
        <p:nvSpPr>
          <p:cNvPr id="3" name="Content Placeholder 2"/>
          <p:cNvSpPr>
            <a:spLocks noGrp="1"/>
          </p:cNvSpPr>
          <p:nvPr>
            <p:ph idx="1"/>
          </p:nvPr>
        </p:nvSpPr>
        <p:spPr>
          <a:xfrm>
            <a:off x="457200" y="2026427"/>
            <a:ext cx="8229600" cy="4850978"/>
          </a:xfrm>
        </p:spPr>
        <p:txBody>
          <a:bodyPr>
            <a:normAutofit/>
          </a:bodyPr>
          <a:lstStyle/>
          <a:p>
            <a:r>
              <a:rPr lang="en-ZA" sz="2000" u="sng" dirty="0" smtClean="0"/>
              <a:t>Funder and Provider Role</a:t>
            </a:r>
            <a:r>
              <a:rPr lang="en-ZA" sz="2000" dirty="0" smtClean="0"/>
              <a:t>. </a:t>
            </a:r>
            <a:r>
              <a:rPr lang="en-US" sz="2000" dirty="0" smtClean="0"/>
              <a:t>The </a:t>
            </a:r>
            <a:r>
              <a:rPr lang="en-US" sz="2000" dirty="0"/>
              <a:t>SAMHS does not have the capability to manage its role as a funder of outsourced healthcare services because it has not been structured for that </a:t>
            </a:r>
            <a:r>
              <a:rPr lang="en-US" sz="2000" dirty="0" smtClean="0"/>
              <a:t>role. The </a:t>
            </a:r>
            <a:r>
              <a:rPr lang="en-US" sz="2000" dirty="0"/>
              <a:t>SAMHS’s </a:t>
            </a:r>
            <a:r>
              <a:rPr lang="en-US" sz="2000" dirty="0" smtClean="0"/>
              <a:t>outsourcing </a:t>
            </a:r>
            <a:r>
              <a:rPr lang="en-US" sz="2000" dirty="0"/>
              <a:t>of </a:t>
            </a:r>
            <a:r>
              <a:rPr lang="en-US" sz="2000" dirty="0" smtClean="0"/>
              <a:t>some </a:t>
            </a:r>
            <a:r>
              <a:rPr lang="en-US" sz="2000" dirty="0"/>
              <a:t>services, is foreseen to continue in the medium- to long-term because:</a:t>
            </a:r>
          </a:p>
          <a:p>
            <a:pPr lvl="1"/>
            <a:r>
              <a:rPr lang="en-US" sz="1600" dirty="0" smtClean="0"/>
              <a:t>It </a:t>
            </a:r>
            <a:r>
              <a:rPr lang="en-US" sz="1600" dirty="0"/>
              <a:t>is arguably not cost effective for the SAMHS to have the capability to deliver all needed health interventions, eg a heart transplant capability in all its three </a:t>
            </a:r>
            <a:r>
              <a:rPr lang="en-US" sz="1600" dirty="0" smtClean="0"/>
              <a:t>hospitals</a:t>
            </a:r>
            <a:endParaRPr lang="en-US" sz="1600" dirty="0"/>
          </a:p>
          <a:p>
            <a:pPr lvl="1"/>
            <a:r>
              <a:rPr lang="en-US" sz="1600" dirty="0" smtClean="0"/>
              <a:t>The </a:t>
            </a:r>
            <a:r>
              <a:rPr lang="en-US" sz="1600" dirty="0"/>
              <a:t>national health infrastructure is and should be viewed as the 5th line of military healthcare service delivery in support of the 1st to 4th line of military healthcare service </a:t>
            </a:r>
            <a:r>
              <a:rPr lang="en-US" sz="1600" dirty="0" smtClean="0"/>
              <a:t>delivery</a:t>
            </a:r>
            <a:endParaRPr lang="en-US" sz="1600" dirty="0"/>
          </a:p>
          <a:p>
            <a:r>
              <a:rPr lang="en-ZA" sz="2000" u="sng" dirty="0" smtClean="0"/>
              <a:t>Comprehensiveness of the MHS Healthcare</a:t>
            </a:r>
            <a:r>
              <a:rPr lang="en-ZA" sz="2000" dirty="0" smtClean="0"/>
              <a:t>. </a:t>
            </a:r>
            <a:r>
              <a:rPr lang="en-US" sz="2000" dirty="0"/>
              <a:t>T</a:t>
            </a:r>
            <a:r>
              <a:rPr lang="en-US" sz="2000" dirty="0" smtClean="0"/>
              <a:t>here </a:t>
            </a:r>
            <a:r>
              <a:rPr lang="en-US" sz="2000" dirty="0"/>
              <a:t>is no health service in the world that is able to provide all needed and wanted healthcare services to all patients as and when required, the SAMHS has not specified the attributes of its concept of “comprehensive services</a:t>
            </a:r>
            <a:r>
              <a:rPr lang="en-US" sz="2000" dirty="0" smtClean="0"/>
              <a:t>”</a:t>
            </a:r>
          </a:p>
          <a:p>
            <a:r>
              <a:rPr lang="en-US" sz="2000" u="sng" dirty="0" smtClean="0"/>
              <a:t>Operational versus Base-Oriented Health Support</a:t>
            </a:r>
            <a:r>
              <a:rPr lang="en-US" sz="2000" dirty="0" smtClean="0"/>
              <a:t>. The SAMHS is structured for Operational Health Support (OpHS) however most of its resources are consumed by BoHS.</a:t>
            </a:r>
            <a:endParaRPr lang="en-ZA" sz="2000" dirty="0"/>
          </a:p>
        </p:txBody>
      </p:sp>
      <p:sp>
        <p:nvSpPr>
          <p:cNvPr id="4" name="Date Placeholder 3"/>
          <p:cNvSpPr>
            <a:spLocks noGrp="1"/>
          </p:cNvSpPr>
          <p:nvPr>
            <p:ph type="dt" sz="half" idx="10"/>
          </p:nvPr>
        </p:nvSpPr>
        <p:spPr/>
        <p:txBody>
          <a:bodyPr/>
          <a:lstStyle/>
          <a:p>
            <a:pPr>
              <a:defRPr/>
            </a:pPr>
            <a:fld id="{FCD6FBAF-D4CE-446C-AE24-8C6439506333}" type="datetime1">
              <a:rPr lang="en-ZA" smtClean="0"/>
              <a:t>2020/08/17</a:t>
            </a:fld>
            <a:endParaRPr lang="en-ZA" dirty="0"/>
          </a:p>
        </p:txBody>
      </p:sp>
      <p:sp>
        <p:nvSpPr>
          <p:cNvPr id="6" name="Slide Number Placeholder 5"/>
          <p:cNvSpPr>
            <a:spLocks noGrp="1"/>
          </p:cNvSpPr>
          <p:nvPr>
            <p:ph type="sldNum" sz="quarter" idx="12"/>
          </p:nvPr>
        </p:nvSpPr>
        <p:spPr/>
        <p:txBody>
          <a:bodyPr/>
          <a:lstStyle/>
          <a:p>
            <a:fld id="{BD110FA0-8810-4B51-98E8-D6636C85387D}" type="slidenum">
              <a:rPr lang="en-ZA" altLang="en-US" smtClean="0"/>
              <a:pPr/>
              <a:t>15</a:t>
            </a:fld>
            <a:endParaRPr lang="en-ZA" altLang="en-US"/>
          </a:p>
        </p:txBody>
      </p:sp>
    </p:spTree>
    <p:extLst>
      <p:ext uri="{BB962C8B-B14F-4D97-AF65-F5344CB8AC3E}">
        <p14:creationId xmlns:p14="http://schemas.microsoft.com/office/powerpoint/2010/main" val="32675977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59832" y="175170"/>
            <a:ext cx="7886700" cy="1325563"/>
          </a:xfrm>
        </p:spPr>
        <p:txBody>
          <a:bodyPr>
            <a:normAutofit fontScale="90000"/>
          </a:bodyPr>
          <a:lstStyle/>
          <a:p>
            <a:r>
              <a:rPr lang="en-ZA" dirty="0" smtClean="0"/>
              <a:t/>
            </a:r>
            <a:br>
              <a:rPr lang="en-ZA" dirty="0" smtClean="0"/>
            </a:br>
            <a:r>
              <a:rPr lang="en-ZA" dirty="0" smtClean="0"/>
              <a:t>SDC 04</a:t>
            </a:r>
            <a:br>
              <a:rPr lang="en-ZA" dirty="0" smtClean="0"/>
            </a:br>
            <a:r>
              <a:rPr lang="en-ZA" dirty="0" smtClean="0"/>
              <a:t>HR Resource Balance</a:t>
            </a:r>
            <a:br>
              <a:rPr lang="en-ZA" dirty="0" smtClean="0"/>
            </a:br>
            <a:endParaRPr lang="en-ZA" dirty="0"/>
          </a:p>
        </p:txBody>
      </p:sp>
      <p:pic>
        <p:nvPicPr>
          <p:cNvPr id="7" name="Content Placeholder 6"/>
          <p:cNvPicPr>
            <a:picLocks noGrp="1" noChangeAspect="1"/>
          </p:cNvPicPr>
          <p:nvPr>
            <p:ph idx="1"/>
          </p:nvPr>
        </p:nvPicPr>
        <p:blipFill>
          <a:blip r:embed="rId2"/>
          <a:stretch>
            <a:fillRect/>
          </a:stretch>
        </p:blipFill>
        <p:spPr>
          <a:xfrm>
            <a:off x="1403648" y="1844824"/>
            <a:ext cx="5761219" cy="3109229"/>
          </a:xfrm>
          <a:prstGeom prst="rect">
            <a:avLst/>
          </a:prstGeom>
        </p:spPr>
      </p:pic>
      <p:sp>
        <p:nvSpPr>
          <p:cNvPr id="4" name="Date Placeholder 3"/>
          <p:cNvSpPr>
            <a:spLocks noGrp="1"/>
          </p:cNvSpPr>
          <p:nvPr>
            <p:ph type="dt" sz="half" idx="10"/>
          </p:nvPr>
        </p:nvSpPr>
        <p:spPr/>
        <p:txBody>
          <a:bodyPr/>
          <a:lstStyle/>
          <a:p>
            <a:pPr>
              <a:defRPr/>
            </a:pPr>
            <a:fld id="{05450EB7-E89C-46D7-8631-1BB2F88BB012}" type="datetime1">
              <a:rPr lang="en-ZA" smtClean="0"/>
              <a:t>2020/08/17</a:t>
            </a:fld>
            <a:endParaRPr lang="en-ZA" dirty="0"/>
          </a:p>
        </p:txBody>
      </p:sp>
      <p:sp>
        <p:nvSpPr>
          <p:cNvPr id="6" name="Slide Number Placeholder 5"/>
          <p:cNvSpPr>
            <a:spLocks noGrp="1"/>
          </p:cNvSpPr>
          <p:nvPr>
            <p:ph type="sldNum" sz="quarter" idx="12"/>
          </p:nvPr>
        </p:nvSpPr>
        <p:spPr/>
        <p:txBody>
          <a:bodyPr/>
          <a:lstStyle/>
          <a:p>
            <a:fld id="{BD110FA0-8810-4B51-98E8-D6636C85387D}" type="slidenum">
              <a:rPr lang="en-ZA" altLang="en-US" smtClean="0"/>
              <a:pPr/>
              <a:t>16</a:t>
            </a:fld>
            <a:endParaRPr lang="en-ZA" altLang="en-US"/>
          </a:p>
        </p:txBody>
      </p:sp>
      <p:sp>
        <p:nvSpPr>
          <p:cNvPr id="8" name="Rectangle 7"/>
          <p:cNvSpPr/>
          <p:nvPr/>
        </p:nvSpPr>
        <p:spPr>
          <a:xfrm>
            <a:off x="1799981" y="4955960"/>
            <a:ext cx="4968552" cy="380569"/>
          </a:xfrm>
          <a:prstGeom prst="rect">
            <a:avLst/>
          </a:prstGeom>
        </p:spPr>
        <p:txBody>
          <a:bodyPr wrap="square">
            <a:spAutoFit/>
          </a:bodyPr>
          <a:lstStyle/>
          <a:p>
            <a:r>
              <a:rPr lang="en-ZA" dirty="0" smtClean="0"/>
              <a:t>SAMHS </a:t>
            </a:r>
            <a:r>
              <a:rPr lang="en-ZA" dirty="0"/>
              <a:t>Total Workforce Composition (June </a:t>
            </a:r>
            <a:r>
              <a:rPr lang="en-ZA" dirty="0" smtClean="0"/>
              <a:t>2019)</a:t>
            </a:r>
            <a:endParaRPr lang="en-ZA" dirty="0"/>
          </a:p>
        </p:txBody>
      </p:sp>
      <p:sp>
        <p:nvSpPr>
          <p:cNvPr id="9" name="Rectangle 8"/>
          <p:cNvSpPr/>
          <p:nvPr/>
        </p:nvSpPr>
        <p:spPr>
          <a:xfrm>
            <a:off x="683568" y="5324310"/>
            <a:ext cx="6696744" cy="830997"/>
          </a:xfrm>
          <a:prstGeom prst="rect">
            <a:avLst/>
          </a:prstGeom>
        </p:spPr>
        <p:txBody>
          <a:bodyPr wrap="square">
            <a:spAutoFit/>
          </a:bodyPr>
          <a:lstStyle/>
          <a:p>
            <a:pPr algn="just"/>
            <a:r>
              <a:rPr lang="en-US" sz="1200" dirty="0"/>
              <a:t>SAMHS’s members who do not have a direct interaction with the patient (HCSPs) constitute 43% of the total SAMHS workforce; and the operational frontline healthcare providers, ie medical officers (MOs), nursing officers (NOs), and operational emergency care practitioners (OECPs), constitute 21% of the total workforce. </a:t>
            </a:r>
            <a:endParaRPr lang="en-ZA" sz="1200" dirty="0"/>
          </a:p>
        </p:txBody>
      </p:sp>
    </p:spTree>
    <p:extLst>
      <p:ext uri="{BB962C8B-B14F-4D97-AF65-F5344CB8AC3E}">
        <p14:creationId xmlns:p14="http://schemas.microsoft.com/office/powerpoint/2010/main" val="38709516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07990" y="332656"/>
            <a:ext cx="5688905" cy="1008063"/>
          </a:xfrm>
        </p:spPr>
        <p:txBody>
          <a:bodyPr>
            <a:normAutofit fontScale="90000"/>
          </a:bodyPr>
          <a:lstStyle/>
          <a:p>
            <a:r>
              <a:rPr lang="en-ZA" dirty="0" smtClean="0"/>
              <a:t>SDC 05</a:t>
            </a:r>
            <a:br>
              <a:rPr lang="en-ZA" dirty="0" smtClean="0"/>
            </a:br>
            <a:r>
              <a:rPr lang="en-ZA" dirty="0" smtClean="0"/>
              <a:t>Distribution of the SAMHS Facilities</a:t>
            </a:r>
            <a:endParaRPr lang="en-ZA" dirty="0"/>
          </a:p>
        </p:txBody>
      </p:sp>
      <p:sp>
        <p:nvSpPr>
          <p:cNvPr id="3" name="Content Placeholder 2"/>
          <p:cNvSpPr>
            <a:spLocks noGrp="1"/>
          </p:cNvSpPr>
          <p:nvPr>
            <p:ph idx="1"/>
          </p:nvPr>
        </p:nvSpPr>
        <p:spPr>
          <a:xfrm>
            <a:off x="539552" y="1664572"/>
            <a:ext cx="8229600" cy="4525963"/>
          </a:xfrm>
        </p:spPr>
        <p:txBody>
          <a:bodyPr/>
          <a:lstStyle/>
          <a:p>
            <a:pPr marL="0" indent="0">
              <a:buNone/>
            </a:pPr>
            <a:endParaRPr lang="en-ZA" dirty="0" smtClean="0"/>
          </a:p>
          <a:p>
            <a:endParaRPr lang="en-ZA" dirty="0" smtClean="0"/>
          </a:p>
          <a:p>
            <a:endParaRPr lang="en-ZA" dirty="0"/>
          </a:p>
        </p:txBody>
      </p:sp>
      <p:sp>
        <p:nvSpPr>
          <p:cNvPr id="4" name="Date Placeholder 3"/>
          <p:cNvSpPr>
            <a:spLocks noGrp="1"/>
          </p:cNvSpPr>
          <p:nvPr>
            <p:ph type="dt" sz="half" idx="10"/>
          </p:nvPr>
        </p:nvSpPr>
        <p:spPr/>
        <p:txBody>
          <a:bodyPr/>
          <a:lstStyle/>
          <a:p>
            <a:pPr>
              <a:defRPr/>
            </a:pPr>
            <a:fld id="{1CD4C837-4612-41D8-8FC9-980D474DCB93}" type="datetime1">
              <a:rPr lang="en-ZA" smtClean="0">
                <a:solidFill>
                  <a:srgbClr val="000000"/>
                </a:solidFill>
              </a:rPr>
              <a:t>2020/08/17</a:t>
            </a:fld>
            <a:endParaRPr lang="en-ZA">
              <a:solidFill>
                <a:srgbClr val="000000"/>
              </a:solidFill>
            </a:endParaRPr>
          </a:p>
        </p:txBody>
      </p:sp>
      <p:sp>
        <p:nvSpPr>
          <p:cNvPr id="6" name="Slide Number Placeholder 5"/>
          <p:cNvSpPr>
            <a:spLocks noGrp="1"/>
          </p:cNvSpPr>
          <p:nvPr>
            <p:ph type="sldNum" sz="quarter" idx="12"/>
          </p:nvPr>
        </p:nvSpPr>
        <p:spPr/>
        <p:txBody>
          <a:bodyPr/>
          <a:lstStyle/>
          <a:p>
            <a:fld id="{BD110FA0-8810-4B51-98E8-D6636C85387D}" type="slidenum">
              <a:rPr lang="en-ZA" altLang="en-US" smtClean="0">
                <a:solidFill>
                  <a:srgbClr val="000000"/>
                </a:solidFill>
              </a:rPr>
              <a:pPr/>
              <a:t>17</a:t>
            </a:fld>
            <a:endParaRPr lang="en-ZA" altLang="en-US">
              <a:solidFill>
                <a:srgbClr val="000000"/>
              </a:solidFill>
            </a:endParaRPr>
          </a:p>
        </p:txBody>
      </p:sp>
      <p:pic>
        <p:nvPicPr>
          <p:cNvPr id="7" name="Picture 6"/>
          <p:cNvPicPr>
            <a:picLocks noChangeAspect="1"/>
          </p:cNvPicPr>
          <p:nvPr/>
        </p:nvPicPr>
        <p:blipFill>
          <a:blip r:embed="rId2"/>
          <a:stretch>
            <a:fillRect/>
          </a:stretch>
        </p:blipFill>
        <p:spPr>
          <a:xfrm>
            <a:off x="1619672" y="1519857"/>
            <a:ext cx="5779509" cy="4346825"/>
          </a:xfrm>
          <a:prstGeom prst="rect">
            <a:avLst/>
          </a:prstGeom>
        </p:spPr>
      </p:pic>
    </p:spTree>
    <p:extLst>
      <p:ext uri="{BB962C8B-B14F-4D97-AF65-F5344CB8AC3E}">
        <p14:creationId xmlns:p14="http://schemas.microsoft.com/office/powerpoint/2010/main" val="8608085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4201" y="333375"/>
            <a:ext cx="5551488" cy="1008063"/>
          </a:xfrm>
        </p:spPr>
        <p:txBody>
          <a:bodyPr>
            <a:normAutofit fontScale="90000"/>
          </a:bodyPr>
          <a:lstStyle/>
          <a:p>
            <a:r>
              <a:rPr lang="en-US" dirty="0" smtClean="0"/>
              <a:t>SDC 06</a:t>
            </a:r>
            <a:r>
              <a:rPr lang="en-US" dirty="0"/>
              <a:t/>
            </a:r>
            <a:br>
              <a:rPr lang="en-US" dirty="0"/>
            </a:br>
            <a:r>
              <a:rPr lang="en-US" dirty="0"/>
              <a:t>Distribution of the SAMHS Facilities</a:t>
            </a:r>
            <a:endParaRPr lang="en-ZA" dirty="0"/>
          </a:p>
        </p:txBody>
      </p:sp>
      <p:sp>
        <p:nvSpPr>
          <p:cNvPr id="7" name="Content Placeholder 6"/>
          <p:cNvSpPr>
            <a:spLocks noGrp="1"/>
          </p:cNvSpPr>
          <p:nvPr>
            <p:ph idx="1"/>
          </p:nvPr>
        </p:nvSpPr>
        <p:spPr/>
        <p:txBody>
          <a:bodyPr>
            <a:normAutofit/>
          </a:bodyPr>
          <a:lstStyle/>
          <a:p>
            <a:r>
              <a:rPr lang="en-ZA" dirty="0" smtClean="0"/>
              <a:t>Distribution affects affordability and quality</a:t>
            </a:r>
          </a:p>
          <a:p>
            <a:pPr lvl="1"/>
            <a:r>
              <a:rPr lang="en-ZA" u="sng" dirty="0" smtClean="0"/>
              <a:t>Affordability</a:t>
            </a:r>
          </a:p>
          <a:p>
            <a:pPr lvl="2"/>
            <a:r>
              <a:rPr lang="en-US" dirty="0" smtClean="0"/>
              <a:t>The </a:t>
            </a:r>
            <a:r>
              <a:rPr lang="en-US" dirty="0"/>
              <a:t>SAMHS have to “contract or outsource” healthcare services to other providers at an additional </a:t>
            </a:r>
            <a:r>
              <a:rPr lang="en-US" dirty="0" smtClean="0"/>
              <a:t>cost</a:t>
            </a:r>
          </a:p>
          <a:p>
            <a:pPr lvl="2"/>
            <a:r>
              <a:rPr lang="en-US" dirty="0" smtClean="0"/>
              <a:t>The </a:t>
            </a:r>
            <a:r>
              <a:rPr lang="en-US" dirty="0"/>
              <a:t>distances between the SAMHS’s facilities and </a:t>
            </a:r>
            <a:r>
              <a:rPr lang="en-US" dirty="0" smtClean="0"/>
              <a:t>the </a:t>
            </a:r>
            <a:r>
              <a:rPr lang="en-US" dirty="0"/>
              <a:t>patients’ abode increases the patients’ cost of access to the SAMHS’s treatment and hospitalisation </a:t>
            </a:r>
            <a:r>
              <a:rPr lang="en-US" dirty="0" smtClean="0"/>
              <a:t>facilities</a:t>
            </a:r>
          </a:p>
          <a:p>
            <a:pPr lvl="1"/>
            <a:r>
              <a:rPr lang="en-ZA" u="sng" dirty="0" smtClean="0"/>
              <a:t>Best-Quality</a:t>
            </a:r>
            <a:r>
              <a:rPr lang="en-ZA" dirty="0" smtClean="0"/>
              <a:t>. </a:t>
            </a:r>
            <a:r>
              <a:rPr lang="en-US" dirty="0"/>
              <a:t>The SAMHS cannot ensure that patients who cannot access its facilities are assured the best-quality healthcare service, ie patients in urban areas have access to private and public healthcare facilities whereas patients in rural areas mostly have access to public healthcare facilities that have their own healthcare service delivery challenges.</a:t>
            </a:r>
            <a:endParaRPr lang="en-ZA" dirty="0"/>
          </a:p>
        </p:txBody>
      </p:sp>
      <p:sp>
        <p:nvSpPr>
          <p:cNvPr id="4" name="Date Placeholder 3"/>
          <p:cNvSpPr>
            <a:spLocks noGrp="1"/>
          </p:cNvSpPr>
          <p:nvPr>
            <p:ph type="dt" sz="half" idx="10"/>
          </p:nvPr>
        </p:nvSpPr>
        <p:spPr/>
        <p:txBody>
          <a:bodyPr/>
          <a:lstStyle/>
          <a:p>
            <a:pPr>
              <a:defRPr/>
            </a:pPr>
            <a:fld id="{EBD8ED50-5070-4EA1-A736-6C845BA9FD3F}" type="datetime1">
              <a:rPr lang="en-ZA" smtClean="0"/>
              <a:t>2020/08/17</a:t>
            </a:fld>
            <a:endParaRPr lang="en-ZA"/>
          </a:p>
        </p:txBody>
      </p:sp>
      <p:sp>
        <p:nvSpPr>
          <p:cNvPr id="6" name="Slide Number Placeholder 5"/>
          <p:cNvSpPr>
            <a:spLocks noGrp="1"/>
          </p:cNvSpPr>
          <p:nvPr>
            <p:ph type="sldNum" sz="quarter" idx="12"/>
          </p:nvPr>
        </p:nvSpPr>
        <p:spPr/>
        <p:txBody>
          <a:bodyPr/>
          <a:lstStyle/>
          <a:p>
            <a:fld id="{BD110FA0-8810-4B51-98E8-D6636C85387D}" type="slidenum">
              <a:rPr lang="en-ZA" altLang="en-US" smtClean="0"/>
              <a:pPr/>
              <a:t>18</a:t>
            </a:fld>
            <a:endParaRPr lang="en-ZA" altLang="en-US"/>
          </a:p>
        </p:txBody>
      </p:sp>
    </p:spTree>
    <p:extLst>
      <p:ext uri="{BB962C8B-B14F-4D97-AF65-F5344CB8AC3E}">
        <p14:creationId xmlns:p14="http://schemas.microsoft.com/office/powerpoint/2010/main" val="38042028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4201" y="333375"/>
            <a:ext cx="5562600" cy="1008063"/>
          </a:xfrm>
        </p:spPr>
        <p:txBody>
          <a:bodyPr>
            <a:normAutofit/>
          </a:bodyPr>
          <a:lstStyle/>
          <a:p>
            <a:r>
              <a:rPr lang="en-US" sz="2400" dirty="0" smtClean="0"/>
              <a:t>SDC 07</a:t>
            </a:r>
            <a:br>
              <a:rPr lang="en-US" sz="2400" dirty="0" smtClean="0"/>
            </a:br>
            <a:r>
              <a:rPr lang="en-US" sz="2400" dirty="0" smtClean="0"/>
              <a:t>Health </a:t>
            </a:r>
            <a:r>
              <a:rPr lang="en-US" sz="2400" dirty="0"/>
              <a:t>Supply Chain Management (SCM)</a:t>
            </a:r>
            <a:endParaRPr lang="en-ZA" sz="2400" dirty="0"/>
          </a:p>
        </p:txBody>
      </p:sp>
      <p:pic>
        <p:nvPicPr>
          <p:cNvPr id="10" name="Content Placeholder 9"/>
          <p:cNvPicPr>
            <a:picLocks noGrp="1" noChangeAspect="1"/>
          </p:cNvPicPr>
          <p:nvPr>
            <p:ph idx="1"/>
          </p:nvPr>
        </p:nvPicPr>
        <p:blipFill>
          <a:blip r:embed="rId2"/>
          <a:stretch>
            <a:fillRect/>
          </a:stretch>
        </p:blipFill>
        <p:spPr>
          <a:xfrm>
            <a:off x="539552" y="1562000"/>
            <a:ext cx="7551999" cy="4248000"/>
          </a:xfrm>
          <a:prstGeom prst="rect">
            <a:avLst/>
          </a:prstGeom>
        </p:spPr>
      </p:pic>
      <p:sp>
        <p:nvSpPr>
          <p:cNvPr id="4" name="Date Placeholder 3"/>
          <p:cNvSpPr>
            <a:spLocks noGrp="1"/>
          </p:cNvSpPr>
          <p:nvPr>
            <p:ph type="dt" sz="half" idx="10"/>
          </p:nvPr>
        </p:nvSpPr>
        <p:spPr/>
        <p:txBody>
          <a:bodyPr/>
          <a:lstStyle/>
          <a:p>
            <a:pPr>
              <a:defRPr/>
            </a:pPr>
            <a:fld id="{3C0F2D46-2F16-4EAE-8D64-A9763B6990D5}" type="datetime1">
              <a:rPr lang="en-ZA" smtClean="0"/>
              <a:t>2020/08/17</a:t>
            </a:fld>
            <a:endParaRPr lang="en-ZA"/>
          </a:p>
        </p:txBody>
      </p:sp>
      <p:sp>
        <p:nvSpPr>
          <p:cNvPr id="6" name="Slide Number Placeholder 5"/>
          <p:cNvSpPr>
            <a:spLocks noGrp="1"/>
          </p:cNvSpPr>
          <p:nvPr>
            <p:ph type="sldNum" sz="quarter" idx="12"/>
          </p:nvPr>
        </p:nvSpPr>
        <p:spPr/>
        <p:txBody>
          <a:bodyPr/>
          <a:lstStyle/>
          <a:p>
            <a:fld id="{BD110FA0-8810-4B51-98E8-D6636C85387D}" type="slidenum">
              <a:rPr lang="en-ZA" altLang="en-US" smtClean="0"/>
              <a:pPr/>
              <a:t>19</a:t>
            </a:fld>
            <a:endParaRPr lang="en-ZA" altLang="en-US"/>
          </a:p>
        </p:txBody>
      </p:sp>
      <p:sp>
        <p:nvSpPr>
          <p:cNvPr id="8" name="Rectangle 7"/>
          <p:cNvSpPr/>
          <p:nvPr/>
        </p:nvSpPr>
        <p:spPr>
          <a:xfrm>
            <a:off x="1167588" y="5937448"/>
            <a:ext cx="6840760" cy="307777"/>
          </a:xfrm>
          <a:prstGeom prst="rect">
            <a:avLst/>
          </a:prstGeom>
        </p:spPr>
        <p:txBody>
          <a:bodyPr wrap="square">
            <a:spAutoFit/>
          </a:bodyPr>
          <a:lstStyle/>
          <a:p>
            <a:r>
              <a:rPr lang="en-US" sz="1400" dirty="0" smtClean="0"/>
              <a:t>Based on </a:t>
            </a:r>
            <a:r>
              <a:rPr lang="en-US" sz="1400" i="1" dirty="0" smtClean="0"/>
              <a:t>Relationship </a:t>
            </a:r>
            <a:r>
              <a:rPr lang="en-US" sz="1400" i="1" dirty="0"/>
              <a:t>between Functions and Objectives of a Health System </a:t>
            </a:r>
            <a:r>
              <a:rPr lang="en-US" sz="1400" dirty="0" smtClean="0"/>
              <a:t>WHO </a:t>
            </a:r>
            <a:r>
              <a:rPr lang="en-US" sz="1400" dirty="0"/>
              <a:t>(2000)</a:t>
            </a:r>
            <a:endParaRPr lang="en-ZA" sz="1400" dirty="0"/>
          </a:p>
        </p:txBody>
      </p:sp>
    </p:spTree>
    <p:extLst>
      <p:ext uri="{BB962C8B-B14F-4D97-AF65-F5344CB8AC3E}">
        <p14:creationId xmlns:p14="http://schemas.microsoft.com/office/powerpoint/2010/main" val="22133159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3575" y="333375"/>
            <a:ext cx="5616897" cy="1008063"/>
          </a:xfrm>
        </p:spPr>
        <p:txBody>
          <a:bodyPr>
            <a:normAutofit/>
          </a:bodyPr>
          <a:lstStyle/>
          <a:p>
            <a:r>
              <a:rPr lang="en-ZA" dirty="0" smtClean="0"/>
              <a:t>Assumptions and Constraints</a:t>
            </a:r>
            <a:endParaRPr lang="en-ZA" dirty="0"/>
          </a:p>
        </p:txBody>
      </p:sp>
      <p:sp>
        <p:nvSpPr>
          <p:cNvPr id="3" name="Content Placeholder 2"/>
          <p:cNvSpPr>
            <a:spLocks noGrp="1"/>
          </p:cNvSpPr>
          <p:nvPr>
            <p:ph idx="1"/>
          </p:nvPr>
        </p:nvSpPr>
        <p:spPr>
          <a:xfrm>
            <a:off x="457200" y="1628800"/>
            <a:ext cx="8229600" cy="4536504"/>
          </a:xfrm>
        </p:spPr>
        <p:txBody>
          <a:bodyPr/>
          <a:lstStyle/>
          <a:p>
            <a:r>
              <a:rPr lang="en-US" u="sng" dirty="0" smtClean="0"/>
              <a:t>Assumptions</a:t>
            </a:r>
            <a:r>
              <a:rPr lang="en-US" dirty="0" smtClean="0"/>
              <a:t>. With respect to the Health System, the Portfolio Committee wants  to know:</a:t>
            </a:r>
          </a:p>
          <a:p>
            <a:pPr lvl="1"/>
            <a:r>
              <a:rPr lang="en-US" dirty="0" smtClean="0"/>
              <a:t>The alignment of the SAMHS MTEF plan with the DOD Strategic Plan</a:t>
            </a:r>
          </a:p>
          <a:p>
            <a:pPr lvl="1"/>
            <a:r>
              <a:rPr lang="en-US" dirty="0" smtClean="0"/>
              <a:t>How the SAMHS is structured and functions</a:t>
            </a:r>
          </a:p>
          <a:p>
            <a:pPr lvl="1"/>
            <a:r>
              <a:rPr lang="en-US" dirty="0" smtClean="0"/>
              <a:t>The SAMHS outputs and challenges</a:t>
            </a:r>
          </a:p>
          <a:p>
            <a:pPr lvl="1"/>
            <a:r>
              <a:rPr lang="en-US" dirty="0" smtClean="0"/>
              <a:t>Service </a:t>
            </a:r>
            <a:r>
              <a:rPr lang="en-US" dirty="0"/>
              <a:t>D</a:t>
            </a:r>
            <a:r>
              <a:rPr lang="en-US" dirty="0" smtClean="0"/>
              <a:t>elivery Improvement (SDI) programme in the MTEF</a:t>
            </a:r>
          </a:p>
          <a:p>
            <a:r>
              <a:rPr lang="en-ZA" u="sng" dirty="0" smtClean="0"/>
              <a:t>Constraint</a:t>
            </a:r>
            <a:r>
              <a:rPr lang="en-ZA" dirty="0" smtClean="0"/>
              <a:t>. With respect to the Repair and Maintenance Programme (RAMP)</a:t>
            </a:r>
          </a:p>
          <a:p>
            <a:pPr lvl="1"/>
            <a:r>
              <a:rPr lang="en-ZA" dirty="0" smtClean="0"/>
              <a:t>Log Division is the process owner of Repair and Maintenance of SANDF facilities including hospitals and sickbays</a:t>
            </a:r>
          </a:p>
          <a:p>
            <a:pPr lvl="1"/>
            <a:r>
              <a:rPr lang="en-ZA" dirty="0" smtClean="0"/>
              <a:t>Detailed information to be provided at a later stage by the Log Division</a:t>
            </a:r>
          </a:p>
          <a:p>
            <a:r>
              <a:rPr lang="en-ZA" u="sng" dirty="0" smtClean="0"/>
              <a:t>Constraint</a:t>
            </a:r>
            <a:r>
              <a:rPr lang="en-ZA" dirty="0" smtClean="0"/>
              <a:t>. No text (word) document due to time constraints</a:t>
            </a:r>
          </a:p>
          <a:p>
            <a:pPr lvl="1"/>
            <a:endParaRPr lang="en-ZA" dirty="0"/>
          </a:p>
        </p:txBody>
      </p:sp>
      <p:sp>
        <p:nvSpPr>
          <p:cNvPr id="4" name="Date Placeholder 3"/>
          <p:cNvSpPr>
            <a:spLocks noGrp="1"/>
          </p:cNvSpPr>
          <p:nvPr>
            <p:ph type="dt" sz="half" idx="10"/>
          </p:nvPr>
        </p:nvSpPr>
        <p:spPr/>
        <p:txBody>
          <a:bodyPr/>
          <a:lstStyle/>
          <a:p>
            <a:pPr>
              <a:defRPr/>
            </a:pPr>
            <a:fld id="{8CC1E55F-7B8D-453A-AA8E-90BA2622F6D6}" type="datetime1">
              <a:rPr lang="en-ZA" smtClean="0"/>
              <a:t>2020/08/17</a:t>
            </a:fld>
            <a:endParaRPr lang="en-ZA"/>
          </a:p>
        </p:txBody>
      </p:sp>
      <p:sp>
        <p:nvSpPr>
          <p:cNvPr id="6" name="Slide Number Placeholder 5"/>
          <p:cNvSpPr>
            <a:spLocks noGrp="1"/>
          </p:cNvSpPr>
          <p:nvPr>
            <p:ph type="sldNum" sz="quarter" idx="12"/>
          </p:nvPr>
        </p:nvSpPr>
        <p:spPr/>
        <p:txBody>
          <a:bodyPr/>
          <a:lstStyle/>
          <a:p>
            <a:fld id="{BD110FA0-8810-4B51-98E8-D6636C85387D}" type="slidenum">
              <a:rPr lang="en-ZA" altLang="en-US" smtClean="0"/>
              <a:pPr/>
              <a:t>2</a:t>
            </a:fld>
            <a:endParaRPr lang="en-ZA" altLang="en-US"/>
          </a:p>
        </p:txBody>
      </p:sp>
    </p:spTree>
    <p:extLst>
      <p:ext uri="{BB962C8B-B14F-4D97-AF65-F5344CB8AC3E}">
        <p14:creationId xmlns:p14="http://schemas.microsoft.com/office/powerpoint/2010/main" val="24469690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59832" y="35929"/>
            <a:ext cx="7886700" cy="1325563"/>
          </a:xfrm>
        </p:spPr>
        <p:txBody>
          <a:bodyPr/>
          <a:lstStyle/>
          <a:p>
            <a:r>
              <a:rPr lang="en-US" sz="2400" dirty="0">
                <a:solidFill>
                  <a:srgbClr val="000000"/>
                </a:solidFill>
              </a:rPr>
              <a:t>SDC </a:t>
            </a:r>
            <a:r>
              <a:rPr lang="en-US" sz="2400" dirty="0" smtClean="0">
                <a:solidFill>
                  <a:srgbClr val="000000"/>
                </a:solidFill>
              </a:rPr>
              <a:t>08</a:t>
            </a:r>
            <a:r>
              <a:rPr lang="en-US" sz="2400" dirty="0">
                <a:solidFill>
                  <a:srgbClr val="000000"/>
                </a:solidFill>
              </a:rPr>
              <a:t/>
            </a:r>
            <a:br>
              <a:rPr lang="en-US" sz="2400" dirty="0">
                <a:solidFill>
                  <a:srgbClr val="000000"/>
                </a:solidFill>
              </a:rPr>
            </a:br>
            <a:r>
              <a:rPr lang="en-US" sz="2400" dirty="0">
                <a:solidFill>
                  <a:srgbClr val="000000"/>
                </a:solidFill>
              </a:rPr>
              <a:t>Health Supply Chain Management (SCM)</a:t>
            </a:r>
            <a:endParaRPr lang="en-ZA" dirty="0"/>
          </a:p>
        </p:txBody>
      </p:sp>
      <p:sp>
        <p:nvSpPr>
          <p:cNvPr id="3" name="Content Placeholder 2"/>
          <p:cNvSpPr>
            <a:spLocks noGrp="1"/>
          </p:cNvSpPr>
          <p:nvPr>
            <p:ph idx="1"/>
          </p:nvPr>
        </p:nvSpPr>
        <p:spPr>
          <a:xfrm>
            <a:off x="457200" y="1341438"/>
            <a:ext cx="8229600" cy="4903787"/>
          </a:xfrm>
        </p:spPr>
        <p:txBody>
          <a:bodyPr/>
          <a:lstStyle/>
          <a:p>
            <a:r>
              <a:rPr lang="en-US" dirty="0"/>
              <a:t>Stock-outs, main medical equipment outages, buy-outs and outsourcing of healthcare </a:t>
            </a:r>
            <a:r>
              <a:rPr lang="en-US" dirty="0" smtClean="0"/>
              <a:t>services are symptoms and signs of sub-optimal:</a:t>
            </a:r>
          </a:p>
          <a:p>
            <a:pPr lvl="1"/>
            <a:r>
              <a:rPr lang="en-US" u="sng" dirty="0" smtClean="0"/>
              <a:t>Demand Management</a:t>
            </a:r>
            <a:r>
              <a:rPr lang="en-US" dirty="0" smtClean="0"/>
              <a:t>. Demand mis-management manifests in the SAMHS as:</a:t>
            </a:r>
          </a:p>
          <a:p>
            <a:pPr lvl="2"/>
            <a:r>
              <a:rPr lang="en-US" dirty="0"/>
              <a:t>Patients erroneously believing that their medical “wants” are equivalent to their medical “needs</a:t>
            </a:r>
            <a:r>
              <a:rPr lang="en-US" dirty="0" smtClean="0"/>
              <a:t>”</a:t>
            </a:r>
          </a:p>
          <a:p>
            <a:pPr lvl="2"/>
            <a:r>
              <a:rPr lang="en-US" dirty="0" smtClean="0"/>
              <a:t>Over-stocking </a:t>
            </a:r>
            <a:r>
              <a:rPr lang="en-US" dirty="0"/>
              <a:t>of medical matériel in some facilities whilst other facilities, at the same time, are outsourcing due to shortages of the same medical </a:t>
            </a:r>
            <a:r>
              <a:rPr lang="en-US" dirty="0" smtClean="0"/>
              <a:t>matériel</a:t>
            </a:r>
          </a:p>
          <a:p>
            <a:pPr lvl="2"/>
            <a:r>
              <a:rPr lang="en-US" dirty="0"/>
              <a:t>Over-servicing of patients as </a:t>
            </a:r>
            <a:r>
              <a:rPr lang="en-US" dirty="0" smtClean="0"/>
              <a:t>evidenced </a:t>
            </a:r>
            <a:r>
              <a:rPr lang="en-US" dirty="0"/>
              <a:t>by poly-pharmacy and questionable diagnostic </a:t>
            </a:r>
            <a:r>
              <a:rPr lang="en-US" dirty="0" smtClean="0"/>
              <a:t>procedures</a:t>
            </a:r>
          </a:p>
          <a:p>
            <a:pPr lvl="2"/>
            <a:r>
              <a:rPr lang="en-US" dirty="0" smtClean="0"/>
              <a:t>Unplanned </a:t>
            </a:r>
            <a:r>
              <a:rPr lang="en-US" dirty="0"/>
              <a:t>rationing of access to healthcare services manifesting as long waiting-lists and waiting-times for healthcare services </a:t>
            </a:r>
            <a:endParaRPr lang="en-US" dirty="0" smtClean="0"/>
          </a:p>
          <a:p>
            <a:pPr lvl="1"/>
            <a:r>
              <a:rPr lang="en-US" u="sng" dirty="0" smtClean="0"/>
              <a:t>Logistic and Procurement </a:t>
            </a:r>
            <a:r>
              <a:rPr lang="en-US" u="sng" dirty="0"/>
              <a:t>M</a:t>
            </a:r>
            <a:r>
              <a:rPr lang="en-US" u="sng" dirty="0" smtClean="0"/>
              <a:t>anagement</a:t>
            </a:r>
          </a:p>
          <a:p>
            <a:pPr lvl="1"/>
            <a:endParaRPr lang="en-US" dirty="0" smtClean="0"/>
          </a:p>
          <a:p>
            <a:pPr lvl="2"/>
            <a:endParaRPr lang="en-US" dirty="0" smtClean="0"/>
          </a:p>
          <a:p>
            <a:endParaRPr lang="en-ZA" dirty="0"/>
          </a:p>
        </p:txBody>
      </p:sp>
      <p:sp>
        <p:nvSpPr>
          <p:cNvPr id="4" name="Date Placeholder 3"/>
          <p:cNvSpPr>
            <a:spLocks noGrp="1"/>
          </p:cNvSpPr>
          <p:nvPr>
            <p:ph type="dt" sz="half" idx="10"/>
          </p:nvPr>
        </p:nvSpPr>
        <p:spPr/>
        <p:txBody>
          <a:bodyPr/>
          <a:lstStyle/>
          <a:p>
            <a:pPr>
              <a:defRPr/>
            </a:pPr>
            <a:fld id="{22FE1C5F-17EF-445B-AF15-197E441413AB}" type="datetime1">
              <a:rPr lang="en-ZA" smtClean="0"/>
              <a:t>2020/08/17</a:t>
            </a:fld>
            <a:endParaRPr lang="en-ZA"/>
          </a:p>
        </p:txBody>
      </p:sp>
      <p:sp>
        <p:nvSpPr>
          <p:cNvPr id="6" name="Slide Number Placeholder 5"/>
          <p:cNvSpPr>
            <a:spLocks noGrp="1"/>
          </p:cNvSpPr>
          <p:nvPr>
            <p:ph type="sldNum" sz="quarter" idx="12"/>
          </p:nvPr>
        </p:nvSpPr>
        <p:spPr/>
        <p:txBody>
          <a:bodyPr/>
          <a:lstStyle/>
          <a:p>
            <a:fld id="{BD110FA0-8810-4B51-98E8-D6636C85387D}" type="slidenum">
              <a:rPr lang="en-ZA" altLang="en-US" smtClean="0"/>
              <a:pPr/>
              <a:t>20</a:t>
            </a:fld>
            <a:endParaRPr lang="en-ZA" altLang="en-US"/>
          </a:p>
        </p:txBody>
      </p:sp>
    </p:spTree>
    <p:extLst>
      <p:ext uri="{BB962C8B-B14F-4D97-AF65-F5344CB8AC3E}">
        <p14:creationId xmlns:p14="http://schemas.microsoft.com/office/powerpoint/2010/main" val="2543819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59832" y="333375"/>
            <a:ext cx="5688631" cy="1008063"/>
          </a:xfrm>
        </p:spPr>
        <p:txBody>
          <a:bodyPr>
            <a:normAutofit fontScale="90000"/>
          </a:bodyPr>
          <a:lstStyle/>
          <a:p>
            <a:r>
              <a:rPr lang="en-ZA" dirty="0" smtClean="0"/>
              <a:t>SDC 09</a:t>
            </a:r>
            <a:br>
              <a:rPr lang="en-ZA" dirty="0" smtClean="0"/>
            </a:br>
            <a:r>
              <a:rPr lang="en-ZA" dirty="0" smtClean="0"/>
              <a:t>Sub-Optimal Knowledge Management</a:t>
            </a:r>
            <a:endParaRPr lang="en-ZA" dirty="0"/>
          </a:p>
        </p:txBody>
      </p:sp>
      <p:pic>
        <p:nvPicPr>
          <p:cNvPr id="7" name="Content Placeholder 6"/>
          <p:cNvPicPr>
            <a:picLocks noGrp="1" noChangeAspect="1"/>
          </p:cNvPicPr>
          <p:nvPr>
            <p:ph idx="1"/>
          </p:nvPr>
        </p:nvPicPr>
        <p:blipFill>
          <a:blip r:embed="rId2"/>
          <a:stretch>
            <a:fillRect/>
          </a:stretch>
        </p:blipFill>
        <p:spPr>
          <a:xfrm>
            <a:off x="431316" y="1556792"/>
            <a:ext cx="8317147" cy="4428000"/>
          </a:xfrm>
          <a:prstGeom prst="rect">
            <a:avLst/>
          </a:prstGeom>
        </p:spPr>
      </p:pic>
      <p:sp>
        <p:nvSpPr>
          <p:cNvPr id="4" name="Date Placeholder 3"/>
          <p:cNvSpPr>
            <a:spLocks noGrp="1"/>
          </p:cNvSpPr>
          <p:nvPr>
            <p:ph type="dt" sz="half" idx="10"/>
          </p:nvPr>
        </p:nvSpPr>
        <p:spPr/>
        <p:txBody>
          <a:bodyPr/>
          <a:lstStyle/>
          <a:p>
            <a:pPr>
              <a:defRPr/>
            </a:pPr>
            <a:fld id="{5D4E2AB2-3740-4AB5-A4F0-BF3E04DBD134}" type="datetime1">
              <a:rPr lang="en-ZA" smtClean="0"/>
              <a:t>2020/08/17</a:t>
            </a:fld>
            <a:endParaRPr lang="en-ZA"/>
          </a:p>
        </p:txBody>
      </p:sp>
      <p:sp>
        <p:nvSpPr>
          <p:cNvPr id="6" name="Slide Number Placeholder 5"/>
          <p:cNvSpPr>
            <a:spLocks noGrp="1"/>
          </p:cNvSpPr>
          <p:nvPr>
            <p:ph type="sldNum" sz="quarter" idx="12"/>
          </p:nvPr>
        </p:nvSpPr>
        <p:spPr/>
        <p:txBody>
          <a:bodyPr/>
          <a:lstStyle/>
          <a:p>
            <a:fld id="{BD110FA0-8810-4B51-98E8-D6636C85387D}" type="slidenum">
              <a:rPr lang="en-ZA" altLang="en-US" smtClean="0"/>
              <a:pPr/>
              <a:t>21</a:t>
            </a:fld>
            <a:endParaRPr lang="en-ZA" altLang="en-US"/>
          </a:p>
        </p:txBody>
      </p:sp>
    </p:spTree>
    <p:extLst>
      <p:ext uri="{BB962C8B-B14F-4D97-AF65-F5344CB8AC3E}">
        <p14:creationId xmlns:p14="http://schemas.microsoft.com/office/powerpoint/2010/main" val="17976364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59832" y="332656"/>
            <a:ext cx="5759873" cy="1008063"/>
          </a:xfrm>
        </p:spPr>
        <p:txBody>
          <a:bodyPr>
            <a:normAutofit/>
          </a:bodyPr>
          <a:lstStyle/>
          <a:p>
            <a:r>
              <a:rPr lang="en-US" sz="2800" dirty="0"/>
              <a:t>SDC </a:t>
            </a:r>
            <a:r>
              <a:rPr lang="en-US" sz="2800" dirty="0" smtClean="0"/>
              <a:t>10</a:t>
            </a:r>
            <a:r>
              <a:rPr lang="en-US" sz="2800" dirty="0"/>
              <a:t/>
            </a:r>
            <a:br>
              <a:rPr lang="en-US" sz="2800" dirty="0"/>
            </a:br>
            <a:r>
              <a:rPr lang="en-US" sz="2800" dirty="0"/>
              <a:t>Sub-Optimal Knowledge Management</a:t>
            </a:r>
            <a:endParaRPr lang="en-ZA" sz="2800" dirty="0"/>
          </a:p>
        </p:txBody>
      </p:sp>
      <p:sp>
        <p:nvSpPr>
          <p:cNvPr id="6" name="Content Placeholder 5"/>
          <p:cNvSpPr>
            <a:spLocks noGrp="1"/>
          </p:cNvSpPr>
          <p:nvPr>
            <p:ph idx="1"/>
          </p:nvPr>
        </p:nvSpPr>
        <p:spPr>
          <a:xfrm>
            <a:off x="457200" y="1435354"/>
            <a:ext cx="8229600" cy="4715235"/>
          </a:xfrm>
        </p:spPr>
        <p:txBody>
          <a:bodyPr/>
          <a:lstStyle/>
          <a:p>
            <a:r>
              <a:rPr lang="en-US" dirty="0"/>
              <a:t>The deficit manifest </a:t>
            </a:r>
            <a:r>
              <a:rPr lang="en-US" dirty="0" smtClean="0"/>
              <a:t>as:</a:t>
            </a:r>
            <a:endParaRPr lang="en-US" dirty="0"/>
          </a:p>
          <a:p>
            <a:pPr lvl="1"/>
            <a:r>
              <a:rPr lang="en-US" u="sng" dirty="0" smtClean="0"/>
              <a:t>Sub-Optimal </a:t>
            </a:r>
            <a:r>
              <a:rPr lang="en-US" u="sng" dirty="0"/>
              <a:t>Healthcare Standardisation</a:t>
            </a:r>
            <a:r>
              <a:rPr lang="en-US" dirty="0"/>
              <a:t>. This manifests as variability in the affordability, quality and outcomes of healthcare services in an institution or amongst HCPs in the institution (micro-level); and amongst institutions (macro-level). </a:t>
            </a:r>
          </a:p>
          <a:p>
            <a:pPr lvl="1"/>
            <a:r>
              <a:rPr lang="en-US" u="sng" dirty="0" smtClean="0"/>
              <a:t>Sub-Optimal </a:t>
            </a:r>
            <a:r>
              <a:rPr lang="en-US" u="sng" dirty="0"/>
              <a:t>Command and Control Continuity</a:t>
            </a:r>
            <a:r>
              <a:rPr lang="en-US" dirty="0"/>
              <a:t>. This manifest mainly as a failure in the implementation of institutional programmes consequent to succeeding commanders’ misunderstanding of and/or disagreement wrt the utility of ongoing programmes; and/or succeeding commanders not having the wisdom (knowledge, experience and insight) to implement the programmes.</a:t>
            </a:r>
          </a:p>
          <a:p>
            <a:pPr lvl="1"/>
            <a:r>
              <a:rPr lang="en-US" u="sng" dirty="0" smtClean="0"/>
              <a:t>Sub-Optimal </a:t>
            </a:r>
            <a:r>
              <a:rPr lang="en-US" u="sng" dirty="0"/>
              <a:t>Research Programmes</a:t>
            </a:r>
            <a:r>
              <a:rPr lang="en-US" dirty="0"/>
              <a:t>. </a:t>
            </a:r>
            <a:r>
              <a:rPr lang="en-US" dirty="0" smtClean="0"/>
              <a:t>In </a:t>
            </a:r>
            <a:r>
              <a:rPr lang="en-US" dirty="0"/>
              <a:t>the absence of a clear understanding of the knowledge gaps, any research undertaken is not beneficial to the organisation.</a:t>
            </a:r>
          </a:p>
          <a:p>
            <a:endParaRPr lang="en-ZA" dirty="0"/>
          </a:p>
        </p:txBody>
      </p:sp>
      <p:sp>
        <p:nvSpPr>
          <p:cNvPr id="3" name="Date Placeholder 2"/>
          <p:cNvSpPr>
            <a:spLocks noGrp="1"/>
          </p:cNvSpPr>
          <p:nvPr>
            <p:ph type="dt" sz="half" idx="10"/>
          </p:nvPr>
        </p:nvSpPr>
        <p:spPr/>
        <p:txBody>
          <a:bodyPr/>
          <a:lstStyle/>
          <a:p>
            <a:pPr>
              <a:defRPr/>
            </a:pPr>
            <a:fld id="{76043861-91AB-4623-8738-61BE2B7D6307}" type="datetime1">
              <a:rPr lang="en-ZA" smtClean="0"/>
              <a:t>2020/08/17</a:t>
            </a:fld>
            <a:endParaRPr lang="en-ZA"/>
          </a:p>
        </p:txBody>
      </p:sp>
      <p:sp>
        <p:nvSpPr>
          <p:cNvPr id="5" name="Slide Number Placeholder 4"/>
          <p:cNvSpPr>
            <a:spLocks noGrp="1"/>
          </p:cNvSpPr>
          <p:nvPr>
            <p:ph type="sldNum" sz="quarter" idx="12"/>
          </p:nvPr>
        </p:nvSpPr>
        <p:spPr/>
        <p:txBody>
          <a:bodyPr/>
          <a:lstStyle/>
          <a:p>
            <a:fld id="{5AD05F4F-D846-4FAD-8250-6EBA1820A026}" type="slidenum">
              <a:rPr lang="en-ZA" altLang="en-US" smtClean="0"/>
              <a:pPr/>
              <a:t>22</a:t>
            </a:fld>
            <a:endParaRPr lang="en-ZA" altLang="en-US"/>
          </a:p>
        </p:txBody>
      </p:sp>
    </p:spTree>
    <p:extLst>
      <p:ext uri="{BB962C8B-B14F-4D97-AF65-F5344CB8AC3E}">
        <p14:creationId xmlns:p14="http://schemas.microsoft.com/office/powerpoint/2010/main" val="32117260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59832" y="188640"/>
            <a:ext cx="7886700" cy="1325563"/>
          </a:xfrm>
        </p:spPr>
        <p:txBody>
          <a:bodyPr/>
          <a:lstStyle/>
          <a:p>
            <a:r>
              <a:rPr lang="en-US" sz="2400" dirty="0"/>
              <a:t>SDC </a:t>
            </a:r>
            <a:r>
              <a:rPr lang="en-US" sz="2400" dirty="0" smtClean="0"/>
              <a:t>12</a:t>
            </a:r>
            <a:r>
              <a:rPr lang="en-US" sz="2400" dirty="0"/>
              <a:t/>
            </a:r>
            <a:br>
              <a:rPr lang="en-US" sz="2400" dirty="0"/>
            </a:br>
            <a:r>
              <a:rPr lang="en-US" sz="2400" dirty="0" smtClean="0"/>
              <a:t>Sub-Optimal Monitoring and Evaluation</a:t>
            </a:r>
            <a:endParaRPr lang="en-ZA" sz="2400" dirty="0"/>
          </a:p>
        </p:txBody>
      </p:sp>
      <p:sp>
        <p:nvSpPr>
          <p:cNvPr id="6" name="Content Placeholder 5"/>
          <p:cNvSpPr>
            <a:spLocks noGrp="1"/>
          </p:cNvSpPr>
          <p:nvPr>
            <p:ph idx="1"/>
          </p:nvPr>
        </p:nvSpPr>
        <p:spPr>
          <a:xfrm>
            <a:off x="457200" y="2137147"/>
            <a:ext cx="8229600" cy="3312368"/>
          </a:xfrm>
        </p:spPr>
        <p:txBody>
          <a:bodyPr/>
          <a:lstStyle/>
          <a:p>
            <a:r>
              <a:rPr lang="en-US" dirty="0"/>
              <a:t>In order to improve the health profile of the military community, the SAMHS must generate resources mostly through converting its allocated budget into human capital, physical infrastructure, social infrastructure, matériel and knowledge in a cost effective and efficient manner. The elements that must be measured are therefore the efficiency and effectiveness of the command and control, leadership and management of the </a:t>
            </a:r>
            <a:r>
              <a:rPr lang="en-US" dirty="0" smtClean="0"/>
              <a:t>SAMHS</a:t>
            </a:r>
            <a:r>
              <a:rPr lang="en-US" dirty="0"/>
              <a:t>.</a:t>
            </a:r>
            <a:endParaRPr lang="en-ZA" dirty="0"/>
          </a:p>
        </p:txBody>
      </p:sp>
      <p:sp>
        <p:nvSpPr>
          <p:cNvPr id="3" name="Date Placeholder 2"/>
          <p:cNvSpPr>
            <a:spLocks noGrp="1"/>
          </p:cNvSpPr>
          <p:nvPr>
            <p:ph type="dt" sz="half" idx="10"/>
          </p:nvPr>
        </p:nvSpPr>
        <p:spPr/>
        <p:txBody>
          <a:bodyPr/>
          <a:lstStyle/>
          <a:p>
            <a:pPr>
              <a:defRPr/>
            </a:pPr>
            <a:fld id="{739F5208-48B6-46AE-A52F-05C41ED98A76}" type="datetime1">
              <a:rPr lang="en-ZA" smtClean="0"/>
              <a:t>2020/08/17</a:t>
            </a:fld>
            <a:endParaRPr lang="en-ZA"/>
          </a:p>
        </p:txBody>
      </p:sp>
      <p:sp>
        <p:nvSpPr>
          <p:cNvPr id="5" name="Slide Number Placeholder 4"/>
          <p:cNvSpPr>
            <a:spLocks noGrp="1"/>
          </p:cNvSpPr>
          <p:nvPr>
            <p:ph type="sldNum" sz="quarter" idx="12"/>
          </p:nvPr>
        </p:nvSpPr>
        <p:spPr/>
        <p:txBody>
          <a:bodyPr/>
          <a:lstStyle/>
          <a:p>
            <a:fld id="{5AD05F4F-D846-4FAD-8250-6EBA1820A026}" type="slidenum">
              <a:rPr lang="en-ZA" altLang="en-US" smtClean="0"/>
              <a:pPr/>
              <a:t>23</a:t>
            </a:fld>
            <a:endParaRPr lang="en-ZA" altLang="en-US"/>
          </a:p>
        </p:txBody>
      </p:sp>
    </p:spTree>
    <p:extLst>
      <p:ext uri="{BB962C8B-B14F-4D97-AF65-F5344CB8AC3E}">
        <p14:creationId xmlns:p14="http://schemas.microsoft.com/office/powerpoint/2010/main" val="33775222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59832" y="188640"/>
            <a:ext cx="7886700" cy="1325563"/>
          </a:xfrm>
        </p:spPr>
        <p:txBody>
          <a:bodyPr/>
          <a:lstStyle/>
          <a:p>
            <a:r>
              <a:rPr lang="en-US" sz="2400" dirty="0">
                <a:solidFill>
                  <a:srgbClr val="000000"/>
                </a:solidFill>
              </a:rPr>
              <a:t>SDC </a:t>
            </a:r>
            <a:r>
              <a:rPr lang="en-US" sz="2400" dirty="0" smtClean="0">
                <a:solidFill>
                  <a:srgbClr val="000000"/>
                </a:solidFill>
              </a:rPr>
              <a:t>13</a:t>
            </a:r>
            <a:r>
              <a:rPr lang="en-US" sz="2400" dirty="0">
                <a:solidFill>
                  <a:srgbClr val="000000"/>
                </a:solidFill>
              </a:rPr>
              <a:t/>
            </a:r>
            <a:br>
              <a:rPr lang="en-US" sz="2400" dirty="0">
                <a:solidFill>
                  <a:srgbClr val="000000"/>
                </a:solidFill>
              </a:rPr>
            </a:br>
            <a:r>
              <a:rPr lang="en-US" sz="2400" dirty="0">
                <a:solidFill>
                  <a:srgbClr val="000000"/>
                </a:solidFill>
              </a:rPr>
              <a:t>Sub-Optimal Monitoring and Evaluation</a:t>
            </a:r>
            <a:endParaRPr lang="en-ZA" dirty="0"/>
          </a:p>
        </p:txBody>
      </p:sp>
      <p:sp>
        <p:nvSpPr>
          <p:cNvPr id="6" name="Content Placeholder 5"/>
          <p:cNvSpPr>
            <a:spLocks noGrp="1"/>
          </p:cNvSpPr>
          <p:nvPr>
            <p:ph idx="1"/>
          </p:nvPr>
        </p:nvSpPr>
        <p:spPr>
          <a:xfrm>
            <a:off x="488085" y="1412775"/>
            <a:ext cx="8229600" cy="4832449"/>
          </a:xfrm>
        </p:spPr>
        <p:txBody>
          <a:bodyPr>
            <a:normAutofit/>
          </a:bodyPr>
          <a:lstStyle/>
          <a:p>
            <a:r>
              <a:rPr lang="en-ZA" sz="1800" dirty="0" smtClean="0"/>
              <a:t>The SAMHS must optimise its monitoring of:</a:t>
            </a:r>
          </a:p>
          <a:p>
            <a:pPr lvl="1"/>
            <a:r>
              <a:rPr lang="en-US" sz="1800" dirty="0"/>
              <a:t>The efficiency and effectiveness of the SAMHS in generating human capital especially processes such as human resource planning and development.</a:t>
            </a:r>
          </a:p>
          <a:p>
            <a:pPr lvl="1"/>
            <a:r>
              <a:rPr lang="en-US" sz="1800" dirty="0" smtClean="0"/>
              <a:t>The </a:t>
            </a:r>
            <a:r>
              <a:rPr lang="en-US" sz="1800" dirty="0"/>
              <a:t>efficient and effective development and management of the physical and social (stakeholder) infrastructure of the SAMHS.</a:t>
            </a:r>
          </a:p>
          <a:p>
            <a:pPr lvl="1"/>
            <a:r>
              <a:rPr lang="en-US" sz="1800" dirty="0" smtClean="0"/>
              <a:t>The </a:t>
            </a:r>
            <a:r>
              <a:rPr lang="en-US" sz="1800" dirty="0"/>
              <a:t>efficient and effective development and preservation of SAMHS’s finances, matériel and knowledge (knowledge management</a:t>
            </a:r>
            <a:r>
              <a:rPr lang="en-US" sz="1800" dirty="0" smtClean="0"/>
              <a:t>).</a:t>
            </a:r>
          </a:p>
          <a:p>
            <a:pPr lvl="1"/>
            <a:r>
              <a:rPr lang="en-US" sz="1800" dirty="0" smtClean="0"/>
              <a:t>The </a:t>
            </a:r>
            <a:r>
              <a:rPr lang="en-US" sz="1800" dirty="0"/>
              <a:t>accessibility, availability and quality of its health and non-health interventions.</a:t>
            </a:r>
          </a:p>
          <a:p>
            <a:pPr lvl="1"/>
            <a:r>
              <a:rPr lang="en-US" sz="1800" dirty="0"/>
              <a:t>T</a:t>
            </a:r>
            <a:r>
              <a:rPr lang="en-US" sz="1800" dirty="0" smtClean="0"/>
              <a:t>he </a:t>
            </a:r>
            <a:r>
              <a:rPr lang="en-US" sz="1800" dirty="0"/>
              <a:t>outcomes of its health and non-health interventions for the individual and the military community.</a:t>
            </a:r>
          </a:p>
          <a:p>
            <a:pPr lvl="1"/>
            <a:r>
              <a:rPr lang="en-US" sz="1800" dirty="0"/>
              <a:t>T</a:t>
            </a:r>
            <a:r>
              <a:rPr lang="en-US" sz="1800" dirty="0" smtClean="0"/>
              <a:t>he </a:t>
            </a:r>
            <a:r>
              <a:rPr lang="en-US" sz="1800" dirty="0"/>
              <a:t>productivity of its human resources.</a:t>
            </a:r>
          </a:p>
          <a:p>
            <a:pPr lvl="1"/>
            <a:r>
              <a:rPr lang="en-US" dirty="0"/>
              <a:t>T</a:t>
            </a:r>
            <a:r>
              <a:rPr lang="en-US" dirty="0" smtClean="0"/>
              <a:t>he </a:t>
            </a:r>
            <a:r>
              <a:rPr lang="en-US" dirty="0"/>
              <a:t>efficiency and effectiveness of its supply chain.</a:t>
            </a:r>
          </a:p>
          <a:p>
            <a:pPr lvl="1"/>
            <a:r>
              <a:rPr lang="en-US" dirty="0"/>
              <a:t>T</a:t>
            </a:r>
            <a:r>
              <a:rPr lang="en-US" dirty="0" smtClean="0"/>
              <a:t>he </a:t>
            </a:r>
            <a:r>
              <a:rPr lang="en-US" dirty="0"/>
              <a:t>efficiency and effectiveness of its knowledge management.</a:t>
            </a:r>
          </a:p>
          <a:p>
            <a:pPr lvl="1"/>
            <a:r>
              <a:rPr lang="en-US" dirty="0"/>
              <a:t>T</a:t>
            </a:r>
            <a:r>
              <a:rPr lang="en-US" dirty="0" smtClean="0"/>
              <a:t>he </a:t>
            </a:r>
            <a:r>
              <a:rPr lang="en-US" dirty="0"/>
              <a:t>security of its physical and non-physical assets.</a:t>
            </a:r>
          </a:p>
          <a:p>
            <a:pPr lvl="1"/>
            <a:endParaRPr lang="en-US" dirty="0"/>
          </a:p>
          <a:p>
            <a:endParaRPr lang="en-ZA" dirty="0"/>
          </a:p>
        </p:txBody>
      </p:sp>
      <p:sp>
        <p:nvSpPr>
          <p:cNvPr id="3" name="Date Placeholder 2"/>
          <p:cNvSpPr>
            <a:spLocks noGrp="1"/>
          </p:cNvSpPr>
          <p:nvPr>
            <p:ph type="dt" sz="half" idx="10"/>
          </p:nvPr>
        </p:nvSpPr>
        <p:spPr/>
        <p:txBody>
          <a:bodyPr/>
          <a:lstStyle/>
          <a:p>
            <a:pPr>
              <a:defRPr/>
            </a:pPr>
            <a:fld id="{20106A04-1227-45D9-B761-CCA11F92E970}" type="datetime1">
              <a:rPr lang="en-ZA" smtClean="0"/>
              <a:t>2020/08/17</a:t>
            </a:fld>
            <a:endParaRPr lang="en-ZA"/>
          </a:p>
        </p:txBody>
      </p:sp>
      <p:sp>
        <p:nvSpPr>
          <p:cNvPr id="5" name="Slide Number Placeholder 4"/>
          <p:cNvSpPr>
            <a:spLocks noGrp="1"/>
          </p:cNvSpPr>
          <p:nvPr>
            <p:ph type="sldNum" sz="quarter" idx="12"/>
          </p:nvPr>
        </p:nvSpPr>
        <p:spPr/>
        <p:txBody>
          <a:bodyPr/>
          <a:lstStyle/>
          <a:p>
            <a:fld id="{5AD05F4F-D846-4FAD-8250-6EBA1820A026}" type="slidenum">
              <a:rPr lang="en-ZA" altLang="en-US" smtClean="0"/>
              <a:pPr/>
              <a:t>24</a:t>
            </a:fld>
            <a:endParaRPr lang="en-ZA" altLang="en-US"/>
          </a:p>
        </p:txBody>
      </p:sp>
    </p:spTree>
    <p:extLst>
      <p:ext uri="{BB962C8B-B14F-4D97-AF65-F5344CB8AC3E}">
        <p14:creationId xmlns:p14="http://schemas.microsoft.com/office/powerpoint/2010/main" val="276609534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59832" y="221667"/>
            <a:ext cx="7886700" cy="1325563"/>
          </a:xfrm>
        </p:spPr>
        <p:txBody>
          <a:bodyPr/>
          <a:lstStyle/>
          <a:p>
            <a:r>
              <a:rPr lang="en-US" sz="2400" dirty="0">
                <a:solidFill>
                  <a:srgbClr val="000000"/>
                </a:solidFill>
              </a:rPr>
              <a:t>SDC </a:t>
            </a:r>
            <a:r>
              <a:rPr lang="en-US" sz="2400" dirty="0" smtClean="0">
                <a:solidFill>
                  <a:srgbClr val="000000"/>
                </a:solidFill>
              </a:rPr>
              <a:t>14</a:t>
            </a:r>
            <a:r>
              <a:rPr lang="en-US" sz="2400" dirty="0">
                <a:solidFill>
                  <a:srgbClr val="000000"/>
                </a:solidFill>
              </a:rPr>
              <a:t/>
            </a:r>
            <a:br>
              <a:rPr lang="en-US" sz="2400" dirty="0">
                <a:solidFill>
                  <a:srgbClr val="000000"/>
                </a:solidFill>
              </a:rPr>
            </a:br>
            <a:r>
              <a:rPr lang="en-US" sz="2400" dirty="0" smtClean="0">
                <a:solidFill>
                  <a:srgbClr val="000000"/>
                </a:solidFill>
              </a:rPr>
              <a:t>Budget Constraints</a:t>
            </a:r>
            <a:endParaRPr lang="en-ZA" dirty="0"/>
          </a:p>
        </p:txBody>
      </p:sp>
      <p:sp>
        <p:nvSpPr>
          <p:cNvPr id="6" name="Content Placeholder 5"/>
          <p:cNvSpPr>
            <a:spLocks noGrp="1"/>
          </p:cNvSpPr>
          <p:nvPr>
            <p:ph idx="1"/>
          </p:nvPr>
        </p:nvSpPr>
        <p:spPr>
          <a:xfrm>
            <a:off x="462707" y="1517035"/>
            <a:ext cx="8224093" cy="4525963"/>
          </a:xfrm>
        </p:spPr>
        <p:txBody>
          <a:bodyPr/>
          <a:lstStyle/>
          <a:p>
            <a:r>
              <a:rPr lang="en-US" dirty="0"/>
              <a:t>In the short-term, an increase in the budget allocation is remote hence the SAMHS must focus in the cost and number of health programmes, and in generating additional non-budgetary </a:t>
            </a:r>
            <a:r>
              <a:rPr lang="en-US" dirty="0" smtClean="0"/>
              <a:t>revenue</a:t>
            </a:r>
          </a:p>
          <a:p>
            <a:pPr lvl="1"/>
            <a:r>
              <a:rPr lang="en-US" dirty="0" smtClean="0"/>
              <a:t>The </a:t>
            </a:r>
            <a:r>
              <a:rPr lang="en-US" dirty="0"/>
              <a:t>budget allocation of the SANDF reflects the government’s perception of the security, economic, political, and diplomatic value of the SANDF. The management of that perception to the advantage of the SANDF is the responsibility of the </a:t>
            </a:r>
            <a:r>
              <a:rPr lang="en-US" dirty="0" smtClean="0"/>
              <a:t>SANDF</a:t>
            </a:r>
          </a:p>
          <a:p>
            <a:pPr lvl="1"/>
            <a:r>
              <a:rPr lang="en-US" dirty="0"/>
              <a:t>The budget allocation of the SAMHS reflects the SANDF’s perception and experience of the value of the military health services. The management of that perception and experience </a:t>
            </a:r>
            <a:r>
              <a:rPr lang="en-US" dirty="0" smtClean="0"/>
              <a:t>to </a:t>
            </a:r>
            <a:r>
              <a:rPr lang="en-US" dirty="0"/>
              <a:t>the advantage of the SAMHS is the responsibility of the </a:t>
            </a:r>
            <a:r>
              <a:rPr lang="en-US" dirty="0" smtClean="0"/>
              <a:t>SAMHS</a:t>
            </a:r>
          </a:p>
          <a:p>
            <a:endParaRPr lang="en-ZA" dirty="0"/>
          </a:p>
        </p:txBody>
      </p:sp>
      <p:sp>
        <p:nvSpPr>
          <p:cNvPr id="3" name="Date Placeholder 2"/>
          <p:cNvSpPr>
            <a:spLocks noGrp="1"/>
          </p:cNvSpPr>
          <p:nvPr>
            <p:ph type="dt" sz="half" idx="10"/>
          </p:nvPr>
        </p:nvSpPr>
        <p:spPr/>
        <p:txBody>
          <a:bodyPr/>
          <a:lstStyle/>
          <a:p>
            <a:pPr>
              <a:defRPr/>
            </a:pPr>
            <a:fld id="{20D729FF-BF09-434D-866C-9802B02B9FBC}" type="datetime1">
              <a:rPr lang="en-ZA" smtClean="0"/>
              <a:t>2020/08/17</a:t>
            </a:fld>
            <a:endParaRPr lang="en-ZA"/>
          </a:p>
        </p:txBody>
      </p:sp>
      <p:sp>
        <p:nvSpPr>
          <p:cNvPr id="5" name="Slide Number Placeholder 4"/>
          <p:cNvSpPr>
            <a:spLocks noGrp="1"/>
          </p:cNvSpPr>
          <p:nvPr>
            <p:ph type="sldNum" sz="quarter" idx="12"/>
          </p:nvPr>
        </p:nvSpPr>
        <p:spPr/>
        <p:txBody>
          <a:bodyPr/>
          <a:lstStyle/>
          <a:p>
            <a:fld id="{5AD05F4F-D846-4FAD-8250-6EBA1820A026}" type="slidenum">
              <a:rPr lang="en-ZA" altLang="en-US" smtClean="0"/>
              <a:pPr/>
              <a:t>25</a:t>
            </a:fld>
            <a:endParaRPr lang="en-ZA" altLang="en-US"/>
          </a:p>
        </p:txBody>
      </p:sp>
    </p:spTree>
    <p:extLst>
      <p:ext uri="{BB962C8B-B14F-4D97-AF65-F5344CB8AC3E}">
        <p14:creationId xmlns:p14="http://schemas.microsoft.com/office/powerpoint/2010/main" val="296383306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59832" y="188640"/>
            <a:ext cx="7886700" cy="1325563"/>
          </a:xfrm>
        </p:spPr>
        <p:txBody>
          <a:bodyPr/>
          <a:lstStyle/>
          <a:p>
            <a:r>
              <a:rPr lang="en-ZA" dirty="0" smtClean="0"/>
              <a:t>SDI Programme</a:t>
            </a:r>
            <a:endParaRPr lang="en-ZA" dirty="0"/>
          </a:p>
        </p:txBody>
      </p:sp>
      <p:sp>
        <p:nvSpPr>
          <p:cNvPr id="3" name="Content Placeholder 2"/>
          <p:cNvSpPr>
            <a:spLocks noGrp="1"/>
          </p:cNvSpPr>
          <p:nvPr>
            <p:ph idx="1"/>
          </p:nvPr>
        </p:nvSpPr>
        <p:spPr/>
        <p:txBody>
          <a:bodyPr>
            <a:normAutofit/>
          </a:bodyPr>
          <a:lstStyle/>
          <a:p>
            <a:r>
              <a:rPr lang="en-ZA" u="sng" dirty="0" smtClean="0"/>
              <a:t>Managed Health Care</a:t>
            </a:r>
            <a:r>
              <a:rPr lang="en-ZA" dirty="0" smtClean="0"/>
              <a:t>. </a:t>
            </a:r>
            <a:r>
              <a:rPr lang="en-US" i="1" dirty="0"/>
              <a:t>To contain the cost of outsourcing and ensure an affordable and best-quality service, the SAMHS must implement MHC</a:t>
            </a:r>
            <a:r>
              <a:rPr lang="en-US" dirty="0"/>
              <a:t>. MHC will also enable the SAMHS to develop a Medical Schemes-like administrative capability; define “comprehensive services”; and determine services that should be provided in-house, insourced or outsourced</a:t>
            </a:r>
            <a:r>
              <a:rPr lang="en-US" dirty="0" smtClean="0"/>
              <a:t>.</a:t>
            </a:r>
          </a:p>
          <a:p>
            <a:r>
              <a:rPr lang="en-US" u="sng" dirty="0" smtClean="0"/>
              <a:t>Re-Structuring the </a:t>
            </a:r>
            <a:r>
              <a:rPr lang="en-US" u="sng" dirty="0"/>
              <a:t>Healthcare Delivery Model</a:t>
            </a:r>
            <a:r>
              <a:rPr lang="en-US" dirty="0"/>
              <a:t>. </a:t>
            </a:r>
            <a:r>
              <a:rPr lang="en-US" i="1" dirty="0"/>
              <a:t>The SAMHS’s service delivery model must be targeted at the Operational Health Effectiveness (OpHE) of the SANDF</a:t>
            </a:r>
            <a:r>
              <a:rPr lang="en-US" dirty="0"/>
              <a:t>. The dual mission concept must be abandoned and the SAMHS’s structure must be based on a people- and </a:t>
            </a:r>
            <a:r>
              <a:rPr lang="en-US" dirty="0" smtClean="0"/>
              <a:t>patient-centered </a:t>
            </a:r>
            <a:r>
              <a:rPr lang="en-US" dirty="0"/>
              <a:t>MH delivery model rather than the current functional structuring</a:t>
            </a:r>
            <a:endParaRPr lang="en-ZA" dirty="0"/>
          </a:p>
        </p:txBody>
      </p:sp>
      <p:sp>
        <p:nvSpPr>
          <p:cNvPr id="4" name="Date Placeholder 3"/>
          <p:cNvSpPr>
            <a:spLocks noGrp="1"/>
          </p:cNvSpPr>
          <p:nvPr>
            <p:ph type="dt" sz="half" idx="10"/>
          </p:nvPr>
        </p:nvSpPr>
        <p:spPr/>
        <p:txBody>
          <a:bodyPr/>
          <a:lstStyle/>
          <a:p>
            <a:pPr>
              <a:defRPr/>
            </a:pPr>
            <a:fld id="{E209F2B3-1637-4016-BEB6-5FBFA490F782}" type="datetime1">
              <a:rPr lang="en-ZA" smtClean="0"/>
              <a:t>2020/08/17</a:t>
            </a:fld>
            <a:endParaRPr lang="en-ZA"/>
          </a:p>
        </p:txBody>
      </p:sp>
      <p:sp>
        <p:nvSpPr>
          <p:cNvPr id="6" name="Slide Number Placeholder 5"/>
          <p:cNvSpPr>
            <a:spLocks noGrp="1"/>
          </p:cNvSpPr>
          <p:nvPr>
            <p:ph type="sldNum" sz="quarter" idx="12"/>
          </p:nvPr>
        </p:nvSpPr>
        <p:spPr/>
        <p:txBody>
          <a:bodyPr/>
          <a:lstStyle/>
          <a:p>
            <a:fld id="{BD110FA0-8810-4B51-98E8-D6636C85387D}" type="slidenum">
              <a:rPr lang="en-ZA" altLang="en-US" smtClean="0"/>
              <a:pPr/>
              <a:t>26</a:t>
            </a:fld>
            <a:endParaRPr lang="en-ZA" altLang="en-US"/>
          </a:p>
        </p:txBody>
      </p:sp>
    </p:spTree>
    <p:extLst>
      <p:ext uri="{BB962C8B-B14F-4D97-AF65-F5344CB8AC3E}">
        <p14:creationId xmlns:p14="http://schemas.microsoft.com/office/powerpoint/2010/main" val="381519379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59832" y="260648"/>
            <a:ext cx="7886700" cy="1325563"/>
          </a:xfrm>
        </p:spPr>
        <p:txBody>
          <a:bodyPr/>
          <a:lstStyle/>
          <a:p>
            <a:r>
              <a:rPr lang="en-ZA" dirty="0"/>
              <a:t>SDI </a:t>
            </a:r>
            <a:r>
              <a:rPr lang="en-ZA" dirty="0" smtClean="0"/>
              <a:t>Programme 02</a:t>
            </a:r>
            <a:endParaRPr lang="en-ZA" dirty="0"/>
          </a:p>
        </p:txBody>
      </p:sp>
      <p:sp>
        <p:nvSpPr>
          <p:cNvPr id="3" name="Content Placeholder 2"/>
          <p:cNvSpPr>
            <a:spLocks noGrp="1"/>
          </p:cNvSpPr>
          <p:nvPr>
            <p:ph idx="1"/>
          </p:nvPr>
        </p:nvSpPr>
        <p:spPr>
          <a:xfrm>
            <a:off x="457200" y="1367580"/>
            <a:ext cx="8229600" cy="4877645"/>
          </a:xfrm>
        </p:spPr>
        <p:txBody>
          <a:bodyPr/>
          <a:lstStyle/>
          <a:p>
            <a:r>
              <a:rPr lang="en-US" u="sng" dirty="0" smtClean="0"/>
              <a:t>The </a:t>
            </a:r>
            <a:r>
              <a:rPr lang="en-US" u="sng" dirty="0"/>
              <a:t>SAMHS must </a:t>
            </a:r>
            <a:r>
              <a:rPr lang="en-US" i="1" u="sng" dirty="0"/>
              <a:t>identify </a:t>
            </a:r>
            <a:r>
              <a:rPr lang="en-US" i="1" u="sng" dirty="0" smtClean="0"/>
              <a:t>health gaps and </a:t>
            </a:r>
            <a:r>
              <a:rPr lang="en-US" i="1" u="sng" dirty="0" err="1"/>
              <a:t>specialise</a:t>
            </a:r>
            <a:r>
              <a:rPr lang="en-US" i="1" u="sng" dirty="0"/>
              <a:t> in capabilities that will close those gaps and generate revenue for the </a:t>
            </a:r>
            <a:r>
              <a:rPr lang="en-US" i="1" u="sng" dirty="0" smtClean="0"/>
              <a:t>SANDF</a:t>
            </a:r>
            <a:r>
              <a:rPr lang="en-US" dirty="0" smtClean="0"/>
              <a:t>. The SAMHS must:</a:t>
            </a:r>
            <a:endParaRPr lang="en-US" dirty="0"/>
          </a:p>
          <a:p>
            <a:pPr lvl="1"/>
            <a:r>
              <a:rPr lang="en-US" dirty="0" err="1" smtClean="0"/>
              <a:t>Specialise</a:t>
            </a:r>
            <a:r>
              <a:rPr lang="en-US" dirty="0" smtClean="0"/>
              <a:t> </a:t>
            </a:r>
            <a:r>
              <a:rPr lang="en-US" dirty="0"/>
              <a:t>in national mass and disaster management.</a:t>
            </a:r>
          </a:p>
          <a:p>
            <a:pPr lvl="1"/>
            <a:r>
              <a:rPr lang="en-US" dirty="0" smtClean="0"/>
              <a:t>Resuscitate </a:t>
            </a:r>
            <a:r>
              <a:rPr lang="en-US" dirty="0"/>
              <a:t>its expertise/leadership in aviation and maritime medicine.</a:t>
            </a:r>
          </a:p>
          <a:p>
            <a:pPr lvl="1"/>
            <a:r>
              <a:rPr lang="en-US" dirty="0" smtClean="0"/>
              <a:t>Develop </a:t>
            </a:r>
            <a:r>
              <a:rPr lang="en-US" dirty="0"/>
              <a:t>a health systems management and innovation capability.</a:t>
            </a:r>
          </a:p>
          <a:p>
            <a:pPr lvl="1"/>
            <a:r>
              <a:rPr lang="en-US" dirty="0" smtClean="0"/>
              <a:t>Develop </a:t>
            </a:r>
            <a:r>
              <a:rPr lang="en-US" dirty="0"/>
              <a:t>a zoonotic disease management and animal/livestock health capability as a “Support to the People” project.</a:t>
            </a:r>
          </a:p>
          <a:p>
            <a:pPr lvl="1"/>
            <a:r>
              <a:rPr lang="en-US" dirty="0" smtClean="0"/>
              <a:t>Identify </a:t>
            </a:r>
            <a:r>
              <a:rPr lang="en-US" dirty="0"/>
              <a:t>health technology </a:t>
            </a:r>
            <a:r>
              <a:rPr lang="en-US" dirty="0" smtClean="0"/>
              <a:t>gaps, </a:t>
            </a:r>
            <a:r>
              <a:rPr lang="en-US" dirty="0"/>
              <a:t>acquire such technology and make it available to the private and public sectors on a fee-for-service basis.</a:t>
            </a:r>
          </a:p>
          <a:p>
            <a:pPr lvl="1"/>
            <a:r>
              <a:rPr lang="en-US" dirty="0" smtClean="0"/>
              <a:t>Develop </a:t>
            </a:r>
            <a:r>
              <a:rPr lang="en-US" dirty="0"/>
              <a:t>unique clinical medicine capabilities (eg hyperbaric medicine) and make such capabilities and expertise available to the private and public sectors on a fee-for-service basis.</a:t>
            </a:r>
          </a:p>
          <a:p>
            <a:endParaRPr lang="en-ZA" dirty="0" smtClean="0"/>
          </a:p>
        </p:txBody>
      </p:sp>
      <p:sp>
        <p:nvSpPr>
          <p:cNvPr id="4" name="Date Placeholder 3"/>
          <p:cNvSpPr>
            <a:spLocks noGrp="1"/>
          </p:cNvSpPr>
          <p:nvPr>
            <p:ph type="dt" sz="half" idx="10"/>
          </p:nvPr>
        </p:nvSpPr>
        <p:spPr/>
        <p:txBody>
          <a:bodyPr/>
          <a:lstStyle/>
          <a:p>
            <a:pPr>
              <a:defRPr/>
            </a:pPr>
            <a:fld id="{14EB19BA-CC8E-49C7-A4BC-F1FF8519CBA4}" type="datetime1">
              <a:rPr lang="en-ZA" smtClean="0"/>
              <a:t>2020/08/17</a:t>
            </a:fld>
            <a:endParaRPr lang="en-ZA"/>
          </a:p>
        </p:txBody>
      </p:sp>
      <p:sp>
        <p:nvSpPr>
          <p:cNvPr id="6" name="Slide Number Placeholder 5"/>
          <p:cNvSpPr>
            <a:spLocks noGrp="1"/>
          </p:cNvSpPr>
          <p:nvPr>
            <p:ph type="sldNum" sz="quarter" idx="12"/>
          </p:nvPr>
        </p:nvSpPr>
        <p:spPr/>
        <p:txBody>
          <a:bodyPr/>
          <a:lstStyle/>
          <a:p>
            <a:fld id="{BD110FA0-8810-4B51-98E8-D6636C85387D}" type="slidenum">
              <a:rPr lang="en-ZA" altLang="en-US" smtClean="0"/>
              <a:pPr/>
              <a:t>27</a:t>
            </a:fld>
            <a:endParaRPr lang="en-ZA" altLang="en-US"/>
          </a:p>
        </p:txBody>
      </p:sp>
    </p:spTree>
    <p:extLst>
      <p:ext uri="{BB962C8B-B14F-4D97-AF65-F5344CB8AC3E}">
        <p14:creationId xmlns:p14="http://schemas.microsoft.com/office/powerpoint/2010/main" val="37364200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31840" y="260648"/>
            <a:ext cx="7886700" cy="1325563"/>
          </a:xfrm>
        </p:spPr>
        <p:txBody>
          <a:bodyPr/>
          <a:lstStyle/>
          <a:p>
            <a:r>
              <a:rPr lang="en-ZA" dirty="0"/>
              <a:t>SDI Programme </a:t>
            </a:r>
            <a:r>
              <a:rPr lang="en-ZA" dirty="0" smtClean="0"/>
              <a:t>03</a:t>
            </a:r>
            <a:endParaRPr lang="en-ZA" dirty="0"/>
          </a:p>
        </p:txBody>
      </p:sp>
      <p:sp>
        <p:nvSpPr>
          <p:cNvPr id="3" name="Content Placeholder 2"/>
          <p:cNvSpPr>
            <a:spLocks noGrp="1"/>
          </p:cNvSpPr>
          <p:nvPr>
            <p:ph idx="1"/>
          </p:nvPr>
        </p:nvSpPr>
        <p:spPr>
          <a:xfrm>
            <a:off x="446088" y="1556792"/>
            <a:ext cx="8229600" cy="4536504"/>
          </a:xfrm>
        </p:spPr>
        <p:txBody>
          <a:bodyPr/>
          <a:lstStyle/>
          <a:p>
            <a:r>
              <a:rPr lang="en-US" u="sng" dirty="0" smtClean="0"/>
              <a:t>Asset  </a:t>
            </a:r>
            <a:r>
              <a:rPr lang="en-US" u="sng" dirty="0"/>
              <a:t>Management</a:t>
            </a:r>
            <a:r>
              <a:rPr lang="en-US" dirty="0"/>
              <a:t>. The major contributor to the SAMHS’s affordability and best-quality attributes is the SAMHS’s planning, organising, control and leadership exercised on its asset base. The SAMHS’s most important assets are its patient population and its members. </a:t>
            </a:r>
            <a:endParaRPr lang="en-US" dirty="0" smtClean="0"/>
          </a:p>
          <a:p>
            <a:r>
              <a:rPr lang="en-US" u="sng" dirty="0" smtClean="0"/>
              <a:t>Monitoring </a:t>
            </a:r>
            <a:r>
              <a:rPr lang="en-US" u="sng" dirty="0"/>
              <a:t>and Evaluation (M&amp;E</a:t>
            </a:r>
            <a:r>
              <a:rPr lang="en-US" dirty="0"/>
              <a:t>). The COGs of the SAMHS’s challenge have failure of control as a major factor and the failure of control is consequent to the fact that the SAMHS does not have current and relevant information wrt its health actions.</a:t>
            </a:r>
            <a:endParaRPr lang="en-ZA" dirty="0"/>
          </a:p>
        </p:txBody>
      </p:sp>
      <p:sp>
        <p:nvSpPr>
          <p:cNvPr id="4" name="Date Placeholder 3"/>
          <p:cNvSpPr>
            <a:spLocks noGrp="1"/>
          </p:cNvSpPr>
          <p:nvPr>
            <p:ph type="dt" sz="half" idx="10"/>
          </p:nvPr>
        </p:nvSpPr>
        <p:spPr/>
        <p:txBody>
          <a:bodyPr/>
          <a:lstStyle/>
          <a:p>
            <a:pPr>
              <a:defRPr/>
            </a:pPr>
            <a:fld id="{EE13C5B3-67D5-4B2E-B712-A61DE700DBE3}" type="datetime1">
              <a:rPr lang="en-ZA" smtClean="0"/>
              <a:t>2020/08/17</a:t>
            </a:fld>
            <a:endParaRPr lang="en-ZA"/>
          </a:p>
        </p:txBody>
      </p:sp>
      <p:sp>
        <p:nvSpPr>
          <p:cNvPr id="6" name="Slide Number Placeholder 5"/>
          <p:cNvSpPr>
            <a:spLocks noGrp="1"/>
          </p:cNvSpPr>
          <p:nvPr>
            <p:ph type="sldNum" sz="quarter" idx="12"/>
          </p:nvPr>
        </p:nvSpPr>
        <p:spPr/>
        <p:txBody>
          <a:bodyPr/>
          <a:lstStyle/>
          <a:p>
            <a:fld id="{BD110FA0-8810-4B51-98E8-D6636C85387D}" type="slidenum">
              <a:rPr lang="en-ZA" altLang="en-US" smtClean="0"/>
              <a:pPr/>
              <a:t>28</a:t>
            </a:fld>
            <a:endParaRPr lang="en-ZA" altLang="en-US"/>
          </a:p>
        </p:txBody>
      </p:sp>
    </p:spTree>
    <p:extLst>
      <p:ext uri="{BB962C8B-B14F-4D97-AF65-F5344CB8AC3E}">
        <p14:creationId xmlns:p14="http://schemas.microsoft.com/office/powerpoint/2010/main" val="315045066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dirty="0"/>
          </a:p>
        </p:txBody>
      </p:sp>
      <p:sp>
        <p:nvSpPr>
          <p:cNvPr id="8" name="Content Placeholder 2"/>
          <p:cNvSpPr>
            <a:spLocks noGrp="1"/>
          </p:cNvSpPr>
          <p:nvPr>
            <p:ph idx="1"/>
          </p:nvPr>
        </p:nvSpPr>
        <p:spPr>
          <a:xfrm>
            <a:off x="293944" y="2060848"/>
            <a:ext cx="8229600" cy="1540768"/>
          </a:xfrm>
          <a:effectLst>
            <a:glow rad="228600">
              <a:schemeClr val="accent2">
                <a:satMod val="175000"/>
                <a:alpha val="40000"/>
              </a:schemeClr>
            </a:glow>
          </a:effectLst>
          <a:scene3d>
            <a:camera prst="orthographicFront"/>
            <a:lightRig rig="threePt" dir="t"/>
          </a:scene3d>
          <a:sp3d extrusionH="304800"/>
        </p:spPr>
        <p:txBody>
          <a:bodyPr>
            <a:sp3d extrusionH="57150">
              <a:bevelT w="38100" h="38100" prst="angle"/>
              <a:bevelB w="38100" h="38100" prst="angle"/>
            </a:sp3d>
          </a:bodyPr>
          <a:lstStyle/>
          <a:p>
            <a:pPr marL="0" indent="0" algn="ctr">
              <a:buNone/>
            </a:pPr>
            <a:r>
              <a:rPr lang="en-ZA" sz="8000" dirty="0" smtClean="0">
                <a:effectLst>
                  <a:outerShdw blurRad="50800" dist="50800" dir="5400000" algn="ctr" rotWithShape="0">
                    <a:srgbClr val="C00000"/>
                  </a:outerShdw>
                </a:effectLst>
                <a:latin typeface="Bernard MT Condensed" panose="02050806060905020404" pitchFamily="18" charset="0"/>
              </a:rPr>
              <a:t>MTEF MH PLAN</a:t>
            </a:r>
            <a:endParaRPr lang="en-ZA" sz="8000" dirty="0">
              <a:effectLst>
                <a:outerShdw blurRad="50800" dist="50800" dir="5400000" algn="ctr" rotWithShape="0">
                  <a:srgbClr val="C00000"/>
                </a:outerShdw>
              </a:effectLst>
              <a:latin typeface="Bernard MT Condensed" panose="02050806060905020404" pitchFamily="18" charset="0"/>
            </a:endParaRPr>
          </a:p>
        </p:txBody>
      </p:sp>
      <p:sp>
        <p:nvSpPr>
          <p:cNvPr id="4" name="Date Placeholder 3"/>
          <p:cNvSpPr>
            <a:spLocks noGrp="1"/>
          </p:cNvSpPr>
          <p:nvPr>
            <p:ph type="dt" sz="half" idx="10"/>
          </p:nvPr>
        </p:nvSpPr>
        <p:spPr/>
        <p:txBody>
          <a:bodyPr/>
          <a:lstStyle/>
          <a:p>
            <a:pPr>
              <a:defRPr/>
            </a:pPr>
            <a:fld id="{37C10C57-457F-4A98-8817-2567DE9D81D7}" type="datetime1">
              <a:rPr lang="en-ZA" smtClean="0"/>
              <a:t>2020/08/17</a:t>
            </a:fld>
            <a:endParaRPr lang="en-ZA" dirty="0"/>
          </a:p>
        </p:txBody>
      </p:sp>
      <p:sp>
        <p:nvSpPr>
          <p:cNvPr id="6" name="Slide Number Placeholder 5"/>
          <p:cNvSpPr>
            <a:spLocks noGrp="1"/>
          </p:cNvSpPr>
          <p:nvPr>
            <p:ph type="sldNum" sz="quarter" idx="12"/>
          </p:nvPr>
        </p:nvSpPr>
        <p:spPr/>
        <p:txBody>
          <a:bodyPr/>
          <a:lstStyle/>
          <a:p>
            <a:fld id="{BD110FA0-8810-4B51-98E8-D6636C85387D}" type="slidenum">
              <a:rPr lang="en-ZA" altLang="en-US" smtClean="0"/>
              <a:pPr/>
              <a:t>29</a:t>
            </a:fld>
            <a:endParaRPr lang="en-ZA" altLang="en-US"/>
          </a:p>
        </p:txBody>
      </p:sp>
    </p:spTree>
    <p:extLst>
      <p:ext uri="{BB962C8B-B14F-4D97-AF65-F5344CB8AC3E}">
        <p14:creationId xmlns:p14="http://schemas.microsoft.com/office/powerpoint/2010/main" val="20194427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9"/>
          <p:cNvSpPr>
            <a:spLocks noGrp="1"/>
          </p:cNvSpPr>
          <p:nvPr>
            <p:ph type="title"/>
          </p:nvPr>
        </p:nvSpPr>
        <p:spPr>
          <a:xfrm>
            <a:off x="3059832" y="254941"/>
            <a:ext cx="7886700" cy="1325563"/>
          </a:xfrm>
        </p:spPr>
        <p:txBody>
          <a:bodyPr/>
          <a:lstStyle/>
          <a:p>
            <a:pPr eaLnBrk="1" hangingPunct="1"/>
            <a:r>
              <a:rPr lang="en-ZA" altLang="en-US" dirty="0" smtClean="0"/>
              <a:t>Aim</a:t>
            </a:r>
          </a:p>
        </p:txBody>
      </p:sp>
      <p:sp>
        <p:nvSpPr>
          <p:cNvPr id="3075" name="Content Placeholder 10"/>
          <p:cNvSpPr>
            <a:spLocks noGrp="1"/>
          </p:cNvSpPr>
          <p:nvPr>
            <p:ph idx="1"/>
          </p:nvPr>
        </p:nvSpPr>
        <p:spPr>
          <a:xfrm>
            <a:off x="467544" y="1968177"/>
            <a:ext cx="8229600" cy="2000250"/>
          </a:xfrm>
        </p:spPr>
        <p:txBody>
          <a:bodyPr/>
          <a:lstStyle/>
          <a:p>
            <a:pPr marL="0" indent="0" algn="ctr" eaLnBrk="1" hangingPunct="1">
              <a:buNone/>
            </a:pPr>
            <a:r>
              <a:rPr lang="en-ZA" altLang="en-US" dirty="0" smtClean="0"/>
              <a:t>To update the Portfolio Committee on Defence and Military Veterans on the South African Military Health Services (SAMHS)’s Health System, MTEF Plan and the RAMP</a:t>
            </a:r>
          </a:p>
        </p:txBody>
      </p:sp>
      <p:sp>
        <p:nvSpPr>
          <p:cNvPr id="3076" name="Date Placeholder 4"/>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fld id="{A02825C6-307D-4CC8-9546-690EEB95ACC7}" type="datetime1">
              <a:rPr lang="en-ZA" altLang="en-US" smtClean="0"/>
              <a:t>2020/08/17</a:t>
            </a:fld>
            <a:endParaRPr lang="en-ZA" altLang="en-US" smtClean="0"/>
          </a:p>
        </p:txBody>
      </p:sp>
      <p:sp>
        <p:nvSpPr>
          <p:cNvPr id="3078"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fld id="{C97BE005-6272-40E2-A548-F121AFE9FE72}" type="slidenum">
              <a:rPr lang="en-ZA" altLang="en-US"/>
              <a:pPr eaLnBrk="1" hangingPunct="1"/>
              <a:t>3</a:t>
            </a:fld>
            <a:endParaRPr lang="en-ZA"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 calcmode="lin" valueType="num">
                                      <p:cBhvr additive="base">
                                        <p:cTn id="7" dur="500" fill="hold"/>
                                        <p:tgtEl>
                                          <p:spTgt spid="30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59832" y="207000"/>
            <a:ext cx="7886700" cy="1325563"/>
          </a:xfrm>
        </p:spPr>
        <p:txBody>
          <a:bodyPr/>
          <a:lstStyle/>
          <a:p>
            <a:r>
              <a:rPr lang="en-ZA" dirty="0" smtClean="0"/>
              <a:t>MH Programme</a:t>
            </a:r>
            <a:endParaRPr lang="en-ZA" dirty="0"/>
          </a:p>
        </p:txBody>
      </p:sp>
      <p:sp>
        <p:nvSpPr>
          <p:cNvPr id="3" name="Content Placeholder 2"/>
          <p:cNvSpPr>
            <a:spLocks noGrp="1"/>
          </p:cNvSpPr>
          <p:nvPr>
            <p:ph idx="1"/>
          </p:nvPr>
        </p:nvSpPr>
        <p:spPr>
          <a:xfrm>
            <a:off x="446088" y="1834815"/>
            <a:ext cx="8229600" cy="3917032"/>
          </a:xfrm>
        </p:spPr>
        <p:txBody>
          <a:bodyPr/>
          <a:lstStyle/>
          <a:p>
            <a:r>
              <a:rPr lang="en-US" dirty="0"/>
              <a:t>The purpose of the programme is to provide prepared and supported health capabilities and services for the defence and protection of South Africa.</a:t>
            </a:r>
          </a:p>
          <a:p>
            <a:r>
              <a:rPr lang="en-US" dirty="0"/>
              <a:t>The output of the programme is to ensure prepared and supported health capabilities and services by providing:</a:t>
            </a:r>
          </a:p>
          <a:p>
            <a:pPr lvl="1"/>
            <a:r>
              <a:rPr lang="en-US" dirty="0"/>
              <a:t>A health support capability of five medical groups, including one specialist medical battalion group, for deployed and contingency forces.</a:t>
            </a:r>
          </a:p>
          <a:p>
            <a:pPr lvl="1"/>
            <a:r>
              <a:rPr lang="en-US" dirty="0"/>
              <a:t>A comprehensive, multi-disciplinary military health service to a projected patient population of 302 000 members per year. </a:t>
            </a:r>
          </a:p>
          <a:p>
            <a:endParaRPr lang="en-ZA" dirty="0"/>
          </a:p>
        </p:txBody>
      </p:sp>
      <p:sp>
        <p:nvSpPr>
          <p:cNvPr id="4" name="Date Placeholder 3"/>
          <p:cNvSpPr>
            <a:spLocks noGrp="1"/>
          </p:cNvSpPr>
          <p:nvPr>
            <p:ph type="dt" sz="half" idx="10"/>
          </p:nvPr>
        </p:nvSpPr>
        <p:spPr/>
        <p:txBody>
          <a:bodyPr/>
          <a:lstStyle/>
          <a:p>
            <a:pPr>
              <a:defRPr/>
            </a:pPr>
            <a:fld id="{4EFFBF8E-F97F-47DA-B12F-F74D5F5A4778}" type="datetime1">
              <a:rPr lang="en-ZA" smtClean="0"/>
              <a:t>2020/08/17</a:t>
            </a:fld>
            <a:endParaRPr lang="en-ZA" dirty="0"/>
          </a:p>
        </p:txBody>
      </p:sp>
      <p:sp>
        <p:nvSpPr>
          <p:cNvPr id="6" name="Slide Number Placeholder 5"/>
          <p:cNvSpPr>
            <a:spLocks noGrp="1"/>
          </p:cNvSpPr>
          <p:nvPr>
            <p:ph type="sldNum" sz="quarter" idx="12"/>
          </p:nvPr>
        </p:nvSpPr>
        <p:spPr/>
        <p:txBody>
          <a:bodyPr/>
          <a:lstStyle/>
          <a:p>
            <a:fld id="{BD110FA0-8810-4B51-98E8-D6636C85387D}" type="slidenum">
              <a:rPr lang="en-ZA" altLang="en-US" smtClean="0"/>
              <a:pPr/>
              <a:t>30</a:t>
            </a:fld>
            <a:endParaRPr lang="en-ZA" altLang="en-US"/>
          </a:p>
        </p:txBody>
      </p:sp>
    </p:spTree>
    <p:extLst>
      <p:ext uri="{BB962C8B-B14F-4D97-AF65-F5344CB8AC3E}">
        <p14:creationId xmlns:p14="http://schemas.microsoft.com/office/powerpoint/2010/main" val="40936922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59832" y="116632"/>
            <a:ext cx="7886700" cy="1325563"/>
          </a:xfrm>
        </p:spPr>
        <p:txBody>
          <a:bodyPr/>
          <a:lstStyle/>
          <a:p>
            <a:r>
              <a:rPr lang="en-ZA" dirty="0" smtClean="0"/>
              <a:t>MH Sub-Programme</a:t>
            </a:r>
            <a:endParaRPr lang="en-ZA" dirty="0"/>
          </a:p>
        </p:txBody>
      </p:sp>
      <p:sp>
        <p:nvSpPr>
          <p:cNvPr id="3" name="Content Placeholder 2"/>
          <p:cNvSpPr>
            <a:spLocks noGrp="1"/>
          </p:cNvSpPr>
          <p:nvPr>
            <p:ph idx="1"/>
          </p:nvPr>
        </p:nvSpPr>
        <p:spPr>
          <a:xfrm>
            <a:off x="457200" y="1834815"/>
            <a:ext cx="8229600" cy="3917032"/>
          </a:xfrm>
        </p:spPr>
        <p:txBody>
          <a:bodyPr/>
          <a:lstStyle/>
          <a:p>
            <a:pPr>
              <a:buClr>
                <a:srgbClr val="800000"/>
              </a:buClr>
              <a:buFont typeface="Wingdings" panose="05000000000000000000" pitchFamily="2" charset="2"/>
              <a:buChar char="§"/>
            </a:pPr>
            <a:r>
              <a:rPr lang="en-ZA" dirty="0"/>
              <a:t>Strategic Direction. </a:t>
            </a:r>
          </a:p>
          <a:p>
            <a:pPr>
              <a:buClr>
                <a:srgbClr val="800000"/>
              </a:buClr>
              <a:buFont typeface="Wingdings" panose="05000000000000000000" pitchFamily="2" charset="2"/>
              <a:buChar char="§"/>
            </a:pPr>
            <a:r>
              <a:rPr lang="en-ZA" dirty="0"/>
              <a:t>Mobile Military Health Support. </a:t>
            </a:r>
          </a:p>
          <a:p>
            <a:pPr>
              <a:buClr>
                <a:srgbClr val="800000"/>
              </a:buClr>
              <a:buFont typeface="Wingdings" panose="05000000000000000000" pitchFamily="2" charset="2"/>
              <a:buChar char="§"/>
            </a:pPr>
            <a:r>
              <a:rPr lang="en-ZA" dirty="0"/>
              <a:t>Specialist/Tertiary Military Health Service.</a:t>
            </a:r>
          </a:p>
          <a:p>
            <a:pPr>
              <a:buClr>
                <a:srgbClr val="800000"/>
              </a:buClr>
              <a:buFont typeface="Wingdings" panose="05000000000000000000" pitchFamily="2" charset="2"/>
              <a:buChar char="§"/>
            </a:pPr>
            <a:r>
              <a:rPr lang="en-ZA" dirty="0"/>
              <a:t>Area Military Health Service.</a:t>
            </a:r>
          </a:p>
          <a:p>
            <a:pPr>
              <a:buClr>
                <a:srgbClr val="800000"/>
              </a:buClr>
              <a:buFont typeface="Wingdings" panose="05000000000000000000" pitchFamily="2" charset="2"/>
              <a:buChar char="§"/>
            </a:pPr>
            <a:r>
              <a:rPr lang="en-ZA" dirty="0" smtClean="0">
                <a:solidFill>
                  <a:srgbClr val="FF0000"/>
                </a:solidFill>
              </a:rPr>
              <a:t>New Military </a:t>
            </a:r>
            <a:r>
              <a:rPr lang="en-ZA" dirty="0">
                <a:solidFill>
                  <a:srgbClr val="FF0000"/>
                </a:solidFill>
              </a:rPr>
              <a:t>Health Support Capability.</a:t>
            </a:r>
          </a:p>
          <a:p>
            <a:pPr>
              <a:buClr>
                <a:srgbClr val="800000"/>
              </a:buClr>
              <a:buFont typeface="Wingdings" panose="05000000000000000000" pitchFamily="2" charset="2"/>
              <a:buChar char="§"/>
            </a:pPr>
            <a:r>
              <a:rPr lang="en-ZA" dirty="0"/>
              <a:t>Military Health Training Capability</a:t>
            </a:r>
            <a:r>
              <a:rPr lang="en-ZA" b="1" dirty="0">
                <a:latin typeface="Arial" panose="020B0604020202020204" pitchFamily="34" charset="0"/>
              </a:rPr>
              <a:t>. </a:t>
            </a:r>
            <a:endParaRPr lang="en-ZA" dirty="0"/>
          </a:p>
        </p:txBody>
      </p:sp>
      <p:sp>
        <p:nvSpPr>
          <p:cNvPr id="4" name="Date Placeholder 3"/>
          <p:cNvSpPr>
            <a:spLocks noGrp="1"/>
          </p:cNvSpPr>
          <p:nvPr>
            <p:ph type="dt" sz="half" idx="10"/>
          </p:nvPr>
        </p:nvSpPr>
        <p:spPr/>
        <p:txBody>
          <a:bodyPr/>
          <a:lstStyle/>
          <a:p>
            <a:pPr>
              <a:defRPr/>
            </a:pPr>
            <a:fld id="{6D5D7F6C-EDD4-4583-8BCA-2EC180A5CCB5}" type="datetime1">
              <a:rPr lang="en-ZA" smtClean="0"/>
              <a:t>2020/08/17</a:t>
            </a:fld>
            <a:endParaRPr lang="en-ZA" dirty="0"/>
          </a:p>
        </p:txBody>
      </p:sp>
      <p:sp>
        <p:nvSpPr>
          <p:cNvPr id="6" name="Slide Number Placeholder 5"/>
          <p:cNvSpPr>
            <a:spLocks noGrp="1"/>
          </p:cNvSpPr>
          <p:nvPr>
            <p:ph type="sldNum" sz="quarter" idx="12"/>
          </p:nvPr>
        </p:nvSpPr>
        <p:spPr/>
        <p:txBody>
          <a:bodyPr/>
          <a:lstStyle/>
          <a:p>
            <a:fld id="{BD110FA0-8810-4B51-98E8-D6636C85387D}" type="slidenum">
              <a:rPr lang="en-ZA" altLang="en-US" smtClean="0"/>
              <a:pPr/>
              <a:t>31</a:t>
            </a:fld>
            <a:endParaRPr lang="en-ZA" altLang="en-US"/>
          </a:p>
        </p:txBody>
      </p:sp>
    </p:spTree>
    <p:extLst>
      <p:ext uri="{BB962C8B-B14F-4D97-AF65-F5344CB8AC3E}">
        <p14:creationId xmlns:p14="http://schemas.microsoft.com/office/powerpoint/2010/main" val="426323818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59832" y="142385"/>
            <a:ext cx="7886700" cy="1325563"/>
          </a:xfrm>
        </p:spPr>
        <p:txBody>
          <a:bodyPr/>
          <a:lstStyle/>
          <a:p>
            <a:r>
              <a:rPr lang="en-ZA" dirty="0" smtClean="0"/>
              <a:t>Situation Analysis</a:t>
            </a:r>
            <a:endParaRPr lang="en-ZA" dirty="0"/>
          </a:p>
        </p:txBody>
      </p:sp>
      <p:sp>
        <p:nvSpPr>
          <p:cNvPr id="3" name="Content Placeholder 2"/>
          <p:cNvSpPr>
            <a:spLocks noGrp="1"/>
          </p:cNvSpPr>
          <p:nvPr>
            <p:ph idx="1"/>
          </p:nvPr>
        </p:nvSpPr>
        <p:spPr>
          <a:xfrm>
            <a:off x="501445" y="1772816"/>
            <a:ext cx="8229600" cy="4248472"/>
          </a:xfrm>
        </p:spPr>
        <p:txBody>
          <a:bodyPr/>
          <a:lstStyle/>
          <a:p>
            <a:r>
              <a:rPr lang="en-ZA" dirty="0" smtClean="0"/>
              <a:t>The SAMHS is still seized with </a:t>
            </a:r>
            <a:r>
              <a:rPr lang="en-US" dirty="0" smtClean="0"/>
              <a:t>the </a:t>
            </a:r>
            <a:r>
              <a:rPr lang="en-US" dirty="0"/>
              <a:t>quadruple burden of </a:t>
            </a:r>
            <a:r>
              <a:rPr lang="en-US" dirty="0" smtClean="0"/>
              <a:t>disease, ie HIV/AIDS </a:t>
            </a:r>
            <a:r>
              <a:rPr lang="en-US" dirty="0"/>
              <a:t>and TB, the high maternal and child mortality, injuries/accidents/violence and non-communicable </a:t>
            </a:r>
            <a:r>
              <a:rPr lang="en-US" dirty="0" smtClean="0"/>
              <a:t>diseases.</a:t>
            </a:r>
          </a:p>
          <a:p>
            <a:r>
              <a:rPr lang="en-US" dirty="0"/>
              <a:t> Demands within the mandate of the SAMHS, however,  continues to outstrip the financial, logistical and human resources.</a:t>
            </a:r>
          </a:p>
          <a:p>
            <a:r>
              <a:rPr lang="en-US" dirty="0"/>
              <a:t>Level of over-expenditure is expected to increase year-on-year. </a:t>
            </a:r>
            <a:r>
              <a:rPr lang="en-US" dirty="0" smtClean="0"/>
              <a:t>Wage </a:t>
            </a:r>
            <a:r>
              <a:rPr lang="en-US" dirty="0"/>
              <a:t>creep and medical inflation (9-10%) mostly responsible for over-expenditure.</a:t>
            </a:r>
          </a:p>
          <a:p>
            <a:pPr marL="0" indent="0">
              <a:buNone/>
            </a:pPr>
            <a:endParaRPr lang="en-ZA" dirty="0"/>
          </a:p>
        </p:txBody>
      </p:sp>
      <p:sp>
        <p:nvSpPr>
          <p:cNvPr id="4" name="Date Placeholder 3"/>
          <p:cNvSpPr>
            <a:spLocks noGrp="1"/>
          </p:cNvSpPr>
          <p:nvPr>
            <p:ph type="dt" sz="half" idx="10"/>
          </p:nvPr>
        </p:nvSpPr>
        <p:spPr/>
        <p:txBody>
          <a:bodyPr/>
          <a:lstStyle/>
          <a:p>
            <a:pPr>
              <a:defRPr/>
            </a:pPr>
            <a:fld id="{AC74B7DA-4DA3-4B5D-B3C0-4C32298A29E8}" type="datetime1">
              <a:rPr lang="en-ZA" smtClean="0"/>
              <a:t>2020/08/17</a:t>
            </a:fld>
            <a:endParaRPr lang="en-ZA" dirty="0"/>
          </a:p>
        </p:txBody>
      </p:sp>
      <p:sp>
        <p:nvSpPr>
          <p:cNvPr id="6" name="Slide Number Placeholder 5"/>
          <p:cNvSpPr>
            <a:spLocks noGrp="1"/>
          </p:cNvSpPr>
          <p:nvPr>
            <p:ph type="sldNum" sz="quarter" idx="12"/>
          </p:nvPr>
        </p:nvSpPr>
        <p:spPr/>
        <p:txBody>
          <a:bodyPr/>
          <a:lstStyle/>
          <a:p>
            <a:fld id="{BD110FA0-8810-4B51-98E8-D6636C85387D}" type="slidenum">
              <a:rPr lang="en-ZA" altLang="en-US" smtClean="0"/>
              <a:pPr/>
              <a:t>32</a:t>
            </a:fld>
            <a:endParaRPr lang="en-ZA" altLang="en-US"/>
          </a:p>
        </p:txBody>
      </p:sp>
    </p:spTree>
    <p:extLst>
      <p:ext uri="{BB962C8B-B14F-4D97-AF65-F5344CB8AC3E}">
        <p14:creationId xmlns:p14="http://schemas.microsoft.com/office/powerpoint/2010/main" val="103901313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59832" y="135707"/>
            <a:ext cx="7886700" cy="1325563"/>
          </a:xfrm>
        </p:spPr>
        <p:txBody>
          <a:bodyPr/>
          <a:lstStyle/>
          <a:p>
            <a:r>
              <a:rPr lang="en-ZA" dirty="0"/>
              <a:t>Situation </a:t>
            </a:r>
            <a:r>
              <a:rPr lang="en-ZA" dirty="0" smtClean="0"/>
              <a:t>Analysis 02</a:t>
            </a:r>
            <a:endParaRPr lang="en-ZA" dirty="0"/>
          </a:p>
        </p:txBody>
      </p:sp>
      <p:sp>
        <p:nvSpPr>
          <p:cNvPr id="3" name="Content Placeholder 2"/>
          <p:cNvSpPr>
            <a:spLocks noGrp="1"/>
          </p:cNvSpPr>
          <p:nvPr>
            <p:ph idx="1"/>
          </p:nvPr>
        </p:nvSpPr>
        <p:spPr>
          <a:xfrm>
            <a:off x="446088" y="1916833"/>
            <a:ext cx="8229600" cy="3528392"/>
          </a:xfrm>
        </p:spPr>
        <p:txBody>
          <a:bodyPr/>
          <a:lstStyle/>
          <a:p>
            <a:r>
              <a:rPr lang="en-US" dirty="0"/>
              <a:t>Human resource expenditure difficult to contain as </a:t>
            </a:r>
            <a:r>
              <a:rPr lang="en-US" dirty="0" err="1"/>
              <a:t>specialised</a:t>
            </a:r>
            <a:r>
              <a:rPr lang="en-US" dirty="0"/>
              <a:t> skills are required to decrease cost of medical outsourcing</a:t>
            </a:r>
            <a:r>
              <a:rPr lang="en-US" dirty="0" smtClean="0"/>
              <a:t>. HR </a:t>
            </a:r>
            <a:r>
              <a:rPr lang="en-US" dirty="0"/>
              <a:t>budget cuts impacts on the mandate of the SAMHS and compound the current strategic risks</a:t>
            </a:r>
            <a:r>
              <a:rPr lang="en-US" dirty="0" smtClean="0"/>
              <a:t>. Maneuverability </a:t>
            </a:r>
            <a:r>
              <a:rPr lang="en-US" dirty="0"/>
              <a:t>within HR budget constrained – impact on the </a:t>
            </a:r>
            <a:r>
              <a:rPr lang="en-US" dirty="0" err="1"/>
              <a:t>utilisation</a:t>
            </a:r>
            <a:r>
              <a:rPr lang="en-US" dirty="0"/>
              <a:t> of Reserve Force members to address SAMHS structural deficiencies.</a:t>
            </a:r>
          </a:p>
          <a:p>
            <a:r>
              <a:rPr lang="en-US" dirty="0"/>
              <a:t>Medical technology challenging to sustain in spite of optional funding.</a:t>
            </a:r>
          </a:p>
          <a:p>
            <a:endParaRPr lang="en-ZA" dirty="0"/>
          </a:p>
        </p:txBody>
      </p:sp>
      <p:sp>
        <p:nvSpPr>
          <p:cNvPr id="4" name="Date Placeholder 3"/>
          <p:cNvSpPr>
            <a:spLocks noGrp="1"/>
          </p:cNvSpPr>
          <p:nvPr>
            <p:ph type="dt" sz="half" idx="10"/>
          </p:nvPr>
        </p:nvSpPr>
        <p:spPr/>
        <p:txBody>
          <a:bodyPr/>
          <a:lstStyle/>
          <a:p>
            <a:pPr>
              <a:defRPr/>
            </a:pPr>
            <a:fld id="{8C707E0B-74C0-4243-859A-03AEE633A0F4}" type="datetime1">
              <a:rPr lang="en-ZA" smtClean="0"/>
              <a:t>2020/08/17</a:t>
            </a:fld>
            <a:endParaRPr lang="en-ZA" dirty="0"/>
          </a:p>
        </p:txBody>
      </p:sp>
      <p:sp>
        <p:nvSpPr>
          <p:cNvPr id="6" name="Slide Number Placeholder 5"/>
          <p:cNvSpPr>
            <a:spLocks noGrp="1"/>
          </p:cNvSpPr>
          <p:nvPr>
            <p:ph type="sldNum" sz="quarter" idx="12"/>
          </p:nvPr>
        </p:nvSpPr>
        <p:spPr/>
        <p:txBody>
          <a:bodyPr/>
          <a:lstStyle/>
          <a:p>
            <a:fld id="{BD110FA0-8810-4B51-98E8-D6636C85387D}" type="slidenum">
              <a:rPr lang="en-ZA" altLang="en-US" smtClean="0"/>
              <a:pPr/>
              <a:t>33</a:t>
            </a:fld>
            <a:endParaRPr lang="en-ZA" altLang="en-US"/>
          </a:p>
        </p:txBody>
      </p:sp>
    </p:spTree>
    <p:extLst>
      <p:ext uri="{BB962C8B-B14F-4D97-AF65-F5344CB8AC3E}">
        <p14:creationId xmlns:p14="http://schemas.microsoft.com/office/powerpoint/2010/main" val="65526848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59832" y="188640"/>
            <a:ext cx="7886700" cy="1325563"/>
          </a:xfrm>
        </p:spPr>
        <p:txBody>
          <a:bodyPr/>
          <a:lstStyle/>
          <a:p>
            <a:r>
              <a:rPr lang="en-ZA" dirty="0"/>
              <a:t>Situation Analysis </a:t>
            </a:r>
            <a:r>
              <a:rPr lang="en-ZA" dirty="0" smtClean="0"/>
              <a:t>03</a:t>
            </a:r>
            <a:endParaRPr lang="en-ZA" dirty="0"/>
          </a:p>
        </p:txBody>
      </p:sp>
      <p:sp>
        <p:nvSpPr>
          <p:cNvPr id="3" name="Content Placeholder 2"/>
          <p:cNvSpPr>
            <a:spLocks noGrp="1"/>
          </p:cNvSpPr>
          <p:nvPr>
            <p:ph idx="1"/>
          </p:nvPr>
        </p:nvSpPr>
        <p:spPr>
          <a:xfrm>
            <a:off x="457200" y="1412776"/>
            <a:ext cx="8229600" cy="4680520"/>
          </a:xfrm>
        </p:spPr>
        <p:txBody>
          <a:bodyPr/>
          <a:lstStyle/>
          <a:p>
            <a:r>
              <a:rPr lang="en-ZA" dirty="0" smtClean="0"/>
              <a:t>Strategy Drivers</a:t>
            </a:r>
          </a:p>
          <a:p>
            <a:pPr lvl="1"/>
            <a:r>
              <a:rPr lang="en-US" dirty="0" smtClean="0"/>
              <a:t>General</a:t>
            </a:r>
          </a:p>
          <a:p>
            <a:pPr lvl="2"/>
            <a:r>
              <a:rPr lang="en-US" dirty="0" smtClean="0"/>
              <a:t>Climate </a:t>
            </a:r>
            <a:r>
              <a:rPr lang="en-US" dirty="0"/>
              <a:t>change – Harsh climate / environmental </a:t>
            </a:r>
            <a:r>
              <a:rPr lang="en-US" dirty="0" smtClean="0"/>
              <a:t>hazards</a:t>
            </a:r>
            <a:endParaRPr lang="en-US" dirty="0"/>
          </a:p>
          <a:p>
            <a:pPr lvl="2"/>
            <a:r>
              <a:rPr lang="en-US" dirty="0"/>
              <a:t>Disease profile changes and re-emerging diseases</a:t>
            </a:r>
          </a:p>
          <a:p>
            <a:pPr lvl="2"/>
            <a:r>
              <a:rPr lang="en-US" dirty="0"/>
              <a:t>Intra-state conflict</a:t>
            </a:r>
          </a:p>
          <a:p>
            <a:pPr lvl="2"/>
            <a:r>
              <a:rPr lang="en-US" dirty="0"/>
              <a:t>New weapons such as improvised explosive devices and biological weapons</a:t>
            </a:r>
          </a:p>
          <a:p>
            <a:pPr lvl="2"/>
            <a:r>
              <a:rPr lang="en-US" dirty="0"/>
              <a:t>International non-conventional threats (including piracy</a:t>
            </a:r>
            <a:r>
              <a:rPr lang="en-US" dirty="0" smtClean="0"/>
              <a:t>)</a:t>
            </a:r>
          </a:p>
          <a:p>
            <a:pPr lvl="1"/>
            <a:r>
              <a:rPr lang="en-US" dirty="0" smtClean="0"/>
              <a:t>External Threats</a:t>
            </a:r>
          </a:p>
          <a:p>
            <a:pPr lvl="2"/>
            <a:r>
              <a:rPr lang="en-US" dirty="0"/>
              <a:t>Communicable diseases including Covid-19</a:t>
            </a:r>
          </a:p>
          <a:p>
            <a:pPr lvl="2"/>
            <a:r>
              <a:rPr lang="en-US" dirty="0"/>
              <a:t>Dangerous substances contact/abuse</a:t>
            </a:r>
          </a:p>
          <a:p>
            <a:pPr lvl="2"/>
            <a:r>
              <a:rPr lang="en-US" dirty="0"/>
              <a:t>Uncontrolled/deliberate physical force</a:t>
            </a:r>
          </a:p>
          <a:p>
            <a:pPr lvl="2"/>
            <a:r>
              <a:rPr lang="en-US" dirty="0" smtClean="0"/>
              <a:t>Non-communicable </a:t>
            </a:r>
            <a:r>
              <a:rPr lang="en-US" dirty="0"/>
              <a:t>diseases</a:t>
            </a:r>
          </a:p>
          <a:p>
            <a:pPr lvl="2"/>
            <a:r>
              <a:rPr lang="en-US" dirty="0"/>
              <a:t>Malicious </a:t>
            </a:r>
            <a:r>
              <a:rPr lang="en-US" dirty="0" smtClean="0"/>
              <a:t>behaviour/mental </a:t>
            </a:r>
            <a:r>
              <a:rPr lang="en-US" dirty="0"/>
              <a:t>health</a:t>
            </a:r>
          </a:p>
          <a:p>
            <a:pPr lvl="1"/>
            <a:endParaRPr lang="en-US" dirty="0"/>
          </a:p>
          <a:p>
            <a:pPr lvl="1"/>
            <a:endParaRPr lang="en-ZA" dirty="0"/>
          </a:p>
        </p:txBody>
      </p:sp>
      <p:sp>
        <p:nvSpPr>
          <p:cNvPr id="4" name="Date Placeholder 3"/>
          <p:cNvSpPr>
            <a:spLocks noGrp="1"/>
          </p:cNvSpPr>
          <p:nvPr>
            <p:ph type="dt" sz="half" idx="10"/>
          </p:nvPr>
        </p:nvSpPr>
        <p:spPr/>
        <p:txBody>
          <a:bodyPr/>
          <a:lstStyle/>
          <a:p>
            <a:pPr>
              <a:defRPr/>
            </a:pPr>
            <a:fld id="{1307295A-396B-41E8-9FB2-611B5A71E08C}" type="datetime1">
              <a:rPr lang="en-ZA" smtClean="0"/>
              <a:t>2020/08/17</a:t>
            </a:fld>
            <a:endParaRPr lang="en-ZA" dirty="0"/>
          </a:p>
        </p:txBody>
      </p:sp>
      <p:sp>
        <p:nvSpPr>
          <p:cNvPr id="6" name="Slide Number Placeholder 5"/>
          <p:cNvSpPr>
            <a:spLocks noGrp="1"/>
          </p:cNvSpPr>
          <p:nvPr>
            <p:ph type="sldNum" sz="quarter" idx="12"/>
          </p:nvPr>
        </p:nvSpPr>
        <p:spPr/>
        <p:txBody>
          <a:bodyPr/>
          <a:lstStyle/>
          <a:p>
            <a:fld id="{BD110FA0-8810-4B51-98E8-D6636C85387D}" type="slidenum">
              <a:rPr lang="en-ZA" altLang="en-US" smtClean="0"/>
              <a:pPr/>
              <a:t>34</a:t>
            </a:fld>
            <a:endParaRPr lang="en-ZA" altLang="en-US"/>
          </a:p>
        </p:txBody>
      </p:sp>
    </p:spTree>
    <p:extLst>
      <p:ext uri="{BB962C8B-B14F-4D97-AF65-F5344CB8AC3E}">
        <p14:creationId xmlns:p14="http://schemas.microsoft.com/office/powerpoint/2010/main" val="56983717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59832" y="188640"/>
            <a:ext cx="7886700" cy="1325563"/>
          </a:xfrm>
        </p:spPr>
        <p:txBody>
          <a:bodyPr/>
          <a:lstStyle/>
          <a:p>
            <a:r>
              <a:rPr lang="en-ZA" dirty="0"/>
              <a:t>Situation Analysis </a:t>
            </a:r>
            <a:r>
              <a:rPr lang="en-ZA" dirty="0" smtClean="0"/>
              <a:t>04</a:t>
            </a:r>
            <a:endParaRPr lang="en-ZA" dirty="0"/>
          </a:p>
        </p:txBody>
      </p:sp>
      <p:sp>
        <p:nvSpPr>
          <p:cNvPr id="3" name="Content Placeholder 2"/>
          <p:cNvSpPr>
            <a:spLocks noGrp="1"/>
          </p:cNvSpPr>
          <p:nvPr>
            <p:ph idx="1"/>
          </p:nvPr>
        </p:nvSpPr>
        <p:spPr/>
        <p:txBody>
          <a:bodyPr/>
          <a:lstStyle/>
          <a:p>
            <a:r>
              <a:rPr lang="en-ZA" dirty="0" smtClean="0"/>
              <a:t>Strategy Drivers</a:t>
            </a:r>
          </a:p>
          <a:p>
            <a:pPr lvl="1"/>
            <a:r>
              <a:rPr lang="en-ZA" dirty="0" smtClean="0"/>
              <a:t>Internal</a:t>
            </a:r>
          </a:p>
          <a:p>
            <a:pPr lvl="2"/>
            <a:r>
              <a:rPr lang="en-US" dirty="0"/>
              <a:t>Health Care Providers</a:t>
            </a:r>
          </a:p>
          <a:p>
            <a:pPr lvl="2"/>
            <a:r>
              <a:rPr lang="en-US" dirty="0"/>
              <a:t>Stock and Equipment</a:t>
            </a:r>
          </a:p>
          <a:p>
            <a:pPr lvl="2"/>
            <a:r>
              <a:rPr lang="en-US" dirty="0"/>
              <a:t>Infrastructure (fixed and mobile)</a:t>
            </a:r>
          </a:p>
          <a:p>
            <a:pPr lvl="2"/>
            <a:r>
              <a:rPr lang="en-US" dirty="0"/>
              <a:t>Command and Control</a:t>
            </a:r>
          </a:p>
          <a:p>
            <a:pPr lvl="2"/>
            <a:r>
              <a:rPr lang="en-US" dirty="0"/>
              <a:t>Management Information</a:t>
            </a:r>
          </a:p>
          <a:p>
            <a:pPr lvl="2"/>
            <a:r>
              <a:rPr lang="en-US" dirty="0"/>
              <a:t>Health Intelligence / epidemiology</a:t>
            </a:r>
          </a:p>
          <a:p>
            <a:pPr lvl="2"/>
            <a:r>
              <a:rPr lang="en-US" dirty="0"/>
              <a:t>R&amp;D</a:t>
            </a:r>
          </a:p>
          <a:p>
            <a:pPr marL="914400" lvl="2" indent="0">
              <a:buNone/>
            </a:pPr>
            <a:endParaRPr lang="en-ZA" dirty="0"/>
          </a:p>
        </p:txBody>
      </p:sp>
      <p:sp>
        <p:nvSpPr>
          <p:cNvPr id="4" name="Date Placeholder 3"/>
          <p:cNvSpPr>
            <a:spLocks noGrp="1"/>
          </p:cNvSpPr>
          <p:nvPr>
            <p:ph type="dt" sz="half" idx="10"/>
          </p:nvPr>
        </p:nvSpPr>
        <p:spPr/>
        <p:txBody>
          <a:bodyPr/>
          <a:lstStyle/>
          <a:p>
            <a:pPr>
              <a:defRPr/>
            </a:pPr>
            <a:fld id="{00B7BD95-878E-4A91-B751-37553592FE3A}" type="datetime1">
              <a:rPr lang="en-ZA" smtClean="0"/>
              <a:t>2020/08/17</a:t>
            </a:fld>
            <a:endParaRPr lang="en-ZA" dirty="0"/>
          </a:p>
        </p:txBody>
      </p:sp>
      <p:sp>
        <p:nvSpPr>
          <p:cNvPr id="6" name="Slide Number Placeholder 5"/>
          <p:cNvSpPr>
            <a:spLocks noGrp="1"/>
          </p:cNvSpPr>
          <p:nvPr>
            <p:ph type="sldNum" sz="quarter" idx="12"/>
          </p:nvPr>
        </p:nvSpPr>
        <p:spPr/>
        <p:txBody>
          <a:bodyPr/>
          <a:lstStyle/>
          <a:p>
            <a:fld id="{BD110FA0-8810-4B51-98E8-D6636C85387D}" type="slidenum">
              <a:rPr lang="en-ZA" altLang="en-US" smtClean="0"/>
              <a:pPr/>
              <a:t>35</a:t>
            </a:fld>
            <a:endParaRPr lang="en-ZA" altLang="en-US"/>
          </a:p>
        </p:txBody>
      </p:sp>
    </p:spTree>
    <p:extLst>
      <p:ext uri="{BB962C8B-B14F-4D97-AF65-F5344CB8AC3E}">
        <p14:creationId xmlns:p14="http://schemas.microsoft.com/office/powerpoint/2010/main" val="329432256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59832" y="116632"/>
            <a:ext cx="7886700" cy="1325563"/>
          </a:xfrm>
        </p:spPr>
        <p:txBody>
          <a:bodyPr/>
          <a:lstStyle/>
          <a:p>
            <a:r>
              <a:rPr lang="en-ZA" dirty="0" smtClean="0"/>
              <a:t>Strategic Issues</a:t>
            </a:r>
            <a:endParaRPr lang="en-ZA" dirty="0"/>
          </a:p>
        </p:txBody>
      </p:sp>
      <p:sp>
        <p:nvSpPr>
          <p:cNvPr id="3" name="Content Placeholder 2"/>
          <p:cNvSpPr>
            <a:spLocks noGrp="1"/>
          </p:cNvSpPr>
          <p:nvPr>
            <p:ph idx="1"/>
          </p:nvPr>
        </p:nvSpPr>
        <p:spPr/>
        <p:txBody>
          <a:bodyPr/>
          <a:lstStyle/>
          <a:p>
            <a:r>
              <a:rPr lang="en-US" dirty="0"/>
              <a:t>To be ready for the Future (Defence Review), SAMHS must address the following strategic issues:</a:t>
            </a:r>
          </a:p>
          <a:p>
            <a:pPr lvl="1"/>
            <a:r>
              <a:rPr lang="en-US" dirty="0"/>
              <a:t>Acquire and retain health care practitioners</a:t>
            </a:r>
          </a:p>
          <a:p>
            <a:pPr lvl="1"/>
            <a:r>
              <a:rPr lang="en-US" dirty="0"/>
              <a:t>Upgrade/re-establishment of military health facilities</a:t>
            </a:r>
          </a:p>
          <a:p>
            <a:pPr lvl="1"/>
            <a:r>
              <a:rPr lang="en-US" dirty="0"/>
              <a:t>Adaptation of main medical equipment to meet the envisaged Battle Space/SADC.AU.  This must be done in such a way that intra-operability is achieved</a:t>
            </a:r>
          </a:p>
          <a:p>
            <a:r>
              <a:rPr lang="en-US" dirty="0" smtClean="0"/>
              <a:t>Retain </a:t>
            </a:r>
            <a:r>
              <a:rPr lang="en-US" dirty="0"/>
              <a:t>conventional, rapid deployable, self-sustained, technological compatible, operational military health capability, with multi-environment capabilities (sea, land, air, tropic, desert and urban)</a:t>
            </a:r>
          </a:p>
          <a:p>
            <a:endParaRPr lang="en-ZA" dirty="0"/>
          </a:p>
        </p:txBody>
      </p:sp>
      <p:sp>
        <p:nvSpPr>
          <p:cNvPr id="4" name="Date Placeholder 3"/>
          <p:cNvSpPr>
            <a:spLocks noGrp="1"/>
          </p:cNvSpPr>
          <p:nvPr>
            <p:ph type="dt" sz="half" idx="10"/>
          </p:nvPr>
        </p:nvSpPr>
        <p:spPr/>
        <p:txBody>
          <a:bodyPr/>
          <a:lstStyle/>
          <a:p>
            <a:pPr>
              <a:defRPr/>
            </a:pPr>
            <a:fld id="{03AD6ADB-B57C-4CA8-85FD-94D1EF84ED5B}" type="datetime1">
              <a:rPr lang="en-ZA" smtClean="0"/>
              <a:t>2020/08/17</a:t>
            </a:fld>
            <a:endParaRPr lang="en-ZA" dirty="0"/>
          </a:p>
        </p:txBody>
      </p:sp>
      <p:sp>
        <p:nvSpPr>
          <p:cNvPr id="6" name="Slide Number Placeholder 5"/>
          <p:cNvSpPr>
            <a:spLocks noGrp="1"/>
          </p:cNvSpPr>
          <p:nvPr>
            <p:ph type="sldNum" sz="quarter" idx="12"/>
          </p:nvPr>
        </p:nvSpPr>
        <p:spPr/>
        <p:txBody>
          <a:bodyPr/>
          <a:lstStyle/>
          <a:p>
            <a:fld id="{BD110FA0-8810-4B51-98E8-D6636C85387D}" type="slidenum">
              <a:rPr lang="en-ZA" altLang="en-US" smtClean="0"/>
              <a:pPr/>
              <a:t>36</a:t>
            </a:fld>
            <a:endParaRPr lang="en-ZA" altLang="en-US"/>
          </a:p>
        </p:txBody>
      </p:sp>
    </p:spTree>
    <p:extLst>
      <p:ext uri="{BB962C8B-B14F-4D97-AF65-F5344CB8AC3E}">
        <p14:creationId xmlns:p14="http://schemas.microsoft.com/office/powerpoint/2010/main" val="181828936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59832" y="188640"/>
            <a:ext cx="7886700" cy="1325563"/>
          </a:xfrm>
        </p:spPr>
        <p:txBody>
          <a:bodyPr/>
          <a:lstStyle/>
          <a:p>
            <a:r>
              <a:rPr lang="en-ZA" dirty="0"/>
              <a:t>Strategic </a:t>
            </a:r>
            <a:r>
              <a:rPr lang="en-ZA" dirty="0" smtClean="0"/>
              <a:t>Issues 02</a:t>
            </a:r>
            <a:endParaRPr lang="en-ZA" dirty="0"/>
          </a:p>
        </p:txBody>
      </p:sp>
      <p:sp>
        <p:nvSpPr>
          <p:cNvPr id="3" name="Content Placeholder 2"/>
          <p:cNvSpPr>
            <a:spLocks noGrp="1"/>
          </p:cNvSpPr>
          <p:nvPr>
            <p:ph idx="1"/>
          </p:nvPr>
        </p:nvSpPr>
        <p:spPr/>
        <p:txBody>
          <a:bodyPr/>
          <a:lstStyle/>
          <a:p>
            <a:r>
              <a:rPr lang="en-US" dirty="0"/>
              <a:t>Develop support strategy, doctrine and capabilities for non-conventional operations in a multi-environment that are technological compatible and rapid deployable</a:t>
            </a:r>
          </a:p>
          <a:p>
            <a:r>
              <a:rPr lang="en-US" dirty="0" smtClean="0"/>
              <a:t>Research</a:t>
            </a:r>
            <a:r>
              <a:rPr lang="en-US" dirty="0"/>
              <a:t>, develop and train a multi-environmental multi-skilled combat ready force</a:t>
            </a:r>
          </a:p>
          <a:p>
            <a:r>
              <a:rPr lang="en-US" dirty="0" smtClean="0"/>
              <a:t>Develop </a:t>
            </a:r>
            <a:r>
              <a:rPr lang="en-US" dirty="0"/>
              <a:t>long distance health deployable systems, unique SAMHS platforms/equipment, evacuation lines and sustainment systems to address future health threats</a:t>
            </a:r>
          </a:p>
          <a:p>
            <a:r>
              <a:rPr lang="en-US" dirty="0" smtClean="0"/>
              <a:t>Plan </a:t>
            </a:r>
            <a:r>
              <a:rPr lang="en-US" dirty="0"/>
              <a:t>to pre-position health care facilities on long evacuation lines, including maritime platforms</a:t>
            </a:r>
          </a:p>
          <a:p>
            <a:endParaRPr lang="en-ZA" dirty="0"/>
          </a:p>
        </p:txBody>
      </p:sp>
      <p:sp>
        <p:nvSpPr>
          <p:cNvPr id="4" name="Date Placeholder 3"/>
          <p:cNvSpPr>
            <a:spLocks noGrp="1"/>
          </p:cNvSpPr>
          <p:nvPr>
            <p:ph type="dt" sz="half" idx="10"/>
          </p:nvPr>
        </p:nvSpPr>
        <p:spPr/>
        <p:txBody>
          <a:bodyPr/>
          <a:lstStyle/>
          <a:p>
            <a:pPr>
              <a:defRPr/>
            </a:pPr>
            <a:fld id="{FC3A2A7C-6B55-4D4C-B64C-BB595076B989}" type="datetime1">
              <a:rPr lang="en-ZA" smtClean="0"/>
              <a:t>2020/08/17</a:t>
            </a:fld>
            <a:endParaRPr lang="en-ZA" dirty="0"/>
          </a:p>
        </p:txBody>
      </p:sp>
      <p:sp>
        <p:nvSpPr>
          <p:cNvPr id="6" name="Slide Number Placeholder 5"/>
          <p:cNvSpPr>
            <a:spLocks noGrp="1"/>
          </p:cNvSpPr>
          <p:nvPr>
            <p:ph type="sldNum" sz="quarter" idx="12"/>
          </p:nvPr>
        </p:nvSpPr>
        <p:spPr/>
        <p:txBody>
          <a:bodyPr/>
          <a:lstStyle/>
          <a:p>
            <a:fld id="{BD110FA0-8810-4B51-98E8-D6636C85387D}" type="slidenum">
              <a:rPr lang="en-ZA" altLang="en-US" smtClean="0"/>
              <a:pPr/>
              <a:t>37</a:t>
            </a:fld>
            <a:endParaRPr lang="en-ZA" altLang="en-US"/>
          </a:p>
        </p:txBody>
      </p:sp>
    </p:spTree>
    <p:extLst>
      <p:ext uri="{BB962C8B-B14F-4D97-AF65-F5344CB8AC3E}">
        <p14:creationId xmlns:p14="http://schemas.microsoft.com/office/powerpoint/2010/main" val="353805168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59832" y="320674"/>
            <a:ext cx="7886700" cy="1325563"/>
          </a:xfrm>
        </p:spPr>
        <p:txBody>
          <a:bodyPr/>
          <a:lstStyle/>
          <a:p>
            <a:r>
              <a:rPr lang="en-ZA" dirty="0"/>
              <a:t>Strategic Issues </a:t>
            </a:r>
            <a:r>
              <a:rPr lang="en-ZA" dirty="0" smtClean="0"/>
              <a:t>03</a:t>
            </a:r>
            <a:endParaRPr lang="en-ZA" dirty="0"/>
          </a:p>
        </p:txBody>
      </p:sp>
      <p:sp>
        <p:nvSpPr>
          <p:cNvPr id="3" name="Content Placeholder 2"/>
          <p:cNvSpPr>
            <a:spLocks noGrp="1"/>
          </p:cNvSpPr>
          <p:nvPr>
            <p:ph idx="1"/>
          </p:nvPr>
        </p:nvSpPr>
        <p:spPr/>
        <p:txBody>
          <a:bodyPr/>
          <a:lstStyle/>
          <a:p>
            <a:r>
              <a:rPr lang="en-US" dirty="0"/>
              <a:t>Develop inter-departmental cooperation and health care capabilities for long-term reconstruction capabilities</a:t>
            </a:r>
          </a:p>
          <a:p>
            <a:r>
              <a:rPr lang="en-US" dirty="0" smtClean="0"/>
              <a:t>Strive </a:t>
            </a:r>
            <a:r>
              <a:rPr lang="en-US" dirty="0"/>
              <a:t>for inter-operability with regional partners (language, capabilities, </a:t>
            </a:r>
            <a:r>
              <a:rPr lang="en-US" dirty="0" err="1"/>
              <a:t>etc</a:t>
            </a:r>
            <a:r>
              <a:rPr lang="en-US" dirty="0"/>
              <a:t>)</a:t>
            </a:r>
          </a:p>
          <a:p>
            <a:r>
              <a:rPr lang="en-US" dirty="0" smtClean="0"/>
              <a:t>Develop </a:t>
            </a:r>
            <a:r>
              <a:rPr lang="en-US" dirty="0"/>
              <a:t>social support systems, including NGO cooperation skills (Gift of the Givers)</a:t>
            </a:r>
          </a:p>
          <a:p>
            <a:r>
              <a:rPr lang="en-US" dirty="0" smtClean="0"/>
              <a:t>Establish </a:t>
            </a:r>
            <a:r>
              <a:rPr lang="en-US" dirty="0"/>
              <a:t>research and epidemiological capabilities to develop and monitor sensors and triggers for health profiles, including animal health</a:t>
            </a:r>
          </a:p>
          <a:p>
            <a:endParaRPr lang="en-ZA" dirty="0"/>
          </a:p>
        </p:txBody>
      </p:sp>
      <p:sp>
        <p:nvSpPr>
          <p:cNvPr id="4" name="Date Placeholder 3"/>
          <p:cNvSpPr>
            <a:spLocks noGrp="1"/>
          </p:cNvSpPr>
          <p:nvPr>
            <p:ph type="dt" sz="half" idx="10"/>
          </p:nvPr>
        </p:nvSpPr>
        <p:spPr/>
        <p:txBody>
          <a:bodyPr/>
          <a:lstStyle/>
          <a:p>
            <a:pPr>
              <a:defRPr/>
            </a:pPr>
            <a:fld id="{566B8A76-B026-4D0A-A2E2-FF128CF14E8F}" type="datetime1">
              <a:rPr lang="en-ZA" smtClean="0"/>
              <a:t>2020/08/17</a:t>
            </a:fld>
            <a:endParaRPr lang="en-ZA" dirty="0"/>
          </a:p>
        </p:txBody>
      </p:sp>
      <p:sp>
        <p:nvSpPr>
          <p:cNvPr id="6" name="Slide Number Placeholder 5"/>
          <p:cNvSpPr>
            <a:spLocks noGrp="1"/>
          </p:cNvSpPr>
          <p:nvPr>
            <p:ph type="sldNum" sz="quarter" idx="12"/>
          </p:nvPr>
        </p:nvSpPr>
        <p:spPr/>
        <p:txBody>
          <a:bodyPr/>
          <a:lstStyle/>
          <a:p>
            <a:fld id="{BD110FA0-8810-4B51-98E8-D6636C85387D}" type="slidenum">
              <a:rPr lang="en-ZA" altLang="en-US" smtClean="0"/>
              <a:pPr/>
              <a:t>38</a:t>
            </a:fld>
            <a:endParaRPr lang="en-ZA" altLang="en-US"/>
          </a:p>
        </p:txBody>
      </p:sp>
    </p:spTree>
    <p:extLst>
      <p:ext uri="{BB962C8B-B14F-4D97-AF65-F5344CB8AC3E}">
        <p14:creationId xmlns:p14="http://schemas.microsoft.com/office/powerpoint/2010/main" val="82932236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59832" y="116632"/>
            <a:ext cx="7886700" cy="1325563"/>
          </a:xfrm>
        </p:spPr>
        <p:txBody>
          <a:bodyPr/>
          <a:lstStyle/>
          <a:p>
            <a:r>
              <a:rPr lang="en-ZA" dirty="0" smtClean="0"/>
              <a:t>Performance Information</a:t>
            </a:r>
            <a:endParaRPr lang="en-ZA" dirty="0"/>
          </a:p>
        </p:txBody>
      </p:sp>
      <p:sp>
        <p:nvSpPr>
          <p:cNvPr id="3" name="Content Placeholder 2"/>
          <p:cNvSpPr>
            <a:spLocks noGrp="1"/>
          </p:cNvSpPr>
          <p:nvPr>
            <p:ph idx="1"/>
          </p:nvPr>
        </p:nvSpPr>
        <p:spPr>
          <a:xfrm>
            <a:off x="457200" y="1755236"/>
            <a:ext cx="8229600" cy="4525963"/>
          </a:xfrm>
        </p:spPr>
        <p:txBody>
          <a:bodyPr/>
          <a:lstStyle/>
          <a:p>
            <a:r>
              <a:rPr lang="en-US" dirty="0"/>
              <a:t>Projected number of health care activities: 2 140 550 </a:t>
            </a:r>
          </a:p>
          <a:p>
            <a:r>
              <a:rPr lang="en-US" dirty="0" smtClean="0"/>
              <a:t>Percentage </a:t>
            </a:r>
            <a:r>
              <a:rPr lang="en-US" dirty="0"/>
              <a:t>compliance with DOD training targets: 80% (648)</a:t>
            </a:r>
          </a:p>
          <a:p>
            <a:r>
              <a:rPr lang="en-US" dirty="0" smtClean="0"/>
              <a:t>Number </a:t>
            </a:r>
            <a:r>
              <a:rPr lang="en-US" dirty="0"/>
              <a:t>of Medical Battalion Groups (Regular and Reserves) prepared according to force requirements: </a:t>
            </a:r>
            <a:r>
              <a:rPr lang="en-US" dirty="0" smtClean="0"/>
              <a:t>4</a:t>
            </a:r>
            <a:endParaRPr lang="en-US" dirty="0"/>
          </a:p>
          <a:p>
            <a:r>
              <a:rPr lang="en-US" dirty="0"/>
              <a:t>Number of Specialist Medical Battalion Groups: 1</a:t>
            </a:r>
          </a:p>
          <a:p>
            <a:r>
              <a:rPr lang="en-US" dirty="0" smtClean="0"/>
              <a:t>Projected </a:t>
            </a:r>
            <a:r>
              <a:rPr lang="en-US" dirty="0"/>
              <a:t>number of health assessment activities: 50 </a:t>
            </a:r>
            <a:r>
              <a:rPr lang="en-US" dirty="0" smtClean="0"/>
              <a:t>000</a:t>
            </a:r>
            <a:endParaRPr lang="en-US" dirty="0"/>
          </a:p>
          <a:p>
            <a:r>
              <a:rPr lang="en-US" dirty="0" smtClean="0"/>
              <a:t>Number </a:t>
            </a:r>
            <a:r>
              <a:rPr lang="en-US" dirty="0"/>
              <a:t>of medical support activities at the 88 geographic health care facilities based on the demands for services: 8 </a:t>
            </a:r>
            <a:r>
              <a:rPr lang="en-US" dirty="0" smtClean="0"/>
              <a:t>000</a:t>
            </a:r>
            <a:endParaRPr lang="en-US" dirty="0"/>
          </a:p>
          <a:p>
            <a:r>
              <a:rPr lang="en-US" dirty="0"/>
              <a:t>Percentage of Combat Ready SANDF Capabilities: 100%</a:t>
            </a:r>
            <a:endParaRPr lang="en-ZA" dirty="0"/>
          </a:p>
        </p:txBody>
      </p:sp>
      <p:sp>
        <p:nvSpPr>
          <p:cNvPr id="4" name="Date Placeholder 3"/>
          <p:cNvSpPr>
            <a:spLocks noGrp="1"/>
          </p:cNvSpPr>
          <p:nvPr>
            <p:ph type="dt" sz="half" idx="10"/>
          </p:nvPr>
        </p:nvSpPr>
        <p:spPr/>
        <p:txBody>
          <a:bodyPr/>
          <a:lstStyle/>
          <a:p>
            <a:pPr>
              <a:defRPr/>
            </a:pPr>
            <a:fld id="{4213BCF6-9C10-4D78-ADC7-1AE0CFF65457}" type="datetime1">
              <a:rPr lang="en-ZA" smtClean="0"/>
              <a:t>2020/08/17</a:t>
            </a:fld>
            <a:endParaRPr lang="en-ZA" dirty="0"/>
          </a:p>
        </p:txBody>
      </p:sp>
      <p:sp>
        <p:nvSpPr>
          <p:cNvPr id="6" name="Slide Number Placeholder 5"/>
          <p:cNvSpPr>
            <a:spLocks noGrp="1"/>
          </p:cNvSpPr>
          <p:nvPr>
            <p:ph type="sldNum" sz="quarter" idx="12"/>
          </p:nvPr>
        </p:nvSpPr>
        <p:spPr/>
        <p:txBody>
          <a:bodyPr/>
          <a:lstStyle/>
          <a:p>
            <a:fld id="{BD110FA0-8810-4B51-98E8-D6636C85387D}" type="slidenum">
              <a:rPr lang="en-ZA" altLang="en-US" smtClean="0"/>
              <a:pPr/>
              <a:t>39</a:t>
            </a:fld>
            <a:endParaRPr lang="en-ZA" altLang="en-US"/>
          </a:p>
        </p:txBody>
      </p:sp>
    </p:spTree>
    <p:extLst>
      <p:ext uri="{BB962C8B-B14F-4D97-AF65-F5344CB8AC3E}">
        <p14:creationId xmlns:p14="http://schemas.microsoft.com/office/powerpoint/2010/main" val="12879734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3575" y="333375"/>
            <a:ext cx="5616897" cy="1008063"/>
          </a:xfrm>
        </p:spPr>
        <p:txBody>
          <a:bodyPr/>
          <a:lstStyle/>
          <a:p>
            <a:r>
              <a:rPr lang="en-ZA" dirty="0" smtClean="0"/>
              <a:t>Scope</a:t>
            </a:r>
            <a:endParaRPr lang="en-ZA" dirty="0"/>
          </a:p>
        </p:txBody>
      </p:sp>
      <p:sp>
        <p:nvSpPr>
          <p:cNvPr id="3" name="Content Placeholder 2"/>
          <p:cNvSpPr>
            <a:spLocks noGrp="1"/>
          </p:cNvSpPr>
          <p:nvPr>
            <p:ph idx="1"/>
          </p:nvPr>
        </p:nvSpPr>
        <p:spPr>
          <a:xfrm>
            <a:off x="457200" y="1844824"/>
            <a:ext cx="8229600" cy="4032448"/>
          </a:xfrm>
        </p:spPr>
        <p:txBody>
          <a:bodyPr/>
          <a:lstStyle/>
          <a:p>
            <a:r>
              <a:rPr lang="en-ZA" dirty="0" smtClean="0"/>
              <a:t>Military Health System (MHS)</a:t>
            </a:r>
          </a:p>
          <a:p>
            <a:pPr lvl="1"/>
            <a:r>
              <a:rPr lang="en-ZA" dirty="0" smtClean="0"/>
              <a:t>Orientation</a:t>
            </a:r>
          </a:p>
          <a:p>
            <a:pPr lvl="1"/>
            <a:r>
              <a:rPr lang="en-ZA" dirty="0" smtClean="0"/>
              <a:t>Strategic alignment</a:t>
            </a:r>
          </a:p>
          <a:p>
            <a:pPr lvl="1"/>
            <a:r>
              <a:rPr lang="en-ZA" dirty="0" smtClean="0"/>
              <a:t>Service delivery challenges</a:t>
            </a:r>
          </a:p>
          <a:p>
            <a:pPr lvl="1"/>
            <a:r>
              <a:rPr lang="en-ZA" dirty="0" smtClean="0"/>
              <a:t>Service Delivery Improvement (SDI) programme</a:t>
            </a:r>
          </a:p>
          <a:p>
            <a:pPr lvl="1"/>
            <a:r>
              <a:rPr lang="en-ZA" dirty="0" smtClean="0"/>
              <a:t>SDI programme challenges</a:t>
            </a:r>
          </a:p>
          <a:p>
            <a:r>
              <a:rPr lang="en-ZA" dirty="0" smtClean="0"/>
              <a:t>MTEF Plan</a:t>
            </a:r>
          </a:p>
          <a:p>
            <a:r>
              <a:rPr lang="en-ZA" dirty="0" smtClean="0"/>
              <a:t>RAMP</a:t>
            </a:r>
          </a:p>
          <a:p>
            <a:r>
              <a:rPr lang="en-ZA" dirty="0" smtClean="0"/>
              <a:t>Quo Vadis?</a:t>
            </a:r>
          </a:p>
          <a:p>
            <a:r>
              <a:rPr lang="en-ZA" dirty="0" smtClean="0"/>
              <a:t>Questions</a:t>
            </a:r>
          </a:p>
          <a:p>
            <a:pPr lvl="1"/>
            <a:endParaRPr lang="en-ZA" dirty="0"/>
          </a:p>
        </p:txBody>
      </p:sp>
      <p:sp>
        <p:nvSpPr>
          <p:cNvPr id="4" name="Date Placeholder 3"/>
          <p:cNvSpPr>
            <a:spLocks noGrp="1"/>
          </p:cNvSpPr>
          <p:nvPr>
            <p:ph type="dt" sz="half" idx="10"/>
          </p:nvPr>
        </p:nvSpPr>
        <p:spPr/>
        <p:txBody>
          <a:bodyPr/>
          <a:lstStyle/>
          <a:p>
            <a:pPr>
              <a:defRPr/>
            </a:pPr>
            <a:fld id="{7A0273B7-1F1D-4E3E-9A0C-0DF19C0D3A33}" type="datetime1">
              <a:rPr lang="en-ZA" smtClean="0">
                <a:solidFill>
                  <a:srgbClr val="000000"/>
                </a:solidFill>
              </a:rPr>
              <a:t>2020/08/17</a:t>
            </a:fld>
            <a:endParaRPr lang="en-ZA">
              <a:solidFill>
                <a:srgbClr val="000000"/>
              </a:solidFill>
            </a:endParaRPr>
          </a:p>
        </p:txBody>
      </p:sp>
      <p:sp>
        <p:nvSpPr>
          <p:cNvPr id="6" name="Slide Number Placeholder 5"/>
          <p:cNvSpPr>
            <a:spLocks noGrp="1"/>
          </p:cNvSpPr>
          <p:nvPr>
            <p:ph type="sldNum" sz="quarter" idx="12"/>
          </p:nvPr>
        </p:nvSpPr>
        <p:spPr/>
        <p:txBody>
          <a:bodyPr/>
          <a:lstStyle/>
          <a:p>
            <a:fld id="{BD110FA0-8810-4B51-98E8-D6636C85387D}" type="slidenum">
              <a:rPr lang="en-ZA" altLang="en-US" smtClean="0">
                <a:solidFill>
                  <a:srgbClr val="000000"/>
                </a:solidFill>
              </a:rPr>
              <a:pPr/>
              <a:t>4</a:t>
            </a:fld>
            <a:endParaRPr lang="en-ZA" altLang="en-US">
              <a:solidFill>
                <a:srgbClr val="000000"/>
              </a:solidFill>
            </a:endParaRPr>
          </a:p>
        </p:txBody>
      </p:sp>
    </p:spTree>
    <p:extLst>
      <p:ext uri="{BB962C8B-B14F-4D97-AF65-F5344CB8AC3E}">
        <p14:creationId xmlns:p14="http://schemas.microsoft.com/office/powerpoint/2010/main" val="155269004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60700" y="192586"/>
            <a:ext cx="7886700" cy="1325563"/>
          </a:xfrm>
        </p:spPr>
        <p:txBody>
          <a:bodyPr/>
          <a:lstStyle/>
          <a:p>
            <a:r>
              <a:rPr lang="en-ZA" dirty="0" smtClean="0"/>
              <a:t>Financial </a:t>
            </a:r>
            <a:endParaRPr lang="en-ZA" dirty="0"/>
          </a:p>
        </p:txBody>
      </p:sp>
      <p:sp>
        <p:nvSpPr>
          <p:cNvPr id="3" name="Content Placeholder 2"/>
          <p:cNvSpPr>
            <a:spLocks noGrp="1"/>
          </p:cNvSpPr>
          <p:nvPr>
            <p:ph idx="1"/>
          </p:nvPr>
        </p:nvSpPr>
        <p:spPr>
          <a:xfrm>
            <a:off x="658000" y="1559674"/>
            <a:ext cx="8229600" cy="4525963"/>
          </a:xfrm>
        </p:spPr>
        <p:txBody>
          <a:bodyPr/>
          <a:lstStyle/>
          <a:p>
            <a:endParaRPr lang="en-ZA" dirty="0" smtClean="0"/>
          </a:p>
          <a:p>
            <a:endParaRPr lang="en-ZA" dirty="0"/>
          </a:p>
        </p:txBody>
      </p:sp>
      <p:sp>
        <p:nvSpPr>
          <p:cNvPr id="4" name="Date Placeholder 3"/>
          <p:cNvSpPr>
            <a:spLocks noGrp="1"/>
          </p:cNvSpPr>
          <p:nvPr>
            <p:ph type="dt" sz="half" idx="10"/>
          </p:nvPr>
        </p:nvSpPr>
        <p:spPr/>
        <p:txBody>
          <a:bodyPr/>
          <a:lstStyle/>
          <a:p>
            <a:pPr>
              <a:defRPr/>
            </a:pPr>
            <a:fld id="{8D412890-5253-41DF-A076-3B79C9AF9020}" type="datetime1">
              <a:rPr lang="en-ZA" smtClean="0"/>
              <a:t>2020/08/17</a:t>
            </a:fld>
            <a:endParaRPr lang="en-ZA" dirty="0"/>
          </a:p>
        </p:txBody>
      </p:sp>
      <p:sp>
        <p:nvSpPr>
          <p:cNvPr id="6" name="Slide Number Placeholder 5"/>
          <p:cNvSpPr>
            <a:spLocks noGrp="1"/>
          </p:cNvSpPr>
          <p:nvPr>
            <p:ph type="sldNum" sz="quarter" idx="12"/>
          </p:nvPr>
        </p:nvSpPr>
        <p:spPr/>
        <p:txBody>
          <a:bodyPr/>
          <a:lstStyle/>
          <a:p>
            <a:fld id="{BD110FA0-8810-4B51-98E8-D6636C85387D}" type="slidenum">
              <a:rPr lang="en-ZA" altLang="en-US" smtClean="0"/>
              <a:pPr/>
              <a:t>40</a:t>
            </a:fld>
            <a:endParaRPr lang="en-ZA" altLang="en-US"/>
          </a:p>
        </p:txBody>
      </p:sp>
      <p:grpSp>
        <p:nvGrpSpPr>
          <p:cNvPr id="8" name="Group 4"/>
          <p:cNvGrpSpPr>
            <a:grpSpLocks noChangeAspect="1"/>
          </p:cNvGrpSpPr>
          <p:nvPr/>
        </p:nvGrpSpPr>
        <p:grpSpPr bwMode="auto">
          <a:xfrm>
            <a:off x="1089025" y="1801813"/>
            <a:ext cx="6965950" cy="4364037"/>
            <a:chOff x="686" y="1135"/>
            <a:chExt cx="4388" cy="2749"/>
          </a:xfrm>
        </p:grpSpPr>
        <p:sp>
          <p:nvSpPr>
            <p:cNvPr id="9" name="AutoShape 3"/>
            <p:cNvSpPr>
              <a:spLocks noChangeAspect="1" noChangeArrowheads="1" noTextEdit="1"/>
            </p:cNvSpPr>
            <p:nvPr/>
          </p:nvSpPr>
          <p:spPr bwMode="auto">
            <a:xfrm>
              <a:off x="686" y="1135"/>
              <a:ext cx="4388" cy="2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Rectangle 5"/>
            <p:cNvSpPr>
              <a:spLocks noChangeArrowheads="1"/>
            </p:cNvSpPr>
            <p:nvPr/>
          </p:nvSpPr>
          <p:spPr bwMode="auto">
            <a:xfrm>
              <a:off x="711" y="1160"/>
              <a:ext cx="4333" cy="269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6"/>
            <p:cNvSpPr>
              <a:spLocks noEditPoints="1"/>
            </p:cNvSpPr>
            <p:nvPr/>
          </p:nvSpPr>
          <p:spPr bwMode="auto">
            <a:xfrm>
              <a:off x="950" y="1316"/>
              <a:ext cx="3229" cy="1992"/>
            </a:xfrm>
            <a:custGeom>
              <a:avLst/>
              <a:gdLst>
                <a:gd name="T0" fmla="*/ 0 w 3229"/>
                <a:gd name="T1" fmla="*/ 1992 h 1992"/>
                <a:gd name="T2" fmla="*/ 3229 w 3229"/>
                <a:gd name="T3" fmla="*/ 1992 h 1992"/>
                <a:gd name="T4" fmla="*/ 0 w 3229"/>
                <a:gd name="T5" fmla="*/ 1707 h 1992"/>
                <a:gd name="T6" fmla="*/ 3229 w 3229"/>
                <a:gd name="T7" fmla="*/ 1707 h 1992"/>
                <a:gd name="T8" fmla="*/ 0 w 3229"/>
                <a:gd name="T9" fmla="*/ 1421 h 1992"/>
                <a:gd name="T10" fmla="*/ 3229 w 3229"/>
                <a:gd name="T11" fmla="*/ 1421 h 1992"/>
                <a:gd name="T12" fmla="*/ 0 w 3229"/>
                <a:gd name="T13" fmla="*/ 1136 h 1992"/>
                <a:gd name="T14" fmla="*/ 3229 w 3229"/>
                <a:gd name="T15" fmla="*/ 1136 h 1992"/>
                <a:gd name="T16" fmla="*/ 0 w 3229"/>
                <a:gd name="T17" fmla="*/ 856 h 1992"/>
                <a:gd name="T18" fmla="*/ 3229 w 3229"/>
                <a:gd name="T19" fmla="*/ 856 h 1992"/>
                <a:gd name="T20" fmla="*/ 0 w 3229"/>
                <a:gd name="T21" fmla="*/ 571 h 1992"/>
                <a:gd name="T22" fmla="*/ 3229 w 3229"/>
                <a:gd name="T23" fmla="*/ 571 h 1992"/>
                <a:gd name="T24" fmla="*/ 0 w 3229"/>
                <a:gd name="T25" fmla="*/ 285 h 1992"/>
                <a:gd name="T26" fmla="*/ 3229 w 3229"/>
                <a:gd name="T27" fmla="*/ 285 h 1992"/>
                <a:gd name="T28" fmla="*/ 0 w 3229"/>
                <a:gd name="T29" fmla="*/ 0 h 1992"/>
                <a:gd name="T30" fmla="*/ 3229 w 3229"/>
                <a:gd name="T31" fmla="*/ 0 h 1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29" h="1992">
                  <a:moveTo>
                    <a:pt x="0" y="1992"/>
                  </a:moveTo>
                  <a:lnTo>
                    <a:pt x="3229" y="1992"/>
                  </a:lnTo>
                  <a:moveTo>
                    <a:pt x="0" y="1707"/>
                  </a:moveTo>
                  <a:lnTo>
                    <a:pt x="3229" y="1707"/>
                  </a:lnTo>
                  <a:moveTo>
                    <a:pt x="0" y="1421"/>
                  </a:moveTo>
                  <a:lnTo>
                    <a:pt x="3229" y="1421"/>
                  </a:lnTo>
                  <a:moveTo>
                    <a:pt x="0" y="1136"/>
                  </a:moveTo>
                  <a:lnTo>
                    <a:pt x="3229" y="1136"/>
                  </a:lnTo>
                  <a:moveTo>
                    <a:pt x="0" y="856"/>
                  </a:moveTo>
                  <a:lnTo>
                    <a:pt x="3229" y="856"/>
                  </a:lnTo>
                  <a:moveTo>
                    <a:pt x="0" y="571"/>
                  </a:moveTo>
                  <a:lnTo>
                    <a:pt x="3229" y="571"/>
                  </a:lnTo>
                  <a:moveTo>
                    <a:pt x="0" y="285"/>
                  </a:moveTo>
                  <a:lnTo>
                    <a:pt x="3229" y="285"/>
                  </a:lnTo>
                  <a:moveTo>
                    <a:pt x="0" y="0"/>
                  </a:moveTo>
                  <a:lnTo>
                    <a:pt x="3229" y="0"/>
                  </a:lnTo>
                </a:path>
              </a:pathLst>
            </a:custGeom>
            <a:noFill/>
            <a:ln w="9525" cap="flat">
              <a:solidFill>
                <a:srgbClr val="89898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Freeform 7"/>
            <p:cNvSpPr>
              <a:spLocks noEditPoints="1"/>
            </p:cNvSpPr>
            <p:nvPr/>
          </p:nvSpPr>
          <p:spPr bwMode="auto">
            <a:xfrm>
              <a:off x="1178" y="1999"/>
              <a:ext cx="2465" cy="1591"/>
            </a:xfrm>
            <a:custGeom>
              <a:avLst/>
              <a:gdLst>
                <a:gd name="T0" fmla="*/ 0 w 2465"/>
                <a:gd name="T1" fmla="*/ 55 h 1591"/>
                <a:gd name="T2" fmla="*/ 307 w 2465"/>
                <a:gd name="T3" fmla="*/ 55 h 1591"/>
                <a:gd name="T4" fmla="*/ 307 w 2465"/>
                <a:gd name="T5" fmla="*/ 1591 h 1591"/>
                <a:gd name="T6" fmla="*/ 0 w 2465"/>
                <a:gd name="T7" fmla="*/ 1591 h 1591"/>
                <a:gd name="T8" fmla="*/ 0 w 2465"/>
                <a:gd name="T9" fmla="*/ 55 h 1591"/>
                <a:gd name="T10" fmla="*/ 1081 w 2465"/>
                <a:gd name="T11" fmla="*/ 55 h 1591"/>
                <a:gd name="T12" fmla="*/ 1389 w 2465"/>
                <a:gd name="T13" fmla="*/ 55 h 1591"/>
                <a:gd name="T14" fmla="*/ 1389 w 2465"/>
                <a:gd name="T15" fmla="*/ 1591 h 1591"/>
                <a:gd name="T16" fmla="*/ 1081 w 2465"/>
                <a:gd name="T17" fmla="*/ 1591 h 1591"/>
                <a:gd name="T18" fmla="*/ 1081 w 2465"/>
                <a:gd name="T19" fmla="*/ 55 h 1591"/>
                <a:gd name="T20" fmla="*/ 2158 w 2465"/>
                <a:gd name="T21" fmla="*/ 0 h 1591"/>
                <a:gd name="T22" fmla="*/ 2465 w 2465"/>
                <a:gd name="T23" fmla="*/ 0 h 1591"/>
                <a:gd name="T24" fmla="*/ 2465 w 2465"/>
                <a:gd name="T25" fmla="*/ 1591 h 1591"/>
                <a:gd name="T26" fmla="*/ 2158 w 2465"/>
                <a:gd name="T27" fmla="*/ 1591 h 1591"/>
                <a:gd name="T28" fmla="*/ 2158 w 2465"/>
                <a:gd name="T29" fmla="*/ 0 h 1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65" h="1591">
                  <a:moveTo>
                    <a:pt x="0" y="55"/>
                  </a:moveTo>
                  <a:lnTo>
                    <a:pt x="307" y="55"/>
                  </a:lnTo>
                  <a:lnTo>
                    <a:pt x="307" y="1591"/>
                  </a:lnTo>
                  <a:lnTo>
                    <a:pt x="0" y="1591"/>
                  </a:lnTo>
                  <a:lnTo>
                    <a:pt x="0" y="55"/>
                  </a:lnTo>
                  <a:close/>
                  <a:moveTo>
                    <a:pt x="1081" y="55"/>
                  </a:moveTo>
                  <a:lnTo>
                    <a:pt x="1389" y="55"/>
                  </a:lnTo>
                  <a:lnTo>
                    <a:pt x="1389" y="1591"/>
                  </a:lnTo>
                  <a:lnTo>
                    <a:pt x="1081" y="1591"/>
                  </a:lnTo>
                  <a:lnTo>
                    <a:pt x="1081" y="55"/>
                  </a:lnTo>
                  <a:close/>
                  <a:moveTo>
                    <a:pt x="2158" y="0"/>
                  </a:moveTo>
                  <a:lnTo>
                    <a:pt x="2465" y="0"/>
                  </a:lnTo>
                  <a:lnTo>
                    <a:pt x="2465" y="1591"/>
                  </a:lnTo>
                  <a:lnTo>
                    <a:pt x="2158" y="1591"/>
                  </a:lnTo>
                  <a:lnTo>
                    <a:pt x="2158" y="0"/>
                  </a:lnTo>
                  <a:close/>
                </a:path>
              </a:pathLst>
            </a:custGeom>
            <a:solidFill>
              <a:srgbClr val="ED7D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Rectangle 8"/>
            <p:cNvSpPr>
              <a:spLocks noChangeArrowheads="1"/>
            </p:cNvSpPr>
            <p:nvPr/>
          </p:nvSpPr>
          <p:spPr bwMode="auto">
            <a:xfrm>
              <a:off x="1485" y="1544"/>
              <a:ext cx="308" cy="2046"/>
            </a:xfrm>
            <a:prstGeom prst="rect">
              <a:avLst/>
            </a:prstGeom>
            <a:solidFill>
              <a:srgbClr val="5B9BD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9"/>
            <p:cNvSpPr>
              <a:spLocks noEditPoints="1"/>
            </p:cNvSpPr>
            <p:nvPr/>
          </p:nvSpPr>
          <p:spPr bwMode="auto">
            <a:xfrm>
              <a:off x="2567" y="1462"/>
              <a:ext cx="1384" cy="2128"/>
            </a:xfrm>
            <a:custGeom>
              <a:avLst/>
              <a:gdLst>
                <a:gd name="T0" fmla="*/ 0 w 1384"/>
                <a:gd name="T1" fmla="*/ 27 h 2128"/>
                <a:gd name="T2" fmla="*/ 308 w 1384"/>
                <a:gd name="T3" fmla="*/ 27 h 2128"/>
                <a:gd name="T4" fmla="*/ 308 w 1384"/>
                <a:gd name="T5" fmla="*/ 2128 h 2128"/>
                <a:gd name="T6" fmla="*/ 0 w 1384"/>
                <a:gd name="T7" fmla="*/ 2128 h 2128"/>
                <a:gd name="T8" fmla="*/ 0 w 1384"/>
                <a:gd name="T9" fmla="*/ 27 h 2128"/>
                <a:gd name="T10" fmla="*/ 1076 w 1384"/>
                <a:gd name="T11" fmla="*/ 0 h 2128"/>
                <a:gd name="T12" fmla="*/ 1384 w 1384"/>
                <a:gd name="T13" fmla="*/ 0 h 2128"/>
                <a:gd name="T14" fmla="*/ 1384 w 1384"/>
                <a:gd name="T15" fmla="*/ 2128 h 2128"/>
                <a:gd name="T16" fmla="*/ 1076 w 1384"/>
                <a:gd name="T17" fmla="*/ 2128 h 2128"/>
                <a:gd name="T18" fmla="*/ 1076 w 1384"/>
                <a:gd name="T19" fmla="*/ 0 h 2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84" h="2128">
                  <a:moveTo>
                    <a:pt x="0" y="27"/>
                  </a:moveTo>
                  <a:lnTo>
                    <a:pt x="308" y="27"/>
                  </a:lnTo>
                  <a:lnTo>
                    <a:pt x="308" y="2128"/>
                  </a:lnTo>
                  <a:lnTo>
                    <a:pt x="0" y="2128"/>
                  </a:lnTo>
                  <a:lnTo>
                    <a:pt x="0" y="27"/>
                  </a:lnTo>
                  <a:close/>
                  <a:moveTo>
                    <a:pt x="1076" y="0"/>
                  </a:moveTo>
                  <a:lnTo>
                    <a:pt x="1384" y="0"/>
                  </a:lnTo>
                  <a:lnTo>
                    <a:pt x="1384" y="2128"/>
                  </a:lnTo>
                  <a:lnTo>
                    <a:pt x="1076" y="2128"/>
                  </a:lnTo>
                  <a:lnTo>
                    <a:pt x="1076" y="0"/>
                  </a:lnTo>
                  <a:close/>
                </a:path>
              </a:pathLst>
            </a:custGeom>
            <a:solidFill>
              <a:srgbClr val="5B9B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Line 10"/>
            <p:cNvSpPr>
              <a:spLocks noChangeShapeType="1"/>
            </p:cNvSpPr>
            <p:nvPr/>
          </p:nvSpPr>
          <p:spPr bwMode="auto">
            <a:xfrm flipV="1">
              <a:off x="950" y="1316"/>
              <a:ext cx="0" cy="2277"/>
            </a:xfrm>
            <a:prstGeom prst="line">
              <a:avLst/>
            </a:prstGeom>
            <a:noFill/>
            <a:ln w="9525" cap="flat">
              <a:solidFill>
                <a:srgbClr val="89898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11"/>
            <p:cNvSpPr>
              <a:spLocks noEditPoints="1"/>
            </p:cNvSpPr>
            <p:nvPr/>
          </p:nvSpPr>
          <p:spPr bwMode="auto">
            <a:xfrm>
              <a:off x="911" y="1316"/>
              <a:ext cx="39" cy="2277"/>
            </a:xfrm>
            <a:custGeom>
              <a:avLst/>
              <a:gdLst>
                <a:gd name="T0" fmla="*/ 0 w 39"/>
                <a:gd name="T1" fmla="*/ 2277 h 2277"/>
                <a:gd name="T2" fmla="*/ 39 w 39"/>
                <a:gd name="T3" fmla="*/ 2277 h 2277"/>
                <a:gd name="T4" fmla="*/ 0 w 39"/>
                <a:gd name="T5" fmla="*/ 1992 h 2277"/>
                <a:gd name="T6" fmla="*/ 39 w 39"/>
                <a:gd name="T7" fmla="*/ 1992 h 2277"/>
                <a:gd name="T8" fmla="*/ 0 w 39"/>
                <a:gd name="T9" fmla="*/ 1707 h 2277"/>
                <a:gd name="T10" fmla="*/ 39 w 39"/>
                <a:gd name="T11" fmla="*/ 1707 h 2277"/>
                <a:gd name="T12" fmla="*/ 0 w 39"/>
                <a:gd name="T13" fmla="*/ 1421 h 2277"/>
                <a:gd name="T14" fmla="*/ 39 w 39"/>
                <a:gd name="T15" fmla="*/ 1421 h 2277"/>
                <a:gd name="T16" fmla="*/ 0 w 39"/>
                <a:gd name="T17" fmla="*/ 1136 h 2277"/>
                <a:gd name="T18" fmla="*/ 39 w 39"/>
                <a:gd name="T19" fmla="*/ 1136 h 2277"/>
                <a:gd name="T20" fmla="*/ 0 w 39"/>
                <a:gd name="T21" fmla="*/ 856 h 2277"/>
                <a:gd name="T22" fmla="*/ 39 w 39"/>
                <a:gd name="T23" fmla="*/ 856 h 2277"/>
                <a:gd name="T24" fmla="*/ 0 w 39"/>
                <a:gd name="T25" fmla="*/ 571 h 2277"/>
                <a:gd name="T26" fmla="*/ 39 w 39"/>
                <a:gd name="T27" fmla="*/ 571 h 2277"/>
                <a:gd name="T28" fmla="*/ 0 w 39"/>
                <a:gd name="T29" fmla="*/ 285 h 2277"/>
                <a:gd name="T30" fmla="*/ 39 w 39"/>
                <a:gd name="T31" fmla="*/ 285 h 2277"/>
                <a:gd name="T32" fmla="*/ 0 w 39"/>
                <a:gd name="T33" fmla="*/ 0 h 2277"/>
                <a:gd name="T34" fmla="*/ 39 w 39"/>
                <a:gd name="T35" fmla="*/ 0 h 2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 h="2277">
                  <a:moveTo>
                    <a:pt x="0" y="2277"/>
                  </a:moveTo>
                  <a:lnTo>
                    <a:pt x="39" y="2277"/>
                  </a:lnTo>
                  <a:moveTo>
                    <a:pt x="0" y="1992"/>
                  </a:moveTo>
                  <a:lnTo>
                    <a:pt x="39" y="1992"/>
                  </a:lnTo>
                  <a:moveTo>
                    <a:pt x="0" y="1707"/>
                  </a:moveTo>
                  <a:lnTo>
                    <a:pt x="39" y="1707"/>
                  </a:lnTo>
                  <a:moveTo>
                    <a:pt x="0" y="1421"/>
                  </a:moveTo>
                  <a:lnTo>
                    <a:pt x="39" y="1421"/>
                  </a:lnTo>
                  <a:moveTo>
                    <a:pt x="0" y="1136"/>
                  </a:moveTo>
                  <a:lnTo>
                    <a:pt x="39" y="1136"/>
                  </a:lnTo>
                  <a:moveTo>
                    <a:pt x="0" y="856"/>
                  </a:moveTo>
                  <a:lnTo>
                    <a:pt x="39" y="856"/>
                  </a:lnTo>
                  <a:moveTo>
                    <a:pt x="0" y="571"/>
                  </a:moveTo>
                  <a:lnTo>
                    <a:pt x="39" y="571"/>
                  </a:lnTo>
                  <a:moveTo>
                    <a:pt x="0" y="285"/>
                  </a:moveTo>
                  <a:lnTo>
                    <a:pt x="39" y="285"/>
                  </a:lnTo>
                  <a:moveTo>
                    <a:pt x="0" y="0"/>
                  </a:moveTo>
                  <a:lnTo>
                    <a:pt x="39" y="0"/>
                  </a:lnTo>
                </a:path>
              </a:pathLst>
            </a:custGeom>
            <a:noFill/>
            <a:ln w="9525" cap="flat">
              <a:solidFill>
                <a:srgbClr val="89898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Line 12"/>
            <p:cNvSpPr>
              <a:spLocks noChangeShapeType="1"/>
            </p:cNvSpPr>
            <p:nvPr/>
          </p:nvSpPr>
          <p:spPr bwMode="auto">
            <a:xfrm>
              <a:off x="950" y="3593"/>
              <a:ext cx="3229" cy="0"/>
            </a:xfrm>
            <a:prstGeom prst="line">
              <a:avLst/>
            </a:prstGeom>
            <a:noFill/>
            <a:ln w="9525" cap="flat">
              <a:solidFill>
                <a:srgbClr val="89898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13"/>
            <p:cNvSpPr>
              <a:spLocks noEditPoints="1"/>
            </p:cNvSpPr>
            <p:nvPr/>
          </p:nvSpPr>
          <p:spPr bwMode="auto">
            <a:xfrm>
              <a:off x="950" y="3593"/>
              <a:ext cx="3229" cy="33"/>
            </a:xfrm>
            <a:custGeom>
              <a:avLst/>
              <a:gdLst>
                <a:gd name="T0" fmla="*/ 0 w 3229"/>
                <a:gd name="T1" fmla="*/ 0 h 33"/>
                <a:gd name="T2" fmla="*/ 0 w 3229"/>
                <a:gd name="T3" fmla="*/ 33 h 33"/>
                <a:gd name="T4" fmla="*/ 1076 w 3229"/>
                <a:gd name="T5" fmla="*/ 0 h 33"/>
                <a:gd name="T6" fmla="*/ 1076 w 3229"/>
                <a:gd name="T7" fmla="*/ 33 h 33"/>
                <a:gd name="T8" fmla="*/ 2152 w 3229"/>
                <a:gd name="T9" fmla="*/ 0 h 33"/>
                <a:gd name="T10" fmla="*/ 2152 w 3229"/>
                <a:gd name="T11" fmla="*/ 33 h 33"/>
                <a:gd name="T12" fmla="*/ 3229 w 3229"/>
                <a:gd name="T13" fmla="*/ 0 h 33"/>
                <a:gd name="T14" fmla="*/ 3229 w 3229"/>
                <a:gd name="T15" fmla="*/ 33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29" h="33">
                  <a:moveTo>
                    <a:pt x="0" y="0"/>
                  </a:moveTo>
                  <a:lnTo>
                    <a:pt x="0" y="33"/>
                  </a:lnTo>
                  <a:moveTo>
                    <a:pt x="1076" y="0"/>
                  </a:moveTo>
                  <a:lnTo>
                    <a:pt x="1076" y="33"/>
                  </a:lnTo>
                  <a:moveTo>
                    <a:pt x="2152" y="0"/>
                  </a:moveTo>
                  <a:lnTo>
                    <a:pt x="2152" y="33"/>
                  </a:lnTo>
                  <a:moveTo>
                    <a:pt x="3229" y="0"/>
                  </a:moveTo>
                  <a:lnTo>
                    <a:pt x="3229" y="33"/>
                  </a:lnTo>
                </a:path>
              </a:pathLst>
            </a:custGeom>
            <a:noFill/>
            <a:ln w="9525" cap="flat">
              <a:solidFill>
                <a:srgbClr val="89898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Rectangle 14"/>
            <p:cNvSpPr>
              <a:spLocks noChangeArrowheads="1"/>
            </p:cNvSpPr>
            <p:nvPr/>
          </p:nvSpPr>
          <p:spPr bwMode="auto">
            <a:xfrm>
              <a:off x="1287" y="1884"/>
              <a:ext cx="214"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panose="020F0502020204030204" pitchFamily="34" charset="0"/>
                </a:rPr>
                <a:t>5.4</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20" name="Rectangle 15"/>
            <p:cNvSpPr>
              <a:spLocks noChangeArrowheads="1"/>
            </p:cNvSpPr>
            <p:nvPr/>
          </p:nvSpPr>
          <p:spPr bwMode="auto">
            <a:xfrm>
              <a:off x="2337" y="1882"/>
              <a:ext cx="14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panose="020F0502020204030204" pitchFamily="34" charset="0"/>
                </a:rPr>
                <a:t>5.6</a:t>
              </a:r>
              <a:endParaRPr kumimoji="0" lang="en-US" sz="1800" b="0" i="0" u="none" strike="noStrike" cap="none" normalizeH="0" baseline="0" dirty="0" smtClean="0">
                <a:ln>
                  <a:noFill/>
                </a:ln>
                <a:solidFill>
                  <a:schemeClr val="tx1"/>
                </a:solidFill>
                <a:effectLst/>
                <a:latin typeface="Arial" panose="020B0604020202020204" pitchFamily="34" charset="0"/>
              </a:endParaRPr>
            </a:p>
          </p:txBody>
        </p:sp>
        <p:sp>
          <p:nvSpPr>
            <p:cNvPr id="21" name="Rectangle 16"/>
            <p:cNvSpPr>
              <a:spLocks noChangeArrowheads="1"/>
            </p:cNvSpPr>
            <p:nvPr/>
          </p:nvSpPr>
          <p:spPr bwMode="auto">
            <a:xfrm>
              <a:off x="3415" y="1825"/>
              <a:ext cx="153"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500" b="0" i="0" u="none" strike="noStrike" cap="none" normalizeH="0" baseline="0" dirty="0" smtClean="0">
                  <a:ln>
                    <a:noFill/>
                  </a:ln>
                  <a:solidFill>
                    <a:srgbClr val="000000"/>
                  </a:solidFill>
                  <a:effectLst/>
                  <a:latin typeface="Calibri" panose="020F0502020204030204" pitchFamily="34" charset="0"/>
                </a:rPr>
                <a:t>5.9</a:t>
              </a:r>
              <a:endParaRPr kumimoji="0" lang="en-US" sz="1800" b="0" i="0" u="none" strike="noStrike" cap="none" normalizeH="0" baseline="0" dirty="0" smtClean="0">
                <a:ln>
                  <a:noFill/>
                </a:ln>
                <a:solidFill>
                  <a:schemeClr val="tx1"/>
                </a:solidFill>
                <a:effectLst/>
                <a:latin typeface="Arial" panose="020B0604020202020204" pitchFamily="34" charset="0"/>
              </a:endParaRPr>
            </a:p>
          </p:txBody>
        </p:sp>
        <p:sp>
          <p:nvSpPr>
            <p:cNvPr id="22" name="Rectangle 17"/>
            <p:cNvSpPr>
              <a:spLocks noChangeArrowheads="1"/>
            </p:cNvSpPr>
            <p:nvPr/>
          </p:nvSpPr>
          <p:spPr bwMode="auto">
            <a:xfrm>
              <a:off x="1574" y="1342"/>
              <a:ext cx="215"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panose="020F0502020204030204" pitchFamily="34" charset="0"/>
                </a:rPr>
                <a:t>7.2</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23" name="Rectangle 18"/>
            <p:cNvSpPr>
              <a:spLocks noChangeArrowheads="1"/>
            </p:cNvSpPr>
            <p:nvPr/>
          </p:nvSpPr>
          <p:spPr bwMode="auto">
            <a:xfrm>
              <a:off x="2645" y="1314"/>
              <a:ext cx="214"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Calibri" panose="020F0502020204030204" pitchFamily="34" charset="0"/>
                </a:rPr>
                <a:t>7.4</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24" name="Rectangle 19"/>
            <p:cNvSpPr>
              <a:spLocks noChangeArrowheads="1"/>
            </p:cNvSpPr>
            <p:nvPr/>
          </p:nvSpPr>
          <p:spPr bwMode="auto">
            <a:xfrm>
              <a:off x="3723" y="1285"/>
              <a:ext cx="214"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Calibri" panose="020F0502020204030204" pitchFamily="34" charset="0"/>
                </a:rPr>
                <a:t>7.5</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25" name="Rectangle 20"/>
            <p:cNvSpPr>
              <a:spLocks noChangeArrowheads="1"/>
            </p:cNvSpPr>
            <p:nvPr/>
          </p:nvSpPr>
          <p:spPr bwMode="auto">
            <a:xfrm>
              <a:off x="782" y="3515"/>
              <a:ext cx="121"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panose="020F0502020204030204" pitchFamily="34" charset="0"/>
                </a:rPr>
                <a:t>0</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26" name="Rectangle 21"/>
            <p:cNvSpPr>
              <a:spLocks noChangeArrowheads="1"/>
            </p:cNvSpPr>
            <p:nvPr/>
          </p:nvSpPr>
          <p:spPr bwMode="auto">
            <a:xfrm>
              <a:off x="782" y="3231"/>
              <a:ext cx="121"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panose="020F0502020204030204" pitchFamily="34" charset="0"/>
                </a:rPr>
                <a:t>1</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27" name="Rectangle 22"/>
            <p:cNvSpPr>
              <a:spLocks noChangeArrowheads="1"/>
            </p:cNvSpPr>
            <p:nvPr/>
          </p:nvSpPr>
          <p:spPr bwMode="auto">
            <a:xfrm>
              <a:off x="782" y="2948"/>
              <a:ext cx="121"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panose="020F0502020204030204" pitchFamily="34" charset="0"/>
                </a:rPr>
                <a:t>2</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28" name="Rectangle 23"/>
            <p:cNvSpPr>
              <a:spLocks noChangeArrowheads="1"/>
            </p:cNvSpPr>
            <p:nvPr/>
          </p:nvSpPr>
          <p:spPr bwMode="auto">
            <a:xfrm>
              <a:off x="782" y="2662"/>
              <a:ext cx="121"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Calibri" panose="020F0502020204030204" pitchFamily="34" charset="0"/>
                </a:rPr>
                <a:t>3</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29" name="Rectangle 24"/>
            <p:cNvSpPr>
              <a:spLocks noChangeArrowheads="1"/>
            </p:cNvSpPr>
            <p:nvPr/>
          </p:nvSpPr>
          <p:spPr bwMode="auto">
            <a:xfrm>
              <a:off x="782" y="2378"/>
              <a:ext cx="121"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Calibri" panose="020F0502020204030204" pitchFamily="34" charset="0"/>
                </a:rPr>
                <a:t>4</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30" name="Rectangle 25"/>
            <p:cNvSpPr>
              <a:spLocks noChangeArrowheads="1"/>
            </p:cNvSpPr>
            <p:nvPr/>
          </p:nvSpPr>
          <p:spPr bwMode="auto">
            <a:xfrm>
              <a:off x="782" y="2094"/>
              <a:ext cx="121"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panose="020F0502020204030204" pitchFamily="34" charset="0"/>
                </a:rPr>
                <a:t>5</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31" name="Rectangle 26"/>
            <p:cNvSpPr>
              <a:spLocks noChangeArrowheads="1"/>
            </p:cNvSpPr>
            <p:nvPr/>
          </p:nvSpPr>
          <p:spPr bwMode="auto">
            <a:xfrm>
              <a:off x="782" y="1810"/>
              <a:ext cx="121"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panose="020F0502020204030204" pitchFamily="34" charset="0"/>
                </a:rPr>
                <a:t>6</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32" name="Rectangle 27"/>
            <p:cNvSpPr>
              <a:spLocks noChangeArrowheads="1"/>
            </p:cNvSpPr>
            <p:nvPr/>
          </p:nvSpPr>
          <p:spPr bwMode="auto">
            <a:xfrm>
              <a:off x="782" y="1526"/>
              <a:ext cx="121"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panose="020F0502020204030204" pitchFamily="34" charset="0"/>
                </a:rPr>
                <a:t>7</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33" name="Rectangle 28"/>
            <p:cNvSpPr>
              <a:spLocks noChangeArrowheads="1"/>
            </p:cNvSpPr>
            <p:nvPr/>
          </p:nvSpPr>
          <p:spPr bwMode="auto">
            <a:xfrm>
              <a:off x="782" y="1243"/>
              <a:ext cx="121"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panose="020F0502020204030204" pitchFamily="34" charset="0"/>
                </a:rPr>
                <a:t>8</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34" name="Rectangle 29"/>
            <p:cNvSpPr>
              <a:spLocks noChangeArrowheads="1"/>
            </p:cNvSpPr>
            <p:nvPr/>
          </p:nvSpPr>
          <p:spPr bwMode="auto">
            <a:xfrm>
              <a:off x="1292" y="3668"/>
              <a:ext cx="467"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panose="020F0502020204030204" pitchFamily="34" charset="0"/>
                </a:rPr>
                <a:t>FY20/21</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35" name="Rectangle 30"/>
            <p:cNvSpPr>
              <a:spLocks noChangeArrowheads="1"/>
            </p:cNvSpPr>
            <p:nvPr/>
          </p:nvSpPr>
          <p:spPr bwMode="auto">
            <a:xfrm>
              <a:off x="2370" y="3668"/>
              <a:ext cx="466"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panose="020F0502020204030204" pitchFamily="34" charset="0"/>
                </a:rPr>
                <a:t>FY21/22</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36" name="Rectangle 31"/>
            <p:cNvSpPr>
              <a:spLocks noChangeArrowheads="1"/>
            </p:cNvSpPr>
            <p:nvPr/>
          </p:nvSpPr>
          <p:spPr bwMode="auto">
            <a:xfrm>
              <a:off x="3447" y="3668"/>
              <a:ext cx="467"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panose="020F0502020204030204" pitchFamily="34" charset="0"/>
                </a:rPr>
                <a:t>FY22/23</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37" name="Rectangle 32"/>
            <p:cNvSpPr>
              <a:spLocks noChangeArrowheads="1"/>
            </p:cNvSpPr>
            <p:nvPr/>
          </p:nvSpPr>
          <p:spPr bwMode="auto">
            <a:xfrm>
              <a:off x="4352" y="2389"/>
              <a:ext cx="60" cy="60"/>
            </a:xfrm>
            <a:prstGeom prst="rect">
              <a:avLst/>
            </a:prstGeom>
            <a:solidFill>
              <a:srgbClr val="ED7D3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Rectangle 33"/>
            <p:cNvSpPr>
              <a:spLocks noChangeArrowheads="1"/>
            </p:cNvSpPr>
            <p:nvPr/>
          </p:nvSpPr>
          <p:spPr bwMode="auto">
            <a:xfrm>
              <a:off x="4441" y="2350"/>
              <a:ext cx="598" cy="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panose="020F0502020204030204" pitchFamily="34" charset="0"/>
                </a:rPr>
                <a:t>Budget Cost</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39" name="Rectangle 34"/>
            <p:cNvSpPr>
              <a:spLocks noChangeArrowheads="1"/>
            </p:cNvSpPr>
            <p:nvPr/>
          </p:nvSpPr>
          <p:spPr bwMode="auto">
            <a:xfrm>
              <a:off x="4352" y="2564"/>
              <a:ext cx="60" cy="61"/>
            </a:xfrm>
            <a:prstGeom prst="rect">
              <a:avLst/>
            </a:prstGeom>
            <a:solidFill>
              <a:srgbClr val="5B9BD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Rectangle 35"/>
            <p:cNvSpPr>
              <a:spLocks noChangeArrowheads="1"/>
            </p:cNvSpPr>
            <p:nvPr/>
          </p:nvSpPr>
          <p:spPr bwMode="auto">
            <a:xfrm>
              <a:off x="4441" y="2525"/>
              <a:ext cx="434" cy="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panose="020F0502020204030204" pitchFamily="34" charset="0"/>
                </a:rPr>
                <a:t>Full Cost</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41" name="Rectangle 36"/>
            <p:cNvSpPr>
              <a:spLocks noChangeArrowheads="1"/>
            </p:cNvSpPr>
            <p:nvPr/>
          </p:nvSpPr>
          <p:spPr bwMode="auto">
            <a:xfrm>
              <a:off x="713" y="1162"/>
              <a:ext cx="4334" cy="2689"/>
            </a:xfrm>
            <a:prstGeom prst="rect">
              <a:avLst/>
            </a:prstGeom>
            <a:noFill/>
            <a:ln w="9525" cap="flat">
              <a:solidFill>
                <a:srgbClr val="89898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24478627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59832" y="134970"/>
            <a:ext cx="7886700" cy="1325563"/>
          </a:xfrm>
        </p:spPr>
        <p:txBody>
          <a:bodyPr/>
          <a:lstStyle/>
          <a:p>
            <a:r>
              <a:rPr lang="en-ZA" dirty="0" smtClean="0"/>
              <a:t>Financial 02</a:t>
            </a:r>
            <a:endParaRPr lang="en-ZA" dirty="0"/>
          </a:p>
        </p:txBody>
      </p:sp>
      <p:sp>
        <p:nvSpPr>
          <p:cNvPr id="7" name="Text Placeholder 6"/>
          <p:cNvSpPr>
            <a:spLocks noGrp="1"/>
          </p:cNvSpPr>
          <p:nvPr>
            <p:ph type="body" idx="1"/>
          </p:nvPr>
        </p:nvSpPr>
        <p:spPr/>
        <p:txBody>
          <a:bodyPr/>
          <a:lstStyle/>
          <a:p>
            <a:r>
              <a:rPr lang="en-ZA" dirty="0" smtClean="0"/>
              <a:t>FY 2020/21</a:t>
            </a:r>
            <a:endParaRPr lang="en-ZA" dirty="0"/>
          </a:p>
        </p:txBody>
      </p:sp>
      <p:pic>
        <p:nvPicPr>
          <p:cNvPr id="11" name="Content Placeholder 10"/>
          <p:cNvPicPr>
            <a:picLocks noGrp="1" noChangeAspect="1"/>
          </p:cNvPicPr>
          <p:nvPr>
            <p:ph sz="half" idx="2"/>
          </p:nvPr>
        </p:nvPicPr>
        <p:blipFill>
          <a:blip r:embed="rId2"/>
          <a:stretch>
            <a:fillRect/>
          </a:stretch>
        </p:blipFill>
        <p:spPr>
          <a:xfrm>
            <a:off x="718817" y="2505075"/>
            <a:ext cx="3691579" cy="3684588"/>
          </a:xfrm>
          <a:prstGeom prst="rect">
            <a:avLst/>
          </a:prstGeom>
        </p:spPr>
      </p:pic>
      <p:sp>
        <p:nvSpPr>
          <p:cNvPr id="9" name="Text Placeholder 8"/>
          <p:cNvSpPr>
            <a:spLocks noGrp="1"/>
          </p:cNvSpPr>
          <p:nvPr>
            <p:ph type="body" sz="quarter" idx="3"/>
          </p:nvPr>
        </p:nvSpPr>
        <p:spPr/>
        <p:txBody>
          <a:bodyPr/>
          <a:lstStyle/>
          <a:p>
            <a:r>
              <a:rPr lang="en-ZA" dirty="0" smtClean="0"/>
              <a:t>FY 2021/22</a:t>
            </a:r>
            <a:endParaRPr lang="en-ZA" dirty="0"/>
          </a:p>
        </p:txBody>
      </p:sp>
      <p:pic>
        <p:nvPicPr>
          <p:cNvPr id="12" name="Content Placeholder 11"/>
          <p:cNvPicPr>
            <a:picLocks noGrp="1" noChangeAspect="1"/>
          </p:cNvPicPr>
          <p:nvPr>
            <p:ph sz="quarter" idx="4"/>
          </p:nvPr>
        </p:nvPicPr>
        <p:blipFill>
          <a:blip r:embed="rId3"/>
          <a:stretch>
            <a:fillRect/>
          </a:stretch>
        </p:blipFill>
        <p:spPr>
          <a:xfrm>
            <a:off x="4740998" y="2505075"/>
            <a:ext cx="3664091" cy="3684588"/>
          </a:xfrm>
          <a:prstGeom prst="rect">
            <a:avLst/>
          </a:prstGeom>
        </p:spPr>
      </p:pic>
      <p:sp>
        <p:nvSpPr>
          <p:cNvPr id="4" name="Date Placeholder 3"/>
          <p:cNvSpPr>
            <a:spLocks noGrp="1"/>
          </p:cNvSpPr>
          <p:nvPr>
            <p:ph type="dt" sz="half" idx="10"/>
          </p:nvPr>
        </p:nvSpPr>
        <p:spPr/>
        <p:txBody>
          <a:bodyPr/>
          <a:lstStyle/>
          <a:p>
            <a:pPr>
              <a:defRPr/>
            </a:pPr>
            <a:fld id="{24783644-E4D3-4EDC-9362-7A273DE89A1E}" type="datetime1">
              <a:rPr lang="en-ZA" smtClean="0"/>
              <a:t>2020/08/17</a:t>
            </a:fld>
            <a:endParaRPr lang="en-ZA" dirty="0"/>
          </a:p>
        </p:txBody>
      </p:sp>
      <p:sp>
        <p:nvSpPr>
          <p:cNvPr id="6" name="Slide Number Placeholder 5"/>
          <p:cNvSpPr>
            <a:spLocks noGrp="1"/>
          </p:cNvSpPr>
          <p:nvPr>
            <p:ph type="sldNum" sz="quarter" idx="12"/>
          </p:nvPr>
        </p:nvSpPr>
        <p:spPr/>
        <p:txBody>
          <a:bodyPr/>
          <a:lstStyle/>
          <a:p>
            <a:fld id="{BD110FA0-8810-4B51-98E8-D6636C85387D}" type="slidenum">
              <a:rPr lang="en-ZA" altLang="en-US" smtClean="0"/>
              <a:pPr/>
              <a:t>41</a:t>
            </a:fld>
            <a:endParaRPr lang="en-ZA" altLang="en-US"/>
          </a:p>
        </p:txBody>
      </p:sp>
    </p:spTree>
    <p:extLst>
      <p:ext uri="{BB962C8B-B14F-4D97-AF65-F5344CB8AC3E}">
        <p14:creationId xmlns:p14="http://schemas.microsoft.com/office/powerpoint/2010/main" val="158743792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59832" y="139419"/>
            <a:ext cx="7886700" cy="1325563"/>
          </a:xfrm>
        </p:spPr>
        <p:txBody>
          <a:bodyPr/>
          <a:lstStyle/>
          <a:p>
            <a:r>
              <a:rPr lang="en-ZA" dirty="0" smtClean="0"/>
              <a:t>Financial 03</a:t>
            </a:r>
            <a:endParaRPr lang="en-ZA" dirty="0"/>
          </a:p>
        </p:txBody>
      </p:sp>
      <p:pic>
        <p:nvPicPr>
          <p:cNvPr id="7" name="Content Placeholder 6"/>
          <p:cNvPicPr>
            <a:picLocks noGrp="1" noChangeAspect="1"/>
          </p:cNvPicPr>
          <p:nvPr>
            <p:ph idx="1"/>
          </p:nvPr>
        </p:nvPicPr>
        <p:blipFill>
          <a:blip r:embed="rId2"/>
          <a:stretch>
            <a:fillRect/>
          </a:stretch>
        </p:blipFill>
        <p:spPr>
          <a:xfrm>
            <a:off x="457200" y="2132856"/>
            <a:ext cx="8342109" cy="2448000"/>
          </a:xfrm>
          <a:prstGeom prst="rect">
            <a:avLst/>
          </a:prstGeom>
        </p:spPr>
      </p:pic>
      <p:sp>
        <p:nvSpPr>
          <p:cNvPr id="4" name="Date Placeholder 3"/>
          <p:cNvSpPr>
            <a:spLocks noGrp="1"/>
          </p:cNvSpPr>
          <p:nvPr>
            <p:ph type="dt" sz="half" idx="10"/>
          </p:nvPr>
        </p:nvSpPr>
        <p:spPr/>
        <p:txBody>
          <a:bodyPr/>
          <a:lstStyle/>
          <a:p>
            <a:pPr>
              <a:defRPr/>
            </a:pPr>
            <a:fld id="{05086E76-B3A0-42B9-BF68-6B4B8FDF1A9E}" type="datetime1">
              <a:rPr lang="en-ZA" smtClean="0"/>
              <a:t>2020/08/17</a:t>
            </a:fld>
            <a:endParaRPr lang="en-ZA" dirty="0"/>
          </a:p>
        </p:txBody>
      </p:sp>
      <p:sp>
        <p:nvSpPr>
          <p:cNvPr id="6" name="Slide Number Placeholder 5"/>
          <p:cNvSpPr>
            <a:spLocks noGrp="1"/>
          </p:cNvSpPr>
          <p:nvPr>
            <p:ph type="sldNum" sz="quarter" idx="12"/>
          </p:nvPr>
        </p:nvSpPr>
        <p:spPr/>
        <p:txBody>
          <a:bodyPr/>
          <a:lstStyle/>
          <a:p>
            <a:fld id="{BD110FA0-8810-4B51-98E8-D6636C85387D}" type="slidenum">
              <a:rPr lang="en-ZA" altLang="en-US" smtClean="0"/>
              <a:pPr/>
              <a:t>42</a:t>
            </a:fld>
            <a:endParaRPr lang="en-ZA" altLang="en-US"/>
          </a:p>
        </p:txBody>
      </p:sp>
      <p:sp>
        <p:nvSpPr>
          <p:cNvPr id="8" name="TextBox 7"/>
          <p:cNvSpPr txBox="1"/>
          <p:nvPr/>
        </p:nvSpPr>
        <p:spPr>
          <a:xfrm>
            <a:off x="2468014" y="1613781"/>
            <a:ext cx="4320480" cy="370276"/>
          </a:xfrm>
          <a:prstGeom prst="rect">
            <a:avLst/>
          </a:prstGeom>
          <a:noFill/>
        </p:spPr>
        <p:txBody>
          <a:bodyPr wrap="square" rtlCol="0">
            <a:spAutoFit/>
          </a:bodyPr>
          <a:lstStyle/>
          <a:p>
            <a:pPr algn="ctr"/>
            <a:r>
              <a:rPr lang="en-ZA" i="1" dirty="0"/>
              <a:t>PROJECTED BUDGET SHORTFALLS</a:t>
            </a:r>
          </a:p>
        </p:txBody>
      </p:sp>
      <p:sp>
        <p:nvSpPr>
          <p:cNvPr id="9" name="TextBox 8"/>
          <p:cNvSpPr txBox="1"/>
          <p:nvPr/>
        </p:nvSpPr>
        <p:spPr>
          <a:xfrm>
            <a:off x="1187624" y="4676283"/>
            <a:ext cx="5588101" cy="1477328"/>
          </a:xfrm>
          <a:prstGeom prst="rect">
            <a:avLst/>
          </a:prstGeom>
          <a:noFill/>
        </p:spPr>
        <p:txBody>
          <a:bodyPr wrap="square" rtlCol="0">
            <a:spAutoFit/>
          </a:bodyPr>
          <a:lstStyle/>
          <a:p>
            <a:r>
              <a:rPr lang="en-ZA" b="1" dirty="0" smtClean="0"/>
              <a:t>Main Cost Drivers</a:t>
            </a:r>
          </a:p>
          <a:p>
            <a:r>
              <a:rPr lang="en-ZA" dirty="0"/>
              <a:t>	</a:t>
            </a:r>
            <a:r>
              <a:rPr lang="en-ZA" dirty="0" smtClean="0"/>
              <a:t>	1. Human Resources</a:t>
            </a:r>
          </a:p>
          <a:p>
            <a:r>
              <a:rPr lang="en-ZA" dirty="0"/>
              <a:t>	</a:t>
            </a:r>
            <a:r>
              <a:rPr lang="en-ZA" dirty="0" smtClean="0"/>
              <a:t>	2. Medical Outsourcing</a:t>
            </a:r>
          </a:p>
          <a:p>
            <a:r>
              <a:rPr lang="en-ZA" dirty="0"/>
              <a:t>	</a:t>
            </a:r>
            <a:r>
              <a:rPr lang="en-ZA" dirty="0" smtClean="0"/>
              <a:t>	3. Pharmaceuticals</a:t>
            </a:r>
          </a:p>
          <a:p>
            <a:r>
              <a:rPr lang="en-ZA" dirty="0"/>
              <a:t>	</a:t>
            </a:r>
            <a:r>
              <a:rPr lang="en-ZA" dirty="0" smtClean="0"/>
              <a:t>	4. Fuels and Rations</a:t>
            </a:r>
            <a:endParaRPr lang="en-ZA" dirty="0"/>
          </a:p>
        </p:txBody>
      </p:sp>
    </p:spTree>
    <p:extLst>
      <p:ext uri="{BB962C8B-B14F-4D97-AF65-F5344CB8AC3E}">
        <p14:creationId xmlns:p14="http://schemas.microsoft.com/office/powerpoint/2010/main" val="349993835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59832" y="150005"/>
            <a:ext cx="7886700" cy="1325563"/>
          </a:xfrm>
        </p:spPr>
        <p:txBody>
          <a:bodyPr/>
          <a:lstStyle/>
          <a:p>
            <a:r>
              <a:rPr lang="en-ZA" dirty="0"/>
              <a:t>Financial </a:t>
            </a:r>
            <a:r>
              <a:rPr lang="en-ZA" dirty="0" smtClean="0"/>
              <a:t>04</a:t>
            </a:r>
            <a:endParaRPr lang="en-ZA" dirty="0"/>
          </a:p>
        </p:txBody>
      </p:sp>
      <p:sp>
        <p:nvSpPr>
          <p:cNvPr id="3" name="Content Placeholder 2"/>
          <p:cNvSpPr>
            <a:spLocks noGrp="1"/>
          </p:cNvSpPr>
          <p:nvPr>
            <p:ph idx="1"/>
          </p:nvPr>
        </p:nvSpPr>
        <p:spPr>
          <a:xfrm>
            <a:off x="457200" y="1700808"/>
            <a:ext cx="8229600" cy="4205064"/>
          </a:xfrm>
        </p:spPr>
        <p:txBody>
          <a:bodyPr/>
          <a:lstStyle/>
          <a:p>
            <a:r>
              <a:rPr lang="en-ZA" dirty="0" smtClean="0"/>
              <a:t>Budget Allocation versus Actual Requirement</a:t>
            </a:r>
          </a:p>
          <a:p>
            <a:pPr lvl="1"/>
            <a:r>
              <a:rPr lang="en-US" dirty="0"/>
              <a:t>SAMHS baseline allocation is approximately 10% of the DOD budget.</a:t>
            </a:r>
          </a:p>
          <a:p>
            <a:pPr lvl="1"/>
            <a:r>
              <a:rPr lang="en-US" dirty="0" smtClean="0"/>
              <a:t>SAMHS </a:t>
            </a:r>
            <a:r>
              <a:rPr lang="en-US" dirty="0"/>
              <a:t>budget allocation not aligned with increased health cost: </a:t>
            </a:r>
          </a:p>
          <a:p>
            <a:pPr lvl="2"/>
            <a:r>
              <a:rPr lang="en-US" dirty="0" smtClean="0"/>
              <a:t>Increase </a:t>
            </a:r>
            <a:r>
              <a:rPr lang="en-US" dirty="0"/>
              <a:t>in cost of health care outsourcing 9% per annum.</a:t>
            </a:r>
          </a:p>
          <a:p>
            <a:pPr lvl="2"/>
            <a:r>
              <a:rPr lang="en-US" dirty="0" smtClean="0"/>
              <a:t>Deviation </a:t>
            </a:r>
            <a:r>
              <a:rPr lang="en-US" dirty="0"/>
              <a:t>in consumables, pharmaceuticals on average 4% per annum.</a:t>
            </a:r>
          </a:p>
          <a:p>
            <a:r>
              <a:rPr lang="en-US" dirty="0"/>
              <a:t>Challenge to appoint additional human resources, ie health care practitioners, as wage creep reduces operating allocation.</a:t>
            </a:r>
          </a:p>
          <a:p>
            <a:r>
              <a:rPr lang="en-US" dirty="0"/>
              <a:t>Current baseline allocation does not allow for sufficient capital renewal: less than 2% </a:t>
            </a:r>
          </a:p>
          <a:p>
            <a:r>
              <a:rPr lang="en-US" dirty="0"/>
              <a:t>Reduced ability to invest in medical technologies.</a:t>
            </a:r>
          </a:p>
          <a:p>
            <a:endParaRPr lang="en-ZA" dirty="0"/>
          </a:p>
        </p:txBody>
      </p:sp>
      <p:sp>
        <p:nvSpPr>
          <p:cNvPr id="4" name="Date Placeholder 3"/>
          <p:cNvSpPr>
            <a:spLocks noGrp="1"/>
          </p:cNvSpPr>
          <p:nvPr>
            <p:ph type="dt" sz="half" idx="10"/>
          </p:nvPr>
        </p:nvSpPr>
        <p:spPr/>
        <p:txBody>
          <a:bodyPr/>
          <a:lstStyle/>
          <a:p>
            <a:pPr>
              <a:defRPr/>
            </a:pPr>
            <a:fld id="{36285B8C-085C-42AE-85AD-45D0D5B7288E}" type="datetime1">
              <a:rPr lang="en-ZA" smtClean="0"/>
              <a:t>2020/08/17</a:t>
            </a:fld>
            <a:endParaRPr lang="en-ZA" dirty="0"/>
          </a:p>
        </p:txBody>
      </p:sp>
      <p:sp>
        <p:nvSpPr>
          <p:cNvPr id="6" name="Slide Number Placeholder 5"/>
          <p:cNvSpPr>
            <a:spLocks noGrp="1"/>
          </p:cNvSpPr>
          <p:nvPr>
            <p:ph type="sldNum" sz="quarter" idx="12"/>
          </p:nvPr>
        </p:nvSpPr>
        <p:spPr/>
        <p:txBody>
          <a:bodyPr/>
          <a:lstStyle/>
          <a:p>
            <a:fld id="{BD110FA0-8810-4B51-98E8-D6636C85387D}" type="slidenum">
              <a:rPr lang="en-ZA" altLang="en-US" smtClean="0"/>
              <a:pPr/>
              <a:t>43</a:t>
            </a:fld>
            <a:endParaRPr lang="en-ZA" altLang="en-US"/>
          </a:p>
        </p:txBody>
      </p:sp>
    </p:spTree>
    <p:extLst>
      <p:ext uri="{BB962C8B-B14F-4D97-AF65-F5344CB8AC3E}">
        <p14:creationId xmlns:p14="http://schemas.microsoft.com/office/powerpoint/2010/main" val="220006146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a:p>
        </p:txBody>
      </p:sp>
      <p:sp>
        <p:nvSpPr>
          <p:cNvPr id="7" name="Content Placeholder 2"/>
          <p:cNvSpPr>
            <a:spLocks noGrp="1"/>
          </p:cNvSpPr>
          <p:nvPr>
            <p:ph idx="1"/>
          </p:nvPr>
        </p:nvSpPr>
        <p:spPr>
          <a:xfrm>
            <a:off x="251520" y="1988840"/>
            <a:ext cx="8517632" cy="3672408"/>
          </a:xfrm>
          <a:effectLst>
            <a:glow rad="228600">
              <a:schemeClr val="accent2">
                <a:satMod val="175000"/>
                <a:alpha val="40000"/>
              </a:schemeClr>
            </a:glow>
          </a:effectLst>
          <a:scene3d>
            <a:camera prst="orthographicFront"/>
            <a:lightRig rig="threePt" dir="t"/>
          </a:scene3d>
          <a:sp3d extrusionH="304800"/>
        </p:spPr>
        <p:txBody>
          <a:bodyPr>
            <a:sp3d extrusionH="57150">
              <a:bevelT w="38100" h="38100" prst="angle"/>
              <a:bevelB w="38100" h="38100" prst="angle"/>
            </a:sp3d>
          </a:bodyPr>
          <a:lstStyle/>
          <a:p>
            <a:pPr marL="0" indent="0" algn="ctr">
              <a:buNone/>
            </a:pPr>
            <a:r>
              <a:rPr lang="en-ZA" sz="6600" dirty="0" smtClean="0">
                <a:effectLst>
                  <a:outerShdw blurRad="50800" dist="50800" dir="5400000" algn="ctr" rotWithShape="0">
                    <a:srgbClr val="C00000"/>
                  </a:outerShdw>
                </a:effectLst>
                <a:latin typeface="Bernard MT Condensed" panose="02050806060905020404" pitchFamily="18" charset="0"/>
              </a:rPr>
              <a:t>RENOVATION </a:t>
            </a:r>
          </a:p>
          <a:p>
            <a:pPr marL="0" indent="0" algn="ctr">
              <a:buNone/>
            </a:pPr>
            <a:r>
              <a:rPr lang="en-ZA" sz="6600" dirty="0" smtClean="0">
                <a:effectLst>
                  <a:outerShdw blurRad="50800" dist="50800" dir="5400000" algn="ctr" rotWithShape="0">
                    <a:srgbClr val="C00000"/>
                  </a:outerShdw>
                </a:effectLst>
                <a:latin typeface="Bernard MT Condensed" panose="02050806060905020404" pitchFamily="18" charset="0"/>
              </a:rPr>
              <a:t>AND</a:t>
            </a:r>
          </a:p>
          <a:p>
            <a:pPr marL="0" indent="0" algn="ctr">
              <a:buNone/>
            </a:pPr>
            <a:r>
              <a:rPr lang="en-ZA" sz="6600" dirty="0" smtClean="0">
                <a:effectLst>
                  <a:outerShdw blurRad="50800" dist="50800" dir="5400000" algn="ctr" rotWithShape="0">
                    <a:srgbClr val="C00000"/>
                  </a:outerShdw>
                </a:effectLst>
                <a:latin typeface="Bernard MT Condensed" panose="02050806060905020404" pitchFamily="18" charset="0"/>
              </a:rPr>
              <a:t>MAINTENANCE PROGRAMME</a:t>
            </a:r>
            <a:endParaRPr lang="en-ZA" sz="6600" dirty="0">
              <a:effectLst>
                <a:outerShdw blurRad="50800" dist="50800" dir="5400000" algn="ctr" rotWithShape="0">
                  <a:srgbClr val="C00000"/>
                </a:outerShdw>
              </a:effectLst>
              <a:latin typeface="Bernard MT Condensed" panose="02050806060905020404" pitchFamily="18" charset="0"/>
            </a:endParaRPr>
          </a:p>
        </p:txBody>
      </p:sp>
      <p:sp>
        <p:nvSpPr>
          <p:cNvPr id="4" name="Date Placeholder 3"/>
          <p:cNvSpPr>
            <a:spLocks noGrp="1"/>
          </p:cNvSpPr>
          <p:nvPr>
            <p:ph type="dt" sz="half" idx="10"/>
          </p:nvPr>
        </p:nvSpPr>
        <p:spPr/>
        <p:txBody>
          <a:bodyPr/>
          <a:lstStyle/>
          <a:p>
            <a:pPr>
              <a:defRPr/>
            </a:pPr>
            <a:fld id="{24882BCB-54DF-4C52-A095-4D1AC606C835}" type="datetime1">
              <a:rPr lang="en-ZA" smtClean="0"/>
              <a:t>2020/08/17</a:t>
            </a:fld>
            <a:endParaRPr lang="en-ZA" dirty="0"/>
          </a:p>
        </p:txBody>
      </p:sp>
      <p:sp>
        <p:nvSpPr>
          <p:cNvPr id="6" name="Slide Number Placeholder 5"/>
          <p:cNvSpPr>
            <a:spLocks noGrp="1"/>
          </p:cNvSpPr>
          <p:nvPr>
            <p:ph type="sldNum" sz="quarter" idx="12"/>
          </p:nvPr>
        </p:nvSpPr>
        <p:spPr/>
        <p:txBody>
          <a:bodyPr/>
          <a:lstStyle/>
          <a:p>
            <a:fld id="{BD110FA0-8810-4B51-98E8-D6636C85387D}" type="slidenum">
              <a:rPr lang="en-ZA" altLang="en-US" smtClean="0"/>
              <a:pPr/>
              <a:t>44</a:t>
            </a:fld>
            <a:endParaRPr lang="en-ZA" altLang="en-US"/>
          </a:p>
        </p:txBody>
      </p:sp>
    </p:spTree>
    <p:extLst>
      <p:ext uri="{BB962C8B-B14F-4D97-AF65-F5344CB8AC3E}">
        <p14:creationId xmlns:p14="http://schemas.microsoft.com/office/powerpoint/2010/main" val="112278206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59832" y="260648"/>
            <a:ext cx="7128792" cy="1325563"/>
          </a:xfrm>
        </p:spPr>
        <p:txBody>
          <a:bodyPr/>
          <a:lstStyle/>
          <a:p>
            <a:r>
              <a:rPr lang="en-ZA" dirty="0" smtClean="0"/>
              <a:t>Conclusion</a:t>
            </a:r>
            <a:endParaRPr lang="en-ZA" dirty="0"/>
          </a:p>
        </p:txBody>
      </p:sp>
      <p:sp>
        <p:nvSpPr>
          <p:cNvPr id="3" name="Content Placeholder 2"/>
          <p:cNvSpPr>
            <a:spLocks noGrp="1"/>
          </p:cNvSpPr>
          <p:nvPr>
            <p:ph idx="1"/>
          </p:nvPr>
        </p:nvSpPr>
        <p:spPr/>
        <p:txBody>
          <a:bodyPr>
            <a:normAutofit/>
          </a:bodyPr>
          <a:lstStyle/>
          <a:p>
            <a:pPr lvl="0"/>
            <a:r>
              <a:rPr lang="en-GB" sz="2000" dirty="0"/>
              <a:t>The performance of the SAMHS was satisfactory despite the financial risk. However, it must be highlighted that the unique situation facing the SAMHS, namely; that of a continuous increase in its footprint resulting in an increased demand for healthcare services, will impact negatively on the budget and on service delivery.</a:t>
            </a:r>
            <a:endParaRPr lang="en-US" sz="2000" dirty="0"/>
          </a:p>
          <a:p>
            <a:pPr lvl="0"/>
            <a:r>
              <a:rPr lang="en-GB" sz="2000" dirty="0"/>
              <a:t>The SAMHS continues to render healthcare services amidst the strategic risks. The delivery of a comprehensive healthcare service is, however, negatively affected by the budget allocation of the SAMHS. The compulsory budget baseline reductions over the three financial years from FY2020/21 to 2022/23 will exacerbate the insufficient budget allocation risk of the SAMHS. The strategic risks of the SAMHS impact on all the objectives and outputs across the five sub-programmes of the SAMHS. The challenges and strategic risks have exacerbated the operational readiness and the sustainment of healthcare service delivery.</a:t>
            </a:r>
            <a:endParaRPr lang="en-US" sz="2000" dirty="0"/>
          </a:p>
          <a:p>
            <a:endParaRPr lang="en-ZA" dirty="0"/>
          </a:p>
        </p:txBody>
      </p:sp>
      <p:sp>
        <p:nvSpPr>
          <p:cNvPr id="4" name="Date Placeholder 3"/>
          <p:cNvSpPr>
            <a:spLocks noGrp="1"/>
          </p:cNvSpPr>
          <p:nvPr>
            <p:ph type="dt" sz="half" idx="10"/>
          </p:nvPr>
        </p:nvSpPr>
        <p:spPr/>
        <p:txBody>
          <a:bodyPr/>
          <a:lstStyle/>
          <a:p>
            <a:pPr>
              <a:defRPr/>
            </a:pPr>
            <a:fld id="{312CFB05-3F3D-460B-8123-941B228BC421}" type="datetime1">
              <a:rPr lang="en-ZA" smtClean="0"/>
              <a:t>2020/08/17</a:t>
            </a:fld>
            <a:endParaRPr lang="en-ZA" dirty="0"/>
          </a:p>
        </p:txBody>
      </p:sp>
      <p:sp>
        <p:nvSpPr>
          <p:cNvPr id="6" name="Slide Number Placeholder 5"/>
          <p:cNvSpPr>
            <a:spLocks noGrp="1"/>
          </p:cNvSpPr>
          <p:nvPr>
            <p:ph type="sldNum" sz="quarter" idx="12"/>
          </p:nvPr>
        </p:nvSpPr>
        <p:spPr/>
        <p:txBody>
          <a:bodyPr/>
          <a:lstStyle/>
          <a:p>
            <a:fld id="{BD110FA0-8810-4B51-98E8-D6636C85387D}" type="slidenum">
              <a:rPr lang="en-ZA" altLang="en-US" smtClean="0"/>
              <a:pPr/>
              <a:t>45</a:t>
            </a:fld>
            <a:endParaRPr lang="en-ZA" altLang="en-US"/>
          </a:p>
        </p:txBody>
      </p:sp>
    </p:spTree>
    <p:extLst>
      <p:ext uri="{BB962C8B-B14F-4D97-AF65-F5344CB8AC3E}">
        <p14:creationId xmlns:p14="http://schemas.microsoft.com/office/powerpoint/2010/main" val="208972811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324" name="Rectangle 4"/>
          <p:cNvSpPr>
            <a:spLocks noGrp="1" noChangeArrowheads="1"/>
          </p:cNvSpPr>
          <p:nvPr>
            <p:ph type="ctrTitle"/>
          </p:nvPr>
        </p:nvSpPr>
        <p:spPr/>
        <p:txBody>
          <a:bodyPr/>
          <a:lstStyle/>
          <a:p>
            <a:pPr eaLnBrk="1" hangingPunct="1"/>
            <a:r>
              <a:rPr lang="en-ZA" altLang="en-US" dirty="0" smtClean="0"/>
              <a:t>Thank You</a:t>
            </a:r>
          </a:p>
        </p:txBody>
      </p:sp>
      <p:sp>
        <p:nvSpPr>
          <p:cNvPr id="56325" name="Rectangle 5"/>
          <p:cNvSpPr>
            <a:spLocks noGrp="1" noChangeArrowheads="1"/>
          </p:cNvSpPr>
          <p:nvPr>
            <p:ph type="subTitle" idx="1"/>
          </p:nvPr>
        </p:nvSpPr>
        <p:spPr/>
        <p:txBody>
          <a:bodyPr/>
          <a:lstStyle/>
          <a:p>
            <a:pPr eaLnBrk="1" hangingPunct="1"/>
            <a:endParaRPr lang="en-ZA" altLang="en-US" dirty="0" smtClean="0"/>
          </a:p>
        </p:txBody>
      </p:sp>
      <p:sp>
        <p:nvSpPr>
          <p:cNvPr id="19458" name="Date Placeholder 3"/>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fld id="{588B52CD-9C7B-4E4D-9803-8E9F3F053BF0}" type="datetime1">
              <a:rPr lang="en-ZA" altLang="en-US" smtClean="0"/>
              <a:t>2020/08/17</a:t>
            </a:fld>
            <a:endParaRPr lang="en-ZA" altLang="en-US" smtClean="0"/>
          </a:p>
        </p:txBody>
      </p:sp>
      <p:sp>
        <p:nvSpPr>
          <p:cNvPr id="1946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fld id="{03AE91B8-765F-4C48-BDE4-36519A53AFDD}" type="slidenum">
              <a:rPr lang="en-ZA" altLang="en-US"/>
              <a:pPr eaLnBrk="1" hangingPunct="1"/>
              <a:t>46</a:t>
            </a:fld>
            <a:endParaRPr lang="en-ZA" altLang="en-US"/>
          </a:p>
        </p:txBody>
      </p:sp>
      <p:sp>
        <p:nvSpPr>
          <p:cNvPr id="19463" name="Rectangle 6"/>
          <p:cNvSpPr>
            <a:spLocks noChangeArrowheads="1"/>
          </p:cNvSpPr>
          <p:nvPr/>
        </p:nvSpPr>
        <p:spPr bwMode="auto">
          <a:xfrm>
            <a:off x="3348038" y="476250"/>
            <a:ext cx="4572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eaLnBrk="1" hangingPunct="1"/>
            <a:endParaRPr lang="en-ZA" altLang="en-US" b="1" dirty="0"/>
          </a:p>
        </p:txBody>
      </p:sp>
    </p:spTree>
    <p:extLst>
      <p:ext uri="{BB962C8B-B14F-4D97-AF65-F5344CB8AC3E}">
        <p14:creationId xmlns:p14="http://schemas.microsoft.com/office/powerpoint/2010/main" val="1029596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56324"/>
                                        </p:tgtEl>
                                        <p:attrNameLst>
                                          <p:attrName>style.visibility</p:attrName>
                                        </p:attrNameLst>
                                      </p:cBhvr>
                                      <p:to>
                                        <p:strVal val="visible"/>
                                      </p:to>
                                    </p:set>
                                    <p:anim calcmode="lin" valueType="num">
                                      <p:cBhvr additive="base">
                                        <p:cTn id="7" dur="500" fill="hold"/>
                                        <p:tgtEl>
                                          <p:spTgt spid="56324"/>
                                        </p:tgtEl>
                                        <p:attrNameLst>
                                          <p:attrName>ppt_x</p:attrName>
                                        </p:attrNameLst>
                                      </p:cBhvr>
                                      <p:tavLst>
                                        <p:tav tm="0">
                                          <p:val>
                                            <p:strVal val="#ppt_x"/>
                                          </p:val>
                                        </p:tav>
                                        <p:tav tm="100000">
                                          <p:val>
                                            <p:strVal val="#ppt_x"/>
                                          </p:val>
                                        </p:tav>
                                      </p:tavLst>
                                    </p:anim>
                                    <p:anim calcmode="lin" valueType="num">
                                      <p:cBhvr additive="base">
                                        <p:cTn id="8" dur="500" fill="hold"/>
                                        <p:tgtEl>
                                          <p:spTgt spid="56324"/>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4" fill="hold" nodeType="afterEffect" nodePh="1">
                                  <p:stCondLst>
                                    <p:cond delay="1000"/>
                                  </p:stCondLst>
                                  <p:endCondLst>
                                    <p:cond evt="begin" delay="0">
                                      <p:tn val="10"/>
                                    </p:cond>
                                  </p:endCondLst>
                                  <p:childTnLst>
                                    <p:set>
                                      <p:cBhvr>
                                        <p:cTn id="11" dur="1" fill="hold">
                                          <p:stCondLst>
                                            <p:cond delay="0"/>
                                          </p:stCondLst>
                                        </p:cTn>
                                        <p:tgtEl>
                                          <p:spTgt spid="56325">
                                            <p:txEl>
                                              <p:pRg st="0" end="0"/>
                                            </p:txEl>
                                          </p:spTgt>
                                        </p:tgtEl>
                                        <p:attrNameLst>
                                          <p:attrName>style.visibility</p:attrName>
                                        </p:attrNameLst>
                                      </p:cBhvr>
                                      <p:to>
                                        <p:strVal val="visible"/>
                                      </p:to>
                                    </p:set>
                                    <p:anim calcmode="lin" valueType="num">
                                      <p:cBhvr additive="base">
                                        <p:cTn id="12" dur="500" fill="hold"/>
                                        <p:tgtEl>
                                          <p:spTgt spid="56325">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632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4"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endParaRPr lang="en-US" dirty="0"/>
          </a:p>
        </p:txBody>
      </p:sp>
      <p:sp>
        <p:nvSpPr>
          <p:cNvPr id="3" name="Content Placeholder 2"/>
          <p:cNvSpPr>
            <a:spLocks noGrp="1"/>
          </p:cNvSpPr>
          <p:nvPr>
            <p:ph type="subTitle" idx="1"/>
          </p:nvPr>
        </p:nvSpPr>
        <p:spPr>
          <a:xfrm>
            <a:off x="1123635" y="2204864"/>
            <a:ext cx="6858000" cy="1655762"/>
          </a:xfrm>
          <a:effectLst>
            <a:glow rad="228600">
              <a:schemeClr val="accent2">
                <a:satMod val="175000"/>
                <a:alpha val="40000"/>
              </a:schemeClr>
            </a:glow>
          </a:effectLst>
          <a:scene3d>
            <a:camera prst="orthographicFront"/>
            <a:lightRig rig="threePt" dir="t"/>
          </a:scene3d>
          <a:sp3d extrusionH="304800"/>
        </p:spPr>
        <p:txBody>
          <a:bodyPr>
            <a:normAutofit fontScale="85000" lnSpcReduction="10000"/>
            <a:sp3d extrusionH="57150">
              <a:bevelT w="38100" h="38100" prst="angle"/>
              <a:bevelB w="38100" h="38100" prst="angle"/>
            </a:sp3d>
          </a:bodyPr>
          <a:lstStyle/>
          <a:p>
            <a:pPr marL="0" indent="0" algn="ctr">
              <a:buNone/>
            </a:pPr>
            <a:r>
              <a:rPr lang="en-ZA" sz="8000" dirty="0" smtClean="0">
                <a:effectLst>
                  <a:outerShdw blurRad="50800" dist="50800" dir="5400000" algn="ctr" rotWithShape="0">
                    <a:srgbClr val="C00000"/>
                  </a:outerShdw>
                </a:effectLst>
                <a:latin typeface="Bernard MT Condensed" panose="02050806060905020404" pitchFamily="18" charset="0"/>
              </a:rPr>
              <a:t>MH HEALTH SYSTEM</a:t>
            </a:r>
            <a:endParaRPr lang="en-ZA" sz="8000" dirty="0">
              <a:effectLst>
                <a:outerShdw blurRad="50800" dist="50800" dir="5400000" algn="ctr" rotWithShape="0">
                  <a:srgbClr val="C00000"/>
                </a:outerShdw>
              </a:effectLst>
              <a:latin typeface="Bernard MT Condensed" panose="02050806060905020404" pitchFamily="18" charset="0"/>
            </a:endParaRPr>
          </a:p>
        </p:txBody>
      </p:sp>
      <p:sp>
        <p:nvSpPr>
          <p:cNvPr id="4" name="Date Placeholder 3"/>
          <p:cNvSpPr>
            <a:spLocks noGrp="1"/>
          </p:cNvSpPr>
          <p:nvPr>
            <p:ph type="dt" sz="half" idx="10"/>
          </p:nvPr>
        </p:nvSpPr>
        <p:spPr/>
        <p:txBody>
          <a:bodyPr/>
          <a:lstStyle/>
          <a:p>
            <a:pPr>
              <a:defRPr/>
            </a:pPr>
            <a:fld id="{097699B9-43DF-4575-B424-ECCD95F59D51}" type="datetime1">
              <a:rPr lang="en-ZA" smtClean="0"/>
              <a:t>2020/08/17</a:t>
            </a:fld>
            <a:endParaRPr lang="en-ZA" dirty="0"/>
          </a:p>
        </p:txBody>
      </p:sp>
      <p:sp>
        <p:nvSpPr>
          <p:cNvPr id="6" name="Slide Number Placeholder 5"/>
          <p:cNvSpPr>
            <a:spLocks noGrp="1"/>
          </p:cNvSpPr>
          <p:nvPr>
            <p:ph type="sldNum" sz="quarter" idx="12"/>
          </p:nvPr>
        </p:nvSpPr>
        <p:spPr/>
        <p:txBody>
          <a:bodyPr/>
          <a:lstStyle/>
          <a:p>
            <a:fld id="{BD110FA0-8810-4B51-98E8-D6636C85387D}" type="slidenum">
              <a:rPr lang="en-ZA" altLang="en-US" smtClean="0"/>
              <a:pPr/>
              <a:t>5</a:t>
            </a:fld>
            <a:endParaRPr lang="en-ZA" altLang="en-US"/>
          </a:p>
        </p:txBody>
      </p:sp>
    </p:spTree>
    <p:extLst>
      <p:ext uri="{BB962C8B-B14F-4D97-AF65-F5344CB8AC3E}">
        <p14:creationId xmlns:p14="http://schemas.microsoft.com/office/powerpoint/2010/main" val="27997534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68C150DA-B6F4-4124-B452-D67140D71A4C}" type="datetime1">
              <a:rPr lang="en-ZA" smtClean="0"/>
              <a:t>2020/08/17</a:t>
            </a:fld>
            <a:endParaRPr lang="en-ZA" dirty="0"/>
          </a:p>
        </p:txBody>
      </p:sp>
      <p:sp>
        <p:nvSpPr>
          <p:cNvPr id="6" name="Slide Number Placeholder 5"/>
          <p:cNvSpPr>
            <a:spLocks noGrp="1"/>
          </p:cNvSpPr>
          <p:nvPr>
            <p:ph type="sldNum" sz="quarter" idx="12"/>
          </p:nvPr>
        </p:nvSpPr>
        <p:spPr>
          <a:xfrm>
            <a:off x="6571762" y="6246966"/>
            <a:ext cx="2133600" cy="476250"/>
          </a:xfrm>
        </p:spPr>
        <p:txBody>
          <a:bodyPr/>
          <a:lstStyle/>
          <a:p>
            <a:fld id="{BD110FA0-8810-4B51-98E8-D6636C85387D}" type="slidenum">
              <a:rPr lang="en-ZA" altLang="en-US" smtClean="0"/>
              <a:pPr/>
              <a:t>6</a:t>
            </a:fld>
            <a:endParaRPr lang="en-ZA" altLang="en-US"/>
          </a:p>
        </p:txBody>
      </p:sp>
      <p:sp>
        <p:nvSpPr>
          <p:cNvPr id="2" name="Title 1"/>
          <p:cNvSpPr>
            <a:spLocks noGrp="1"/>
          </p:cNvSpPr>
          <p:nvPr>
            <p:ph type="title" idx="4294967295"/>
          </p:nvPr>
        </p:nvSpPr>
        <p:spPr>
          <a:xfrm>
            <a:off x="3671888" y="333375"/>
            <a:ext cx="5472112" cy="1008063"/>
          </a:xfrm>
        </p:spPr>
        <p:txBody>
          <a:bodyPr/>
          <a:lstStyle/>
          <a:p>
            <a:r>
              <a:rPr lang="en-ZA" dirty="0" smtClean="0"/>
              <a:t>Orientation</a:t>
            </a:r>
            <a:endParaRPr lang="en-ZA" dirty="0"/>
          </a:p>
        </p:txBody>
      </p:sp>
      <p:grpSp>
        <p:nvGrpSpPr>
          <p:cNvPr id="59" name="Group 58"/>
          <p:cNvGrpSpPr/>
          <p:nvPr/>
        </p:nvGrpSpPr>
        <p:grpSpPr>
          <a:xfrm>
            <a:off x="457200" y="1700808"/>
            <a:ext cx="8086665" cy="3894326"/>
            <a:chOff x="934452" y="1588875"/>
            <a:chExt cx="8086665" cy="3894326"/>
          </a:xfrm>
        </p:grpSpPr>
        <p:sp>
          <p:nvSpPr>
            <p:cNvPr id="8" name="Rectangle 7"/>
            <p:cNvSpPr/>
            <p:nvPr/>
          </p:nvSpPr>
          <p:spPr bwMode="auto">
            <a:xfrm>
              <a:off x="3622727" y="1588875"/>
              <a:ext cx="2540386" cy="395710"/>
            </a:xfrm>
            <a:prstGeom prst="rect">
              <a:avLst/>
            </a:prstGeom>
            <a:solidFill>
              <a:srgbClr val="C00000">
                <a:alpha val="74000"/>
              </a:srgbClr>
            </a:solidFill>
            <a:ln w="9525" cap="flat" cmpd="sng" algn="ctr">
              <a:solidFill>
                <a:schemeClr val="tx1"/>
              </a:solidFill>
              <a:prstDash val="solid"/>
              <a:round/>
              <a:headEnd type="none" w="med" len="med"/>
              <a:tailEnd type="triangle" w="med" len="med"/>
            </a:ln>
            <a:effectLst/>
            <a:scene3d>
              <a:camera prst="orthographicFront"/>
              <a:lightRig rig="threePt" dir="t"/>
            </a:scene3d>
            <a:sp3d>
              <a:bevelT prst="angle"/>
              <a:bevelB prst="angle"/>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ZA" sz="1800" b="0" i="0" u="none" strike="noStrike" cap="none" normalizeH="0" baseline="0" dirty="0" smtClean="0">
                  <a:ln>
                    <a:noFill/>
                  </a:ln>
                  <a:effectLst/>
                  <a:latin typeface="Times New Roman" pitchFamily="18" charset="0"/>
                  <a:cs typeface="Arial" charset="0"/>
                </a:rPr>
                <a:t>Surgeon</a:t>
              </a:r>
              <a:r>
                <a:rPr kumimoji="0" lang="en-ZA" sz="1800" b="0" i="0" u="none" strike="noStrike" cap="none" normalizeH="0" dirty="0" smtClean="0">
                  <a:ln>
                    <a:noFill/>
                  </a:ln>
                  <a:effectLst/>
                  <a:latin typeface="Times New Roman" pitchFamily="18" charset="0"/>
                  <a:cs typeface="Arial" charset="0"/>
                </a:rPr>
                <a:t> </a:t>
              </a:r>
              <a:r>
                <a:rPr kumimoji="0" lang="en-ZA" sz="1800" b="0" i="0" u="none" strike="noStrike" cap="none" normalizeH="0" baseline="0" dirty="0" smtClean="0">
                  <a:ln>
                    <a:noFill/>
                  </a:ln>
                  <a:effectLst/>
                  <a:latin typeface="Times New Roman" pitchFamily="18" charset="0"/>
                  <a:cs typeface="Arial" charset="0"/>
                </a:rPr>
                <a:t>General (SG)</a:t>
              </a:r>
            </a:p>
          </p:txBody>
        </p:sp>
        <p:sp>
          <p:nvSpPr>
            <p:cNvPr id="9" name="Rectangle 8"/>
            <p:cNvSpPr/>
            <p:nvPr/>
          </p:nvSpPr>
          <p:spPr bwMode="auto">
            <a:xfrm>
              <a:off x="1043608" y="3397045"/>
              <a:ext cx="1653897" cy="395710"/>
            </a:xfrm>
            <a:prstGeom prst="rect">
              <a:avLst/>
            </a:prstGeom>
            <a:solidFill>
              <a:srgbClr val="00B0F0">
                <a:alpha val="60000"/>
              </a:srgbClr>
            </a:solidFill>
            <a:ln w="9525" cap="flat" cmpd="sng" algn="ctr">
              <a:solidFill>
                <a:schemeClr val="tx1"/>
              </a:solidFill>
              <a:prstDash val="solid"/>
              <a:round/>
              <a:headEnd type="none" w="med" len="med"/>
              <a:tailEnd type="triangle" w="med" len="med"/>
            </a:ln>
            <a:effectLst/>
            <a:scene3d>
              <a:camera prst="orthographicFront"/>
              <a:lightRig rig="threePt" dir="t"/>
            </a:scene3d>
            <a:sp3d>
              <a:bevelT prst="angle"/>
              <a:bevelB prst="angle"/>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ZA" sz="1800" b="0" i="0" u="none" strike="noStrike" cap="none" normalizeH="0" baseline="0" dirty="0" smtClean="0">
                  <a:ln>
                    <a:noFill/>
                  </a:ln>
                  <a:effectLst/>
                  <a:latin typeface="Times New Roman" pitchFamily="18" charset="0"/>
                  <a:cs typeface="Arial" charset="0"/>
                </a:rPr>
                <a:t>Area MH Fmn</a:t>
              </a:r>
            </a:p>
          </p:txBody>
        </p:sp>
        <p:sp>
          <p:nvSpPr>
            <p:cNvPr id="10" name="Rectangle 9"/>
            <p:cNvSpPr/>
            <p:nvPr/>
          </p:nvSpPr>
          <p:spPr bwMode="auto">
            <a:xfrm>
              <a:off x="3883803" y="3382296"/>
              <a:ext cx="1872208" cy="395710"/>
            </a:xfrm>
            <a:prstGeom prst="rect">
              <a:avLst/>
            </a:prstGeom>
            <a:solidFill>
              <a:srgbClr val="FFFF00">
                <a:alpha val="60000"/>
              </a:srgbClr>
            </a:solidFill>
            <a:ln w="9525" cap="flat" cmpd="sng" algn="ctr">
              <a:solidFill>
                <a:schemeClr val="tx1"/>
              </a:solidFill>
              <a:prstDash val="solid"/>
              <a:round/>
              <a:headEnd type="none" w="med" len="med"/>
              <a:tailEnd type="triangle" w="med" len="med"/>
            </a:ln>
            <a:effectLst/>
            <a:scene3d>
              <a:camera prst="orthographicFront"/>
              <a:lightRig rig="threePt" dir="t"/>
            </a:scene3d>
            <a:sp3d>
              <a:bevelT prst="angle"/>
              <a:bevelB prst="angle"/>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ZA" sz="1800" b="0" i="0" u="none" strike="noStrike" cap="none" normalizeH="0" baseline="0" dirty="0" smtClean="0">
                  <a:ln>
                    <a:noFill/>
                  </a:ln>
                  <a:effectLst/>
                  <a:latin typeface="Times New Roman" pitchFamily="18" charset="0"/>
                  <a:cs typeface="Arial" charset="0"/>
                </a:rPr>
                <a:t>Tertiary MH Fmn</a:t>
              </a:r>
            </a:p>
          </p:txBody>
        </p:sp>
        <p:sp>
          <p:nvSpPr>
            <p:cNvPr id="11" name="Rectangle 10"/>
            <p:cNvSpPr/>
            <p:nvPr/>
          </p:nvSpPr>
          <p:spPr bwMode="auto">
            <a:xfrm>
              <a:off x="934452" y="2301676"/>
              <a:ext cx="1872208" cy="395710"/>
            </a:xfrm>
            <a:prstGeom prst="rect">
              <a:avLst/>
            </a:prstGeom>
            <a:solidFill>
              <a:srgbClr val="00B050">
                <a:alpha val="60000"/>
              </a:srgbClr>
            </a:solidFill>
            <a:ln w="9525" cap="flat" cmpd="sng" algn="ctr">
              <a:solidFill>
                <a:schemeClr val="tx1"/>
              </a:solidFill>
              <a:prstDash val="solid"/>
              <a:round/>
              <a:headEnd type="none" w="med" len="med"/>
              <a:tailEnd type="triangle" w="med" len="med"/>
            </a:ln>
            <a:effectLst/>
            <a:scene3d>
              <a:camera prst="orthographicFront"/>
              <a:lightRig rig="threePt" dir="t"/>
            </a:scene3d>
            <a:sp3d>
              <a:bevelT prst="angle"/>
              <a:bevelB prst="angle"/>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ZA" sz="1800" b="0" i="0" u="none" strike="noStrike" cap="none" normalizeH="0" baseline="0" dirty="0" smtClean="0">
                  <a:ln>
                    <a:noFill/>
                  </a:ln>
                  <a:effectLst/>
                  <a:latin typeface="Times New Roman" pitchFamily="18" charset="0"/>
                  <a:cs typeface="Arial" charset="0"/>
                </a:rPr>
                <a:t>MH Support</a:t>
              </a:r>
              <a:r>
                <a:rPr kumimoji="0" lang="en-ZA" sz="1800" b="0" i="0" u="none" strike="noStrike" cap="none" normalizeH="0" dirty="0" smtClean="0">
                  <a:ln>
                    <a:noFill/>
                  </a:ln>
                  <a:effectLst/>
                  <a:latin typeface="Times New Roman" pitchFamily="18" charset="0"/>
                  <a:cs typeface="Arial" charset="0"/>
                </a:rPr>
                <a:t> Fmn</a:t>
              </a:r>
              <a:endParaRPr kumimoji="0" lang="en-ZA" sz="1800" b="0" i="0" u="none" strike="noStrike" cap="none" normalizeH="0" baseline="0" dirty="0" smtClean="0">
                <a:ln>
                  <a:noFill/>
                </a:ln>
                <a:effectLst/>
                <a:latin typeface="Times New Roman" pitchFamily="18" charset="0"/>
                <a:cs typeface="Arial" charset="0"/>
              </a:endParaRPr>
            </a:p>
          </p:txBody>
        </p:sp>
        <p:sp>
          <p:nvSpPr>
            <p:cNvPr id="12" name="Rectangle 11"/>
            <p:cNvSpPr/>
            <p:nvPr/>
          </p:nvSpPr>
          <p:spPr bwMode="auto">
            <a:xfrm>
              <a:off x="6683896" y="3397621"/>
              <a:ext cx="1872208" cy="395710"/>
            </a:xfrm>
            <a:prstGeom prst="rect">
              <a:avLst/>
            </a:prstGeom>
            <a:solidFill>
              <a:srgbClr val="FF0000">
                <a:alpha val="50000"/>
              </a:srgbClr>
            </a:solidFill>
            <a:ln w="9525" cap="flat" cmpd="sng" algn="ctr">
              <a:solidFill>
                <a:schemeClr val="tx1"/>
              </a:solidFill>
              <a:prstDash val="solid"/>
              <a:round/>
              <a:headEnd type="none" w="med" len="med"/>
              <a:tailEnd type="triangle" w="med" len="med"/>
            </a:ln>
            <a:effectLst/>
            <a:scene3d>
              <a:camera prst="orthographicFront"/>
              <a:lightRig rig="threePt" dir="t"/>
            </a:scene3d>
            <a:sp3d>
              <a:bevelT prst="angle"/>
              <a:bevelB prst="angle"/>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ZA" sz="1800" b="0" i="0" u="none" strike="noStrike" cap="none" normalizeH="0" baseline="0" dirty="0" smtClean="0">
                  <a:ln>
                    <a:noFill/>
                  </a:ln>
                  <a:effectLst/>
                  <a:latin typeface="Times New Roman" pitchFamily="18" charset="0"/>
                  <a:cs typeface="Arial" charset="0"/>
                </a:rPr>
                <a:t>Mobile MH </a:t>
              </a:r>
              <a:r>
                <a:rPr kumimoji="0" lang="en-ZA" sz="1800" b="0" i="0" u="none" strike="noStrike" cap="none" normalizeH="0" dirty="0" smtClean="0">
                  <a:ln>
                    <a:noFill/>
                  </a:ln>
                  <a:effectLst/>
                  <a:latin typeface="Times New Roman" pitchFamily="18" charset="0"/>
                  <a:cs typeface="Arial" charset="0"/>
                </a:rPr>
                <a:t>Fmn</a:t>
              </a:r>
              <a:endParaRPr kumimoji="0" lang="en-ZA" sz="1800" b="0" i="0" u="none" strike="noStrike" cap="none" normalizeH="0" baseline="0" dirty="0" smtClean="0">
                <a:ln>
                  <a:noFill/>
                </a:ln>
                <a:effectLst/>
                <a:latin typeface="Times New Roman" pitchFamily="18" charset="0"/>
                <a:cs typeface="Arial" charset="0"/>
              </a:endParaRPr>
            </a:p>
          </p:txBody>
        </p:sp>
        <p:sp>
          <p:nvSpPr>
            <p:cNvPr id="13" name="Rectangle 12"/>
            <p:cNvSpPr/>
            <p:nvPr/>
          </p:nvSpPr>
          <p:spPr bwMode="auto">
            <a:xfrm>
              <a:off x="6833154" y="2301676"/>
              <a:ext cx="1872208" cy="395710"/>
            </a:xfrm>
            <a:prstGeom prst="rect">
              <a:avLst/>
            </a:prstGeom>
            <a:solidFill>
              <a:srgbClr val="00B050">
                <a:alpha val="60000"/>
              </a:srgbClr>
            </a:solidFill>
            <a:ln w="9525" cap="flat" cmpd="sng" algn="ctr">
              <a:solidFill>
                <a:schemeClr val="tx1"/>
              </a:solidFill>
              <a:prstDash val="solid"/>
              <a:round/>
              <a:headEnd type="none" w="med" len="med"/>
              <a:tailEnd type="triangle" w="med" len="med"/>
            </a:ln>
            <a:effectLst/>
            <a:scene3d>
              <a:camera prst="orthographicFront"/>
              <a:lightRig rig="threePt" dir="t"/>
            </a:scene3d>
            <a:sp3d>
              <a:bevelT prst="angle"/>
              <a:bevelB prst="angle"/>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ZA" sz="1800" b="0" i="0" u="none" strike="noStrike" cap="none" normalizeH="0" baseline="0" dirty="0" smtClean="0">
                  <a:ln>
                    <a:noFill/>
                  </a:ln>
                  <a:effectLst/>
                  <a:latin typeface="Times New Roman" pitchFamily="18" charset="0"/>
                  <a:cs typeface="Arial" charset="0"/>
                </a:rPr>
                <a:t>MH Training</a:t>
              </a:r>
              <a:r>
                <a:rPr kumimoji="0" lang="en-ZA" sz="1800" b="0" i="0" u="none" strike="noStrike" cap="none" normalizeH="0" dirty="0" smtClean="0">
                  <a:ln>
                    <a:noFill/>
                  </a:ln>
                  <a:effectLst/>
                  <a:latin typeface="Times New Roman" pitchFamily="18" charset="0"/>
                  <a:cs typeface="Arial" charset="0"/>
                </a:rPr>
                <a:t> Fmn</a:t>
              </a:r>
              <a:endParaRPr kumimoji="0" lang="en-ZA" sz="1800" b="0" i="0" u="none" strike="noStrike" cap="none" normalizeH="0" baseline="0" dirty="0" smtClean="0">
                <a:ln>
                  <a:noFill/>
                </a:ln>
                <a:effectLst/>
                <a:latin typeface="Times New Roman" pitchFamily="18" charset="0"/>
                <a:cs typeface="Arial" charset="0"/>
              </a:endParaRPr>
            </a:p>
          </p:txBody>
        </p:sp>
        <p:cxnSp>
          <p:nvCxnSpPr>
            <p:cNvPr id="17" name="Straight Connector 16"/>
            <p:cNvCxnSpPr>
              <a:stCxn id="11" idx="3"/>
              <a:endCxn id="13" idx="1"/>
            </p:cNvCxnSpPr>
            <p:nvPr/>
          </p:nvCxnSpPr>
          <p:spPr bwMode="auto">
            <a:xfrm>
              <a:off x="2806660" y="2499531"/>
              <a:ext cx="4026494" cy="0"/>
            </a:xfrm>
            <a:prstGeom prst="line">
              <a:avLst/>
            </a:prstGeom>
            <a:ln w="15875">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9" name="Straight Connector 18"/>
            <p:cNvCxnSpPr/>
            <p:nvPr/>
          </p:nvCxnSpPr>
          <p:spPr bwMode="auto">
            <a:xfrm>
              <a:off x="1870556" y="3068960"/>
              <a:ext cx="5898702" cy="0"/>
            </a:xfrm>
            <a:prstGeom prst="line">
              <a:avLst/>
            </a:prstGeom>
            <a:noFill/>
            <a:ln w="15875" cap="flat" cmpd="sng" algn="ctr">
              <a:solidFill>
                <a:schemeClr val="tx1"/>
              </a:solidFill>
              <a:prstDash val="solid"/>
              <a:round/>
              <a:headEnd type="none" w="med" len="med"/>
              <a:tailEnd type="none" w="med" len="med"/>
            </a:ln>
            <a:effectLst/>
          </p:spPr>
        </p:cxnSp>
        <p:cxnSp>
          <p:nvCxnSpPr>
            <p:cNvPr id="21" name="Straight Connector 20"/>
            <p:cNvCxnSpPr>
              <a:stCxn id="8" idx="2"/>
            </p:cNvCxnSpPr>
            <p:nvPr/>
          </p:nvCxnSpPr>
          <p:spPr bwMode="auto">
            <a:xfrm>
              <a:off x="4892920" y="1984585"/>
              <a:ext cx="0" cy="1397711"/>
            </a:xfrm>
            <a:prstGeom prst="line">
              <a:avLst/>
            </a:prstGeom>
            <a:noFill/>
            <a:ln w="15875" cap="flat" cmpd="sng" algn="ctr">
              <a:solidFill>
                <a:schemeClr val="tx1"/>
              </a:solidFill>
              <a:prstDash val="solid"/>
              <a:round/>
              <a:headEnd type="none" w="med" len="med"/>
              <a:tailEnd type="none" w="med" len="med"/>
            </a:ln>
            <a:effectLst/>
          </p:spPr>
        </p:cxnSp>
        <p:cxnSp>
          <p:nvCxnSpPr>
            <p:cNvPr id="23" name="Straight Connector 22"/>
            <p:cNvCxnSpPr>
              <a:endCxn id="9" idx="0"/>
            </p:cNvCxnSpPr>
            <p:nvPr/>
          </p:nvCxnSpPr>
          <p:spPr bwMode="auto">
            <a:xfrm>
              <a:off x="1870556" y="3068960"/>
              <a:ext cx="1" cy="328085"/>
            </a:xfrm>
            <a:prstGeom prst="line">
              <a:avLst/>
            </a:prstGeom>
            <a:noFill/>
            <a:ln w="15875" cap="flat" cmpd="sng" algn="ctr">
              <a:solidFill>
                <a:schemeClr val="tx1"/>
              </a:solidFill>
              <a:prstDash val="solid"/>
              <a:round/>
              <a:headEnd type="none" w="med" len="med"/>
              <a:tailEnd type="none" w="med" len="med"/>
            </a:ln>
            <a:effectLst/>
          </p:spPr>
        </p:cxnSp>
        <p:cxnSp>
          <p:nvCxnSpPr>
            <p:cNvPr id="25" name="Straight Connector 24"/>
            <p:cNvCxnSpPr/>
            <p:nvPr/>
          </p:nvCxnSpPr>
          <p:spPr bwMode="auto">
            <a:xfrm>
              <a:off x="7769258" y="3061586"/>
              <a:ext cx="0" cy="320710"/>
            </a:xfrm>
            <a:prstGeom prst="line">
              <a:avLst/>
            </a:prstGeom>
            <a:noFill/>
            <a:ln w="15875" cap="flat" cmpd="sng" algn="ctr">
              <a:solidFill>
                <a:schemeClr val="tx1"/>
              </a:solidFill>
              <a:prstDash val="solid"/>
              <a:round/>
              <a:headEnd type="none" w="med" len="med"/>
              <a:tailEnd type="none" w="med" len="med"/>
            </a:ln>
            <a:effectLst/>
          </p:spPr>
        </p:cxnSp>
        <p:sp>
          <p:nvSpPr>
            <p:cNvPr id="26" name="Rectangle 25"/>
            <p:cNvSpPr/>
            <p:nvPr/>
          </p:nvSpPr>
          <p:spPr bwMode="auto">
            <a:xfrm>
              <a:off x="4204800" y="5055308"/>
              <a:ext cx="1872208" cy="395710"/>
            </a:xfrm>
            <a:prstGeom prst="rect">
              <a:avLst/>
            </a:prstGeom>
            <a:solidFill>
              <a:srgbClr val="FFFF00">
                <a:alpha val="60000"/>
              </a:srgbClr>
            </a:solidFill>
            <a:ln w="9525" cap="flat" cmpd="sng" algn="ctr">
              <a:solidFill>
                <a:schemeClr val="tx1"/>
              </a:solidFill>
              <a:prstDash val="solid"/>
              <a:round/>
              <a:headEnd type="none" w="med" len="med"/>
              <a:tailEnd type="triangle" w="med" len="med"/>
            </a:ln>
            <a:effectLst/>
            <a:scene3d>
              <a:camera prst="orthographicFront"/>
              <a:lightRig rig="threePt" dir="t"/>
            </a:scene3d>
            <a:sp3d>
              <a:bevelT prst="angle"/>
              <a:bevelB prst="angle"/>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ZA" sz="1800" b="0" i="0" u="none" strike="noStrike" cap="none" normalizeH="0" baseline="0" dirty="0" smtClean="0">
                  <a:ln>
                    <a:noFill/>
                  </a:ln>
                  <a:effectLst/>
                  <a:latin typeface="Times New Roman" pitchFamily="18" charset="0"/>
                  <a:cs typeface="Arial" charset="0"/>
                </a:rPr>
                <a:t>4 Institutions</a:t>
              </a:r>
            </a:p>
          </p:txBody>
        </p:sp>
        <p:sp>
          <p:nvSpPr>
            <p:cNvPr id="27" name="Rectangle 26"/>
            <p:cNvSpPr/>
            <p:nvPr/>
          </p:nvSpPr>
          <p:spPr bwMode="auto">
            <a:xfrm>
              <a:off x="1280990" y="4261383"/>
              <a:ext cx="2210890" cy="395710"/>
            </a:xfrm>
            <a:prstGeom prst="rect">
              <a:avLst/>
            </a:prstGeom>
            <a:solidFill>
              <a:srgbClr val="00B0F0">
                <a:alpha val="60000"/>
              </a:srgbClr>
            </a:solidFill>
            <a:ln w="9525" cap="flat" cmpd="sng" algn="ctr">
              <a:solidFill>
                <a:schemeClr val="tx1"/>
              </a:solidFill>
              <a:prstDash val="solid"/>
              <a:round/>
              <a:headEnd type="none" w="med" len="med"/>
              <a:tailEnd type="triangle" w="med" len="med"/>
            </a:ln>
            <a:effectLst/>
            <a:scene3d>
              <a:camera prst="orthographicFront"/>
              <a:lightRig rig="threePt" dir="t"/>
            </a:scene3d>
            <a:sp3d>
              <a:bevelT prst="angle"/>
              <a:bevelB prst="angle"/>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ZA" sz="1800" b="0" i="0" u="none" strike="noStrike" cap="none" normalizeH="0" baseline="0" dirty="0" smtClean="0">
                  <a:ln>
                    <a:noFill/>
                  </a:ln>
                  <a:effectLst/>
                  <a:latin typeface="Times New Roman" pitchFamily="18" charset="0"/>
                  <a:cs typeface="Arial" charset="0"/>
                </a:rPr>
                <a:t>5 MH Base Hospitals</a:t>
              </a:r>
            </a:p>
          </p:txBody>
        </p:sp>
        <p:sp>
          <p:nvSpPr>
            <p:cNvPr id="28" name="Rectangle 27"/>
            <p:cNvSpPr/>
            <p:nvPr/>
          </p:nvSpPr>
          <p:spPr bwMode="auto">
            <a:xfrm>
              <a:off x="7004893" y="4310769"/>
              <a:ext cx="2016224" cy="395710"/>
            </a:xfrm>
            <a:prstGeom prst="rect">
              <a:avLst/>
            </a:prstGeom>
            <a:solidFill>
              <a:srgbClr val="FF0000">
                <a:alpha val="50000"/>
              </a:srgbClr>
            </a:solidFill>
            <a:ln w="9525" cap="flat" cmpd="sng" algn="ctr">
              <a:solidFill>
                <a:schemeClr val="tx1"/>
              </a:solidFill>
              <a:prstDash val="solid"/>
              <a:round/>
              <a:headEnd type="none" w="med" len="med"/>
              <a:tailEnd type="triangle" w="med" len="med"/>
            </a:ln>
            <a:effectLst/>
            <a:scene3d>
              <a:camera prst="orthographicFront"/>
              <a:lightRig rig="threePt" dir="t"/>
            </a:scene3d>
            <a:sp3d>
              <a:bevelT prst="angle"/>
              <a:bevelB prst="angle"/>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ZA" sz="1800" b="0" i="0" u="none" strike="noStrike" cap="none" normalizeH="0" baseline="0" dirty="0" smtClean="0">
                  <a:ln>
                    <a:noFill/>
                  </a:ln>
                  <a:effectLst/>
                  <a:latin typeface="Times New Roman" pitchFamily="18" charset="0"/>
                  <a:cs typeface="Arial" charset="0"/>
                </a:rPr>
                <a:t>2 RegF Med Bn Gp</a:t>
              </a:r>
            </a:p>
          </p:txBody>
        </p:sp>
        <p:sp>
          <p:nvSpPr>
            <p:cNvPr id="29" name="Rectangle 28"/>
            <p:cNvSpPr/>
            <p:nvPr/>
          </p:nvSpPr>
          <p:spPr bwMode="auto">
            <a:xfrm>
              <a:off x="4204800" y="4302304"/>
              <a:ext cx="1872208" cy="395710"/>
            </a:xfrm>
            <a:prstGeom prst="rect">
              <a:avLst/>
            </a:prstGeom>
            <a:solidFill>
              <a:srgbClr val="FFFF00">
                <a:alpha val="60000"/>
              </a:srgbClr>
            </a:solidFill>
            <a:ln w="9525" cap="flat" cmpd="sng" algn="ctr">
              <a:solidFill>
                <a:schemeClr val="tx1"/>
              </a:solidFill>
              <a:prstDash val="solid"/>
              <a:round/>
              <a:headEnd type="none" w="med" len="med"/>
              <a:tailEnd type="triangle" w="med" len="med"/>
            </a:ln>
            <a:effectLst/>
            <a:scene3d>
              <a:camera prst="orthographicFront"/>
              <a:lightRig rig="threePt" dir="t"/>
            </a:scene3d>
            <a:sp3d>
              <a:bevelT prst="angle"/>
              <a:bevelB prst="angle"/>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ZA" sz="1800" b="0" i="0" u="none" strike="noStrike" cap="none" normalizeH="0" baseline="0" dirty="0" smtClean="0">
                  <a:ln>
                    <a:noFill/>
                  </a:ln>
                  <a:effectLst/>
                  <a:latin typeface="Times New Roman" pitchFamily="18" charset="0"/>
                  <a:cs typeface="Arial" charset="0"/>
                </a:rPr>
                <a:t>3 Hospitals</a:t>
              </a:r>
            </a:p>
          </p:txBody>
        </p:sp>
        <p:sp>
          <p:nvSpPr>
            <p:cNvPr id="30" name="Rectangle 29"/>
            <p:cNvSpPr/>
            <p:nvPr/>
          </p:nvSpPr>
          <p:spPr bwMode="auto">
            <a:xfrm>
              <a:off x="7004893" y="5087491"/>
              <a:ext cx="2016224" cy="395710"/>
            </a:xfrm>
            <a:prstGeom prst="rect">
              <a:avLst/>
            </a:prstGeom>
            <a:solidFill>
              <a:srgbClr val="FF0000">
                <a:alpha val="50000"/>
              </a:srgbClr>
            </a:solidFill>
            <a:ln w="9525" cap="flat" cmpd="sng" algn="ctr">
              <a:solidFill>
                <a:schemeClr val="tx1"/>
              </a:solidFill>
              <a:prstDash val="solid"/>
              <a:round/>
              <a:headEnd type="none" w="med" len="med"/>
              <a:tailEnd type="triangle" w="med" len="med"/>
            </a:ln>
            <a:effectLst/>
            <a:scene3d>
              <a:camera prst="orthographicFront"/>
              <a:lightRig rig="threePt" dir="t"/>
            </a:scene3d>
            <a:sp3d>
              <a:bevelT prst="angle"/>
              <a:bevelB prst="angle"/>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ZA" sz="1800" b="0" i="0" u="none" strike="noStrike" cap="none" normalizeH="0" baseline="0" dirty="0" smtClean="0">
                  <a:ln>
                    <a:noFill/>
                  </a:ln>
                  <a:effectLst/>
                  <a:latin typeface="Times New Roman" pitchFamily="18" charset="0"/>
                  <a:cs typeface="Arial" charset="0"/>
                </a:rPr>
                <a:t>3 ResF Med Bn</a:t>
              </a:r>
              <a:r>
                <a:rPr kumimoji="0" lang="en-ZA" sz="1800" b="0" i="0" u="none" strike="noStrike" cap="none" normalizeH="0" dirty="0" smtClean="0">
                  <a:ln>
                    <a:noFill/>
                  </a:ln>
                  <a:effectLst/>
                  <a:latin typeface="Times New Roman" pitchFamily="18" charset="0"/>
                  <a:cs typeface="Arial" charset="0"/>
                </a:rPr>
                <a:t> Gp</a:t>
              </a:r>
              <a:endParaRPr kumimoji="0" lang="en-ZA" sz="1800" b="0" i="0" u="none" strike="noStrike" cap="none" normalizeH="0" baseline="0" dirty="0" smtClean="0">
                <a:ln>
                  <a:noFill/>
                </a:ln>
                <a:effectLst/>
                <a:latin typeface="Times New Roman" pitchFamily="18" charset="0"/>
                <a:cs typeface="Arial" charset="0"/>
              </a:endParaRPr>
            </a:p>
          </p:txBody>
        </p:sp>
        <p:sp>
          <p:nvSpPr>
            <p:cNvPr id="31" name="Rectangle 30"/>
            <p:cNvSpPr/>
            <p:nvPr/>
          </p:nvSpPr>
          <p:spPr bwMode="auto">
            <a:xfrm>
              <a:off x="1280990" y="5083979"/>
              <a:ext cx="2210890" cy="395710"/>
            </a:xfrm>
            <a:prstGeom prst="rect">
              <a:avLst/>
            </a:prstGeom>
            <a:solidFill>
              <a:srgbClr val="00B0F0">
                <a:alpha val="60000"/>
              </a:srgbClr>
            </a:solidFill>
            <a:ln w="9525" cap="flat" cmpd="sng" algn="ctr">
              <a:solidFill>
                <a:schemeClr val="tx1"/>
              </a:solidFill>
              <a:prstDash val="solid"/>
              <a:round/>
              <a:headEnd type="none" w="med" len="med"/>
              <a:tailEnd type="triangle" w="med" len="med"/>
            </a:ln>
            <a:effectLst/>
            <a:scene3d>
              <a:camera prst="orthographicFront"/>
              <a:lightRig rig="threePt" dir="t"/>
            </a:scene3d>
            <a:sp3d>
              <a:bevelT prst="angle"/>
              <a:bevelB prst="angle"/>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ZA" sz="1800" b="0" i="0" u="none" strike="noStrike" cap="none" normalizeH="0" baseline="0" dirty="0" smtClean="0">
                  <a:ln>
                    <a:noFill/>
                  </a:ln>
                  <a:effectLst/>
                  <a:latin typeface="Times New Roman" pitchFamily="18" charset="0"/>
                  <a:cs typeface="Arial" charset="0"/>
                </a:rPr>
                <a:t>83 Sickbays </a:t>
              </a:r>
            </a:p>
          </p:txBody>
        </p:sp>
        <p:cxnSp>
          <p:nvCxnSpPr>
            <p:cNvPr id="33" name="Straight Connector 32"/>
            <p:cNvCxnSpPr/>
            <p:nvPr/>
          </p:nvCxnSpPr>
          <p:spPr bwMode="auto">
            <a:xfrm>
              <a:off x="1043608" y="3792755"/>
              <a:ext cx="0" cy="1489079"/>
            </a:xfrm>
            <a:prstGeom prst="line">
              <a:avLst/>
            </a:prstGeom>
            <a:noFill/>
            <a:ln w="15875" cap="flat" cmpd="sng" algn="ctr">
              <a:solidFill>
                <a:schemeClr val="tx1"/>
              </a:solidFill>
              <a:prstDash val="solid"/>
              <a:round/>
              <a:headEnd type="none" w="med" len="med"/>
              <a:tailEnd type="none" w="med" len="med"/>
            </a:ln>
            <a:effectLst/>
          </p:spPr>
        </p:cxnSp>
        <p:cxnSp>
          <p:nvCxnSpPr>
            <p:cNvPr id="34" name="Straight Connector 33"/>
            <p:cNvCxnSpPr/>
            <p:nvPr/>
          </p:nvCxnSpPr>
          <p:spPr bwMode="auto">
            <a:xfrm>
              <a:off x="3883803" y="3764084"/>
              <a:ext cx="0" cy="1489079"/>
            </a:xfrm>
            <a:prstGeom prst="line">
              <a:avLst/>
            </a:prstGeom>
            <a:noFill/>
            <a:ln w="15875" cap="flat" cmpd="sng" algn="ctr">
              <a:solidFill>
                <a:schemeClr val="tx1"/>
              </a:solidFill>
              <a:prstDash val="solid"/>
              <a:round/>
              <a:headEnd type="none" w="med" len="med"/>
              <a:tailEnd type="none" w="med" len="med"/>
            </a:ln>
            <a:effectLst/>
          </p:spPr>
        </p:cxnSp>
        <p:cxnSp>
          <p:nvCxnSpPr>
            <p:cNvPr id="35" name="Straight Connector 34"/>
            <p:cNvCxnSpPr/>
            <p:nvPr/>
          </p:nvCxnSpPr>
          <p:spPr bwMode="auto">
            <a:xfrm>
              <a:off x="6683896" y="3807812"/>
              <a:ext cx="0" cy="1489079"/>
            </a:xfrm>
            <a:prstGeom prst="line">
              <a:avLst/>
            </a:prstGeom>
            <a:noFill/>
            <a:ln w="15875" cap="flat" cmpd="sng" algn="ctr">
              <a:solidFill>
                <a:schemeClr val="tx1"/>
              </a:solidFill>
              <a:prstDash val="solid"/>
              <a:round/>
              <a:headEnd type="none" w="med" len="med"/>
              <a:tailEnd type="none" w="med" len="med"/>
            </a:ln>
            <a:effectLst/>
          </p:spPr>
        </p:cxnSp>
        <p:cxnSp>
          <p:nvCxnSpPr>
            <p:cNvPr id="45" name="Straight Connector 44"/>
            <p:cNvCxnSpPr/>
            <p:nvPr/>
          </p:nvCxnSpPr>
          <p:spPr bwMode="auto">
            <a:xfrm flipH="1">
              <a:off x="1043608" y="4437112"/>
              <a:ext cx="237382" cy="0"/>
            </a:xfrm>
            <a:prstGeom prst="line">
              <a:avLst/>
            </a:prstGeom>
            <a:noFill/>
            <a:ln w="15875" cap="flat" cmpd="sng" algn="ctr">
              <a:solidFill>
                <a:schemeClr val="tx1"/>
              </a:solidFill>
              <a:prstDash val="solid"/>
              <a:round/>
              <a:headEnd type="none" w="med" len="med"/>
              <a:tailEnd type="none" w="med" len="med"/>
            </a:ln>
            <a:effectLst/>
          </p:spPr>
        </p:cxnSp>
        <p:cxnSp>
          <p:nvCxnSpPr>
            <p:cNvPr id="47" name="Straight Connector 46"/>
            <p:cNvCxnSpPr>
              <a:endCxn id="31" idx="1"/>
            </p:cNvCxnSpPr>
            <p:nvPr/>
          </p:nvCxnSpPr>
          <p:spPr bwMode="auto">
            <a:xfrm>
              <a:off x="1043608" y="5281834"/>
              <a:ext cx="237382" cy="0"/>
            </a:xfrm>
            <a:prstGeom prst="line">
              <a:avLst/>
            </a:prstGeom>
            <a:noFill/>
            <a:ln w="15875" cap="flat" cmpd="sng" algn="ctr">
              <a:solidFill>
                <a:schemeClr val="tx1"/>
              </a:solidFill>
              <a:prstDash val="solid"/>
              <a:round/>
              <a:headEnd type="none" w="med" len="med"/>
              <a:tailEnd type="none" w="med" len="med"/>
            </a:ln>
            <a:effectLst/>
          </p:spPr>
        </p:cxnSp>
        <p:cxnSp>
          <p:nvCxnSpPr>
            <p:cNvPr id="49" name="Straight Connector 48"/>
            <p:cNvCxnSpPr>
              <a:endCxn id="26" idx="1"/>
            </p:cNvCxnSpPr>
            <p:nvPr/>
          </p:nvCxnSpPr>
          <p:spPr bwMode="auto">
            <a:xfrm>
              <a:off x="3883803" y="5253163"/>
              <a:ext cx="320997" cy="0"/>
            </a:xfrm>
            <a:prstGeom prst="line">
              <a:avLst/>
            </a:prstGeom>
            <a:noFill/>
            <a:ln w="15875" cap="flat" cmpd="sng" algn="ctr">
              <a:solidFill>
                <a:schemeClr val="tx1"/>
              </a:solidFill>
              <a:prstDash val="solid"/>
              <a:round/>
              <a:headEnd type="none" w="med" len="med"/>
              <a:tailEnd type="none" w="med" len="med"/>
            </a:ln>
            <a:effectLst/>
          </p:spPr>
        </p:cxnSp>
        <p:cxnSp>
          <p:nvCxnSpPr>
            <p:cNvPr id="51" name="Straight Connector 50"/>
            <p:cNvCxnSpPr/>
            <p:nvPr/>
          </p:nvCxnSpPr>
          <p:spPr bwMode="auto">
            <a:xfrm>
              <a:off x="3883803" y="4437112"/>
              <a:ext cx="320997" cy="0"/>
            </a:xfrm>
            <a:prstGeom prst="line">
              <a:avLst/>
            </a:prstGeom>
            <a:noFill/>
            <a:ln w="15875" cap="flat" cmpd="sng" algn="ctr">
              <a:solidFill>
                <a:schemeClr val="tx1"/>
              </a:solidFill>
              <a:prstDash val="solid"/>
              <a:round/>
              <a:headEnd type="none" w="med" len="med"/>
              <a:tailEnd type="none" w="med" len="med"/>
            </a:ln>
            <a:effectLst/>
          </p:spPr>
        </p:cxnSp>
        <p:cxnSp>
          <p:nvCxnSpPr>
            <p:cNvPr id="55" name="Straight Connector 54"/>
            <p:cNvCxnSpPr>
              <a:stCxn id="28" idx="1"/>
            </p:cNvCxnSpPr>
            <p:nvPr/>
          </p:nvCxnSpPr>
          <p:spPr bwMode="auto">
            <a:xfrm flipH="1">
              <a:off x="6683896" y="4508624"/>
              <a:ext cx="320997" cy="496"/>
            </a:xfrm>
            <a:prstGeom prst="line">
              <a:avLst/>
            </a:prstGeom>
            <a:noFill/>
            <a:ln w="15875" cap="flat" cmpd="sng" algn="ctr">
              <a:solidFill>
                <a:schemeClr val="tx1"/>
              </a:solidFill>
              <a:prstDash val="solid"/>
              <a:round/>
              <a:headEnd type="none" w="med" len="med"/>
              <a:tailEnd type="none" w="med" len="med"/>
            </a:ln>
            <a:effectLst/>
          </p:spPr>
        </p:cxnSp>
        <p:cxnSp>
          <p:nvCxnSpPr>
            <p:cNvPr id="58" name="Straight Connector 57"/>
            <p:cNvCxnSpPr>
              <a:endCxn id="30" idx="1"/>
            </p:cNvCxnSpPr>
            <p:nvPr/>
          </p:nvCxnSpPr>
          <p:spPr bwMode="auto">
            <a:xfrm flipV="1">
              <a:off x="6683896" y="5285346"/>
              <a:ext cx="320997" cy="11545"/>
            </a:xfrm>
            <a:prstGeom prst="line">
              <a:avLst/>
            </a:prstGeom>
            <a:noFill/>
            <a:ln w="15875" cap="flat" cmpd="sng" algn="ctr">
              <a:solidFill>
                <a:schemeClr val="tx1"/>
              </a:solidFill>
              <a:prstDash val="solid"/>
              <a:round/>
              <a:headEnd type="none" w="med" len="med"/>
              <a:tailEnd type="none" w="med" len="med"/>
            </a:ln>
            <a:effectLst/>
          </p:spPr>
        </p:cxnSp>
      </p:grpSp>
    </p:spTree>
    <p:extLst>
      <p:ext uri="{BB962C8B-B14F-4D97-AF65-F5344CB8AC3E}">
        <p14:creationId xmlns:p14="http://schemas.microsoft.com/office/powerpoint/2010/main" val="29210220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Orientation</a:t>
            </a:r>
            <a:endParaRPr lang="en-ZA" dirty="0"/>
          </a:p>
        </p:txBody>
      </p:sp>
      <p:sp>
        <p:nvSpPr>
          <p:cNvPr id="3" name="Content Placeholder 2"/>
          <p:cNvSpPr>
            <a:spLocks noGrp="1"/>
          </p:cNvSpPr>
          <p:nvPr>
            <p:ph idx="1"/>
          </p:nvPr>
        </p:nvSpPr>
        <p:spPr>
          <a:xfrm>
            <a:off x="457200" y="1530350"/>
            <a:ext cx="8229600" cy="4562946"/>
          </a:xfrm>
        </p:spPr>
        <p:txBody>
          <a:bodyPr/>
          <a:lstStyle/>
          <a:p>
            <a:pPr marL="457200" lvl="1" indent="0">
              <a:buNone/>
            </a:pPr>
            <a:endParaRPr lang="en-ZA" dirty="0" smtClean="0"/>
          </a:p>
          <a:p>
            <a:pPr marL="0" indent="0">
              <a:buNone/>
            </a:pPr>
            <a:endParaRPr lang="en-ZA" dirty="0" smtClean="0"/>
          </a:p>
        </p:txBody>
      </p:sp>
      <p:sp>
        <p:nvSpPr>
          <p:cNvPr id="4" name="Date Placeholder 3"/>
          <p:cNvSpPr>
            <a:spLocks noGrp="1"/>
          </p:cNvSpPr>
          <p:nvPr>
            <p:ph type="dt" sz="half" idx="10"/>
          </p:nvPr>
        </p:nvSpPr>
        <p:spPr/>
        <p:txBody>
          <a:bodyPr/>
          <a:lstStyle/>
          <a:p>
            <a:pPr>
              <a:defRPr/>
            </a:pPr>
            <a:fld id="{375B095F-3A7C-4A1E-BE6B-60D9736E498D}" type="datetime1">
              <a:rPr lang="en-ZA" smtClean="0">
                <a:solidFill>
                  <a:srgbClr val="000000"/>
                </a:solidFill>
              </a:rPr>
              <a:t>2020/08/17</a:t>
            </a:fld>
            <a:endParaRPr lang="en-ZA" dirty="0">
              <a:solidFill>
                <a:srgbClr val="000000"/>
              </a:solidFill>
            </a:endParaRPr>
          </a:p>
        </p:txBody>
      </p:sp>
      <p:sp>
        <p:nvSpPr>
          <p:cNvPr id="6" name="Slide Number Placeholder 5"/>
          <p:cNvSpPr>
            <a:spLocks noGrp="1"/>
          </p:cNvSpPr>
          <p:nvPr>
            <p:ph type="sldNum" sz="quarter" idx="12"/>
          </p:nvPr>
        </p:nvSpPr>
        <p:spPr/>
        <p:txBody>
          <a:bodyPr/>
          <a:lstStyle/>
          <a:p>
            <a:fld id="{BD110FA0-8810-4B51-98E8-D6636C85387D}" type="slidenum">
              <a:rPr lang="en-ZA" altLang="en-US" smtClean="0">
                <a:solidFill>
                  <a:srgbClr val="000000"/>
                </a:solidFill>
              </a:rPr>
              <a:pPr/>
              <a:t>7</a:t>
            </a:fld>
            <a:endParaRPr lang="en-ZA" altLang="en-US">
              <a:solidFill>
                <a:srgbClr val="000000"/>
              </a:solidFill>
            </a:endParaRPr>
          </a:p>
        </p:txBody>
      </p:sp>
      <p:grpSp>
        <p:nvGrpSpPr>
          <p:cNvPr id="9" name="Group 8"/>
          <p:cNvGrpSpPr/>
          <p:nvPr/>
        </p:nvGrpSpPr>
        <p:grpSpPr>
          <a:xfrm>
            <a:off x="0" y="1"/>
            <a:ext cx="9144000" cy="6858000"/>
            <a:chOff x="0" y="0"/>
            <a:chExt cx="9144000" cy="6403975"/>
          </a:xfrm>
        </p:grpSpPr>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403975"/>
            </a:xfrm>
            <a:prstGeom prst="rect">
              <a:avLst/>
            </a:prstGeom>
            <a:noFill/>
            <a:extLst>
              <a:ext uri="{909E8E84-426E-40DD-AFC4-6F175D3DCCD1}">
                <a14:hiddenFill xmlns:a14="http://schemas.microsoft.com/office/drawing/2010/main">
                  <a:solidFill>
                    <a:srgbClr val="FFFFFF"/>
                  </a:solidFill>
                </a14:hiddenFill>
              </a:ext>
            </a:extLst>
          </p:spPr>
        </p:pic>
        <p:sp>
          <p:nvSpPr>
            <p:cNvPr id="11" name="AutoShape 3"/>
            <p:cNvSpPr>
              <a:spLocks/>
            </p:cNvSpPr>
            <p:nvPr/>
          </p:nvSpPr>
          <p:spPr bwMode="auto">
            <a:xfrm>
              <a:off x="7886700" y="3048000"/>
              <a:ext cx="914400" cy="457200"/>
            </a:xfrm>
            <a:prstGeom prst="borderCallout1">
              <a:avLst>
                <a:gd name="adj1" fmla="val 25000"/>
                <a:gd name="adj2" fmla="val -8333"/>
                <a:gd name="adj3" fmla="val -188194"/>
                <a:gd name="adj4" fmla="val -218926"/>
              </a:avLst>
            </a:prstGeom>
            <a:solidFill>
              <a:srgbClr val="FFFFFF"/>
            </a:solidFill>
            <a:ln w="9525">
              <a:solidFill>
                <a:srgbClr val="000000"/>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ZA" altLang="en-US" sz="1000" b="0" i="0" u="none" strike="noStrike" kern="0" cap="none" spc="0" normalizeH="0" baseline="0" noProof="0" smtClean="0">
                  <a:ln>
                    <a:noFill/>
                  </a:ln>
                  <a:solidFill>
                    <a:srgbClr val="000000"/>
                  </a:solidFill>
                  <a:effectLst/>
                  <a:uLnTx/>
                  <a:uFillTx/>
                  <a:latin typeface="Arial" panose="020B0604020202020204" pitchFamily="34" charset="0"/>
                  <a:cs typeface="Times New Roman" panose="02020603050405020304" pitchFamily="18" charset="0"/>
                </a:rPr>
                <a:t>21 SAI Bn</a:t>
              </a:r>
              <a:endParaRPr kumimoji="0" lang="en-ZA" altLang="en-US" sz="1200" b="0" i="0" u="none" strike="noStrike" kern="0" cap="none" spc="0" normalizeH="0" baseline="0" noProof="0" smtClean="0">
                <a:ln>
                  <a:noFill/>
                </a:ln>
                <a:solidFill>
                  <a:srgbClr val="000000"/>
                </a:solidFill>
                <a:effectLst/>
                <a:uLnTx/>
                <a:uFillTx/>
                <a:cs typeface="Times New Roman" panose="02020603050405020304" pitchFamily="18" charset="0"/>
              </a:endParaRPr>
            </a:p>
            <a:p>
              <a:pPr marL="0" marR="0" lvl="0" indent="0" defTabSz="914400" eaLnBrk="0" fontAlgn="auto" latinLnBrk="0" hangingPunct="0">
                <a:lnSpc>
                  <a:spcPct val="100000"/>
                </a:lnSpc>
                <a:spcBef>
                  <a:spcPts val="0"/>
                </a:spcBef>
                <a:spcAft>
                  <a:spcPts val="0"/>
                </a:spcAft>
                <a:buClrTx/>
                <a:buSzTx/>
                <a:buFontTx/>
                <a:buNone/>
                <a:tabLst/>
                <a:defRPr/>
              </a:pPr>
              <a:r>
                <a:rPr kumimoji="0" lang="en-ZA" altLang="en-US" sz="1000" b="0" i="0" u="none" strike="noStrike" kern="0" cap="none" spc="0" normalizeH="0" baseline="0" noProof="0" smtClean="0">
                  <a:ln>
                    <a:noFill/>
                  </a:ln>
                  <a:solidFill>
                    <a:srgbClr val="000000"/>
                  </a:solidFill>
                  <a:effectLst/>
                  <a:uLnTx/>
                  <a:uFillTx/>
                  <a:latin typeface="Arial" panose="020B0604020202020204" pitchFamily="34" charset="0"/>
                </a:rPr>
                <a:t>Eng C Regt</a:t>
              </a:r>
              <a:endParaRPr kumimoji="0" lang="en-ZA" altLang="en-US" sz="1200" b="0" i="0" u="none" strike="noStrike" kern="0" cap="none" spc="0" normalizeH="0" baseline="0" noProof="0" smtClean="0">
                <a:ln>
                  <a:noFill/>
                </a:ln>
                <a:solidFill>
                  <a:srgbClr val="000000"/>
                </a:solidFill>
                <a:effectLst/>
                <a:uLnTx/>
                <a:uFillTx/>
                <a:cs typeface="Times New Roman" panose="02020603050405020304" pitchFamily="18" charset="0"/>
              </a:endParaRPr>
            </a:p>
            <a:p>
              <a:pPr marL="0" marR="0" lvl="0" indent="0" defTabSz="914400" eaLnBrk="0" fontAlgn="auto" latinLnBrk="0" hangingPunct="0">
                <a:lnSpc>
                  <a:spcPct val="100000"/>
                </a:lnSpc>
                <a:spcBef>
                  <a:spcPts val="0"/>
                </a:spcBef>
                <a:spcAft>
                  <a:spcPts val="0"/>
                </a:spcAft>
                <a:buClrTx/>
                <a:buSzTx/>
                <a:buFontTx/>
                <a:buNone/>
                <a:tabLst/>
                <a:defRPr/>
              </a:pPr>
              <a:r>
                <a:rPr kumimoji="0" lang="en-ZA" altLang="en-US" sz="1000" b="0" i="0" u="none" strike="noStrike" kern="0" cap="none" spc="0" normalizeH="0" baseline="0" noProof="0" smtClean="0">
                  <a:ln>
                    <a:noFill/>
                  </a:ln>
                  <a:solidFill>
                    <a:srgbClr val="000000"/>
                  </a:solidFill>
                  <a:effectLst/>
                  <a:uLnTx/>
                  <a:uFillTx/>
                  <a:latin typeface="Arial" panose="020B0604020202020204" pitchFamily="34" charset="0"/>
                </a:rPr>
                <a:t> </a:t>
              </a:r>
              <a:endParaRPr kumimoji="0" lang="en-ZA" altLang="en-US" sz="1200" b="0" i="0" u="none" strike="noStrike" kern="0" cap="none" spc="0" normalizeH="0" baseline="0" noProof="0" smtClean="0">
                <a:ln>
                  <a:noFill/>
                </a:ln>
                <a:solidFill>
                  <a:srgbClr val="000000"/>
                </a:solidFill>
                <a:effectLst/>
                <a:uLnTx/>
                <a:uFillTx/>
                <a:cs typeface="Times New Roman" panose="02020603050405020304" pitchFamily="18" charset="0"/>
              </a:endParaRPr>
            </a:p>
            <a:p>
              <a:pPr marL="0" marR="0" lvl="0" indent="0" defTabSz="914400" eaLnBrk="0" fontAlgn="auto" latinLnBrk="0" hangingPunct="0">
                <a:lnSpc>
                  <a:spcPct val="100000"/>
                </a:lnSpc>
                <a:spcBef>
                  <a:spcPts val="0"/>
                </a:spcBef>
                <a:spcAft>
                  <a:spcPts val="0"/>
                </a:spcAft>
                <a:buClrTx/>
                <a:buSzTx/>
                <a:buFontTx/>
                <a:buNone/>
                <a:tabLst/>
                <a:defRPr/>
              </a:pPr>
              <a:endParaRPr kumimoji="0" lang="en-ZA" altLang="en-US" sz="2400" b="0" i="0" u="none" strike="noStrike" kern="0" cap="none" spc="0" normalizeH="0" baseline="0" noProof="0" smtClean="0">
                <a:ln>
                  <a:noFill/>
                </a:ln>
                <a:solidFill>
                  <a:srgbClr val="000000"/>
                </a:solidFill>
                <a:effectLst/>
                <a:uLnTx/>
                <a:uFillTx/>
                <a:cs typeface="+mn-cs"/>
              </a:endParaRPr>
            </a:p>
          </p:txBody>
        </p:sp>
        <p:sp>
          <p:nvSpPr>
            <p:cNvPr id="12" name="AutoShape 4"/>
            <p:cNvSpPr>
              <a:spLocks/>
            </p:cNvSpPr>
            <p:nvPr/>
          </p:nvSpPr>
          <p:spPr bwMode="auto">
            <a:xfrm>
              <a:off x="7848600" y="3703638"/>
              <a:ext cx="914400" cy="206375"/>
            </a:xfrm>
            <a:prstGeom prst="borderCallout1">
              <a:avLst>
                <a:gd name="adj1" fmla="val 55384"/>
                <a:gd name="adj2" fmla="val -8333"/>
                <a:gd name="adj3" fmla="val 47694"/>
                <a:gd name="adj4" fmla="val -85069"/>
              </a:avLst>
            </a:prstGeom>
            <a:solidFill>
              <a:srgbClr val="FFFFFF"/>
            </a:solidFill>
            <a:ln w="9525">
              <a:solidFill>
                <a:srgbClr val="000000"/>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ZA" altLang="en-US" sz="1000" b="0" i="0" u="none" strike="noStrike" kern="0" cap="none" spc="0" normalizeH="0" baseline="0" noProof="0" smtClean="0">
                  <a:ln>
                    <a:noFill/>
                  </a:ln>
                  <a:solidFill>
                    <a:srgbClr val="000000"/>
                  </a:solidFill>
                  <a:effectLst/>
                  <a:uLnTx/>
                  <a:uFillTx/>
                  <a:latin typeface="Arial" panose="020B0604020202020204" pitchFamily="34" charset="0"/>
                </a:rPr>
                <a:t>Afb Durban</a:t>
              </a:r>
              <a:endParaRPr kumimoji="0" lang="en-ZA" altLang="en-US" sz="1200" b="0" i="0" u="none" strike="noStrike" kern="0" cap="none" spc="0" normalizeH="0" baseline="0" noProof="0" smtClean="0">
                <a:ln>
                  <a:noFill/>
                </a:ln>
                <a:solidFill>
                  <a:srgbClr val="000000"/>
                </a:solidFill>
                <a:effectLst/>
                <a:uLnTx/>
                <a:uFillTx/>
                <a:cs typeface="Times New Roman" panose="02020603050405020304" pitchFamily="18" charset="0"/>
              </a:endParaRPr>
            </a:p>
            <a:p>
              <a:pPr marL="0" marR="0" lvl="0" indent="0" defTabSz="914400" eaLnBrk="0" fontAlgn="auto" latinLnBrk="0" hangingPunct="0">
                <a:lnSpc>
                  <a:spcPct val="100000"/>
                </a:lnSpc>
                <a:spcBef>
                  <a:spcPts val="0"/>
                </a:spcBef>
                <a:spcAft>
                  <a:spcPts val="0"/>
                </a:spcAft>
                <a:buClrTx/>
                <a:buSzTx/>
                <a:buFontTx/>
                <a:buNone/>
                <a:tabLst/>
                <a:defRPr/>
              </a:pPr>
              <a:endParaRPr kumimoji="0" lang="en-ZA" altLang="en-US" sz="2400" b="0" i="0" u="none" strike="noStrike" kern="0" cap="none" spc="0" normalizeH="0" baseline="0" noProof="0" smtClean="0">
                <a:ln>
                  <a:noFill/>
                </a:ln>
                <a:solidFill>
                  <a:srgbClr val="000000"/>
                </a:solidFill>
                <a:effectLst/>
                <a:uLnTx/>
                <a:uFillTx/>
                <a:cs typeface="+mn-cs"/>
              </a:endParaRPr>
            </a:p>
          </p:txBody>
        </p:sp>
        <p:sp>
          <p:nvSpPr>
            <p:cNvPr id="13" name="AutoShape 5"/>
            <p:cNvSpPr>
              <a:spLocks/>
            </p:cNvSpPr>
            <p:nvPr/>
          </p:nvSpPr>
          <p:spPr bwMode="auto">
            <a:xfrm>
              <a:off x="4267200" y="5684838"/>
              <a:ext cx="762000" cy="228600"/>
            </a:xfrm>
            <a:prstGeom prst="borderCallout1">
              <a:avLst>
                <a:gd name="adj1" fmla="val 50000"/>
                <a:gd name="adj2" fmla="val -10000"/>
                <a:gd name="adj3" fmla="val -135417"/>
                <a:gd name="adj4" fmla="val -109375"/>
              </a:avLst>
            </a:prstGeom>
            <a:solidFill>
              <a:srgbClr val="FFFFFF"/>
            </a:solidFill>
            <a:ln w="9525">
              <a:solidFill>
                <a:srgbClr val="000000"/>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ZA" altLang="en-US" sz="1000" b="0" i="0" u="none" strike="noStrike" kern="0" cap="none" spc="0" normalizeH="0" baseline="0" noProof="0" smtClean="0">
                  <a:ln>
                    <a:noFill/>
                  </a:ln>
                  <a:solidFill>
                    <a:srgbClr val="000000"/>
                  </a:solidFill>
                  <a:effectLst/>
                  <a:uLnTx/>
                  <a:uFillTx/>
                  <a:latin typeface="Arial" panose="020B0604020202020204" pitchFamily="34" charset="0"/>
                </a:rPr>
                <a:t>Inf School</a:t>
              </a:r>
              <a:endParaRPr kumimoji="0" lang="en-ZA" altLang="en-US" sz="1200" b="0" i="0" u="none" strike="noStrike" kern="0" cap="none" spc="0" normalizeH="0" baseline="0" noProof="0" smtClean="0">
                <a:ln>
                  <a:noFill/>
                </a:ln>
                <a:solidFill>
                  <a:srgbClr val="000000"/>
                </a:solidFill>
                <a:effectLst/>
                <a:uLnTx/>
                <a:uFillTx/>
                <a:cs typeface="Times New Roman" panose="02020603050405020304" pitchFamily="18" charset="0"/>
              </a:endParaRPr>
            </a:p>
            <a:p>
              <a:pPr marL="0" marR="0" lvl="0" indent="0" defTabSz="914400" eaLnBrk="0" fontAlgn="auto" latinLnBrk="0" hangingPunct="0">
                <a:lnSpc>
                  <a:spcPct val="100000"/>
                </a:lnSpc>
                <a:spcBef>
                  <a:spcPts val="0"/>
                </a:spcBef>
                <a:spcAft>
                  <a:spcPts val="0"/>
                </a:spcAft>
                <a:buClrTx/>
                <a:buSzTx/>
                <a:buFontTx/>
                <a:buNone/>
                <a:tabLst/>
                <a:defRPr/>
              </a:pPr>
              <a:endParaRPr kumimoji="0" lang="en-ZA" altLang="en-US" sz="2400" b="0" i="0" u="none" strike="noStrike" kern="0" cap="none" spc="0" normalizeH="0" baseline="0" noProof="0" smtClean="0">
                <a:ln>
                  <a:noFill/>
                </a:ln>
                <a:solidFill>
                  <a:srgbClr val="000000"/>
                </a:solidFill>
                <a:effectLst/>
                <a:uLnTx/>
                <a:uFillTx/>
                <a:cs typeface="+mn-cs"/>
              </a:endParaRPr>
            </a:p>
          </p:txBody>
        </p:sp>
        <p:sp>
          <p:nvSpPr>
            <p:cNvPr id="14" name="AutoShape 6"/>
            <p:cNvSpPr>
              <a:spLocks/>
            </p:cNvSpPr>
            <p:nvPr/>
          </p:nvSpPr>
          <p:spPr bwMode="auto">
            <a:xfrm>
              <a:off x="5715000" y="5532438"/>
              <a:ext cx="838200" cy="258762"/>
            </a:xfrm>
            <a:prstGeom prst="borderCallout1">
              <a:avLst>
                <a:gd name="adj1" fmla="val 44171"/>
                <a:gd name="adj2" fmla="val -9093"/>
                <a:gd name="adj3" fmla="val -109815"/>
                <a:gd name="adj4" fmla="val -66097"/>
              </a:avLst>
            </a:prstGeom>
            <a:solidFill>
              <a:srgbClr val="FFFFFF"/>
            </a:solidFill>
            <a:ln w="9525">
              <a:solidFill>
                <a:srgbClr val="000000"/>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ZA" altLang="en-US" sz="1000" b="0" i="0" u="none" strike="noStrike" kern="0" cap="none" spc="0" normalizeH="0" baseline="0" noProof="0" smtClean="0">
                  <a:ln>
                    <a:noFill/>
                  </a:ln>
                  <a:solidFill>
                    <a:srgbClr val="000000"/>
                  </a:solidFill>
                  <a:effectLst/>
                  <a:uLnTx/>
                  <a:uFillTx/>
                  <a:latin typeface="Arial" panose="020B0604020202020204" pitchFamily="34" charset="0"/>
                </a:rPr>
                <a:t>6 SAI Bn</a:t>
              </a:r>
              <a:endParaRPr kumimoji="0" lang="en-ZA" altLang="en-US" sz="1200" b="0" i="0" u="none" strike="noStrike" kern="0" cap="none" spc="0" normalizeH="0" baseline="0" noProof="0" smtClean="0">
                <a:ln>
                  <a:noFill/>
                </a:ln>
                <a:solidFill>
                  <a:srgbClr val="000000"/>
                </a:solidFill>
                <a:effectLst/>
                <a:uLnTx/>
                <a:uFillTx/>
                <a:cs typeface="Times New Roman" panose="02020603050405020304" pitchFamily="18" charset="0"/>
              </a:endParaRPr>
            </a:p>
            <a:p>
              <a:pPr marL="0" marR="0" lvl="0" indent="0" defTabSz="914400" eaLnBrk="0" fontAlgn="auto" latinLnBrk="0" hangingPunct="0">
                <a:lnSpc>
                  <a:spcPct val="100000"/>
                </a:lnSpc>
                <a:spcBef>
                  <a:spcPts val="0"/>
                </a:spcBef>
                <a:spcAft>
                  <a:spcPts val="0"/>
                </a:spcAft>
                <a:buClrTx/>
                <a:buSzTx/>
                <a:buFontTx/>
                <a:buNone/>
                <a:tabLst/>
                <a:defRPr/>
              </a:pPr>
              <a:r>
                <a:rPr kumimoji="0" lang="en-ZA" altLang="en-US" sz="1000" b="0" i="0" u="none" strike="noStrike" kern="0" cap="none" spc="0" normalizeH="0" baseline="0" noProof="0" smtClean="0">
                  <a:ln>
                    <a:noFill/>
                  </a:ln>
                  <a:solidFill>
                    <a:srgbClr val="000000"/>
                  </a:solidFill>
                  <a:effectLst/>
                  <a:uLnTx/>
                  <a:uFillTx/>
                  <a:latin typeface="Arial" panose="020B0604020202020204" pitchFamily="34" charset="0"/>
                </a:rPr>
                <a:t> </a:t>
              </a:r>
              <a:endParaRPr kumimoji="0" lang="en-ZA" altLang="en-US" sz="1200" b="0" i="0" u="none" strike="noStrike" kern="0" cap="none" spc="0" normalizeH="0" baseline="0" noProof="0" smtClean="0">
                <a:ln>
                  <a:noFill/>
                </a:ln>
                <a:solidFill>
                  <a:srgbClr val="000000"/>
                </a:solidFill>
                <a:effectLst/>
                <a:uLnTx/>
                <a:uFillTx/>
                <a:cs typeface="Times New Roman" panose="02020603050405020304" pitchFamily="18" charset="0"/>
              </a:endParaRPr>
            </a:p>
            <a:p>
              <a:pPr marL="0" marR="0" lvl="0" indent="0" defTabSz="914400" eaLnBrk="0" fontAlgn="auto" latinLnBrk="0" hangingPunct="0">
                <a:lnSpc>
                  <a:spcPct val="100000"/>
                </a:lnSpc>
                <a:spcBef>
                  <a:spcPts val="0"/>
                </a:spcBef>
                <a:spcAft>
                  <a:spcPts val="0"/>
                </a:spcAft>
                <a:buClrTx/>
                <a:buSzTx/>
                <a:buFontTx/>
                <a:buNone/>
                <a:tabLst/>
                <a:defRPr/>
              </a:pPr>
              <a:endParaRPr kumimoji="0" lang="en-ZA" altLang="en-US" sz="2400" b="0" i="0" u="none" strike="noStrike" kern="0" cap="none" spc="0" normalizeH="0" baseline="0" noProof="0" smtClean="0">
                <a:ln>
                  <a:noFill/>
                </a:ln>
                <a:solidFill>
                  <a:srgbClr val="000000"/>
                </a:solidFill>
                <a:effectLst/>
                <a:uLnTx/>
                <a:uFillTx/>
                <a:cs typeface="+mn-cs"/>
              </a:endParaRPr>
            </a:p>
          </p:txBody>
        </p:sp>
        <p:sp>
          <p:nvSpPr>
            <p:cNvPr id="15" name="AutoShape 7"/>
            <p:cNvSpPr>
              <a:spLocks/>
            </p:cNvSpPr>
            <p:nvPr/>
          </p:nvSpPr>
          <p:spPr bwMode="auto">
            <a:xfrm>
              <a:off x="7429500" y="4572000"/>
              <a:ext cx="685800" cy="292100"/>
            </a:xfrm>
            <a:prstGeom prst="borderCallout1">
              <a:avLst>
                <a:gd name="adj1" fmla="val 39130"/>
                <a:gd name="adj2" fmla="val -11111"/>
                <a:gd name="adj3" fmla="val -368477"/>
                <a:gd name="adj4" fmla="val -112269"/>
              </a:avLst>
            </a:prstGeom>
            <a:solidFill>
              <a:srgbClr val="FFFFFF"/>
            </a:solidFill>
            <a:ln w="9525">
              <a:solidFill>
                <a:srgbClr val="000000"/>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ZA" altLang="en-US" sz="900" b="0" i="0" u="none" strike="noStrike" kern="0" cap="none" spc="0" normalizeH="0" baseline="0" noProof="0" smtClean="0">
                  <a:ln>
                    <a:noFill/>
                  </a:ln>
                  <a:solidFill>
                    <a:srgbClr val="000000"/>
                  </a:solidFill>
                  <a:effectLst/>
                  <a:uLnTx/>
                  <a:uFillTx/>
                  <a:latin typeface="Arial" panose="020B0604020202020204" pitchFamily="34" charset="0"/>
                </a:rPr>
                <a:t>5 SAI Bn</a:t>
              </a:r>
              <a:endParaRPr kumimoji="0" lang="en-ZA" altLang="en-US" sz="1200" b="0" i="0" u="none" strike="noStrike" kern="0" cap="none" spc="0" normalizeH="0" baseline="0" noProof="0" smtClean="0">
                <a:ln>
                  <a:noFill/>
                </a:ln>
                <a:solidFill>
                  <a:srgbClr val="000000"/>
                </a:solidFill>
                <a:effectLst/>
                <a:uLnTx/>
                <a:uFillTx/>
                <a:cs typeface="Times New Roman" panose="02020603050405020304" pitchFamily="18" charset="0"/>
              </a:endParaRPr>
            </a:p>
            <a:p>
              <a:pPr marL="0" marR="0" lvl="0" indent="0" defTabSz="914400" eaLnBrk="0" fontAlgn="auto" latinLnBrk="0" hangingPunct="0">
                <a:lnSpc>
                  <a:spcPct val="100000"/>
                </a:lnSpc>
                <a:spcBef>
                  <a:spcPts val="0"/>
                </a:spcBef>
                <a:spcAft>
                  <a:spcPts val="0"/>
                </a:spcAft>
                <a:buClrTx/>
                <a:buSzTx/>
                <a:buFontTx/>
                <a:buNone/>
                <a:tabLst/>
                <a:defRPr/>
              </a:pPr>
              <a:r>
                <a:rPr kumimoji="0" lang="en-ZA" altLang="en-US" sz="900" b="0" i="0" u="none" strike="noStrike" kern="0" cap="none" spc="0" normalizeH="0" baseline="0" noProof="0" smtClean="0">
                  <a:ln>
                    <a:noFill/>
                  </a:ln>
                  <a:solidFill>
                    <a:srgbClr val="000000"/>
                  </a:solidFill>
                  <a:effectLst/>
                  <a:uLnTx/>
                  <a:uFillTx/>
                  <a:latin typeface="Arial" panose="020B0604020202020204" pitchFamily="34" charset="0"/>
                </a:rPr>
                <a:t> </a:t>
              </a:r>
              <a:endParaRPr kumimoji="0" lang="en-ZA" altLang="en-US" sz="1200" b="0" i="0" u="none" strike="noStrike" kern="0" cap="none" spc="0" normalizeH="0" baseline="0" noProof="0" smtClean="0">
                <a:ln>
                  <a:noFill/>
                </a:ln>
                <a:solidFill>
                  <a:srgbClr val="000000"/>
                </a:solidFill>
                <a:effectLst/>
                <a:uLnTx/>
                <a:uFillTx/>
                <a:cs typeface="Times New Roman" panose="02020603050405020304" pitchFamily="18" charset="0"/>
              </a:endParaRPr>
            </a:p>
            <a:p>
              <a:pPr marL="0" marR="0" lvl="0" indent="0" defTabSz="914400" eaLnBrk="0" fontAlgn="auto" latinLnBrk="0" hangingPunct="0">
                <a:lnSpc>
                  <a:spcPct val="100000"/>
                </a:lnSpc>
                <a:spcBef>
                  <a:spcPts val="0"/>
                </a:spcBef>
                <a:spcAft>
                  <a:spcPts val="0"/>
                </a:spcAft>
                <a:buClrTx/>
                <a:buSzTx/>
                <a:buFontTx/>
                <a:buNone/>
                <a:tabLst/>
                <a:defRPr/>
              </a:pPr>
              <a:endParaRPr kumimoji="0" lang="en-ZA" altLang="en-US" sz="2400" b="0" i="0" u="none" strike="noStrike" kern="0" cap="none" spc="0" normalizeH="0" baseline="0" noProof="0" smtClean="0">
                <a:ln>
                  <a:noFill/>
                </a:ln>
                <a:solidFill>
                  <a:srgbClr val="000000"/>
                </a:solidFill>
                <a:effectLst/>
                <a:uLnTx/>
                <a:uFillTx/>
                <a:cs typeface="+mn-cs"/>
              </a:endParaRPr>
            </a:p>
          </p:txBody>
        </p:sp>
        <p:sp>
          <p:nvSpPr>
            <p:cNvPr id="16" name="AutoShape 8"/>
            <p:cNvSpPr>
              <a:spLocks/>
            </p:cNvSpPr>
            <p:nvPr/>
          </p:nvSpPr>
          <p:spPr bwMode="auto">
            <a:xfrm>
              <a:off x="914400" y="2895600"/>
              <a:ext cx="1066800" cy="571500"/>
            </a:xfrm>
            <a:prstGeom prst="borderCallout1">
              <a:avLst>
                <a:gd name="adj1" fmla="val 20000"/>
                <a:gd name="adj2" fmla="val 107144"/>
                <a:gd name="adj3" fmla="val 63611"/>
                <a:gd name="adj4" fmla="val 334972"/>
              </a:avLst>
            </a:prstGeom>
            <a:solidFill>
              <a:srgbClr val="FFFFFF"/>
            </a:solidFill>
            <a:ln w="9525">
              <a:solidFill>
                <a:srgbClr val="000000"/>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ZA" altLang="en-US" sz="1000" b="0" i="0" u="none" strike="noStrike" kern="0" cap="none" spc="0" normalizeH="0" baseline="0" noProof="0" smtClean="0">
                  <a:ln>
                    <a:noFill/>
                  </a:ln>
                  <a:solidFill>
                    <a:srgbClr val="000000"/>
                  </a:solidFill>
                  <a:effectLst/>
                  <a:uLnTx/>
                  <a:uFillTx/>
                  <a:latin typeface="Arial" panose="020B0604020202020204" pitchFamily="34" charset="0"/>
                </a:rPr>
                <a:t>3 SAI Bn</a:t>
              </a:r>
              <a:endParaRPr kumimoji="0" lang="en-ZA" altLang="en-US" sz="1200" b="0" i="0" u="none" strike="noStrike" kern="0" cap="none" spc="0" normalizeH="0" baseline="0" noProof="0" smtClean="0">
                <a:ln>
                  <a:noFill/>
                </a:ln>
                <a:solidFill>
                  <a:srgbClr val="000000"/>
                </a:solidFill>
                <a:effectLst/>
                <a:uLnTx/>
                <a:uFillTx/>
                <a:cs typeface="Times New Roman" panose="02020603050405020304" pitchFamily="18" charset="0"/>
              </a:endParaRPr>
            </a:p>
            <a:p>
              <a:pPr marL="0" marR="0" lvl="0" indent="0" defTabSz="914400" eaLnBrk="0" fontAlgn="auto" latinLnBrk="0" hangingPunct="0">
                <a:lnSpc>
                  <a:spcPct val="100000"/>
                </a:lnSpc>
                <a:spcBef>
                  <a:spcPts val="0"/>
                </a:spcBef>
                <a:spcAft>
                  <a:spcPts val="0"/>
                </a:spcAft>
                <a:buClrTx/>
                <a:buSzTx/>
                <a:buFontTx/>
                <a:buNone/>
                <a:tabLst/>
                <a:defRPr/>
              </a:pPr>
              <a:r>
                <a:rPr kumimoji="0" lang="en-ZA" altLang="en-US" sz="1000" b="0" i="0" u="none" strike="noStrike" kern="0" cap="none" spc="0" normalizeH="0" baseline="0" noProof="0" smtClean="0">
                  <a:ln>
                    <a:noFill/>
                  </a:ln>
                  <a:solidFill>
                    <a:srgbClr val="000000"/>
                  </a:solidFill>
                  <a:effectLst/>
                  <a:uLnTx/>
                  <a:uFillTx/>
                  <a:latin typeface="Arial" panose="020B0604020202020204" pitchFamily="34" charset="0"/>
                </a:rPr>
                <a:t>ADA School</a:t>
              </a:r>
              <a:endParaRPr kumimoji="0" lang="en-ZA" altLang="en-US" sz="1200" b="0" i="0" u="none" strike="noStrike" kern="0" cap="none" spc="0" normalizeH="0" baseline="0" noProof="0" smtClean="0">
                <a:ln>
                  <a:noFill/>
                </a:ln>
                <a:solidFill>
                  <a:srgbClr val="000000"/>
                </a:solidFill>
                <a:effectLst/>
                <a:uLnTx/>
                <a:uFillTx/>
                <a:cs typeface="Times New Roman" panose="02020603050405020304" pitchFamily="18" charset="0"/>
              </a:endParaRPr>
            </a:p>
            <a:p>
              <a:pPr marL="0" marR="0" lvl="0" indent="0" defTabSz="914400" eaLnBrk="0" fontAlgn="auto" latinLnBrk="0" hangingPunct="0">
                <a:lnSpc>
                  <a:spcPct val="100000"/>
                </a:lnSpc>
                <a:spcBef>
                  <a:spcPts val="0"/>
                </a:spcBef>
                <a:spcAft>
                  <a:spcPts val="0"/>
                </a:spcAft>
                <a:buClrTx/>
                <a:buSzTx/>
                <a:buFontTx/>
                <a:buNone/>
                <a:tabLst/>
                <a:defRPr/>
              </a:pPr>
              <a:r>
                <a:rPr kumimoji="0" lang="en-ZA" altLang="en-US" sz="1000" b="0" i="0" u="none" strike="noStrike" kern="0" cap="none" spc="0" normalizeH="0" baseline="0" noProof="0" smtClean="0">
                  <a:ln>
                    <a:noFill/>
                  </a:ln>
                  <a:solidFill>
                    <a:srgbClr val="000000"/>
                  </a:solidFill>
                  <a:effectLst/>
                  <a:uLnTx/>
                  <a:uFillTx/>
                  <a:latin typeface="Arial" panose="020B0604020202020204" pitchFamily="34" charset="0"/>
                </a:rPr>
                <a:t>10 ADA Regt</a:t>
              </a:r>
              <a:endParaRPr kumimoji="0" lang="en-ZA" altLang="en-US" sz="1200" b="0" i="0" u="none" strike="noStrike" kern="0" cap="none" spc="0" normalizeH="0" baseline="0" noProof="0" smtClean="0">
                <a:ln>
                  <a:noFill/>
                </a:ln>
                <a:solidFill>
                  <a:srgbClr val="000000"/>
                </a:solidFill>
                <a:effectLst/>
                <a:uLnTx/>
                <a:uFillTx/>
                <a:cs typeface="Times New Roman" panose="02020603050405020304" pitchFamily="18" charset="0"/>
              </a:endParaRPr>
            </a:p>
            <a:p>
              <a:pPr marL="0" marR="0" lvl="0" indent="0" defTabSz="914400" eaLnBrk="0" fontAlgn="auto" latinLnBrk="0" hangingPunct="0">
                <a:lnSpc>
                  <a:spcPct val="100000"/>
                </a:lnSpc>
                <a:spcBef>
                  <a:spcPts val="0"/>
                </a:spcBef>
                <a:spcAft>
                  <a:spcPts val="0"/>
                </a:spcAft>
                <a:buClrTx/>
                <a:buSzTx/>
                <a:buFontTx/>
                <a:buNone/>
                <a:tabLst/>
                <a:defRPr/>
              </a:pPr>
              <a:r>
                <a:rPr kumimoji="0" lang="en-ZA" altLang="en-US" sz="1000" b="0" i="0" u="none" strike="noStrike" kern="0" cap="none" spc="0" normalizeH="0" baseline="0" noProof="0" smtClean="0">
                  <a:ln>
                    <a:noFill/>
                  </a:ln>
                  <a:solidFill>
                    <a:srgbClr val="000000"/>
                  </a:solidFill>
                  <a:effectLst/>
                  <a:uLnTx/>
                  <a:uFillTx/>
                  <a:latin typeface="Arial" panose="020B0604020202020204" pitchFamily="34" charset="0"/>
                </a:rPr>
                <a:t> </a:t>
              </a:r>
              <a:endParaRPr kumimoji="0" lang="en-ZA" altLang="en-US" sz="1200" b="0" i="0" u="none" strike="noStrike" kern="0" cap="none" spc="0" normalizeH="0" baseline="0" noProof="0" smtClean="0">
                <a:ln>
                  <a:noFill/>
                </a:ln>
                <a:solidFill>
                  <a:srgbClr val="000000"/>
                </a:solidFill>
                <a:effectLst/>
                <a:uLnTx/>
                <a:uFillTx/>
                <a:cs typeface="Times New Roman" panose="02020603050405020304" pitchFamily="18" charset="0"/>
              </a:endParaRPr>
            </a:p>
            <a:p>
              <a:pPr marL="0" marR="0" lvl="0" indent="0" defTabSz="914400" eaLnBrk="0" fontAlgn="auto" latinLnBrk="0" hangingPunct="0">
                <a:lnSpc>
                  <a:spcPct val="100000"/>
                </a:lnSpc>
                <a:spcBef>
                  <a:spcPts val="0"/>
                </a:spcBef>
                <a:spcAft>
                  <a:spcPts val="0"/>
                </a:spcAft>
                <a:buClrTx/>
                <a:buSzTx/>
                <a:buFontTx/>
                <a:buNone/>
                <a:tabLst/>
                <a:defRPr/>
              </a:pPr>
              <a:r>
                <a:rPr kumimoji="0" lang="en-ZA" altLang="en-US" sz="1000" b="0" i="0" u="none" strike="noStrike" kern="0" cap="none" spc="0" normalizeH="0" baseline="0" noProof="0" smtClean="0">
                  <a:ln>
                    <a:noFill/>
                  </a:ln>
                  <a:solidFill>
                    <a:srgbClr val="000000"/>
                  </a:solidFill>
                  <a:effectLst/>
                  <a:uLnTx/>
                  <a:uFillTx/>
                  <a:latin typeface="Arial" panose="020B0604020202020204" pitchFamily="34" charset="0"/>
                </a:rPr>
                <a:t> </a:t>
              </a:r>
              <a:endParaRPr kumimoji="0" lang="en-ZA" altLang="en-US" sz="1200" b="0" i="0" u="none" strike="noStrike" kern="0" cap="none" spc="0" normalizeH="0" baseline="0" noProof="0" smtClean="0">
                <a:ln>
                  <a:noFill/>
                </a:ln>
                <a:solidFill>
                  <a:srgbClr val="000000"/>
                </a:solidFill>
                <a:effectLst/>
                <a:uLnTx/>
                <a:uFillTx/>
                <a:cs typeface="Times New Roman" panose="02020603050405020304" pitchFamily="18" charset="0"/>
              </a:endParaRPr>
            </a:p>
            <a:p>
              <a:pPr marL="0" marR="0" lvl="0" indent="0" defTabSz="914400" eaLnBrk="0" fontAlgn="auto" latinLnBrk="0" hangingPunct="0">
                <a:lnSpc>
                  <a:spcPct val="100000"/>
                </a:lnSpc>
                <a:spcBef>
                  <a:spcPts val="0"/>
                </a:spcBef>
                <a:spcAft>
                  <a:spcPts val="0"/>
                </a:spcAft>
                <a:buClrTx/>
                <a:buSzTx/>
                <a:buFontTx/>
                <a:buNone/>
                <a:tabLst/>
                <a:defRPr/>
              </a:pPr>
              <a:endParaRPr kumimoji="0" lang="en-ZA" altLang="en-US" sz="2400" b="0" i="0" u="none" strike="noStrike" kern="0" cap="none" spc="0" normalizeH="0" baseline="0" noProof="0" smtClean="0">
                <a:ln>
                  <a:noFill/>
                </a:ln>
                <a:solidFill>
                  <a:srgbClr val="000000"/>
                </a:solidFill>
                <a:effectLst/>
                <a:uLnTx/>
                <a:uFillTx/>
                <a:cs typeface="+mn-cs"/>
              </a:endParaRPr>
            </a:p>
          </p:txBody>
        </p:sp>
        <p:sp>
          <p:nvSpPr>
            <p:cNvPr id="17" name="AutoShape 9"/>
            <p:cNvSpPr>
              <a:spLocks/>
            </p:cNvSpPr>
            <p:nvPr/>
          </p:nvSpPr>
          <p:spPr bwMode="auto">
            <a:xfrm>
              <a:off x="2057400" y="533400"/>
              <a:ext cx="914400" cy="304800"/>
            </a:xfrm>
            <a:prstGeom prst="borderCallout1">
              <a:avLst>
                <a:gd name="adj1" fmla="val 37500"/>
                <a:gd name="adj2" fmla="val 108333"/>
                <a:gd name="adj3" fmla="val 498440"/>
                <a:gd name="adj4" fmla="val 313023"/>
              </a:avLst>
            </a:prstGeom>
            <a:solidFill>
              <a:srgbClr val="FFFFFF"/>
            </a:solidFill>
            <a:ln w="9525">
              <a:solidFill>
                <a:srgbClr val="000000"/>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ZA" altLang="en-US" sz="1000" b="0" i="0" u="none" strike="noStrike" kern="0" cap="none" spc="0" normalizeH="0" baseline="0" noProof="0" smtClean="0">
                  <a:ln>
                    <a:noFill/>
                  </a:ln>
                  <a:solidFill>
                    <a:srgbClr val="000000"/>
                  </a:solidFill>
                  <a:effectLst/>
                  <a:uLnTx/>
                  <a:uFillTx/>
                  <a:latin typeface="Arial" panose="020B0604020202020204" pitchFamily="34" charset="0"/>
                </a:rPr>
                <a:t>10 SAI Bn</a:t>
              </a:r>
              <a:endParaRPr kumimoji="0" lang="en-ZA" altLang="en-US" sz="1200" b="0" i="0" u="none" strike="noStrike" kern="0" cap="none" spc="0" normalizeH="0" baseline="0" noProof="0" smtClean="0">
                <a:ln>
                  <a:noFill/>
                </a:ln>
                <a:solidFill>
                  <a:srgbClr val="000000"/>
                </a:solidFill>
                <a:effectLst/>
                <a:uLnTx/>
                <a:uFillTx/>
                <a:cs typeface="Times New Roman" panose="02020603050405020304" pitchFamily="18" charset="0"/>
              </a:endParaRPr>
            </a:p>
            <a:p>
              <a:pPr marL="0" marR="0" lvl="0" indent="0" defTabSz="914400" eaLnBrk="0" fontAlgn="auto" latinLnBrk="0" hangingPunct="0">
                <a:lnSpc>
                  <a:spcPct val="100000"/>
                </a:lnSpc>
                <a:spcBef>
                  <a:spcPts val="0"/>
                </a:spcBef>
                <a:spcAft>
                  <a:spcPts val="0"/>
                </a:spcAft>
                <a:buClrTx/>
                <a:buSzTx/>
                <a:buFontTx/>
                <a:buNone/>
                <a:tabLst/>
                <a:defRPr/>
              </a:pPr>
              <a:r>
                <a:rPr kumimoji="0" lang="en-ZA" altLang="en-US" sz="1000" b="0" i="0" u="none" strike="noStrike" kern="0" cap="none" spc="0" normalizeH="0" baseline="0" noProof="0" smtClean="0">
                  <a:ln>
                    <a:noFill/>
                  </a:ln>
                  <a:solidFill>
                    <a:srgbClr val="000000"/>
                  </a:solidFill>
                  <a:effectLst/>
                  <a:uLnTx/>
                  <a:uFillTx/>
                  <a:latin typeface="Arial" panose="020B0604020202020204" pitchFamily="34" charset="0"/>
                </a:rPr>
                <a:t> </a:t>
              </a:r>
              <a:endParaRPr kumimoji="0" lang="en-ZA" altLang="en-US" sz="1200" b="0" i="0" u="none" strike="noStrike" kern="0" cap="none" spc="0" normalizeH="0" baseline="0" noProof="0" smtClean="0">
                <a:ln>
                  <a:noFill/>
                </a:ln>
                <a:solidFill>
                  <a:srgbClr val="000000"/>
                </a:solidFill>
                <a:effectLst/>
                <a:uLnTx/>
                <a:uFillTx/>
                <a:cs typeface="Times New Roman" panose="02020603050405020304" pitchFamily="18" charset="0"/>
              </a:endParaRPr>
            </a:p>
            <a:p>
              <a:pPr marL="0" marR="0" lvl="0" indent="0" defTabSz="914400" eaLnBrk="0" fontAlgn="auto" latinLnBrk="0" hangingPunct="0">
                <a:lnSpc>
                  <a:spcPct val="100000"/>
                </a:lnSpc>
                <a:spcBef>
                  <a:spcPts val="0"/>
                </a:spcBef>
                <a:spcAft>
                  <a:spcPts val="0"/>
                </a:spcAft>
                <a:buClrTx/>
                <a:buSzTx/>
                <a:buFontTx/>
                <a:buNone/>
                <a:tabLst/>
                <a:defRPr/>
              </a:pPr>
              <a:endParaRPr kumimoji="0" lang="en-ZA" altLang="en-US" sz="2400" b="0" i="0" u="none" strike="noStrike" kern="0" cap="none" spc="0" normalizeH="0" baseline="0" noProof="0" smtClean="0">
                <a:ln>
                  <a:noFill/>
                </a:ln>
                <a:solidFill>
                  <a:srgbClr val="000000"/>
                </a:solidFill>
                <a:effectLst/>
                <a:uLnTx/>
                <a:uFillTx/>
                <a:cs typeface="+mn-cs"/>
              </a:endParaRPr>
            </a:p>
          </p:txBody>
        </p:sp>
        <p:sp>
          <p:nvSpPr>
            <p:cNvPr id="18" name="AutoShape 10"/>
            <p:cNvSpPr>
              <a:spLocks/>
            </p:cNvSpPr>
            <p:nvPr/>
          </p:nvSpPr>
          <p:spPr bwMode="auto">
            <a:xfrm>
              <a:off x="7620000" y="152400"/>
              <a:ext cx="914400" cy="228600"/>
            </a:xfrm>
            <a:prstGeom prst="borderCallout1">
              <a:avLst>
                <a:gd name="adj1" fmla="val 50000"/>
                <a:gd name="adj2" fmla="val -8333"/>
                <a:gd name="adj3" fmla="val 253472"/>
                <a:gd name="adj4" fmla="val -71704"/>
              </a:avLst>
            </a:prstGeom>
            <a:solidFill>
              <a:srgbClr val="FFFFFF"/>
            </a:solidFill>
            <a:ln w="9525">
              <a:solidFill>
                <a:srgbClr val="000000"/>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ZA" altLang="en-US" sz="900" b="0" i="0" u="none" strike="noStrike" kern="0" cap="none" spc="0" normalizeH="0" baseline="0" noProof="0" smtClean="0">
                  <a:ln>
                    <a:noFill/>
                  </a:ln>
                  <a:solidFill>
                    <a:srgbClr val="000000"/>
                  </a:solidFill>
                  <a:effectLst/>
                  <a:uLnTx/>
                  <a:uFillTx/>
                  <a:latin typeface="Arial" panose="020B0604020202020204" pitchFamily="34" charset="0"/>
                </a:rPr>
                <a:t>15 SAI Bn</a:t>
              </a:r>
              <a:endParaRPr kumimoji="0" lang="en-ZA" altLang="en-US" sz="1200" b="0" i="0" u="none" strike="noStrike" kern="0" cap="none" spc="0" normalizeH="0" baseline="0" noProof="0" smtClean="0">
                <a:ln>
                  <a:noFill/>
                </a:ln>
                <a:solidFill>
                  <a:srgbClr val="000000"/>
                </a:solidFill>
                <a:effectLst/>
                <a:uLnTx/>
                <a:uFillTx/>
                <a:cs typeface="Times New Roman" panose="02020603050405020304" pitchFamily="18" charset="0"/>
              </a:endParaRPr>
            </a:p>
            <a:p>
              <a:pPr marL="0" marR="0" lvl="0" indent="0" defTabSz="914400" eaLnBrk="0" fontAlgn="auto" latinLnBrk="0" hangingPunct="0">
                <a:lnSpc>
                  <a:spcPct val="100000"/>
                </a:lnSpc>
                <a:spcBef>
                  <a:spcPts val="0"/>
                </a:spcBef>
                <a:spcAft>
                  <a:spcPts val="0"/>
                </a:spcAft>
                <a:buClrTx/>
                <a:buSzTx/>
                <a:buFontTx/>
                <a:buNone/>
                <a:tabLst/>
                <a:defRPr/>
              </a:pPr>
              <a:endParaRPr kumimoji="0" lang="en-ZA" altLang="en-US" sz="1200" b="0" i="0" u="none" strike="noStrike" kern="0" cap="none" spc="0" normalizeH="0" baseline="0" noProof="0" smtClean="0">
                <a:ln>
                  <a:noFill/>
                </a:ln>
                <a:solidFill>
                  <a:srgbClr val="000000"/>
                </a:solidFill>
                <a:effectLst/>
                <a:uLnTx/>
                <a:uFillTx/>
                <a:cs typeface="Times New Roman" panose="02020603050405020304" pitchFamily="18" charset="0"/>
              </a:endParaRPr>
            </a:p>
            <a:p>
              <a:pPr marL="0" marR="0" lvl="0" indent="0" defTabSz="914400" eaLnBrk="0" fontAlgn="auto" latinLnBrk="0" hangingPunct="0">
                <a:lnSpc>
                  <a:spcPct val="100000"/>
                </a:lnSpc>
                <a:spcBef>
                  <a:spcPts val="0"/>
                </a:spcBef>
                <a:spcAft>
                  <a:spcPts val="0"/>
                </a:spcAft>
                <a:buClrTx/>
                <a:buSzTx/>
                <a:buFontTx/>
                <a:buNone/>
                <a:tabLst/>
                <a:defRPr/>
              </a:pPr>
              <a:endParaRPr kumimoji="0" lang="en-ZA" altLang="en-US" sz="2400" b="0" i="0" u="none" strike="noStrike" kern="0" cap="none" spc="0" normalizeH="0" baseline="0" noProof="0" smtClean="0">
                <a:ln>
                  <a:noFill/>
                </a:ln>
                <a:solidFill>
                  <a:srgbClr val="000000"/>
                </a:solidFill>
                <a:effectLst/>
                <a:uLnTx/>
                <a:uFillTx/>
                <a:cs typeface="+mn-cs"/>
              </a:endParaRPr>
            </a:p>
          </p:txBody>
        </p:sp>
        <p:sp>
          <p:nvSpPr>
            <p:cNvPr id="19" name="AutoShape 11"/>
            <p:cNvSpPr>
              <a:spLocks/>
            </p:cNvSpPr>
            <p:nvPr/>
          </p:nvSpPr>
          <p:spPr bwMode="auto">
            <a:xfrm>
              <a:off x="304800" y="4343400"/>
              <a:ext cx="1066800" cy="228600"/>
            </a:xfrm>
            <a:prstGeom prst="borderCallout1">
              <a:avLst>
                <a:gd name="adj1" fmla="val 50000"/>
                <a:gd name="adj2" fmla="val 107144"/>
                <a:gd name="adj3" fmla="val 322222"/>
                <a:gd name="adj4" fmla="val 141815"/>
              </a:avLst>
            </a:prstGeom>
            <a:solidFill>
              <a:srgbClr val="FFFFFF"/>
            </a:solidFill>
            <a:ln w="9525">
              <a:solidFill>
                <a:srgbClr val="000000"/>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ZA" altLang="en-US" sz="1000" b="0" i="0" u="none" strike="noStrike" kern="0" cap="none" spc="0" normalizeH="0" baseline="0" noProof="0" smtClean="0">
                  <a:ln>
                    <a:noFill/>
                  </a:ln>
                  <a:solidFill>
                    <a:srgbClr val="000000"/>
                  </a:solidFill>
                  <a:effectLst/>
                  <a:uLnTx/>
                  <a:uFillTx/>
                  <a:latin typeface="Arial" panose="020B0604020202020204" pitchFamily="34" charset="0"/>
                </a:rPr>
                <a:t>SAN Saldanha</a:t>
              </a:r>
              <a:endParaRPr kumimoji="0" lang="en-ZA" altLang="en-US" sz="1200" b="0" i="0" u="none" strike="noStrike" kern="0" cap="none" spc="0" normalizeH="0" baseline="0" noProof="0" smtClean="0">
                <a:ln>
                  <a:noFill/>
                </a:ln>
                <a:solidFill>
                  <a:srgbClr val="000000"/>
                </a:solidFill>
                <a:effectLst/>
                <a:uLnTx/>
                <a:uFillTx/>
                <a:cs typeface="Times New Roman" panose="02020603050405020304" pitchFamily="18" charset="0"/>
              </a:endParaRPr>
            </a:p>
            <a:p>
              <a:pPr marL="0" marR="0" lvl="0" indent="0" defTabSz="914400" eaLnBrk="0" fontAlgn="auto" latinLnBrk="0" hangingPunct="0">
                <a:lnSpc>
                  <a:spcPct val="100000"/>
                </a:lnSpc>
                <a:spcBef>
                  <a:spcPts val="0"/>
                </a:spcBef>
                <a:spcAft>
                  <a:spcPts val="0"/>
                </a:spcAft>
                <a:buClrTx/>
                <a:buSzTx/>
                <a:buFontTx/>
                <a:buNone/>
                <a:tabLst/>
                <a:defRPr/>
              </a:pPr>
              <a:endParaRPr kumimoji="0" lang="en-ZA" altLang="en-US" sz="2400" b="0" i="0" u="none" strike="noStrike" kern="0" cap="none" spc="0" normalizeH="0" baseline="0" noProof="0" smtClean="0">
                <a:ln>
                  <a:noFill/>
                </a:ln>
                <a:solidFill>
                  <a:srgbClr val="000000"/>
                </a:solidFill>
                <a:effectLst/>
                <a:uLnTx/>
                <a:uFillTx/>
                <a:cs typeface="+mn-cs"/>
              </a:endParaRPr>
            </a:p>
          </p:txBody>
        </p:sp>
        <p:sp>
          <p:nvSpPr>
            <p:cNvPr id="20" name="AutoShape 12"/>
            <p:cNvSpPr>
              <a:spLocks/>
            </p:cNvSpPr>
            <p:nvPr/>
          </p:nvSpPr>
          <p:spPr bwMode="auto">
            <a:xfrm>
              <a:off x="762000" y="3733800"/>
              <a:ext cx="914400" cy="266700"/>
            </a:xfrm>
            <a:prstGeom prst="borderCallout1">
              <a:avLst>
                <a:gd name="adj1" fmla="val 42856"/>
                <a:gd name="adj2" fmla="val 108333"/>
                <a:gd name="adj3" fmla="val -170833"/>
                <a:gd name="adj4" fmla="val 249653"/>
              </a:avLst>
            </a:prstGeom>
            <a:solidFill>
              <a:srgbClr val="FFFFFF"/>
            </a:solidFill>
            <a:ln w="9525">
              <a:solidFill>
                <a:srgbClr val="000000"/>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ZA" altLang="en-US" sz="1000" b="0" i="0" u="none" strike="noStrike" kern="0" cap="none" spc="0" normalizeH="0" baseline="0" noProof="0" smtClean="0">
                  <a:ln>
                    <a:noFill/>
                  </a:ln>
                  <a:solidFill>
                    <a:srgbClr val="000000"/>
                  </a:solidFill>
                  <a:effectLst/>
                  <a:uLnTx/>
                  <a:uFillTx/>
                  <a:latin typeface="Arial" panose="020B0604020202020204" pitchFamily="34" charset="0"/>
                </a:rPr>
                <a:t>8 SAI Bn</a:t>
              </a:r>
              <a:endParaRPr kumimoji="0" lang="en-ZA" altLang="en-US" sz="1200" b="0" i="0" u="none" strike="noStrike" kern="0" cap="none" spc="0" normalizeH="0" baseline="0" noProof="0" smtClean="0">
                <a:ln>
                  <a:noFill/>
                </a:ln>
                <a:solidFill>
                  <a:srgbClr val="000000"/>
                </a:solidFill>
                <a:effectLst/>
                <a:uLnTx/>
                <a:uFillTx/>
                <a:cs typeface="Times New Roman" panose="02020603050405020304" pitchFamily="18" charset="0"/>
              </a:endParaRPr>
            </a:p>
            <a:p>
              <a:pPr marL="0" marR="0" lvl="0" indent="0" defTabSz="914400" eaLnBrk="0" fontAlgn="auto" latinLnBrk="0" hangingPunct="0">
                <a:lnSpc>
                  <a:spcPct val="100000"/>
                </a:lnSpc>
                <a:spcBef>
                  <a:spcPts val="0"/>
                </a:spcBef>
                <a:spcAft>
                  <a:spcPts val="0"/>
                </a:spcAft>
                <a:buClrTx/>
                <a:buSzTx/>
                <a:buFontTx/>
                <a:buNone/>
                <a:tabLst/>
                <a:defRPr/>
              </a:pPr>
              <a:r>
                <a:rPr kumimoji="0" lang="en-ZA" altLang="en-US" sz="1000" b="0" i="0" u="none" strike="noStrike" kern="0" cap="none" spc="0" normalizeH="0" baseline="0" noProof="0" smtClean="0">
                  <a:ln>
                    <a:noFill/>
                  </a:ln>
                  <a:solidFill>
                    <a:srgbClr val="000000"/>
                  </a:solidFill>
                  <a:effectLst/>
                  <a:uLnTx/>
                  <a:uFillTx/>
                  <a:latin typeface="Arial" panose="020B0604020202020204" pitchFamily="34" charset="0"/>
                </a:rPr>
                <a:t> </a:t>
              </a:r>
              <a:endParaRPr kumimoji="0" lang="en-ZA" altLang="en-US" sz="1200" b="0" i="0" u="none" strike="noStrike" kern="0" cap="none" spc="0" normalizeH="0" baseline="0" noProof="0" smtClean="0">
                <a:ln>
                  <a:noFill/>
                </a:ln>
                <a:solidFill>
                  <a:srgbClr val="000000"/>
                </a:solidFill>
                <a:effectLst/>
                <a:uLnTx/>
                <a:uFillTx/>
                <a:cs typeface="Times New Roman" panose="02020603050405020304" pitchFamily="18" charset="0"/>
              </a:endParaRPr>
            </a:p>
            <a:p>
              <a:pPr marL="0" marR="0" lvl="0" indent="0" defTabSz="914400" eaLnBrk="0" fontAlgn="auto" latinLnBrk="0" hangingPunct="0">
                <a:lnSpc>
                  <a:spcPct val="100000"/>
                </a:lnSpc>
                <a:spcBef>
                  <a:spcPts val="0"/>
                </a:spcBef>
                <a:spcAft>
                  <a:spcPts val="0"/>
                </a:spcAft>
                <a:buClrTx/>
                <a:buSzTx/>
                <a:buFontTx/>
                <a:buNone/>
                <a:tabLst/>
                <a:defRPr/>
              </a:pPr>
              <a:endParaRPr kumimoji="0" lang="en-ZA" altLang="en-US" sz="2400" b="0" i="0" u="none" strike="noStrike" kern="0" cap="none" spc="0" normalizeH="0" baseline="0" noProof="0" smtClean="0">
                <a:ln>
                  <a:noFill/>
                </a:ln>
                <a:solidFill>
                  <a:srgbClr val="000000"/>
                </a:solidFill>
                <a:effectLst/>
                <a:uLnTx/>
                <a:uFillTx/>
                <a:cs typeface="+mn-cs"/>
              </a:endParaRPr>
            </a:p>
          </p:txBody>
        </p:sp>
        <p:sp>
          <p:nvSpPr>
            <p:cNvPr id="21" name="AutoShape 13"/>
            <p:cNvSpPr>
              <a:spLocks/>
            </p:cNvSpPr>
            <p:nvPr/>
          </p:nvSpPr>
          <p:spPr bwMode="auto">
            <a:xfrm>
              <a:off x="228600" y="5456238"/>
              <a:ext cx="1066800" cy="457200"/>
            </a:xfrm>
            <a:prstGeom prst="borderCallout1">
              <a:avLst>
                <a:gd name="adj1" fmla="val 25000"/>
                <a:gd name="adj2" fmla="val 107144"/>
                <a:gd name="adj3" fmla="val 21181"/>
                <a:gd name="adj4" fmla="val 155208"/>
              </a:avLst>
            </a:prstGeom>
            <a:solidFill>
              <a:srgbClr val="FFFFFF"/>
            </a:solidFill>
            <a:ln w="9525">
              <a:solidFill>
                <a:srgbClr val="000000"/>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ZA" altLang="en-US" sz="1000" b="0" i="0" u="none" strike="noStrike" kern="0" cap="none" spc="0" normalizeH="0" baseline="0" noProof="0" smtClean="0">
                  <a:ln>
                    <a:noFill/>
                  </a:ln>
                  <a:solidFill>
                    <a:srgbClr val="000000"/>
                  </a:solidFill>
                  <a:effectLst/>
                  <a:uLnTx/>
                  <a:uFillTx/>
                  <a:latin typeface="Arial" panose="020B0604020202020204" pitchFamily="34" charset="0"/>
                </a:rPr>
                <a:t>9 SAI Bn</a:t>
              </a:r>
              <a:endParaRPr kumimoji="0" lang="en-ZA" altLang="en-US" sz="1200" b="0" i="0" u="none" strike="noStrike" kern="0" cap="none" spc="0" normalizeH="0" baseline="0" noProof="0" smtClean="0">
                <a:ln>
                  <a:noFill/>
                </a:ln>
                <a:solidFill>
                  <a:srgbClr val="000000"/>
                </a:solidFill>
                <a:effectLst/>
                <a:uLnTx/>
                <a:uFillTx/>
                <a:cs typeface="Times New Roman" panose="02020603050405020304" pitchFamily="18" charset="0"/>
              </a:endParaRPr>
            </a:p>
            <a:p>
              <a:pPr marL="0" marR="0" lvl="0" indent="0" defTabSz="914400" eaLnBrk="0" fontAlgn="auto" latinLnBrk="0" hangingPunct="0">
                <a:lnSpc>
                  <a:spcPct val="100000"/>
                </a:lnSpc>
                <a:spcBef>
                  <a:spcPts val="0"/>
                </a:spcBef>
                <a:spcAft>
                  <a:spcPts val="0"/>
                </a:spcAft>
                <a:buClrTx/>
                <a:buSzTx/>
                <a:buFontTx/>
                <a:buNone/>
                <a:tabLst/>
                <a:defRPr/>
              </a:pPr>
              <a:r>
                <a:rPr kumimoji="0" lang="en-ZA" altLang="en-US" sz="1000" b="0" i="0" u="none" strike="noStrike" kern="0" cap="none" spc="0" normalizeH="0" baseline="0" noProof="0" smtClean="0">
                  <a:ln>
                    <a:noFill/>
                  </a:ln>
                  <a:solidFill>
                    <a:srgbClr val="000000"/>
                  </a:solidFill>
                  <a:effectLst/>
                  <a:uLnTx/>
                  <a:uFillTx/>
                  <a:latin typeface="Arial" panose="020B0604020202020204" pitchFamily="34" charset="0"/>
                </a:rPr>
                <a:t>Afb Ysterplaat</a:t>
              </a:r>
              <a:endParaRPr kumimoji="0" lang="en-ZA" altLang="en-US" sz="1200" b="0" i="0" u="none" strike="noStrike" kern="0" cap="none" spc="0" normalizeH="0" baseline="0" noProof="0" smtClean="0">
                <a:ln>
                  <a:noFill/>
                </a:ln>
                <a:solidFill>
                  <a:srgbClr val="000000"/>
                </a:solidFill>
                <a:effectLst/>
                <a:uLnTx/>
                <a:uFillTx/>
                <a:cs typeface="Times New Roman" panose="02020603050405020304" pitchFamily="18" charset="0"/>
              </a:endParaRPr>
            </a:p>
            <a:p>
              <a:pPr marL="0" marR="0" lvl="0" indent="0" defTabSz="914400" eaLnBrk="0" fontAlgn="auto" latinLnBrk="0" hangingPunct="0">
                <a:lnSpc>
                  <a:spcPct val="100000"/>
                </a:lnSpc>
                <a:spcBef>
                  <a:spcPts val="0"/>
                </a:spcBef>
                <a:spcAft>
                  <a:spcPts val="0"/>
                </a:spcAft>
                <a:buClrTx/>
                <a:buSzTx/>
                <a:buFontTx/>
                <a:buNone/>
                <a:tabLst/>
                <a:defRPr/>
              </a:pPr>
              <a:endParaRPr kumimoji="0" lang="en-ZA" altLang="en-US" sz="2400" b="0" i="0" u="none" strike="noStrike" kern="0" cap="none" spc="0" normalizeH="0" baseline="0" noProof="0" smtClean="0">
                <a:ln>
                  <a:noFill/>
                </a:ln>
                <a:solidFill>
                  <a:srgbClr val="000000"/>
                </a:solidFill>
                <a:effectLst/>
                <a:uLnTx/>
                <a:uFillTx/>
                <a:cs typeface="+mn-cs"/>
              </a:endParaRPr>
            </a:p>
          </p:txBody>
        </p:sp>
        <p:sp>
          <p:nvSpPr>
            <p:cNvPr id="22" name="AutoShape 14"/>
            <p:cNvSpPr>
              <a:spLocks/>
            </p:cNvSpPr>
            <p:nvPr/>
          </p:nvSpPr>
          <p:spPr bwMode="auto">
            <a:xfrm>
              <a:off x="7848600" y="2286000"/>
              <a:ext cx="1066800" cy="228600"/>
            </a:xfrm>
            <a:prstGeom prst="borderCallout1">
              <a:avLst>
                <a:gd name="adj1" fmla="val 50000"/>
                <a:gd name="adj2" fmla="val -7144"/>
                <a:gd name="adj3" fmla="val -243056"/>
                <a:gd name="adj4" fmla="val -55505"/>
              </a:avLst>
            </a:prstGeom>
            <a:solidFill>
              <a:srgbClr val="FFFFFF"/>
            </a:solidFill>
            <a:ln w="9525">
              <a:solidFill>
                <a:srgbClr val="000000"/>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ZA" altLang="en-US" sz="1000" b="0" i="0" u="none" strike="noStrike" kern="0" cap="none" spc="0" normalizeH="0" baseline="0" noProof="0" smtClean="0">
                  <a:ln>
                    <a:noFill/>
                  </a:ln>
                  <a:solidFill>
                    <a:srgbClr val="000000"/>
                  </a:solidFill>
                  <a:effectLst/>
                  <a:uLnTx/>
                  <a:uFillTx/>
                  <a:latin typeface="Arial" panose="020B0604020202020204" pitchFamily="34" charset="0"/>
                </a:rPr>
                <a:t>Afb Hoedspruit</a:t>
              </a:r>
              <a:endParaRPr kumimoji="0" lang="en-ZA" altLang="en-US" sz="1200" b="0" i="0" u="none" strike="noStrike" kern="0" cap="none" spc="0" normalizeH="0" baseline="0" noProof="0" smtClean="0">
                <a:ln>
                  <a:noFill/>
                </a:ln>
                <a:solidFill>
                  <a:srgbClr val="000000"/>
                </a:solidFill>
                <a:effectLst/>
                <a:uLnTx/>
                <a:uFillTx/>
                <a:cs typeface="Times New Roman" panose="02020603050405020304" pitchFamily="18" charset="0"/>
              </a:endParaRPr>
            </a:p>
            <a:p>
              <a:pPr marL="0" marR="0" lvl="0" indent="0" defTabSz="914400" eaLnBrk="0" fontAlgn="auto" latinLnBrk="0" hangingPunct="0">
                <a:lnSpc>
                  <a:spcPct val="100000"/>
                </a:lnSpc>
                <a:spcBef>
                  <a:spcPts val="0"/>
                </a:spcBef>
                <a:spcAft>
                  <a:spcPts val="0"/>
                </a:spcAft>
                <a:buClrTx/>
                <a:buSzTx/>
                <a:buFontTx/>
                <a:buNone/>
                <a:tabLst/>
                <a:defRPr/>
              </a:pPr>
              <a:endParaRPr kumimoji="0" lang="en-ZA" altLang="en-US" sz="2400" b="0" i="0" u="none" strike="noStrike" kern="0" cap="none" spc="0" normalizeH="0" baseline="0" noProof="0" smtClean="0">
                <a:ln>
                  <a:noFill/>
                </a:ln>
                <a:solidFill>
                  <a:srgbClr val="000000"/>
                </a:solidFill>
                <a:effectLst/>
                <a:uLnTx/>
                <a:uFillTx/>
                <a:cs typeface="+mn-cs"/>
              </a:endParaRPr>
            </a:p>
          </p:txBody>
        </p:sp>
        <p:sp>
          <p:nvSpPr>
            <p:cNvPr id="23" name="AutoShape 15"/>
            <p:cNvSpPr>
              <a:spLocks/>
            </p:cNvSpPr>
            <p:nvPr/>
          </p:nvSpPr>
          <p:spPr bwMode="auto">
            <a:xfrm>
              <a:off x="1143000" y="2514600"/>
              <a:ext cx="914400" cy="228600"/>
            </a:xfrm>
            <a:prstGeom prst="borderCallout1">
              <a:avLst>
                <a:gd name="adj1" fmla="val 50000"/>
                <a:gd name="adj2" fmla="val 108333"/>
                <a:gd name="adj3" fmla="val 150694"/>
                <a:gd name="adj4" fmla="val 255556"/>
              </a:avLst>
            </a:prstGeom>
            <a:solidFill>
              <a:srgbClr val="FFFFFF"/>
            </a:solidFill>
            <a:ln w="9525">
              <a:solidFill>
                <a:srgbClr val="000000"/>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ZA" altLang="en-US" sz="1000" b="0" i="0" u="none" strike="noStrike" kern="0" cap="none" spc="0" normalizeH="0" baseline="0" noProof="0" smtClean="0">
                  <a:ln>
                    <a:noFill/>
                  </a:ln>
                  <a:solidFill>
                    <a:srgbClr val="000000"/>
                  </a:solidFill>
                  <a:effectLst/>
                  <a:uLnTx/>
                  <a:uFillTx/>
                  <a:latin typeface="Arial" panose="020B0604020202020204" pitchFamily="34" charset="0"/>
                </a:rPr>
                <a:t>CTC Lohatla</a:t>
              </a:r>
              <a:endParaRPr kumimoji="0" lang="en-ZA" altLang="en-US" sz="1200" b="0" i="0" u="none" strike="noStrike" kern="0" cap="none" spc="0" normalizeH="0" baseline="0" noProof="0" smtClean="0">
                <a:ln>
                  <a:noFill/>
                </a:ln>
                <a:solidFill>
                  <a:srgbClr val="000000"/>
                </a:solidFill>
                <a:effectLst/>
                <a:uLnTx/>
                <a:uFillTx/>
                <a:cs typeface="Times New Roman" panose="02020603050405020304" pitchFamily="18" charset="0"/>
              </a:endParaRPr>
            </a:p>
            <a:p>
              <a:pPr marL="0" marR="0" lvl="0" indent="0" defTabSz="914400" eaLnBrk="0" fontAlgn="auto" latinLnBrk="0" hangingPunct="0">
                <a:lnSpc>
                  <a:spcPct val="100000"/>
                </a:lnSpc>
                <a:spcBef>
                  <a:spcPts val="0"/>
                </a:spcBef>
                <a:spcAft>
                  <a:spcPts val="0"/>
                </a:spcAft>
                <a:buClrTx/>
                <a:buSzTx/>
                <a:buFontTx/>
                <a:buNone/>
                <a:tabLst/>
                <a:defRPr/>
              </a:pPr>
              <a:endParaRPr kumimoji="0" lang="en-ZA" altLang="en-US" sz="2400" b="0" i="0" u="none" strike="noStrike" kern="0" cap="none" spc="0" normalizeH="0" baseline="0" noProof="0" smtClean="0">
                <a:ln>
                  <a:noFill/>
                </a:ln>
                <a:solidFill>
                  <a:srgbClr val="000000"/>
                </a:solidFill>
                <a:effectLst/>
                <a:uLnTx/>
                <a:uFillTx/>
                <a:cs typeface="+mn-cs"/>
              </a:endParaRPr>
            </a:p>
          </p:txBody>
        </p:sp>
        <p:sp>
          <p:nvSpPr>
            <p:cNvPr id="24" name="AutoShape 16"/>
            <p:cNvSpPr>
              <a:spLocks/>
            </p:cNvSpPr>
            <p:nvPr/>
          </p:nvSpPr>
          <p:spPr bwMode="auto">
            <a:xfrm>
              <a:off x="1066800" y="1341438"/>
              <a:ext cx="1219200" cy="1028700"/>
            </a:xfrm>
            <a:prstGeom prst="borderCallout1">
              <a:avLst>
                <a:gd name="adj1" fmla="val 11111"/>
                <a:gd name="adj2" fmla="val 106250"/>
                <a:gd name="adj3" fmla="val 204477"/>
                <a:gd name="adj4" fmla="val 332681"/>
              </a:avLst>
            </a:prstGeom>
            <a:solidFill>
              <a:srgbClr val="FFFFFF"/>
            </a:solidFill>
            <a:ln w="9525">
              <a:solidFill>
                <a:srgbClr val="000000"/>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ZA" altLang="en-US" sz="1000" b="0" i="0" u="none" strike="noStrike" kern="0" cap="none" spc="0" normalizeH="0" baseline="0" noProof="0" smtClean="0">
                  <a:ln>
                    <a:noFill/>
                  </a:ln>
                  <a:solidFill>
                    <a:srgbClr val="000000"/>
                  </a:solidFill>
                  <a:effectLst/>
                  <a:uLnTx/>
                  <a:uFillTx/>
                  <a:latin typeface="Arial" panose="020B0604020202020204" pitchFamily="34" charset="0"/>
                </a:rPr>
                <a:t>1 SAI Bn</a:t>
              </a:r>
              <a:endParaRPr kumimoji="0" lang="en-ZA" altLang="en-US" sz="1200" b="0" i="0" u="none" strike="noStrike" kern="0" cap="none" spc="0" normalizeH="0" baseline="0" noProof="0" smtClean="0">
                <a:ln>
                  <a:noFill/>
                </a:ln>
                <a:solidFill>
                  <a:srgbClr val="000000"/>
                </a:solidFill>
                <a:effectLst/>
                <a:uLnTx/>
                <a:uFillTx/>
                <a:cs typeface="Times New Roman" panose="02020603050405020304" pitchFamily="18" charset="0"/>
              </a:endParaRPr>
            </a:p>
            <a:p>
              <a:pPr marL="0" marR="0" lvl="0" indent="0" defTabSz="914400" eaLnBrk="0" fontAlgn="auto" latinLnBrk="0" hangingPunct="0">
                <a:lnSpc>
                  <a:spcPct val="100000"/>
                </a:lnSpc>
                <a:spcBef>
                  <a:spcPts val="0"/>
                </a:spcBef>
                <a:spcAft>
                  <a:spcPts val="0"/>
                </a:spcAft>
                <a:buClrTx/>
                <a:buSzTx/>
                <a:buFontTx/>
                <a:buNone/>
                <a:tabLst/>
                <a:defRPr/>
              </a:pPr>
              <a:r>
                <a:rPr kumimoji="0" lang="en-ZA" altLang="en-US" sz="1000" b="0" i="0" u="none" strike="noStrike" kern="0" cap="none" spc="0" normalizeH="0" baseline="0" noProof="0" smtClean="0">
                  <a:ln>
                    <a:noFill/>
                  </a:ln>
                  <a:solidFill>
                    <a:srgbClr val="000000"/>
                  </a:solidFill>
                  <a:effectLst/>
                  <a:uLnTx/>
                  <a:uFillTx/>
                  <a:latin typeface="Arial" panose="020B0604020202020204" pitchFamily="34" charset="0"/>
                </a:rPr>
                <a:t>1 Para Bn</a:t>
              </a:r>
              <a:endParaRPr kumimoji="0" lang="en-ZA" altLang="en-US" sz="1200" b="0" i="0" u="none" strike="noStrike" kern="0" cap="none" spc="0" normalizeH="0" baseline="0" noProof="0" smtClean="0">
                <a:ln>
                  <a:noFill/>
                </a:ln>
                <a:solidFill>
                  <a:srgbClr val="000000"/>
                </a:solidFill>
                <a:effectLst/>
                <a:uLnTx/>
                <a:uFillTx/>
                <a:cs typeface="Times New Roman" panose="02020603050405020304" pitchFamily="18" charset="0"/>
              </a:endParaRPr>
            </a:p>
            <a:p>
              <a:pPr marL="0" marR="0" lvl="0" indent="0" defTabSz="914400" eaLnBrk="0" fontAlgn="auto" latinLnBrk="0" hangingPunct="0">
                <a:lnSpc>
                  <a:spcPct val="100000"/>
                </a:lnSpc>
                <a:spcBef>
                  <a:spcPts val="0"/>
                </a:spcBef>
                <a:spcAft>
                  <a:spcPts val="0"/>
                </a:spcAft>
                <a:buClrTx/>
                <a:buSzTx/>
                <a:buFontTx/>
                <a:buNone/>
                <a:tabLst/>
                <a:defRPr/>
              </a:pPr>
              <a:r>
                <a:rPr kumimoji="0" lang="en-ZA" altLang="en-US" sz="1000" b="0" i="0" u="none" strike="noStrike" kern="0" cap="none" spc="0" normalizeH="0" baseline="0" noProof="0" smtClean="0">
                  <a:ln>
                    <a:noFill/>
                  </a:ln>
                  <a:solidFill>
                    <a:srgbClr val="000000"/>
                  </a:solidFill>
                  <a:effectLst/>
                  <a:uLnTx/>
                  <a:uFillTx/>
                  <a:latin typeface="Arial" panose="020B0604020202020204" pitchFamily="34" charset="0"/>
                </a:rPr>
                <a:t>Armour School</a:t>
              </a:r>
              <a:endParaRPr kumimoji="0" lang="en-ZA" altLang="en-US" sz="1200" b="0" i="0" u="none" strike="noStrike" kern="0" cap="none" spc="0" normalizeH="0" baseline="0" noProof="0" smtClean="0">
                <a:ln>
                  <a:noFill/>
                </a:ln>
                <a:solidFill>
                  <a:srgbClr val="000000"/>
                </a:solidFill>
                <a:effectLst/>
                <a:uLnTx/>
                <a:uFillTx/>
                <a:cs typeface="Times New Roman" panose="02020603050405020304" pitchFamily="18" charset="0"/>
              </a:endParaRPr>
            </a:p>
            <a:p>
              <a:pPr marL="0" marR="0" lvl="0" indent="0" defTabSz="914400" eaLnBrk="0" fontAlgn="auto" latinLnBrk="0" hangingPunct="0">
                <a:lnSpc>
                  <a:spcPct val="100000"/>
                </a:lnSpc>
                <a:spcBef>
                  <a:spcPts val="0"/>
                </a:spcBef>
                <a:spcAft>
                  <a:spcPts val="0"/>
                </a:spcAft>
                <a:buClrTx/>
                <a:buSzTx/>
                <a:buFontTx/>
                <a:buNone/>
                <a:tabLst/>
                <a:defRPr/>
              </a:pPr>
              <a:r>
                <a:rPr kumimoji="0" lang="en-ZA" altLang="en-US" sz="1000" b="0" i="0" u="none" strike="noStrike" kern="0" cap="none" spc="0" normalizeH="0" baseline="0" noProof="0" smtClean="0">
                  <a:ln>
                    <a:noFill/>
                  </a:ln>
                  <a:solidFill>
                    <a:srgbClr val="000000"/>
                  </a:solidFill>
                  <a:effectLst/>
                  <a:uLnTx/>
                  <a:uFillTx/>
                  <a:latin typeface="Arial" panose="020B0604020202020204" pitchFamily="34" charset="0"/>
                </a:rPr>
                <a:t>Tk Regt</a:t>
              </a:r>
              <a:endParaRPr kumimoji="0" lang="en-ZA" altLang="en-US" sz="1200" b="0" i="0" u="none" strike="noStrike" kern="0" cap="none" spc="0" normalizeH="0" baseline="0" noProof="0" smtClean="0">
                <a:ln>
                  <a:noFill/>
                </a:ln>
                <a:solidFill>
                  <a:srgbClr val="000000"/>
                </a:solidFill>
                <a:effectLst/>
                <a:uLnTx/>
                <a:uFillTx/>
                <a:cs typeface="Times New Roman" panose="02020603050405020304" pitchFamily="18" charset="0"/>
              </a:endParaRPr>
            </a:p>
            <a:p>
              <a:pPr marL="0" marR="0" lvl="0" indent="0" defTabSz="914400" eaLnBrk="0" fontAlgn="auto" latinLnBrk="0" hangingPunct="0">
                <a:lnSpc>
                  <a:spcPct val="100000"/>
                </a:lnSpc>
                <a:spcBef>
                  <a:spcPts val="0"/>
                </a:spcBef>
                <a:spcAft>
                  <a:spcPts val="0"/>
                </a:spcAft>
                <a:buClrTx/>
                <a:buSzTx/>
                <a:buFontTx/>
                <a:buNone/>
                <a:tabLst/>
                <a:defRPr/>
              </a:pPr>
              <a:r>
                <a:rPr kumimoji="0" lang="en-ZA" altLang="en-US" sz="1000" b="0" i="0" u="none" strike="noStrike" kern="0" cap="none" spc="0" normalizeH="0" baseline="0" noProof="0" smtClean="0">
                  <a:ln>
                    <a:noFill/>
                  </a:ln>
                  <a:solidFill>
                    <a:srgbClr val="000000"/>
                  </a:solidFill>
                  <a:effectLst/>
                  <a:uLnTx/>
                  <a:uFillTx/>
                  <a:latin typeface="Arial" panose="020B0604020202020204" pitchFamily="34" charset="0"/>
                </a:rPr>
                <a:t>Armour Car Regt</a:t>
              </a:r>
              <a:endParaRPr kumimoji="0" lang="en-ZA" altLang="en-US" sz="1200" b="0" i="0" u="none" strike="noStrike" kern="0" cap="none" spc="0" normalizeH="0" baseline="0" noProof="0" smtClean="0">
                <a:ln>
                  <a:noFill/>
                </a:ln>
                <a:solidFill>
                  <a:srgbClr val="000000"/>
                </a:solidFill>
                <a:effectLst/>
                <a:uLnTx/>
                <a:uFillTx/>
                <a:cs typeface="Times New Roman" panose="02020603050405020304" pitchFamily="18" charset="0"/>
              </a:endParaRPr>
            </a:p>
            <a:p>
              <a:pPr marL="0" marR="0" lvl="0" indent="0" defTabSz="914400" eaLnBrk="0" fontAlgn="auto" latinLnBrk="0" hangingPunct="0">
                <a:lnSpc>
                  <a:spcPct val="100000"/>
                </a:lnSpc>
                <a:spcBef>
                  <a:spcPts val="0"/>
                </a:spcBef>
                <a:spcAft>
                  <a:spcPts val="0"/>
                </a:spcAft>
                <a:buClrTx/>
                <a:buSzTx/>
                <a:buFontTx/>
                <a:buNone/>
                <a:tabLst/>
                <a:defRPr/>
              </a:pPr>
              <a:r>
                <a:rPr kumimoji="0" lang="en-ZA" altLang="en-US" sz="1000" b="0" i="0" u="none" strike="noStrike" kern="0" cap="none" spc="0" normalizeH="0" baseline="0" noProof="0" smtClean="0">
                  <a:ln>
                    <a:noFill/>
                  </a:ln>
                  <a:solidFill>
                    <a:srgbClr val="000000"/>
                  </a:solidFill>
                  <a:effectLst/>
                  <a:uLnTx/>
                  <a:uFillTx/>
                  <a:latin typeface="Arial" panose="020B0604020202020204" pitchFamily="34" charset="0"/>
                </a:rPr>
                <a:t>Afb Bloemspruit</a:t>
              </a:r>
              <a:endParaRPr kumimoji="0" lang="en-ZA" altLang="en-US" sz="1200" b="0" i="0" u="none" strike="noStrike" kern="0" cap="none" spc="0" normalizeH="0" baseline="0" noProof="0" smtClean="0">
                <a:ln>
                  <a:noFill/>
                </a:ln>
                <a:solidFill>
                  <a:srgbClr val="000000"/>
                </a:solidFill>
                <a:effectLst/>
                <a:uLnTx/>
                <a:uFillTx/>
                <a:cs typeface="Times New Roman" panose="02020603050405020304" pitchFamily="18" charset="0"/>
              </a:endParaRPr>
            </a:p>
            <a:p>
              <a:pPr marL="0" marR="0" lvl="0" indent="0" defTabSz="914400" eaLnBrk="0" fontAlgn="auto" latinLnBrk="0" hangingPunct="0">
                <a:lnSpc>
                  <a:spcPct val="100000"/>
                </a:lnSpc>
                <a:spcBef>
                  <a:spcPts val="0"/>
                </a:spcBef>
                <a:spcAft>
                  <a:spcPts val="0"/>
                </a:spcAft>
                <a:buClrTx/>
                <a:buSzTx/>
                <a:buFontTx/>
                <a:buNone/>
                <a:tabLst/>
                <a:defRPr/>
              </a:pPr>
              <a:r>
                <a:rPr kumimoji="0" lang="en-ZA" altLang="en-US" sz="1000" b="0" i="0" u="none" strike="noStrike" kern="0" cap="none" spc="0" normalizeH="0" baseline="0" noProof="0" smtClean="0">
                  <a:ln>
                    <a:noFill/>
                  </a:ln>
                  <a:solidFill>
                    <a:srgbClr val="000000"/>
                  </a:solidFill>
                  <a:effectLst/>
                  <a:uLnTx/>
                  <a:uFillTx/>
                  <a:latin typeface="Arial" panose="020B0604020202020204" pitchFamily="34" charset="0"/>
                </a:rPr>
                <a:t> </a:t>
              </a:r>
              <a:endParaRPr kumimoji="0" lang="en-ZA" altLang="en-US" sz="1200" b="0" i="0" u="none" strike="noStrike" kern="0" cap="none" spc="0" normalizeH="0" baseline="0" noProof="0" smtClean="0">
                <a:ln>
                  <a:noFill/>
                </a:ln>
                <a:solidFill>
                  <a:srgbClr val="000000"/>
                </a:solidFill>
                <a:effectLst/>
                <a:uLnTx/>
                <a:uFillTx/>
                <a:cs typeface="Times New Roman" panose="02020603050405020304" pitchFamily="18" charset="0"/>
              </a:endParaRPr>
            </a:p>
            <a:p>
              <a:pPr marL="0" marR="0" lvl="0" indent="0" defTabSz="914400" eaLnBrk="0" fontAlgn="auto" latinLnBrk="0" hangingPunct="0">
                <a:lnSpc>
                  <a:spcPct val="100000"/>
                </a:lnSpc>
                <a:spcBef>
                  <a:spcPts val="0"/>
                </a:spcBef>
                <a:spcAft>
                  <a:spcPts val="0"/>
                </a:spcAft>
                <a:buClrTx/>
                <a:buSzTx/>
                <a:buFontTx/>
                <a:buNone/>
                <a:tabLst/>
                <a:defRPr/>
              </a:pPr>
              <a:endParaRPr kumimoji="0" lang="en-ZA" altLang="en-US" sz="2400" b="0" i="0" u="none" strike="noStrike" kern="0" cap="none" spc="0" normalizeH="0" baseline="0" noProof="0" smtClean="0">
                <a:ln>
                  <a:noFill/>
                </a:ln>
                <a:solidFill>
                  <a:srgbClr val="000000"/>
                </a:solidFill>
                <a:effectLst/>
                <a:uLnTx/>
                <a:uFillTx/>
                <a:cs typeface="+mn-cs"/>
              </a:endParaRPr>
            </a:p>
          </p:txBody>
        </p:sp>
        <p:sp>
          <p:nvSpPr>
            <p:cNvPr id="25" name="AutoShape 17"/>
            <p:cNvSpPr>
              <a:spLocks/>
            </p:cNvSpPr>
            <p:nvPr/>
          </p:nvSpPr>
          <p:spPr bwMode="auto">
            <a:xfrm>
              <a:off x="1752600" y="1036638"/>
              <a:ext cx="914400" cy="228600"/>
            </a:xfrm>
            <a:prstGeom prst="borderCallout1">
              <a:avLst>
                <a:gd name="adj1" fmla="val 50000"/>
                <a:gd name="adj2" fmla="val 108333"/>
                <a:gd name="adj3" fmla="val 886806"/>
                <a:gd name="adj4" fmla="val 383856"/>
              </a:avLst>
            </a:prstGeom>
            <a:solidFill>
              <a:srgbClr val="FFFFFF"/>
            </a:solidFill>
            <a:ln w="9525">
              <a:solidFill>
                <a:srgbClr val="000000"/>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ZA" altLang="en-US" sz="1000" b="0" i="0" u="none" strike="noStrike" kern="0" cap="none" spc="0" normalizeH="0" baseline="0" noProof="0" smtClean="0">
                  <a:ln>
                    <a:noFill/>
                  </a:ln>
                  <a:solidFill>
                    <a:srgbClr val="000000"/>
                  </a:solidFill>
                  <a:effectLst/>
                  <a:uLnTx/>
                  <a:uFillTx/>
                  <a:latin typeface="Arial" panose="020B0604020202020204" pitchFamily="34" charset="0"/>
                </a:rPr>
                <a:t>Eng School</a:t>
              </a:r>
              <a:endParaRPr kumimoji="0" lang="en-ZA" altLang="en-US" sz="1200" b="0" i="0" u="none" strike="noStrike" kern="0" cap="none" spc="0" normalizeH="0" baseline="0" noProof="0" smtClean="0">
                <a:ln>
                  <a:noFill/>
                </a:ln>
                <a:solidFill>
                  <a:srgbClr val="000000"/>
                </a:solidFill>
                <a:effectLst/>
                <a:uLnTx/>
                <a:uFillTx/>
                <a:cs typeface="Times New Roman" panose="02020603050405020304" pitchFamily="18" charset="0"/>
              </a:endParaRPr>
            </a:p>
            <a:p>
              <a:pPr marL="0" marR="0" lvl="0" indent="0" defTabSz="914400" eaLnBrk="0" fontAlgn="auto" latinLnBrk="0" hangingPunct="0">
                <a:lnSpc>
                  <a:spcPct val="100000"/>
                </a:lnSpc>
                <a:spcBef>
                  <a:spcPts val="0"/>
                </a:spcBef>
                <a:spcAft>
                  <a:spcPts val="0"/>
                </a:spcAft>
                <a:buClrTx/>
                <a:buSzTx/>
                <a:buFontTx/>
                <a:buNone/>
                <a:tabLst/>
                <a:defRPr/>
              </a:pPr>
              <a:endParaRPr kumimoji="0" lang="en-ZA" altLang="en-US" sz="2400" b="0" i="0" u="none" strike="noStrike" kern="0" cap="none" spc="0" normalizeH="0" baseline="0" noProof="0" smtClean="0">
                <a:ln>
                  <a:noFill/>
                </a:ln>
                <a:solidFill>
                  <a:srgbClr val="000000"/>
                </a:solidFill>
                <a:effectLst/>
                <a:uLnTx/>
                <a:uFillTx/>
                <a:cs typeface="+mn-cs"/>
              </a:endParaRPr>
            </a:p>
          </p:txBody>
        </p:sp>
        <p:sp>
          <p:nvSpPr>
            <p:cNvPr id="26" name="AutoShape 18"/>
            <p:cNvSpPr>
              <a:spLocks/>
            </p:cNvSpPr>
            <p:nvPr/>
          </p:nvSpPr>
          <p:spPr bwMode="auto">
            <a:xfrm>
              <a:off x="7988300" y="1658938"/>
              <a:ext cx="762000" cy="228600"/>
            </a:xfrm>
            <a:prstGeom prst="borderCallout1">
              <a:avLst>
                <a:gd name="adj1" fmla="val 50000"/>
                <a:gd name="adj2" fmla="val -10000"/>
                <a:gd name="adj3" fmla="val -146528"/>
                <a:gd name="adj4" fmla="val -84375"/>
              </a:avLst>
            </a:prstGeom>
            <a:solidFill>
              <a:srgbClr val="FFFFFF"/>
            </a:solidFill>
            <a:ln w="9525">
              <a:solidFill>
                <a:srgbClr val="000000"/>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ZA" altLang="en-US" sz="1000" b="0" i="0" u="none" strike="noStrike" kern="0" cap="none" spc="0" normalizeH="0" baseline="0" noProof="0" smtClean="0">
                  <a:ln>
                    <a:noFill/>
                  </a:ln>
                  <a:solidFill>
                    <a:srgbClr val="000000"/>
                  </a:solidFill>
                  <a:effectLst/>
                  <a:uLnTx/>
                  <a:uFillTx/>
                  <a:latin typeface="Arial" panose="020B0604020202020204" pitchFamily="34" charset="0"/>
                </a:rPr>
                <a:t>7 SAI Bn</a:t>
              </a:r>
              <a:endParaRPr kumimoji="0" lang="en-ZA" altLang="en-US" sz="1200" b="0" i="0" u="none" strike="noStrike" kern="0" cap="none" spc="0" normalizeH="0" baseline="0" noProof="0" smtClean="0">
                <a:ln>
                  <a:noFill/>
                </a:ln>
                <a:solidFill>
                  <a:srgbClr val="000000"/>
                </a:solidFill>
                <a:effectLst/>
                <a:uLnTx/>
                <a:uFillTx/>
                <a:cs typeface="Times New Roman" panose="02020603050405020304" pitchFamily="18" charset="0"/>
              </a:endParaRPr>
            </a:p>
            <a:p>
              <a:pPr marL="0" marR="0" lvl="0" indent="0" defTabSz="914400" eaLnBrk="0" fontAlgn="auto" latinLnBrk="0" hangingPunct="0">
                <a:lnSpc>
                  <a:spcPct val="100000"/>
                </a:lnSpc>
                <a:spcBef>
                  <a:spcPts val="0"/>
                </a:spcBef>
                <a:spcAft>
                  <a:spcPts val="0"/>
                </a:spcAft>
                <a:buClrTx/>
                <a:buSzTx/>
                <a:buFontTx/>
                <a:buNone/>
                <a:tabLst/>
                <a:defRPr/>
              </a:pPr>
              <a:r>
                <a:rPr kumimoji="0" lang="en-ZA" altLang="en-US" sz="1000" b="0" i="0" u="none" strike="noStrike" kern="0" cap="none" spc="0" normalizeH="0" baseline="0" noProof="0" smtClean="0">
                  <a:ln>
                    <a:noFill/>
                  </a:ln>
                  <a:solidFill>
                    <a:srgbClr val="000000"/>
                  </a:solidFill>
                  <a:effectLst/>
                  <a:uLnTx/>
                  <a:uFillTx/>
                  <a:latin typeface="Arial" panose="020B0604020202020204" pitchFamily="34" charset="0"/>
                </a:rPr>
                <a:t> </a:t>
              </a:r>
              <a:endParaRPr kumimoji="0" lang="en-ZA" altLang="en-US" sz="1200" b="0" i="0" u="none" strike="noStrike" kern="0" cap="none" spc="0" normalizeH="0" baseline="0" noProof="0" smtClean="0">
                <a:ln>
                  <a:noFill/>
                </a:ln>
                <a:solidFill>
                  <a:srgbClr val="000000"/>
                </a:solidFill>
                <a:effectLst/>
                <a:uLnTx/>
                <a:uFillTx/>
                <a:cs typeface="Times New Roman" panose="02020603050405020304" pitchFamily="18" charset="0"/>
              </a:endParaRPr>
            </a:p>
            <a:p>
              <a:pPr marL="0" marR="0" lvl="0" indent="0" defTabSz="914400" eaLnBrk="0" fontAlgn="auto" latinLnBrk="0" hangingPunct="0">
                <a:lnSpc>
                  <a:spcPct val="100000"/>
                </a:lnSpc>
                <a:spcBef>
                  <a:spcPts val="0"/>
                </a:spcBef>
                <a:spcAft>
                  <a:spcPts val="0"/>
                </a:spcAft>
                <a:buClrTx/>
                <a:buSzTx/>
                <a:buFontTx/>
                <a:buNone/>
                <a:tabLst/>
                <a:defRPr/>
              </a:pPr>
              <a:endParaRPr kumimoji="0" lang="en-ZA" altLang="en-US" sz="2400" b="0" i="0" u="none" strike="noStrike" kern="0" cap="none" spc="0" normalizeH="0" baseline="0" noProof="0" smtClean="0">
                <a:ln>
                  <a:noFill/>
                </a:ln>
                <a:solidFill>
                  <a:srgbClr val="000000"/>
                </a:solidFill>
                <a:effectLst/>
                <a:uLnTx/>
                <a:uFillTx/>
                <a:cs typeface="+mn-cs"/>
              </a:endParaRPr>
            </a:p>
          </p:txBody>
        </p:sp>
        <p:sp>
          <p:nvSpPr>
            <p:cNvPr id="27" name="AutoShape 19"/>
            <p:cNvSpPr>
              <a:spLocks/>
            </p:cNvSpPr>
            <p:nvPr/>
          </p:nvSpPr>
          <p:spPr bwMode="auto">
            <a:xfrm>
              <a:off x="5334000" y="274638"/>
              <a:ext cx="914400" cy="228600"/>
            </a:xfrm>
            <a:prstGeom prst="borderCallout1">
              <a:avLst>
                <a:gd name="adj1" fmla="val 50000"/>
                <a:gd name="adj2" fmla="val 108333"/>
                <a:gd name="adj3" fmla="val 632639"/>
                <a:gd name="adj4" fmla="val 110764"/>
              </a:avLst>
            </a:prstGeom>
            <a:solidFill>
              <a:srgbClr val="FFFFFF"/>
            </a:solidFill>
            <a:ln w="9525">
              <a:solidFill>
                <a:srgbClr val="000000"/>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ZA" altLang="en-US" sz="1000" b="0" i="0" u="none" strike="noStrike" kern="0" cap="none" spc="0" normalizeH="0" baseline="0" noProof="0" smtClean="0">
                  <a:ln>
                    <a:noFill/>
                  </a:ln>
                  <a:solidFill>
                    <a:srgbClr val="000000"/>
                  </a:solidFill>
                  <a:effectLst/>
                  <a:uLnTx/>
                  <a:uFillTx/>
                  <a:latin typeface="Arial" panose="020B0604020202020204" pitchFamily="34" charset="0"/>
                </a:rPr>
                <a:t>4 SAI Bn</a:t>
              </a:r>
              <a:endParaRPr kumimoji="0" lang="en-ZA" altLang="en-US" sz="1200" b="0" i="0" u="none" strike="noStrike" kern="0" cap="none" spc="0" normalizeH="0" baseline="0" noProof="0" smtClean="0">
                <a:ln>
                  <a:noFill/>
                </a:ln>
                <a:solidFill>
                  <a:srgbClr val="000000"/>
                </a:solidFill>
                <a:effectLst/>
                <a:uLnTx/>
                <a:uFillTx/>
                <a:cs typeface="Times New Roman" panose="02020603050405020304" pitchFamily="18" charset="0"/>
              </a:endParaRPr>
            </a:p>
            <a:p>
              <a:pPr marL="0" marR="0" lvl="0" indent="0" defTabSz="914400" eaLnBrk="0" fontAlgn="auto" latinLnBrk="0" hangingPunct="0">
                <a:lnSpc>
                  <a:spcPct val="100000"/>
                </a:lnSpc>
                <a:spcBef>
                  <a:spcPts val="0"/>
                </a:spcBef>
                <a:spcAft>
                  <a:spcPts val="0"/>
                </a:spcAft>
                <a:buClrTx/>
                <a:buSzTx/>
                <a:buFontTx/>
                <a:buNone/>
                <a:tabLst/>
                <a:defRPr/>
              </a:pPr>
              <a:r>
                <a:rPr kumimoji="0" lang="en-ZA" altLang="en-US" sz="1000" b="0" i="0" u="none" strike="noStrike" kern="0" cap="none" spc="0" normalizeH="0" baseline="0" noProof="0" smtClean="0">
                  <a:ln>
                    <a:noFill/>
                  </a:ln>
                  <a:solidFill>
                    <a:srgbClr val="000000"/>
                  </a:solidFill>
                  <a:effectLst/>
                  <a:uLnTx/>
                  <a:uFillTx/>
                  <a:latin typeface="Arial" panose="020B0604020202020204" pitchFamily="34" charset="0"/>
                </a:rPr>
                <a:t> </a:t>
              </a:r>
              <a:endParaRPr kumimoji="0" lang="en-ZA" altLang="en-US" sz="1200" b="0" i="0" u="none" strike="noStrike" kern="0" cap="none" spc="0" normalizeH="0" baseline="0" noProof="0" smtClean="0">
                <a:ln>
                  <a:noFill/>
                </a:ln>
                <a:solidFill>
                  <a:srgbClr val="000000"/>
                </a:solidFill>
                <a:effectLst/>
                <a:uLnTx/>
                <a:uFillTx/>
                <a:cs typeface="Times New Roman" panose="02020603050405020304" pitchFamily="18" charset="0"/>
              </a:endParaRPr>
            </a:p>
            <a:p>
              <a:pPr marL="0" marR="0" lvl="0" indent="0" defTabSz="914400" eaLnBrk="0" fontAlgn="auto" latinLnBrk="0" hangingPunct="0">
                <a:lnSpc>
                  <a:spcPct val="100000"/>
                </a:lnSpc>
                <a:spcBef>
                  <a:spcPts val="0"/>
                </a:spcBef>
                <a:spcAft>
                  <a:spcPts val="0"/>
                </a:spcAft>
                <a:buClrTx/>
                <a:buSzTx/>
                <a:buFontTx/>
                <a:buNone/>
                <a:tabLst/>
                <a:defRPr/>
              </a:pPr>
              <a:endParaRPr kumimoji="0" lang="en-ZA" altLang="en-US" sz="2400" b="0" i="0" u="none" strike="noStrike" kern="0" cap="none" spc="0" normalizeH="0" baseline="0" noProof="0" smtClean="0">
                <a:ln>
                  <a:noFill/>
                </a:ln>
                <a:solidFill>
                  <a:srgbClr val="000000"/>
                </a:solidFill>
                <a:effectLst/>
                <a:uLnTx/>
                <a:uFillTx/>
                <a:cs typeface="+mn-cs"/>
              </a:endParaRPr>
            </a:p>
          </p:txBody>
        </p:sp>
        <p:sp>
          <p:nvSpPr>
            <p:cNvPr id="28" name="AutoShape 20"/>
            <p:cNvSpPr>
              <a:spLocks/>
            </p:cNvSpPr>
            <p:nvPr/>
          </p:nvSpPr>
          <p:spPr bwMode="auto">
            <a:xfrm>
              <a:off x="6781800" y="5334000"/>
              <a:ext cx="784225" cy="288925"/>
            </a:xfrm>
            <a:prstGeom prst="borderCallout1">
              <a:avLst>
                <a:gd name="adj1" fmla="val 39560"/>
                <a:gd name="adj2" fmla="val -9718"/>
                <a:gd name="adj3" fmla="val -289560"/>
                <a:gd name="adj4" fmla="val -83806"/>
              </a:avLst>
            </a:prstGeom>
            <a:solidFill>
              <a:srgbClr val="FFFFFF"/>
            </a:solidFill>
            <a:ln w="9525">
              <a:solidFill>
                <a:srgbClr val="000000"/>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ZA" altLang="en-US" sz="1000" b="0" i="0" u="none" strike="noStrike" kern="0" cap="none" spc="0" normalizeH="0" baseline="0" noProof="0" smtClean="0">
                  <a:ln>
                    <a:noFill/>
                  </a:ln>
                  <a:solidFill>
                    <a:srgbClr val="000000"/>
                  </a:solidFill>
                  <a:effectLst/>
                  <a:uLnTx/>
                  <a:uFillTx/>
                  <a:latin typeface="Arial" panose="020B0604020202020204" pitchFamily="34" charset="0"/>
                </a:rPr>
                <a:t>14 SAI Bn</a:t>
              </a:r>
              <a:endParaRPr kumimoji="0" lang="en-ZA" altLang="en-US" sz="1200" b="0" i="0" u="none" strike="noStrike" kern="0" cap="none" spc="0" normalizeH="0" baseline="0" noProof="0" smtClean="0">
                <a:ln>
                  <a:noFill/>
                </a:ln>
                <a:solidFill>
                  <a:srgbClr val="000000"/>
                </a:solidFill>
                <a:effectLst/>
                <a:uLnTx/>
                <a:uFillTx/>
                <a:cs typeface="Times New Roman" panose="02020603050405020304" pitchFamily="18" charset="0"/>
              </a:endParaRPr>
            </a:p>
            <a:p>
              <a:pPr marL="0" marR="0" lvl="0" indent="0" defTabSz="914400" eaLnBrk="0" fontAlgn="auto" latinLnBrk="0" hangingPunct="0">
                <a:lnSpc>
                  <a:spcPct val="100000"/>
                </a:lnSpc>
                <a:spcBef>
                  <a:spcPts val="0"/>
                </a:spcBef>
                <a:spcAft>
                  <a:spcPts val="0"/>
                </a:spcAft>
                <a:buClrTx/>
                <a:buSzTx/>
                <a:buFontTx/>
                <a:buNone/>
                <a:tabLst/>
                <a:defRPr/>
              </a:pPr>
              <a:r>
                <a:rPr kumimoji="0" lang="en-ZA" altLang="en-US" sz="1000" b="0" i="0" u="none" strike="noStrike" kern="0" cap="none" spc="0" normalizeH="0" baseline="0" noProof="0" smtClean="0">
                  <a:ln>
                    <a:noFill/>
                  </a:ln>
                  <a:solidFill>
                    <a:srgbClr val="000000"/>
                  </a:solidFill>
                  <a:effectLst/>
                  <a:uLnTx/>
                  <a:uFillTx/>
                  <a:latin typeface="Arial" panose="020B0604020202020204" pitchFamily="34" charset="0"/>
                </a:rPr>
                <a:t> </a:t>
              </a:r>
              <a:endParaRPr kumimoji="0" lang="en-ZA" altLang="en-US" sz="1200" b="0" i="0" u="none" strike="noStrike" kern="0" cap="none" spc="0" normalizeH="0" baseline="0" noProof="0" smtClean="0">
                <a:ln>
                  <a:noFill/>
                </a:ln>
                <a:solidFill>
                  <a:srgbClr val="000000"/>
                </a:solidFill>
                <a:effectLst/>
                <a:uLnTx/>
                <a:uFillTx/>
                <a:cs typeface="Times New Roman" panose="02020603050405020304" pitchFamily="18" charset="0"/>
              </a:endParaRPr>
            </a:p>
            <a:p>
              <a:pPr marL="0" marR="0" lvl="0" indent="0" defTabSz="914400" eaLnBrk="0" fontAlgn="auto" latinLnBrk="0" hangingPunct="0">
                <a:lnSpc>
                  <a:spcPct val="100000"/>
                </a:lnSpc>
                <a:spcBef>
                  <a:spcPts val="0"/>
                </a:spcBef>
                <a:spcAft>
                  <a:spcPts val="0"/>
                </a:spcAft>
                <a:buClrTx/>
                <a:buSzTx/>
                <a:buFontTx/>
                <a:buNone/>
                <a:tabLst/>
                <a:defRPr/>
              </a:pPr>
              <a:endParaRPr kumimoji="0" lang="en-ZA" altLang="en-US" sz="2400" b="0" i="0" u="none" strike="noStrike" kern="0" cap="none" spc="0" normalizeH="0" baseline="0" noProof="0" smtClean="0">
                <a:ln>
                  <a:noFill/>
                </a:ln>
                <a:solidFill>
                  <a:srgbClr val="000000"/>
                </a:solidFill>
                <a:effectLst/>
                <a:uLnTx/>
                <a:uFillTx/>
                <a:cs typeface="+mn-cs"/>
              </a:endParaRPr>
            </a:p>
          </p:txBody>
        </p:sp>
        <p:sp>
          <p:nvSpPr>
            <p:cNvPr id="29" name="AutoShape 21"/>
            <p:cNvSpPr>
              <a:spLocks/>
            </p:cNvSpPr>
            <p:nvPr/>
          </p:nvSpPr>
          <p:spPr bwMode="auto">
            <a:xfrm>
              <a:off x="4038600" y="304800"/>
              <a:ext cx="914400" cy="914400"/>
            </a:xfrm>
            <a:prstGeom prst="borderCallout1">
              <a:avLst>
                <a:gd name="adj1" fmla="val 12500"/>
                <a:gd name="adj2" fmla="val 108333"/>
                <a:gd name="adj3" fmla="val 224481"/>
                <a:gd name="adj4" fmla="val 142190"/>
              </a:avLst>
            </a:prstGeom>
            <a:solidFill>
              <a:srgbClr val="FFFFFF"/>
            </a:solidFill>
            <a:ln w="9525">
              <a:solidFill>
                <a:srgbClr val="000000"/>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ZA" altLang="en-US" sz="1000" b="0" i="0" u="none" strike="noStrike" kern="0" cap="none" spc="0" normalizeH="0" baseline="0" noProof="0" smtClean="0">
                  <a:ln>
                    <a:noFill/>
                  </a:ln>
                  <a:solidFill>
                    <a:srgbClr val="000000"/>
                  </a:solidFill>
                  <a:effectLst/>
                  <a:uLnTx/>
                  <a:uFillTx/>
                  <a:latin typeface="Arial" panose="020B0604020202020204" pitchFamily="34" charset="0"/>
                </a:rPr>
                <a:t>Art School</a:t>
              </a:r>
              <a:endParaRPr kumimoji="0" lang="en-ZA" altLang="en-US" sz="1200" b="0" i="0" u="none" strike="noStrike" kern="0" cap="none" spc="0" normalizeH="0" baseline="0" noProof="0" smtClean="0">
                <a:ln>
                  <a:noFill/>
                </a:ln>
                <a:solidFill>
                  <a:srgbClr val="000000"/>
                </a:solidFill>
                <a:effectLst/>
                <a:uLnTx/>
                <a:uFillTx/>
                <a:cs typeface="Times New Roman" panose="02020603050405020304" pitchFamily="18" charset="0"/>
              </a:endParaRPr>
            </a:p>
            <a:p>
              <a:pPr marL="0" marR="0" lvl="0" indent="0" defTabSz="914400" eaLnBrk="0" fontAlgn="auto" latinLnBrk="0" hangingPunct="0">
                <a:lnSpc>
                  <a:spcPct val="100000"/>
                </a:lnSpc>
                <a:spcBef>
                  <a:spcPts val="0"/>
                </a:spcBef>
                <a:spcAft>
                  <a:spcPts val="0"/>
                </a:spcAft>
                <a:buClrTx/>
                <a:buSzTx/>
                <a:buFontTx/>
                <a:buNone/>
                <a:tabLst/>
                <a:defRPr/>
              </a:pPr>
              <a:r>
                <a:rPr kumimoji="0" lang="en-ZA" altLang="en-US" sz="1000" b="0" i="0" u="none" strike="noStrike" kern="0" cap="none" spc="0" normalizeH="0" baseline="0" noProof="0" smtClean="0">
                  <a:ln>
                    <a:noFill/>
                  </a:ln>
                  <a:solidFill>
                    <a:srgbClr val="000000"/>
                  </a:solidFill>
                  <a:effectLst/>
                  <a:uLnTx/>
                  <a:uFillTx/>
                  <a:latin typeface="Arial" panose="020B0604020202020204" pitchFamily="34" charset="0"/>
                </a:rPr>
                <a:t>10 Art Regt</a:t>
              </a:r>
              <a:endParaRPr kumimoji="0" lang="en-ZA" altLang="en-US" sz="1200" b="0" i="0" u="none" strike="noStrike" kern="0" cap="none" spc="0" normalizeH="0" baseline="0" noProof="0" smtClean="0">
                <a:ln>
                  <a:noFill/>
                </a:ln>
                <a:solidFill>
                  <a:srgbClr val="000000"/>
                </a:solidFill>
                <a:effectLst/>
                <a:uLnTx/>
                <a:uFillTx/>
                <a:cs typeface="Times New Roman" panose="02020603050405020304" pitchFamily="18" charset="0"/>
              </a:endParaRPr>
            </a:p>
            <a:p>
              <a:pPr marL="0" marR="0" lvl="0" indent="0" defTabSz="914400" eaLnBrk="0" fontAlgn="auto" latinLnBrk="0" hangingPunct="0">
                <a:lnSpc>
                  <a:spcPct val="100000"/>
                </a:lnSpc>
                <a:spcBef>
                  <a:spcPts val="0"/>
                </a:spcBef>
                <a:spcAft>
                  <a:spcPts val="0"/>
                </a:spcAft>
                <a:buClrTx/>
                <a:buSzTx/>
                <a:buFontTx/>
                <a:buNone/>
                <a:tabLst/>
                <a:defRPr/>
              </a:pPr>
              <a:r>
                <a:rPr kumimoji="0" lang="en-ZA" altLang="en-US" sz="1000" b="0" i="0" u="none" strike="noStrike" kern="0" cap="none" spc="0" normalizeH="0" baseline="0" noProof="0" smtClean="0">
                  <a:ln>
                    <a:noFill/>
                  </a:ln>
                  <a:solidFill>
                    <a:srgbClr val="000000"/>
                  </a:solidFill>
                  <a:effectLst/>
                  <a:uLnTx/>
                  <a:uFillTx/>
                  <a:latin typeface="Arial" panose="020B0604020202020204" pitchFamily="34" charset="0"/>
                </a:rPr>
                <a:t>14 Art Regt</a:t>
              </a:r>
              <a:endParaRPr kumimoji="0" lang="en-ZA" altLang="en-US" sz="1200" b="0" i="0" u="none" strike="noStrike" kern="0" cap="none" spc="0" normalizeH="0" baseline="0" noProof="0" smtClean="0">
                <a:ln>
                  <a:noFill/>
                </a:ln>
                <a:solidFill>
                  <a:srgbClr val="000000"/>
                </a:solidFill>
                <a:effectLst/>
                <a:uLnTx/>
                <a:uFillTx/>
                <a:cs typeface="Times New Roman" panose="02020603050405020304" pitchFamily="18" charset="0"/>
              </a:endParaRPr>
            </a:p>
            <a:p>
              <a:pPr marL="0" marR="0" lvl="0" indent="0" defTabSz="914400" eaLnBrk="0" fontAlgn="auto" latinLnBrk="0" hangingPunct="0">
                <a:lnSpc>
                  <a:spcPct val="100000"/>
                </a:lnSpc>
                <a:spcBef>
                  <a:spcPts val="0"/>
                </a:spcBef>
                <a:spcAft>
                  <a:spcPts val="0"/>
                </a:spcAft>
                <a:buClrTx/>
                <a:buSzTx/>
                <a:buFontTx/>
                <a:buNone/>
                <a:tabLst/>
                <a:defRPr/>
              </a:pPr>
              <a:r>
                <a:rPr kumimoji="0" lang="en-ZA" altLang="en-US" sz="1000" b="0" i="0" u="none" strike="noStrike" kern="0" cap="none" spc="0" normalizeH="0" baseline="0" noProof="0" smtClean="0">
                  <a:ln>
                    <a:noFill/>
                  </a:ln>
                  <a:solidFill>
                    <a:srgbClr val="000000"/>
                  </a:solidFill>
                  <a:effectLst/>
                  <a:uLnTx/>
                  <a:uFillTx/>
                  <a:latin typeface="Arial" panose="020B0604020202020204" pitchFamily="34" charset="0"/>
                </a:rPr>
                <a:t>Int School</a:t>
              </a:r>
              <a:endParaRPr kumimoji="0" lang="en-ZA" altLang="en-US" sz="1200" b="0" i="0" u="none" strike="noStrike" kern="0" cap="none" spc="0" normalizeH="0" baseline="0" noProof="0" smtClean="0">
                <a:ln>
                  <a:noFill/>
                </a:ln>
                <a:solidFill>
                  <a:srgbClr val="000000"/>
                </a:solidFill>
                <a:effectLst/>
                <a:uLnTx/>
                <a:uFillTx/>
                <a:cs typeface="Times New Roman" panose="02020603050405020304" pitchFamily="18" charset="0"/>
              </a:endParaRPr>
            </a:p>
            <a:p>
              <a:pPr marL="0" marR="0" lvl="0" indent="0" defTabSz="914400" eaLnBrk="0" fontAlgn="auto" latinLnBrk="0" hangingPunct="0">
                <a:lnSpc>
                  <a:spcPct val="100000"/>
                </a:lnSpc>
                <a:spcBef>
                  <a:spcPts val="0"/>
                </a:spcBef>
                <a:spcAft>
                  <a:spcPts val="0"/>
                </a:spcAft>
                <a:buClrTx/>
                <a:buSzTx/>
                <a:buFontTx/>
                <a:buNone/>
                <a:tabLst/>
                <a:defRPr/>
              </a:pPr>
              <a:r>
                <a:rPr kumimoji="0" lang="en-ZA" altLang="en-US" sz="1000" b="0" i="0" u="none" strike="noStrike" kern="0" cap="none" spc="0" normalizeH="0" baseline="0" noProof="0" smtClean="0">
                  <a:ln>
                    <a:noFill/>
                  </a:ln>
                  <a:solidFill>
                    <a:srgbClr val="000000"/>
                  </a:solidFill>
                  <a:effectLst/>
                  <a:uLnTx/>
                  <a:uFillTx/>
                  <a:latin typeface="Arial" panose="020B0604020202020204" pitchFamily="34" charset="0"/>
                </a:rPr>
                <a:t>Int Regt</a:t>
              </a:r>
              <a:endParaRPr kumimoji="0" lang="en-ZA" altLang="en-US" sz="1200" b="0" i="0" u="none" strike="noStrike" kern="0" cap="none" spc="0" normalizeH="0" baseline="0" noProof="0" smtClean="0">
                <a:ln>
                  <a:noFill/>
                </a:ln>
                <a:solidFill>
                  <a:srgbClr val="000000"/>
                </a:solidFill>
                <a:effectLst/>
                <a:uLnTx/>
                <a:uFillTx/>
                <a:cs typeface="Times New Roman" panose="02020603050405020304" pitchFamily="18" charset="0"/>
              </a:endParaRPr>
            </a:p>
            <a:p>
              <a:pPr marL="0" marR="0" lvl="0" indent="0" defTabSz="914400" eaLnBrk="0" fontAlgn="auto" latinLnBrk="0" hangingPunct="0">
                <a:lnSpc>
                  <a:spcPct val="100000"/>
                </a:lnSpc>
                <a:spcBef>
                  <a:spcPts val="0"/>
                </a:spcBef>
                <a:spcAft>
                  <a:spcPts val="0"/>
                </a:spcAft>
                <a:buClrTx/>
                <a:buSzTx/>
                <a:buFontTx/>
                <a:buNone/>
                <a:tabLst/>
                <a:defRPr/>
              </a:pPr>
              <a:endParaRPr kumimoji="0" lang="en-ZA" altLang="en-US" sz="2400" b="0" i="0" u="none" strike="noStrike" kern="0" cap="none" spc="0" normalizeH="0" baseline="0" noProof="0" smtClean="0">
                <a:ln>
                  <a:noFill/>
                </a:ln>
                <a:solidFill>
                  <a:srgbClr val="000000"/>
                </a:solidFill>
                <a:effectLst/>
                <a:uLnTx/>
                <a:uFillTx/>
                <a:cs typeface="+mn-cs"/>
              </a:endParaRPr>
            </a:p>
          </p:txBody>
        </p:sp>
        <p:sp>
          <p:nvSpPr>
            <p:cNvPr id="30" name="AutoShape 22"/>
            <p:cNvSpPr>
              <a:spLocks/>
            </p:cNvSpPr>
            <p:nvPr/>
          </p:nvSpPr>
          <p:spPr bwMode="auto">
            <a:xfrm>
              <a:off x="7239000" y="4953000"/>
              <a:ext cx="1127125" cy="301625"/>
            </a:xfrm>
            <a:prstGeom prst="borderCallout1">
              <a:avLst>
                <a:gd name="adj1" fmla="val 37894"/>
                <a:gd name="adj2" fmla="val -6759"/>
                <a:gd name="adj3" fmla="val -574208"/>
                <a:gd name="adj4" fmla="val -144648"/>
              </a:avLst>
            </a:prstGeom>
            <a:solidFill>
              <a:srgbClr val="FFFFFF"/>
            </a:solidFill>
            <a:ln w="9525">
              <a:solidFill>
                <a:srgbClr val="000000"/>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ZA" altLang="en-US" sz="1000" b="0" i="0" u="none" strike="noStrike" kern="0" cap="none" spc="0" normalizeH="0" baseline="0" noProof="0" smtClean="0">
                  <a:ln>
                    <a:noFill/>
                  </a:ln>
                  <a:solidFill>
                    <a:srgbClr val="000000"/>
                  </a:solidFill>
                  <a:effectLst/>
                  <a:uLnTx/>
                  <a:uFillTx/>
                  <a:latin typeface="Arial" panose="020B0604020202020204" pitchFamily="34" charset="0"/>
                </a:rPr>
                <a:t>Field Eng Regt</a:t>
              </a:r>
              <a:endParaRPr kumimoji="0" lang="en-ZA" altLang="en-US" sz="1200" b="0" i="0" u="none" strike="noStrike" kern="0" cap="none" spc="0" normalizeH="0" baseline="0" noProof="0" smtClean="0">
                <a:ln>
                  <a:noFill/>
                </a:ln>
                <a:solidFill>
                  <a:srgbClr val="000000"/>
                </a:solidFill>
                <a:effectLst/>
                <a:uLnTx/>
                <a:uFillTx/>
                <a:cs typeface="Times New Roman" panose="02020603050405020304" pitchFamily="18" charset="0"/>
              </a:endParaRPr>
            </a:p>
            <a:p>
              <a:pPr marL="0" marR="0" lvl="0" indent="0" defTabSz="914400" eaLnBrk="0" fontAlgn="auto" latinLnBrk="0" hangingPunct="0">
                <a:lnSpc>
                  <a:spcPct val="100000"/>
                </a:lnSpc>
                <a:spcBef>
                  <a:spcPts val="0"/>
                </a:spcBef>
                <a:spcAft>
                  <a:spcPts val="0"/>
                </a:spcAft>
                <a:buClrTx/>
                <a:buSzTx/>
                <a:buFontTx/>
                <a:buNone/>
                <a:tabLst/>
                <a:defRPr/>
              </a:pPr>
              <a:endParaRPr kumimoji="0" lang="en-ZA" altLang="en-US" sz="2400" b="0" i="0" u="none" strike="noStrike" kern="0" cap="none" spc="0" normalizeH="0" baseline="0" noProof="0" smtClean="0">
                <a:ln>
                  <a:noFill/>
                </a:ln>
                <a:solidFill>
                  <a:srgbClr val="000000"/>
                </a:solidFill>
                <a:effectLst/>
                <a:uLnTx/>
                <a:uFillTx/>
                <a:cs typeface="+mn-cs"/>
              </a:endParaRPr>
            </a:p>
          </p:txBody>
        </p:sp>
        <p:sp>
          <p:nvSpPr>
            <p:cNvPr id="31" name="AutoShape 23"/>
            <p:cNvSpPr>
              <a:spLocks/>
            </p:cNvSpPr>
            <p:nvPr/>
          </p:nvSpPr>
          <p:spPr bwMode="auto">
            <a:xfrm>
              <a:off x="457200" y="5989638"/>
              <a:ext cx="1219200" cy="228600"/>
            </a:xfrm>
            <a:prstGeom prst="borderCallout1">
              <a:avLst>
                <a:gd name="adj1" fmla="val 50000"/>
                <a:gd name="adj2" fmla="val 106250"/>
                <a:gd name="adj3" fmla="val -124306"/>
                <a:gd name="adj4" fmla="val 133722"/>
              </a:avLst>
            </a:prstGeom>
            <a:solidFill>
              <a:srgbClr val="FFFFFF"/>
            </a:solidFill>
            <a:ln w="9525">
              <a:solidFill>
                <a:srgbClr val="000000"/>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ZA" altLang="en-US" sz="1000" b="0" i="0" u="none" strike="noStrike" kern="0" cap="none" spc="0" normalizeH="0" baseline="0" noProof="0" smtClean="0">
                  <a:ln>
                    <a:noFill/>
                  </a:ln>
                  <a:solidFill>
                    <a:srgbClr val="000000"/>
                  </a:solidFill>
                  <a:effectLst/>
                  <a:uLnTx/>
                  <a:uFillTx/>
                  <a:latin typeface="Arial" panose="020B0604020202020204" pitchFamily="34" charset="0"/>
                </a:rPr>
                <a:t>SAN Simonstown</a:t>
              </a:r>
              <a:endParaRPr kumimoji="0" lang="en-ZA" altLang="en-US" sz="1200" b="0" i="0" u="none" strike="noStrike" kern="0" cap="none" spc="0" normalizeH="0" baseline="0" noProof="0" smtClean="0">
                <a:ln>
                  <a:noFill/>
                </a:ln>
                <a:solidFill>
                  <a:srgbClr val="000000"/>
                </a:solidFill>
                <a:effectLst/>
                <a:uLnTx/>
                <a:uFillTx/>
                <a:cs typeface="Times New Roman" panose="02020603050405020304" pitchFamily="18" charset="0"/>
              </a:endParaRPr>
            </a:p>
            <a:p>
              <a:pPr marL="0" marR="0" lvl="0" indent="0" defTabSz="914400" eaLnBrk="0" fontAlgn="auto" latinLnBrk="0" hangingPunct="0">
                <a:lnSpc>
                  <a:spcPct val="100000"/>
                </a:lnSpc>
                <a:spcBef>
                  <a:spcPts val="0"/>
                </a:spcBef>
                <a:spcAft>
                  <a:spcPts val="0"/>
                </a:spcAft>
                <a:buClrTx/>
                <a:buSzTx/>
                <a:buFontTx/>
                <a:buNone/>
                <a:tabLst/>
                <a:defRPr/>
              </a:pPr>
              <a:endParaRPr kumimoji="0" lang="en-ZA" altLang="en-US" sz="2400" b="0" i="0" u="none" strike="noStrike" kern="0" cap="none" spc="0" normalizeH="0" baseline="0" noProof="0" smtClean="0">
                <a:ln>
                  <a:noFill/>
                </a:ln>
                <a:solidFill>
                  <a:srgbClr val="000000"/>
                </a:solidFill>
                <a:effectLst/>
                <a:uLnTx/>
                <a:uFillTx/>
                <a:cs typeface="+mn-cs"/>
              </a:endParaRPr>
            </a:p>
          </p:txBody>
        </p:sp>
        <p:sp>
          <p:nvSpPr>
            <p:cNvPr id="32" name="AutoShape 24"/>
            <p:cNvSpPr>
              <a:spLocks/>
            </p:cNvSpPr>
            <p:nvPr/>
          </p:nvSpPr>
          <p:spPr bwMode="auto">
            <a:xfrm>
              <a:off x="152400" y="5181600"/>
              <a:ext cx="1295400" cy="225425"/>
            </a:xfrm>
            <a:prstGeom prst="borderCallout1">
              <a:avLst>
                <a:gd name="adj1" fmla="val 50704"/>
                <a:gd name="adj2" fmla="val 105884"/>
                <a:gd name="adj3" fmla="val 86620"/>
                <a:gd name="adj4" fmla="val 139704"/>
              </a:avLst>
            </a:prstGeom>
            <a:solidFill>
              <a:srgbClr val="FFFFFF"/>
            </a:solidFill>
            <a:ln w="9525">
              <a:solidFill>
                <a:srgbClr val="000000"/>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ZA" altLang="en-US" sz="1000" b="0" i="0" u="none" strike="noStrike" kern="0" cap="none" spc="0" normalizeH="0" baseline="0" noProof="0" smtClean="0">
                  <a:ln>
                    <a:noFill/>
                  </a:ln>
                  <a:solidFill>
                    <a:srgbClr val="000000"/>
                  </a:solidFill>
                  <a:effectLst/>
                  <a:uLnTx/>
                  <a:uFillTx/>
                  <a:latin typeface="Arial" panose="020B0604020202020204" pitchFamily="34" charset="0"/>
                </a:rPr>
                <a:t>Afb Langebaanweg</a:t>
              </a:r>
              <a:endParaRPr kumimoji="0" lang="en-ZA" altLang="en-US" sz="1200" b="0" i="0" u="none" strike="noStrike" kern="0" cap="none" spc="0" normalizeH="0" baseline="0" noProof="0" smtClean="0">
                <a:ln>
                  <a:noFill/>
                </a:ln>
                <a:solidFill>
                  <a:srgbClr val="000000"/>
                </a:solidFill>
                <a:effectLst/>
                <a:uLnTx/>
                <a:uFillTx/>
                <a:cs typeface="Times New Roman" panose="02020603050405020304" pitchFamily="18" charset="0"/>
              </a:endParaRPr>
            </a:p>
            <a:p>
              <a:pPr marL="0" marR="0" lvl="0" indent="0" defTabSz="914400" eaLnBrk="0" fontAlgn="auto" latinLnBrk="0" hangingPunct="0">
                <a:lnSpc>
                  <a:spcPct val="100000"/>
                </a:lnSpc>
                <a:spcBef>
                  <a:spcPts val="0"/>
                </a:spcBef>
                <a:spcAft>
                  <a:spcPts val="0"/>
                </a:spcAft>
                <a:buClrTx/>
                <a:buSzTx/>
                <a:buFontTx/>
                <a:buNone/>
                <a:tabLst/>
                <a:defRPr/>
              </a:pPr>
              <a:endParaRPr kumimoji="0" lang="en-ZA" altLang="en-US" sz="2400" b="0" i="0" u="none" strike="noStrike" kern="0" cap="none" spc="0" normalizeH="0" baseline="0" noProof="0" smtClean="0">
                <a:ln>
                  <a:noFill/>
                </a:ln>
                <a:solidFill>
                  <a:srgbClr val="000000"/>
                </a:solidFill>
                <a:effectLst/>
                <a:uLnTx/>
                <a:uFillTx/>
                <a:cs typeface="+mn-cs"/>
              </a:endParaRPr>
            </a:p>
          </p:txBody>
        </p:sp>
        <p:sp>
          <p:nvSpPr>
            <p:cNvPr id="33" name="AutoShape 25"/>
            <p:cNvSpPr>
              <a:spLocks/>
            </p:cNvSpPr>
            <p:nvPr/>
          </p:nvSpPr>
          <p:spPr bwMode="auto">
            <a:xfrm>
              <a:off x="3124200" y="5761038"/>
              <a:ext cx="609600" cy="228600"/>
            </a:xfrm>
            <a:prstGeom prst="borderCallout1">
              <a:avLst>
                <a:gd name="adj1" fmla="val 50000"/>
                <a:gd name="adj2" fmla="val -12500"/>
                <a:gd name="adj3" fmla="val 32639"/>
                <a:gd name="adj4" fmla="val -102606"/>
              </a:avLst>
            </a:prstGeom>
            <a:solidFill>
              <a:srgbClr val="FFFFFF"/>
            </a:solidFill>
            <a:ln w="9525">
              <a:solidFill>
                <a:srgbClr val="000000"/>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ZA" altLang="en-US" sz="1000" b="0" i="0" u="none" strike="noStrike" kern="0" cap="none" spc="0" normalizeH="0" baseline="0" noProof="0" smtClean="0">
                  <a:ln>
                    <a:noFill/>
                  </a:ln>
                  <a:solidFill>
                    <a:srgbClr val="000000"/>
                  </a:solidFill>
                  <a:effectLst/>
                  <a:uLnTx/>
                  <a:uFillTx/>
                  <a:latin typeface="Arial" panose="020B0604020202020204" pitchFamily="34" charset="0"/>
                </a:rPr>
                <a:t>TVOS</a:t>
              </a:r>
              <a:endParaRPr kumimoji="0" lang="en-ZA" altLang="en-US" sz="1200" b="0" i="0" u="none" strike="noStrike" kern="0" cap="none" spc="0" normalizeH="0" baseline="0" noProof="0" smtClean="0">
                <a:ln>
                  <a:noFill/>
                </a:ln>
                <a:solidFill>
                  <a:srgbClr val="000000"/>
                </a:solidFill>
                <a:effectLst/>
                <a:uLnTx/>
                <a:uFillTx/>
                <a:cs typeface="Times New Roman" panose="02020603050405020304" pitchFamily="18" charset="0"/>
              </a:endParaRPr>
            </a:p>
            <a:p>
              <a:pPr marL="0" marR="0" lvl="0" indent="0" defTabSz="914400" eaLnBrk="0" fontAlgn="auto" latinLnBrk="0" hangingPunct="0">
                <a:lnSpc>
                  <a:spcPct val="100000"/>
                </a:lnSpc>
                <a:spcBef>
                  <a:spcPts val="0"/>
                </a:spcBef>
                <a:spcAft>
                  <a:spcPts val="0"/>
                </a:spcAft>
                <a:buClrTx/>
                <a:buSzTx/>
                <a:buFontTx/>
                <a:buNone/>
                <a:tabLst/>
                <a:defRPr/>
              </a:pPr>
              <a:endParaRPr kumimoji="0" lang="en-ZA" altLang="en-US" sz="2400" b="0" i="0" u="none" strike="noStrike" kern="0" cap="none" spc="0" normalizeH="0" baseline="0" noProof="0" smtClean="0">
                <a:ln>
                  <a:noFill/>
                </a:ln>
                <a:solidFill>
                  <a:srgbClr val="000000"/>
                </a:solidFill>
                <a:effectLst/>
                <a:uLnTx/>
                <a:uFillTx/>
                <a:cs typeface="+mn-cs"/>
              </a:endParaRPr>
            </a:p>
          </p:txBody>
        </p:sp>
        <p:sp>
          <p:nvSpPr>
            <p:cNvPr id="34" name="AutoShape 29"/>
            <p:cNvSpPr>
              <a:spLocks/>
            </p:cNvSpPr>
            <p:nvPr/>
          </p:nvSpPr>
          <p:spPr bwMode="auto">
            <a:xfrm>
              <a:off x="7696200" y="533400"/>
              <a:ext cx="914400" cy="228600"/>
            </a:xfrm>
            <a:prstGeom prst="borderCallout1">
              <a:avLst>
                <a:gd name="adj1" fmla="val 50000"/>
                <a:gd name="adj2" fmla="val -8333"/>
                <a:gd name="adj3" fmla="val 149306"/>
                <a:gd name="adj4" fmla="val -101912"/>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ZA" altLang="en-US" sz="1000" b="0" i="0" u="none" strike="noStrike" kern="0" cap="none" spc="0" normalizeH="0" baseline="0" noProof="0" smtClean="0">
                  <a:ln>
                    <a:noFill/>
                  </a:ln>
                  <a:solidFill>
                    <a:srgbClr val="000000"/>
                  </a:solidFill>
                  <a:effectLst/>
                  <a:uLnTx/>
                  <a:uFillTx/>
                  <a:latin typeface="Arial" panose="020B0604020202020204" pitchFamily="34" charset="0"/>
                  <a:cs typeface="+mn-cs"/>
                </a:rPr>
                <a:t>Afb Makado</a:t>
              </a:r>
              <a:endParaRPr kumimoji="0" lang="en-GB" altLang="en-US" sz="1000" b="0" i="0" u="none" strike="noStrike" kern="0" cap="none" spc="0" normalizeH="0" baseline="0" noProof="0" smtClean="0">
                <a:ln>
                  <a:noFill/>
                </a:ln>
                <a:solidFill>
                  <a:srgbClr val="000000"/>
                </a:solidFill>
                <a:effectLst/>
                <a:uLnTx/>
                <a:uFillTx/>
                <a:latin typeface="Arial" panose="020B0604020202020204" pitchFamily="34" charset="0"/>
                <a:cs typeface="+mn-cs"/>
              </a:endParaRPr>
            </a:p>
          </p:txBody>
        </p:sp>
        <p:sp>
          <p:nvSpPr>
            <p:cNvPr id="35" name="AutoShape 30"/>
            <p:cNvSpPr>
              <a:spLocks/>
            </p:cNvSpPr>
            <p:nvPr/>
          </p:nvSpPr>
          <p:spPr bwMode="auto">
            <a:xfrm>
              <a:off x="7848600" y="2590800"/>
              <a:ext cx="685800" cy="228600"/>
            </a:xfrm>
            <a:prstGeom prst="borderCallout1">
              <a:avLst>
                <a:gd name="adj1" fmla="val 50000"/>
                <a:gd name="adj2" fmla="val -11111"/>
                <a:gd name="adj3" fmla="val -290278"/>
                <a:gd name="adj4" fmla="val -242130"/>
              </a:avLst>
            </a:prstGeom>
            <a:solidFill>
              <a:srgbClr val="FFFFFF"/>
            </a:solidFill>
            <a:ln w="9525">
              <a:solidFill>
                <a:srgbClr val="000000"/>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ZA" altLang="en-US" sz="1000" b="0" i="0" u="none" strike="noStrike" kern="0" cap="none" spc="0" normalizeH="0" baseline="0" noProof="0" smtClean="0">
                  <a:ln>
                    <a:noFill/>
                  </a:ln>
                  <a:solidFill>
                    <a:srgbClr val="000000"/>
                  </a:solidFill>
                  <a:effectLst/>
                  <a:uLnTx/>
                  <a:uFillTx/>
                  <a:latin typeface="Arial" panose="020B0604020202020204" pitchFamily="34" charset="0"/>
                </a:rPr>
                <a:t>Afb Wkf</a:t>
              </a:r>
              <a:endParaRPr kumimoji="0" lang="en-ZA" altLang="en-US" sz="2400" b="0" i="0" u="none" strike="noStrike" kern="0" cap="none" spc="0" normalizeH="0" baseline="0" noProof="0" smtClean="0">
                <a:ln>
                  <a:noFill/>
                </a:ln>
                <a:solidFill>
                  <a:srgbClr val="000000"/>
                </a:solidFill>
                <a:effectLst/>
                <a:uLnTx/>
                <a:uFillTx/>
                <a:cs typeface="+mn-cs"/>
              </a:endParaRPr>
            </a:p>
          </p:txBody>
        </p:sp>
        <p:sp>
          <p:nvSpPr>
            <p:cNvPr id="36" name="AutoShape 31"/>
            <p:cNvSpPr>
              <a:spLocks/>
            </p:cNvSpPr>
            <p:nvPr/>
          </p:nvSpPr>
          <p:spPr bwMode="auto">
            <a:xfrm>
              <a:off x="2362200" y="152400"/>
              <a:ext cx="914400" cy="304800"/>
            </a:xfrm>
            <a:prstGeom prst="borderCallout1">
              <a:avLst>
                <a:gd name="adj1" fmla="val 37500"/>
                <a:gd name="adj2" fmla="val 108333"/>
                <a:gd name="adj3" fmla="val 545315"/>
                <a:gd name="adj4" fmla="val 300000"/>
              </a:avLst>
            </a:prstGeom>
            <a:solidFill>
              <a:srgbClr val="FFFFFF"/>
            </a:solidFill>
            <a:ln w="9525">
              <a:solidFill>
                <a:srgbClr val="000000"/>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ZA" altLang="en-US" sz="1000" b="0" i="0" u="none" strike="noStrike" kern="0" cap="none" spc="0" normalizeH="0" baseline="0" noProof="0" smtClean="0">
                  <a:ln>
                    <a:noFill/>
                  </a:ln>
                  <a:solidFill>
                    <a:srgbClr val="000000"/>
                  </a:solidFill>
                  <a:effectLst/>
                  <a:uLnTx/>
                  <a:uFillTx/>
                  <a:latin typeface="Arial" panose="020B0604020202020204" pitchFamily="34" charset="0"/>
                </a:rPr>
                <a:t>2 SAI Bn</a:t>
              </a:r>
              <a:endParaRPr kumimoji="0" lang="en-ZA" altLang="en-US" sz="1200" b="0" i="0" u="none" strike="noStrike" kern="0" cap="none" spc="0" normalizeH="0" baseline="0" noProof="0" smtClean="0">
                <a:ln>
                  <a:noFill/>
                </a:ln>
                <a:solidFill>
                  <a:srgbClr val="000000"/>
                </a:solidFill>
                <a:effectLst/>
                <a:uLnTx/>
                <a:uFillTx/>
                <a:cs typeface="Times New Roman" panose="02020603050405020304" pitchFamily="18" charset="0"/>
              </a:endParaRPr>
            </a:p>
            <a:p>
              <a:pPr marL="0" marR="0" lvl="0" indent="0" defTabSz="914400" eaLnBrk="0" fontAlgn="auto" latinLnBrk="0" hangingPunct="0">
                <a:lnSpc>
                  <a:spcPct val="100000"/>
                </a:lnSpc>
                <a:spcBef>
                  <a:spcPts val="0"/>
                </a:spcBef>
                <a:spcAft>
                  <a:spcPts val="0"/>
                </a:spcAft>
                <a:buClrTx/>
                <a:buSzTx/>
                <a:buFontTx/>
                <a:buNone/>
                <a:tabLst/>
                <a:defRPr/>
              </a:pPr>
              <a:endParaRPr kumimoji="0" lang="en-ZA" altLang="en-US" sz="1200" b="0" i="0" u="none" strike="noStrike" kern="0" cap="none" spc="0" normalizeH="0" baseline="0" noProof="0" smtClean="0">
                <a:ln>
                  <a:noFill/>
                </a:ln>
                <a:solidFill>
                  <a:srgbClr val="000000"/>
                </a:solidFill>
                <a:effectLst/>
                <a:uLnTx/>
                <a:uFillTx/>
                <a:cs typeface="Times New Roman" panose="02020603050405020304" pitchFamily="18" charset="0"/>
              </a:endParaRPr>
            </a:p>
            <a:p>
              <a:pPr marL="0" marR="0" lvl="0" indent="0" defTabSz="914400" eaLnBrk="0" fontAlgn="auto" latinLnBrk="0" hangingPunct="0">
                <a:lnSpc>
                  <a:spcPct val="100000"/>
                </a:lnSpc>
                <a:spcBef>
                  <a:spcPts val="0"/>
                </a:spcBef>
                <a:spcAft>
                  <a:spcPts val="0"/>
                </a:spcAft>
                <a:buClrTx/>
                <a:buSzTx/>
                <a:buFontTx/>
                <a:buNone/>
                <a:tabLst/>
                <a:defRPr/>
              </a:pPr>
              <a:endParaRPr kumimoji="0" lang="en-ZA" altLang="en-US" sz="2400" b="0" i="0" u="none" strike="noStrike" kern="0" cap="none" spc="0" normalizeH="0" baseline="0" noProof="0" smtClean="0">
                <a:ln>
                  <a:noFill/>
                </a:ln>
                <a:solidFill>
                  <a:srgbClr val="000000"/>
                </a:solidFill>
                <a:effectLst/>
                <a:uLnTx/>
                <a:uFillTx/>
                <a:cs typeface="+mn-cs"/>
              </a:endParaRPr>
            </a:p>
          </p:txBody>
        </p:sp>
        <p:sp>
          <p:nvSpPr>
            <p:cNvPr id="37" name="AutoShape 32"/>
            <p:cNvSpPr>
              <a:spLocks/>
            </p:cNvSpPr>
            <p:nvPr/>
          </p:nvSpPr>
          <p:spPr bwMode="auto">
            <a:xfrm>
              <a:off x="8153400" y="1905000"/>
              <a:ext cx="533400" cy="228600"/>
            </a:xfrm>
            <a:prstGeom prst="borderCallout1">
              <a:avLst>
                <a:gd name="adj1" fmla="val 50000"/>
                <a:gd name="adj2" fmla="val -14287"/>
                <a:gd name="adj3" fmla="val -146528"/>
                <a:gd name="adj4" fmla="val -120537"/>
              </a:avLst>
            </a:prstGeom>
            <a:solidFill>
              <a:srgbClr val="FFFFFF"/>
            </a:solidFill>
            <a:ln w="9525">
              <a:solidFill>
                <a:srgbClr val="000000"/>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ZA" altLang="en-US" sz="1000" b="0" i="0" u="none" strike="noStrike" kern="0" cap="none" spc="0" normalizeH="0" baseline="0" noProof="0" smtClean="0">
                  <a:ln>
                    <a:noFill/>
                  </a:ln>
                  <a:solidFill>
                    <a:srgbClr val="000000"/>
                  </a:solidFill>
                  <a:effectLst/>
                  <a:uLnTx/>
                  <a:uFillTx/>
                  <a:latin typeface="Arial" panose="020B0604020202020204" pitchFamily="34" charset="0"/>
                </a:rPr>
                <a:t>5 RR</a:t>
              </a:r>
              <a:endParaRPr kumimoji="0" lang="en-ZA" altLang="en-US" sz="2400" b="0" i="0" u="none" strike="noStrike" kern="0" cap="none" spc="0" normalizeH="0" baseline="0" noProof="0" smtClean="0">
                <a:ln>
                  <a:noFill/>
                </a:ln>
                <a:solidFill>
                  <a:srgbClr val="000000"/>
                </a:solidFill>
                <a:effectLst/>
                <a:uLnTx/>
                <a:uFillTx/>
                <a:cs typeface="+mn-cs"/>
              </a:endParaRPr>
            </a:p>
          </p:txBody>
        </p:sp>
        <p:sp>
          <p:nvSpPr>
            <p:cNvPr id="38" name="AutoShape 33"/>
            <p:cNvSpPr>
              <a:spLocks/>
            </p:cNvSpPr>
            <p:nvPr/>
          </p:nvSpPr>
          <p:spPr bwMode="auto">
            <a:xfrm>
              <a:off x="0" y="4724400"/>
              <a:ext cx="1295400" cy="225425"/>
            </a:xfrm>
            <a:prstGeom prst="borderCallout1">
              <a:avLst>
                <a:gd name="adj1" fmla="val 50704"/>
                <a:gd name="adj2" fmla="val 105884"/>
                <a:gd name="adj3" fmla="val 178171"/>
                <a:gd name="adj4" fmla="val 126347"/>
              </a:avLst>
            </a:prstGeom>
            <a:solidFill>
              <a:srgbClr val="FFFFFF"/>
            </a:solidFill>
            <a:ln w="9525">
              <a:solidFill>
                <a:srgbClr val="000000"/>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ZA" altLang="en-US" sz="1000" b="0" i="0" u="none" strike="noStrike" kern="0" cap="none" spc="0" normalizeH="0" baseline="0" noProof="0" smtClean="0">
                  <a:ln>
                    <a:noFill/>
                  </a:ln>
                  <a:solidFill>
                    <a:srgbClr val="000000"/>
                  </a:solidFill>
                  <a:effectLst/>
                  <a:uLnTx/>
                  <a:uFillTx/>
                  <a:latin typeface="Arial" panose="020B0604020202020204" pitchFamily="34" charset="0"/>
                </a:rPr>
                <a:t>4 RR Langebaan</a:t>
              </a:r>
              <a:endParaRPr kumimoji="0" lang="en-ZA" altLang="en-US" sz="1200" b="0" i="0" u="none" strike="noStrike" kern="0" cap="none" spc="0" normalizeH="0" baseline="0" noProof="0" smtClean="0">
                <a:ln>
                  <a:noFill/>
                </a:ln>
                <a:solidFill>
                  <a:srgbClr val="000000"/>
                </a:solidFill>
                <a:effectLst/>
                <a:uLnTx/>
                <a:uFillTx/>
                <a:cs typeface="Times New Roman" panose="02020603050405020304" pitchFamily="18" charset="0"/>
              </a:endParaRPr>
            </a:p>
            <a:p>
              <a:pPr marL="0" marR="0" lvl="0" indent="0" defTabSz="914400" eaLnBrk="0" fontAlgn="auto" latinLnBrk="0" hangingPunct="0">
                <a:lnSpc>
                  <a:spcPct val="100000"/>
                </a:lnSpc>
                <a:spcBef>
                  <a:spcPts val="0"/>
                </a:spcBef>
                <a:spcAft>
                  <a:spcPts val="0"/>
                </a:spcAft>
                <a:buClrTx/>
                <a:buSzTx/>
                <a:buFontTx/>
                <a:buNone/>
                <a:tabLst/>
                <a:defRPr/>
              </a:pPr>
              <a:endParaRPr kumimoji="0" lang="en-ZA" altLang="en-US" sz="2400" b="0" i="0" u="none" strike="noStrike" kern="0" cap="none" spc="0" normalizeH="0" baseline="0" noProof="0" smtClean="0">
                <a:ln>
                  <a:noFill/>
                </a:ln>
                <a:solidFill>
                  <a:srgbClr val="000000"/>
                </a:solidFill>
                <a:effectLst/>
                <a:uLnTx/>
                <a:uFillTx/>
                <a:cs typeface="+mn-cs"/>
              </a:endParaRPr>
            </a:p>
          </p:txBody>
        </p:sp>
        <p:sp>
          <p:nvSpPr>
            <p:cNvPr id="39" name="Oval 34"/>
            <p:cNvSpPr>
              <a:spLocks noChangeArrowheads="1"/>
            </p:cNvSpPr>
            <p:nvPr/>
          </p:nvSpPr>
          <p:spPr bwMode="auto">
            <a:xfrm>
              <a:off x="6324600" y="1066800"/>
              <a:ext cx="381000" cy="304800"/>
            </a:xfrm>
            <a:prstGeom prst="ellipse">
              <a:avLst/>
            </a:prstGeom>
            <a:solidFill>
              <a:srgbClr val="FF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2400" b="0" i="0" u="none" strike="noStrike" kern="0" cap="none" spc="0" normalizeH="0" baseline="0" noProof="0" smtClean="0">
                <a:ln>
                  <a:noFill/>
                </a:ln>
                <a:solidFill>
                  <a:srgbClr val="000000"/>
                </a:solidFill>
                <a:effectLst/>
                <a:uLnTx/>
                <a:uFillTx/>
                <a:cs typeface="+mn-cs"/>
              </a:endParaRPr>
            </a:p>
          </p:txBody>
        </p:sp>
        <p:sp>
          <p:nvSpPr>
            <p:cNvPr id="40" name="Oval 35"/>
            <p:cNvSpPr>
              <a:spLocks noChangeArrowheads="1"/>
            </p:cNvSpPr>
            <p:nvPr/>
          </p:nvSpPr>
          <p:spPr bwMode="auto">
            <a:xfrm>
              <a:off x="5105400" y="2209800"/>
              <a:ext cx="381000" cy="304800"/>
            </a:xfrm>
            <a:prstGeom prst="ellipse">
              <a:avLst/>
            </a:prstGeom>
            <a:solidFill>
              <a:srgbClr val="FF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2400" b="0" i="0" u="none" strike="noStrike" kern="0" cap="none" spc="0" normalizeH="0" baseline="0" noProof="0" smtClean="0">
                <a:ln>
                  <a:noFill/>
                </a:ln>
                <a:solidFill>
                  <a:srgbClr val="000000"/>
                </a:solidFill>
                <a:effectLst/>
                <a:uLnTx/>
                <a:uFillTx/>
                <a:cs typeface="+mn-cs"/>
              </a:endParaRPr>
            </a:p>
          </p:txBody>
        </p:sp>
        <p:sp>
          <p:nvSpPr>
            <p:cNvPr id="41" name="Oval 36"/>
            <p:cNvSpPr>
              <a:spLocks noChangeArrowheads="1"/>
            </p:cNvSpPr>
            <p:nvPr/>
          </p:nvSpPr>
          <p:spPr bwMode="auto">
            <a:xfrm>
              <a:off x="7010400" y="1752600"/>
              <a:ext cx="381000" cy="304800"/>
            </a:xfrm>
            <a:prstGeom prst="ellipse">
              <a:avLst/>
            </a:prstGeom>
            <a:solidFill>
              <a:srgbClr val="FF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2400" b="0" i="0" u="none" strike="noStrike" kern="0" cap="none" spc="0" normalizeH="0" baseline="0" noProof="0" smtClean="0">
                <a:ln>
                  <a:noFill/>
                </a:ln>
                <a:solidFill>
                  <a:srgbClr val="000000"/>
                </a:solidFill>
                <a:effectLst/>
                <a:uLnTx/>
                <a:uFillTx/>
                <a:cs typeface="+mn-cs"/>
              </a:endParaRPr>
            </a:p>
          </p:txBody>
        </p:sp>
        <p:sp>
          <p:nvSpPr>
            <p:cNvPr id="42" name="Oval 37"/>
            <p:cNvSpPr>
              <a:spLocks noChangeArrowheads="1"/>
            </p:cNvSpPr>
            <p:nvPr/>
          </p:nvSpPr>
          <p:spPr bwMode="auto">
            <a:xfrm>
              <a:off x="6858000" y="3657600"/>
              <a:ext cx="381000" cy="304800"/>
            </a:xfrm>
            <a:prstGeom prst="ellipse">
              <a:avLst/>
            </a:prstGeom>
            <a:solidFill>
              <a:srgbClr val="FF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2400" b="0" i="0" u="none" strike="noStrike" kern="0" cap="none" spc="0" normalizeH="0" baseline="0" noProof="0" smtClean="0">
                <a:ln>
                  <a:noFill/>
                </a:ln>
                <a:solidFill>
                  <a:srgbClr val="000000"/>
                </a:solidFill>
                <a:effectLst/>
                <a:uLnTx/>
                <a:uFillTx/>
                <a:cs typeface="+mn-cs"/>
              </a:endParaRPr>
            </a:p>
          </p:txBody>
        </p:sp>
        <p:sp>
          <p:nvSpPr>
            <p:cNvPr id="43" name="Oval 38"/>
            <p:cNvSpPr>
              <a:spLocks noChangeArrowheads="1"/>
            </p:cNvSpPr>
            <p:nvPr/>
          </p:nvSpPr>
          <p:spPr bwMode="auto">
            <a:xfrm>
              <a:off x="5791200" y="1828800"/>
              <a:ext cx="381000" cy="304800"/>
            </a:xfrm>
            <a:prstGeom prst="ellipse">
              <a:avLst/>
            </a:prstGeom>
            <a:solidFill>
              <a:srgbClr val="FF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2400" b="0" i="0" u="none" strike="noStrike" kern="0" cap="none" spc="0" normalizeH="0" baseline="0" noProof="0" smtClean="0">
                <a:ln>
                  <a:noFill/>
                </a:ln>
                <a:solidFill>
                  <a:srgbClr val="000000"/>
                </a:solidFill>
                <a:effectLst/>
                <a:uLnTx/>
                <a:uFillTx/>
                <a:cs typeface="+mn-cs"/>
              </a:endParaRPr>
            </a:p>
          </p:txBody>
        </p:sp>
        <p:sp>
          <p:nvSpPr>
            <p:cNvPr id="44" name="Oval 39"/>
            <p:cNvSpPr>
              <a:spLocks noChangeArrowheads="1"/>
            </p:cNvSpPr>
            <p:nvPr/>
          </p:nvSpPr>
          <p:spPr bwMode="auto">
            <a:xfrm>
              <a:off x="4267200" y="3124200"/>
              <a:ext cx="381000" cy="304800"/>
            </a:xfrm>
            <a:prstGeom prst="ellipse">
              <a:avLst/>
            </a:prstGeom>
            <a:solidFill>
              <a:srgbClr val="FF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2400" b="0" i="0" u="none" strike="noStrike" kern="0" cap="none" spc="0" normalizeH="0" baseline="0" noProof="0" smtClean="0">
                <a:ln>
                  <a:noFill/>
                </a:ln>
                <a:solidFill>
                  <a:srgbClr val="000000"/>
                </a:solidFill>
                <a:effectLst/>
                <a:uLnTx/>
                <a:uFillTx/>
                <a:cs typeface="+mn-cs"/>
              </a:endParaRPr>
            </a:p>
          </p:txBody>
        </p:sp>
        <p:sp>
          <p:nvSpPr>
            <p:cNvPr id="45" name="Oval 40"/>
            <p:cNvSpPr>
              <a:spLocks noChangeArrowheads="1"/>
            </p:cNvSpPr>
            <p:nvPr/>
          </p:nvSpPr>
          <p:spPr bwMode="auto">
            <a:xfrm>
              <a:off x="4876800" y="3276600"/>
              <a:ext cx="381000" cy="304800"/>
            </a:xfrm>
            <a:prstGeom prst="ellipse">
              <a:avLst/>
            </a:prstGeom>
            <a:solidFill>
              <a:srgbClr val="FF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2400" b="0" i="0" u="none" strike="noStrike" kern="0" cap="none" spc="0" normalizeH="0" baseline="0" noProof="0" smtClean="0">
                <a:ln>
                  <a:noFill/>
                </a:ln>
                <a:solidFill>
                  <a:srgbClr val="000000"/>
                </a:solidFill>
                <a:effectLst/>
                <a:uLnTx/>
                <a:uFillTx/>
                <a:cs typeface="+mn-cs"/>
              </a:endParaRPr>
            </a:p>
          </p:txBody>
        </p:sp>
        <p:sp>
          <p:nvSpPr>
            <p:cNvPr id="46" name="Oval 41"/>
            <p:cNvSpPr>
              <a:spLocks noChangeArrowheads="1"/>
            </p:cNvSpPr>
            <p:nvPr/>
          </p:nvSpPr>
          <p:spPr bwMode="auto">
            <a:xfrm>
              <a:off x="4648200" y="5334000"/>
              <a:ext cx="381000" cy="304800"/>
            </a:xfrm>
            <a:prstGeom prst="ellipse">
              <a:avLst/>
            </a:prstGeom>
            <a:solidFill>
              <a:srgbClr val="FF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2400" b="0" i="0" u="none" strike="noStrike" kern="0" cap="none" spc="0" normalizeH="0" baseline="0" noProof="0" smtClean="0">
                <a:ln>
                  <a:noFill/>
                </a:ln>
                <a:solidFill>
                  <a:srgbClr val="000000"/>
                </a:solidFill>
                <a:effectLst/>
                <a:uLnTx/>
                <a:uFillTx/>
                <a:cs typeface="+mn-cs"/>
              </a:endParaRPr>
            </a:p>
          </p:txBody>
        </p:sp>
        <p:sp>
          <p:nvSpPr>
            <p:cNvPr id="47" name="Oval 42"/>
            <p:cNvSpPr>
              <a:spLocks noChangeArrowheads="1"/>
            </p:cNvSpPr>
            <p:nvPr/>
          </p:nvSpPr>
          <p:spPr bwMode="auto">
            <a:xfrm>
              <a:off x="1752600" y="5410200"/>
              <a:ext cx="381000" cy="304800"/>
            </a:xfrm>
            <a:prstGeom prst="ellipse">
              <a:avLst/>
            </a:prstGeom>
            <a:solidFill>
              <a:srgbClr val="FF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2400" b="0" i="0" u="none" strike="noStrike" kern="0" cap="none" spc="0" normalizeH="0" baseline="0" noProof="0" smtClean="0">
                <a:ln>
                  <a:noFill/>
                </a:ln>
                <a:solidFill>
                  <a:srgbClr val="000000"/>
                </a:solidFill>
                <a:effectLst/>
                <a:uLnTx/>
                <a:uFillTx/>
                <a:cs typeface="+mn-cs"/>
              </a:endParaRPr>
            </a:p>
          </p:txBody>
        </p:sp>
      </p:grpSp>
    </p:spTree>
    <p:extLst>
      <p:ext uri="{BB962C8B-B14F-4D97-AF65-F5344CB8AC3E}">
        <p14:creationId xmlns:p14="http://schemas.microsoft.com/office/powerpoint/2010/main" val="31670445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7864" y="163511"/>
            <a:ext cx="7886700" cy="1325563"/>
          </a:xfrm>
        </p:spPr>
        <p:txBody>
          <a:bodyPr/>
          <a:lstStyle/>
          <a:p>
            <a:r>
              <a:rPr lang="en-ZA" dirty="0" smtClean="0"/>
              <a:t>Orientation 03</a:t>
            </a:r>
            <a:endParaRPr lang="en-ZA" dirty="0"/>
          </a:p>
        </p:txBody>
      </p:sp>
      <p:graphicFrame>
        <p:nvGraphicFramePr>
          <p:cNvPr id="9" name="Content Placeholder 8"/>
          <p:cNvGraphicFramePr>
            <a:graphicFrameLocks noGrp="1" noChangeAspect="1"/>
          </p:cNvGraphicFramePr>
          <p:nvPr>
            <p:ph sz="half" idx="1"/>
            <p:extLst>
              <p:ext uri="{D42A27DB-BD31-4B8C-83A1-F6EECF244321}">
                <p14:modId xmlns:p14="http://schemas.microsoft.com/office/powerpoint/2010/main" val="4204603581"/>
              </p:ext>
            </p:extLst>
          </p:nvPr>
        </p:nvGraphicFramePr>
        <p:xfrm>
          <a:off x="539552" y="1489074"/>
          <a:ext cx="3419475" cy="4832350"/>
        </p:xfrm>
        <a:graphic>
          <a:graphicData uri="http://schemas.openxmlformats.org/presentationml/2006/ole">
            <mc:AlternateContent xmlns:mc="http://schemas.openxmlformats.org/markup-compatibility/2006">
              <mc:Choice xmlns:v="urn:schemas-microsoft-com:vml" Requires="v">
                <p:oleObj spid="_x0000_s1036" name="Acrobat Document" r:id="rId3" imgW="5667153" imgH="8010380" progId="AcroExch.Document.7">
                  <p:embed/>
                </p:oleObj>
              </mc:Choice>
              <mc:Fallback>
                <p:oleObj name="Acrobat Document" r:id="rId3" imgW="5667153" imgH="8010380" progId="AcroExch.Document.7">
                  <p:embed/>
                  <p:pic>
                    <p:nvPicPr>
                      <p:cNvPr id="0" name=""/>
                      <p:cNvPicPr/>
                      <p:nvPr/>
                    </p:nvPicPr>
                    <p:blipFill>
                      <a:blip r:embed="rId4"/>
                      <a:stretch>
                        <a:fillRect/>
                      </a:stretch>
                    </p:blipFill>
                    <p:spPr>
                      <a:xfrm>
                        <a:off x="539552" y="1489074"/>
                        <a:ext cx="3419475" cy="4832350"/>
                      </a:xfrm>
                      <a:prstGeom prst="rect">
                        <a:avLst/>
                      </a:prstGeom>
                    </p:spPr>
                  </p:pic>
                </p:oleObj>
              </mc:Fallback>
            </mc:AlternateContent>
          </a:graphicData>
        </a:graphic>
      </p:graphicFrame>
      <p:sp>
        <p:nvSpPr>
          <p:cNvPr id="8" name="Content Placeholder 7"/>
          <p:cNvSpPr>
            <a:spLocks noGrp="1"/>
          </p:cNvSpPr>
          <p:nvPr>
            <p:ph sz="half" idx="2"/>
          </p:nvPr>
        </p:nvSpPr>
        <p:spPr>
          <a:xfrm>
            <a:off x="4427985" y="1600200"/>
            <a:ext cx="4258816" cy="4525963"/>
          </a:xfrm>
        </p:spPr>
        <p:txBody>
          <a:bodyPr/>
          <a:lstStyle/>
          <a:p>
            <a:r>
              <a:rPr lang="en-ZA" sz="2000" dirty="0" smtClean="0"/>
              <a:t>Total Patient Population 176 483</a:t>
            </a:r>
          </a:p>
          <a:p>
            <a:pPr lvl="1"/>
            <a:r>
              <a:rPr lang="en-ZA" sz="2000" dirty="0" smtClean="0"/>
              <a:t>Regular Force (</a:t>
            </a:r>
            <a:r>
              <a:rPr lang="en-ZA" sz="2000" dirty="0" err="1" smtClean="0"/>
              <a:t>RegF</a:t>
            </a:r>
            <a:r>
              <a:rPr lang="en-ZA" sz="2000" dirty="0" smtClean="0"/>
              <a:t>) (61 218)</a:t>
            </a:r>
          </a:p>
          <a:p>
            <a:pPr lvl="1"/>
            <a:r>
              <a:rPr lang="en-ZA" sz="2000" dirty="0" err="1" smtClean="0"/>
              <a:t>RegF</a:t>
            </a:r>
            <a:r>
              <a:rPr lang="en-ZA" sz="2000" dirty="0" smtClean="0"/>
              <a:t> dependants (71 884)</a:t>
            </a:r>
          </a:p>
          <a:p>
            <a:pPr lvl="1"/>
            <a:r>
              <a:rPr lang="en-ZA" sz="2000" dirty="0" smtClean="0"/>
              <a:t>Active Reserve Forces (A-ResF)</a:t>
            </a:r>
          </a:p>
          <a:p>
            <a:pPr lvl="1"/>
            <a:r>
              <a:rPr lang="en-ZA" sz="2000" dirty="0" smtClean="0"/>
              <a:t>RFMCF members (28 028)</a:t>
            </a:r>
          </a:p>
          <a:p>
            <a:pPr lvl="1"/>
            <a:r>
              <a:rPr lang="en-ZA" sz="2000" dirty="0" smtClean="0"/>
              <a:t>Military Veterans &amp; Dependents (17 457)</a:t>
            </a:r>
          </a:p>
          <a:p>
            <a:pPr lvl="1"/>
            <a:r>
              <a:rPr lang="en-ZA" sz="2000" dirty="0" smtClean="0"/>
              <a:t>Other (1 822)</a:t>
            </a:r>
            <a:endParaRPr lang="en-ZA" sz="2000" dirty="0"/>
          </a:p>
        </p:txBody>
      </p:sp>
      <p:sp>
        <p:nvSpPr>
          <p:cNvPr id="4" name="Date Placeholder 3"/>
          <p:cNvSpPr>
            <a:spLocks noGrp="1"/>
          </p:cNvSpPr>
          <p:nvPr>
            <p:ph type="dt" sz="half" idx="10"/>
          </p:nvPr>
        </p:nvSpPr>
        <p:spPr/>
        <p:txBody>
          <a:bodyPr/>
          <a:lstStyle/>
          <a:p>
            <a:pPr>
              <a:defRPr/>
            </a:pPr>
            <a:fld id="{E80A1FEA-53EE-4EE7-A623-0AE34B728115}" type="datetime1">
              <a:rPr lang="en-ZA" smtClean="0"/>
              <a:t>2020/08/17</a:t>
            </a:fld>
            <a:endParaRPr lang="en-ZA"/>
          </a:p>
        </p:txBody>
      </p:sp>
      <p:sp>
        <p:nvSpPr>
          <p:cNvPr id="6" name="Slide Number Placeholder 5"/>
          <p:cNvSpPr>
            <a:spLocks noGrp="1"/>
          </p:cNvSpPr>
          <p:nvPr>
            <p:ph type="sldNum" sz="quarter" idx="12"/>
          </p:nvPr>
        </p:nvSpPr>
        <p:spPr/>
        <p:txBody>
          <a:bodyPr/>
          <a:lstStyle/>
          <a:p>
            <a:fld id="{BD110FA0-8810-4B51-98E8-D6636C85387D}" type="slidenum">
              <a:rPr lang="en-ZA" altLang="en-US" smtClean="0"/>
              <a:pPr/>
              <a:t>8</a:t>
            </a:fld>
            <a:endParaRPr lang="en-ZA" altLang="en-US"/>
          </a:p>
        </p:txBody>
      </p:sp>
    </p:spTree>
    <p:extLst>
      <p:ext uri="{BB962C8B-B14F-4D97-AF65-F5344CB8AC3E}">
        <p14:creationId xmlns:p14="http://schemas.microsoft.com/office/powerpoint/2010/main" val="14855152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31840" y="260648"/>
            <a:ext cx="7886700" cy="1325563"/>
          </a:xfrm>
        </p:spPr>
        <p:txBody>
          <a:bodyPr/>
          <a:lstStyle/>
          <a:p>
            <a:r>
              <a:rPr lang="en-ZA" dirty="0" smtClean="0"/>
              <a:t>Strategic Alignment</a:t>
            </a:r>
            <a:endParaRPr lang="en-ZA" dirty="0"/>
          </a:p>
        </p:txBody>
      </p:sp>
      <p:sp>
        <p:nvSpPr>
          <p:cNvPr id="3" name="Content Placeholder 2"/>
          <p:cNvSpPr>
            <a:spLocks noGrp="1"/>
          </p:cNvSpPr>
          <p:nvPr>
            <p:ph idx="1"/>
          </p:nvPr>
        </p:nvSpPr>
        <p:spPr>
          <a:xfrm>
            <a:off x="467544" y="1865167"/>
            <a:ext cx="8229600" cy="4212227"/>
          </a:xfrm>
        </p:spPr>
        <p:txBody>
          <a:bodyPr>
            <a:normAutofit/>
          </a:bodyPr>
          <a:lstStyle/>
          <a:p>
            <a:r>
              <a:rPr lang="en-ZA" sz="2000" u="sng" dirty="0" smtClean="0"/>
              <a:t>Vision</a:t>
            </a:r>
            <a:r>
              <a:rPr lang="en-ZA" sz="2000" dirty="0" smtClean="0"/>
              <a:t>. A healthy military community</a:t>
            </a:r>
          </a:p>
          <a:p>
            <a:r>
              <a:rPr lang="en-ZA" sz="2000" u="sng" dirty="0" smtClean="0"/>
              <a:t>Mission</a:t>
            </a:r>
            <a:r>
              <a:rPr lang="en-ZA" sz="2000" dirty="0" smtClean="0"/>
              <a:t>. To sustain the SANDF by providing quality health services for the full range of military operations (Force Health Protection); and to sustain the health of members of the SANDF, their families and others eligible for healthcare by the SAMHS (Force Health Sustainment)</a:t>
            </a:r>
          </a:p>
          <a:p>
            <a:r>
              <a:rPr lang="en-US" sz="2000" u="sng" dirty="0"/>
              <a:t>Purpose</a:t>
            </a:r>
            <a:r>
              <a:rPr lang="en-US" sz="2000" dirty="0"/>
              <a:t>. To provide prepared and supported health capabilities and services for the defence and protection of South Africa</a:t>
            </a:r>
            <a:r>
              <a:rPr lang="en-US" sz="2000" dirty="0" smtClean="0"/>
              <a:t>.</a:t>
            </a:r>
          </a:p>
          <a:p>
            <a:r>
              <a:rPr lang="en-US" sz="2000" u="sng" dirty="0" smtClean="0"/>
              <a:t>Output</a:t>
            </a:r>
            <a:r>
              <a:rPr lang="en-US" sz="2000" dirty="0" smtClean="0"/>
              <a:t>. To ensure prepared and supported health capabilities and services by providing a health support capability of five medical battalion groups and one specialist medical battalion group, for deployed and contingency forces; and a comprehensive, multidisciplinary military health service to a projected patient population of 302 000 members per year</a:t>
            </a:r>
          </a:p>
          <a:p>
            <a:endParaRPr lang="en-US" dirty="0"/>
          </a:p>
          <a:p>
            <a:endParaRPr lang="en-ZA" dirty="0" smtClean="0"/>
          </a:p>
          <a:p>
            <a:endParaRPr lang="en-ZA" dirty="0"/>
          </a:p>
        </p:txBody>
      </p:sp>
      <p:sp>
        <p:nvSpPr>
          <p:cNvPr id="4" name="Date Placeholder 3"/>
          <p:cNvSpPr>
            <a:spLocks noGrp="1"/>
          </p:cNvSpPr>
          <p:nvPr>
            <p:ph type="dt" sz="half" idx="10"/>
          </p:nvPr>
        </p:nvSpPr>
        <p:spPr/>
        <p:txBody>
          <a:bodyPr/>
          <a:lstStyle/>
          <a:p>
            <a:pPr>
              <a:defRPr/>
            </a:pPr>
            <a:fld id="{DEDC8AF5-158F-41BB-95F0-F9276D3A4C60}" type="datetime1">
              <a:rPr lang="en-ZA" smtClean="0"/>
              <a:t>2020/08/17</a:t>
            </a:fld>
            <a:endParaRPr lang="en-ZA"/>
          </a:p>
        </p:txBody>
      </p:sp>
      <p:sp>
        <p:nvSpPr>
          <p:cNvPr id="6" name="Slide Number Placeholder 5"/>
          <p:cNvSpPr>
            <a:spLocks noGrp="1"/>
          </p:cNvSpPr>
          <p:nvPr>
            <p:ph type="sldNum" sz="quarter" idx="12"/>
          </p:nvPr>
        </p:nvSpPr>
        <p:spPr/>
        <p:txBody>
          <a:bodyPr/>
          <a:lstStyle/>
          <a:p>
            <a:fld id="{BD110FA0-8810-4B51-98E8-D6636C85387D}" type="slidenum">
              <a:rPr lang="en-ZA" altLang="en-US" smtClean="0"/>
              <a:pPr/>
              <a:t>9</a:t>
            </a:fld>
            <a:endParaRPr lang="en-ZA" altLang="en-US"/>
          </a:p>
        </p:txBody>
      </p:sp>
    </p:spTree>
    <p:extLst>
      <p:ext uri="{BB962C8B-B14F-4D97-AF65-F5344CB8AC3E}">
        <p14:creationId xmlns:p14="http://schemas.microsoft.com/office/powerpoint/2010/main" val="357218053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2778</TotalTime>
  <Words>3316</Words>
  <Application>Microsoft Office PowerPoint</Application>
  <PresentationFormat>On-screen Show (4:3)</PresentationFormat>
  <Paragraphs>409</Paragraphs>
  <Slides>46</Slides>
  <Notes>4</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46</vt:i4>
      </vt:variant>
    </vt:vector>
  </HeadingPairs>
  <TitlesOfParts>
    <vt:vector size="54" baseType="lpstr">
      <vt:lpstr>Arial</vt:lpstr>
      <vt:lpstr>Bernard MT Condensed</vt:lpstr>
      <vt:lpstr>Calibri</vt:lpstr>
      <vt:lpstr>Calibri Light</vt:lpstr>
      <vt:lpstr>Times New Roman</vt:lpstr>
      <vt:lpstr>Wingdings</vt:lpstr>
      <vt:lpstr>Office Theme</vt:lpstr>
      <vt:lpstr>Acrobat Document</vt:lpstr>
      <vt:lpstr>SAMHS Health System and Plan for the MTEF Period  &amp;   National Repair and Maintenance Programme for Hospitals and Sickbays   Portfolio Committee on Defence and Military Veterans, National Assembly: Briefing by DOD (SAMHS) on their Health System and Plan for the MTEF Period; and Repair and Maintenance Programme for Hospital and Sickbays Nationally -  Wednesday, 19 August 2020  10:00  – 13:00 </vt:lpstr>
      <vt:lpstr>Assumptions and Constraints</vt:lpstr>
      <vt:lpstr>Aim</vt:lpstr>
      <vt:lpstr>Scope</vt:lpstr>
      <vt:lpstr>PowerPoint Presentation</vt:lpstr>
      <vt:lpstr>Orientation</vt:lpstr>
      <vt:lpstr>Orientation</vt:lpstr>
      <vt:lpstr>Orientation 03</vt:lpstr>
      <vt:lpstr>Strategic Alignment</vt:lpstr>
      <vt:lpstr>Strategic Alignment 02</vt:lpstr>
      <vt:lpstr>Strategic Alignment 03</vt:lpstr>
      <vt:lpstr>Strategic Alignment 04</vt:lpstr>
      <vt:lpstr>Service Delivery Challenge (SDC)</vt:lpstr>
      <vt:lpstr>SDC 02</vt:lpstr>
      <vt:lpstr>SDC 03 Healthcare Delivery Model</vt:lpstr>
      <vt:lpstr> SDC 04 HR Resource Balance </vt:lpstr>
      <vt:lpstr>SDC 05 Distribution of the SAMHS Facilities</vt:lpstr>
      <vt:lpstr>SDC 06 Distribution of the SAMHS Facilities</vt:lpstr>
      <vt:lpstr>SDC 07 Health Supply Chain Management (SCM)</vt:lpstr>
      <vt:lpstr>SDC 08 Health Supply Chain Management (SCM)</vt:lpstr>
      <vt:lpstr>SDC 09 Sub-Optimal Knowledge Management</vt:lpstr>
      <vt:lpstr>SDC 10 Sub-Optimal Knowledge Management</vt:lpstr>
      <vt:lpstr>SDC 12 Sub-Optimal Monitoring and Evaluation</vt:lpstr>
      <vt:lpstr>SDC 13 Sub-Optimal Monitoring and Evaluation</vt:lpstr>
      <vt:lpstr>SDC 14 Budget Constraints</vt:lpstr>
      <vt:lpstr>SDI Programme</vt:lpstr>
      <vt:lpstr>SDI Programme 02</vt:lpstr>
      <vt:lpstr>SDI Programme 03</vt:lpstr>
      <vt:lpstr>PowerPoint Presentation</vt:lpstr>
      <vt:lpstr>MH Programme</vt:lpstr>
      <vt:lpstr>MH Sub-Programme</vt:lpstr>
      <vt:lpstr>Situation Analysis</vt:lpstr>
      <vt:lpstr>Situation Analysis 02</vt:lpstr>
      <vt:lpstr>Situation Analysis 03</vt:lpstr>
      <vt:lpstr>Situation Analysis 04</vt:lpstr>
      <vt:lpstr>Strategic Issues</vt:lpstr>
      <vt:lpstr>Strategic Issues 02</vt:lpstr>
      <vt:lpstr>Strategic Issues 03</vt:lpstr>
      <vt:lpstr>Performance Information</vt:lpstr>
      <vt:lpstr>Financial </vt:lpstr>
      <vt:lpstr>Financial 02</vt:lpstr>
      <vt:lpstr>Financial 03</vt:lpstr>
      <vt:lpstr>Financial 04</vt:lpstr>
      <vt:lpstr>PowerPoint Presentation</vt:lpstr>
      <vt:lpstr>Conclusion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SSO Force Prep</dc:creator>
  <cp:lastModifiedBy>Bryan Mantyi</cp:lastModifiedBy>
  <cp:revision>170</cp:revision>
  <cp:lastPrinted>2020-08-17T06:40:17Z</cp:lastPrinted>
  <dcterms:created xsi:type="dcterms:W3CDTF">2008-10-04T05:45:26Z</dcterms:created>
  <dcterms:modified xsi:type="dcterms:W3CDTF">2020-08-17T15:50:43Z</dcterms:modified>
</cp:coreProperties>
</file>