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notesMasterIdLst>
    <p:notesMasterId r:id="rId27"/>
  </p:notesMasterIdLst>
  <p:handoutMasterIdLst>
    <p:handoutMasterId r:id="rId28"/>
  </p:handoutMasterIdLst>
  <p:sldIdLst>
    <p:sldId id="392" r:id="rId6"/>
    <p:sldId id="408" r:id="rId7"/>
    <p:sldId id="403" r:id="rId8"/>
    <p:sldId id="481" r:id="rId9"/>
    <p:sldId id="483" r:id="rId10"/>
    <p:sldId id="484" r:id="rId11"/>
    <p:sldId id="485" r:id="rId12"/>
    <p:sldId id="486" r:id="rId13"/>
    <p:sldId id="487" r:id="rId14"/>
    <p:sldId id="488" r:id="rId15"/>
    <p:sldId id="489" r:id="rId16"/>
    <p:sldId id="490" r:id="rId17"/>
    <p:sldId id="491" r:id="rId18"/>
    <p:sldId id="492" r:id="rId19"/>
    <p:sldId id="493" r:id="rId20"/>
    <p:sldId id="494" r:id="rId21"/>
    <p:sldId id="495" r:id="rId22"/>
    <p:sldId id="496" r:id="rId23"/>
    <p:sldId id="497" r:id="rId24"/>
    <p:sldId id="498" r:id="rId25"/>
    <p:sldId id="455" r:id="rId2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Leroux" initials="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C736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94" autoAdjust="0"/>
    <p:restoredTop sz="91945" autoAdjust="0"/>
  </p:normalViewPr>
  <p:slideViewPr>
    <p:cSldViewPr>
      <p:cViewPr varScale="1">
        <p:scale>
          <a:sx n="68" d="100"/>
          <a:sy n="68" d="100"/>
        </p:scale>
        <p:origin x="1764" y="60"/>
      </p:cViewPr>
      <p:guideLst>
        <p:guide orient="horz" pos="2160"/>
        <p:guide pos="2880"/>
      </p:guideLst>
    </p:cSldViewPr>
  </p:slideViewPr>
  <p:outlineViewPr>
    <p:cViewPr>
      <p:scale>
        <a:sx n="33" d="100"/>
        <a:sy n="33" d="100"/>
      </p:scale>
      <p:origin x="48" y="23832"/>
    </p:cViewPr>
  </p:outlineViewPr>
  <p:notesTextViewPr>
    <p:cViewPr>
      <p:scale>
        <a:sx n="100" d="100"/>
        <a:sy n="100" d="100"/>
      </p:scale>
      <p:origin x="0" y="0"/>
    </p:cViewPr>
  </p:notesTextViewPr>
  <p:sorterViewPr>
    <p:cViewPr>
      <p:scale>
        <a:sx n="100" d="100"/>
        <a:sy n="100" d="100"/>
      </p:scale>
      <p:origin x="0" y="-1902"/>
    </p:cViewPr>
  </p:sorterViewPr>
  <p:notesViewPr>
    <p:cSldViewPr>
      <p:cViewPr varScale="1">
        <p:scale>
          <a:sx n="82" d="100"/>
          <a:sy n="82" d="100"/>
        </p:scale>
        <p:origin x="3948" y="72"/>
      </p:cViewPr>
      <p:guideLst>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908128-B629-4FF5-BACE-4DB0A18ACD97}" type="doc">
      <dgm:prSet loTypeId="urn:microsoft.com/office/officeart/2005/8/layout/arrow3" loCatId="relationship" qsTypeId="urn:microsoft.com/office/officeart/2005/8/quickstyle/3d9" qsCatId="3D" csTypeId="urn:microsoft.com/office/officeart/2005/8/colors/colorful5" csCatId="colorful" phldr="1"/>
      <dgm:spPr/>
      <dgm:t>
        <a:bodyPr/>
        <a:lstStyle/>
        <a:p>
          <a:endParaRPr lang="en-ZA"/>
        </a:p>
      </dgm:t>
    </dgm:pt>
    <dgm:pt modelId="{FA1FBFD3-507B-4A2D-83DB-84030EE6F6F4}">
      <dgm:prSet phldrT="[Text]"/>
      <dgm:spPr/>
      <dgm:t>
        <a:bodyPr/>
        <a:lstStyle/>
        <a:p>
          <a:r>
            <a:rPr lang="en-ZA" b="0" cap="none" spc="0" dirty="0">
              <a:ln w="0"/>
              <a:solidFill>
                <a:srgbClr val="92D050"/>
              </a:solidFill>
              <a:effectLst>
                <a:outerShdw blurRad="38100" dist="25400" dir="5400000" algn="ctr" rotWithShape="0">
                  <a:srgbClr val="6E747A">
                    <a:alpha val="43000"/>
                  </a:srgbClr>
                </a:outerShdw>
              </a:effectLst>
            </a:rPr>
            <a:t>Political</a:t>
          </a:r>
          <a:r>
            <a:rPr lang="en-ZA" b="0" cap="none" spc="0" dirty="0">
              <a:ln w="0"/>
              <a:solidFill>
                <a:schemeClr val="accent1"/>
              </a:solidFill>
              <a:effectLst>
                <a:outerShdw blurRad="38100" dist="25400" dir="5400000" algn="ctr" rotWithShape="0">
                  <a:srgbClr val="6E747A">
                    <a:alpha val="43000"/>
                  </a:srgbClr>
                </a:outerShdw>
              </a:effectLst>
            </a:rPr>
            <a:t> </a:t>
          </a:r>
          <a:r>
            <a:rPr lang="en-ZA" b="0" cap="none" spc="0" dirty="0">
              <a:ln w="0"/>
              <a:solidFill>
                <a:srgbClr val="92D050"/>
              </a:solidFill>
              <a:effectLst>
                <a:outerShdw blurRad="38100" dist="25400" dir="5400000" algn="ctr" rotWithShape="0">
                  <a:srgbClr val="6E747A">
                    <a:alpha val="43000"/>
                  </a:srgbClr>
                </a:outerShdw>
              </a:effectLst>
            </a:rPr>
            <a:t>Considerations</a:t>
          </a:r>
        </a:p>
      </dgm:t>
    </dgm:pt>
    <dgm:pt modelId="{68228777-A8CF-4581-82C7-A3A95141D3F7}" type="parTrans" cxnId="{203151B1-5290-4027-93FB-1113C732DD77}">
      <dgm:prSet/>
      <dgm:spPr/>
      <dgm:t>
        <a:bodyPr/>
        <a:lstStyle/>
        <a:p>
          <a:endParaRPr lang="en-ZA"/>
        </a:p>
      </dgm:t>
    </dgm:pt>
    <dgm:pt modelId="{E2695729-E269-490D-9684-15EB74D93458}" type="sibTrans" cxnId="{203151B1-5290-4027-93FB-1113C732DD77}">
      <dgm:prSet/>
      <dgm:spPr/>
      <dgm:t>
        <a:bodyPr/>
        <a:lstStyle/>
        <a:p>
          <a:endParaRPr lang="en-ZA"/>
        </a:p>
      </dgm:t>
    </dgm:pt>
    <dgm:pt modelId="{96AC959D-D11E-4FC6-979E-5E8BC0459CC3}">
      <dgm:prSet phldrT="[Text]"/>
      <dgm:spPr/>
      <dgm:t>
        <a:bodyPr/>
        <a:lstStyle/>
        <a:p>
          <a:r>
            <a:rPr lang="en-ZA" b="1" cap="none" spc="0" dirty="0">
              <a:ln w="11112">
                <a:solidFill>
                  <a:schemeClr val="accent2"/>
                </a:solidFill>
                <a:prstDash val="solid"/>
              </a:ln>
              <a:solidFill>
                <a:srgbClr val="FF0000"/>
              </a:solidFill>
              <a:effectLst/>
            </a:rPr>
            <a:t>Economic</a:t>
          </a:r>
          <a:r>
            <a:rPr lang="en-ZA" b="1" cap="none" spc="0" dirty="0">
              <a:ln w="11112">
                <a:solidFill>
                  <a:schemeClr val="accent2"/>
                </a:solidFill>
                <a:prstDash val="solid"/>
              </a:ln>
              <a:solidFill>
                <a:schemeClr val="accent6"/>
              </a:solidFill>
              <a:effectLst/>
            </a:rPr>
            <a:t> </a:t>
          </a:r>
          <a:r>
            <a:rPr lang="en-ZA" b="1" cap="none" spc="0" dirty="0">
              <a:ln w="11112">
                <a:solidFill>
                  <a:schemeClr val="accent2"/>
                </a:solidFill>
                <a:prstDash val="solid"/>
              </a:ln>
              <a:solidFill>
                <a:srgbClr val="FF0000"/>
              </a:solidFill>
              <a:effectLst/>
            </a:rPr>
            <a:t>Goals</a:t>
          </a:r>
        </a:p>
      </dgm:t>
    </dgm:pt>
    <dgm:pt modelId="{C4D9505C-C658-45F3-8882-E4F27561196B}" type="parTrans" cxnId="{E83B51C3-298C-4E70-A5FD-F9E452EFF7EC}">
      <dgm:prSet/>
      <dgm:spPr/>
      <dgm:t>
        <a:bodyPr/>
        <a:lstStyle/>
        <a:p>
          <a:endParaRPr lang="en-ZA"/>
        </a:p>
      </dgm:t>
    </dgm:pt>
    <dgm:pt modelId="{38A01E62-ED19-44EF-BFBB-7AF849174B74}" type="sibTrans" cxnId="{E83B51C3-298C-4E70-A5FD-F9E452EFF7EC}">
      <dgm:prSet/>
      <dgm:spPr/>
      <dgm:t>
        <a:bodyPr/>
        <a:lstStyle/>
        <a:p>
          <a:endParaRPr lang="en-ZA"/>
        </a:p>
      </dgm:t>
    </dgm:pt>
    <dgm:pt modelId="{31467685-2BE1-441C-BFA0-C0F19F83BA40}" type="pres">
      <dgm:prSet presAssocID="{4C908128-B629-4FF5-BACE-4DB0A18ACD97}" presName="compositeShape" presStyleCnt="0">
        <dgm:presLayoutVars>
          <dgm:chMax val="2"/>
          <dgm:dir/>
          <dgm:resizeHandles val="exact"/>
        </dgm:presLayoutVars>
      </dgm:prSet>
      <dgm:spPr/>
      <dgm:t>
        <a:bodyPr/>
        <a:lstStyle/>
        <a:p>
          <a:endParaRPr lang="en-ZA"/>
        </a:p>
      </dgm:t>
    </dgm:pt>
    <dgm:pt modelId="{99117B7F-10D6-4F8A-9E29-ADA7CB30899B}" type="pres">
      <dgm:prSet presAssocID="{4C908128-B629-4FF5-BACE-4DB0A18ACD97}" presName="divider" presStyleLbl="fgShp" presStyleIdx="0" presStyleCnt="1"/>
      <dgm:spPr/>
    </dgm:pt>
    <dgm:pt modelId="{EA8352FD-B2F3-456C-AF2D-6D09C2D685C5}" type="pres">
      <dgm:prSet presAssocID="{FA1FBFD3-507B-4A2D-83DB-84030EE6F6F4}" presName="downArrow" presStyleLbl="node1" presStyleIdx="0" presStyleCnt="2"/>
      <dgm:spPr>
        <a:solidFill>
          <a:srgbClr val="92D050"/>
        </a:solidFill>
      </dgm:spPr>
    </dgm:pt>
    <dgm:pt modelId="{DA1FFC2F-56B3-4B63-9947-60AD1BB21871}" type="pres">
      <dgm:prSet presAssocID="{FA1FBFD3-507B-4A2D-83DB-84030EE6F6F4}" presName="downArrowText" presStyleLbl="revTx" presStyleIdx="0" presStyleCnt="2">
        <dgm:presLayoutVars>
          <dgm:bulletEnabled val="1"/>
        </dgm:presLayoutVars>
      </dgm:prSet>
      <dgm:spPr/>
      <dgm:t>
        <a:bodyPr/>
        <a:lstStyle/>
        <a:p>
          <a:endParaRPr lang="en-ZA"/>
        </a:p>
      </dgm:t>
    </dgm:pt>
    <dgm:pt modelId="{25DB64FD-74AE-4AA4-9A88-A26CF7707779}" type="pres">
      <dgm:prSet presAssocID="{96AC959D-D11E-4FC6-979E-5E8BC0459CC3}" presName="upArrow" presStyleLbl="node1" presStyleIdx="1" presStyleCnt="2"/>
      <dgm:spPr>
        <a:solidFill>
          <a:srgbClr val="FF0000"/>
        </a:solidFill>
      </dgm:spPr>
    </dgm:pt>
    <dgm:pt modelId="{63CF795E-2DDB-4E3C-80FB-7EEE541B9B79}" type="pres">
      <dgm:prSet presAssocID="{96AC959D-D11E-4FC6-979E-5E8BC0459CC3}" presName="upArrowText" presStyleLbl="revTx" presStyleIdx="1" presStyleCnt="2">
        <dgm:presLayoutVars>
          <dgm:bulletEnabled val="1"/>
        </dgm:presLayoutVars>
      </dgm:prSet>
      <dgm:spPr/>
      <dgm:t>
        <a:bodyPr/>
        <a:lstStyle/>
        <a:p>
          <a:endParaRPr lang="en-ZA"/>
        </a:p>
      </dgm:t>
    </dgm:pt>
  </dgm:ptLst>
  <dgm:cxnLst>
    <dgm:cxn modelId="{203151B1-5290-4027-93FB-1113C732DD77}" srcId="{4C908128-B629-4FF5-BACE-4DB0A18ACD97}" destId="{FA1FBFD3-507B-4A2D-83DB-84030EE6F6F4}" srcOrd="0" destOrd="0" parTransId="{68228777-A8CF-4581-82C7-A3A95141D3F7}" sibTransId="{E2695729-E269-490D-9684-15EB74D93458}"/>
    <dgm:cxn modelId="{E83B51C3-298C-4E70-A5FD-F9E452EFF7EC}" srcId="{4C908128-B629-4FF5-BACE-4DB0A18ACD97}" destId="{96AC959D-D11E-4FC6-979E-5E8BC0459CC3}" srcOrd="1" destOrd="0" parTransId="{C4D9505C-C658-45F3-8882-E4F27561196B}" sibTransId="{38A01E62-ED19-44EF-BFBB-7AF849174B74}"/>
    <dgm:cxn modelId="{342A64BC-1088-4D1E-B56C-FAD0B914ACC3}" type="presOf" srcId="{FA1FBFD3-507B-4A2D-83DB-84030EE6F6F4}" destId="{DA1FFC2F-56B3-4B63-9947-60AD1BB21871}" srcOrd="0" destOrd="0" presId="urn:microsoft.com/office/officeart/2005/8/layout/arrow3"/>
    <dgm:cxn modelId="{D2AB8D40-E7AB-4CF6-8A3C-D46B4B4C6843}" type="presOf" srcId="{4C908128-B629-4FF5-BACE-4DB0A18ACD97}" destId="{31467685-2BE1-441C-BFA0-C0F19F83BA40}" srcOrd="0" destOrd="0" presId="urn:microsoft.com/office/officeart/2005/8/layout/arrow3"/>
    <dgm:cxn modelId="{78D046A8-D00A-47E9-8E02-5F1697B54723}" type="presOf" srcId="{96AC959D-D11E-4FC6-979E-5E8BC0459CC3}" destId="{63CF795E-2DDB-4E3C-80FB-7EEE541B9B79}" srcOrd="0" destOrd="0" presId="urn:microsoft.com/office/officeart/2005/8/layout/arrow3"/>
    <dgm:cxn modelId="{129E1C81-AD84-434E-8E33-AC2583367E46}" type="presParOf" srcId="{31467685-2BE1-441C-BFA0-C0F19F83BA40}" destId="{99117B7F-10D6-4F8A-9E29-ADA7CB30899B}" srcOrd="0" destOrd="0" presId="urn:microsoft.com/office/officeart/2005/8/layout/arrow3"/>
    <dgm:cxn modelId="{1AE44C17-FD69-4478-9EAC-A17F6A7E7733}" type="presParOf" srcId="{31467685-2BE1-441C-BFA0-C0F19F83BA40}" destId="{EA8352FD-B2F3-456C-AF2D-6D09C2D685C5}" srcOrd="1" destOrd="0" presId="urn:microsoft.com/office/officeart/2005/8/layout/arrow3"/>
    <dgm:cxn modelId="{D57BE68C-36D1-475E-8291-39E4079B3C86}" type="presParOf" srcId="{31467685-2BE1-441C-BFA0-C0F19F83BA40}" destId="{DA1FFC2F-56B3-4B63-9947-60AD1BB21871}" srcOrd="2" destOrd="0" presId="urn:microsoft.com/office/officeart/2005/8/layout/arrow3"/>
    <dgm:cxn modelId="{03E99BA6-F984-4DFA-A4C0-8F66C779F8E9}" type="presParOf" srcId="{31467685-2BE1-441C-BFA0-C0F19F83BA40}" destId="{25DB64FD-74AE-4AA4-9A88-A26CF7707779}" srcOrd="3" destOrd="0" presId="urn:microsoft.com/office/officeart/2005/8/layout/arrow3"/>
    <dgm:cxn modelId="{95B0593B-2EDD-4FA9-8E7B-2A2B9CCD9530}" type="presParOf" srcId="{31467685-2BE1-441C-BFA0-C0F19F83BA40}" destId="{63CF795E-2DDB-4E3C-80FB-7EEE541B9B79}" srcOrd="4" destOrd="0" presId="urn:microsoft.com/office/officeart/2005/8/layout/arrow3"/>
  </dgm:cxnLst>
  <dgm:bg>
    <a:solidFill>
      <a:schemeClr val="tx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117B7F-10D6-4F8A-9E29-ADA7CB30899B}">
      <dsp:nvSpPr>
        <dsp:cNvPr id="0" name=""/>
        <dsp:cNvSpPr/>
      </dsp:nvSpPr>
      <dsp:spPr>
        <a:xfrm rot="21300000">
          <a:off x="19973" y="1500262"/>
          <a:ext cx="8189653" cy="815898"/>
        </a:xfrm>
        <a:prstGeom prst="mathMinus">
          <a:avLst/>
        </a:prstGeom>
        <a:solidFill>
          <a:schemeClr val="accent5">
            <a:tint val="40000"/>
            <a:hueOff val="0"/>
            <a:satOff val="0"/>
            <a:lumOff val="0"/>
            <a:alphaOff val="0"/>
          </a:schemeClr>
        </a:solidFill>
        <a:ln>
          <a:noFill/>
        </a:ln>
        <a:effectLst/>
        <a:sp3d prstMaterial="matte"/>
      </dsp:spPr>
      <dsp:style>
        <a:lnRef idx="0">
          <a:scrgbClr r="0" g="0" b="0"/>
        </a:lnRef>
        <a:fillRef idx="1">
          <a:scrgbClr r="0" g="0" b="0"/>
        </a:fillRef>
        <a:effectRef idx="0">
          <a:scrgbClr r="0" g="0" b="0"/>
        </a:effectRef>
        <a:fontRef idx="minor">
          <a:schemeClr val="lt1"/>
        </a:fontRef>
      </dsp:style>
    </dsp:sp>
    <dsp:sp modelId="{EA8352FD-B2F3-456C-AF2D-6D09C2D685C5}">
      <dsp:nvSpPr>
        <dsp:cNvPr id="0" name=""/>
        <dsp:cNvSpPr/>
      </dsp:nvSpPr>
      <dsp:spPr>
        <a:xfrm>
          <a:off x="987552" y="190821"/>
          <a:ext cx="2468880" cy="1526569"/>
        </a:xfrm>
        <a:prstGeom prst="downArrow">
          <a:avLst/>
        </a:prstGeom>
        <a:solidFill>
          <a:srgbClr val="92D050"/>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sp>
    <dsp:sp modelId="{DA1FFC2F-56B3-4B63-9947-60AD1BB21871}">
      <dsp:nvSpPr>
        <dsp:cNvPr id="0" name=""/>
        <dsp:cNvSpPr/>
      </dsp:nvSpPr>
      <dsp:spPr>
        <a:xfrm>
          <a:off x="4361687" y="0"/>
          <a:ext cx="2633472" cy="1602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184912" rIns="184912" bIns="184912" numCol="1" spcCol="1270" anchor="ctr" anchorCtr="0">
          <a:noAutofit/>
          <a:sp3d extrusionH="28000" prstMaterial="matte"/>
        </a:bodyPr>
        <a:lstStyle/>
        <a:p>
          <a:pPr lvl="0" algn="ctr" defTabSz="1155700">
            <a:lnSpc>
              <a:spcPct val="90000"/>
            </a:lnSpc>
            <a:spcBef>
              <a:spcPct val="0"/>
            </a:spcBef>
            <a:spcAft>
              <a:spcPct val="35000"/>
            </a:spcAft>
          </a:pPr>
          <a:r>
            <a:rPr lang="en-ZA" sz="2600" b="0" kern="1200" cap="none" spc="0" dirty="0">
              <a:ln w="0"/>
              <a:solidFill>
                <a:srgbClr val="92D050"/>
              </a:solidFill>
              <a:effectLst>
                <a:outerShdw blurRad="38100" dist="25400" dir="5400000" algn="ctr" rotWithShape="0">
                  <a:srgbClr val="6E747A">
                    <a:alpha val="43000"/>
                  </a:srgbClr>
                </a:outerShdw>
              </a:effectLst>
            </a:rPr>
            <a:t>Political</a:t>
          </a:r>
          <a:r>
            <a:rPr lang="en-ZA" sz="2600" b="0" kern="1200" cap="none" spc="0" dirty="0">
              <a:ln w="0"/>
              <a:solidFill>
                <a:schemeClr val="accent1"/>
              </a:solidFill>
              <a:effectLst>
                <a:outerShdw blurRad="38100" dist="25400" dir="5400000" algn="ctr" rotWithShape="0">
                  <a:srgbClr val="6E747A">
                    <a:alpha val="43000"/>
                  </a:srgbClr>
                </a:outerShdw>
              </a:effectLst>
            </a:rPr>
            <a:t> </a:t>
          </a:r>
          <a:r>
            <a:rPr lang="en-ZA" sz="2600" b="0" kern="1200" cap="none" spc="0" dirty="0">
              <a:ln w="0"/>
              <a:solidFill>
                <a:srgbClr val="92D050"/>
              </a:solidFill>
              <a:effectLst>
                <a:outerShdw blurRad="38100" dist="25400" dir="5400000" algn="ctr" rotWithShape="0">
                  <a:srgbClr val="6E747A">
                    <a:alpha val="43000"/>
                  </a:srgbClr>
                </a:outerShdw>
              </a:effectLst>
            </a:rPr>
            <a:t>Considerations</a:t>
          </a:r>
        </a:p>
      </dsp:txBody>
      <dsp:txXfrm>
        <a:off x="4361687" y="0"/>
        <a:ext cx="2633472" cy="1602898"/>
      </dsp:txXfrm>
    </dsp:sp>
    <dsp:sp modelId="{25DB64FD-74AE-4AA4-9A88-A26CF7707779}">
      <dsp:nvSpPr>
        <dsp:cNvPr id="0" name=""/>
        <dsp:cNvSpPr/>
      </dsp:nvSpPr>
      <dsp:spPr>
        <a:xfrm>
          <a:off x="4773168" y="2099033"/>
          <a:ext cx="2468880" cy="1526569"/>
        </a:xfrm>
        <a:prstGeom prst="upArrow">
          <a:avLst/>
        </a:prstGeom>
        <a:solidFill>
          <a:srgbClr val="FF0000"/>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sp>
    <dsp:sp modelId="{63CF795E-2DDB-4E3C-80FB-7EEE541B9B79}">
      <dsp:nvSpPr>
        <dsp:cNvPr id="0" name=""/>
        <dsp:cNvSpPr/>
      </dsp:nvSpPr>
      <dsp:spPr>
        <a:xfrm>
          <a:off x="1234440" y="2213525"/>
          <a:ext cx="2633472" cy="1602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184912" rIns="184912" bIns="184912" numCol="1" spcCol="1270" anchor="ctr" anchorCtr="0">
          <a:noAutofit/>
          <a:sp3d extrusionH="28000" prstMaterial="matte"/>
        </a:bodyPr>
        <a:lstStyle/>
        <a:p>
          <a:pPr lvl="0" algn="ctr" defTabSz="1155700">
            <a:lnSpc>
              <a:spcPct val="90000"/>
            </a:lnSpc>
            <a:spcBef>
              <a:spcPct val="0"/>
            </a:spcBef>
            <a:spcAft>
              <a:spcPct val="35000"/>
            </a:spcAft>
          </a:pPr>
          <a:r>
            <a:rPr lang="en-ZA" sz="2600" b="1" kern="1200" cap="none" spc="0" dirty="0">
              <a:ln w="11112">
                <a:solidFill>
                  <a:schemeClr val="accent2"/>
                </a:solidFill>
                <a:prstDash val="solid"/>
              </a:ln>
              <a:solidFill>
                <a:srgbClr val="FF0000"/>
              </a:solidFill>
              <a:effectLst/>
            </a:rPr>
            <a:t>Economic</a:t>
          </a:r>
          <a:r>
            <a:rPr lang="en-ZA" sz="2600" b="1" kern="1200" cap="none" spc="0" dirty="0">
              <a:ln w="11112">
                <a:solidFill>
                  <a:schemeClr val="accent2"/>
                </a:solidFill>
                <a:prstDash val="solid"/>
              </a:ln>
              <a:solidFill>
                <a:schemeClr val="accent6"/>
              </a:solidFill>
              <a:effectLst/>
            </a:rPr>
            <a:t> </a:t>
          </a:r>
          <a:r>
            <a:rPr lang="en-ZA" sz="2600" b="1" kern="1200" cap="none" spc="0" dirty="0">
              <a:ln w="11112">
                <a:solidFill>
                  <a:schemeClr val="accent2"/>
                </a:solidFill>
                <a:prstDash val="solid"/>
              </a:ln>
              <a:solidFill>
                <a:srgbClr val="FF0000"/>
              </a:solidFill>
              <a:effectLst/>
            </a:rPr>
            <a:t>Goals</a:t>
          </a:r>
        </a:p>
      </dsp:txBody>
      <dsp:txXfrm>
        <a:off x="1234440" y="2213525"/>
        <a:ext cx="2633472" cy="1602898"/>
      </dsp:txXfrm>
    </dsp:sp>
  </dsp:spTree>
</dsp:drawing>
</file>

<file path=ppt/diagrams/layout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44958" cy="4968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51099" y="2"/>
            <a:ext cx="2944958" cy="496888"/>
          </a:xfrm>
          <a:prstGeom prst="rect">
            <a:avLst/>
          </a:prstGeom>
        </p:spPr>
        <p:txBody>
          <a:bodyPr vert="horz" lIns="91440" tIns="45720" rIns="91440" bIns="45720" rtlCol="0"/>
          <a:lstStyle>
            <a:lvl1pPr algn="r">
              <a:defRPr sz="1200"/>
            </a:lvl1pPr>
          </a:lstStyle>
          <a:p>
            <a:fld id="{A2AF023C-D750-4B82-B7B7-51005FCFA204}" type="datetimeFigureOut">
              <a:rPr lang="en-ZA" smtClean="0"/>
              <a:t>2020/08/17</a:t>
            </a:fld>
            <a:endParaRPr lang="en-ZA" dirty="0"/>
          </a:p>
        </p:txBody>
      </p:sp>
      <p:sp>
        <p:nvSpPr>
          <p:cNvPr id="4" name="Footer Placeholder 3"/>
          <p:cNvSpPr>
            <a:spLocks noGrp="1"/>
          </p:cNvSpPr>
          <p:nvPr>
            <p:ph type="ftr" sz="quarter" idx="2"/>
          </p:nvPr>
        </p:nvSpPr>
        <p:spPr>
          <a:xfrm>
            <a:off x="2" y="9428163"/>
            <a:ext cx="2944958" cy="496887"/>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51099" y="9428163"/>
            <a:ext cx="2944958" cy="496887"/>
          </a:xfrm>
          <a:prstGeom prst="rect">
            <a:avLst/>
          </a:prstGeom>
        </p:spPr>
        <p:txBody>
          <a:bodyPr vert="horz" lIns="91440" tIns="45720" rIns="91440" bIns="45720" rtlCol="0" anchor="b"/>
          <a:lstStyle>
            <a:lvl1pPr algn="r">
              <a:defRPr sz="1200"/>
            </a:lvl1pPr>
          </a:lstStyle>
          <a:p>
            <a:fld id="{81C9520C-4F07-4D22-9972-C7D938168317}" type="slidenum">
              <a:rPr lang="en-ZA" smtClean="0"/>
              <a:t>‹#›</a:t>
            </a:fld>
            <a:endParaRPr lang="en-ZA" dirty="0"/>
          </a:p>
        </p:txBody>
      </p:sp>
    </p:spTree>
    <p:extLst>
      <p:ext uri="{BB962C8B-B14F-4D97-AF65-F5344CB8AC3E}">
        <p14:creationId xmlns:p14="http://schemas.microsoft.com/office/powerpoint/2010/main" val="39160490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7B46CFE-0E13-4509-A2FA-D129F65C3F43}" type="datetimeFigureOut">
              <a:rPr lang="en-US" smtClean="0"/>
              <a:pPr/>
              <a:t>8/17/2020</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469B483-23B8-429D-BA99-BC7DEDE228F6}" type="slidenum">
              <a:rPr lang="en-US" smtClean="0"/>
              <a:pPr/>
              <a:t>‹#›</a:t>
            </a:fld>
            <a:endParaRPr lang="en-US" dirty="0"/>
          </a:p>
        </p:txBody>
      </p:sp>
    </p:spTree>
    <p:extLst>
      <p:ext uri="{BB962C8B-B14F-4D97-AF65-F5344CB8AC3E}">
        <p14:creationId xmlns:p14="http://schemas.microsoft.com/office/powerpoint/2010/main" val="91894391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469B483-23B8-429D-BA99-BC7DEDE228F6}" type="slidenum">
              <a:rPr lang="en-US" smtClean="0"/>
              <a:pPr/>
              <a:t>2</a:t>
            </a:fld>
            <a:endParaRPr lang="en-US" dirty="0"/>
          </a:p>
        </p:txBody>
      </p:sp>
    </p:spTree>
    <p:extLst>
      <p:ext uri="{BB962C8B-B14F-4D97-AF65-F5344CB8AC3E}">
        <p14:creationId xmlns:p14="http://schemas.microsoft.com/office/powerpoint/2010/main" val="440563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28"/>
          <p:cNvSpPr>
            <a:spLocks noGrp="1" noChangeArrowheads="1"/>
          </p:cNvSpPr>
          <p:nvPr>
            <p:ph type="sldNum" sz="quarter" idx="4"/>
          </p:nvPr>
        </p:nvSpPr>
        <p:spPr bwMode="auto">
          <a:xfrm>
            <a:off x="7884368" y="6381487"/>
            <a:ext cx="874440" cy="34014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8499B123-3E81-4665-93E0-51D9C86394F7}" type="slidenum">
              <a:rPr lang="en-GB"/>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28"/>
          <p:cNvSpPr>
            <a:spLocks noGrp="1" noChangeArrowheads="1"/>
          </p:cNvSpPr>
          <p:nvPr>
            <p:ph type="sldNum" sz="quarter" idx="10"/>
          </p:nvPr>
        </p:nvSpPr>
        <p:spPr>
          <a:ln/>
        </p:spPr>
        <p:txBody>
          <a:bodyPr/>
          <a:lstStyle>
            <a:lvl1pPr>
              <a:defRPr/>
            </a:lvl1pPr>
          </a:lstStyle>
          <a:p>
            <a:pPr>
              <a:defRPr/>
            </a:pPr>
            <a:fld id="{2EF9EA40-4547-4279-B30D-FC85CB68D669}" type="slidenum">
              <a:rPr lang="en-GB"/>
              <a:pPr>
                <a:defRPr/>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F888721E-7049-47A1-808A-B65F95664AF8}" type="slidenum">
              <a:rPr lang="en-GB"/>
              <a:pPr>
                <a:defRPr/>
              </a:pPr>
              <a:t>‹#›</a:t>
            </a:fld>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D7CD75F1-8C61-487B-899A-00C019EF2193}" type="slidenum">
              <a:rPr lang="en-GB"/>
              <a:pPr>
                <a:defRPr/>
              </a:pPr>
              <a:t>‹#›</a:t>
            </a:fld>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DD419D3F-31F6-44A1-A875-0CF37095BEA5}" type="slidenum">
              <a:rPr lang="en-GB"/>
              <a:pPr>
                <a:defRPr/>
              </a:pPr>
              <a:t>‹#›</a:t>
            </a:fld>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06CF5458-10E4-4257-8D4F-C9452843DAFF}" type="slidenum">
              <a:rPr lang="en-GB"/>
              <a:pPr>
                <a:defRPr/>
              </a:pPr>
              <a:t>‹#›</a:t>
            </a:fld>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4B9547E6-C317-496E-A195-2CCEB767BD73}" type="slidenum">
              <a:rPr lang="en-GB"/>
              <a:pPr>
                <a:defRPr/>
              </a:pPr>
              <a:t>‹#›</a:t>
            </a:fld>
            <a:endParaRPr lang="en-GB"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96D35229-9FAD-47A9-A881-3C8025C72DDD}" type="slidenum">
              <a:rPr lang="en-GB"/>
              <a:pPr>
                <a:defRPr/>
              </a:pPr>
              <a:t>‹#›</a:t>
            </a:fld>
            <a:endParaRPr lang="en-GB"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A67B65FF-97BB-4A5F-AE3A-AFE9848CC9B9}"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4"/>
          </p:nvPr>
        </p:nvSpPr>
        <p:spPr bwMode="auto">
          <a:xfrm>
            <a:off x="7884368" y="6381487"/>
            <a:ext cx="874440" cy="34014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8499B123-3E81-4665-93E0-51D9C86394F7}" type="slidenum">
              <a:rPr lang="en-GB"/>
              <a:pPr>
                <a:defRPr/>
              </a:pPr>
              <a:t>‹#›</a:t>
            </a:fld>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829A597D-97F8-4DEE-A5B0-5463093F66D9}" type="slidenum">
              <a:rPr lang="en-GB"/>
              <a:pPr>
                <a:defRPr/>
              </a:pPr>
              <a:t>‹#›</a:t>
            </a:fld>
            <a:endParaRPr lang="en-GB"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C56579DA-CB9A-4126-A535-4DF62661CEF4}" type="slidenum">
              <a:rPr lang="en-GB"/>
              <a:pPr>
                <a:defRPr/>
              </a:pPr>
              <a:t>‹#›</a:t>
            </a:fld>
            <a:endParaRPr lang="en-GB"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6699E2F2-B6FF-4059-82DB-8EEDD83E103A}"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8"/>
          <p:cNvSpPr>
            <a:spLocks noGrp="1" noChangeArrowheads="1"/>
          </p:cNvSpPr>
          <p:nvPr>
            <p:ph type="sldNum" sz="quarter" idx="4"/>
          </p:nvPr>
        </p:nvSpPr>
        <p:spPr bwMode="auto">
          <a:xfrm>
            <a:off x="7884368" y="6381487"/>
            <a:ext cx="874440" cy="34014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8499B123-3E81-4665-93E0-51D9C86394F7}"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4"/>
          </p:nvPr>
        </p:nvSpPr>
        <p:spPr bwMode="auto">
          <a:xfrm>
            <a:off x="7884368" y="6381487"/>
            <a:ext cx="874440" cy="34014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8499B123-3E81-4665-93E0-51D9C86394F7}"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bwMode="auto">
          <a:xfrm>
            <a:off x="7884368" y="6381487"/>
            <a:ext cx="874440" cy="34014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8499B123-3E81-4665-93E0-51D9C86394F7}"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4"/>
          </p:nvPr>
        </p:nvSpPr>
        <p:spPr bwMode="auto">
          <a:xfrm>
            <a:off x="7884368" y="6381487"/>
            <a:ext cx="874440" cy="34014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8499B123-3E81-4665-93E0-51D9C86394F7}"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4"/>
          </p:nvPr>
        </p:nvSpPr>
        <p:spPr bwMode="auto">
          <a:xfrm>
            <a:off x="7884368" y="6381487"/>
            <a:ext cx="874440" cy="34014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8499B123-3E81-4665-93E0-51D9C86394F7}"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3" descr="Powerpoint"/>
          <p:cNvPicPr>
            <a:picLocks noChangeAspect="1" noChangeArrowheads="1"/>
          </p:cNvPicPr>
          <p:nvPr/>
        </p:nvPicPr>
        <p:blipFill>
          <a:blip r:embed="rId13"/>
          <a:srcRect b="15651"/>
          <a:stretch>
            <a:fillRect/>
          </a:stretch>
        </p:blipFill>
        <p:spPr bwMode="auto">
          <a:xfrm>
            <a:off x="0" y="0"/>
            <a:ext cx="9144000" cy="5715000"/>
          </a:xfrm>
          <a:prstGeom prst="rect">
            <a:avLst/>
          </a:prstGeom>
          <a:noFill/>
          <a:ln w="9525">
            <a:noFill/>
            <a:miter lim="800000"/>
            <a:headEnd/>
            <a:tailEnd/>
          </a:ln>
        </p:spPr>
      </p:pic>
      <p:sp>
        <p:nvSpPr>
          <p:cNvPr id="8" name="Rectangle 6"/>
          <p:cNvSpPr>
            <a:spLocks noChangeArrowheads="1"/>
          </p:cNvSpPr>
          <p:nvPr/>
        </p:nvSpPr>
        <p:spPr bwMode="auto">
          <a:xfrm>
            <a:off x="0" y="5715000"/>
            <a:ext cx="9144000" cy="76200"/>
          </a:xfrm>
          <a:prstGeom prst="rect">
            <a:avLst/>
          </a:prstGeom>
          <a:solidFill>
            <a:srgbClr val="008000"/>
          </a:solidFill>
          <a:ln w="9525">
            <a:noFill/>
            <a:miter lim="800000"/>
            <a:headEnd/>
            <a:tailEnd/>
          </a:ln>
          <a:effectLst/>
        </p:spPr>
        <p:txBody>
          <a:bodyPr wrap="none" anchor="ctr"/>
          <a:lstStyle/>
          <a:p>
            <a:pPr>
              <a:defRPr/>
            </a:pPr>
            <a:endParaRPr lang="en-US" dirty="0"/>
          </a:p>
        </p:txBody>
      </p:sp>
      <p:pic>
        <p:nvPicPr>
          <p:cNvPr id="1028" name="Picture 7" descr="dirclogo"/>
          <p:cNvPicPr>
            <a:picLocks noChangeAspect="1" noChangeArrowheads="1"/>
          </p:cNvPicPr>
          <p:nvPr/>
        </p:nvPicPr>
        <p:blipFill>
          <a:blip r:embed="rId14"/>
          <a:srcRect/>
          <a:stretch>
            <a:fillRect/>
          </a:stretch>
        </p:blipFill>
        <p:spPr bwMode="auto">
          <a:xfrm>
            <a:off x="228600" y="5943600"/>
            <a:ext cx="2209800" cy="728663"/>
          </a:xfrm>
          <a:prstGeom prst="rect">
            <a:avLst/>
          </a:prstGeom>
          <a:noFill/>
          <a:ln w="9525">
            <a:noFill/>
            <a:miter lim="800000"/>
            <a:headEnd/>
            <a:tailEnd/>
          </a:ln>
        </p:spPr>
      </p:pic>
      <p:sp>
        <p:nvSpPr>
          <p:cNvPr id="1029" name="Rectangle 25"/>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30" name="Rectangle 26"/>
          <p:cNvSpPr>
            <a:spLocks noGrp="1" noChangeArrowheads="1"/>
          </p:cNvSpPr>
          <p:nvPr>
            <p:ph type="body" idx="1"/>
          </p:nvPr>
        </p:nvSpPr>
        <p:spPr bwMode="auto">
          <a:xfrm>
            <a:off x="457200" y="1600200"/>
            <a:ext cx="82296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28"/>
          <p:cNvSpPr>
            <a:spLocks noGrp="1" noChangeArrowheads="1"/>
          </p:cNvSpPr>
          <p:nvPr>
            <p:ph type="sldNum" sz="quarter" idx="4"/>
          </p:nvPr>
        </p:nvSpPr>
        <p:spPr bwMode="auto">
          <a:xfrm>
            <a:off x="7884368" y="6381487"/>
            <a:ext cx="874440" cy="34014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8499B123-3E81-4665-93E0-51D9C86394F7}"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Arial" charset="0"/>
        </a:defRPr>
      </a:lvl2pPr>
      <a:lvl3pPr algn="ctr" rtl="0" eaLnBrk="1" fontAlgn="base" hangingPunct="1">
        <a:spcBef>
          <a:spcPct val="0"/>
        </a:spcBef>
        <a:spcAft>
          <a:spcPct val="0"/>
        </a:spcAft>
        <a:defRPr sz="3200" b="1">
          <a:solidFill>
            <a:schemeClr val="tx2"/>
          </a:solidFill>
          <a:latin typeface="Arial" charset="0"/>
        </a:defRPr>
      </a:lvl3pPr>
      <a:lvl4pPr algn="ctr" rtl="0" eaLnBrk="1" fontAlgn="base" hangingPunct="1">
        <a:spcBef>
          <a:spcPct val="0"/>
        </a:spcBef>
        <a:spcAft>
          <a:spcPct val="0"/>
        </a:spcAft>
        <a:defRPr sz="3200" b="1">
          <a:solidFill>
            <a:schemeClr val="tx2"/>
          </a:solidFill>
          <a:latin typeface="Arial" charset="0"/>
        </a:defRPr>
      </a:lvl4pPr>
      <a:lvl5pPr algn="ctr" rtl="0" eaLnBrk="1" fontAlgn="base" hangingPunct="1">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3200" b="1">
          <a:solidFill>
            <a:schemeClr val="tx2"/>
          </a:solidFill>
          <a:latin typeface="Arial" charset="0"/>
        </a:defRPr>
      </a:lvl6pPr>
      <a:lvl7pPr marL="914400" algn="ctr" rtl="0" eaLnBrk="1" fontAlgn="base" hangingPunct="1">
        <a:spcBef>
          <a:spcPct val="0"/>
        </a:spcBef>
        <a:spcAft>
          <a:spcPct val="0"/>
        </a:spcAft>
        <a:defRPr sz="3200" b="1">
          <a:solidFill>
            <a:schemeClr val="tx2"/>
          </a:solidFill>
          <a:latin typeface="Arial" charset="0"/>
        </a:defRPr>
      </a:lvl7pPr>
      <a:lvl8pPr marL="1371600" algn="ctr" rtl="0" eaLnBrk="1" fontAlgn="base" hangingPunct="1">
        <a:spcBef>
          <a:spcPct val="0"/>
        </a:spcBef>
        <a:spcAft>
          <a:spcPct val="0"/>
        </a:spcAft>
        <a:defRPr sz="3200" b="1">
          <a:solidFill>
            <a:schemeClr val="tx2"/>
          </a:solidFill>
          <a:latin typeface="Arial" charset="0"/>
        </a:defRPr>
      </a:lvl8pPr>
      <a:lvl9pPr marL="1828800" algn="ctr" rtl="0" eaLnBrk="1" fontAlgn="base" hangingPunct="1">
        <a:spcBef>
          <a:spcPct val="0"/>
        </a:spcBef>
        <a:spcAft>
          <a:spcPct val="0"/>
        </a:spcAft>
        <a:defRPr sz="32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2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42" name="Rectangle 18"/>
          <p:cNvSpPr>
            <a:spLocks noChangeArrowheads="1"/>
          </p:cNvSpPr>
          <p:nvPr/>
        </p:nvSpPr>
        <p:spPr bwMode="auto">
          <a:xfrm>
            <a:off x="0" y="5715000"/>
            <a:ext cx="9144000" cy="76200"/>
          </a:xfrm>
          <a:prstGeom prst="rect">
            <a:avLst/>
          </a:prstGeom>
          <a:solidFill>
            <a:srgbClr val="008000"/>
          </a:solidFill>
          <a:ln w="9525">
            <a:noFill/>
            <a:miter lim="800000"/>
            <a:headEnd/>
            <a:tailEnd/>
          </a:ln>
          <a:effectLst/>
        </p:spPr>
        <p:txBody>
          <a:bodyPr wrap="none" anchor="ctr"/>
          <a:lstStyle/>
          <a:p>
            <a:pPr>
              <a:defRPr/>
            </a:pPr>
            <a:endParaRPr lang="en-US" dirty="0"/>
          </a:p>
        </p:txBody>
      </p:sp>
      <p:pic>
        <p:nvPicPr>
          <p:cNvPr id="2051" name="Picture 20" descr="dirclogo"/>
          <p:cNvPicPr>
            <a:picLocks noChangeAspect="1" noChangeArrowheads="1"/>
          </p:cNvPicPr>
          <p:nvPr/>
        </p:nvPicPr>
        <p:blipFill>
          <a:blip r:embed="rId13"/>
          <a:srcRect/>
          <a:stretch>
            <a:fillRect/>
          </a:stretch>
        </p:blipFill>
        <p:spPr bwMode="auto">
          <a:xfrm>
            <a:off x="228600" y="5943600"/>
            <a:ext cx="2209800" cy="728663"/>
          </a:xfrm>
          <a:prstGeom prst="rect">
            <a:avLst/>
          </a:prstGeom>
          <a:noFill/>
          <a:ln w="9525">
            <a:noFill/>
            <a:miter lim="800000"/>
            <a:headEnd/>
            <a:tailEnd/>
          </a:ln>
        </p:spPr>
      </p:pic>
      <p:sp>
        <p:nvSpPr>
          <p:cNvPr id="2052" name="Rectangle 25"/>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2053" name="Rectangle 26"/>
          <p:cNvSpPr>
            <a:spLocks noGrp="1" noChangeArrowheads="1"/>
          </p:cNvSpPr>
          <p:nvPr>
            <p:ph type="body" idx="1"/>
          </p:nvPr>
        </p:nvSpPr>
        <p:spPr bwMode="auto">
          <a:xfrm>
            <a:off x="457200" y="1600200"/>
            <a:ext cx="82296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52" name="Rectangle 28"/>
          <p:cNvSpPr>
            <a:spLocks noGrp="1" noChangeArrowheads="1"/>
          </p:cNvSpPr>
          <p:nvPr>
            <p:ph type="sldNum" sz="quarter" idx="4"/>
          </p:nvPr>
        </p:nvSpPr>
        <p:spPr bwMode="auto">
          <a:xfrm>
            <a:off x="7812360" y="6381327"/>
            <a:ext cx="874440" cy="34014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8499B123-3E81-4665-93E0-51D9C86394F7}"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Arial" charset="0"/>
        </a:defRPr>
      </a:lvl2pPr>
      <a:lvl3pPr algn="ctr" rtl="0" eaLnBrk="1" fontAlgn="base" hangingPunct="1">
        <a:spcBef>
          <a:spcPct val="0"/>
        </a:spcBef>
        <a:spcAft>
          <a:spcPct val="0"/>
        </a:spcAft>
        <a:defRPr sz="3200" b="1">
          <a:solidFill>
            <a:schemeClr val="tx2"/>
          </a:solidFill>
          <a:latin typeface="Arial" charset="0"/>
        </a:defRPr>
      </a:lvl3pPr>
      <a:lvl4pPr algn="ctr" rtl="0" eaLnBrk="1" fontAlgn="base" hangingPunct="1">
        <a:spcBef>
          <a:spcPct val="0"/>
        </a:spcBef>
        <a:spcAft>
          <a:spcPct val="0"/>
        </a:spcAft>
        <a:defRPr sz="3200" b="1">
          <a:solidFill>
            <a:schemeClr val="tx2"/>
          </a:solidFill>
          <a:latin typeface="Arial" charset="0"/>
        </a:defRPr>
      </a:lvl4pPr>
      <a:lvl5pPr algn="ctr" rtl="0" eaLnBrk="1" fontAlgn="base" hangingPunct="1">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3200" b="1">
          <a:solidFill>
            <a:schemeClr val="tx2"/>
          </a:solidFill>
          <a:latin typeface="Arial" charset="0"/>
        </a:defRPr>
      </a:lvl6pPr>
      <a:lvl7pPr marL="914400" algn="ctr" rtl="0" eaLnBrk="1" fontAlgn="base" hangingPunct="1">
        <a:spcBef>
          <a:spcPct val="0"/>
        </a:spcBef>
        <a:spcAft>
          <a:spcPct val="0"/>
        </a:spcAft>
        <a:defRPr sz="3200" b="1">
          <a:solidFill>
            <a:schemeClr val="tx2"/>
          </a:solidFill>
          <a:latin typeface="Arial" charset="0"/>
        </a:defRPr>
      </a:lvl7pPr>
      <a:lvl8pPr marL="1371600" algn="ctr" rtl="0" eaLnBrk="1" fontAlgn="base" hangingPunct="1">
        <a:spcBef>
          <a:spcPct val="0"/>
        </a:spcBef>
        <a:spcAft>
          <a:spcPct val="0"/>
        </a:spcAft>
        <a:defRPr sz="3200" b="1">
          <a:solidFill>
            <a:schemeClr val="tx2"/>
          </a:solidFill>
          <a:latin typeface="Arial" charset="0"/>
        </a:defRPr>
      </a:lvl8pPr>
      <a:lvl9pPr marL="1828800" algn="ctr" rtl="0" eaLnBrk="1" fontAlgn="base" hangingPunct="1">
        <a:spcBef>
          <a:spcPct val="0"/>
        </a:spcBef>
        <a:spcAft>
          <a:spcPct val="0"/>
        </a:spcAft>
        <a:defRPr sz="32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2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0" y="0"/>
            <a:ext cx="9144000" cy="5517232"/>
          </a:xfrm>
        </p:spPr>
        <p:txBody>
          <a:bodyPr/>
          <a:lstStyle/>
          <a:p>
            <a:pPr>
              <a:spcBef>
                <a:spcPts val="0"/>
              </a:spcBef>
            </a:pPr>
            <a:r>
              <a:rPr lang="en-US" altLang="en-US" sz="2400" dirty="0">
                <a:latin typeface="Arial Black" panose="020B0A04020102020204" pitchFamily="34" charset="0"/>
              </a:rPr>
              <a:t>PRESENTATION</a:t>
            </a:r>
          </a:p>
          <a:p>
            <a:pPr>
              <a:spcBef>
                <a:spcPts val="0"/>
              </a:spcBef>
            </a:pPr>
            <a:endParaRPr lang="en-US" altLang="en-US" sz="2400" dirty="0" smtClean="0">
              <a:latin typeface="Arial Black" panose="020B0A04020102020204" pitchFamily="34" charset="0"/>
            </a:endParaRPr>
          </a:p>
          <a:p>
            <a:pPr>
              <a:spcBef>
                <a:spcPts val="0"/>
              </a:spcBef>
            </a:pPr>
            <a:r>
              <a:rPr lang="en-US" altLang="en-US" sz="2400" dirty="0" smtClean="0">
                <a:latin typeface="Arial Black" panose="020B0A04020102020204" pitchFamily="34" charset="0"/>
              </a:rPr>
              <a:t>TO</a:t>
            </a:r>
          </a:p>
          <a:p>
            <a:pPr>
              <a:spcBef>
                <a:spcPts val="0"/>
              </a:spcBef>
            </a:pPr>
            <a:endParaRPr lang="en-US" altLang="en-US" sz="2400" dirty="0">
              <a:latin typeface="Arial Black" panose="020B0A04020102020204" pitchFamily="34" charset="0"/>
            </a:endParaRPr>
          </a:p>
          <a:p>
            <a:pPr>
              <a:spcBef>
                <a:spcPts val="0"/>
              </a:spcBef>
            </a:pPr>
            <a:r>
              <a:rPr lang="en-US" altLang="en-US" sz="2400" dirty="0" smtClean="0">
                <a:latin typeface="Arial Black" panose="020B0A04020102020204" pitchFamily="34" charset="0"/>
              </a:rPr>
              <a:t>PARLIAMENTARY PORTFOLIO COMMITTEE</a:t>
            </a:r>
          </a:p>
          <a:p>
            <a:pPr>
              <a:spcBef>
                <a:spcPts val="0"/>
              </a:spcBef>
            </a:pPr>
            <a:endParaRPr lang="en-US" sz="2400" b="1" i="1" dirty="0" smtClean="0"/>
          </a:p>
          <a:p>
            <a:pPr>
              <a:spcBef>
                <a:spcPts val="0"/>
              </a:spcBef>
            </a:pPr>
            <a:r>
              <a:rPr lang="en-US" sz="2400" b="1" i="1" dirty="0" smtClean="0"/>
              <a:t>DIRCO’s </a:t>
            </a:r>
            <a:r>
              <a:rPr lang="en-US" sz="2400" b="1" i="1" dirty="0"/>
              <a:t>Foreign Policy perspective on the recent developments in the Middle East, including the proposed Israeli annexation of the West </a:t>
            </a:r>
            <a:r>
              <a:rPr lang="en-US" sz="2400" b="1" i="1" dirty="0" smtClean="0"/>
              <a:t>Bank</a:t>
            </a:r>
          </a:p>
          <a:p>
            <a:pPr>
              <a:spcBef>
                <a:spcPts val="0"/>
              </a:spcBef>
            </a:pPr>
            <a:endParaRPr lang="en-US" altLang="en-US" sz="2400" dirty="0" smtClean="0">
              <a:latin typeface="Arial Black" panose="020B0A04020102020204" pitchFamily="34" charset="0"/>
            </a:endParaRPr>
          </a:p>
          <a:p>
            <a:pPr>
              <a:spcBef>
                <a:spcPts val="0"/>
              </a:spcBef>
            </a:pPr>
            <a:r>
              <a:rPr lang="en-US" altLang="en-US" sz="2400" dirty="0" smtClean="0">
                <a:latin typeface="Arial Black" panose="020B0A04020102020204" pitchFamily="34" charset="0"/>
              </a:rPr>
              <a:t>PRESENTED </a:t>
            </a:r>
            <a:r>
              <a:rPr lang="en-US" altLang="en-US" sz="2400" dirty="0">
                <a:latin typeface="Arial Black" panose="020B0A04020102020204" pitchFamily="34" charset="0"/>
              </a:rPr>
              <a:t>BY: AMBASSADOR Z. MAKINA CHIEF DIRECTOR: MIDDLE EAST </a:t>
            </a:r>
          </a:p>
          <a:p>
            <a:pPr>
              <a:spcBef>
                <a:spcPts val="0"/>
              </a:spcBef>
            </a:pPr>
            <a:r>
              <a:rPr lang="en-US" altLang="en-US" sz="2400" dirty="0">
                <a:latin typeface="Arial Black" panose="020B0A04020102020204" pitchFamily="34" charset="0"/>
              </a:rPr>
              <a:t/>
            </a:r>
            <a:br>
              <a:rPr lang="en-US" altLang="en-US" sz="2400" dirty="0">
                <a:latin typeface="Arial Black" panose="020B0A04020102020204" pitchFamily="34" charset="0"/>
              </a:rPr>
            </a:br>
            <a:r>
              <a:rPr lang="en-US" altLang="en-US" sz="2400" dirty="0">
                <a:latin typeface="Arial Black" panose="020B0A04020102020204" pitchFamily="34" charset="0"/>
              </a:rPr>
              <a:t>DATE: </a:t>
            </a:r>
            <a:r>
              <a:rPr lang="en-US" altLang="en-US" sz="2400" dirty="0" smtClean="0">
                <a:latin typeface="Arial Black" panose="020B0A04020102020204" pitchFamily="34" charset="0"/>
              </a:rPr>
              <a:t>19 August 2020</a:t>
            </a:r>
            <a:endParaRPr lang="en-ZA" sz="2400" b="1" dirty="0">
              <a:latin typeface="Arial Black" panose="020B0A04020102020204" pitchFamily="34" charset="0"/>
            </a:endParaRPr>
          </a:p>
        </p:txBody>
      </p:sp>
      <p:sp>
        <p:nvSpPr>
          <p:cNvPr id="2" name="Slide Number Placeholder 1"/>
          <p:cNvSpPr>
            <a:spLocks noGrp="1"/>
          </p:cNvSpPr>
          <p:nvPr>
            <p:ph type="sldNum" sz="quarter" idx="4"/>
          </p:nvPr>
        </p:nvSpPr>
        <p:spPr>
          <a:xfrm>
            <a:off x="8028384" y="6324781"/>
            <a:ext cx="874440" cy="309225"/>
          </a:xfrm>
        </p:spPr>
        <p:txBody>
          <a:bodyPr/>
          <a:lstStyle/>
          <a:p>
            <a:pPr>
              <a:defRPr/>
            </a:pPr>
            <a:fld id="{8499B123-3E81-4665-93E0-51D9C86394F7}" type="slidenum">
              <a:rPr lang="en-GB" smtClean="0"/>
              <a:pPr>
                <a:defRPr/>
              </a:pPr>
              <a:t>1</a:t>
            </a:fld>
            <a:endParaRPr lang="en-GB" dirty="0"/>
          </a:p>
        </p:txBody>
      </p:sp>
    </p:spTree>
    <p:extLst>
      <p:ext uri="{BB962C8B-B14F-4D97-AF65-F5344CB8AC3E}">
        <p14:creationId xmlns:p14="http://schemas.microsoft.com/office/powerpoint/2010/main" val="3247806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lstStyle/>
          <a:p>
            <a:r>
              <a:rPr lang="en-ZA" sz="2800" dirty="0" smtClean="0"/>
              <a:t>PART II:</a:t>
            </a:r>
            <a:r>
              <a:rPr lang="en-ZA" sz="2800" dirty="0"/>
              <a:t> South Africa’s foreign policy perspectives towards the R</a:t>
            </a:r>
            <a:r>
              <a:rPr lang="en-ZA" sz="2800" dirty="0" smtClean="0"/>
              <a:t>egion</a:t>
            </a:r>
            <a:endParaRPr lang="en-ZA" sz="2800" dirty="0"/>
          </a:p>
        </p:txBody>
      </p:sp>
      <p:sp>
        <p:nvSpPr>
          <p:cNvPr id="3" name="Content Placeholder 2"/>
          <p:cNvSpPr>
            <a:spLocks noGrp="1"/>
          </p:cNvSpPr>
          <p:nvPr>
            <p:ph idx="1"/>
          </p:nvPr>
        </p:nvSpPr>
        <p:spPr>
          <a:xfrm>
            <a:off x="0" y="980728"/>
            <a:ext cx="9144000" cy="4392488"/>
          </a:xfrm>
        </p:spPr>
        <p:txBody>
          <a:bodyPr/>
          <a:lstStyle/>
          <a:p>
            <a:pPr marL="176213" indent="0" algn="just">
              <a:buNone/>
            </a:pPr>
            <a:endParaRPr lang="en-ZA" sz="1800" dirty="0"/>
          </a:p>
          <a:p>
            <a:pPr marL="461963" indent="-285750" algn="just">
              <a:buFont typeface="Wingdings" panose="05000000000000000000" pitchFamily="2" charset="2"/>
              <a:buChar char="Ø"/>
            </a:pPr>
            <a:r>
              <a:rPr lang="en-ZA" sz="2000" b="1" dirty="0" smtClean="0"/>
              <a:t>Syria (Cont.)</a:t>
            </a:r>
          </a:p>
          <a:p>
            <a:pPr marL="0" indent="0">
              <a:buNone/>
            </a:pPr>
            <a:r>
              <a:rPr lang="en-GB" sz="2000" b="1" u="sng" dirty="0" smtClean="0"/>
              <a:t>SA position</a:t>
            </a:r>
          </a:p>
          <a:p>
            <a:r>
              <a:rPr lang="en-ZA" sz="2000" dirty="0"/>
              <a:t>P</a:t>
            </a:r>
            <a:r>
              <a:rPr lang="en-ZA" sz="2000" dirty="0" smtClean="0"/>
              <a:t>arties </a:t>
            </a:r>
            <a:r>
              <a:rPr lang="en-ZA" sz="2000" dirty="0"/>
              <a:t>to work </a:t>
            </a:r>
            <a:r>
              <a:rPr lang="en-ZA" sz="2000" dirty="0" smtClean="0"/>
              <a:t>towards </a:t>
            </a:r>
            <a:r>
              <a:rPr lang="en-ZA" sz="2000" dirty="0"/>
              <a:t>permanent ceasefire </a:t>
            </a:r>
            <a:r>
              <a:rPr lang="en-ZA" sz="2000" dirty="0" smtClean="0"/>
              <a:t>paving </a:t>
            </a:r>
            <a:r>
              <a:rPr lang="en-ZA" sz="2000" dirty="0"/>
              <a:t>the way for </a:t>
            </a:r>
            <a:r>
              <a:rPr lang="en-ZA" sz="2000" dirty="0" smtClean="0"/>
              <a:t>enabling </a:t>
            </a:r>
            <a:r>
              <a:rPr lang="en-ZA" sz="2000" dirty="0"/>
              <a:t>environment, </a:t>
            </a:r>
            <a:r>
              <a:rPr lang="en-ZA" sz="2000" dirty="0" smtClean="0"/>
              <a:t>for an </a:t>
            </a:r>
            <a:r>
              <a:rPr lang="en-ZA" sz="2000" dirty="0"/>
              <a:t>inclusive Syrian-led </a:t>
            </a:r>
            <a:r>
              <a:rPr lang="en-ZA" sz="2000" dirty="0" smtClean="0"/>
              <a:t>dialogue, </a:t>
            </a:r>
            <a:r>
              <a:rPr lang="en-ZA" sz="2000" dirty="0"/>
              <a:t>aimed at achieving a lasting political solution, reflective of the will of the Syrian </a:t>
            </a:r>
            <a:r>
              <a:rPr lang="en-ZA" sz="2000" dirty="0" smtClean="0"/>
              <a:t>people</a:t>
            </a:r>
          </a:p>
          <a:p>
            <a:r>
              <a:rPr lang="en-GB" sz="2000" dirty="0" smtClean="0"/>
              <a:t>United </a:t>
            </a:r>
            <a:r>
              <a:rPr lang="en-GB" sz="2000" dirty="0"/>
              <a:t>Nations Security Council </a:t>
            </a:r>
            <a:r>
              <a:rPr lang="en-GB" sz="2000" dirty="0" smtClean="0"/>
              <a:t>efforts to finding lasting </a:t>
            </a:r>
            <a:r>
              <a:rPr lang="en-GB" sz="2000" dirty="0"/>
              <a:t>solution to end the conflict in Syria, </a:t>
            </a:r>
            <a:r>
              <a:rPr lang="en-GB" sz="2000" dirty="0" smtClean="0"/>
              <a:t>must </a:t>
            </a:r>
            <a:r>
              <a:rPr lang="en-GB" sz="2000" dirty="0"/>
              <a:t>be supported. </a:t>
            </a:r>
            <a:endParaRPr lang="en-GB" sz="2000" dirty="0" smtClean="0"/>
          </a:p>
          <a:p>
            <a:r>
              <a:rPr lang="en-GB" sz="2000" dirty="0"/>
              <a:t>South Africa </a:t>
            </a:r>
            <a:r>
              <a:rPr lang="en-GB" sz="2000" dirty="0" smtClean="0"/>
              <a:t>encouraged by reported agreement by </a:t>
            </a:r>
            <a:r>
              <a:rPr lang="en-GB" sz="2000" dirty="0"/>
              <a:t>Government and Opposition sectors of the Constitutional Committee </a:t>
            </a:r>
            <a:r>
              <a:rPr lang="en-GB" sz="2000" dirty="0" smtClean="0"/>
              <a:t>to </a:t>
            </a:r>
            <a:r>
              <a:rPr lang="en-GB" sz="2000" dirty="0"/>
              <a:t>reconvene in August 2020 at the earliest, should the COVID-19 travel restrictions be </a:t>
            </a:r>
            <a:r>
              <a:rPr lang="en-GB" sz="2000" dirty="0" smtClean="0"/>
              <a:t>lifted, which will be the </a:t>
            </a:r>
            <a:r>
              <a:rPr lang="en-GB" sz="2000" dirty="0"/>
              <a:t>start of a vital political process, </a:t>
            </a:r>
            <a:r>
              <a:rPr lang="en-GB" sz="2000" dirty="0" smtClean="0"/>
              <a:t>to build trust </a:t>
            </a:r>
            <a:r>
              <a:rPr lang="en-GB" sz="2000" dirty="0"/>
              <a:t>and confidence amongst the parties committed to this process. </a:t>
            </a:r>
            <a:endParaRPr lang="en-ZA" sz="2000" dirty="0"/>
          </a:p>
          <a:p>
            <a:endParaRPr lang="en-ZA" sz="2000" dirty="0"/>
          </a:p>
          <a:p>
            <a:endParaRPr lang="en-ZA" sz="2000" dirty="0"/>
          </a:p>
          <a:p>
            <a:pPr marL="176213" indent="0" algn="just">
              <a:buNone/>
            </a:pPr>
            <a:endParaRPr lang="en-ZA" sz="2000" dirty="0"/>
          </a:p>
          <a:p>
            <a:pPr marL="176213" indent="0" algn="just">
              <a:buNone/>
            </a:pPr>
            <a:endParaRPr lang="en-ZA" sz="1800" dirty="0"/>
          </a:p>
          <a:p>
            <a:pPr marL="176213" indent="0" algn="just">
              <a:buNone/>
            </a:pPr>
            <a:endParaRPr lang="en-ZA" sz="1800" dirty="0"/>
          </a:p>
        </p:txBody>
      </p:sp>
      <p:sp>
        <p:nvSpPr>
          <p:cNvPr id="4" name="Slide Number Placeholder 3"/>
          <p:cNvSpPr>
            <a:spLocks noGrp="1"/>
          </p:cNvSpPr>
          <p:nvPr>
            <p:ph type="sldNum" sz="quarter" idx="10"/>
          </p:nvPr>
        </p:nvSpPr>
        <p:spPr/>
        <p:txBody>
          <a:bodyPr/>
          <a:lstStyle/>
          <a:p>
            <a:pPr>
              <a:defRPr/>
            </a:pPr>
            <a:fld id="{8499B123-3E81-4665-93E0-51D9C86394F7}" type="slidenum">
              <a:rPr lang="en-GB" smtClean="0"/>
              <a:pPr>
                <a:defRPr/>
              </a:pPr>
              <a:t>10</a:t>
            </a:fld>
            <a:endParaRPr lang="en-GB" dirty="0"/>
          </a:p>
        </p:txBody>
      </p:sp>
    </p:spTree>
    <p:extLst>
      <p:ext uri="{BB962C8B-B14F-4D97-AF65-F5344CB8AC3E}">
        <p14:creationId xmlns:p14="http://schemas.microsoft.com/office/powerpoint/2010/main" val="754823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lstStyle/>
          <a:p>
            <a:r>
              <a:rPr lang="en-ZA" sz="2800" dirty="0" smtClean="0"/>
              <a:t>PART II:</a:t>
            </a:r>
            <a:r>
              <a:rPr lang="en-ZA" sz="2800" dirty="0"/>
              <a:t> South Africa’s foreign policy perspectives towards the R</a:t>
            </a:r>
            <a:r>
              <a:rPr lang="en-ZA" sz="2800" dirty="0" smtClean="0"/>
              <a:t>egion</a:t>
            </a:r>
            <a:endParaRPr lang="en-ZA" sz="2800" dirty="0"/>
          </a:p>
        </p:txBody>
      </p:sp>
      <p:sp>
        <p:nvSpPr>
          <p:cNvPr id="3" name="Content Placeholder 2"/>
          <p:cNvSpPr>
            <a:spLocks noGrp="1"/>
          </p:cNvSpPr>
          <p:nvPr>
            <p:ph idx="1"/>
          </p:nvPr>
        </p:nvSpPr>
        <p:spPr>
          <a:xfrm>
            <a:off x="0" y="980728"/>
            <a:ext cx="9144000" cy="4392488"/>
          </a:xfrm>
        </p:spPr>
        <p:txBody>
          <a:bodyPr/>
          <a:lstStyle/>
          <a:p>
            <a:pPr marL="176213" indent="0" algn="just">
              <a:buNone/>
            </a:pPr>
            <a:endParaRPr lang="en-ZA" sz="1800" dirty="0"/>
          </a:p>
          <a:p>
            <a:pPr marL="461963" indent="-285750" algn="just">
              <a:buFont typeface="Wingdings" panose="05000000000000000000" pitchFamily="2" charset="2"/>
              <a:buChar char="Ø"/>
            </a:pPr>
            <a:r>
              <a:rPr lang="en-ZA" sz="2000" b="1" dirty="0" smtClean="0"/>
              <a:t>Syria (Cont.)</a:t>
            </a:r>
          </a:p>
          <a:p>
            <a:pPr marL="0" indent="0">
              <a:buNone/>
            </a:pPr>
            <a:r>
              <a:rPr lang="en-GB" sz="2000" b="1" u="sng" dirty="0" smtClean="0"/>
              <a:t>SA position</a:t>
            </a:r>
          </a:p>
          <a:p>
            <a:pPr marL="0" indent="0">
              <a:buNone/>
            </a:pPr>
            <a:endParaRPr lang="en-ZA" sz="2000" dirty="0"/>
          </a:p>
          <a:p>
            <a:r>
              <a:rPr lang="en-GB" sz="2000" dirty="0" smtClean="0"/>
              <a:t>Political </a:t>
            </a:r>
            <a:r>
              <a:rPr lang="en-GB" sz="2000" dirty="0"/>
              <a:t>and humanitarian tracks in Syria are </a:t>
            </a:r>
            <a:r>
              <a:rPr lang="en-GB" sz="2000" dirty="0" smtClean="0"/>
              <a:t>interlinked; SA therefore</a:t>
            </a:r>
            <a:r>
              <a:rPr lang="en-GB" sz="2000" dirty="0"/>
              <a:t>, </a:t>
            </a:r>
            <a:r>
              <a:rPr lang="en-GB" sz="2000" dirty="0" smtClean="0"/>
              <a:t>calls </a:t>
            </a:r>
            <a:r>
              <a:rPr lang="en-GB" sz="2000" dirty="0"/>
              <a:t>on all stakeholders to promote progress in both tracks to ensure a sustainable and peaceful settlement to the conflict. </a:t>
            </a:r>
            <a:endParaRPr lang="en-GB" sz="2000" dirty="0" smtClean="0"/>
          </a:p>
          <a:p>
            <a:r>
              <a:rPr lang="en-GB" sz="2000" dirty="0"/>
              <a:t>O</a:t>
            </a:r>
            <a:r>
              <a:rPr lang="en-GB" sz="2000" dirty="0" smtClean="0"/>
              <a:t>nly </a:t>
            </a:r>
            <a:r>
              <a:rPr lang="en-GB" sz="2000" dirty="0"/>
              <a:t>path to a sustainable peace is through dialogue, negotiation and reconciliation.</a:t>
            </a:r>
            <a:endParaRPr lang="en-ZA" sz="2000" dirty="0"/>
          </a:p>
          <a:p>
            <a:endParaRPr lang="en-ZA" sz="2000" dirty="0"/>
          </a:p>
          <a:p>
            <a:endParaRPr lang="en-ZA" sz="2000" dirty="0"/>
          </a:p>
          <a:p>
            <a:pPr marL="176213" indent="0" algn="just">
              <a:buNone/>
            </a:pPr>
            <a:endParaRPr lang="en-ZA" sz="2000" dirty="0"/>
          </a:p>
          <a:p>
            <a:pPr marL="176213" indent="0" algn="just">
              <a:buNone/>
            </a:pPr>
            <a:endParaRPr lang="en-ZA" sz="1800" dirty="0"/>
          </a:p>
          <a:p>
            <a:pPr marL="176213" indent="0" algn="just">
              <a:buNone/>
            </a:pPr>
            <a:endParaRPr lang="en-ZA" sz="1800" dirty="0"/>
          </a:p>
        </p:txBody>
      </p:sp>
      <p:sp>
        <p:nvSpPr>
          <p:cNvPr id="4" name="Slide Number Placeholder 3"/>
          <p:cNvSpPr>
            <a:spLocks noGrp="1"/>
          </p:cNvSpPr>
          <p:nvPr>
            <p:ph type="sldNum" sz="quarter" idx="10"/>
          </p:nvPr>
        </p:nvSpPr>
        <p:spPr/>
        <p:txBody>
          <a:bodyPr/>
          <a:lstStyle/>
          <a:p>
            <a:pPr>
              <a:defRPr/>
            </a:pPr>
            <a:fld id="{8499B123-3E81-4665-93E0-51D9C86394F7}" type="slidenum">
              <a:rPr lang="en-GB" smtClean="0"/>
              <a:pPr>
                <a:defRPr/>
              </a:pPr>
              <a:t>11</a:t>
            </a:fld>
            <a:endParaRPr lang="en-GB" dirty="0"/>
          </a:p>
        </p:txBody>
      </p:sp>
    </p:spTree>
    <p:extLst>
      <p:ext uri="{BB962C8B-B14F-4D97-AF65-F5344CB8AC3E}">
        <p14:creationId xmlns:p14="http://schemas.microsoft.com/office/powerpoint/2010/main" val="1123727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lstStyle/>
          <a:p>
            <a:r>
              <a:rPr lang="en-ZA" sz="2800" dirty="0" smtClean="0"/>
              <a:t>PART II:</a:t>
            </a:r>
            <a:r>
              <a:rPr lang="en-ZA" sz="2800" dirty="0"/>
              <a:t> South Africa’s foreign policy perspectives towards the R</a:t>
            </a:r>
            <a:r>
              <a:rPr lang="en-ZA" sz="2800" dirty="0" smtClean="0"/>
              <a:t>egion</a:t>
            </a:r>
            <a:endParaRPr lang="en-ZA" sz="2800" dirty="0"/>
          </a:p>
        </p:txBody>
      </p:sp>
      <p:sp>
        <p:nvSpPr>
          <p:cNvPr id="3" name="Content Placeholder 2"/>
          <p:cNvSpPr>
            <a:spLocks noGrp="1"/>
          </p:cNvSpPr>
          <p:nvPr>
            <p:ph idx="1"/>
          </p:nvPr>
        </p:nvSpPr>
        <p:spPr>
          <a:xfrm>
            <a:off x="0" y="980728"/>
            <a:ext cx="9144000" cy="4392488"/>
          </a:xfrm>
        </p:spPr>
        <p:txBody>
          <a:bodyPr/>
          <a:lstStyle/>
          <a:p>
            <a:pPr marL="176213" indent="0" algn="just">
              <a:buNone/>
            </a:pPr>
            <a:endParaRPr lang="en-ZA" sz="1800" dirty="0"/>
          </a:p>
          <a:p>
            <a:pPr marL="461963" indent="-285750" algn="just">
              <a:buFont typeface="Wingdings" panose="05000000000000000000" pitchFamily="2" charset="2"/>
              <a:buChar char="Ø"/>
            </a:pPr>
            <a:r>
              <a:rPr lang="en-ZA" sz="2000" b="1" dirty="0" smtClean="0"/>
              <a:t>Yemen</a:t>
            </a:r>
          </a:p>
          <a:p>
            <a:r>
              <a:rPr lang="en-ZA" sz="2000" dirty="0" smtClean="0"/>
              <a:t>Conflict dates back to 2014</a:t>
            </a:r>
            <a:r>
              <a:rPr lang="en-ZA" sz="2000" dirty="0"/>
              <a:t>, when </a:t>
            </a:r>
            <a:r>
              <a:rPr lang="en-ZA" sz="2000" dirty="0" err="1"/>
              <a:t>Houthi</a:t>
            </a:r>
            <a:r>
              <a:rPr lang="en-ZA" sz="2000" dirty="0"/>
              <a:t> rebels (allegedly supported by Iran) overran much of the country, including Sanaa, the capital. </a:t>
            </a:r>
            <a:endParaRPr lang="en-ZA" sz="2000" dirty="0" smtClean="0"/>
          </a:p>
          <a:p>
            <a:r>
              <a:rPr lang="en-ZA" sz="2000" dirty="0" smtClean="0"/>
              <a:t>2015: escalated when </a:t>
            </a:r>
            <a:r>
              <a:rPr lang="en-ZA" sz="2000" dirty="0"/>
              <a:t>a Saudi-led military coalition launched a devastating air campaign, aimed at rolling back </a:t>
            </a:r>
            <a:r>
              <a:rPr lang="en-ZA" sz="2000" dirty="0" err="1"/>
              <a:t>Houthi</a:t>
            </a:r>
            <a:r>
              <a:rPr lang="en-ZA" sz="2000" dirty="0"/>
              <a:t> territorial gains. </a:t>
            </a:r>
            <a:endParaRPr lang="en-ZA" sz="2000" dirty="0" smtClean="0"/>
          </a:p>
          <a:p>
            <a:r>
              <a:rPr lang="en-ZA" sz="2000" dirty="0" smtClean="0"/>
              <a:t>Thousands </a:t>
            </a:r>
            <a:r>
              <a:rPr lang="en-ZA" sz="2000" dirty="0"/>
              <a:t>of Yemenis are </a:t>
            </a:r>
            <a:r>
              <a:rPr lang="en-ZA" sz="2000" dirty="0" smtClean="0"/>
              <a:t>believed </a:t>
            </a:r>
            <a:r>
              <a:rPr lang="en-ZA" sz="2000" dirty="0"/>
              <a:t>to have been </a:t>
            </a:r>
            <a:r>
              <a:rPr lang="en-ZA" sz="2000" dirty="0" smtClean="0"/>
              <a:t>killed; </a:t>
            </a:r>
            <a:r>
              <a:rPr lang="en-ZA" sz="2000" dirty="0"/>
              <a:t>14 million </a:t>
            </a:r>
            <a:r>
              <a:rPr lang="en-ZA" sz="2000" dirty="0" smtClean="0"/>
              <a:t>at </a:t>
            </a:r>
            <a:r>
              <a:rPr lang="en-ZA" sz="2000" dirty="0"/>
              <a:t>risk of starvation. </a:t>
            </a:r>
            <a:endParaRPr lang="en-ZA" sz="2000" dirty="0" smtClean="0"/>
          </a:p>
          <a:p>
            <a:r>
              <a:rPr lang="en-ZA" sz="2000" dirty="0" smtClean="0"/>
              <a:t>Catastrophic impact of COVID-19 on weakened healthcare system</a:t>
            </a:r>
          </a:p>
          <a:p>
            <a:r>
              <a:rPr lang="en-ZA" sz="2000" dirty="0" smtClean="0"/>
              <a:t>Environmental risk posed by </a:t>
            </a:r>
            <a:r>
              <a:rPr lang="en-ZA" sz="2000" i="1" dirty="0" smtClean="0"/>
              <a:t>Safer</a:t>
            </a:r>
            <a:r>
              <a:rPr lang="en-ZA" sz="2000" dirty="0" smtClean="0"/>
              <a:t> Oil Tanker stranded off Yemen coast since 2015, with risk of oil spill – </a:t>
            </a:r>
            <a:r>
              <a:rPr lang="en-ZA" sz="2000" dirty="0" err="1" smtClean="0"/>
              <a:t>Houthis</a:t>
            </a:r>
            <a:r>
              <a:rPr lang="en-ZA" sz="2000" dirty="0" smtClean="0"/>
              <a:t> prevent United Nations inspectors from inspecting the damage</a:t>
            </a:r>
            <a:endParaRPr lang="en-ZA" sz="2000" dirty="0"/>
          </a:p>
          <a:p>
            <a:endParaRPr lang="en-ZA" sz="2000" dirty="0"/>
          </a:p>
          <a:p>
            <a:pPr marL="176213" indent="0" algn="just">
              <a:buNone/>
            </a:pPr>
            <a:endParaRPr lang="en-ZA" sz="2000" dirty="0"/>
          </a:p>
          <a:p>
            <a:pPr marL="176213" indent="0" algn="just">
              <a:buNone/>
            </a:pPr>
            <a:endParaRPr lang="en-ZA" sz="1800" dirty="0"/>
          </a:p>
          <a:p>
            <a:pPr marL="176213" indent="0" algn="just">
              <a:buNone/>
            </a:pPr>
            <a:endParaRPr lang="en-ZA" sz="1800" dirty="0"/>
          </a:p>
        </p:txBody>
      </p:sp>
      <p:sp>
        <p:nvSpPr>
          <p:cNvPr id="4" name="Slide Number Placeholder 3"/>
          <p:cNvSpPr>
            <a:spLocks noGrp="1"/>
          </p:cNvSpPr>
          <p:nvPr>
            <p:ph type="sldNum" sz="quarter" idx="10"/>
          </p:nvPr>
        </p:nvSpPr>
        <p:spPr/>
        <p:txBody>
          <a:bodyPr/>
          <a:lstStyle/>
          <a:p>
            <a:pPr>
              <a:defRPr/>
            </a:pPr>
            <a:fld id="{8499B123-3E81-4665-93E0-51D9C86394F7}" type="slidenum">
              <a:rPr lang="en-GB" smtClean="0"/>
              <a:pPr>
                <a:defRPr/>
              </a:pPr>
              <a:t>12</a:t>
            </a:fld>
            <a:endParaRPr lang="en-GB" dirty="0"/>
          </a:p>
        </p:txBody>
      </p:sp>
    </p:spTree>
    <p:extLst>
      <p:ext uri="{BB962C8B-B14F-4D97-AF65-F5344CB8AC3E}">
        <p14:creationId xmlns:p14="http://schemas.microsoft.com/office/powerpoint/2010/main" val="3453886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lstStyle/>
          <a:p>
            <a:r>
              <a:rPr lang="en-ZA" sz="2800" dirty="0" smtClean="0"/>
              <a:t>PART II:</a:t>
            </a:r>
            <a:r>
              <a:rPr lang="en-ZA" sz="2800" dirty="0"/>
              <a:t> South Africa’s foreign policy perspectives towards the R</a:t>
            </a:r>
            <a:r>
              <a:rPr lang="en-ZA" sz="2800" dirty="0" smtClean="0"/>
              <a:t>egion</a:t>
            </a:r>
            <a:endParaRPr lang="en-ZA" sz="2800" dirty="0"/>
          </a:p>
        </p:txBody>
      </p:sp>
      <p:sp>
        <p:nvSpPr>
          <p:cNvPr id="3" name="Content Placeholder 2"/>
          <p:cNvSpPr>
            <a:spLocks noGrp="1"/>
          </p:cNvSpPr>
          <p:nvPr>
            <p:ph idx="1"/>
          </p:nvPr>
        </p:nvSpPr>
        <p:spPr>
          <a:xfrm>
            <a:off x="0" y="980728"/>
            <a:ext cx="9144000" cy="4392488"/>
          </a:xfrm>
        </p:spPr>
        <p:txBody>
          <a:bodyPr/>
          <a:lstStyle/>
          <a:p>
            <a:pPr marL="176213" indent="0" algn="just">
              <a:buNone/>
            </a:pPr>
            <a:endParaRPr lang="en-ZA" sz="1800" dirty="0"/>
          </a:p>
          <a:p>
            <a:pPr marL="461963" indent="-285750" algn="just">
              <a:buFont typeface="Wingdings" panose="05000000000000000000" pitchFamily="2" charset="2"/>
              <a:buChar char="Ø"/>
            </a:pPr>
            <a:r>
              <a:rPr lang="en-ZA" sz="2000" b="1" dirty="0" smtClean="0"/>
              <a:t>Yemen (cont.)</a:t>
            </a:r>
          </a:p>
          <a:p>
            <a:pPr marL="176213" indent="0" algn="just">
              <a:buNone/>
            </a:pPr>
            <a:r>
              <a:rPr lang="en-ZA" sz="2000" b="1" u="sng" dirty="0" smtClean="0"/>
              <a:t>SA position</a:t>
            </a:r>
          </a:p>
          <a:p>
            <a:r>
              <a:rPr lang="en-ZA" sz="2000" dirty="0" smtClean="0"/>
              <a:t>Only solution: inclusive </a:t>
            </a:r>
            <a:r>
              <a:rPr lang="en-ZA" sz="2000" dirty="0"/>
              <a:t>Yemeni-led, Yemeni-owned, political settlement, that provides a strong economic and political future for all Yemeni's. </a:t>
            </a:r>
            <a:endParaRPr lang="en-ZA" sz="2000" dirty="0" smtClean="0"/>
          </a:p>
          <a:p>
            <a:r>
              <a:rPr lang="en-ZA" sz="2000" dirty="0" smtClean="0"/>
              <a:t>Parties </a:t>
            </a:r>
            <a:r>
              <a:rPr lang="en-ZA" sz="2000" dirty="0"/>
              <a:t>to be constantly reminded of their obligations under international humanitarian and human rights law </a:t>
            </a:r>
            <a:r>
              <a:rPr lang="en-ZA" sz="2000" dirty="0" smtClean="0"/>
              <a:t>to focus </a:t>
            </a:r>
            <a:r>
              <a:rPr lang="en-ZA" sz="2000" dirty="0"/>
              <a:t>on the priority areas of protection of civilians, humanitarian access, aid funding, strengthening of the Yemeni economy and progress towards peace. </a:t>
            </a:r>
            <a:endParaRPr lang="en-ZA" sz="2000" dirty="0" smtClean="0"/>
          </a:p>
          <a:p>
            <a:r>
              <a:rPr lang="en-ZA" sz="2000" dirty="0" smtClean="0"/>
              <a:t>South </a:t>
            </a:r>
            <a:r>
              <a:rPr lang="en-ZA" sz="2000" dirty="0"/>
              <a:t>Africa has also urged the parties towards renewed confidence-building measures including the urgent resolution of the </a:t>
            </a:r>
            <a:r>
              <a:rPr lang="en-ZA" sz="2000" i="1" dirty="0"/>
              <a:t>Safer</a:t>
            </a:r>
            <a:r>
              <a:rPr lang="en-ZA" sz="2000" dirty="0"/>
              <a:t> oil tanker matter.</a:t>
            </a:r>
          </a:p>
          <a:p>
            <a:endParaRPr lang="en-ZA" sz="2000" dirty="0"/>
          </a:p>
          <a:p>
            <a:pPr marL="176213" indent="0" algn="just">
              <a:buNone/>
            </a:pPr>
            <a:endParaRPr lang="en-ZA" sz="2000" dirty="0"/>
          </a:p>
          <a:p>
            <a:pPr marL="176213" indent="0" algn="just">
              <a:buNone/>
            </a:pPr>
            <a:endParaRPr lang="en-ZA" sz="1800" dirty="0"/>
          </a:p>
          <a:p>
            <a:pPr marL="176213" indent="0" algn="just">
              <a:buNone/>
            </a:pPr>
            <a:endParaRPr lang="en-ZA" sz="1800" dirty="0"/>
          </a:p>
        </p:txBody>
      </p:sp>
      <p:sp>
        <p:nvSpPr>
          <p:cNvPr id="4" name="Slide Number Placeholder 3"/>
          <p:cNvSpPr>
            <a:spLocks noGrp="1"/>
          </p:cNvSpPr>
          <p:nvPr>
            <p:ph type="sldNum" sz="quarter" idx="10"/>
          </p:nvPr>
        </p:nvSpPr>
        <p:spPr/>
        <p:txBody>
          <a:bodyPr/>
          <a:lstStyle/>
          <a:p>
            <a:pPr>
              <a:defRPr/>
            </a:pPr>
            <a:fld id="{8499B123-3E81-4665-93E0-51D9C86394F7}" type="slidenum">
              <a:rPr lang="en-GB" smtClean="0"/>
              <a:pPr>
                <a:defRPr/>
              </a:pPr>
              <a:t>13</a:t>
            </a:fld>
            <a:endParaRPr lang="en-GB" dirty="0"/>
          </a:p>
        </p:txBody>
      </p:sp>
    </p:spTree>
    <p:extLst>
      <p:ext uri="{BB962C8B-B14F-4D97-AF65-F5344CB8AC3E}">
        <p14:creationId xmlns:p14="http://schemas.microsoft.com/office/powerpoint/2010/main" val="1179210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lstStyle/>
          <a:p>
            <a:r>
              <a:rPr lang="en-ZA" sz="2800" dirty="0" smtClean="0"/>
              <a:t>PART II:</a:t>
            </a:r>
            <a:r>
              <a:rPr lang="en-ZA" sz="2800" dirty="0"/>
              <a:t> South Africa’s foreign policy perspectives towards the R</a:t>
            </a:r>
            <a:r>
              <a:rPr lang="en-ZA" sz="2800" dirty="0" smtClean="0"/>
              <a:t>egion</a:t>
            </a:r>
            <a:endParaRPr lang="en-ZA" sz="2800" dirty="0"/>
          </a:p>
        </p:txBody>
      </p:sp>
      <p:sp>
        <p:nvSpPr>
          <p:cNvPr id="3" name="Content Placeholder 2"/>
          <p:cNvSpPr>
            <a:spLocks noGrp="1"/>
          </p:cNvSpPr>
          <p:nvPr>
            <p:ph idx="1"/>
          </p:nvPr>
        </p:nvSpPr>
        <p:spPr>
          <a:xfrm>
            <a:off x="0" y="980728"/>
            <a:ext cx="9144000" cy="4392488"/>
          </a:xfrm>
        </p:spPr>
        <p:txBody>
          <a:bodyPr/>
          <a:lstStyle/>
          <a:p>
            <a:pPr>
              <a:buFont typeface="Wingdings" panose="05000000000000000000" pitchFamily="2" charset="2"/>
              <a:buChar char="Ø"/>
            </a:pPr>
            <a:r>
              <a:rPr lang="en-ZA" sz="2000" b="1" dirty="0" smtClean="0"/>
              <a:t>Iran</a:t>
            </a:r>
          </a:p>
          <a:p>
            <a:pPr marL="0" indent="0">
              <a:buNone/>
            </a:pPr>
            <a:endParaRPr lang="en-ZA" sz="2000" b="1" dirty="0" smtClean="0"/>
          </a:p>
          <a:p>
            <a:pPr>
              <a:buFont typeface="Arial" panose="020B0604020202020204" pitchFamily="34" charset="0"/>
              <a:buChar char="•"/>
            </a:pPr>
            <a:r>
              <a:rPr lang="en-ZA" sz="2000" dirty="0" smtClean="0"/>
              <a:t>Implications of US withdrawal from JCPOA and introduction of unilateral and secondary sanctions</a:t>
            </a:r>
          </a:p>
          <a:p>
            <a:pPr>
              <a:buFont typeface="Arial" panose="020B0604020202020204" pitchFamily="34" charset="0"/>
              <a:buChar char="•"/>
            </a:pPr>
            <a:r>
              <a:rPr lang="en-ZA" sz="2000" dirty="0" smtClean="0"/>
              <a:t>Domestic pressure from hardliners</a:t>
            </a:r>
          </a:p>
          <a:p>
            <a:pPr>
              <a:buFont typeface="Arial" panose="020B0604020202020204" pitchFamily="34" charset="0"/>
              <a:buChar char="•"/>
            </a:pPr>
            <a:r>
              <a:rPr lang="en-ZA" sz="2000" dirty="0" smtClean="0"/>
              <a:t>Iran in pursuit of more aggressive regional role; conflict with Saudi Arabia</a:t>
            </a:r>
          </a:p>
          <a:p>
            <a:pPr>
              <a:buFont typeface="Arial" panose="020B0604020202020204" pitchFamily="34" charset="0"/>
              <a:buChar char="•"/>
            </a:pPr>
            <a:r>
              <a:rPr lang="en-ZA" sz="2000" dirty="0" smtClean="0"/>
              <a:t>US efforts for extension of arms embargo</a:t>
            </a:r>
          </a:p>
          <a:p>
            <a:pPr>
              <a:buFont typeface="Arial" panose="020B0604020202020204" pitchFamily="34" charset="0"/>
              <a:buChar char="•"/>
            </a:pPr>
            <a:r>
              <a:rPr lang="en-ZA" sz="2000" dirty="0" smtClean="0"/>
              <a:t>Sanctions against Iran has a huge impact on its ability to fight COVID-19</a:t>
            </a:r>
          </a:p>
          <a:p>
            <a:pPr>
              <a:buFont typeface="Arial" panose="020B0604020202020204" pitchFamily="34" charset="0"/>
              <a:buChar char="•"/>
            </a:pPr>
            <a:r>
              <a:rPr lang="en-ZA" sz="2000" dirty="0"/>
              <a:t>Whilst humanitarian transactions with Iran are allowed under the sanctions regime imposed on the </a:t>
            </a:r>
            <a:r>
              <a:rPr lang="en-ZA" sz="2000" dirty="0" smtClean="0"/>
              <a:t>country by US, </a:t>
            </a:r>
            <a:r>
              <a:rPr lang="en-ZA" sz="2000" dirty="0"/>
              <a:t>access to aid has been difficult, </a:t>
            </a:r>
            <a:r>
              <a:rPr lang="en-ZA" sz="2000" dirty="0" smtClean="0"/>
              <a:t>due to Iran’s inability </a:t>
            </a:r>
            <a:r>
              <a:rPr lang="en-ZA" sz="2000" dirty="0"/>
              <a:t>to pay for even non-sanctioned humanitarian goods. </a:t>
            </a:r>
            <a:r>
              <a:rPr lang="en-ZA" sz="2000" dirty="0" smtClean="0"/>
              <a:t> </a:t>
            </a:r>
            <a:endParaRPr lang="en-ZA" sz="2000" dirty="0"/>
          </a:p>
          <a:p>
            <a:pPr marL="176213" indent="0" algn="just">
              <a:buNone/>
            </a:pPr>
            <a:endParaRPr lang="en-ZA" sz="1800" dirty="0"/>
          </a:p>
          <a:p>
            <a:pPr marL="176213" indent="0" algn="just">
              <a:buNone/>
            </a:pPr>
            <a:endParaRPr lang="en-ZA" sz="1800" dirty="0"/>
          </a:p>
        </p:txBody>
      </p:sp>
      <p:sp>
        <p:nvSpPr>
          <p:cNvPr id="4" name="Slide Number Placeholder 3"/>
          <p:cNvSpPr>
            <a:spLocks noGrp="1"/>
          </p:cNvSpPr>
          <p:nvPr>
            <p:ph type="sldNum" sz="quarter" idx="10"/>
          </p:nvPr>
        </p:nvSpPr>
        <p:spPr/>
        <p:txBody>
          <a:bodyPr/>
          <a:lstStyle/>
          <a:p>
            <a:pPr>
              <a:defRPr/>
            </a:pPr>
            <a:fld id="{8499B123-3E81-4665-93E0-51D9C86394F7}" type="slidenum">
              <a:rPr lang="en-GB" smtClean="0"/>
              <a:pPr>
                <a:defRPr/>
              </a:pPr>
              <a:t>14</a:t>
            </a:fld>
            <a:endParaRPr lang="en-GB" dirty="0"/>
          </a:p>
        </p:txBody>
      </p:sp>
    </p:spTree>
    <p:extLst>
      <p:ext uri="{BB962C8B-B14F-4D97-AF65-F5344CB8AC3E}">
        <p14:creationId xmlns:p14="http://schemas.microsoft.com/office/powerpoint/2010/main" val="1452373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lstStyle/>
          <a:p>
            <a:r>
              <a:rPr lang="en-ZA" sz="2800" dirty="0" smtClean="0"/>
              <a:t>PART II:</a:t>
            </a:r>
            <a:r>
              <a:rPr lang="en-ZA" sz="2800" dirty="0"/>
              <a:t> South Africa’s foreign policy perspectives towards the R</a:t>
            </a:r>
            <a:r>
              <a:rPr lang="en-ZA" sz="2800" dirty="0" smtClean="0"/>
              <a:t>egion</a:t>
            </a:r>
            <a:endParaRPr lang="en-ZA" sz="2800" dirty="0"/>
          </a:p>
        </p:txBody>
      </p:sp>
      <p:sp>
        <p:nvSpPr>
          <p:cNvPr id="3" name="Content Placeholder 2"/>
          <p:cNvSpPr>
            <a:spLocks noGrp="1"/>
          </p:cNvSpPr>
          <p:nvPr>
            <p:ph idx="1"/>
          </p:nvPr>
        </p:nvSpPr>
        <p:spPr>
          <a:xfrm>
            <a:off x="0" y="980728"/>
            <a:ext cx="9144000" cy="4392488"/>
          </a:xfrm>
        </p:spPr>
        <p:txBody>
          <a:bodyPr/>
          <a:lstStyle/>
          <a:p>
            <a:pPr>
              <a:buFont typeface="Wingdings" panose="05000000000000000000" pitchFamily="2" charset="2"/>
              <a:buChar char="Ø"/>
            </a:pPr>
            <a:r>
              <a:rPr lang="en-ZA" sz="2000" b="1" dirty="0" smtClean="0"/>
              <a:t>Iran (</a:t>
            </a:r>
            <a:r>
              <a:rPr lang="en-ZA" sz="2000" b="1" dirty="0" err="1" smtClean="0"/>
              <a:t>cont</a:t>
            </a:r>
            <a:r>
              <a:rPr lang="en-ZA" sz="2000" b="1" dirty="0" smtClean="0"/>
              <a:t>)</a:t>
            </a:r>
          </a:p>
          <a:p>
            <a:pPr marL="0" indent="0">
              <a:buNone/>
            </a:pPr>
            <a:r>
              <a:rPr lang="en-ZA" sz="2000" b="1" u="sng" dirty="0" smtClean="0"/>
              <a:t>SA Position</a:t>
            </a:r>
          </a:p>
          <a:p>
            <a:pPr marL="176213" indent="0" algn="just">
              <a:buNone/>
            </a:pPr>
            <a:endParaRPr lang="en-ZA" sz="1800" dirty="0" smtClean="0"/>
          </a:p>
          <a:p>
            <a:pPr marL="461963" indent="-285750" algn="just"/>
            <a:r>
              <a:rPr lang="en-ZA" sz="1800" dirty="0" smtClean="0"/>
              <a:t>JCPOA crucial for continued peace and non-proliferation</a:t>
            </a:r>
          </a:p>
          <a:p>
            <a:pPr marL="461963" indent="-285750" algn="just"/>
            <a:r>
              <a:rPr lang="en-ZA" sz="1800" dirty="0" smtClean="0"/>
              <a:t>Unilateral and secondary sanctions not recognised</a:t>
            </a:r>
          </a:p>
          <a:p>
            <a:pPr marL="461963" indent="-285750" algn="just"/>
            <a:r>
              <a:rPr lang="en-ZA" sz="1800" dirty="0" smtClean="0"/>
              <a:t>Calls upon member states of the UNSC to uphold Resolution 2231 (2015) through which JCPOA was established</a:t>
            </a:r>
          </a:p>
          <a:p>
            <a:pPr marL="461963" indent="-285750" algn="just"/>
            <a:r>
              <a:rPr lang="en-ZA" sz="1800" dirty="0" smtClean="0"/>
              <a:t>Support for </a:t>
            </a:r>
            <a:r>
              <a:rPr lang="en-GB" sz="1800" dirty="0"/>
              <a:t>dialogue rather than antagonism in order to safeguard gains already made in terms of disarmament and non-proliferation which are essential for the maintenance of broader international peace and </a:t>
            </a:r>
            <a:r>
              <a:rPr lang="en-GB" sz="1800" dirty="0" smtClean="0"/>
              <a:t>security</a:t>
            </a:r>
          </a:p>
          <a:p>
            <a:pPr marL="461963" indent="-285750" algn="just"/>
            <a:r>
              <a:rPr lang="en-GB" sz="1800" dirty="0" smtClean="0"/>
              <a:t>SA will not vote for extension of arms embargo</a:t>
            </a:r>
            <a:endParaRPr lang="en-ZA" sz="1800" dirty="0" smtClean="0"/>
          </a:p>
          <a:p>
            <a:pPr marL="461963" indent="-285750" algn="just"/>
            <a:endParaRPr lang="en-ZA" sz="1800" dirty="0"/>
          </a:p>
          <a:p>
            <a:pPr marL="176213" indent="0" algn="just">
              <a:buNone/>
            </a:pPr>
            <a:endParaRPr lang="en-ZA" sz="1800" dirty="0"/>
          </a:p>
        </p:txBody>
      </p:sp>
      <p:sp>
        <p:nvSpPr>
          <p:cNvPr id="4" name="Slide Number Placeholder 3"/>
          <p:cNvSpPr>
            <a:spLocks noGrp="1"/>
          </p:cNvSpPr>
          <p:nvPr>
            <p:ph type="sldNum" sz="quarter" idx="10"/>
          </p:nvPr>
        </p:nvSpPr>
        <p:spPr/>
        <p:txBody>
          <a:bodyPr/>
          <a:lstStyle/>
          <a:p>
            <a:pPr>
              <a:defRPr/>
            </a:pPr>
            <a:fld id="{8499B123-3E81-4665-93E0-51D9C86394F7}" type="slidenum">
              <a:rPr lang="en-GB" smtClean="0"/>
              <a:pPr>
                <a:defRPr/>
              </a:pPr>
              <a:t>15</a:t>
            </a:fld>
            <a:endParaRPr lang="en-GB" dirty="0"/>
          </a:p>
        </p:txBody>
      </p:sp>
    </p:spTree>
    <p:extLst>
      <p:ext uri="{BB962C8B-B14F-4D97-AF65-F5344CB8AC3E}">
        <p14:creationId xmlns:p14="http://schemas.microsoft.com/office/powerpoint/2010/main" val="2760614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lstStyle/>
          <a:p>
            <a:r>
              <a:rPr lang="en-ZA" sz="2800" dirty="0" smtClean="0"/>
              <a:t>PART II:</a:t>
            </a:r>
            <a:r>
              <a:rPr lang="en-ZA" sz="2800" dirty="0"/>
              <a:t> South Africa’s foreign policy perspectives towards the R</a:t>
            </a:r>
            <a:r>
              <a:rPr lang="en-ZA" sz="2800" dirty="0" smtClean="0"/>
              <a:t>egion</a:t>
            </a:r>
            <a:endParaRPr lang="en-ZA" sz="2800" dirty="0"/>
          </a:p>
        </p:txBody>
      </p:sp>
      <p:sp>
        <p:nvSpPr>
          <p:cNvPr id="3" name="Content Placeholder 2"/>
          <p:cNvSpPr>
            <a:spLocks noGrp="1"/>
          </p:cNvSpPr>
          <p:nvPr>
            <p:ph idx="1"/>
          </p:nvPr>
        </p:nvSpPr>
        <p:spPr>
          <a:xfrm>
            <a:off x="0" y="980728"/>
            <a:ext cx="9144000" cy="5112568"/>
          </a:xfrm>
        </p:spPr>
        <p:txBody>
          <a:bodyPr/>
          <a:lstStyle/>
          <a:p>
            <a:pPr marL="461963" indent="-285750" algn="just">
              <a:buFont typeface="Wingdings" panose="05000000000000000000" pitchFamily="2" charset="2"/>
              <a:buChar char="Ø"/>
            </a:pPr>
            <a:r>
              <a:rPr lang="en-ZA" sz="1800" b="1" dirty="0" smtClean="0"/>
              <a:t>Blockade against Qatar</a:t>
            </a:r>
            <a:endParaRPr lang="en-ZA" sz="1800" dirty="0" smtClean="0"/>
          </a:p>
          <a:p>
            <a:pPr marL="461963" indent="-285750" algn="just"/>
            <a:r>
              <a:rPr lang="en-ZA" sz="1800" dirty="0"/>
              <a:t>Saudi Arabia, the United Arab Emirates (UAE), Bahrain and Egypt imposed a land, sea and air blockade against </a:t>
            </a:r>
            <a:r>
              <a:rPr lang="en-ZA" sz="1800" dirty="0" smtClean="0"/>
              <a:t>Qatar, 5 June 2017</a:t>
            </a:r>
          </a:p>
          <a:p>
            <a:pPr marL="461963" indent="-285750" algn="just"/>
            <a:r>
              <a:rPr lang="en-ZA" sz="1800" dirty="0" smtClean="0"/>
              <a:t>Blockading </a:t>
            </a:r>
            <a:r>
              <a:rPr lang="en-ZA" sz="1800" dirty="0"/>
              <a:t>countries claimed that Qatar was fuelling terrorism in the region, and they were too close to Iran. </a:t>
            </a:r>
            <a:endParaRPr lang="en-ZA" sz="1800" dirty="0" smtClean="0"/>
          </a:p>
          <a:p>
            <a:pPr marL="461963" indent="-285750" algn="just"/>
            <a:r>
              <a:rPr lang="en-ZA" sz="1800" dirty="0" smtClean="0"/>
              <a:t>Qatar </a:t>
            </a:r>
            <a:r>
              <a:rPr lang="en-ZA" sz="1800" dirty="0"/>
              <a:t>rejected this claim and stated that there was no justification for such a show of force by these countries, and that this decision was a violation of their </a:t>
            </a:r>
            <a:r>
              <a:rPr lang="en-ZA" sz="1800" dirty="0" smtClean="0"/>
              <a:t>sovereignty.</a:t>
            </a:r>
          </a:p>
          <a:p>
            <a:pPr marL="461963" indent="-285750" algn="just"/>
            <a:r>
              <a:rPr lang="en-ZA" sz="1800" dirty="0"/>
              <a:t>Qatar approached the International Civil Aviation Authority (ICAO</a:t>
            </a:r>
            <a:r>
              <a:rPr lang="en-ZA" sz="1800" dirty="0" smtClean="0"/>
              <a:t>) for </a:t>
            </a:r>
            <a:r>
              <a:rPr lang="en-ZA" sz="1800" dirty="0"/>
              <a:t>assistance. </a:t>
            </a:r>
            <a:endParaRPr lang="en-ZA" sz="1800" dirty="0" smtClean="0"/>
          </a:p>
          <a:p>
            <a:pPr marL="461963" indent="-285750" algn="just"/>
            <a:r>
              <a:rPr lang="en-ZA" sz="1800" dirty="0" smtClean="0"/>
              <a:t>June </a:t>
            </a:r>
            <a:r>
              <a:rPr lang="en-ZA" sz="1800" dirty="0"/>
              <a:t>2018, ICAO ruled against the blockading </a:t>
            </a:r>
            <a:r>
              <a:rPr lang="en-ZA" sz="1800" dirty="0" smtClean="0"/>
              <a:t>countries</a:t>
            </a:r>
          </a:p>
          <a:p>
            <a:pPr marL="461963" indent="-285750" algn="just"/>
            <a:r>
              <a:rPr lang="en-ZA" sz="1800" dirty="0" smtClean="0"/>
              <a:t>Blockading countries referred the matter to the </a:t>
            </a:r>
            <a:r>
              <a:rPr lang="en-ZA" sz="1800" dirty="0"/>
              <a:t>International Court of Justice (</a:t>
            </a:r>
            <a:r>
              <a:rPr lang="en-ZA" sz="1800" dirty="0" smtClean="0"/>
              <a:t>ICJ), believing that ICJ was the only authority </a:t>
            </a:r>
            <a:r>
              <a:rPr lang="en-ZA" sz="1800" dirty="0"/>
              <a:t>to rule on the matter. </a:t>
            </a:r>
            <a:endParaRPr lang="en-ZA" sz="1800" dirty="0" smtClean="0"/>
          </a:p>
          <a:p>
            <a:pPr marL="461963" indent="-285750" algn="just"/>
            <a:r>
              <a:rPr lang="en-ZA" sz="1800" dirty="0" smtClean="0"/>
              <a:t>July </a:t>
            </a:r>
            <a:r>
              <a:rPr lang="en-ZA" sz="1800" dirty="0"/>
              <a:t>2020, </a:t>
            </a:r>
            <a:r>
              <a:rPr lang="en-ZA" sz="1800" dirty="0" smtClean="0"/>
              <a:t>ICJ </a:t>
            </a:r>
            <a:r>
              <a:rPr lang="en-ZA" sz="1800" dirty="0"/>
              <a:t>ruled that ICAO does indeed have the authority to deal with the matter and supported the Organisation’s findings on the </a:t>
            </a:r>
            <a:r>
              <a:rPr lang="en-ZA" sz="1800" dirty="0" smtClean="0"/>
              <a:t>matter; increased diplomatic activity from Qatar and blockading countries to garner international support for their </a:t>
            </a:r>
            <a:r>
              <a:rPr lang="en-ZA" sz="1800" dirty="0" err="1" smtClean="0"/>
              <a:t>repsective</a:t>
            </a:r>
            <a:r>
              <a:rPr lang="en-ZA" sz="1800" dirty="0" smtClean="0"/>
              <a:t> views in anticipation of </a:t>
            </a:r>
            <a:r>
              <a:rPr lang="en-ZA" sz="1800" dirty="0" err="1" smtClean="0"/>
              <a:t>iCAO</a:t>
            </a:r>
            <a:r>
              <a:rPr lang="en-ZA" sz="1800" dirty="0" smtClean="0"/>
              <a:t> vote on the matter</a:t>
            </a:r>
            <a:endParaRPr lang="en-ZA" sz="1800" dirty="0"/>
          </a:p>
        </p:txBody>
      </p:sp>
      <p:sp>
        <p:nvSpPr>
          <p:cNvPr id="4" name="Slide Number Placeholder 3"/>
          <p:cNvSpPr>
            <a:spLocks noGrp="1"/>
          </p:cNvSpPr>
          <p:nvPr>
            <p:ph type="sldNum" sz="quarter" idx="10"/>
          </p:nvPr>
        </p:nvSpPr>
        <p:spPr/>
        <p:txBody>
          <a:bodyPr/>
          <a:lstStyle/>
          <a:p>
            <a:pPr>
              <a:defRPr/>
            </a:pPr>
            <a:fld id="{8499B123-3E81-4665-93E0-51D9C86394F7}" type="slidenum">
              <a:rPr lang="en-GB" smtClean="0"/>
              <a:pPr>
                <a:defRPr/>
              </a:pPr>
              <a:t>16</a:t>
            </a:fld>
            <a:endParaRPr lang="en-GB" dirty="0"/>
          </a:p>
        </p:txBody>
      </p:sp>
    </p:spTree>
    <p:extLst>
      <p:ext uri="{BB962C8B-B14F-4D97-AF65-F5344CB8AC3E}">
        <p14:creationId xmlns:p14="http://schemas.microsoft.com/office/powerpoint/2010/main" val="40435676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lstStyle/>
          <a:p>
            <a:r>
              <a:rPr lang="en-ZA" sz="2800" dirty="0" smtClean="0"/>
              <a:t>PART II:</a:t>
            </a:r>
            <a:r>
              <a:rPr lang="en-ZA" sz="2800" dirty="0"/>
              <a:t> South Africa’s foreign policy perspectives towards the R</a:t>
            </a:r>
            <a:r>
              <a:rPr lang="en-ZA" sz="2800" dirty="0" smtClean="0"/>
              <a:t>egion</a:t>
            </a:r>
            <a:endParaRPr lang="en-ZA" sz="2800" dirty="0"/>
          </a:p>
        </p:txBody>
      </p:sp>
      <p:sp>
        <p:nvSpPr>
          <p:cNvPr id="3" name="Content Placeholder 2"/>
          <p:cNvSpPr>
            <a:spLocks noGrp="1"/>
          </p:cNvSpPr>
          <p:nvPr>
            <p:ph idx="1"/>
          </p:nvPr>
        </p:nvSpPr>
        <p:spPr>
          <a:xfrm>
            <a:off x="0" y="980728"/>
            <a:ext cx="9144000" cy="5112568"/>
          </a:xfrm>
        </p:spPr>
        <p:txBody>
          <a:bodyPr/>
          <a:lstStyle/>
          <a:p>
            <a:pPr marL="461963" indent="-285750" algn="just">
              <a:buFont typeface="Wingdings" panose="05000000000000000000" pitchFamily="2" charset="2"/>
              <a:buChar char="Ø"/>
            </a:pPr>
            <a:r>
              <a:rPr lang="en-ZA" sz="1800" b="1" dirty="0" smtClean="0"/>
              <a:t>Blockade against Qatar (cont.)</a:t>
            </a:r>
          </a:p>
          <a:p>
            <a:pPr marL="176213" indent="0" algn="just">
              <a:buNone/>
            </a:pPr>
            <a:endParaRPr lang="en-ZA" sz="1800" b="1" u="sng" dirty="0" smtClean="0"/>
          </a:p>
          <a:p>
            <a:pPr marL="176213" indent="0" algn="just">
              <a:buNone/>
            </a:pPr>
            <a:r>
              <a:rPr lang="en-ZA" sz="1800" b="1" u="sng" dirty="0" smtClean="0"/>
              <a:t>SA position</a:t>
            </a:r>
          </a:p>
          <a:p>
            <a:pPr marL="176213" indent="0" algn="just">
              <a:buNone/>
            </a:pPr>
            <a:endParaRPr lang="en-ZA" sz="1800" b="1" u="sng" dirty="0" smtClean="0"/>
          </a:p>
          <a:p>
            <a:pPr marL="461963" indent="-285750" algn="just"/>
            <a:r>
              <a:rPr lang="en-ZA" sz="1800" dirty="0" smtClean="0"/>
              <a:t>Remained impartial throughout conflict, due to nature of relations between SA, Qatar on the one hand, and SA and blockading countries on the other.</a:t>
            </a:r>
          </a:p>
          <a:p>
            <a:pPr marL="461963" indent="-285750" algn="just"/>
            <a:r>
              <a:rPr lang="en-ZA" sz="1800" dirty="0" smtClean="0"/>
              <a:t>Urged </a:t>
            </a:r>
            <a:r>
              <a:rPr lang="en-ZA" sz="1800" dirty="0"/>
              <a:t>both sides to </a:t>
            </a:r>
            <a:r>
              <a:rPr lang="en-ZA" sz="1800" dirty="0" smtClean="0"/>
              <a:t>engage </a:t>
            </a:r>
            <a:r>
              <a:rPr lang="en-ZA" sz="1800" dirty="0"/>
              <a:t>in discussion to resolve the </a:t>
            </a:r>
            <a:r>
              <a:rPr lang="en-ZA" sz="1800" dirty="0" smtClean="0"/>
              <a:t>conflict</a:t>
            </a:r>
          </a:p>
          <a:p>
            <a:pPr marL="461963" indent="-285750" algn="just"/>
            <a:r>
              <a:rPr lang="en-ZA" sz="1800" dirty="0" smtClean="0"/>
              <a:t>Supporting the </a:t>
            </a:r>
            <a:r>
              <a:rPr lang="en-ZA" sz="1800" dirty="0"/>
              <a:t>GCC countries and the Arab League that are seeking to mediate a peaceful resolution. </a:t>
            </a:r>
            <a:endParaRPr lang="en-ZA" sz="1800" dirty="0" smtClean="0"/>
          </a:p>
          <a:p>
            <a:pPr marL="461963" indent="-285750" algn="just"/>
            <a:r>
              <a:rPr lang="en-ZA" sz="1800" dirty="0" smtClean="0"/>
              <a:t>South </a:t>
            </a:r>
            <a:r>
              <a:rPr lang="en-ZA" sz="1800" dirty="0"/>
              <a:t>Africa has also informed both sides that it was </a:t>
            </a:r>
            <a:r>
              <a:rPr lang="en-US" sz="1800" dirty="0"/>
              <a:t>ready to play a constructive role in the dialogue and diplomatic engagements aimed at the peaceful resolution of the </a:t>
            </a:r>
            <a:r>
              <a:rPr lang="en-US" sz="1800" dirty="0" smtClean="0"/>
              <a:t>situation should it be required, </a:t>
            </a:r>
            <a:r>
              <a:rPr lang="en-US" sz="1800" dirty="0"/>
              <a:t>given the </a:t>
            </a:r>
            <a:r>
              <a:rPr lang="en-US" sz="1800" dirty="0" smtClean="0"/>
              <a:t>strong relations that exist with both sides.</a:t>
            </a:r>
          </a:p>
          <a:p>
            <a:pPr marL="461963" indent="-285750" algn="just"/>
            <a:r>
              <a:rPr lang="en-US" sz="1800" dirty="0" smtClean="0"/>
              <a:t>DIRCO currently working with the Department of Transport on a country position </a:t>
            </a:r>
            <a:r>
              <a:rPr lang="en-US" sz="1800" dirty="0" err="1" smtClean="0"/>
              <a:t>wrt</a:t>
            </a:r>
            <a:r>
              <a:rPr lang="en-US" sz="1800" dirty="0" smtClean="0"/>
              <a:t> the dispute before ICAO.</a:t>
            </a:r>
            <a:endParaRPr lang="en-ZA" sz="1800" dirty="0" smtClean="0"/>
          </a:p>
        </p:txBody>
      </p:sp>
      <p:sp>
        <p:nvSpPr>
          <p:cNvPr id="4" name="Slide Number Placeholder 3"/>
          <p:cNvSpPr>
            <a:spLocks noGrp="1"/>
          </p:cNvSpPr>
          <p:nvPr>
            <p:ph type="sldNum" sz="quarter" idx="10"/>
          </p:nvPr>
        </p:nvSpPr>
        <p:spPr/>
        <p:txBody>
          <a:bodyPr/>
          <a:lstStyle/>
          <a:p>
            <a:pPr>
              <a:defRPr/>
            </a:pPr>
            <a:fld id="{8499B123-3E81-4665-93E0-51D9C86394F7}" type="slidenum">
              <a:rPr lang="en-GB" smtClean="0"/>
              <a:pPr>
                <a:defRPr/>
              </a:pPr>
              <a:t>17</a:t>
            </a:fld>
            <a:endParaRPr lang="en-GB" dirty="0"/>
          </a:p>
        </p:txBody>
      </p:sp>
    </p:spTree>
    <p:extLst>
      <p:ext uri="{BB962C8B-B14F-4D97-AF65-F5344CB8AC3E}">
        <p14:creationId xmlns:p14="http://schemas.microsoft.com/office/powerpoint/2010/main" val="9923710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lstStyle/>
          <a:p>
            <a:r>
              <a:rPr lang="en-ZA" sz="2800" dirty="0" smtClean="0"/>
              <a:t>PART II:</a:t>
            </a:r>
            <a:r>
              <a:rPr lang="en-ZA" sz="2800" dirty="0"/>
              <a:t> South Africa’s foreign policy perspectives towards the R</a:t>
            </a:r>
            <a:r>
              <a:rPr lang="en-ZA" sz="2800" dirty="0" smtClean="0"/>
              <a:t>egion</a:t>
            </a:r>
            <a:endParaRPr lang="en-ZA" sz="2800" dirty="0"/>
          </a:p>
        </p:txBody>
      </p:sp>
      <p:sp>
        <p:nvSpPr>
          <p:cNvPr id="3" name="Content Placeholder 2"/>
          <p:cNvSpPr>
            <a:spLocks noGrp="1"/>
          </p:cNvSpPr>
          <p:nvPr>
            <p:ph idx="1"/>
          </p:nvPr>
        </p:nvSpPr>
        <p:spPr>
          <a:xfrm>
            <a:off x="0" y="980728"/>
            <a:ext cx="9144000" cy="5112568"/>
          </a:xfrm>
        </p:spPr>
        <p:txBody>
          <a:bodyPr/>
          <a:lstStyle/>
          <a:p>
            <a:pPr marL="461963" indent="-285750" algn="just">
              <a:buFont typeface="Wingdings" panose="05000000000000000000" pitchFamily="2" charset="2"/>
              <a:buChar char="Ø"/>
            </a:pPr>
            <a:r>
              <a:rPr lang="en-ZA" sz="1800" b="1" dirty="0" smtClean="0"/>
              <a:t>Lebanon</a:t>
            </a:r>
          </a:p>
          <a:p>
            <a:pPr marL="461963" indent="-285750" algn="just">
              <a:buFont typeface="Wingdings" panose="05000000000000000000" pitchFamily="2" charset="2"/>
              <a:buChar char="Ø"/>
            </a:pPr>
            <a:endParaRPr lang="en-ZA" sz="1800" b="1" dirty="0"/>
          </a:p>
          <a:p>
            <a:pPr marL="461963" indent="-285750" algn="just">
              <a:buFont typeface="Arial" panose="020B0604020202020204" pitchFamily="34" charset="0"/>
              <a:buChar char="•"/>
            </a:pPr>
            <a:r>
              <a:rPr lang="en-ZA" sz="1800" dirty="0" smtClean="0"/>
              <a:t>Resignation of </a:t>
            </a:r>
            <a:r>
              <a:rPr lang="en-ZA" sz="1800" dirty="0" err="1" smtClean="0"/>
              <a:t>Diab</a:t>
            </a:r>
            <a:r>
              <a:rPr lang="en-ZA" sz="1800" dirty="0" smtClean="0"/>
              <a:t> Government on 10 August 2020 in wake of devastating ammonium nitrate explosions in Beirut on 4 August 2020.</a:t>
            </a:r>
          </a:p>
          <a:p>
            <a:pPr marL="461963" indent="-285750" algn="just">
              <a:buFont typeface="Arial" panose="020B0604020202020204" pitchFamily="34" charset="0"/>
              <a:buChar char="•"/>
            </a:pPr>
            <a:r>
              <a:rPr lang="en-ZA" sz="1800" dirty="0" smtClean="0"/>
              <a:t>Estimated losses amount to around US$ 15 billion</a:t>
            </a:r>
          </a:p>
          <a:p>
            <a:pPr marL="461963" indent="-285750" algn="just">
              <a:buFont typeface="Arial" panose="020B0604020202020204" pitchFamily="34" charset="0"/>
              <a:buChar char="•"/>
            </a:pPr>
            <a:r>
              <a:rPr lang="en-ZA" sz="1600" dirty="0" smtClean="0"/>
              <a:t>Lebanon </a:t>
            </a:r>
            <a:r>
              <a:rPr lang="en-ZA" sz="1600" dirty="0"/>
              <a:t>would be unable to pay after already defaulting </a:t>
            </a:r>
            <a:r>
              <a:rPr lang="en-ZA" sz="1600" dirty="0" smtClean="0"/>
              <a:t>sovereign </a:t>
            </a:r>
            <a:r>
              <a:rPr lang="en-ZA" sz="1600" dirty="0"/>
              <a:t>debt exceeding 150% of economic output, and with talks stalled on a lifeline from the International Monetary Fund</a:t>
            </a:r>
            <a:r>
              <a:rPr lang="en-ZA" sz="1600" dirty="0" smtClean="0"/>
              <a:t>.</a:t>
            </a:r>
          </a:p>
          <a:p>
            <a:pPr marL="461963" indent="-285750" algn="just">
              <a:buFont typeface="Arial" panose="020B0604020202020204" pitchFamily="34" charset="0"/>
              <a:buChar char="•"/>
            </a:pPr>
            <a:endParaRPr lang="en-ZA" sz="1600" dirty="0"/>
          </a:p>
          <a:p>
            <a:pPr marL="176213" indent="0" algn="just">
              <a:buNone/>
            </a:pPr>
            <a:r>
              <a:rPr lang="en-ZA" sz="1600" b="1" u="sng" dirty="0" smtClean="0"/>
              <a:t>SA position</a:t>
            </a:r>
            <a:endParaRPr lang="en-ZA" sz="1800" b="1" u="sng" dirty="0"/>
          </a:p>
          <a:p>
            <a:pPr marL="461963" indent="-285750" algn="just">
              <a:buFont typeface="Arial" panose="020B0604020202020204" pitchFamily="34" charset="0"/>
              <a:buChar char="•"/>
            </a:pPr>
            <a:r>
              <a:rPr lang="en-ZA" sz="1800" dirty="0" smtClean="0"/>
              <a:t>Pres </a:t>
            </a:r>
            <a:r>
              <a:rPr lang="en-ZA" sz="1800" dirty="0" err="1" smtClean="0"/>
              <a:t>Ramaphosa</a:t>
            </a:r>
            <a:r>
              <a:rPr lang="en-ZA" sz="1800" dirty="0" smtClean="0"/>
              <a:t> has conveyed SA condolences to Government and people of Lebanon</a:t>
            </a:r>
          </a:p>
          <a:p>
            <a:pPr marL="461963" indent="-285750" algn="just">
              <a:buFont typeface="Arial" panose="020B0604020202020204" pitchFamily="34" charset="0"/>
              <a:buChar char="•"/>
            </a:pPr>
            <a:r>
              <a:rPr lang="en-ZA" sz="1800" dirty="0" smtClean="0"/>
              <a:t>SA supports sovereignty of Lebanon and calls for calm in the region</a:t>
            </a:r>
          </a:p>
          <a:p>
            <a:pPr marL="461963" indent="-285750" algn="just">
              <a:buFont typeface="Arial" panose="020B0604020202020204" pitchFamily="34" charset="0"/>
              <a:buChar char="•"/>
            </a:pPr>
            <a:r>
              <a:rPr lang="en-ZA" sz="1800" dirty="0" smtClean="0"/>
              <a:t>SA </a:t>
            </a:r>
            <a:r>
              <a:rPr lang="en-ZA" sz="1800" dirty="0"/>
              <a:t>calls on </a:t>
            </a:r>
            <a:r>
              <a:rPr lang="en-ZA" sz="1800" dirty="0" smtClean="0"/>
              <a:t>all parties </a:t>
            </a:r>
            <a:r>
              <a:rPr lang="en-ZA" sz="1800" dirty="0"/>
              <a:t>to honour </a:t>
            </a:r>
            <a:r>
              <a:rPr lang="en-ZA" sz="1800" dirty="0" smtClean="0"/>
              <a:t>commitments </a:t>
            </a:r>
            <a:r>
              <a:rPr lang="en-ZA" sz="1800" dirty="0"/>
              <a:t>and obligations in line with relevant Security Council resolutions and international law to resolve the outstanding matters, including the delineation of the border and contention along the Blue Line, in terms of resolution 1701 (2006</a:t>
            </a:r>
            <a:r>
              <a:rPr lang="en-ZA" sz="1800" dirty="0" smtClean="0"/>
              <a:t>), as well as mandate of UNIFIL</a:t>
            </a:r>
          </a:p>
        </p:txBody>
      </p:sp>
      <p:sp>
        <p:nvSpPr>
          <p:cNvPr id="4" name="Slide Number Placeholder 3"/>
          <p:cNvSpPr>
            <a:spLocks noGrp="1"/>
          </p:cNvSpPr>
          <p:nvPr>
            <p:ph type="sldNum" sz="quarter" idx="10"/>
          </p:nvPr>
        </p:nvSpPr>
        <p:spPr/>
        <p:txBody>
          <a:bodyPr/>
          <a:lstStyle/>
          <a:p>
            <a:pPr>
              <a:defRPr/>
            </a:pPr>
            <a:fld id="{8499B123-3E81-4665-93E0-51D9C86394F7}" type="slidenum">
              <a:rPr lang="en-GB" smtClean="0"/>
              <a:pPr>
                <a:defRPr/>
              </a:pPr>
              <a:t>18</a:t>
            </a:fld>
            <a:endParaRPr lang="en-GB" dirty="0"/>
          </a:p>
        </p:txBody>
      </p:sp>
    </p:spTree>
    <p:extLst>
      <p:ext uri="{BB962C8B-B14F-4D97-AF65-F5344CB8AC3E}">
        <p14:creationId xmlns:p14="http://schemas.microsoft.com/office/powerpoint/2010/main" val="28840721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lstStyle/>
          <a:p>
            <a:r>
              <a:rPr lang="en-ZA" sz="2800" dirty="0" smtClean="0"/>
              <a:t>PART II:</a:t>
            </a:r>
            <a:r>
              <a:rPr lang="en-ZA" sz="2800" dirty="0"/>
              <a:t> South Africa’s foreign policy perspectives towards the R</a:t>
            </a:r>
            <a:r>
              <a:rPr lang="en-ZA" sz="2800" dirty="0" smtClean="0"/>
              <a:t>egion</a:t>
            </a:r>
            <a:endParaRPr lang="en-ZA" sz="2800" dirty="0"/>
          </a:p>
        </p:txBody>
      </p:sp>
      <p:sp>
        <p:nvSpPr>
          <p:cNvPr id="3" name="Content Placeholder 2"/>
          <p:cNvSpPr>
            <a:spLocks noGrp="1"/>
          </p:cNvSpPr>
          <p:nvPr>
            <p:ph idx="1"/>
          </p:nvPr>
        </p:nvSpPr>
        <p:spPr>
          <a:xfrm>
            <a:off x="0" y="980728"/>
            <a:ext cx="9144000" cy="5112568"/>
          </a:xfrm>
        </p:spPr>
        <p:txBody>
          <a:bodyPr/>
          <a:lstStyle/>
          <a:p>
            <a:pPr marL="461963" indent="-285750" algn="just">
              <a:buFont typeface="Wingdings" panose="05000000000000000000" pitchFamily="2" charset="2"/>
              <a:buChar char="Ø"/>
            </a:pPr>
            <a:r>
              <a:rPr lang="en-ZA" sz="1800" b="1" dirty="0" smtClean="0"/>
              <a:t>Economic Situation in the Middle East</a:t>
            </a:r>
          </a:p>
          <a:p>
            <a:pPr marL="176213" indent="0" algn="just">
              <a:buNone/>
            </a:pPr>
            <a:endParaRPr lang="en-ZA" sz="1800" b="1" dirty="0"/>
          </a:p>
          <a:p>
            <a:pPr marL="461963" indent="-285750" algn="just">
              <a:buFont typeface="Arial" panose="020B0604020202020204" pitchFamily="34" charset="0"/>
              <a:buChar char="•"/>
            </a:pPr>
            <a:r>
              <a:rPr lang="en-ZA" sz="1800" dirty="0" smtClean="0"/>
              <a:t>Effects of COVID-19, especially the drop in demand for oil and subsequent slump in oil price affected the ME, especially Gulf States negatively, expected negative growth forecast for 2020.</a:t>
            </a:r>
          </a:p>
          <a:p>
            <a:pPr marL="461963" indent="-285750" algn="just">
              <a:buFont typeface="Arial" panose="020B0604020202020204" pitchFamily="34" charset="0"/>
              <a:buChar char="•"/>
            </a:pPr>
            <a:r>
              <a:rPr lang="en-ZA" sz="1800" dirty="0"/>
              <a:t>M</a:t>
            </a:r>
            <a:r>
              <a:rPr lang="en-ZA" sz="1800" dirty="0" smtClean="0"/>
              <a:t>ost </a:t>
            </a:r>
            <a:r>
              <a:rPr lang="en-ZA" sz="1800" dirty="0"/>
              <a:t>likely solution to alleviate the effects of the COVID-19 pandemic will be to utilize the Sovereign Wealth Funds in these </a:t>
            </a:r>
            <a:r>
              <a:rPr lang="en-ZA" sz="1800" dirty="0" smtClean="0"/>
              <a:t>countries, which may imply reduced investment potential at state level.</a:t>
            </a:r>
          </a:p>
          <a:p>
            <a:pPr marL="461963" indent="-285750" algn="just">
              <a:buFont typeface="Arial" panose="020B0604020202020204" pitchFamily="34" charset="0"/>
              <a:buChar char="•"/>
            </a:pPr>
            <a:r>
              <a:rPr lang="en-ZA" sz="1800" dirty="0"/>
              <a:t>S</a:t>
            </a:r>
            <a:r>
              <a:rPr lang="en-ZA" sz="1800" dirty="0" smtClean="0"/>
              <a:t>trategies </a:t>
            </a:r>
            <a:r>
              <a:rPr lang="en-ZA" sz="1800" dirty="0"/>
              <a:t>manufacturers could employ to mitigate some of the worst </a:t>
            </a:r>
            <a:r>
              <a:rPr lang="en-ZA" sz="1800" dirty="0" smtClean="0"/>
              <a:t>effects include greater </a:t>
            </a:r>
            <a:r>
              <a:rPr lang="en-ZA" sz="1800" dirty="0"/>
              <a:t>push towards e-commerce and to harness technology to strengthen supply </a:t>
            </a:r>
            <a:r>
              <a:rPr lang="en-ZA" sz="1800" dirty="0" smtClean="0"/>
              <a:t>chains.</a:t>
            </a:r>
          </a:p>
          <a:p>
            <a:pPr marL="461963" indent="-285750" algn="just">
              <a:buFont typeface="Arial" panose="020B0604020202020204" pitchFamily="34" charset="0"/>
              <a:buChar char="•"/>
            </a:pPr>
            <a:r>
              <a:rPr lang="en-ZA" sz="1800" dirty="0" smtClean="0"/>
              <a:t>Risk for SA is investment pledges made during President’s Investment Conferences may not materialise, Missions requested to follow up.</a:t>
            </a:r>
          </a:p>
        </p:txBody>
      </p:sp>
      <p:sp>
        <p:nvSpPr>
          <p:cNvPr id="4" name="Slide Number Placeholder 3"/>
          <p:cNvSpPr>
            <a:spLocks noGrp="1"/>
          </p:cNvSpPr>
          <p:nvPr>
            <p:ph type="sldNum" sz="quarter" idx="10"/>
          </p:nvPr>
        </p:nvSpPr>
        <p:spPr/>
        <p:txBody>
          <a:bodyPr/>
          <a:lstStyle/>
          <a:p>
            <a:pPr>
              <a:defRPr/>
            </a:pPr>
            <a:fld id="{8499B123-3E81-4665-93E0-51D9C86394F7}" type="slidenum">
              <a:rPr lang="en-GB" smtClean="0"/>
              <a:pPr>
                <a:defRPr/>
              </a:pPr>
              <a:t>19</a:t>
            </a:fld>
            <a:endParaRPr lang="en-GB" dirty="0"/>
          </a:p>
        </p:txBody>
      </p:sp>
    </p:spTree>
    <p:extLst>
      <p:ext uri="{BB962C8B-B14F-4D97-AF65-F5344CB8AC3E}">
        <p14:creationId xmlns:p14="http://schemas.microsoft.com/office/powerpoint/2010/main" val="394610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157592" cy="764704"/>
          </a:xfrm>
        </p:spPr>
        <p:txBody>
          <a:bodyPr/>
          <a:lstStyle/>
          <a:p>
            <a:r>
              <a:rPr lang="en-US" sz="2400" dirty="0"/>
              <a:t/>
            </a:r>
            <a:br>
              <a:rPr lang="en-US" sz="2400" dirty="0"/>
            </a:br>
            <a:r>
              <a:rPr lang="en-US" sz="2800" dirty="0"/>
              <a:t>THE MIDDLE EAST REGION</a:t>
            </a:r>
            <a:r>
              <a:rPr lang="en-ZA" sz="2800" dirty="0"/>
              <a:t/>
            </a:r>
            <a:br>
              <a:rPr lang="en-ZA" sz="2800" dirty="0"/>
            </a:br>
            <a:endParaRPr lang="en-ZA" sz="2800" dirty="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764704"/>
            <a:ext cx="8964488" cy="4928693"/>
          </a:xfrm>
        </p:spPr>
      </p:pic>
      <p:sp>
        <p:nvSpPr>
          <p:cNvPr id="5" name="Slide Number Placeholder 4"/>
          <p:cNvSpPr>
            <a:spLocks noGrp="1"/>
          </p:cNvSpPr>
          <p:nvPr>
            <p:ph type="sldNum" sz="quarter" idx="10"/>
          </p:nvPr>
        </p:nvSpPr>
        <p:spPr/>
        <p:txBody>
          <a:bodyPr/>
          <a:lstStyle/>
          <a:p>
            <a:pPr>
              <a:defRPr/>
            </a:pPr>
            <a:fld id="{8499B123-3E81-4665-93E0-51D9C86394F7}" type="slidenum">
              <a:rPr lang="en-GB" smtClean="0"/>
              <a:pPr>
                <a:defRPr/>
              </a:pPr>
              <a:t>2</a:t>
            </a:fld>
            <a:endParaRPr lang="en-GB" dirty="0"/>
          </a:p>
        </p:txBody>
      </p:sp>
    </p:spTree>
    <p:extLst>
      <p:ext uri="{BB962C8B-B14F-4D97-AF65-F5344CB8AC3E}">
        <p14:creationId xmlns:p14="http://schemas.microsoft.com/office/powerpoint/2010/main" val="18276992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lstStyle/>
          <a:p>
            <a:r>
              <a:rPr lang="en-ZA" sz="2800" dirty="0" smtClean="0"/>
              <a:t>PART II:</a:t>
            </a:r>
            <a:r>
              <a:rPr lang="en-ZA" sz="2800" dirty="0"/>
              <a:t> South Africa’s foreign policy perspectives towards the R</a:t>
            </a:r>
            <a:r>
              <a:rPr lang="en-ZA" sz="2800" dirty="0" smtClean="0"/>
              <a:t>egion</a:t>
            </a:r>
            <a:endParaRPr lang="en-ZA" sz="2800" dirty="0"/>
          </a:p>
        </p:txBody>
      </p:sp>
      <p:sp>
        <p:nvSpPr>
          <p:cNvPr id="3" name="Content Placeholder 2"/>
          <p:cNvSpPr>
            <a:spLocks noGrp="1"/>
          </p:cNvSpPr>
          <p:nvPr>
            <p:ph idx="1"/>
          </p:nvPr>
        </p:nvSpPr>
        <p:spPr>
          <a:xfrm>
            <a:off x="0" y="836712"/>
            <a:ext cx="9144000" cy="5256584"/>
          </a:xfrm>
        </p:spPr>
        <p:txBody>
          <a:bodyPr/>
          <a:lstStyle/>
          <a:p>
            <a:pPr marL="461963" indent="-285750" algn="just">
              <a:buFont typeface="Wingdings" panose="05000000000000000000" pitchFamily="2" charset="2"/>
              <a:buChar char="Ø"/>
            </a:pPr>
            <a:r>
              <a:rPr lang="en-ZA" sz="1800" b="1" dirty="0" smtClean="0"/>
              <a:t>Economic Situation in the Middle East (cont.)</a:t>
            </a:r>
          </a:p>
          <a:p>
            <a:pPr marL="176213" indent="0" algn="just">
              <a:buNone/>
            </a:pPr>
            <a:endParaRPr lang="en-ZA" sz="1800" b="1" dirty="0"/>
          </a:p>
          <a:p>
            <a:pPr marL="176213" indent="0" algn="just">
              <a:buNone/>
            </a:pPr>
            <a:r>
              <a:rPr lang="en-ZA" sz="1800" b="1" u="sng" dirty="0" smtClean="0"/>
              <a:t>SA position</a:t>
            </a:r>
            <a:endParaRPr lang="en-ZA" sz="1800" b="1" dirty="0" smtClean="0"/>
          </a:p>
          <a:p>
            <a:pPr marL="461963" indent="-285750" algn="just"/>
            <a:r>
              <a:rPr lang="en-ZA" sz="1800" dirty="0"/>
              <a:t>A</a:t>
            </a:r>
            <a:r>
              <a:rPr lang="en-ZA" sz="1800" dirty="0" smtClean="0"/>
              <a:t>bility </a:t>
            </a:r>
            <a:r>
              <a:rPr lang="en-ZA" sz="1800" dirty="0"/>
              <a:t>to identify export opportunities and service them will require increased interaction between </a:t>
            </a:r>
            <a:r>
              <a:rPr lang="en-ZA" sz="1800" dirty="0" smtClean="0"/>
              <a:t>SA Missions </a:t>
            </a:r>
            <a:r>
              <a:rPr lang="en-ZA" sz="1800" dirty="0"/>
              <a:t>and private sector in South Africa – co-ordinated and facilitated by DIRCO and the </a:t>
            </a:r>
            <a:r>
              <a:rPr lang="en-ZA" sz="1800" dirty="0" smtClean="0"/>
              <a:t>DTIC.</a:t>
            </a:r>
          </a:p>
          <a:p>
            <a:pPr marL="461963" indent="-285750" algn="just"/>
            <a:r>
              <a:rPr lang="en-ZA" sz="1800" dirty="0" smtClean="0"/>
              <a:t>There </a:t>
            </a:r>
            <a:r>
              <a:rPr lang="en-ZA" sz="1800" dirty="0"/>
              <a:t>is a move to diversify international supply chains which provides further opportunities for South Africa’s manufacturing and industrialisation. </a:t>
            </a:r>
            <a:endParaRPr lang="en-ZA" sz="1800" dirty="0" smtClean="0"/>
          </a:p>
          <a:p>
            <a:pPr marL="461963" indent="-285750" algn="just"/>
            <a:r>
              <a:rPr lang="en-ZA" sz="1800" dirty="0" smtClean="0"/>
              <a:t>South </a:t>
            </a:r>
            <a:r>
              <a:rPr lang="en-ZA" sz="1800" dirty="0"/>
              <a:t>Africa should continue to pursue primary sector production and export to the region, as it remains in demand and would present an opportunity as global production has been curtailed and price competition may result in exploitation of South Africa’s comparative advantages – production costs and market proximity. </a:t>
            </a:r>
            <a:endParaRPr lang="en-ZA" sz="1800" dirty="0" smtClean="0"/>
          </a:p>
          <a:p>
            <a:pPr marL="461963" indent="-285750" algn="just"/>
            <a:r>
              <a:rPr lang="en-ZA" sz="1800" dirty="0" smtClean="0"/>
              <a:t>Commence with discussions </a:t>
            </a:r>
            <a:r>
              <a:rPr lang="en-ZA" sz="1800" dirty="0"/>
              <a:t>and cooperation on multifaceted aspects of healthcare and medical </a:t>
            </a:r>
            <a:r>
              <a:rPr lang="en-ZA" sz="1800" dirty="0" smtClean="0"/>
              <a:t>sciences; and</a:t>
            </a:r>
          </a:p>
          <a:p>
            <a:pPr marL="461963" indent="-285750" algn="just"/>
            <a:r>
              <a:rPr lang="en-ZA" sz="1800" dirty="0" smtClean="0"/>
              <a:t>Monitoring development </a:t>
            </a:r>
            <a:r>
              <a:rPr lang="en-ZA" sz="1800" dirty="0"/>
              <a:t>and implementation of post COVID </a:t>
            </a:r>
            <a:r>
              <a:rPr lang="en-ZA" sz="1800" dirty="0" smtClean="0"/>
              <a:t>strategies to advance </a:t>
            </a:r>
            <a:r>
              <a:rPr lang="en-ZA" sz="1800" dirty="0"/>
              <a:t>South Africa’s own economic recovery and integration in the global economy</a:t>
            </a:r>
          </a:p>
          <a:p>
            <a:pPr marL="461963" indent="-285750" algn="just">
              <a:buFont typeface="Arial" panose="020B0604020202020204" pitchFamily="34" charset="0"/>
              <a:buChar char="•"/>
            </a:pPr>
            <a:endParaRPr lang="en-ZA" sz="1800" b="1" dirty="0"/>
          </a:p>
        </p:txBody>
      </p:sp>
      <p:sp>
        <p:nvSpPr>
          <p:cNvPr id="4" name="Slide Number Placeholder 3"/>
          <p:cNvSpPr>
            <a:spLocks noGrp="1"/>
          </p:cNvSpPr>
          <p:nvPr>
            <p:ph type="sldNum" sz="quarter" idx="10"/>
          </p:nvPr>
        </p:nvSpPr>
        <p:spPr/>
        <p:txBody>
          <a:bodyPr/>
          <a:lstStyle/>
          <a:p>
            <a:pPr>
              <a:defRPr/>
            </a:pPr>
            <a:fld id="{8499B123-3E81-4665-93E0-51D9C86394F7}" type="slidenum">
              <a:rPr lang="en-GB" smtClean="0"/>
              <a:pPr>
                <a:defRPr/>
              </a:pPr>
              <a:t>20</a:t>
            </a:fld>
            <a:endParaRPr lang="en-GB" dirty="0"/>
          </a:p>
        </p:txBody>
      </p:sp>
    </p:spTree>
    <p:extLst>
      <p:ext uri="{BB962C8B-B14F-4D97-AF65-F5344CB8AC3E}">
        <p14:creationId xmlns:p14="http://schemas.microsoft.com/office/powerpoint/2010/main" val="3609771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615"/>
            <a:ext cx="8229600" cy="962113"/>
          </a:xfrm>
        </p:spPr>
        <p:txBody>
          <a:bodyPr/>
          <a:lstStyle/>
          <a:p>
            <a:r>
              <a:rPr lang="en-US" sz="2800" dirty="0"/>
              <a:t>QUESTIONS? </a:t>
            </a:r>
            <a:endParaRPr lang="en-ZA"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14575538"/>
              </p:ext>
            </p:extLst>
          </p:nvPr>
        </p:nvGraphicFramePr>
        <p:xfrm>
          <a:off x="395536" y="1412776"/>
          <a:ext cx="8229600" cy="3816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pPr>
              <a:defRPr/>
            </a:pPr>
            <a:fld id="{8499B123-3E81-4665-93E0-51D9C86394F7}" type="slidenum">
              <a:rPr lang="en-GB" smtClean="0"/>
              <a:pPr>
                <a:defRPr/>
              </a:pPr>
              <a:t>21</a:t>
            </a:fld>
            <a:endParaRPr lang="en-GB" dirty="0"/>
          </a:p>
        </p:txBody>
      </p:sp>
    </p:spTree>
    <p:extLst>
      <p:ext uri="{BB962C8B-B14F-4D97-AF65-F5344CB8AC3E}">
        <p14:creationId xmlns:p14="http://schemas.microsoft.com/office/powerpoint/2010/main" val="2410620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lstStyle/>
          <a:p>
            <a:r>
              <a:rPr lang="en-ZA" sz="2800" dirty="0"/>
              <a:t>INTRODUCTION</a:t>
            </a:r>
          </a:p>
        </p:txBody>
      </p:sp>
      <p:sp>
        <p:nvSpPr>
          <p:cNvPr id="3" name="Content Placeholder 2"/>
          <p:cNvSpPr>
            <a:spLocks noGrp="1"/>
          </p:cNvSpPr>
          <p:nvPr>
            <p:ph idx="1"/>
          </p:nvPr>
        </p:nvSpPr>
        <p:spPr>
          <a:xfrm>
            <a:off x="0" y="980728"/>
            <a:ext cx="9144000" cy="4392488"/>
          </a:xfrm>
        </p:spPr>
        <p:txBody>
          <a:bodyPr/>
          <a:lstStyle/>
          <a:p>
            <a:pPr marL="461963" indent="-285750" algn="just">
              <a:buFont typeface="Wingdings" panose="05000000000000000000" pitchFamily="2" charset="2"/>
              <a:buChar char="Ø"/>
            </a:pPr>
            <a:endParaRPr lang="en-ZA" sz="1800" dirty="0"/>
          </a:p>
          <a:p>
            <a:pPr marL="461963" indent="-285750" algn="just">
              <a:buFont typeface="Wingdings" panose="05000000000000000000" pitchFamily="2" charset="2"/>
              <a:buChar char="Ø"/>
            </a:pPr>
            <a:r>
              <a:rPr lang="en-ZA" sz="2000" dirty="0" smtClean="0"/>
              <a:t>Introductory Remarks</a:t>
            </a:r>
          </a:p>
          <a:p>
            <a:pPr marL="461963" indent="-285750" algn="just">
              <a:buFont typeface="Wingdings" panose="05000000000000000000" pitchFamily="2" charset="2"/>
              <a:buChar char="Ø"/>
            </a:pPr>
            <a:endParaRPr lang="en-ZA" sz="2000" dirty="0" smtClean="0"/>
          </a:p>
          <a:p>
            <a:pPr marL="461963" indent="-285750" algn="just">
              <a:buFont typeface="Wingdings" panose="05000000000000000000" pitchFamily="2" charset="2"/>
              <a:buChar char="Ø"/>
            </a:pPr>
            <a:r>
              <a:rPr lang="en-ZA" sz="2000" dirty="0" smtClean="0"/>
              <a:t>Structure of presentation:</a:t>
            </a:r>
          </a:p>
          <a:p>
            <a:pPr marL="461963" indent="-285750" algn="just">
              <a:buFont typeface="Wingdings" panose="05000000000000000000" pitchFamily="2" charset="2"/>
              <a:buChar char="Ø"/>
            </a:pPr>
            <a:endParaRPr lang="en-ZA" sz="2000" dirty="0"/>
          </a:p>
          <a:p>
            <a:pPr marL="919163" lvl="1" algn="just">
              <a:buFont typeface="Wingdings" panose="05000000000000000000" pitchFamily="2" charset="2"/>
              <a:buChar char="§"/>
            </a:pPr>
            <a:r>
              <a:rPr lang="en-ZA" sz="1800" dirty="0" smtClean="0"/>
              <a:t>Part I:  </a:t>
            </a:r>
            <a:r>
              <a:rPr lang="en-ZA" sz="1800" b="1" dirty="0"/>
              <a:t>Overview of the current developments affecting the Middle East </a:t>
            </a:r>
            <a:r>
              <a:rPr lang="en-ZA" sz="1800" b="1" dirty="0" smtClean="0"/>
              <a:t>	Region</a:t>
            </a:r>
            <a:endParaRPr lang="en-ZA" sz="1800" dirty="0" smtClean="0"/>
          </a:p>
          <a:p>
            <a:pPr marL="919163" lvl="1" algn="just">
              <a:buFont typeface="Wingdings" panose="05000000000000000000" pitchFamily="2" charset="2"/>
              <a:buChar char="§"/>
            </a:pPr>
            <a:r>
              <a:rPr lang="en-ZA" sz="1800" dirty="0" smtClean="0"/>
              <a:t>Part II:	</a:t>
            </a:r>
            <a:r>
              <a:rPr lang="en-ZA" sz="1800" b="1" dirty="0" smtClean="0"/>
              <a:t>South </a:t>
            </a:r>
            <a:r>
              <a:rPr lang="en-ZA" sz="1800" b="1" dirty="0"/>
              <a:t>Africa’s foreign policy perspectives towards the </a:t>
            </a:r>
            <a:r>
              <a:rPr lang="en-ZA" sz="1800" b="1" dirty="0" smtClean="0"/>
              <a:t>	Region</a:t>
            </a:r>
            <a:endParaRPr lang="en-ZA" sz="1800" dirty="0"/>
          </a:p>
          <a:p>
            <a:pPr marL="919163" lvl="1" algn="just">
              <a:buFont typeface="Wingdings" panose="05000000000000000000" pitchFamily="2" charset="2"/>
              <a:buChar char="§"/>
            </a:pPr>
            <a:endParaRPr lang="en-ZA" sz="1800" dirty="0"/>
          </a:p>
          <a:p>
            <a:pPr marL="461963" indent="-285750" algn="just">
              <a:buFont typeface="Wingdings" panose="05000000000000000000" pitchFamily="2" charset="2"/>
              <a:buChar char="Ø"/>
            </a:pPr>
            <a:endParaRPr lang="en-ZA" sz="1800" dirty="0"/>
          </a:p>
          <a:p>
            <a:pPr marL="176213" indent="0" algn="just">
              <a:buNone/>
            </a:pPr>
            <a:endParaRPr lang="en-ZA" sz="1800" dirty="0"/>
          </a:p>
          <a:p>
            <a:pPr marL="176213" indent="0" algn="just">
              <a:buNone/>
            </a:pPr>
            <a:endParaRPr lang="en-ZA" sz="1800" dirty="0"/>
          </a:p>
          <a:p>
            <a:pPr marL="176213" indent="0" algn="just">
              <a:buNone/>
            </a:pPr>
            <a:endParaRPr lang="en-ZA" sz="1800" dirty="0"/>
          </a:p>
          <a:p>
            <a:pPr marL="176213" indent="0" algn="just">
              <a:buNone/>
            </a:pPr>
            <a:endParaRPr lang="en-ZA" sz="1800" dirty="0"/>
          </a:p>
        </p:txBody>
      </p:sp>
      <p:sp>
        <p:nvSpPr>
          <p:cNvPr id="4" name="Slide Number Placeholder 3"/>
          <p:cNvSpPr>
            <a:spLocks noGrp="1"/>
          </p:cNvSpPr>
          <p:nvPr>
            <p:ph type="sldNum" sz="quarter" idx="10"/>
          </p:nvPr>
        </p:nvSpPr>
        <p:spPr/>
        <p:txBody>
          <a:bodyPr/>
          <a:lstStyle/>
          <a:p>
            <a:pPr>
              <a:defRPr/>
            </a:pPr>
            <a:fld id="{8499B123-3E81-4665-93E0-51D9C86394F7}" type="slidenum">
              <a:rPr lang="en-GB" smtClean="0"/>
              <a:pPr>
                <a:defRPr/>
              </a:pPr>
              <a:t>3</a:t>
            </a:fld>
            <a:endParaRPr lang="en-GB" dirty="0"/>
          </a:p>
        </p:txBody>
      </p:sp>
    </p:spTree>
    <p:extLst>
      <p:ext uri="{BB962C8B-B14F-4D97-AF65-F5344CB8AC3E}">
        <p14:creationId xmlns:p14="http://schemas.microsoft.com/office/powerpoint/2010/main" val="746395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lstStyle/>
          <a:p>
            <a:r>
              <a:rPr lang="en-ZA" sz="2800" dirty="0" smtClean="0"/>
              <a:t>PART I:</a:t>
            </a:r>
            <a:r>
              <a:rPr lang="en-ZA" sz="2800" dirty="0"/>
              <a:t> Overview of the current developments affecting the Middle East </a:t>
            </a:r>
            <a:r>
              <a:rPr lang="en-ZA" sz="2800" dirty="0" smtClean="0"/>
              <a:t>Region</a:t>
            </a:r>
            <a:endParaRPr lang="en-ZA" sz="2800" dirty="0"/>
          </a:p>
        </p:txBody>
      </p:sp>
      <p:sp>
        <p:nvSpPr>
          <p:cNvPr id="3" name="Content Placeholder 2"/>
          <p:cNvSpPr>
            <a:spLocks noGrp="1"/>
          </p:cNvSpPr>
          <p:nvPr>
            <p:ph idx="1"/>
          </p:nvPr>
        </p:nvSpPr>
        <p:spPr>
          <a:xfrm>
            <a:off x="0" y="980728"/>
            <a:ext cx="9144000" cy="4392488"/>
          </a:xfrm>
        </p:spPr>
        <p:txBody>
          <a:bodyPr/>
          <a:lstStyle/>
          <a:p>
            <a:pPr marL="461963" indent="-285750" algn="just">
              <a:buFont typeface="Wingdings" panose="05000000000000000000" pitchFamily="2" charset="2"/>
              <a:buChar char="Ø"/>
            </a:pPr>
            <a:endParaRPr lang="en-ZA" sz="1800" dirty="0"/>
          </a:p>
          <a:p>
            <a:pPr marL="461963" indent="-285750" algn="just">
              <a:buFont typeface="Wingdings" panose="05000000000000000000" pitchFamily="2" charset="2"/>
              <a:buChar char="Ø"/>
            </a:pPr>
            <a:endParaRPr lang="en-ZA" sz="2000" dirty="0"/>
          </a:p>
          <a:p>
            <a:pPr marL="461963" indent="-285750" algn="just">
              <a:buFont typeface="Wingdings" panose="05000000000000000000" pitchFamily="2" charset="2"/>
              <a:buChar char="Ø"/>
            </a:pPr>
            <a:r>
              <a:rPr lang="en-ZA" sz="2000" dirty="0" smtClean="0"/>
              <a:t>Effects of the outbreak of COVID-19 globally, including the ME</a:t>
            </a:r>
          </a:p>
          <a:p>
            <a:pPr marL="461963" indent="-285750" algn="just">
              <a:buFont typeface="Wingdings" panose="05000000000000000000" pitchFamily="2" charset="2"/>
              <a:buChar char="Ø"/>
            </a:pPr>
            <a:r>
              <a:rPr lang="en-ZA" sz="2000" dirty="0" smtClean="0"/>
              <a:t>United Nations call for cessation of hostilities; humanitarian pause of 90 consecutive days</a:t>
            </a:r>
          </a:p>
          <a:p>
            <a:pPr marL="461963" indent="-285750" algn="just">
              <a:buFont typeface="Wingdings" panose="05000000000000000000" pitchFamily="2" charset="2"/>
              <a:buChar char="Ø"/>
            </a:pPr>
            <a:r>
              <a:rPr lang="en-ZA" sz="2000" dirty="0" smtClean="0"/>
              <a:t>Despite this call, aggression remains:</a:t>
            </a:r>
          </a:p>
          <a:p>
            <a:pPr marL="919163" lvl="1" algn="just"/>
            <a:r>
              <a:rPr lang="en-ZA" sz="1800" dirty="0" smtClean="0"/>
              <a:t>Israel-Palestine Conflict</a:t>
            </a:r>
          </a:p>
          <a:p>
            <a:pPr marL="919163" lvl="1" algn="just"/>
            <a:r>
              <a:rPr lang="en-ZA" sz="1800" dirty="0" smtClean="0"/>
              <a:t>Syria</a:t>
            </a:r>
          </a:p>
          <a:p>
            <a:pPr marL="919163" lvl="1" algn="just"/>
            <a:r>
              <a:rPr lang="en-ZA" sz="1800" dirty="0" smtClean="0"/>
              <a:t>Yemen</a:t>
            </a:r>
          </a:p>
          <a:p>
            <a:pPr marL="919163" lvl="1" algn="just"/>
            <a:r>
              <a:rPr lang="en-ZA" sz="1800" dirty="0" smtClean="0"/>
              <a:t>Iran</a:t>
            </a:r>
          </a:p>
          <a:p>
            <a:pPr marL="919163" lvl="1" algn="just"/>
            <a:r>
              <a:rPr lang="en-ZA" sz="1800" dirty="0" smtClean="0"/>
              <a:t>Blockade against Qatar</a:t>
            </a:r>
          </a:p>
          <a:p>
            <a:pPr marL="576263" algn="just">
              <a:buFont typeface="Wingdings" panose="05000000000000000000" pitchFamily="2" charset="2"/>
              <a:buChar char="Ø"/>
            </a:pPr>
            <a:r>
              <a:rPr lang="en-ZA" dirty="0" smtClean="0"/>
              <a:t>Economic effect of COVID-19 on Middle East</a:t>
            </a:r>
          </a:p>
          <a:p>
            <a:pPr marL="176213" indent="0" algn="just">
              <a:buNone/>
            </a:pPr>
            <a:endParaRPr lang="en-ZA" sz="2000" dirty="0" smtClean="0"/>
          </a:p>
          <a:p>
            <a:pPr marL="461963" indent="-285750" algn="just">
              <a:buFont typeface="Wingdings" panose="05000000000000000000" pitchFamily="2" charset="2"/>
              <a:buChar char="Ø"/>
            </a:pPr>
            <a:endParaRPr lang="en-ZA" sz="1800" dirty="0"/>
          </a:p>
          <a:p>
            <a:pPr marL="176213" indent="0" algn="just">
              <a:buNone/>
            </a:pPr>
            <a:endParaRPr lang="en-ZA" sz="1800" dirty="0"/>
          </a:p>
          <a:p>
            <a:pPr marL="176213" indent="0" algn="just">
              <a:buNone/>
            </a:pPr>
            <a:endParaRPr lang="en-ZA" sz="1800" dirty="0"/>
          </a:p>
          <a:p>
            <a:pPr marL="176213" indent="0" algn="just">
              <a:buNone/>
            </a:pPr>
            <a:endParaRPr lang="en-ZA" sz="1800" dirty="0"/>
          </a:p>
          <a:p>
            <a:pPr marL="176213" indent="0" algn="just">
              <a:buNone/>
            </a:pPr>
            <a:endParaRPr lang="en-ZA" sz="1800" dirty="0"/>
          </a:p>
        </p:txBody>
      </p:sp>
      <p:sp>
        <p:nvSpPr>
          <p:cNvPr id="4" name="Slide Number Placeholder 3"/>
          <p:cNvSpPr>
            <a:spLocks noGrp="1"/>
          </p:cNvSpPr>
          <p:nvPr>
            <p:ph type="sldNum" sz="quarter" idx="10"/>
          </p:nvPr>
        </p:nvSpPr>
        <p:spPr/>
        <p:txBody>
          <a:bodyPr/>
          <a:lstStyle/>
          <a:p>
            <a:pPr>
              <a:defRPr/>
            </a:pPr>
            <a:fld id="{8499B123-3E81-4665-93E0-51D9C86394F7}" type="slidenum">
              <a:rPr lang="en-GB" smtClean="0"/>
              <a:pPr>
                <a:defRPr/>
              </a:pPr>
              <a:t>4</a:t>
            </a:fld>
            <a:endParaRPr lang="en-GB" dirty="0"/>
          </a:p>
        </p:txBody>
      </p:sp>
    </p:spTree>
    <p:extLst>
      <p:ext uri="{BB962C8B-B14F-4D97-AF65-F5344CB8AC3E}">
        <p14:creationId xmlns:p14="http://schemas.microsoft.com/office/powerpoint/2010/main" val="2957979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lstStyle/>
          <a:p>
            <a:r>
              <a:rPr lang="en-ZA" sz="2800" dirty="0" smtClean="0"/>
              <a:t>PART II:</a:t>
            </a:r>
            <a:r>
              <a:rPr lang="en-ZA" sz="2800" dirty="0"/>
              <a:t> South Africa’s foreign policy perspectives towards the R</a:t>
            </a:r>
            <a:r>
              <a:rPr lang="en-ZA" sz="2800" dirty="0" smtClean="0"/>
              <a:t>egion</a:t>
            </a:r>
            <a:endParaRPr lang="en-ZA" sz="2800" dirty="0"/>
          </a:p>
        </p:txBody>
      </p:sp>
      <p:sp>
        <p:nvSpPr>
          <p:cNvPr id="3" name="Content Placeholder 2"/>
          <p:cNvSpPr>
            <a:spLocks noGrp="1"/>
          </p:cNvSpPr>
          <p:nvPr>
            <p:ph idx="1"/>
          </p:nvPr>
        </p:nvSpPr>
        <p:spPr>
          <a:xfrm>
            <a:off x="0" y="980728"/>
            <a:ext cx="9144000" cy="4392488"/>
          </a:xfrm>
        </p:spPr>
        <p:txBody>
          <a:bodyPr/>
          <a:lstStyle/>
          <a:p>
            <a:pPr marL="461963" indent="-285750" algn="just">
              <a:buFont typeface="Wingdings" panose="05000000000000000000" pitchFamily="2" charset="2"/>
              <a:buChar char="Ø"/>
            </a:pPr>
            <a:endParaRPr lang="en-ZA" sz="1800" dirty="0"/>
          </a:p>
          <a:p>
            <a:pPr marL="461963" indent="-285750" algn="just">
              <a:buFont typeface="Wingdings" panose="05000000000000000000" pitchFamily="2" charset="2"/>
              <a:buChar char="Ø"/>
            </a:pPr>
            <a:r>
              <a:rPr lang="en-ZA" sz="2000" b="1" dirty="0" smtClean="0"/>
              <a:t>Middle East Peace Process (Israel-Palestine Conflict)</a:t>
            </a:r>
            <a:endParaRPr lang="en-ZA" sz="2000" b="1" dirty="0"/>
          </a:p>
          <a:p>
            <a:pPr marL="176213" indent="0" algn="just">
              <a:buNone/>
            </a:pPr>
            <a:endParaRPr lang="en-ZA" sz="2000" dirty="0" smtClean="0"/>
          </a:p>
          <a:p>
            <a:pPr marL="862013" lvl="1" algn="just">
              <a:buFont typeface="Arial" panose="020B0604020202020204" pitchFamily="34" charset="0"/>
              <a:buChar char="•"/>
            </a:pPr>
            <a:r>
              <a:rPr lang="en-ZA" dirty="0" smtClean="0"/>
              <a:t>17 May 2020: formation of new Israeli Government by PM Netanyahu, introduction of renewed Annexation Plan</a:t>
            </a:r>
          </a:p>
          <a:p>
            <a:pPr marL="862013" lvl="1" algn="just">
              <a:buFont typeface="Arial" panose="020B0604020202020204" pitchFamily="34" charset="0"/>
              <a:buChar char="•"/>
            </a:pPr>
            <a:r>
              <a:rPr lang="en-ZA" dirty="0" smtClean="0"/>
              <a:t>Dovetailed with President Trump’s so-called Peace Plan: permanent colonisation of Palestinian land; Jerusalem as Israel’s eternal and undivided capital: breach of UN Charter, UNSC Resolution 2334 (2016) and other international legal provisions</a:t>
            </a:r>
          </a:p>
          <a:p>
            <a:pPr marL="862013" lvl="1" algn="just">
              <a:buFont typeface="Arial" panose="020B0604020202020204" pitchFamily="34" charset="0"/>
              <a:buChar char="•"/>
            </a:pPr>
            <a:r>
              <a:rPr lang="en-ZA" dirty="0" smtClean="0"/>
              <a:t>Other initiatives of Trump Administration: further deadlock of MEPP, moving of US Embassy to Jerusalem, recognition of Israeli “sovereignty” over Golan Heights, closure of PLO Office in Washington and tacit approval for accelerated expansion of illegal Israeli settlements.</a:t>
            </a:r>
          </a:p>
          <a:p>
            <a:pPr marL="862013" lvl="1" algn="just">
              <a:buFont typeface="Arial" panose="020B0604020202020204" pitchFamily="34" charset="0"/>
              <a:buChar char="•"/>
            </a:pPr>
            <a:endParaRPr lang="en-ZA" dirty="0"/>
          </a:p>
          <a:p>
            <a:pPr marL="176213" indent="0" algn="just">
              <a:buNone/>
            </a:pPr>
            <a:endParaRPr lang="en-ZA" sz="2000" dirty="0"/>
          </a:p>
          <a:p>
            <a:pPr marL="176213" indent="0" algn="just">
              <a:buNone/>
            </a:pPr>
            <a:endParaRPr lang="en-ZA" sz="2000" dirty="0"/>
          </a:p>
          <a:p>
            <a:pPr marL="176213" indent="0" algn="just">
              <a:buNone/>
            </a:pPr>
            <a:endParaRPr lang="en-ZA" sz="1800" dirty="0"/>
          </a:p>
          <a:p>
            <a:pPr marL="176213" indent="0" algn="just">
              <a:buNone/>
            </a:pPr>
            <a:endParaRPr lang="en-ZA" sz="1800" dirty="0"/>
          </a:p>
        </p:txBody>
      </p:sp>
      <p:sp>
        <p:nvSpPr>
          <p:cNvPr id="4" name="Slide Number Placeholder 3"/>
          <p:cNvSpPr>
            <a:spLocks noGrp="1"/>
          </p:cNvSpPr>
          <p:nvPr>
            <p:ph type="sldNum" sz="quarter" idx="10"/>
          </p:nvPr>
        </p:nvSpPr>
        <p:spPr/>
        <p:txBody>
          <a:bodyPr/>
          <a:lstStyle/>
          <a:p>
            <a:pPr>
              <a:defRPr/>
            </a:pPr>
            <a:fld id="{8499B123-3E81-4665-93E0-51D9C86394F7}" type="slidenum">
              <a:rPr lang="en-GB" smtClean="0"/>
              <a:pPr>
                <a:defRPr/>
              </a:pPr>
              <a:t>5</a:t>
            </a:fld>
            <a:endParaRPr lang="en-GB" dirty="0"/>
          </a:p>
        </p:txBody>
      </p:sp>
    </p:spTree>
    <p:extLst>
      <p:ext uri="{BB962C8B-B14F-4D97-AF65-F5344CB8AC3E}">
        <p14:creationId xmlns:p14="http://schemas.microsoft.com/office/powerpoint/2010/main" val="666820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lstStyle/>
          <a:p>
            <a:r>
              <a:rPr lang="en-ZA" sz="2800" dirty="0" smtClean="0"/>
              <a:t>PART II:</a:t>
            </a:r>
            <a:r>
              <a:rPr lang="en-ZA" sz="2800" dirty="0"/>
              <a:t> South Africa’s foreign policy perspectives towards the R</a:t>
            </a:r>
            <a:r>
              <a:rPr lang="en-ZA" sz="2800" dirty="0" smtClean="0"/>
              <a:t>egion</a:t>
            </a:r>
            <a:endParaRPr lang="en-ZA" sz="2800" dirty="0"/>
          </a:p>
        </p:txBody>
      </p:sp>
      <p:sp>
        <p:nvSpPr>
          <p:cNvPr id="3" name="Content Placeholder 2"/>
          <p:cNvSpPr>
            <a:spLocks noGrp="1"/>
          </p:cNvSpPr>
          <p:nvPr>
            <p:ph idx="1"/>
          </p:nvPr>
        </p:nvSpPr>
        <p:spPr>
          <a:xfrm>
            <a:off x="0" y="980728"/>
            <a:ext cx="9144000" cy="4392488"/>
          </a:xfrm>
        </p:spPr>
        <p:txBody>
          <a:bodyPr/>
          <a:lstStyle/>
          <a:p>
            <a:pPr marL="461963" indent="-285750" algn="just">
              <a:buFont typeface="Wingdings" panose="05000000000000000000" pitchFamily="2" charset="2"/>
              <a:buChar char="Ø"/>
            </a:pPr>
            <a:endParaRPr lang="en-ZA" sz="1800" dirty="0"/>
          </a:p>
          <a:p>
            <a:pPr marL="461963" indent="-285750" algn="just">
              <a:buFont typeface="Wingdings" panose="05000000000000000000" pitchFamily="2" charset="2"/>
              <a:buChar char="Ø"/>
            </a:pPr>
            <a:r>
              <a:rPr lang="en-ZA" sz="2000" b="1" dirty="0" smtClean="0"/>
              <a:t>Middle East Peace Process (Israel-Palestine Conflict, cont.)</a:t>
            </a:r>
            <a:endParaRPr lang="en-ZA" sz="2000" b="1" dirty="0"/>
          </a:p>
          <a:p>
            <a:pPr marL="461963" indent="-285750" algn="just">
              <a:buFont typeface="Wingdings" panose="05000000000000000000" pitchFamily="2" charset="2"/>
              <a:buChar char="Ø"/>
            </a:pPr>
            <a:endParaRPr lang="en-ZA" sz="2000" b="1" dirty="0"/>
          </a:p>
          <a:p>
            <a:pPr marL="176213" indent="0" algn="just">
              <a:buNone/>
            </a:pPr>
            <a:r>
              <a:rPr lang="en-ZA" sz="2000" b="1" dirty="0" smtClean="0"/>
              <a:t>Briefing by United Nations Special Coordinator for the ME, 20 July 2020</a:t>
            </a:r>
          </a:p>
          <a:p>
            <a:pPr marL="176213" indent="0" algn="just">
              <a:buNone/>
            </a:pPr>
            <a:endParaRPr lang="en-ZA" dirty="0"/>
          </a:p>
          <a:p>
            <a:pPr lvl="0"/>
            <a:r>
              <a:rPr lang="en-ZA" sz="2000" dirty="0"/>
              <a:t>E</a:t>
            </a:r>
            <a:r>
              <a:rPr lang="en-ZA" sz="2000" dirty="0" smtClean="0"/>
              <a:t>scalating </a:t>
            </a:r>
            <a:r>
              <a:rPr lang="en-ZA" sz="2000" dirty="0"/>
              <a:t>health crisis as both struggle to contain the rapid spike of COVID-19 cases;</a:t>
            </a:r>
          </a:p>
          <a:p>
            <a:pPr lvl="0"/>
            <a:r>
              <a:rPr lang="en-ZA" sz="2000" dirty="0"/>
              <a:t>A spiralling economic crisis as businesses close, unemployment soars, protests  increase and the economy suffers the financial impact of months of lockdowns and restrictions; and</a:t>
            </a:r>
          </a:p>
          <a:p>
            <a:pPr lvl="0"/>
            <a:r>
              <a:rPr lang="en-ZA" sz="2000" dirty="0"/>
              <a:t>A mounting political confrontation, driven by the threat of Israeli annexation of parts of the occupied West Bank, and the steps taken in response by the Palestinian leadership. </a:t>
            </a:r>
          </a:p>
          <a:p>
            <a:r>
              <a:rPr lang="en-ZA" sz="2000" dirty="0"/>
              <a:t> </a:t>
            </a:r>
          </a:p>
          <a:p>
            <a:pPr marL="176213" indent="0" algn="just">
              <a:buNone/>
            </a:pPr>
            <a:endParaRPr lang="en-ZA" sz="2000" dirty="0"/>
          </a:p>
          <a:p>
            <a:pPr marL="176213" indent="0" algn="just">
              <a:buNone/>
            </a:pPr>
            <a:endParaRPr lang="en-ZA" sz="2000" dirty="0"/>
          </a:p>
          <a:p>
            <a:pPr marL="176213" indent="0" algn="just">
              <a:buNone/>
            </a:pPr>
            <a:endParaRPr lang="en-ZA" sz="1800" dirty="0"/>
          </a:p>
          <a:p>
            <a:pPr marL="176213" indent="0" algn="just">
              <a:buNone/>
            </a:pPr>
            <a:endParaRPr lang="en-ZA" sz="1800" dirty="0"/>
          </a:p>
        </p:txBody>
      </p:sp>
      <p:sp>
        <p:nvSpPr>
          <p:cNvPr id="4" name="Slide Number Placeholder 3"/>
          <p:cNvSpPr>
            <a:spLocks noGrp="1"/>
          </p:cNvSpPr>
          <p:nvPr>
            <p:ph type="sldNum" sz="quarter" idx="10"/>
          </p:nvPr>
        </p:nvSpPr>
        <p:spPr/>
        <p:txBody>
          <a:bodyPr/>
          <a:lstStyle/>
          <a:p>
            <a:pPr>
              <a:defRPr/>
            </a:pPr>
            <a:fld id="{8499B123-3E81-4665-93E0-51D9C86394F7}" type="slidenum">
              <a:rPr lang="en-GB" smtClean="0"/>
              <a:pPr>
                <a:defRPr/>
              </a:pPr>
              <a:t>6</a:t>
            </a:fld>
            <a:endParaRPr lang="en-GB" dirty="0"/>
          </a:p>
        </p:txBody>
      </p:sp>
    </p:spTree>
    <p:extLst>
      <p:ext uri="{BB962C8B-B14F-4D97-AF65-F5344CB8AC3E}">
        <p14:creationId xmlns:p14="http://schemas.microsoft.com/office/powerpoint/2010/main" val="3804981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lstStyle/>
          <a:p>
            <a:r>
              <a:rPr lang="en-ZA" sz="2800" dirty="0" smtClean="0"/>
              <a:t>PART II:</a:t>
            </a:r>
            <a:r>
              <a:rPr lang="en-ZA" sz="2800" dirty="0"/>
              <a:t> South Africa’s foreign policy perspectives towards the R</a:t>
            </a:r>
            <a:r>
              <a:rPr lang="en-ZA" sz="2800" dirty="0" smtClean="0"/>
              <a:t>egion</a:t>
            </a:r>
            <a:endParaRPr lang="en-ZA" sz="2800" dirty="0"/>
          </a:p>
        </p:txBody>
      </p:sp>
      <p:sp>
        <p:nvSpPr>
          <p:cNvPr id="3" name="Content Placeholder 2"/>
          <p:cNvSpPr>
            <a:spLocks noGrp="1"/>
          </p:cNvSpPr>
          <p:nvPr>
            <p:ph idx="1"/>
          </p:nvPr>
        </p:nvSpPr>
        <p:spPr>
          <a:xfrm>
            <a:off x="0" y="980728"/>
            <a:ext cx="9144000" cy="4392488"/>
          </a:xfrm>
        </p:spPr>
        <p:txBody>
          <a:bodyPr/>
          <a:lstStyle/>
          <a:p>
            <a:pPr marL="176213" indent="0" algn="just">
              <a:buNone/>
            </a:pPr>
            <a:endParaRPr lang="en-ZA" sz="1800" dirty="0"/>
          </a:p>
          <a:p>
            <a:pPr marL="461963" indent="-285750" algn="just">
              <a:buFont typeface="Wingdings" panose="05000000000000000000" pitchFamily="2" charset="2"/>
              <a:buChar char="Ø"/>
            </a:pPr>
            <a:r>
              <a:rPr lang="en-ZA" sz="2000" b="1" dirty="0" smtClean="0"/>
              <a:t>Middle East Peace Process (Israel-Palestine Conflict, cont.)</a:t>
            </a:r>
          </a:p>
          <a:p>
            <a:pPr marL="461963" indent="-285750" algn="just">
              <a:buFont typeface="Wingdings" panose="05000000000000000000" pitchFamily="2" charset="2"/>
              <a:buChar char="Ø"/>
            </a:pPr>
            <a:endParaRPr lang="en-ZA" sz="2000" b="1" dirty="0"/>
          </a:p>
          <a:p>
            <a:pPr marL="176213" indent="0" algn="just">
              <a:buNone/>
            </a:pPr>
            <a:r>
              <a:rPr lang="en-ZA" sz="2000" b="1" u="sng" dirty="0" smtClean="0"/>
              <a:t>SA Position</a:t>
            </a:r>
            <a:endParaRPr lang="en-ZA" sz="2000" b="1" u="sng" dirty="0"/>
          </a:p>
          <a:p>
            <a:pPr lvl="0"/>
            <a:r>
              <a:rPr lang="en-ZA" sz="2000" dirty="0"/>
              <a:t> I</a:t>
            </a:r>
            <a:r>
              <a:rPr lang="en-ZA" sz="2000" dirty="0" smtClean="0"/>
              <a:t>nalienable </a:t>
            </a:r>
            <a:r>
              <a:rPr lang="en-ZA" sz="2000" dirty="0"/>
              <a:t>right of the Palestinian people </a:t>
            </a:r>
            <a:r>
              <a:rPr lang="en-ZA" sz="2000" dirty="0" smtClean="0"/>
              <a:t>for </a:t>
            </a:r>
            <a:r>
              <a:rPr lang="en-ZA" sz="2000" dirty="0"/>
              <a:t>self-determination and </a:t>
            </a:r>
            <a:r>
              <a:rPr lang="en-ZA" sz="2000" dirty="0" smtClean="0"/>
              <a:t>independence</a:t>
            </a:r>
          </a:p>
          <a:p>
            <a:pPr lvl="0"/>
            <a:r>
              <a:rPr lang="en-ZA" sz="2000" dirty="0"/>
              <a:t>N</a:t>
            </a:r>
            <a:r>
              <a:rPr lang="en-ZA" sz="2000" dirty="0" smtClean="0"/>
              <a:t>o </a:t>
            </a:r>
            <a:r>
              <a:rPr lang="en-ZA" sz="2000" dirty="0"/>
              <a:t>military solution to the conflict and that peaceful negotiation is the only means of ensuring lasting peace, prosperity, security and stability; </a:t>
            </a:r>
            <a:r>
              <a:rPr lang="en-ZA" sz="2000" dirty="0" smtClean="0"/>
              <a:t>and</a:t>
            </a:r>
            <a:endParaRPr lang="en-ZA" sz="2000" dirty="0"/>
          </a:p>
          <a:p>
            <a:pPr lvl="0"/>
            <a:r>
              <a:rPr lang="en-ZA" sz="2000" dirty="0"/>
              <a:t>As a member of the UN Security Council, it will also continue to engage that the UNSC discharge its mandate and do its part to prevent such a dangerous move, and promote the early resumption of Palestinian-Israeli peace talks in accordance with relevant UN resolutions, the land-for-peace principle and the Arab Peace Initiative. </a:t>
            </a:r>
          </a:p>
          <a:p>
            <a:endParaRPr lang="en-ZA" sz="2000" dirty="0"/>
          </a:p>
          <a:p>
            <a:pPr marL="176213" indent="0" algn="just">
              <a:buNone/>
            </a:pPr>
            <a:endParaRPr lang="en-ZA" sz="2000" dirty="0"/>
          </a:p>
          <a:p>
            <a:pPr marL="176213" indent="0" algn="just">
              <a:buNone/>
            </a:pPr>
            <a:endParaRPr lang="en-ZA" sz="2000" dirty="0"/>
          </a:p>
          <a:p>
            <a:pPr marL="176213" indent="0" algn="just">
              <a:buNone/>
            </a:pPr>
            <a:endParaRPr lang="en-ZA" sz="1800" dirty="0"/>
          </a:p>
          <a:p>
            <a:pPr marL="176213" indent="0" algn="just">
              <a:buNone/>
            </a:pPr>
            <a:endParaRPr lang="en-ZA" sz="1800" dirty="0"/>
          </a:p>
        </p:txBody>
      </p:sp>
      <p:sp>
        <p:nvSpPr>
          <p:cNvPr id="4" name="Slide Number Placeholder 3"/>
          <p:cNvSpPr>
            <a:spLocks noGrp="1"/>
          </p:cNvSpPr>
          <p:nvPr>
            <p:ph type="sldNum" sz="quarter" idx="10"/>
          </p:nvPr>
        </p:nvSpPr>
        <p:spPr/>
        <p:txBody>
          <a:bodyPr/>
          <a:lstStyle/>
          <a:p>
            <a:pPr>
              <a:defRPr/>
            </a:pPr>
            <a:fld id="{8499B123-3E81-4665-93E0-51D9C86394F7}" type="slidenum">
              <a:rPr lang="en-GB" smtClean="0"/>
              <a:pPr>
                <a:defRPr/>
              </a:pPr>
              <a:t>7</a:t>
            </a:fld>
            <a:endParaRPr lang="en-GB" dirty="0"/>
          </a:p>
        </p:txBody>
      </p:sp>
    </p:spTree>
    <p:extLst>
      <p:ext uri="{BB962C8B-B14F-4D97-AF65-F5344CB8AC3E}">
        <p14:creationId xmlns:p14="http://schemas.microsoft.com/office/powerpoint/2010/main" val="2774145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lstStyle/>
          <a:p>
            <a:r>
              <a:rPr lang="en-ZA" sz="2800" dirty="0" smtClean="0"/>
              <a:t>PART II:</a:t>
            </a:r>
            <a:r>
              <a:rPr lang="en-ZA" sz="2800" dirty="0"/>
              <a:t> South Africa’s foreign policy perspectives towards the R</a:t>
            </a:r>
            <a:r>
              <a:rPr lang="en-ZA" sz="2800" dirty="0" smtClean="0"/>
              <a:t>egion</a:t>
            </a:r>
            <a:endParaRPr lang="en-ZA" sz="2800" dirty="0"/>
          </a:p>
        </p:txBody>
      </p:sp>
      <p:sp>
        <p:nvSpPr>
          <p:cNvPr id="3" name="Content Placeholder 2"/>
          <p:cNvSpPr>
            <a:spLocks noGrp="1"/>
          </p:cNvSpPr>
          <p:nvPr>
            <p:ph idx="1"/>
          </p:nvPr>
        </p:nvSpPr>
        <p:spPr>
          <a:xfrm>
            <a:off x="0" y="980728"/>
            <a:ext cx="9144000" cy="4392488"/>
          </a:xfrm>
        </p:spPr>
        <p:txBody>
          <a:bodyPr/>
          <a:lstStyle/>
          <a:p>
            <a:pPr marL="176213" indent="0" algn="just">
              <a:buNone/>
            </a:pPr>
            <a:endParaRPr lang="en-ZA" sz="1800" dirty="0"/>
          </a:p>
          <a:p>
            <a:pPr marL="461963" indent="-285750" algn="just">
              <a:buFont typeface="Wingdings" panose="05000000000000000000" pitchFamily="2" charset="2"/>
              <a:buChar char="Ø"/>
            </a:pPr>
            <a:r>
              <a:rPr lang="en-ZA" sz="2000" b="1" dirty="0" smtClean="0"/>
              <a:t>Middle East Peace Process (Israel-Palestine Conflict, cont.)</a:t>
            </a:r>
          </a:p>
          <a:p>
            <a:pPr marL="461963" indent="-285750" algn="just">
              <a:buFont typeface="Wingdings" panose="05000000000000000000" pitchFamily="2" charset="2"/>
              <a:buChar char="Ø"/>
            </a:pPr>
            <a:endParaRPr lang="en-ZA" sz="2000" b="1" dirty="0"/>
          </a:p>
          <a:p>
            <a:pPr marL="176213" indent="0" algn="just">
              <a:buNone/>
            </a:pPr>
            <a:r>
              <a:rPr lang="en-ZA" sz="2000" b="1" u="sng" dirty="0" smtClean="0"/>
              <a:t>SA Position (cont.)</a:t>
            </a:r>
            <a:endParaRPr lang="en-ZA" sz="2000" b="1" u="sng" dirty="0"/>
          </a:p>
          <a:p>
            <a:endParaRPr lang="en-ZA" sz="2000" dirty="0" smtClean="0"/>
          </a:p>
          <a:p>
            <a:r>
              <a:rPr lang="en-ZA" sz="2000" dirty="0" smtClean="0"/>
              <a:t>Independence </a:t>
            </a:r>
            <a:r>
              <a:rPr lang="en-ZA" sz="2000" dirty="0"/>
              <a:t>of Palestine under the two-state solution, based on the international recognition and independence of the viable State of Palestine, based on the 4 June 1967 borders, with East Jerusalem as its capital, existing peacefully as independent states. </a:t>
            </a:r>
            <a:endParaRPr lang="en-ZA" sz="2000" dirty="0" smtClean="0"/>
          </a:p>
          <a:p>
            <a:r>
              <a:rPr lang="en-ZA" sz="2000" dirty="0" smtClean="0"/>
              <a:t>Outstanding </a:t>
            </a:r>
            <a:r>
              <a:rPr lang="en-ZA" sz="2000" dirty="0"/>
              <a:t>final status issues must be resolved through direct negotiations between the parties, with support from the international community.</a:t>
            </a:r>
          </a:p>
          <a:p>
            <a:endParaRPr lang="en-ZA" sz="2000" dirty="0"/>
          </a:p>
          <a:p>
            <a:pPr marL="176213" indent="0" algn="just">
              <a:buNone/>
            </a:pPr>
            <a:endParaRPr lang="en-ZA" sz="2000" dirty="0"/>
          </a:p>
          <a:p>
            <a:pPr marL="176213" indent="0" algn="just">
              <a:buNone/>
            </a:pPr>
            <a:endParaRPr lang="en-ZA" sz="2000" dirty="0"/>
          </a:p>
          <a:p>
            <a:pPr marL="176213" indent="0" algn="just">
              <a:buNone/>
            </a:pPr>
            <a:endParaRPr lang="en-ZA" sz="1800" dirty="0"/>
          </a:p>
          <a:p>
            <a:pPr marL="176213" indent="0" algn="just">
              <a:buNone/>
            </a:pPr>
            <a:endParaRPr lang="en-ZA" sz="1800" dirty="0"/>
          </a:p>
        </p:txBody>
      </p:sp>
      <p:sp>
        <p:nvSpPr>
          <p:cNvPr id="4" name="Slide Number Placeholder 3"/>
          <p:cNvSpPr>
            <a:spLocks noGrp="1"/>
          </p:cNvSpPr>
          <p:nvPr>
            <p:ph type="sldNum" sz="quarter" idx="10"/>
          </p:nvPr>
        </p:nvSpPr>
        <p:spPr/>
        <p:txBody>
          <a:bodyPr/>
          <a:lstStyle/>
          <a:p>
            <a:pPr>
              <a:defRPr/>
            </a:pPr>
            <a:fld id="{8499B123-3E81-4665-93E0-51D9C86394F7}" type="slidenum">
              <a:rPr lang="en-GB" smtClean="0"/>
              <a:pPr>
                <a:defRPr/>
              </a:pPr>
              <a:t>8</a:t>
            </a:fld>
            <a:endParaRPr lang="en-GB" dirty="0"/>
          </a:p>
        </p:txBody>
      </p:sp>
    </p:spTree>
    <p:extLst>
      <p:ext uri="{BB962C8B-B14F-4D97-AF65-F5344CB8AC3E}">
        <p14:creationId xmlns:p14="http://schemas.microsoft.com/office/powerpoint/2010/main" val="3369799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lstStyle/>
          <a:p>
            <a:r>
              <a:rPr lang="en-ZA" sz="2800" dirty="0" smtClean="0"/>
              <a:t>PART II:</a:t>
            </a:r>
            <a:r>
              <a:rPr lang="en-ZA" sz="2800" dirty="0"/>
              <a:t> South Africa’s foreign policy perspectives towards the R</a:t>
            </a:r>
            <a:r>
              <a:rPr lang="en-ZA" sz="2800" dirty="0" smtClean="0"/>
              <a:t>egion</a:t>
            </a:r>
            <a:endParaRPr lang="en-ZA" sz="2800" dirty="0"/>
          </a:p>
        </p:txBody>
      </p:sp>
      <p:sp>
        <p:nvSpPr>
          <p:cNvPr id="3" name="Content Placeholder 2"/>
          <p:cNvSpPr>
            <a:spLocks noGrp="1"/>
          </p:cNvSpPr>
          <p:nvPr>
            <p:ph idx="1"/>
          </p:nvPr>
        </p:nvSpPr>
        <p:spPr>
          <a:xfrm>
            <a:off x="0" y="980728"/>
            <a:ext cx="9144000" cy="4392488"/>
          </a:xfrm>
        </p:spPr>
        <p:txBody>
          <a:bodyPr/>
          <a:lstStyle/>
          <a:p>
            <a:pPr marL="176213" indent="0" algn="just">
              <a:buNone/>
            </a:pPr>
            <a:endParaRPr lang="en-ZA" sz="1800" dirty="0"/>
          </a:p>
          <a:p>
            <a:pPr marL="461963" indent="-285750" algn="just">
              <a:buFont typeface="Wingdings" panose="05000000000000000000" pitchFamily="2" charset="2"/>
              <a:buChar char="Ø"/>
            </a:pPr>
            <a:r>
              <a:rPr lang="en-ZA" sz="2000" b="1" dirty="0" smtClean="0"/>
              <a:t>Syria</a:t>
            </a:r>
          </a:p>
          <a:p>
            <a:endParaRPr lang="en-GB" sz="2000" dirty="0" smtClean="0"/>
          </a:p>
          <a:p>
            <a:r>
              <a:rPr lang="en-GB" sz="2000" dirty="0" smtClean="0"/>
              <a:t>Conflict has </a:t>
            </a:r>
            <a:r>
              <a:rPr lang="en-GB" sz="2000" dirty="0"/>
              <a:t>been raging since 2011 with thousands of people who have died, been injured and been displaced. </a:t>
            </a:r>
            <a:endParaRPr lang="en-GB" sz="2000" dirty="0" smtClean="0"/>
          </a:p>
          <a:p>
            <a:r>
              <a:rPr lang="en-GB" sz="2000" dirty="0"/>
              <a:t>I</a:t>
            </a:r>
            <a:r>
              <a:rPr lang="en-GB" sz="2000" dirty="0" smtClean="0"/>
              <a:t>nterference </a:t>
            </a:r>
            <a:r>
              <a:rPr lang="en-GB" sz="2000" dirty="0"/>
              <a:t>of outside role-players, including foreign powers and armed </a:t>
            </a:r>
            <a:r>
              <a:rPr lang="en-GB" sz="2000" dirty="0" smtClean="0"/>
              <a:t>groups, compounded and prolonged the war; battlefield </a:t>
            </a:r>
            <a:r>
              <a:rPr lang="en-GB" sz="2000" dirty="0"/>
              <a:t>for geopolitical rivalry and the ambitions of terrorist groups. </a:t>
            </a:r>
            <a:endParaRPr lang="en-ZA" sz="2000" dirty="0"/>
          </a:p>
          <a:p>
            <a:r>
              <a:rPr lang="en-GB" sz="2000" dirty="0"/>
              <a:t>C</a:t>
            </a:r>
            <a:r>
              <a:rPr lang="en-GB" sz="2000" dirty="0" smtClean="0"/>
              <a:t>onflict heading towards final stages</a:t>
            </a:r>
          </a:p>
          <a:p>
            <a:r>
              <a:rPr lang="en-GB" sz="2000" dirty="0" smtClean="0"/>
              <a:t>Syrian parties, as </a:t>
            </a:r>
            <a:r>
              <a:rPr lang="en-GB" sz="2000" dirty="0"/>
              <a:t>well as all international role-players must commit to a peaceful settlement based on the commitments made including the Roadmap agreed upon in Security Council resolution 2254 of 2015. </a:t>
            </a:r>
            <a:endParaRPr lang="en-ZA" sz="2000" dirty="0"/>
          </a:p>
          <a:p>
            <a:endParaRPr lang="en-ZA" sz="2000" dirty="0"/>
          </a:p>
          <a:p>
            <a:pPr marL="176213" indent="0" algn="just">
              <a:buNone/>
            </a:pPr>
            <a:endParaRPr lang="en-ZA" sz="2000" dirty="0"/>
          </a:p>
          <a:p>
            <a:pPr marL="176213" indent="0" algn="just">
              <a:buNone/>
            </a:pPr>
            <a:endParaRPr lang="en-ZA" sz="2000" dirty="0"/>
          </a:p>
          <a:p>
            <a:pPr marL="176213" indent="0" algn="just">
              <a:buNone/>
            </a:pPr>
            <a:endParaRPr lang="en-ZA" sz="1800" dirty="0"/>
          </a:p>
          <a:p>
            <a:pPr marL="176213" indent="0" algn="just">
              <a:buNone/>
            </a:pPr>
            <a:endParaRPr lang="en-ZA" sz="1800" dirty="0"/>
          </a:p>
        </p:txBody>
      </p:sp>
      <p:sp>
        <p:nvSpPr>
          <p:cNvPr id="4" name="Slide Number Placeholder 3"/>
          <p:cNvSpPr>
            <a:spLocks noGrp="1"/>
          </p:cNvSpPr>
          <p:nvPr>
            <p:ph type="sldNum" sz="quarter" idx="10"/>
          </p:nvPr>
        </p:nvSpPr>
        <p:spPr/>
        <p:txBody>
          <a:bodyPr/>
          <a:lstStyle/>
          <a:p>
            <a:pPr>
              <a:defRPr/>
            </a:pPr>
            <a:fld id="{8499B123-3E81-4665-93E0-51D9C86394F7}" type="slidenum">
              <a:rPr lang="en-GB" smtClean="0"/>
              <a:pPr>
                <a:defRPr/>
              </a:pPr>
              <a:t>9</a:t>
            </a:fld>
            <a:endParaRPr lang="en-GB" dirty="0"/>
          </a:p>
        </p:txBody>
      </p:sp>
    </p:spTree>
    <p:extLst>
      <p:ext uri="{BB962C8B-B14F-4D97-AF65-F5344CB8AC3E}">
        <p14:creationId xmlns:p14="http://schemas.microsoft.com/office/powerpoint/2010/main" val="808207233"/>
      </p:ext>
    </p:extLst>
  </p:cSld>
  <p:clrMapOvr>
    <a:masterClrMapping/>
  </p:clrMapOvr>
</p:sld>
</file>

<file path=ppt/theme/theme1.xml><?xml version="1.0" encoding="utf-8"?>
<a:theme xmlns:a="http://schemas.openxmlformats.org/drawingml/2006/main" name="DIRCO Theme">
  <a:themeElements>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a:defRPr>
        </a:defPPr>
      </a:lstStyle>
    </a:lnDef>
  </a:objectDefaults>
  <a:extraClrSchemeLst>
    <a:extraClrScheme>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27F38789C395744B67D25ADAA269ACC" ma:contentTypeVersion="0" ma:contentTypeDescription="Create a new document." ma:contentTypeScope="" ma:versionID="1a48b0192a691f384beac61d4c7b9d14">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D17B64D-9956-479D-8389-B467575E7184}">
  <ds:schemaRefs>
    <ds:schemaRef ds:uri="http://schemas.microsoft.com/sharepoint/v3/contenttype/forms"/>
  </ds:schemaRefs>
</ds:datastoreItem>
</file>

<file path=customXml/itemProps2.xml><?xml version="1.0" encoding="utf-8"?>
<ds:datastoreItem xmlns:ds="http://schemas.openxmlformats.org/officeDocument/2006/customXml" ds:itemID="{1DDF4B4C-F382-4CE5-BA87-0E4F2D1DF9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404AF491-1E6B-4398-87B7-364FEB2D4FEC}">
  <ds:schemaRefs>
    <ds:schemaRef ds:uri="http://schemas.microsoft.com/office/infopath/2007/PartnerControls"/>
    <ds:schemaRef ds:uri="http://www.w3.org/XML/1998/namespace"/>
    <ds:schemaRef ds:uri="http://schemas.microsoft.com/office/2006/documentManagement/types"/>
    <ds:schemaRef ds:uri="http://schemas.openxmlformats.org/package/2006/metadata/core-properties"/>
    <ds:schemaRef ds:uri="http://schemas.microsoft.com/office/2006/metadata/properties"/>
    <ds:schemaRef ds:uri="http://purl.org/dc/dcmitype/"/>
    <ds:schemaRef ds:uri="http://purl.org/dc/elements/1.1/"/>
    <ds:schemaRef ds:uri="http://purl.org/dc/terms/"/>
  </ds:schemaRefs>
</ds:datastoreItem>
</file>

<file path=docProps/app.xml><?xml version="1.0" encoding="utf-8"?>
<Properties xmlns="http://schemas.openxmlformats.org/officeDocument/2006/extended-properties" xmlns:vt="http://schemas.openxmlformats.org/officeDocument/2006/docPropsVTypes">
  <Template>DIRCO Theme</Template>
  <TotalTime>16645</TotalTime>
  <Words>1905</Words>
  <Application>Microsoft Office PowerPoint</Application>
  <PresentationFormat>On-screen Show (4:3)</PresentationFormat>
  <Paragraphs>222</Paragraphs>
  <Slides>21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21</vt:i4>
      </vt:variant>
    </vt:vector>
  </HeadingPairs>
  <TitlesOfParts>
    <vt:vector size="27" baseType="lpstr">
      <vt:lpstr>Arial</vt:lpstr>
      <vt:lpstr>Arial Black</vt:lpstr>
      <vt:lpstr>Calibri</vt:lpstr>
      <vt:lpstr>Wingdings</vt:lpstr>
      <vt:lpstr>DIRCO Theme</vt:lpstr>
      <vt:lpstr>Blank Presentation</vt:lpstr>
      <vt:lpstr>PowerPoint Presentation</vt:lpstr>
      <vt:lpstr> THE MIDDLE EAST REGION </vt:lpstr>
      <vt:lpstr>INTRODUCTION</vt:lpstr>
      <vt:lpstr>PART I: Overview of the current developments affecting the Middle East Region</vt:lpstr>
      <vt:lpstr>PART II: South Africa’s foreign policy perspectives towards the Region</vt:lpstr>
      <vt:lpstr>PART II: South Africa’s foreign policy perspectives towards the Region</vt:lpstr>
      <vt:lpstr>PART II: South Africa’s foreign policy perspectives towards the Region</vt:lpstr>
      <vt:lpstr>PART II: South Africa’s foreign policy perspectives towards the Region</vt:lpstr>
      <vt:lpstr>PART II: South Africa’s foreign policy perspectives towards the Region</vt:lpstr>
      <vt:lpstr>PART II: South Africa’s foreign policy perspectives towards the Region</vt:lpstr>
      <vt:lpstr>PART II: South Africa’s foreign policy perspectives towards the Region</vt:lpstr>
      <vt:lpstr>PART II: South Africa’s foreign policy perspectives towards the Region</vt:lpstr>
      <vt:lpstr>PART II: South Africa’s foreign policy perspectives towards the Region</vt:lpstr>
      <vt:lpstr>PART II: South Africa’s foreign policy perspectives towards the Region</vt:lpstr>
      <vt:lpstr>PART II: South Africa’s foreign policy perspectives towards the Region</vt:lpstr>
      <vt:lpstr>PART II: South Africa’s foreign policy perspectives towards the Region</vt:lpstr>
      <vt:lpstr>PART II: South Africa’s foreign policy perspectives towards the Region</vt:lpstr>
      <vt:lpstr>PART II: South Africa’s foreign policy perspectives towards the Region</vt:lpstr>
      <vt:lpstr>PART II: South Africa’s foreign policy perspectives towards the Region</vt:lpstr>
      <vt:lpstr>PART II: South Africa’s foreign policy perspectives towards the Region</vt:lpstr>
      <vt:lpstr>QUESTIONS? </vt:lpstr>
    </vt:vector>
  </TitlesOfParts>
  <Company>DIRCO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THE MEDIA</dc:title>
  <dc:creator>hac113</dc:creator>
  <cp:lastModifiedBy>Lubabalo Sigwela</cp:lastModifiedBy>
  <cp:revision>539</cp:revision>
  <cp:lastPrinted>2020-03-12T11:09:12Z</cp:lastPrinted>
  <dcterms:created xsi:type="dcterms:W3CDTF">2011-07-11T09:39:33Z</dcterms:created>
  <dcterms:modified xsi:type="dcterms:W3CDTF">2020-08-17T07:47:30Z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0x010100327F38789C395744B67D25ADAA269ACC</vt:lpwstr>
  </property>
</Properties>
</file>