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5">
  <p:sldMasterIdLst>
    <p:sldMasterId id="2147483660" r:id="rId1"/>
  </p:sldMasterIdLst>
  <p:notesMasterIdLst>
    <p:notesMasterId r:id="rId36"/>
  </p:notesMasterIdLst>
  <p:handoutMasterIdLst>
    <p:handoutMasterId r:id="rId37"/>
  </p:handoutMasterIdLst>
  <p:sldIdLst>
    <p:sldId id="809" r:id="rId2"/>
    <p:sldId id="912" r:id="rId3"/>
    <p:sldId id="929" r:id="rId4"/>
    <p:sldId id="943" r:id="rId5"/>
    <p:sldId id="942" r:id="rId6"/>
    <p:sldId id="883" r:id="rId7"/>
    <p:sldId id="933" r:id="rId8"/>
    <p:sldId id="934" r:id="rId9"/>
    <p:sldId id="947" r:id="rId10"/>
    <p:sldId id="791" r:id="rId11"/>
    <p:sldId id="945" r:id="rId12"/>
    <p:sldId id="946" r:id="rId13"/>
    <p:sldId id="921" r:id="rId14"/>
    <p:sldId id="950" r:id="rId15"/>
    <p:sldId id="951" r:id="rId16"/>
    <p:sldId id="940" r:id="rId17"/>
    <p:sldId id="792" r:id="rId18"/>
    <p:sldId id="952" r:id="rId19"/>
    <p:sldId id="930" r:id="rId20"/>
    <p:sldId id="969" r:id="rId21"/>
    <p:sldId id="970" r:id="rId22"/>
    <p:sldId id="967" r:id="rId23"/>
    <p:sldId id="760" r:id="rId24"/>
    <p:sldId id="884" r:id="rId25"/>
    <p:sldId id="886" r:id="rId26"/>
    <p:sldId id="889" r:id="rId27"/>
    <p:sldId id="954" r:id="rId28"/>
    <p:sldId id="955" r:id="rId29"/>
    <p:sldId id="932" r:id="rId30"/>
    <p:sldId id="956" r:id="rId31"/>
    <p:sldId id="957" r:id="rId32"/>
    <p:sldId id="959" r:id="rId33"/>
    <p:sldId id="960" r:id="rId34"/>
    <p:sldId id="962" r:id="rId3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obuntu Ndwandwa" initials="NN" lastIdx="1" clrIdx="0"/>
  <p:cmAuthor id="1" name="lisa seftel" initials="ls" lastIdx="11" clrIdx="1"/>
  <p:cmAuthor id="2" name="Judy Blom" initials="JB" lastIdx="1" clrIdx="2">
    <p:extLst>
      <p:ext uri="{19B8F6BF-5375-455C-9EA6-DF929625EA0E}">
        <p15:presenceInfo xmlns:p15="http://schemas.microsoft.com/office/powerpoint/2012/main" userId="S-1-5-21-1795571368-2753241007-3340765071-1253" providerId="AD"/>
      </p:ext>
    </p:extLst>
  </p:cmAuthor>
  <p:cmAuthor id="3" name="Lisa Seftel" initials="LS" lastIdx="4" clrIdx="3">
    <p:extLst>
      <p:ext uri="{19B8F6BF-5375-455C-9EA6-DF929625EA0E}">
        <p15:presenceInfo xmlns:p15="http://schemas.microsoft.com/office/powerpoint/2012/main" userId="S-1-5-21-1795571368-2753241007-3340765071-1367" providerId="AD"/>
      </p:ext>
    </p:extLst>
  </p:cmAuthor>
  <p:cmAuthor id="4" name="Vuyisa Tafa" initials="VT" lastIdx="9" clrIdx="4">
    <p:extLst>
      <p:ext uri="{19B8F6BF-5375-455C-9EA6-DF929625EA0E}">
        <p15:presenceInfo xmlns:p15="http://schemas.microsoft.com/office/powerpoint/2012/main" userId="S-1-5-21-1795571368-2753241007-3340765071-12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FFFFFF"/>
    <a:srgbClr val="36EA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779" autoAdjust="0"/>
    <p:restoredTop sz="86372" autoAdjust="0"/>
  </p:normalViewPr>
  <p:slideViewPr>
    <p:cSldViewPr>
      <p:cViewPr varScale="1">
        <p:scale>
          <a:sx n="63" d="100"/>
          <a:sy n="63" d="100"/>
        </p:scale>
        <p:origin x="1218" y="78"/>
      </p:cViewPr>
      <p:guideLst>
        <p:guide orient="horz" pos="2160"/>
        <p:guide pos="2880"/>
      </p:guideLst>
    </p:cSldViewPr>
  </p:slideViewPr>
  <p:outlineViewPr>
    <p:cViewPr>
      <p:scale>
        <a:sx n="33" d="100"/>
        <a:sy n="33" d="100"/>
      </p:scale>
      <p:origin x="0" y="-41844"/>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4" d="100"/>
          <a:sy n="64" d="100"/>
        </p:scale>
        <p:origin x="-3396" y="-11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60" cy="49633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50444" y="0"/>
            <a:ext cx="2945660" cy="496332"/>
          </a:xfrm>
          <a:prstGeom prst="rect">
            <a:avLst/>
          </a:prstGeom>
        </p:spPr>
        <p:txBody>
          <a:bodyPr vert="horz" lIns="91440" tIns="45720" rIns="91440" bIns="45720" rtlCol="0"/>
          <a:lstStyle>
            <a:lvl1pPr algn="r">
              <a:defRPr sz="1200"/>
            </a:lvl1pPr>
          </a:lstStyle>
          <a:p>
            <a:fld id="{DDABFB02-BABE-40C6-973F-A6FCD770DE74}" type="datetimeFigureOut">
              <a:rPr lang="en-ZA" smtClean="0"/>
              <a:t>2020/08/17</a:t>
            </a:fld>
            <a:endParaRPr lang="en-ZA" dirty="0"/>
          </a:p>
        </p:txBody>
      </p:sp>
      <p:sp>
        <p:nvSpPr>
          <p:cNvPr id="4" name="Footer Placeholder 3"/>
          <p:cNvSpPr>
            <a:spLocks noGrp="1"/>
          </p:cNvSpPr>
          <p:nvPr>
            <p:ph type="ftr" sz="quarter" idx="2"/>
          </p:nvPr>
        </p:nvSpPr>
        <p:spPr>
          <a:xfrm>
            <a:off x="0" y="9428584"/>
            <a:ext cx="2945660" cy="496332"/>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0444" y="9428584"/>
            <a:ext cx="2945660" cy="496332"/>
          </a:xfrm>
          <a:prstGeom prst="rect">
            <a:avLst/>
          </a:prstGeom>
        </p:spPr>
        <p:txBody>
          <a:bodyPr vert="horz" lIns="91440" tIns="45720" rIns="91440" bIns="45720" rtlCol="0" anchor="b"/>
          <a:lstStyle>
            <a:lvl1pPr algn="r">
              <a:defRPr sz="1200"/>
            </a:lvl1pPr>
          </a:lstStyle>
          <a:p>
            <a:fld id="{2C2DA808-CEC0-4E5A-90BC-7A715475E561}" type="slidenum">
              <a:rPr lang="en-ZA" smtClean="0"/>
              <a:t>‹#›</a:t>
            </a:fld>
            <a:endParaRPr lang="en-ZA" dirty="0"/>
          </a:p>
        </p:txBody>
      </p:sp>
    </p:spTree>
    <p:extLst>
      <p:ext uri="{BB962C8B-B14F-4D97-AF65-F5344CB8AC3E}">
        <p14:creationId xmlns:p14="http://schemas.microsoft.com/office/powerpoint/2010/main" val="27660087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60" cy="49633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4" y="0"/>
            <a:ext cx="2945660" cy="496332"/>
          </a:xfrm>
          <a:prstGeom prst="rect">
            <a:avLst/>
          </a:prstGeom>
        </p:spPr>
        <p:txBody>
          <a:bodyPr vert="horz" lIns="91440" tIns="45720" rIns="91440" bIns="45720" rtlCol="0"/>
          <a:lstStyle>
            <a:lvl1pPr algn="r">
              <a:defRPr sz="1200"/>
            </a:lvl1pPr>
          </a:lstStyle>
          <a:p>
            <a:fld id="{8FD1F4CF-9162-42C9-96F2-47DAB2DBAB68}" type="datetimeFigureOut">
              <a:rPr lang="en-ZA" smtClean="0"/>
              <a:t>2020/08/17</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4"/>
            <a:ext cx="2945660" cy="496332"/>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4" y="9428584"/>
            <a:ext cx="2945660" cy="496332"/>
          </a:xfrm>
          <a:prstGeom prst="rect">
            <a:avLst/>
          </a:prstGeom>
        </p:spPr>
        <p:txBody>
          <a:bodyPr vert="horz" lIns="91440" tIns="45720" rIns="91440" bIns="45720" rtlCol="0" anchor="b"/>
          <a:lstStyle>
            <a:lvl1pPr algn="r">
              <a:defRPr sz="1200"/>
            </a:lvl1pPr>
          </a:lstStyle>
          <a:p>
            <a:fld id="{00B0B14A-3DA4-4294-B78D-FE62D9387E6A}" type="slidenum">
              <a:rPr lang="en-ZA" smtClean="0"/>
              <a:t>‹#›</a:t>
            </a:fld>
            <a:endParaRPr lang="en-ZA" dirty="0"/>
          </a:p>
        </p:txBody>
      </p:sp>
    </p:spTree>
    <p:extLst>
      <p:ext uri="{BB962C8B-B14F-4D97-AF65-F5344CB8AC3E}">
        <p14:creationId xmlns:p14="http://schemas.microsoft.com/office/powerpoint/2010/main" val="877527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0B0B14A-3DA4-4294-B78D-FE62D9387E6A}" type="slidenum">
              <a:rPr lang="en-ZA" smtClean="0"/>
              <a:t>6</a:t>
            </a:fld>
            <a:endParaRPr lang="en-ZA" dirty="0"/>
          </a:p>
        </p:txBody>
      </p:sp>
    </p:spTree>
    <p:extLst>
      <p:ext uri="{BB962C8B-B14F-4D97-AF65-F5344CB8AC3E}">
        <p14:creationId xmlns:p14="http://schemas.microsoft.com/office/powerpoint/2010/main" val="1836129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B0B14A-3DA4-4294-B78D-FE62D9387E6A}" type="slidenum">
              <a:rPr lang="en-ZA" smtClean="0"/>
              <a:t>10</a:t>
            </a:fld>
            <a:endParaRPr lang="en-ZA" dirty="0"/>
          </a:p>
        </p:txBody>
      </p:sp>
    </p:spTree>
    <p:extLst>
      <p:ext uri="{BB962C8B-B14F-4D97-AF65-F5344CB8AC3E}">
        <p14:creationId xmlns:p14="http://schemas.microsoft.com/office/powerpoint/2010/main" val="1603885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0B0B14A-3DA4-4294-B78D-FE62D9387E6A}" type="slidenum">
              <a:rPr lang="en-ZA" smtClean="0"/>
              <a:t>13</a:t>
            </a:fld>
            <a:endParaRPr lang="en-ZA" dirty="0"/>
          </a:p>
        </p:txBody>
      </p:sp>
    </p:spTree>
    <p:extLst>
      <p:ext uri="{BB962C8B-B14F-4D97-AF65-F5344CB8AC3E}">
        <p14:creationId xmlns:p14="http://schemas.microsoft.com/office/powerpoint/2010/main" val="3830785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dirty="0"/>
              <a:t>. </a:t>
            </a:r>
          </a:p>
        </p:txBody>
      </p:sp>
      <p:sp>
        <p:nvSpPr>
          <p:cNvPr id="4" name="Slide Number Placeholder 3"/>
          <p:cNvSpPr>
            <a:spLocks noGrp="1"/>
          </p:cNvSpPr>
          <p:nvPr>
            <p:ph type="sldNum" sz="quarter" idx="5"/>
          </p:nvPr>
        </p:nvSpPr>
        <p:spPr/>
        <p:txBody>
          <a:bodyPr/>
          <a:lstStyle/>
          <a:p>
            <a:fld id="{00B0B14A-3DA4-4294-B78D-FE62D9387E6A}" type="slidenum">
              <a:rPr lang="en-ZA" smtClean="0"/>
              <a:t>19</a:t>
            </a:fld>
            <a:endParaRPr lang="en-ZA" dirty="0"/>
          </a:p>
        </p:txBody>
      </p:sp>
    </p:spTree>
    <p:extLst>
      <p:ext uri="{BB962C8B-B14F-4D97-AF65-F5344CB8AC3E}">
        <p14:creationId xmlns:p14="http://schemas.microsoft.com/office/powerpoint/2010/main" val="3258136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dirty="0"/>
              <a:t>. </a:t>
            </a:r>
          </a:p>
        </p:txBody>
      </p:sp>
      <p:sp>
        <p:nvSpPr>
          <p:cNvPr id="4" name="Slide Number Placeholder 3"/>
          <p:cNvSpPr>
            <a:spLocks noGrp="1"/>
          </p:cNvSpPr>
          <p:nvPr>
            <p:ph type="sldNum" sz="quarter" idx="5"/>
          </p:nvPr>
        </p:nvSpPr>
        <p:spPr/>
        <p:txBody>
          <a:bodyPr/>
          <a:lstStyle/>
          <a:p>
            <a:fld id="{00B0B14A-3DA4-4294-B78D-FE62D9387E6A}" type="slidenum">
              <a:rPr lang="en-ZA" smtClean="0"/>
              <a:t>20</a:t>
            </a:fld>
            <a:endParaRPr lang="en-ZA" dirty="0"/>
          </a:p>
        </p:txBody>
      </p:sp>
    </p:spTree>
    <p:extLst>
      <p:ext uri="{BB962C8B-B14F-4D97-AF65-F5344CB8AC3E}">
        <p14:creationId xmlns:p14="http://schemas.microsoft.com/office/powerpoint/2010/main" val="2409365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dirty="0"/>
              <a:t>. </a:t>
            </a:r>
          </a:p>
        </p:txBody>
      </p:sp>
      <p:sp>
        <p:nvSpPr>
          <p:cNvPr id="4" name="Slide Number Placeholder 3"/>
          <p:cNvSpPr>
            <a:spLocks noGrp="1"/>
          </p:cNvSpPr>
          <p:nvPr>
            <p:ph type="sldNum" sz="quarter" idx="5"/>
          </p:nvPr>
        </p:nvSpPr>
        <p:spPr/>
        <p:txBody>
          <a:bodyPr/>
          <a:lstStyle/>
          <a:p>
            <a:fld id="{00B0B14A-3DA4-4294-B78D-FE62D9387E6A}" type="slidenum">
              <a:rPr lang="en-ZA" smtClean="0"/>
              <a:t>21</a:t>
            </a:fld>
            <a:endParaRPr lang="en-ZA" dirty="0"/>
          </a:p>
        </p:txBody>
      </p:sp>
    </p:spTree>
    <p:extLst>
      <p:ext uri="{BB962C8B-B14F-4D97-AF65-F5344CB8AC3E}">
        <p14:creationId xmlns:p14="http://schemas.microsoft.com/office/powerpoint/2010/main" val="3154759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D145F13-43CF-431A-9D54-D66DEC5EBAD8}" type="datetime1">
              <a:rPr lang="en-US" smtClean="0"/>
              <a:t>8/17/2020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A00740C-6C01-4018-A5CF-B75C7655A4D5}" type="slidenum">
              <a:rPr lang="en-US"/>
              <a:pPr>
                <a:defRPr/>
              </a:pPr>
              <a:t>‹#›</a:t>
            </a:fld>
            <a:endParaRPr lang="en-US" dirty="0"/>
          </a:p>
        </p:txBody>
      </p:sp>
    </p:spTree>
    <p:extLst>
      <p:ext uri="{BB962C8B-B14F-4D97-AF65-F5344CB8AC3E}">
        <p14:creationId xmlns:p14="http://schemas.microsoft.com/office/powerpoint/2010/main" val="2387758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0A9F24C3-E28E-4D2B-934E-F5BABEB27110}" type="datetime1">
              <a:rPr lang="en-US" smtClean="0"/>
              <a:t>8/17/2020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D8CD5E8-4CF9-40FA-9D71-61A21CF874F9}" type="slidenum">
              <a:rPr lang="en-US"/>
              <a:pPr>
                <a:defRPr/>
              </a:pPr>
              <a:t>‹#›</a:t>
            </a:fld>
            <a:endParaRPr lang="en-US" dirty="0"/>
          </a:p>
        </p:txBody>
      </p:sp>
    </p:spTree>
    <p:extLst>
      <p:ext uri="{BB962C8B-B14F-4D97-AF65-F5344CB8AC3E}">
        <p14:creationId xmlns:p14="http://schemas.microsoft.com/office/powerpoint/2010/main" val="4131805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69285283-4BA1-4877-B18C-9ECC8329BA09}" type="datetime1">
              <a:rPr lang="en-US" smtClean="0"/>
              <a:t>8/17/2020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73A8A88-0AE8-4247-9912-6B6AE6BE9F74}" type="slidenum">
              <a:rPr lang="en-US"/>
              <a:pPr>
                <a:defRPr/>
              </a:pPr>
              <a:t>‹#›</a:t>
            </a:fld>
            <a:endParaRPr lang="en-US" dirty="0"/>
          </a:p>
        </p:txBody>
      </p:sp>
    </p:spTree>
    <p:extLst>
      <p:ext uri="{BB962C8B-B14F-4D97-AF65-F5344CB8AC3E}">
        <p14:creationId xmlns:p14="http://schemas.microsoft.com/office/powerpoint/2010/main" val="1972044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435A2A0A-E93E-4007-B1B8-F45A006C01DD}" type="datetime1">
              <a:rPr lang="en-US" smtClean="0"/>
              <a:t>8/17/2020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16AF1B2-E7A4-446A-84DC-90AA83BA6A19}" type="slidenum">
              <a:rPr lang="en-US"/>
              <a:pPr>
                <a:defRPr/>
              </a:pPr>
              <a:t>‹#›</a:t>
            </a:fld>
            <a:endParaRPr lang="en-US" dirty="0"/>
          </a:p>
        </p:txBody>
      </p:sp>
    </p:spTree>
    <p:extLst>
      <p:ext uri="{BB962C8B-B14F-4D97-AF65-F5344CB8AC3E}">
        <p14:creationId xmlns:p14="http://schemas.microsoft.com/office/powerpoint/2010/main" val="2793068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pPr>
              <a:defRPr/>
            </a:pPr>
            <a:fld id="{86FCB1F8-D787-403D-AC88-FB060938B755}" type="datetime1">
              <a:rPr lang="en-US" smtClean="0"/>
              <a:t>8/17/2020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108C020-5014-4A95-938F-D43DD3BD30E1}" type="slidenum">
              <a:rPr lang="en-US"/>
              <a:pPr>
                <a:defRPr/>
              </a:pPr>
              <a:t>‹#›</a:t>
            </a:fld>
            <a:endParaRPr lang="en-US" dirty="0"/>
          </a:p>
        </p:txBody>
      </p:sp>
    </p:spTree>
    <p:extLst>
      <p:ext uri="{BB962C8B-B14F-4D97-AF65-F5344CB8AC3E}">
        <p14:creationId xmlns:p14="http://schemas.microsoft.com/office/powerpoint/2010/main" val="1047785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pPr>
              <a:defRPr/>
            </a:pPr>
            <a:fld id="{9D760B40-33D1-4A78-84E2-168A6D4EF3C6}" type="datetime1">
              <a:rPr lang="en-US" smtClean="0"/>
              <a:t>8/17/2020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57A7A15-FAE7-49E2-908D-FB5D78A7FA53}" type="slidenum">
              <a:rPr lang="en-US"/>
              <a:pPr>
                <a:defRPr/>
              </a:pPr>
              <a:t>‹#›</a:t>
            </a:fld>
            <a:endParaRPr lang="en-US" dirty="0"/>
          </a:p>
        </p:txBody>
      </p:sp>
    </p:spTree>
    <p:extLst>
      <p:ext uri="{BB962C8B-B14F-4D97-AF65-F5344CB8AC3E}">
        <p14:creationId xmlns:p14="http://schemas.microsoft.com/office/powerpoint/2010/main" val="3272306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pPr>
              <a:defRPr/>
            </a:pPr>
            <a:fld id="{45481902-ECFB-4FB6-9837-1A3211969C18}" type="datetime1">
              <a:rPr lang="en-US" smtClean="0"/>
              <a:t>8/17/2020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24D4705D-D417-401A-894A-DAACC86796FE}" type="slidenum">
              <a:rPr lang="en-US"/>
              <a:pPr>
                <a:defRPr/>
              </a:pPr>
              <a:t>‹#›</a:t>
            </a:fld>
            <a:endParaRPr lang="en-US" dirty="0"/>
          </a:p>
        </p:txBody>
      </p:sp>
    </p:spTree>
    <p:extLst>
      <p:ext uri="{BB962C8B-B14F-4D97-AF65-F5344CB8AC3E}">
        <p14:creationId xmlns:p14="http://schemas.microsoft.com/office/powerpoint/2010/main" val="3359639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1666605-190D-44AB-9886-5AD82306859A}" type="datetime1">
              <a:rPr lang="en-US" smtClean="0"/>
              <a:t>8/17/2020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AEE383F-EC86-405A-B485-FE7E7178F53F}" type="slidenum">
              <a:rPr lang="en-US"/>
              <a:pPr>
                <a:defRPr/>
              </a:pPr>
              <a:t>‹#›</a:t>
            </a:fld>
            <a:endParaRPr lang="en-US" dirty="0"/>
          </a:p>
        </p:txBody>
      </p:sp>
    </p:spTree>
    <p:extLst>
      <p:ext uri="{BB962C8B-B14F-4D97-AF65-F5344CB8AC3E}">
        <p14:creationId xmlns:p14="http://schemas.microsoft.com/office/powerpoint/2010/main" val="2558174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45AAE09-F8A6-4636-9DA6-8EE4F7873E37}" type="datetime1">
              <a:rPr lang="en-US" smtClean="0"/>
              <a:t>8/17/2020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61A11813-0B29-44F7-BF30-6CAF80A3F5F0}" type="slidenum">
              <a:rPr lang="en-US"/>
              <a:pPr>
                <a:defRPr/>
              </a:pPr>
              <a:t>‹#›</a:t>
            </a:fld>
            <a:endParaRPr lang="en-US" dirty="0"/>
          </a:p>
        </p:txBody>
      </p:sp>
    </p:spTree>
    <p:extLst>
      <p:ext uri="{BB962C8B-B14F-4D97-AF65-F5344CB8AC3E}">
        <p14:creationId xmlns:p14="http://schemas.microsoft.com/office/powerpoint/2010/main" val="2952523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989EED5E-F317-49F9-A57F-BC29291B1993}" type="datetime1">
              <a:rPr lang="en-US" smtClean="0"/>
              <a:t>8/17/2020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B6C1343-9C7F-4B45-87B8-7011318DC00A}" type="slidenum">
              <a:rPr lang="en-US"/>
              <a:pPr>
                <a:defRPr/>
              </a:pPr>
              <a:t>‹#›</a:t>
            </a:fld>
            <a:endParaRPr lang="en-US" dirty="0"/>
          </a:p>
        </p:txBody>
      </p:sp>
    </p:spTree>
    <p:extLst>
      <p:ext uri="{BB962C8B-B14F-4D97-AF65-F5344CB8AC3E}">
        <p14:creationId xmlns:p14="http://schemas.microsoft.com/office/powerpoint/2010/main" val="2121046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63614473-09A2-4634-B50C-3A1B84A95613}" type="datetime1">
              <a:rPr lang="en-US" smtClean="0"/>
              <a:t>8/17/2020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68CBD58-72F8-47A2-BBA2-F334F95CAAF4}" type="slidenum">
              <a:rPr lang="en-US"/>
              <a:pPr>
                <a:defRPr/>
              </a:pPr>
              <a:t>‹#›</a:t>
            </a:fld>
            <a:endParaRPr lang="en-US" dirty="0"/>
          </a:p>
        </p:txBody>
      </p:sp>
    </p:spTree>
    <p:extLst>
      <p:ext uri="{BB962C8B-B14F-4D97-AF65-F5344CB8AC3E}">
        <p14:creationId xmlns:p14="http://schemas.microsoft.com/office/powerpoint/2010/main" val="3190440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80" charset="0"/>
              </a:defRPr>
            </a:lvl1pPr>
          </a:lstStyle>
          <a:p>
            <a:pPr defTabSz="457200" fontAlgn="base">
              <a:spcBef>
                <a:spcPct val="0"/>
              </a:spcBef>
              <a:spcAft>
                <a:spcPct val="0"/>
              </a:spcAft>
              <a:defRPr/>
            </a:pPr>
            <a:fld id="{E03FEB3A-10F2-47F1-8363-A7F169E74761}" type="datetime1">
              <a:rPr lang="en-US" smtClean="0"/>
              <a:t>8/17/2020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80" charset="0"/>
              </a:defRPr>
            </a:lvl1pPr>
          </a:lstStyle>
          <a:p>
            <a:pPr defTabSz="457200" fontAlgn="base">
              <a:spcBef>
                <a:spcPct val="0"/>
              </a:spcBef>
              <a:spcAft>
                <a:spcPct val="0"/>
              </a:spcAft>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80" charset="0"/>
              </a:defRPr>
            </a:lvl1pPr>
          </a:lstStyle>
          <a:p>
            <a:pPr defTabSz="457200" fontAlgn="base">
              <a:spcBef>
                <a:spcPct val="0"/>
              </a:spcBef>
              <a:spcAft>
                <a:spcPct val="0"/>
              </a:spcAft>
              <a:defRPr/>
            </a:pPr>
            <a:fld id="{2FF7B5DB-245E-4E0D-9231-0995256D0CAC}" type="slidenum">
              <a:rPr lang="en-US"/>
              <a:pPr defTabSz="457200" fontAlgn="base">
                <a:spcBef>
                  <a:spcPct val="0"/>
                </a:spcBef>
                <a:spcAft>
                  <a:spcPct val="0"/>
                </a:spcAft>
                <a:defRPr/>
              </a:pPr>
              <a:t>‹#›</a:t>
            </a:fld>
            <a:endParaRPr lang="en-US" dirty="0"/>
          </a:p>
        </p:txBody>
      </p:sp>
    </p:spTree>
    <p:extLst>
      <p:ext uri="{BB962C8B-B14F-4D97-AF65-F5344CB8AC3E}">
        <p14:creationId xmlns:p14="http://schemas.microsoft.com/office/powerpoint/2010/main" val="5757316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80" charset="-128"/>
          <a:cs typeface="+mj-cs"/>
        </a:defRPr>
      </a:lvl1pPr>
      <a:lvl2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defRPr>
      </a:lvl2pPr>
      <a:lvl3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defRPr>
      </a:lvl3pPr>
      <a:lvl4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defRPr>
      </a:lvl4pPr>
      <a:lvl5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defRPr>
      </a:lvl5pPr>
      <a:lvl6pPr marL="457200" algn="ctr" defTabSz="457200" rtl="0" fontAlgn="base">
        <a:spcBef>
          <a:spcPct val="0"/>
        </a:spcBef>
        <a:spcAft>
          <a:spcPct val="0"/>
        </a:spcAft>
        <a:defRPr sz="4400">
          <a:solidFill>
            <a:schemeClr val="tx1"/>
          </a:solidFill>
          <a:latin typeface="Calibri" pitchFamily="-80" charset="0"/>
          <a:ea typeface="ＭＳ Ｐゴシック" pitchFamily="-80" charset="-128"/>
        </a:defRPr>
      </a:lvl6pPr>
      <a:lvl7pPr marL="914400" algn="ctr" defTabSz="457200" rtl="0" fontAlgn="base">
        <a:spcBef>
          <a:spcPct val="0"/>
        </a:spcBef>
        <a:spcAft>
          <a:spcPct val="0"/>
        </a:spcAft>
        <a:defRPr sz="4400">
          <a:solidFill>
            <a:schemeClr val="tx1"/>
          </a:solidFill>
          <a:latin typeface="Calibri" pitchFamily="-80" charset="0"/>
          <a:ea typeface="ＭＳ Ｐゴシック" pitchFamily="-80" charset="-128"/>
        </a:defRPr>
      </a:lvl7pPr>
      <a:lvl8pPr marL="1371600" algn="ctr" defTabSz="457200" rtl="0" fontAlgn="base">
        <a:spcBef>
          <a:spcPct val="0"/>
        </a:spcBef>
        <a:spcAft>
          <a:spcPct val="0"/>
        </a:spcAft>
        <a:defRPr sz="4400">
          <a:solidFill>
            <a:schemeClr val="tx1"/>
          </a:solidFill>
          <a:latin typeface="Calibri" pitchFamily="-80" charset="0"/>
          <a:ea typeface="ＭＳ Ｐゴシック" pitchFamily="-80" charset="-128"/>
        </a:defRPr>
      </a:lvl8pPr>
      <a:lvl9pPr marL="1828800" algn="ctr" defTabSz="457200" rtl="0" fontAlgn="base">
        <a:spcBef>
          <a:spcPct val="0"/>
        </a:spcBef>
        <a:spcAft>
          <a:spcPct val="0"/>
        </a:spcAft>
        <a:defRPr sz="4400">
          <a:solidFill>
            <a:schemeClr val="tx1"/>
          </a:solidFill>
          <a:latin typeface="Calibri" pitchFamily="-80" charset="0"/>
          <a:ea typeface="ＭＳ Ｐゴシック" pitchFamily="-80"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80" charset="-128"/>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80"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80"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80"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80"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descr="New_Powerpoint presentation-0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itle 16"/>
          <p:cNvSpPr txBox="1">
            <a:spLocks/>
          </p:cNvSpPr>
          <p:nvPr/>
        </p:nvSpPr>
        <p:spPr bwMode="auto">
          <a:xfrm>
            <a:off x="359532" y="486544"/>
            <a:ext cx="8424936" cy="2426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lvl="0" algn="ctr" defTabSz="457200" eaLnBrk="1" fontAlgn="base" hangingPunct="1">
              <a:lnSpc>
                <a:spcPct val="90000"/>
              </a:lnSpc>
              <a:spcBef>
                <a:spcPct val="0"/>
              </a:spcBef>
              <a:spcAft>
                <a:spcPct val="0"/>
              </a:spcAft>
            </a:pPr>
            <a:r>
              <a:rPr lang="en-US" altLang="en-US" sz="2600" b="1" dirty="0">
                <a:solidFill>
                  <a:prstClr val="black"/>
                </a:solidFill>
                <a:effectLst>
                  <a:outerShdw blurRad="38100" dist="38100" dir="2700000" algn="tl">
                    <a:srgbClr val="000000">
                      <a:alpha val="43137"/>
                    </a:srgbClr>
                  </a:outerShdw>
                </a:effectLst>
                <a:ea typeface="ＭＳ Ｐゴシック" pitchFamily="32" charset="-128"/>
              </a:rPr>
              <a:t>NATIONAL ECONOMIC DEVELOPMENT AND LABOUR COUNCIL </a:t>
            </a:r>
          </a:p>
          <a:p>
            <a:pPr lvl="0" algn="ctr" defTabSz="457200" eaLnBrk="1" fontAlgn="base" hangingPunct="1">
              <a:lnSpc>
                <a:spcPct val="90000"/>
              </a:lnSpc>
              <a:spcBef>
                <a:spcPct val="0"/>
              </a:spcBef>
              <a:spcAft>
                <a:spcPct val="0"/>
              </a:spcAft>
            </a:pPr>
            <a:r>
              <a:rPr lang="en-US" altLang="en-US" sz="2600" b="1" dirty="0">
                <a:solidFill>
                  <a:prstClr val="black"/>
                </a:solidFill>
                <a:effectLst>
                  <a:outerShdw blurRad="38100" dist="38100" dir="2700000" algn="tl">
                    <a:srgbClr val="000000">
                      <a:alpha val="43137"/>
                    </a:srgbClr>
                  </a:outerShdw>
                </a:effectLst>
                <a:ea typeface="ＭＳ Ｐゴシック" pitchFamily="32" charset="-128"/>
              </a:rPr>
              <a:t>(NEDLAC)</a:t>
            </a:r>
          </a:p>
          <a:p>
            <a:pPr algn="ctr"/>
            <a:r>
              <a:rPr lang="en-ZA" sz="2800" b="1" dirty="0">
                <a:cs typeface="Aharoni" panose="02010803020104030203" pitchFamily="2" charset="-79"/>
              </a:rPr>
              <a:t>PRESENTATION </a:t>
            </a:r>
          </a:p>
          <a:p>
            <a:pPr algn="ctr"/>
            <a:r>
              <a:rPr lang="en-ZA" sz="2000" b="1" dirty="0">
                <a:cs typeface="Aharoni" panose="02010803020104030203" pitchFamily="2" charset="-79"/>
              </a:rPr>
              <a:t>Portfolio Committee For Employment and Labour:</a:t>
            </a:r>
          </a:p>
          <a:p>
            <a:pPr algn="ctr"/>
            <a:r>
              <a:rPr lang="en-ZA" sz="2000" b="1" dirty="0">
                <a:cs typeface="Aharoni" panose="02010803020104030203" pitchFamily="2" charset="-79"/>
              </a:rPr>
              <a:t>Performance Review For </a:t>
            </a:r>
          </a:p>
          <a:p>
            <a:pPr algn="ctr"/>
            <a:r>
              <a:rPr lang="en-ZA" sz="2000" b="1" dirty="0">
                <a:cs typeface="Aharoni" panose="02010803020104030203" pitchFamily="2" charset="-79"/>
              </a:rPr>
              <a:t>Quarter 3 and 4 (2019/20)</a:t>
            </a:r>
          </a:p>
        </p:txBody>
      </p:sp>
      <p:sp>
        <p:nvSpPr>
          <p:cNvPr id="13316" name="Subtitle 17"/>
          <p:cNvSpPr txBox="1">
            <a:spLocks/>
          </p:cNvSpPr>
          <p:nvPr/>
        </p:nvSpPr>
        <p:spPr bwMode="auto">
          <a:xfrm>
            <a:off x="130152" y="2759075"/>
            <a:ext cx="21375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defRPr/>
            </a:pPr>
            <a:r>
              <a:rPr lang="en-US" sz="1400" b="1" dirty="0">
                <a:solidFill>
                  <a:srgbClr val="006600"/>
                </a:solidFill>
                <a:latin typeface="+mj-lt"/>
                <a:ea typeface="ＭＳ Ｐゴシック" pitchFamily="-80" charset="-128"/>
              </a:rPr>
              <a:t>19 AUGUST 2020</a:t>
            </a:r>
          </a:p>
        </p:txBody>
      </p:sp>
      <p:sp>
        <p:nvSpPr>
          <p:cNvPr id="13317" name="Subtitle 17"/>
          <p:cNvSpPr txBox="1">
            <a:spLocks/>
          </p:cNvSpPr>
          <p:nvPr/>
        </p:nvSpPr>
        <p:spPr bwMode="auto">
          <a:xfrm>
            <a:off x="1905070" y="3099649"/>
            <a:ext cx="5760640"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algn="ctr" defTabSz="457200" eaLnBrk="1" fontAlgn="base" hangingPunct="1">
              <a:spcBef>
                <a:spcPct val="20000"/>
              </a:spcBef>
              <a:spcAft>
                <a:spcPct val="0"/>
              </a:spcAft>
            </a:pPr>
            <a:endParaRPr lang="en-US" sz="2200" b="1" u="sng" dirty="0">
              <a:solidFill>
                <a:srgbClr val="404040"/>
              </a:solidFill>
              <a:latin typeface="Arial" pitchFamily="34" charset="0"/>
              <a:ea typeface="ＭＳ Ｐゴシック" pitchFamily="34" charset="-128"/>
              <a:cs typeface="Arial" pitchFamily="34" charset="0"/>
            </a:endParaRPr>
          </a:p>
        </p:txBody>
      </p:sp>
      <p:pic>
        <p:nvPicPr>
          <p:cNvPr id="7170" name="Picture 2" descr="nedla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5710" y="5831218"/>
            <a:ext cx="120015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2511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15925" y="203628"/>
            <a:ext cx="8229600" cy="1143257"/>
          </a:xfrm>
        </p:spPr>
        <p:txBody>
          <a:bodyPr/>
          <a:lstStyle/>
          <a:p>
            <a:r>
              <a:rPr lang="en-ZA" altLang="en-US" sz="2400" b="1" dirty="0">
                <a:ln w="1905"/>
                <a:effectLst>
                  <a:innerShdw blurRad="69850" dist="43180" dir="5400000">
                    <a:srgbClr val="000000">
                      <a:alpha val="65000"/>
                    </a:srgbClr>
                  </a:innerShdw>
                </a:effectLst>
                <a:cs typeface="Arial" charset="0"/>
              </a:rPr>
              <a:t>QUARTER 3 CHALLENGES</a:t>
            </a:r>
            <a:r>
              <a:rPr lang="en-ZA" altLang="en-US" sz="2400" b="1" dirty="0"/>
              <a:t> </a:t>
            </a:r>
            <a:r>
              <a:rPr lang="en-ZA" altLang="en-US" sz="2400" b="1" dirty="0">
                <a:ln w="1905"/>
                <a:effectLst>
                  <a:innerShdw blurRad="69850" dist="43180" dir="5400000">
                    <a:srgbClr val="000000">
                      <a:alpha val="65000"/>
                    </a:srgbClr>
                  </a:innerShdw>
                </a:effectLst>
                <a:cs typeface="Arial" charset="0"/>
              </a:rPr>
              <a:t>AND REMEDIAL ACTION ON PERFORMANCE</a:t>
            </a:r>
            <a:endParaRPr lang="en-US" sz="2400" b="1" dirty="0">
              <a:ln w="1905"/>
              <a:effectLst>
                <a:innerShdw blurRad="69850" dist="43180" dir="5400000">
                  <a:srgbClr val="000000">
                    <a:alpha val="65000"/>
                  </a:srgbClr>
                </a:innerShdw>
              </a:effectLst>
              <a:cs typeface="Arial"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74615961"/>
              </p:ext>
            </p:extLst>
          </p:nvPr>
        </p:nvGraphicFramePr>
        <p:xfrm>
          <a:off x="323529" y="1866136"/>
          <a:ext cx="8496944" cy="4299168"/>
        </p:xfrm>
        <a:graphic>
          <a:graphicData uri="http://schemas.openxmlformats.org/drawingml/2006/table">
            <a:tbl>
              <a:tblPr firstRow="1" bandRow="1">
                <a:tableStyleId>{5C22544A-7EE6-4342-B048-85BDC9FD1C3A}</a:tableStyleId>
              </a:tblPr>
              <a:tblGrid>
                <a:gridCol w="2470588">
                  <a:extLst>
                    <a:ext uri="{9D8B030D-6E8A-4147-A177-3AD203B41FA5}">
                      <a16:colId xmlns:a16="http://schemas.microsoft.com/office/drawing/2014/main" val="20000"/>
                    </a:ext>
                  </a:extLst>
                </a:gridCol>
                <a:gridCol w="3013178">
                  <a:extLst>
                    <a:ext uri="{9D8B030D-6E8A-4147-A177-3AD203B41FA5}">
                      <a16:colId xmlns:a16="http://schemas.microsoft.com/office/drawing/2014/main" val="20001"/>
                    </a:ext>
                  </a:extLst>
                </a:gridCol>
                <a:gridCol w="3013178">
                  <a:extLst>
                    <a:ext uri="{9D8B030D-6E8A-4147-A177-3AD203B41FA5}">
                      <a16:colId xmlns:a16="http://schemas.microsoft.com/office/drawing/2014/main" val="20002"/>
                    </a:ext>
                  </a:extLst>
                </a:gridCol>
              </a:tblGrid>
              <a:tr h="1191863">
                <a:tc>
                  <a:txBody>
                    <a:bodyPr/>
                    <a:lstStyle/>
                    <a:p>
                      <a:r>
                        <a:rPr lang="en-US" sz="1600" dirty="0">
                          <a:solidFill>
                            <a:schemeClr val="tx1"/>
                          </a:solidFill>
                        </a:rPr>
                        <a:t>Target</a:t>
                      </a:r>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1600" dirty="0">
                          <a:solidFill>
                            <a:schemeClr val="tx1"/>
                          </a:solidFill>
                        </a:rPr>
                        <a:t>REASON</a:t>
                      </a:r>
                      <a:r>
                        <a:rPr lang="en-US" sz="1600" baseline="0" dirty="0">
                          <a:solidFill>
                            <a:schemeClr val="tx1"/>
                          </a:solidFill>
                        </a:rPr>
                        <a:t> FOR VARIANCE</a:t>
                      </a:r>
                      <a:endParaRPr lang="en-US" sz="1600" dirty="0">
                        <a:solidFill>
                          <a:schemeClr val="tx1"/>
                        </a:solidFill>
                      </a:endParaRPr>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1600" dirty="0">
                          <a:solidFill>
                            <a:schemeClr val="tx1"/>
                          </a:solidFill>
                        </a:rPr>
                        <a:t>REMEDIAL ACTION</a:t>
                      </a:r>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107305">
                <a:tc>
                  <a:txBody>
                    <a:bodyPr/>
                    <a:lstStyle/>
                    <a:p>
                      <a:pPr algn="l" rtl="0" fontAlgn="b"/>
                      <a:r>
                        <a:rPr lang="en-ZA" sz="1800" kern="1200" dirty="0">
                          <a:solidFill>
                            <a:schemeClr val="dk1"/>
                          </a:solidFill>
                          <a:effectLst/>
                          <a:latin typeface="+mn-lt"/>
                          <a:ea typeface="+mn-ea"/>
                          <a:cs typeface="+mn-cs"/>
                        </a:rPr>
                        <a:t>Progress report submitted to MANCO on the Decent Work Country Programme (DWCP).</a:t>
                      </a:r>
                      <a:endParaRPr lang="en-ZA" sz="1800" b="0" i="0" u="none" strike="noStrike" dirty="0">
                        <a:solidFill>
                          <a:srgbClr val="000000"/>
                        </a:solidFill>
                        <a:effectLst/>
                        <a:latin typeface="+mn-lt"/>
                      </a:endParaRPr>
                    </a:p>
                  </a:txBody>
                  <a:tcPr marL="9254" marR="9254" marT="9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600"/>
                        </a:spcBef>
                        <a:spcAft>
                          <a:spcPts val="600"/>
                        </a:spcAft>
                        <a:tabLst>
                          <a:tab pos="180340" algn="l"/>
                          <a:tab pos="360045" algn="l"/>
                          <a:tab pos="540385" algn="l"/>
                        </a:tabLst>
                      </a:pPr>
                      <a:r>
                        <a:rPr lang="en-ZA" sz="1800" kern="1200" dirty="0">
                          <a:solidFill>
                            <a:schemeClr val="dk1"/>
                          </a:solidFill>
                          <a:effectLst/>
                          <a:latin typeface="+mn-lt"/>
                          <a:ea typeface="+mn-ea"/>
                          <a:cs typeface="+mn-cs"/>
                        </a:rPr>
                        <a:t>Progress report for quarter 2 of 2019/20 was supposed to be submitted to Manco meeting of 28 November 2019. The meeting was replaced by a Special Exco due to the urgency thereof. </a:t>
                      </a:r>
                      <a:endParaRPr lang="en-US" sz="1800"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600"/>
                        </a:spcBef>
                        <a:spcAft>
                          <a:spcPts val="600"/>
                        </a:spcAft>
                        <a:tabLst>
                          <a:tab pos="180340" algn="l"/>
                          <a:tab pos="360045" algn="l"/>
                          <a:tab pos="540385" algn="l"/>
                        </a:tabLst>
                      </a:pPr>
                      <a:r>
                        <a:rPr lang="en-US" sz="1800" kern="1200" dirty="0">
                          <a:solidFill>
                            <a:schemeClr val="dk1"/>
                          </a:solidFill>
                          <a:effectLst/>
                          <a:latin typeface="+mn-lt"/>
                          <a:ea typeface="+mn-ea"/>
                          <a:cs typeface="+mn-cs"/>
                        </a:rPr>
                        <a:t>Reports for Manco to be submitted to Exco if Manco meetings have been cancelled or replaced by Special Exco. Consequence management to be implemented for non-complying staff members.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38980" name="Slide Number Placeholder 3"/>
          <p:cNvSpPr>
            <a:spLocks noGrp="1"/>
          </p:cNvSpPr>
          <p:nvPr>
            <p:ph type="sldNum" sz="quarter" idx="4294967295"/>
          </p:nvPr>
        </p:nvSpPr>
        <p:spPr bwMode="auto">
          <a:xfrm>
            <a:off x="65532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486CD53-7BF1-4E7C-9D7E-0EE275E429DB}" type="slidenum">
              <a:rPr lang="en-US" sz="1800" smtClean="0">
                <a:solidFill>
                  <a:srgbClr val="FF0000"/>
                </a:solidFill>
                <a:latin typeface="Calibri" pitchFamily="34" charset="0"/>
              </a:rPr>
              <a:pPr eaLnBrk="1" hangingPunct="1"/>
              <a:t>10</a:t>
            </a:fld>
            <a:endParaRPr lang="en-US" sz="1800" dirty="0">
              <a:solidFill>
                <a:srgbClr val="FF0000"/>
              </a:solidFill>
              <a:latin typeface="Calibri"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351705323"/>
              </p:ext>
            </p:extLst>
          </p:nvPr>
        </p:nvGraphicFramePr>
        <p:xfrm>
          <a:off x="296105" y="1346885"/>
          <a:ext cx="8496944" cy="365758"/>
        </p:xfrm>
        <a:graphic>
          <a:graphicData uri="http://schemas.openxmlformats.org/drawingml/2006/table">
            <a:tbl>
              <a:tblPr firstRow="1" bandRow="1">
                <a:tableStyleId>{5C22544A-7EE6-4342-B048-85BDC9FD1C3A}</a:tableStyleId>
              </a:tblPr>
              <a:tblGrid>
                <a:gridCol w="8496944">
                  <a:extLst>
                    <a:ext uri="{9D8B030D-6E8A-4147-A177-3AD203B41FA5}">
                      <a16:colId xmlns:a16="http://schemas.microsoft.com/office/drawing/2014/main" val="20000"/>
                    </a:ext>
                  </a:extLst>
                </a:gridCol>
              </a:tblGrid>
              <a:tr h="0">
                <a:tc>
                  <a:txBody>
                    <a:bodyPr/>
                    <a:lstStyle/>
                    <a:p>
                      <a:r>
                        <a:rPr lang="en-US" dirty="0"/>
                        <a:t>One target </a:t>
                      </a:r>
                      <a:r>
                        <a:rPr lang="en-US" baseline="0" dirty="0"/>
                        <a:t>not achieved in terms of the APP</a:t>
                      </a:r>
                      <a:endParaRPr lang="en-US" dirty="0"/>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224648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7A46CAF-0137-4A80-B29D-D6DF8316309F}"/>
              </a:ext>
            </a:extLst>
          </p:cNvPr>
          <p:cNvSpPr>
            <a:spLocks noGrp="1"/>
          </p:cNvSpPr>
          <p:nvPr>
            <p:ph type="sldNum" sz="quarter" idx="12"/>
          </p:nvPr>
        </p:nvSpPr>
        <p:spPr/>
        <p:txBody>
          <a:bodyPr/>
          <a:lstStyle/>
          <a:p>
            <a:pPr>
              <a:defRPr/>
            </a:pPr>
            <a:fld id="{416AF1B2-E7A4-446A-84DC-90AA83BA6A19}" type="slidenum">
              <a:rPr lang="en-US" smtClean="0"/>
              <a:pPr>
                <a:defRPr/>
              </a:pPr>
              <a:t>11</a:t>
            </a:fld>
            <a:endParaRPr lang="en-US" dirty="0"/>
          </a:p>
        </p:txBody>
      </p:sp>
      <p:sp>
        <p:nvSpPr>
          <p:cNvPr id="5" name="Title 4">
            <a:extLst>
              <a:ext uri="{FF2B5EF4-FFF2-40B4-BE49-F238E27FC236}">
                <a16:creationId xmlns:a16="http://schemas.microsoft.com/office/drawing/2014/main" id="{7A711319-5DF7-430A-890C-9377215C3BD9}"/>
              </a:ext>
            </a:extLst>
          </p:cNvPr>
          <p:cNvSpPr txBox="1">
            <a:spLocks/>
          </p:cNvSpPr>
          <p:nvPr/>
        </p:nvSpPr>
        <p:spPr bwMode="auto">
          <a:xfrm>
            <a:off x="395536" y="1694421"/>
            <a:ext cx="8229600" cy="2232248"/>
          </a:xfrm>
          <a:prstGeom prst="rect">
            <a:avLst/>
          </a:prstGeom>
          <a:solidFill>
            <a:srgbClr val="92D050"/>
          </a:solidFill>
          <a:ln w="9525">
            <a:solidFill>
              <a:schemeClr val="tx1"/>
            </a:solid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t" anchorCtr="0" compatLnSpc="1">
            <a:prstTxWarp prst="textNoShape">
              <a:avLst/>
            </a:prstTxWarp>
          </a:bodyPr>
          <a:lstStyle>
            <a:lvl1pPr algn="ctr" defTabSz="457200" rtl="0" eaLnBrk="0" fontAlgn="base" hangingPunct="0">
              <a:spcBef>
                <a:spcPct val="0"/>
              </a:spcBef>
              <a:spcAft>
                <a:spcPct val="0"/>
              </a:spcAft>
              <a:defRPr sz="4400" kern="1200">
                <a:solidFill>
                  <a:schemeClr val="lt1"/>
                </a:solidFill>
                <a:latin typeface="+mn-lt"/>
                <a:ea typeface="+mn-ea"/>
                <a:cs typeface="+mn-cs"/>
              </a:defRPr>
            </a:lvl1pPr>
            <a:lvl2pPr algn="ctr" defTabSz="457200" rtl="0" eaLnBrk="0" fontAlgn="base" hangingPunct="0">
              <a:spcBef>
                <a:spcPct val="0"/>
              </a:spcBef>
              <a:spcAft>
                <a:spcPct val="0"/>
              </a:spcAft>
              <a:defRPr sz="4400">
                <a:solidFill>
                  <a:schemeClr val="lt1"/>
                </a:solidFill>
                <a:latin typeface="+mn-lt"/>
                <a:ea typeface="+mn-ea"/>
                <a:cs typeface="+mn-cs"/>
              </a:defRPr>
            </a:lvl2pPr>
            <a:lvl3pPr algn="ctr" defTabSz="457200" rtl="0" eaLnBrk="0" fontAlgn="base" hangingPunct="0">
              <a:spcBef>
                <a:spcPct val="0"/>
              </a:spcBef>
              <a:spcAft>
                <a:spcPct val="0"/>
              </a:spcAft>
              <a:defRPr sz="4400">
                <a:solidFill>
                  <a:schemeClr val="lt1"/>
                </a:solidFill>
                <a:latin typeface="+mn-lt"/>
                <a:ea typeface="+mn-ea"/>
                <a:cs typeface="+mn-cs"/>
              </a:defRPr>
            </a:lvl3pPr>
            <a:lvl4pPr algn="ctr" defTabSz="457200" rtl="0" eaLnBrk="0" fontAlgn="base" hangingPunct="0">
              <a:spcBef>
                <a:spcPct val="0"/>
              </a:spcBef>
              <a:spcAft>
                <a:spcPct val="0"/>
              </a:spcAft>
              <a:defRPr sz="4400">
                <a:solidFill>
                  <a:schemeClr val="lt1"/>
                </a:solidFill>
                <a:latin typeface="+mn-lt"/>
                <a:ea typeface="+mn-ea"/>
                <a:cs typeface="+mn-cs"/>
              </a:defRPr>
            </a:lvl4pPr>
            <a:lvl5pPr algn="ctr" defTabSz="457200" rtl="0" eaLnBrk="0" fontAlgn="base" hangingPunct="0">
              <a:spcBef>
                <a:spcPct val="0"/>
              </a:spcBef>
              <a:spcAft>
                <a:spcPct val="0"/>
              </a:spcAft>
              <a:defRPr sz="4400">
                <a:solidFill>
                  <a:schemeClr val="lt1"/>
                </a:solidFill>
                <a:latin typeface="+mn-lt"/>
                <a:ea typeface="+mn-ea"/>
                <a:cs typeface="+mn-cs"/>
              </a:defRPr>
            </a:lvl5pPr>
            <a:lvl6pPr marL="457200" algn="ctr" defTabSz="457200" rtl="0" fontAlgn="base">
              <a:spcBef>
                <a:spcPct val="0"/>
              </a:spcBef>
              <a:spcAft>
                <a:spcPct val="0"/>
              </a:spcAft>
              <a:defRPr sz="4400">
                <a:solidFill>
                  <a:schemeClr val="lt1"/>
                </a:solidFill>
                <a:latin typeface="+mn-lt"/>
                <a:ea typeface="+mn-ea"/>
                <a:cs typeface="+mn-cs"/>
              </a:defRPr>
            </a:lvl6pPr>
            <a:lvl7pPr marL="914400" algn="ctr" defTabSz="457200" rtl="0" fontAlgn="base">
              <a:spcBef>
                <a:spcPct val="0"/>
              </a:spcBef>
              <a:spcAft>
                <a:spcPct val="0"/>
              </a:spcAft>
              <a:defRPr sz="4400">
                <a:solidFill>
                  <a:schemeClr val="lt1"/>
                </a:solidFill>
                <a:latin typeface="+mn-lt"/>
                <a:ea typeface="+mn-ea"/>
                <a:cs typeface="+mn-cs"/>
              </a:defRPr>
            </a:lvl7pPr>
            <a:lvl8pPr marL="1371600" algn="ctr" defTabSz="457200" rtl="0" fontAlgn="base">
              <a:spcBef>
                <a:spcPct val="0"/>
              </a:spcBef>
              <a:spcAft>
                <a:spcPct val="0"/>
              </a:spcAft>
              <a:defRPr sz="4400">
                <a:solidFill>
                  <a:schemeClr val="lt1"/>
                </a:solidFill>
                <a:latin typeface="+mn-lt"/>
                <a:ea typeface="+mn-ea"/>
                <a:cs typeface="+mn-cs"/>
              </a:defRPr>
            </a:lvl8pPr>
            <a:lvl9pPr marL="1828800" algn="ctr" defTabSz="457200" rtl="0" fontAlgn="base">
              <a:spcBef>
                <a:spcPct val="0"/>
              </a:spcBef>
              <a:spcAft>
                <a:spcPct val="0"/>
              </a:spcAft>
              <a:defRPr sz="4400">
                <a:solidFill>
                  <a:schemeClr val="lt1"/>
                </a:solidFill>
                <a:latin typeface="+mn-lt"/>
                <a:ea typeface="+mn-ea"/>
                <a:cs typeface="+mn-cs"/>
              </a:defRPr>
            </a:lvl9pPr>
          </a:lstStyle>
          <a:p>
            <a:pPr eaLnBrk="1" hangingPunct="1">
              <a:spcBef>
                <a:spcPct val="20000"/>
              </a:spcBef>
              <a:buFont typeface="Arial" charset="0"/>
              <a:buNone/>
            </a:pPr>
            <a:r>
              <a:rPr lang="en-ZA" sz="2800" b="1" dirty="0">
                <a:solidFill>
                  <a:schemeClr val="bg1"/>
                </a:solidFill>
                <a:cs typeface="Arial" pitchFamily="34" charset="0"/>
              </a:rPr>
              <a:t/>
            </a:r>
            <a:br>
              <a:rPr lang="en-ZA" sz="2800" b="1" dirty="0">
                <a:solidFill>
                  <a:schemeClr val="bg1"/>
                </a:solidFill>
                <a:cs typeface="Arial" pitchFamily="34" charset="0"/>
              </a:rPr>
            </a:br>
            <a:r>
              <a:rPr lang="en-ZA" sz="2800" b="1" dirty="0">
                <a:solidFill>
                  <a:schemeClr val="bg1"/>
                </a:solidFill>
                <a:cs typeface="Arial" pitchFamily="34" charset="0"/>
              </a:rPr>
              <a:t>REPORT ON PERFORMANCE </a:t>
            </a:r>
            <a:br>
              <a:rPr lang="en-ZA" sz="2800" b="1" dirty="0">
                <a:solidFill>
                  <a:schemeClr val="bg1"/>
                </a:solidFill>
                <a:cs typeface="Arial" pitchFamily="34" charset="0"/>
              </a:rPr>
            </a:br>
            <a:r>
              <a:rPr lang="en-US" sz="2800" b="1" dirty="0">
                <a:solidFill>
                  <a:schemeClr val="bg1"/>
                </a:solidFill>
                <a:cs typeface="Arial" pitchFamily="34" charset="0"/>
              </a:rPr>
              <a:t>QUARTER 4</a:t>
            </a:r>
            <a:br>
              <a:rPr lang="en-US" sz="2800" b="1" dirty="0">
                <a:solidFill>
                  <a:schemeClr val="bg1"/>
                </a:solidFill>
                <a:cs typeface="Arial" pitchFamily="34" charset="0"/>
              </a:rPr>
            </a:br>
            <a:r>
              <a:rPr lang="en-US" sz="2800" b="1" dirty="0">
                <a:solidFill>
                  <a:schemeClr val="bg1"/>
                </a:solidFill>
                <a:cs typeface="Arial" pitchFamily="34" charset="0"/>
              </a:rPr>
              <a:t> 2019-20</a:t>
            </a:r>
          </a:p>
        </p:txBody>
      </p:sp>
    </p:spTree>
    <p:extLst>
      <p:ext uri="{BB962C8B-B14F-4D97-AF65-F5344CB8AC3E}">
        <p14:creationId xmlns:p14="http://schemas.microsoft.com/office/powerpoint/2010/main" val="4225555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27958-0BA2-41D6-AC43-92449C130961}"/>
              </a:ext>
            </a:extLst>
          </p:cNvPr>
          <p:cNvSpPr>
            <a:spLocks noGrp="1"/>
          </p:cNvSpPr>
          <p:nvPr>
            <p:ph type="title"/>
          </p:nvPr>
        </p:nvSpPr>
        <p:spPr/>
        <p:txBody>
          <a:bodyPr/>
          <a:lstStyle/>
          <a:p>
            <a:r>
              <a:rPr lang="en-ZA" sz="2400" b="1" dirty="0">
                <a:solidFill>
                  <a:prstClr val="black"/>
                </a:solidFill>
              </a:rPr>
              <a:t>OVERVIEW OF PERFORMANCE FOR QUARTER 4</a:t>
            </a:r>
            <a:endParaRPr lang="en-ZA" dirty="0"/>
          </a:p>
        </p:txBody>
      </p:sp>
      <p:sp>
        <p:nvSpPr>
          <p:cNvPr id="3" name="Slide Number Placeholder 2">
            <a:extLst>
              <a:ext uri="{FF2B5EF4-FFF2-40B4-BE49-F238E27FC236}">
                <a16:creationId xmlns:a16="http://schemas.microsoft.com/office/drawing/2014/main" id="{FB496B62-4574-4571-8EFD-9DAB7C8B96F3}"/>
              </a:ext>
            </a:extLst>
          </p:cNvPr>
          <p:cNvSpPr>
            <a:spLocks noGrp="1"/>
          </p:cNvSpPr>
          <p:nvPr>
            <p:ph type="sldNum" sz="quarter" idx="12"/>
          </p:nvPr>
        </p:nvSpPr>
        <p:spPr/>
        <p:txBody>
          <a:bodyPr/>
          <a:lstStyle/>
          <a:p>
            <a:pPr>
              <a:defRPr/>
            </a:pPr>
            <a:fld id="{0AEE383F-EC86-405A-B485-FE7E7178F53F}" type="slidenum">
              <a:rPr lang="en-US" smtClean="0"/>
              <a:pPr>
                <a:defRPr/>
              </a:pPr>
              <a:t>12</a:t>
            </a:fld>
            <a:endParaRPr lang="en-US" dirty="0"/>
          </a:p>
        </p:txBody>
      </p:sp>
      <p:sp>
        <p:nvSpPr>
          <p:cNvPr id="4" name="Rectangle 3">
            <a:extLst>
              <a:ext uri="{FF2B5EF4-FFF2-40B4-BE49-F238E27FC236}">
                <a16:creationId xmlns:a16="http://schemas.microsoft.com/office/drawing/2014/main" id="{C8160298-D007-44C1-AC1E-C288C1843345}"/>
              </a:ext>
            </a:extLst>
          </p:cNvPr>
          <p:cNvSpPr/>
          <p:nvPr/>
        </p:nvSpPr>
        <p:spPr>
          <a:xfrm>
            <a:off x="457200" y="1582341"/>
            <a:ext cx="8363272" cy="6001643"/>
          </a:xfrm>
          <a:prstGeom prst="rect">
            <a:avLst/>
          </a:prstGeom>
        </p:spPr>
        <p:txBody>
          <a:bodyPr wrap="square">
            <a:spAutoFit/>
          </a:bodyPr>
          <a:lstStyle/>
          <a:p>
            <a:pPr marL="285750" indent="-285750" algn="just">
              <a:buFont typeface="Arial" panose="020B0604020202020204" pitchFamily="34" charset="0"/>
              <a:buChar char="•"/>
            </a:pPr>
            <a:r>
              <a:rPr lang="en-ZA" sz="2400" dirty="0">
                <a:solidFill>
                  <a:prstClr val="black"/>
                </a:solidFill>
              </a:rPr>
              <a:t>Nedlac had a total of 16 planned performance indicators for Quarter 4 as per the Annual Performance Plan (APP) of the 2019/20 financial year.</a:t>
            </a:r>
          </a:p>
          <a:p>
            <a:pPr marL="285750" indent="-285750" algn="just">
              <a:buFont typeface="Arial" panose="020B0604020202020204" pitchFamily="34" charset="0"/>
              <a:buChar char="•"/>
            </a:pPr>
            <a:r>
              <a:rPr lang="en-ZA" sz="2400" dirty="0">
                <a:solidFill>
                  <a:prstClr val="black"/>
                </a:solidFill>
              </a:rPr>
              <a:t>14 planned indicators were achieved representing 88% achievement.</a:t>
            </a:r>
          </a:p>
          <a:p>
            <a:pPr marL="285750" lvl="0" indent="-285750" algn="just">
              <a:buFont typeface="Arial" panose="020B0604020202020204" pitchFamily="34" charset="0"/>
              <a:buChar char="•"/>
            </a:pPr>
            <a:r>
              <a:rPr lang="en-GB" sz="2400" dirty="0">
                <a:solidFill>
                  <a:prstClr val="black"/>
                </a:solidFill>
              </a:rPr>
              <a:t>2 Target were not achieved. (See challenges and remedial action slide).</a:t>
            </a:r>
          </a:p>
          <a:p>
            <a:pPr marL="285750" lvl="0" indent="-285750" algn="just">
              <a:buFont typeface="Arial" panose="020B0604020202020204" pitchFamily="34" charset="0"/>
              <a:buChar char="•"/>
            </a:pPr>
            <a:r>
              <a:rPr lang="en-GB" sz="2400" dirty="0">
                <a:solidFill>
                  <a:prstClr val="black"/>
                </a:solidFill>
              </a:rPr>
              <a:t>The tables below provide summary of performance per Programme and Per Strategic Objectives.</a:t>
            </a:r>
          </a:p>
          <a:p>
            <a:pPr marL="285750" lvl="0" indent="-285750" algn="just">
              <a:buFont typeface="Arial" panose="020B0604020202020204" pitchFamily="34" charset="0"/>
              <a:buChar char="•"/>
            </a:pPr>
            <a:endParaRPr lang="en-GB" sz="2400" dirty="0">
              <a:solidFill>
                <a:prstClr val="black"/>
              </a:solidFill>
            </a:endParaRPr>
          </a:p>
          <a:p>
            <a:pPr marL="285750" lvl="0" indent="-285750" algn="just">
              <a:buFont typeface="Arial" panose="020B0604020202020204" pitchFamily="34" charset="0"/>
              <a:buChar char="•"/>
            </a:pPr>
            <a:endParaRPr lang="en-GB" dirty="0">
              <a:solidFill>
                <a:prstClr val="black"/>
              </a:solidFill>
            </a:endParaRPr>
          </a:p>
          <a:p>
            <a:pPr marL="285750" lvl="0" indent="-285750" algn="just">
              <a:buFont typeface="Arial" panose="020B0604020202020204" pitchFamily="34" charset="0"/>
              <a:buChar char="•"/>
            </a:pPr>
            <a:endParaRPr lang="en-GB" dirty="0">
              <a:solidFill>
                <a:prstClr val="black"/>
              </a:solidFill>
            </a:endParaRPr>
          </a:p>
          <a:p>
            <a:pPr marL="285750" lvl="0" indent="-285750" algn="just">
              <a:buFont typeface="Arial" panose="020B0604020202020204" pitchFamily="34" charset="0"/>
              <a:buChar char="•"/>
            </a:pPr>
            <a:endParaRPr lang="en-GB" dirty="0">
              <a:solidFill>
                <a:prstClr val="black"/>
              </a:solidFill>
            </a:endParaRPr>
          </a:p>
          <a:p>
            <a:pPr marL="285750" lvl="0" indent="-285750" algn="just">
              <a:buFont typeface="Arial" panose="020B0604020202020204" pitchFamily="34" charset="0"/>
              <a:buChar char="•"/>
            </a:pPr>
            <a:endParaRPr lang="en-GB" dirty="0">
              <a:solidFill>
                <a:prstClr val="black"/>
              </a:solidFill>
            </a:endParaRPr>
          </a:p>
          <a:p>
            <a:pPr marL="285750" lvl="0" indent="-285750" algn="just">
              <a:buFont typeface="Arial" panose="020B0604020202020204" pitchFamily="34" charset="0"/>
              <a:buChar char="•"/>
            </a:pPr>
            <a:endParaRPr lang="en-GB" dirty="0">
              <a:solidFill>
                <a:prstClr val="black"/>
              </a:solidFill>
            </a:endParaRPr>
          </a:p>
          <a:p>
            <a:pPr marL="285750" lvl="0" indent="-285750" algn="just">
              <a:buFont typeface="Arial" panose="020B0604020202020204" pitchFamily="34" charset="0"/>
              <a:buChar char="•"/>
            </a:pPr>
            <a:endParaRPr lang="en-GB" dirty="0">
              <a:solidFill>
                <a:prstClr val="black"/>
              </a:solidFill>
            </a:endParaRPr>
          </a:p>
          <a:p>
            <a:pPr marL="285750" lvl="0" indent="-285750" algn="just">
              <a:buFont typeface="Arial" panose="020B0604020202020204" pitchFamily="34" charset="0"/>
              <a:buChar char="•"/>
            </a:pPr>
            <a:endParaRPr lang="en-GB" dirty="0">
              <a:solidFill>
                <a:prstClr val="black"/>
              </a:solidFill>
            </a:endParaRPr>
          </a:p>
          <a:p>
            <a:pPr marL="285750" lvl="0" indent="-285750" algn="just">
              <a:buFont typeface="Arial" panose="020B0604020202020204" pitchFamily="34" charset="0"/>
              <a:buChar char="•"/>
            </a:pPr>
            <a:endParaRPr lang="en-GB" dirty="0">
              <a:solidFill>
                <a:prstClr val="black"/>
              </a:solidFill>
            </a:endParaRPr>
          </a:p>
        </p:txBody>
      </p:sp>
    </p:spTree>
    <p:extLst>
      <p:ext uri="{BB962C8B-B14F-4D97-AF65-F5344CB8AC3E}">
        <p14:creationId xmlns:p14="http://schemas.microsoft.com/office/powerpoint/2010/main" val="2682048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bwMode="auto">
          <a:xfrm>
            <a:off x="457200" y="492196"/>
            <a:ext cx="8229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b="1" dirty="0">
                <a:solidFill>
                  <a:prstClr val="black"/>
                </a:solidFill>
                <a:latin typeface="Arial" pitchFamily="34" charset="0"/>
                <a:cs typeface="Arial" pitchFamily="34" charset="0"/>
              </a:rPr>
              <a:t>2019/20 PERFORMANCE PER PROGRAMME </a:t>
            </a:r>
            <a:br>
              <a:rPr lang="en-US" sz="2000" b="1" dirty="0">
                <a:solidFill>
                  <a:prstClr val="black"/>
                </a:solidFill>
                <a:latin typeface="Arial" pitchFamily="34" charset="0"/>
                <a:cs typeface="Arial" pitchFamily="34" charset="0"/>
              </a:rPr>
            </a:br>
            <a:r>
              <a:rPr lang="en-US" sz="2000" b="1" dirty="0">
                <a:solidFill>
                  <a:prstClr val="black"/>
                </a:solidFill>
                <a:latin typeface="Arial" pitchFamily="34" charset="0"/>
                <a:cs typeface="Arial" pitchFamily="34" charset="0"/>
              </a:rPr>
              <a:t>QUARTER 4</a:t>
            </a:r>
            <a:endParaRPr lang="en-ZA" sz="2000" b="1" dirty="0">
              <a:solidFill>
                <a:prstClr val="black"/>
              </a:solidFill>
              <a:latin typeface="Arial" pitchFamily="34" charset="0"/>
              <a:cs typeface="Arial" pitchFamily="34" charset="0"/>
            </a:endParaRPr>
          </a:p>
        </p:txBody>
      </p:sp>
      <p:sp>
        <p:nvSpPr>
          <p:cNvPr id="2" name="Content Placeholder 1"/>
          <p:cNvSpPr>
            <a:spLocks noGrp="1"/>
          </p:cNvSpPr>
          <p:nvPr>
            <p:ph idx="1"/>
          </p:nvPr>
        </p:nvSpPr>
        <p:spPr/>
        <p:txBody>
          <a:bodyPr/>
          <a:lstStyle/>
          <a:p>
            <a:pPr marL="0" indent="0">
              <a:buNone/>
            </a:pPr>
            <a:r>
              <a:rPr lang="en-US" dirty="0"/>
              <a:t>.</a:t>
            </a:r>
          </a:p>
        </p:txBody>
      </p:sp>
      <p:graphicFrame>
        <p:nvGraphicFramePr>
          <p:cNvPr id="6" name="Table 5"/>
          <p:cNvGraphicFramePr>
            <a:graphicFrameLocks noGrp="1"/>
          </p:cNvGraphicFramePr>
          <p:nvPr>
            <p:extLst/>
          </p:nvPr>
        </p:nvGraphicFramePr>
        <p:xfrm>
          <a:off x="323528" y="1412776"/>
          <a:ext cx="8496944" cy="4994946"/>
        </p:xfrm>
        <a:graphic>
          <a:graphicData uri="http://schemas.openxmlformats.org/drawingml/2006/table">
            <a:tbl>
              <a:tblPr/>
              <a:tblGrid>
                <a:gridCol w="1525148">
                  <a:extLst>
                    <a:ext uri="{9D8B030D-6E8A-4147-A177-3AD203B41FA5}">
                      <a16:colId xmlns:a16="http://schemas.microsoft.com/office/drawing/2014/main" val="20000"/>
                    </a:ext>
                  </a:extLst>
                </a:gridCol>
                <a:gridCol w="1386393">
                  <a:extLst>
                    <a:ext uri="{9D8B030D-6E8A-4147-A177-3AD203B41FA5}">
                      <a16:colId xmlns:a16="http://schemas.microsoft.com/office/drawing/2014/main" val="20001"/>
                    </a:ext>
                  </a:extLst>
                </a:gridCol>
                <a:gridCol w="1307221">
                  <a:extLst>
                    <a:ext uri="{9D8B030D-6E8A-4147-A177-3AD203B41FA5}">
                      <a16:colId xmlns:a16="http://schemas.microsoft.com/office/drawing/2014/main" val="20002"/>
                    </a:ext>
                  </a:extLst>
                </a:gridCol>
                <a:gridCol w="1469870">
                  <a:extLst>
                    <a:ext uri="{9D8B030D-6E8A-4147-A177-3AD203B41FA5}">
                      <a16:colId xmlns:a16="http://schemas.microsoft.com/office/drawing/2014/main" val="20003"/>
                    </a:ext>
                  </a:extLst>
                </a:gridCol>
                <a:gridCol w="1322832">
                  <a:extLst>
                    <a:ext uri="{9D8B030D-6E8A-4147-A177-3AD203B41FA5}">
                      <a16:colId xmlns:a16="http://schemas.microsoft.com/office/drawing/2014/main" val="20004"/>
                    </a:ext>
                  </a:extLst>
                </a:gridCol>
                <a:gridCol w="1485480">
                  <a:extLst>
                    <a:ext uri="{9D8B030D-6E8A-4147-A177-3AD203B41FA5}">
                      <a16:colId xmlns:a16="http://schemas.microsoft.com/office/drawing/2014/main" val="20005"/>
                    </a:ext>
                  </a:extLst>
                </a:gridCol>
              </a:tblGrid>
              <a:tr h="1030302">
                <a:tc>
                  <a:txBody>
                    <a:bodyPr/>
                    <a:lstStyle/>
                    <a:p>
                      <a:pPr algn="just">
                        <a:lnSpc>
                          <a:spcPct val="150000"/>
                        </a:lnSpc>
                        <a:spcAft>
                          <a:spcPts val="0"/>
                        </a:spcAft>
                      </a:pPr>
                      <a:r>
                        <a:rPr lang="en-US" sz="1400" b="1" dirty="0">
                          <a:effectLst/>
                          <a:latin typeface="Arial"/>
                          <a:ea typeface="Times New Roman"/>
                        </a:rPr>
                        <a:t>Programme</a:t>
                      </a:r>
                      <a:endParaRPr lang="en-ZA" sz="1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150000"/>
                        </a:lnSpc>
                        <a:spcAft>
                          <a:spcPts val="0"/>
                        </a:spcAft>
                      </a:pPr>
                      <a:r>
                        <a:rPr lang="en-US" sz="1400" b="1" dirty="0">
                          <a:effectLst/>
                          <a:latin typeface="Arial"/>
                          <a:ea typeface="Times New Roman"/>
                        </a:rPr>
                        <a:t>Quarterly Planned Indicators</a:t>
                      </a:r>
                      <a:endParaRPr lang="en-ZA" sz="1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150000"/>
                        </a:lnSpc>
                        <a:spcAft>
                          <a:spcPts val="0"/>
                        </a:spcAft>
                      </a:pPr>
                      <a:r>
                        <a:rPr lang="en-US" sz="1400" b="1" dirty="0">
                          <a:effectLst/>
                          <a:latin typeface="Arial"/>
                          <a:ea typeface="Times New Roman"/>
                        </a:rPr>
                        <a:t>Planned Targets Achieved</a:t>
                      </a:r>
                      <a:endParaRPr lang="en-ZA" sz="1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33"/>
                    </a:solidFill>
                  </a:tcPr>
                </a:tc>
                <a:tc>
                  <a:txBody>
                    <a:bodyPr/>
                    <a:lstStyle/>
                    <a:p>
                      <a:pPr algn="just">
                        <a:lnSpc>
                          <a:spcPct val="150000"/>
                        </a:lnSpc>
                        <a:spcAft>
                          <a:spcPts val="0"/>
                        </a:spcAft>
                      </a:pPr>
                      <a:r>
                        <a:rPr lang="en-US" sz="1400" b="1" dirty="0">
                          <a:effectLst/>
                          <a:latin typeface="Arial"/>
                          <a:ea typeface="Times New Roman"/>
                        </a:rPr>
                        <a:t>Targets achieved but not planned for in the Quarter</a:t>
                      </a:r>
                      <a:endParaRPr lang="en-ZA" sz="1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just">
                        <a:lnSpc>
                          <a:spcPct val="150000"/>
                        </a:lnSpc>
                        <a:spcAft>
                          <a:spcPts val="0"/>
                        </a:spcAft>
                      </a:pPr>
                      <a:r>
                        <a:rPr lang="en-US" sz="1400" b="1" dirty="0">
                          <a:effectLst/>
                          <a:latin typeface="Arial"/>
                          <a:ea typeface="Times New Roman"/>
                        </a:rPr>
                        <a:t>Not Achieved</a:t>
                      </a:r>
                      <a:endParaRPr lang="en-ZA" sz="1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50000"/>
                        </a:lnSpc>
                        <a:spcAft>
                          <a:spcPts val="0"/>
                        </a:spcAft>
                      </a:pPr>
                      <a:r>
                        <a:rPr lang="en-US" sz="1400" b="1" dirty="0">
                          <a:effectLst/>
                          <a:latin typeface="Arial"/>
                          <a:ea typeface="Times New Roman"/>
                        </a:rPr>
                        <a:t>Overall Achievement (%) </a:t>
                      </a:r>
                      <a:endParaRPr lang="en-ZA" sz="1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670594">
                <a:tc>
                  <a:txBody>
                    <a:bodyPr/>
                    <a:lstStyle/>
                    <a:p>
                      <a:pPr algn="l">
                        <a:lnSpc>
                          <a:spcPct val="150000"/>
                        </a:lnSpc>
                        <a:spcAft>
                          <a:spcPts val="0"/>
                        </a:spcAft>
                      </a:pPr>
                      <a:r>
                        <a:rPr lang="en-US" sz="1400" dirty="0">
                          <a:effectLst/>
                          <a:latin typeface="Arial"/>
                          <a:ea typeface="Times New Roman"/>
                        </a:rPr>
                        <a:t>1: Administration</a:t>
                      </a:r>
                      <a:endParaRPr lang="en-ZA" sz="1400" dirty="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33"/>
                    </a:solidFill>
                  </a:tcPr>
                </a:tc>
                <a:tc>
                  <a:txBody>
                    <a:bodyPr/>
                    <a:lstStyle/>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1</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17448">
                <a:tc>
                  <a:txBody>
                    <a:bodyPr/>
                    <a:lstStyle/>
                    <a:p>
                      <a:pPr algn="l">
                        <a:lnSpc>
                          <a:spcPct val="150000"/>
                        </a:lnSpc>
                        <a:spcAft>
                          <a:spcPts val="0"/>
                        </a:spcAft>
                      </a:pPr>
                      <a:r>
                        <a:rPr lang="en-US" sz="1400" dirty="0">
                          <a:effectLst/>
                          <a:latin typeface="Arial"/>
                          <a:ea typeface="Times New Roman"/>
                        </a:rPr>
                        <a:t>2: Core Operations</a:t>
                      </a:r>
                      <a:endParaRPr lang="en-ZA" sz="1400" dirty="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9</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8</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33"/>
                    </a:solidFill>
                  </a:tcPr>
                </a:tc>
                <a:tc>
                  <a:txBody>
                    <a:bodyPr/>
                    <a:lstStyle/>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1</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89%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84478">
                <a:tc>
                  <a:txBody>
                    <a:bodyPr/>
                    <a:lstStyle/>
                    <a:p>
                      <a:pPr algn="l">
                        <a:lnSpc>
                          <a:spcPct val="150000"/>
                        </a:lnSpc>
                        <a:spcAft>
                          <a:spcPts val="0"/>
                        </a:spcAft>
                      </a:pPr>
                      <a:r>
                        <a:rPr lang="en-US" sz="1400" dirty="0">
                          <a:effectLst/>
                          <a:latin typeface="Arial"/>
                          <a:ea typeface="Times New Roman"/>
                        </a:rPr>
                        <a:t>3. Constituency  Capacity Building Funds</a:t>
                      </a:r>
                      <a:endParaRPr lang="en-ZA" sz="1400" dirty="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33"/>
                    </a:solidFill>
                  </a:tcPr>
                </a:tc>
                <a:tc>
                  <a:txBody>
                    <a:bodyPr/>
                    <a:lstStyle/>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125710">
                <a:tc>
                  <a:txBody>
                    <a:bodyPr/>
                    <a:lstStyle/>
                    <a:p>
                      <a:pPr algn="l">
                        <a:lnSpc>
                          <a:spcPct val="150000"/>
                        </a:lnSpc>
                        <a:spcAft>
                          <a:spcPts val="0"/>
                        </a:spcAft>
                      </a:pPr>
                      <a:r>
                        <a:rPr lang="en-US" sz="1400" b="1" dirty="0">
                          <a:effectLst/>
                          <a:latin typeface="Arial"/>
                          <a:ea typeface="Times New Roman"/>
                        </a:rPr>
                        <a:t>Summary of Performance</a:t>
                      </a:r>
                      <a:endParaRPr lang="en-ZA" sz="1400" dirty="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16</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14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33"/>
                    </a:solidFill>
                  </a:tcPr>
                </a:tc>
                <a:tc>
                  <a:txBody>
                    <a:bodyPr/>
                    <a:lstStyle/>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2</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88%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7" name="Slide Number Placeholder 3"/>
          <p:cNvSpPr>
            <a:spLocks noGrp="1"/>
          </p:cNvSpPr>
          <p:nvPr>
            <p:ph type="sldNum" sz="quarter" idx="12"/>
          </p:nvPr>
        </p:nvSpPr>
        <p:spPr>
          <a:xfrm>
            <a:off x="6876256" y="6381328"/>
            <a:ext cx="2133600" cy="365125"/>
          </a:xfrm>
        </p:spPr>
        <p:txBody>
          <a:bodyPr/>
          <a:lstStyle/>
          <a:p>
            <a:pPr>
              <a:defRPr/>
            </a:pPr>
            <a:fld id="{416AF1B2-E7A4-446A-84DC-90AA83BA6A19}" type="slidenum">
              <a:rPr lang="en-US" sz="1400" smtClean="0">
                <a:solidFill>
                  <a:schemeClr val="bg1"/>
                </a:solidFill>
              </a:rPr>
              <a:pPr>
                <a:defRPr/>
              </a:pPr>
              <a:t>13</a:t>
            </a:fld>
            <a:endParaRPr lang="en-US" sz="1400" dirty="0">
              <a:solidFill>
                <a:schemeClr val="bg1"/>
              </a:solidFill>
            </a:endParaRPr>
          </a:p>
        </p:txBody>
      </p:sp>
    </p:spTree>
    <p:extLst>
      <p:ext uri="{BB962C8B-B14F-4D97-AF65-F5344CB8AC3E}">
        <p14:creationId xmlns:p14="http://schemas.microsoft.com/office/powerpoint/2010/main" val="3253282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8FF73-3844-4C4E-88D7-F6957F35B8DE}"/>
              </a:ext>
            </a:extLst>
          </p:cNvPr>
          <p:cNvSpPr>
            <a:spLocks noGrp="1"/>
          </p:cNvSpPr>
          <p:nvPr>
            <p:ph type="title"/>
          </p:nvPr>
        </p:nvSpPr>
        <p:spPr/>
        <p:txBody>
          <a:bodyPr/>
          <a:lstStyle/>
          <a:p>
            <a:r>
              <a:rPr lang="en-US" sz="2000" b="1" dirty="0">
                <a:solidFill>
                  <a:prstClr val="black"/>
                </a:solidFill>
                <a:latin typeface="Arial" pitchFamily="34" charset="0"/>
                <a:cs typeface="Arial" pitchFamily="34" charset="0"/>
              </a:rPr>
              <a:t>2019/20 PERFORMANCE PER STRATEGIC OBJECTIVE</a:t>
            </a:r>
            <a:br>
              <a:rPr lang="en-US" sz="2000" b="1" dirty="0">
                <a:solidFill>
                  <a:prstClr val="black"/>
                </a:solidFill>
                <a:latin typeface="Arial" pitchFamily="34" charset="0"/>
                <a:cs typeface="Arial" pitchFamily="34" charset="0"/>
              </a:rPr>
            </a:br>
            <a:r>
              <a:rPr lang="en-US" sz="2000" b="1" dirty="0">
                <a:solidFill>
                  <a:prstClr val="black"/>
                </a:solidFill>
                <a:latin typeface="Arial" pitchFamily="34" charset="0"/>
                <a:cs typeface="Arial" pitchFamily="34" charset="0"/>
              </a:rPr>
              <a:t>QUARTER 4</a:t>
            </a:r>
            <a:endParaRPr lang="en-ZA" sz="2000" dirty="0"/>
          </a:p>
        </p:txBody>
      </p:sp>
      <p:graphicFrame>
        <p:nvGraphicFramePr>
          <p:cNvPr id="6" name="Content Placeholder 5">
            <a:extLst>
              <a:ext uri="{FF2B5EF4-FFF2-40B4-BE49-F238E27FC236}">
                <a16:creationId xmlns:a16="http://schemas.microsoft.com/office/drawing/2014/main" id="{4DEC7B83-11FB-4006-90C8-634F7662D27F}"/>
              </a:ext>
            </a:extLst>
          </p:cNvPr>
          <p:cNvGraphicFramePr>
            <a:graphicFrameLocks noGrp="1"/>
          </p:cNvGraphicFramePr>
          <p:nvPr>
            <p:ph idx="1"/>
            <p:extLst>
              <p:ext uri="{D42A27DB-BD31-4B8C-83A1-F6EECF244321}">
                <p14:modId xmlns:p14="http://schemas.microsoft.com/office/powerpoint/2010/main" val="1454243014"/>
              </p:ext>
            </p:extLst>
          </p:nvPr>
        </p:nvGraphicFramePr>
        <p:xfrm>
          <a:off x="287524" y="1417638"/>
          <a:ext cx="8568952" cy="4738024"/>
        </p:xfrm>
        <a:graphic>
          <a:graphicData uri="http://schemas.openxmlformats.org/drawingml/2006/table">
            <a:tbl>
              <a:tblPr/>
              <a:tblGrid>
                <a:gridCol w="3447222">
                  <a:extLst>
                    <a:ext uri="{9D8B030D-6E8A-4147-A177-3AD203B41FA5}">
                      <a16:colId xmlns:a16="http://schemas.microsoft.com/office/drawing/2014/main" val="3060028551"/>
                    </a:ext>
                  </a:extLst>
                </a:gridCol>
                <a:gridCol w="1095511">
                  <a:extLst>
                    <a:ext uri="{9D8B030D-6E8A-4147-A177-3AD203B41FA5}">
                      <a16:colId xmlns:a16="http://schemas.microsoft.com/office/drawing/2014/main" val="758165787"/>
                    </a:ext>
                  </a:extLst>
                </a:gridCol>
                <a:gridCol w="917600">
                  <a:extLst>
                    <a:ext uri="{9D8B030D-6E8A-4147-A177-3AD203B41FA5}">
                      <a16:colId xmlns:a16="http://schemas.microsoft.com/office/drawing/2014/main" val="406834055"/>
                    </a:ext>
                  </a:extLst>
                </a:gridCol>
                <a:gridCol w="1006236">
                  <a:extLst>
                    <a:ext uri="{9D8B030D-6E8A-4147-A177-3AD203B41FA5}">
                      <a16:colId xmlns:a16="http://schemas.microsoft.com/office/drawing/2014/main" val="2572110613"/>
                    </a:ext>
                  </a:extLst>
                </a:gridCol>
                <a:gridCol w="1006236">
                  <a:extLst>
                    <a:ext uri="{9D8B030D-6E8A-4147-A177-3AD203B41FA5}">
                      <a16:colId xmlns:a16="http://schemas.microsoft.com/office/drawing/2014/main" val="750057325"/>
                    </a:ext>
                  </a:extLst>
                </a:gridCol>
                <a:gridCol w="1096147">
                  <a:extLst>
                    <a:ext uri="{9D8B030D-6E8A-4147-A177-3AD203B41FA5}">
                      <a16:colId xmlns:a16="http://schemas.microsoft.com/office/drawing/2014/main" val="3831496168"/>
                    </a:ext>
                  </a:extLst>
                </a:gridCol>
              </a:tblGrid>
              <a:tr h="1296093">
                <a:tc>
                  <a:txBody>
                    <a:bodyPr/>
                    <a:lstStyle/>
                    <a:p>
                      <a:pPr fontAlgn="b">
                        <a:lnSpc>
                          <a:spcPct val="115000"/>
                        </a:lnSpc>
                        <a:spcAft>
                          <a:spcPts val="0"/>
                        </a:spcAft>
                      </a:pPr>
                      <a:r>
                        <a:rPr lang="en-GB"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Strategic  Objectives</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071" marR="8071" marT="80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fontAlgn="b">
                        <a:lnSpc>
                          <a:spcPct val="115000"/>
                        </a:lnSpc>
                        <a:spcAft>
                          <a:spcPts val="0"/>
                        </a:spcAft>
                      </a:pPr>
                      <a:r>
                        <a:rPr lang="en-GB"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Indicators Reporting in Quarter 3</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647" marR="8647" marT="8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fontAlgn="b">
                        <a:lnSpc>
                          <a:spcPct val="115000"/>
                        </a:lnSpc>
                        <a:spcAft>
                          <a:spcPts val="0"/>
                        </a:spcAft>
                      </a:pPr>
                      <a:r>
                        <a:rPr lang="en-GB" sz="1200" b="1" kern="12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Achieved</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071" marR="8071" marT="80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b">
                        <a:lnSpc>
                          <a:spcPct val="115000"/>
                        </a:lnSpc>
                        <a:spcAft>
                          <a:spcPts val="0"/>
                        </a:spcAft>
                      </a:pPr>
                      <a:r>
                        <a:rPr lang="en-US" sz="1200" b="1" kern="12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Targets achieved but not planned for in the Quarter</a:t>
                      </a:r>
                      <a:endPar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fontAlgn="b">
                        <a:lnSpc>
                          <a:spcPct val="115000"/>
                        </a:lnSpc>
                        <a:spcAft>
                          <a:spcPts val="0"/>
                        </a:spcAft>
                      </a:pPr>
                      <a:r>
                        <a:rPr lang="en-GB" sz="1200" b="1" kern="12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endPar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lnSpc>
                          <a:spcPct val="115000"/>
                        </a:lnSpc>
                        <a:spcAft>
                          <a:spcPts val="0"/>
                        </a:spcAft>
                      </a:pPr>
                      <a:r>
                        <a:rPr lang="en-GB" sz="1200" b="1" kern="12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Not Achieved</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071" marR="8071" marT="80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fontAlgn="b">
                        <a:lnSpc>
                          <a:spcPct val="115000"/>
                        </a:lnSpc>
                        <a:spcAft>
                          <a:spcPts val="0"/>
                        </a:spcAft>
                      </a:pPr>
                      <a:r>
                        <a:rPr lang="en-GB" sz="1200" b="1" kern="12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Overall Achievement</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071" marR="8071" marT="80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96637557"/>
                  </a:ext>
                </a:extLst>
              </a:tr>
              <a:tr h="888127">
                <a:tc>
                  <a:txBody>
                    <a:bodyPr/>
                    <a:lstStyle/>
                    <a:p>
                      <a:pPr fontAlgn="b">
                        <a:lnSpc>
                          <a:spcPct val="115000"/>
                        </a:lnSpc>
                        <a:spcAft>
                          <a:spcPts val="0"/>
                        </a:spcAft>
                      </a:pPr>
                      <a:r>
                        <a:rPr lang="en-GB" sz="14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Effective governance and strategic leadership</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8071" marR="8071"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400" b="1" dirty="0">
                          <a:effectLst/>
                          <a:latin typeface="Calibri" panose="020F0502020204030204" pitchFamily="34" charset="0"/>
                          <a:ea typeface="Calibri" panose="020F0502020204030204" pitchFamily="34" charset="0"/>
                          <a:cs typeface="Times New Roman" panose="02020603050405020304" pitchFamily="18" charset="0"/>
                        </a:rPr>
                        <a:t>1</a:t>
                      </a:r>
                    </a:p>
                  </a:txBody>
                  <a:tcPr marL="8647" marR="8647" marT="86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a:t>
                      </a:r>
                    </a:p>
                  </a:txBody>
                  <a:tcPr marL="8071" marR="70333"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b">
                        <a:lnSpc>
                          <a:spcPct val="115000"/>
                        </a:lnSpc>
                        <a:spcAft>
                          <a:spcPts val="0"/>
                        </a:spcAft>
                      </a:pP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fontAlgn="b">
                        <a:lnSpc>
                          <a:spcPct val="115000"/>
                        </a:lnSpc>
                        <a:spcAft>
                          <a:spcPts val="0"/>
                        </a:spcAft>
                      </a:pP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fontAlgn="b">
                        <a:lnSpc>
                          <a:spcPct val="115000"/>
                        </a:lnSpc>
                        <a:spcAft>
                          <a:spcPts val="0"/>
                        </a:spcAft>
                      </a:pP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fontAlgn="b">
                        <a:lnSpc>
                          <a:spcPct val="115000"/>
                        </a:lnSpc>
                        <a:spcAft>
                          <a:spcPts val="0"/>
                        </a:spcAft>
                      </a:pPr>
                      <a:r>
                        <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lnSpc>
                          <a:spcPct val="115000"/>
                        </a:lnSpc>
                        <a:spcAft>
                          <a:spcPts val="0"/>
                        </a:spcAft>
                      </a:pPr>
                      <a:r>
                        <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p>
                  </a:txBody>
                  <a:tcPr marL="8071" marR="70333"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b">
                        <a:lnSpc>
                          <a:spcPct val="115000"/>
                        </a:lnSpc>
                        <a:spcAft>
                          <a:spcPts val="0"/>
                        </a:spcAft>
                      </a:pPr>
                      <a:r>
                        <a:rPr lang="en-ZA"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100%</a:t>
                      </a:r>
                    </a:p>
                  </a:txBody>
                  <a:tcPr marL="8071" marR="70333"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3414099"/>
                  </a:ext>
                </a:extLst>
              </a:tr>
              <a:tr h="888127">
                <a:tc>
                  <a:txBody>
                    <a:bodyPr/>
                    <a:lstStyle/>
                    <a:p>
                      <a:pPr fontAlgn="b">
                        <a:lnSpc>
                          <a:spcPct val="115000"/>
                        </a:lnSpc>
                        <a:spcAft>
                          <a:spcPts val="0"/>
                        </a:spcAft>
                      </a:pPr>
                      <a:r>
                        <a:rPr lang="en-US" sz="14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Provision of efficient and reliable back office support services</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8071" marR="8071"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400" b="1" dirty="0">
                          <a:effectLst/>
                          <a:latin typeface="Calibri" panose="020F0502020204030204" pitchFamily="34" charset="0"/>
                          <a:ea typeface="Calibri" panose="020F0502020204030204" pitchFamily="34" charset="0"/>
                          <a:cs typeface="Times New Roman" panose="02020603050405020304" pitchFamily="18" charset="0"/>
                        </a:rPr>
                        <a:t>1</a:t>
                      </a:r>
                    </a:p>
                  </a:txBody>
                  <a:tcPr marL="8647" marR="8647" marT="86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a:t>
                      </a:r>
                    </a:p>
                  </a:txBody>
                  <a:tcPr marL="8071" marR="70333"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b">
                        <a:lnSpc>
                          <a:spcPct val="115000"/>
                        </a:lnSpc>
                        <a:spcAft>
                          <a:spcPts val="0"/>
                        </a:spcAft>
                      </a:pP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fontAlgn="b">
                        <a:lnSpc>
                          <a:spcPct val="115000"/>
                        </a:lnSpc>
                        <a:spcAft>
                          <a:spcPts val="0"/>
                        </a:spcAft>
                      </a:pP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fontAlgn="b">
                        <a:lnSpc>
                          <a:spcPct val="115000"/>
                        </a:lnSpc>
                        <a:spcAft>
                          <a:spcPts val="0"/>
                        </a:spcAft>
                      </a:pP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fontAlgn="b">
                        <a:lnSpc>
                          <a:spcPct val="115000"/>
                        </a:lnSpc>
                        <a:spcAft>
                          <a:spcPts val="0"/>
                        </a:spcAft>
                      </a:pPr>
                      <a:r>
                        <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lnSpc>
                          <a:spcPct val="115000"/>
                        </a:lnSpc>
                        <a:spcAft>
                          <a:spcPts val="0"/>
                        </a:spcAft>
                      </a:pPr>
                      <a:r>
                        <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p>
                  </a:txBody>
                  <a:tcPr marL="8071" marR="70333"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b">
                        <a:lnSpc>
                          <a:spcPct val="115000"/>
                        </a:lnSpc>
                        <a:spcAft>
                          <a:spcPts val="0"/>
                        </a:spcAft>
                      </a:pPr>
                      <a:r>
                        <a:rPr lang="en-ZA"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100%</a:t>
                      </a:r>
                    </a:p>
                  </a:txBody>
                  <a:tcPr marL="8071" marR="70333"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1888342"/>
                  </a:ext>
                </a:extLst>
              </a:tr>
              <a:tr h="856084">
                <a:tc>
                  <a:txBody>
                    <a:bodyPr/>
                    <a:lstStyle/>
                    <a:p>
                      <a:pPr fontAlgn="b">
                        <a:lnSpc>
                          <a:spcPct val="115000"/>
                        </a:lnSpc>
                        <a:spcAft>
                          <a:spcPts val="0"/>
                        </a:spcAft>
                      </a:pPr>
                      <a:r>
                        <a:rPr lang="en-US" sz="14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Improved facilities management</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8071" marR="8071"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400" b="1" dirty="0">
                          <a:effectLst/>
                          <a:latin typeface="Calibri" panose="020F0502020204030204" pitchFamily="34" charset="0"/>
                          <a:ea typeface="Calibri" panose="020F0502020204030204" pitchFamily="34" charset="0"/>
                          <a:cs typeface="Times New Roman" panose="02020603050405020304" pitchFamily="18" charset="0"/>
                        </a:rPr>
                        <a:t>0</a:t>
                      </a:r>
                    </a:p>
                  </a:txBody>
                  <a:tcPr marL="8647" marR="8647" marT="86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p>
                  </a:txBody>
                  <a:tcPr marL="8071" marR="70333"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b">
                        <a:lnSpc>
                          <a:spcPct val="115000"/>
                        </a:lnSpc>
                        <a:spcAft>
                          <a:spcPts val="0"/>
                        </a:spcAft>
                      </a:pP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fontAlgn="b">
                        <a:lnSpc>
                          <a:spcPct val="115000"/>
                        </a:lnSpc>
                        <a:spcAft>
                          <a:spcPts val="0"/>
                        </a:spcAft>
                      </a:pP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fontAlgn="b">
                        <a:lnSpc>
                          <a:spcPct val="115000"/>
                        </a:lnSpc>
                        <a:spcAft>
                          <a:spcPts val="0"/>
                        </a:spcAft>
                      </a:pPr>
                      <a:r>
                        <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lnSpc>
                          <a:spcPct val="115000"/>
                        </a:lnSpc>
                        <a:spcAft>
                          <a:spcPts val="0"/>
                        </a:spcAft>
                      </a:pPr>
                      <a:r>
                        <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p>
                  </a:txBody>
                  <a:tcPr marL="8071" marR="70333"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b">
                        <a:lnSpc>
                          <a:spcPct val="115000"/>
                        </a:lnSpc>
                        <a:spcAft>
                          <a:spcPts val="0"/>
                        </a:spcAft>
                      </a:pPr>
                      <a:r>
                        <a:rPr lang="en-ZA"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N/A</a:t>
                      </a:r>
                    </a:p>
                  </a:txBody>
                  <a:tcPr marL="8071" marR="70333"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9101298"/>
                  </a:ext>
                </a:extLst>
              </a:tr>
              <a:tr h="675219">
                <a:tc>
                  <a:txBody>
                    <a:bodyPr/>
                    <a:lstStyle/>
                    <a:p>
                      <a:pPr fontAlgn="b">
                        <a:lnSpc>
                          <a:spcPct val="115000"/>
                        </a:lnSpc>
                        <a:spcAft>
                          <a:spcPts val="0"/>
                        </a:spcAft>
                      </a:pPr>
                      <a:r>
                        <a:rPr lang="en-US" sz="14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Strengthening organisational culture and performance</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8071" marR="8071"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400" b="1" dirty="0">
                          <a:effectLst/>
                          <a:latin typeface="Calibri" panose="020F0502020204030204" pitchFamily="34" charset="0"/>
                          <a:ea typeface="Calibri" panose="020F0502020204030204" pitchFamily="34" charset="0"/>
                          <a:cs typeface="Times New Roman" panose="02020603050405020304" pitchFamily="18" charset="0"/>
                        </a:rPr>
                        <a:t>2</a:t>
                      </a:r>
                    </a:p>
                  </a:txBody>
                  <a:tcPr marL="8647" marR="8647" marT="86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a:t>
                      </a:r>
                    </a:p>
                  </a:txBody>
                  <a:tcPr marL="8071" marR="70333"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b">
                        <a:lnSpc>
                          <a:spcPct val="115000"/>
                        </a:lnSpc>
                        <a:spcAft>
                          <a:spcPts val="0"/>
                        </a:spcAft>
                      </a:pP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fontAlgn="b">
                        <a:lnSpc>
                          <a:spcPct val="115000"/>
                        </a:lnSpc>
                        <a:spcAft>
                          <a:spcPts val="0"/>
                        </a:spcAft>
                      </a:pP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fontAlgn="b">
                        <a:lnSpc>
                          <a:spcPct val="115000"/>
                        </a:lnSpc>
                        <a:spcAft>
                          <a:spcPts val="0"/>
                        </a:spcAft>
                      </a:pPr>
                      <a:r>
                        <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lnSpc>
                          <a:spcPct val="115000"/>
                        </a:lnSpc>
                        <a:spcAft>
                          <a:spcPts val="0"/>
                        </a:spcAft>
                      </a:pPr>
                      <a:r>
                        <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a:t>
                      </a:r>
                    </a:p>
                  </a:txBody>
                  <a:tcPr marL="8071" marR="70333"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b">
                        <a:lnSpc>
                          <a:spcPct val="115000"/>
                        </a:lnSpc>
                        <a:spcAft>
                          <a:spcPts val="0"/>
                        </a:spcAft>
                      </a:pPr>
                      <a:r>
                        <a:rPr lang="en-ZA"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50%</a:t>
                      </a:r>
                    </a:p>
                  </a:txBody>
                  <a:tcPr marL="8071" marR="70333"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2001110"/>
                  </a:ext>
                </a:extLst>
              </a:tr>
            </a:tbl>
          </a:graphicData>
        </a:graphic>
      </p:graphicFrame>
      <p:sp>
        <p:nvSpPr>
          <p:cNvPr id="4" name="Slide Number Placeholder 3">
            <a:extLst>
              <a:ext uri="{FF2B5EF4-FFF2-40B4-BE49-F238E27FC236}">
                <a16:creationId xmlns:a16="http://schemas.microsoft.com/office/drawing/2014/main" id="{F709BDDB-2C60-4902-B439-161FE59AD04F}"/>
              </a:ext>
            </a:extLst>
          </p:cNvPr>
          <p:cNvSpPr>
            <a:spLocks noGrp="1"/>
          </p:cNvSpPr>
          <p:nvPr>
            <p:ph type="sldNum" sz="quarter" idx="12"/>
          </p:nvPr>
        </p:nvSpPr>
        <p:spPr/>
        <p:txBody>
          <a:bodyPr/>
          <a:lstStyle/>
          <a:p>
            <a:pPr>
              <a:defRPr/>
            </a:pPr>
            <a:fld id="{416AF1B2-E7A4-446A-84DC-90AA83BA6A19}" type="slidenum">
              <a:rPr lang="en-US" sz="1800" smtClean="0">
                <a:solidFill>
                  <a:srgbClr val="FF0000"/>
                </a:solidFill>
              </a:rPr>
              <a:pPr>
                <a:defRPr/>
              </a:pPr>
              <a:t>14</a:t>
            </a:fld>
            <a:endParaRPr lang="en-US" sz="1800" dirty="0">
              <a:solidFill>
                <a:srgbClr val="FF0000"/>
              </a:solidFill>
            </a:endParaRPr>
          </a:p>
        </p:txBody>
      </p:sp>
    </p:spTree>
    <p:extLst>
      <p:ext uri="{BB962C8B-B14F-4D97-AF65-F5344CB8AC3E}">
        <p14:creationId xmlns:p14="http://schemas.microsoft.com/office/powerpoint/2010/main" val="2204607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32656"/>
            <a:ext cx="8280920" cy="1080120"/>
          </a:xfrm>
        </p:spPr>
        <p:txBody>
          <a:bodyPr/>
          <a:lstStyle/>
          <a:p>
            <a:r>
              <a:rPr lang="en-US" sz="2000" b="1" dirty="0">
                <a:solidFill>
                  <a:srgbClr val="000000"/>
                </a:solidFill>
                <a:effectLst>
                  <a:outerShdw blurRad="38100" dist="38100" dir="2700000" algn="tl">
                    <a:srgbClr val="FFFFFF"/>
                  </a:outerShdw>
                </a:effectLst>
                <a:latin typeface="+mn-lt"/>
              </a:rPr>
              <a:t> </a:t>
            </a:r>
            <a:r>
              <a:rPr lang="en-US" sz="2000" b="1" dirty="0">
                <a:solidFill>
                  <a:srgbClr val="000000"/>
                </a:solidFill>
                <a:effectLst>
                  <a:outerShdw blurRad="38100" dist="38100" dir="2700000" algn="tl">
                    <a:srgbClr val="FFFFFF"/>
                  </a:outerShdw>
                </a:effectLst>
                <a:latin typeface="Arial" pitchFamily="34" charset="0"/>
                <a:cs typeface="Arial" pitchFamily="34" charset="0"/>
              </a:rPr>
              <a:t/>
            </a:r>
            <a:br>
              <a:rPr lang="en-US" sz="2000" b="1" dirty="0">
                <a:solidFill>
                  <a:srgbClr val="000000"/>
                </a:solidFill>
                <a:effectLst>
                  <a:outerShdw blurRad="38100" dist="38100" dir="2700000" algn="tl">
                    <a:srgbClr val="FFFFFF"/>
                  </a:outerShdw>
                </a:effectLst>
                <a:latin typeface="Arial" pitchFamily="34" charset="0"/>
                <a:cs typeface="Arial" pitchFamily="34" charset="0"/>
              </a:rPr>
            </a:br>
            <a:r>
              <a:rPr lang="en-US" sz="2000" b="1" dirty="0">
                <a:solidFill>
                  <a:prstClr val="black"/>
                </a:solidFill>
                <a:latin typeface="Arial" pitchFamily="34" charset="0"/>
                <a:cs typeface="Arial" pitchFamily="34" charset="0"/>
              </a:rPr>
              <a:t>2019/20 PERFORMANCE PER STRATEGIC OBJECTIVE</a:t>
            </a:r>
            <a:br>
              <a:rPr lang="en-US" sz="2000" b="1" dirty="0">
                <a:solidFill>
                  <a:prstClr val="black"/>
                </a:solidFill>
                <a:latin typeface="Arial" pitchFamily="34" charset="0"/>
                <a:cs typeface="Arial" pitchFamily="34" charset="0"/>
              </a:rPr>
            </a:br>
            <a:r>
              <a:rPr lang="en-US" sz="2000" b="1" dirty="0">
                <a:solidFill>
                  <a:prstClr val="black"/>
                </a:solidFill>
                <a:latin typeface="Arial" pitchFamily="34" charset="0"/>
                <a:cs typeface="Arial" pitchFamily="34" charset="0"/>
              </a:rPr>
              <a:t>QUARTER 4 cont:</a:t>
            </a:r>
            <a:br>
              <a:rPr lang="en-US" sz="2000" b="1" dirty="0">
                <a:solidFill>
                  <a:prstClr val="black"/>
                </a:solidFill>
                <a:latin typeface="Arial" pitchFamily="34" charset="0"/>
                <a:cs typeface="Arial" pitchFamily="34" charset="0"/>
              </a:rPr>
            </a:br>
            <a:r>
              <a:rPr lang="en-ZA" sz="2000" b="1" dirty="0">
                <a:solidFill>
                  <a:prstClr val="black"/>
                </a:solidFill>
                <a:latin typeface="Arial" pitchFamily="34" charset="0"/>
                <a:cs typeface="Arial" pitchFamily="34" charset="0"/>
              </a:rPr>
              <a:t/>
            </a:r>
            <a:br>
              <a:rPr lang="en-ZA" sz="2000" b="1" dirty="0">
                <a:solidFill>
                  <a:prstClr val="black"/>
                </a:solidFill>
                <a:latin typeface="Arial" pitchFamily="34" charset="0"/>
                <a:cs typeface="Arial" pitchFamily="34" charset="0"/>
              </a:rPr>
            </a:br>
            <a:endParaRPr lang="en-ZA" sz="2000" dirty="0">
              <a:solidFill>
                <a:srgbClr val="0070C0"/>
              </a:solidFill>
              <a:latin typeface="Arial" pitchFamily="34" charset="0"/>
              <a:cs typeface="Arial" pitchFamily="34" charset="0"/>
            </a:endParaRPr>
          </a:p>
        </p:txBody>
      </p:sp>
      <p:sp>
        <p:nvSpPr>
          <p:cNvPr id="4" name="Slide Number Placeholder 3"/>
          <p:cNvSpPr>
            <a:spLocks noGrp="1"/>
          </p:cNvSpPr>
          <p:nvPr>
            <p:ph type="sldNum" sz="quarter" idx="12"/>
          </p:nvPr>
        </p:nvSpPr>
        <p:spPr>
          <a:xfrm>
            <a:off x="6300192" y="6309320"/>
            <a:ext cx="2133600" cy="365125"/>
          </a:xfrm>
        </p:spPr>
        <p:txBody>
          <a:bodyPr/>
          <a:lstStyle/>
          <a:p>
            <a:pPr>
              <a:defRPr/>
            </a:pPr>
            <a:fld id="{416AF1B2-E7A4-446A-84DC-90AA83BA6A19}" type="slidenum">
              <a:rPr lang="en-US" smtClean="0">
                <a:solidFill>
                  <a:srgbClr val="FF0000"/>
                </a:solidFill>
              </a:rPr>
              <a:pPr>
                <a:defRPr/>
              </a:pPr>
              <a:t>15</a:t>
            </a:fld>
            <a:endParaRPr lang="en-US" dirty="0">
              <a:solidFill>
                <a:srgbClr val="FF0000"/>
              </a:solidFill>
            </a:endParaRPr>
          </a:p>
        </p:txBody>
      </p:sp>
      <p:graphicFrame>
        <p:nvGraphicFramePr>
          <p:cNvPr id="7" name="Table 6">
            <a:extLst>
              <a:ext uri="{FF2B5EF4-FFF2-40B4-BE49-F238E27FC236}">
                <a16:creationId xmlns:a16="http://schemas.microsoft.com/office/drawing/2014/main" id="{FEC685F8-DB9C-45EB-B05B-649E522AC0E1}"/>
              </a:ext>
            </a:extLst>
          </p:cNvPr>
          <p:cNvGraphicFramePr>
            <a:graphicFrameLocks noGrp="1"/>
          </p:cNvGraphicFramePr>
          <p:nvPr>
            <p:extLst>
              <p:ext uri="{D42A27DB-BD31-4B8C-83A1-F6EECF244321}">
                <p14:modId xmlns:p14="http://schemas.microsoft.com/office/powerpoint/2010/main" val="3925853911"/>
              </p:ext>
            </p:extLst>
          </p:nvPr>
        </p:nvGraphicFramePr>
        <p:xfrm>
          <a:off x="274362" y="1469138"/>
          <a:ext cx="8640958" cy="4921108"/>
        </p:xfrm>
        <a:graphic>
          <a:graphicData uri="http://schemas.openxmlformats.org/drawingml/2006/table">
            <a:tbl>
              <a:tblPr/>
              <a:tblGrid>
                <a:gridCol w="3489157">
                  <a:extLst>
                    <a:ext uri="{9D8B030D-6E8A-4147-A177-3AD203B41FA5}">
                      <a16:colId xmlns:a16="http://schemas.microsoft.com/office/drawing/2014/main" val="3792880120"/>
                    </a:ext>
                  </a:extLst>
                </a:gridCol>
                <a:gridCol w="1099060">
                  <a:extLst>
                    <a:ext uri="{9D8B030D-6E8A-4147-A177-3AD203B41FA5}">
                      <a16:colId xmlns:a16="http://schemas.microsoft.com/office/drawing/2014/main" val="4144067187"/>
                    </a:ext>
                  </a:extLst>
                </a:gridCol>
                <a:gridCol w="920111">
                  <a:extLst>
                    <a:ext uri="{9D8B030D-6E8A-4147-A177-3AD203B41FA5}">
                      <a16:colId xmlns:a16="http://schemas.microsoft.com/office/drawing/2014/main" val="1500146727"/>
                    </a:ext>
                  </a:extLst>
                </a:gridCol>
                <a:gridCol w="1016785">
                  <a:extLst>
                    <a:ext uri="{9D8B030D-6E8A-4147-A177-3AD203B41FA5}">
                      <a16:colId xmlns:a16="http://schemas.microsoft.com/office/drawing/2014/main" val="1091839375"/>
                    </a:ext>
                  </a:extLst>
                </a:gridCol>
                <a:gridCol w="1016785">
                  <a:extLst>
                    <a:ext uri="{9D8B030D-6E8A-4147-A177-3AD203B41FA5}">
                      <a16:colId xmlns:a16="http://schemas.microsoft.com/office/drawing/2014/main" val="1426953241"/>
                    </a:ext>
                  </a:extLst>
                </a:gridCol>
                <a:gridCol w="1099060">
                  <a:extLst>
                    <a:ext uri="{9D8B030D-6E8A-4147-A177-3AD203B41FA5}">
                      <a16:colId xmlns:a16="http://schemas.microsoft.com/office/drawing/2014/main" val="1625096983"/>
                    </a:ext>
                  </a:extLst>
                </a:gridCol>
              </a:tblGrid>
              <a:tr h="1505513">
                <a:tc>
                  <a:txBody>
                    <a:bodyPr/>
                    <a:lstStyle/>
                    <a:p>
                      <a:pPr>
                        <a:lnSpc>
                          <a:spcPct val="115000"/>
                        </a:lnSpc>
                        <a:spcAft>
                          <a:spcPts val="10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Strategic  Objectives</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455" marR="8455" marT="84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nSpc>
                          <a:spcPct val="115000"/>
                        </a:lnSpc>
                        <a:spcAft>
                          <a:spcPts val="10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Indicators Reporting in Quarter 4</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058" marR="9058" marT="905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nSpc>
                          <a:spcPct val="115000"/>
                        </a:lnSpc>
                        <a:spcAft>
                          <a:spcPts val="1000"/>
                        </a:spcAft>
                      </a:pPr>
                      <a:r>
                        <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Achieved</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8455" marR="8455" marT="84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100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Targets achieved in Q3 but not planned for this Quarter</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nSpc>
                          <a:spcPct val="115000"/>
                        </a:lnSpc>
                        <a:spcAft>
                          <a:spcPts val="1000"/>
                        </a:spcAft>
                      </a:pPr>
                      <a:r>
                        <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Not Achieved</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55" marR="8455" marT="84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10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Overall Achievement</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455" marR="8455" marT="84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2756372536"/>
                  </a:ext>
                </a:extLst>
              </a:tr>
              <a:tr h="184959">
                <a:tc>
                  <a:txBody>
                    <a:bodyPr/>
                    <a:lstStyle/>
                    <a:p>
                      <a:pPr>
                        <a:lnSpc>
                          <a:spcPct val="115000"/>
                        </a:lnSpc>
                        <a:spcAft>
                          <a:spcPts val="10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Effective engagement on draft policy and legislation within the framework of the Nedlac Act, Constitution and Protocols</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455" marR="845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ZA" sz="1200" b="1" dirty="0">
                          <a:effectLst/>
                          <a:latin typeface="Calibri" panose="020F0502020204030204" pitchFamily="34" charset="0"/>
                          <a:ea typeface="Calibri" panose="020F0502020204030204" pitchFamily="34" charset="0"/>
                          <a:cs typeface="Times New Roman" panose="02020603050405020304" pitchFamily="18" charset="0"/>
                        </a:rPr>
                        <a:t>7</a:t>
                      </a:r>
                    </a:p>
                  </a:txBody>
                  <a:tcPr marL="9058" marR="9058" marT="90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a:t>
                      </a: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1000"/>
                        </a:spcAft>
                      </a:pPr>
                      <a:endPar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endPar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1000"/>
                        </a:spcAft>
                      </a:pPr>
                      <a:r>
                        <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a:t>
                      </a: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1000"/>
                        </a:spcAft>
                      </a:pPr>
                      <a:r>
                        <a:rPr lang="en-ZA" sz="1600" b="1" dirty="0">
                          <a:effectLst/>
                          <a:latin typeface="Calibri" panose="020F0502020204030204" pitchFamily="34" charset="0"/>
                          <a:ea typeface="Calibri" panose="020F0502020204030204" pitchFamily="34" charset="0"/>
                          <a:cs typeface="Times New Roman" panose="02020603050405020304" pitchFamily="18" charset="0"/>
                        </a:rPr>
                        <a:t>86%</a:t>
                      </a: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0242020"/>
                  </a:ext>
                </a:extLst>
              </a:tr>
              <a:tr h="650787">
                <a:tc>
                  <a:txBody>
                    <a:bodyPr/>
                    <a:lstStyle/>
                    <a:p>
                      <a:pPr>
                        <a:lnSpc>
                          <a:spcPct val="115000"/>
                        </a:lnSpc>
                        <a:spcAft>
                          <a:spcPts val="10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Conclude matters under consideration within the framework of the NEDLAC Protocol</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455" marR="8455" marT="84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ZA" sz="1200" b="1" dirty="0">
                          <a:effectLst/>
                          <a:latin typeface="Calibri" panose="020F0502020204030204" pitchFamily="34" charset="0"/>
                          <a:ea typeface="Calibri" panose="020F0502020204030204" pitchFamily="34" charset="0"/>
                          <a:cs typeface="Times New Roman" panose="02020603050405020304" pitchFamily="18" charset="0"/>
                        </a:rPr>
                        <a:t>1</a:t>
                      </a:r>
                    </a:p>
                  </a:txBody>
                  <a:tcPr marL="9058" marR="9058" marT="90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Achieved in Q3</a:t>
                      </a: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1000"/>
                        </a:spcAft>
                      </a:pPr>
                      <a:endPar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1000"/>
                        </a:spcAft>
                      </a:pPr>
                      <a:r>
                        <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1000"/>
                        </a:spcAft>
                      </a:pPr>
                      <a:r>
                        <a:rPr lang="en-ZA" sz="1600" b="1" dirty="0">
                          <a:effectLst/>
                          <a:latin typeface="Calibri" panose="020F0502020204030204" pitchFamily="34" charset="0"/>
                          <a:ea typeface="Calibri" panose="020F0502020204030204" pitchFamily="34" charset="0"/>
                          <a:cs typeface="Times New Roman" panose="02020603050405020304" pitchFamily="18" charset="0"/>
                        </a:rPr>
                        <a:t>N/A</a:t>
                      </a: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5146591"/>
                  </a:ext>
                </a:extLst>
              </a:tr>
              <a:tr h="650787">
                <a:tc>
                  <a:txBody>
                    <a:bodyPr/>
                    <a:lstStyle/>
                    <a:p>
                      <a:pPr>
                        <a:lnSpc>
                          <a:spcPct val="115000"/>
                        </a:lnSpc>
                        <a:spcAft>
                          <a:spcPts val="10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Promote social dialogue through communication, information and capacity building</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455" marR="8455" marT="84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ZA" sz="1200" b="1" dirty="0">
                          <a:effectLst/>
                          <a:latin typeface="Calibri" panose="020F0502020204030204" pitchFamily="34" charset="0"/>
                          <a:ea typeface="Calibri" panose="020F0502020204030204" pitchFamily="34" charset="0"/>
                          <a:cs typeface="Times New Roman" panose="02020603050405020304" pitchFamily="18" charset="0"/>
                        </a:rPr>
                        <a:t>2</a:t>
                      </a:r>
                    </a:p>
                  </a:txBody>
                  <a:tcPr marL="9058" marR="9058" marT="90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a:t>
                      </a: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1000"/>
                        </a:spcAft>
                      </a:pPr>
                      <a:endPar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1000"/>
                        </a:spcAft>
                      </a:pPr>
                      <a:r>
                        <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1000"/>
                        </a:spcAft>
                      </a:pPr>
                      <a:r>
                        <a:rPr lang="en-ZA" sz="1600" b="1" dirty="0">
                          <a:effectLst/>
                          <a:latin typeface="Calibri" panose="020F0502020204030204" pitchFamily="34" charset="0"/>
                          <a:ea typeface="Calibri" panose="020F0502020204030204" pitchFamily="34" charset="0"/>
                          <a:cs typeface="Times New Roman" panose="02020603050405020304" pitchFamily="18" charset="0"/>
                        </a:rPr>
                        <a:t>100%</a:t>
                      </a: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5514061"/>
                  </a:ext>
                </a:extLst>
              </a:tr>
              <a:tr h="659171">
                <a:tc>
                  <a:txBody>
                    <a:bodyPr/>
                    <a:lstStyle/>
                    <a:p>
                      <a:pPr>
                        <a:lnSpc>
                          <a:spcPct val="115000"/>
                        </a:lnSpc>
                        <a:spcAft>
                          <a:spcPts val="10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Compliance with the Nedlac Policy on Constituency Capacity Building Budgeting and Expense</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455" marR="8455" marT="84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ZA" sz="1200" b="1" dirty="0">
                          <a:effectLst/>
                          <a:latin typeface="Calibri" panose="020F0502020204030204" pitchFamily="34" charset="0"/>
                          <a:ea typeface="Calibri" panose="020F0502020204030204" pitchFamily="34" charset="0"/>
                          <a:cs typeface="Times New Roman" panose="02020603050405020304" pitchFamily="18" charset="0"/>
                        </a:rPr>
                        <a:t>3</a:t>
                      </a:r>
                    </a:p>
                  </a:txBody>
                  <a:tcPr marL="9058" marR="9058" marT="90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a:t>
                      </a: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1000"/>
                        </a:spcAft>
                      </a:pPr>
                      <a:endPar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1000"/>
                        </a:spcAft>
                      </a:pPr>
                      <a:r>
                        <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1000"/>
                        </a:spcAft>
                      </a:pPr>
                      <a:r>
                        <a:rPr lang="en-ZA" sz="1600" b="1" dirty="0">
                          <a:effectLst/>
                          <a:latin typeface="Calibri" panose="020F0502020204030204" pitchFamily="34" charset="0"/>
                          <a:ea typeface="Calibri" panose="020F0502020204030204" pitchFamily="34" charset="0"/>
                          <a:cs typeface="Times New Roman" panose="02020603050405020304" pitchFamily="18" charset="0"/>
                        </a:rPr>
                        <a:t>100%</a:t>
                      </a: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5526187"/>
                  </a:ext>
                </a:extLst>
              </a:tr>
              <a:tr h="582233">
                <a:tc>
                  <a:txBody>
                    <a:bodyPr/>
                    <a:lstStyle/>
                    <a:p>
                      <a:pPr>
                        <a:lnSpc>
                          <a:spcPct val="115000"/>
                        </a:lnSpc>
                        <a:spcAft>
                          <a:spcPts val="10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Total number of Indicators</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455" marR="845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lnSpc>
                          <a:spcPct val="115000"/>
                        </a:lnSpc>
                        <a:spcAft>
                          <a:spcPts val="1000"/>
                        </a:spcAft>
                      </a:pPr>
                      <a:r>
                        <a:rPr lang="en-ZA" sz="1200" b="1" dirty="0">
                          <a:effectLst/>
                          <a:latin typeface="Calibri" panose="020F0502020204030204" pitchFamily="34" charset="0"/>
                          <a:ea typeface="Calibri" panose="020F0502020204030204" pitchFamily="34" charset="0"/>
                          <a:cs typeface="Times New Roman" panose="02020603050405020304" pitchFamily="18" charset="0"/>
                        </a:rPr>
                        <a:t>16</a:t>
                      </a:r>
                    </a:p>
                  </a:txBody>
                  <a:tcPr marL="9058" marR="9058" marT="90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lnSpc>
                          <a:spcPct val="115000"/>
                        </a:lnSpc>
                        <a:spcAft>
                          <a:spcPts val="1000"/>
                        </a:spcAft>
                      </a:pPr>
                      <a:r>
                        <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14</a:t>
                      </a: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1000"/>
                        </a:spcAft>
                      </a:pPr>
                      <a:endPar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1000"/>
                        </a:spcAft>
                      </a:pPr>
                      <a:r>
                        <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a:t>
                      </a: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1000"/>
                        </a:spcAft>
                      </a:pPr>
                      <a:r>
                        <a:rPr lang="en-ZA" sz="1600" b="1" dirty="0">
                          <a:effectLst/>
                          <a:latin typeface="Calibri" panose="020F0502020204030204" pitchFamily="34" charset="0"/>
                          <a:ea typeface="Calibri" panose="020F0502020204030204" pitchFamily="34" charset="0"/>
                          <a:cs typeface="Times New Roman" panose="02020603050405020304" pitchFamily="18" charset="0"/>
                        </a:rPr>
                        <a:t>88%</a:t>
                      </a: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extLst>
                  <a:ext uri="{0D108BD9-81ED-4DB2-BD59-A6C34878D82A}">
                    <a16:rowId xmlns:a16="http://schemas.microsoft.com/office/drawing/2014/main" val="4068682922"/>
                  </a:ext>
                </a:extLst>
              </a:tr>
            </a:tbl>
          </a:graphicData>
        </a:graphic>
      </p:graphicFrame>
    </p:spTree>
    <p:extLst>
      <p:ext uri="{BB962C8B-B14F-4D97-AF65-F5344CB8AC3E}">
        <p14:creationId xmlns:p14="http://schemas.microsoft.com/office/powerpoint/2010/main" val="405699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25EA1-7B87-436A-B62E-8B93E9EB07D8}"/>
              </a:ext>
            </a:extLst>
          </p:cNvPr>
          <p:cNvSpPr>
            <a:spLocks noGrp="1"/>
          </p:cNvSpPr>
          <p:nvPr>
            <p:ph type="title"/>
          </p:nvPr>
        </p:nvSpPr>
        <p:spPr/>
        <p:txBody>
          <a:bodyPr/>
          <a:lstStyle/>
          <a:p>
            <a:r>
              <a:rPr lang="en-ZA" sz="2400" b="1" dirty="0">
                <a:latin typeface="Arial" panose="020B0604020202020204" pitchFamily="34" charset="0"/>
                <a:cs typeface="Arial" panose="020B0604020202020204" pitchFamily="34" charset="0"/>
              </a:rPr>
              <a:t>KEY ISSUES IN QUARTER 4</a:t>
            </a:r>
          </a:p>
        </p:txBody>
      </p:sp>
      <p:sp>
        <p:nvSpPr>
          <p:cNvPr id="3" name="Content Placeholder 2">
            <a:extLst>
              <a:ext uri="{FF2B5EF4-FFF2-40B4-BE49-F238E27FC236}">
                <a16:creationId xmlns:a16="http://schemas.microsoft.com/office/drawing/2014/main" id="{F440DA9D-B70B-4899-BFB0-96FA220E89AC}"/>
              </a:ext>
            </a:extLst>
          </p:cNvPr>
          <p:cNvSpPr>
            <a:spLocks noGrp="1"/>
          </p:cNvSpPr>
          <p:nvPr>
            <p:ph idx="1"/>
          </p:nvPr>
        </p:nvSpPr>
        <p:spPr/>
        <p:txBody>
          <a:bodyPr/>
          <a:lstStyle/>
          <a:p>
            <a:pPr marL="285750" lvl="0" indent="-285750" algn="just">
              <a:buFont typeface="Arial" panose="020B0604020202020204" pitchFamily="34" charset="0"/>
              <a:buChar char="•"/>
            </a:pPr>
            <a:r>
              <a:rPr lang="en-GB" sz="2000" dirty="0">
                <a:solidFill>
                  <a:prstClr val="black"/>
                </a:solidFill>
              </a:rPr>
              <a:t>Key issues addressed in this period include the following:</a:t>
            </a:r>
          </a:p>
          <a:p>
            <a:pPr lvl="1" algn="just">
              <a:buFont typeface="Arial" panose="020B0604020202020204" pitchFamily="34" charset="0"/>
              <a:buChar char="•"/>
            </a:pPr>
            <a:r>
              <a:rPr lang="en-GB" sz="2000" dirty="0">
                <a:solidFill>
                  <a:prstClr val="black"/>
                </a:solidFill>
              </a:rPr>
              <a:t>Establishment of the Nedlac Covid-19 Rapid Response Task Team. The task team and its sub-committees has played a significant role in the development measures to mitigate against the </a:t>
            </a:r>
            <a:r>
              <a:rPr lang="en-ZA" sz="2000" dirty="0">
                <a:solidFill>
                  <a:prstClr val="black"/>
                </a:solidFill>
              </a:rPr>
              <a:t>impact of Covid19 and lockdown on the lives and livelihoods of South Africans. E.g. Covid TERS. </a:t>
            </a:r>
            <a:endParaRPr lang="en-GB" sz="2000" dirty="0">
              <a:solidFill>
                <a:prstClr val="black"/>
              </a:solidFill>
            </a:endParaRPr>
          </a:p>
          <a:p>
            <a:pPr lvl="1" algn="just">
              <a:buFont typeface="Arial" panose="020B0604020202020204" pitchFamily="34" charset="0"/>
              <a:buChar char="•"/>
            </a:pPr>
            <a:r>
              <a:rPr lang="en-GB" sz="2000" dirty="0">
                <a:solidFill>
                  <a:prstClr val="black"/>
                </a:solidFill>
              </a:rPr>
              <a:t>Consideration of the report by the Labour Market Chamber, arising from the engagement on challenges encountered by the CCMA and recommendations made by the Chamber to address the identified challenges.</a:t>
            </a:r>
          </a:p>
          <a:p>
            <a:pPr lvl="1" algn="just">
              <a:buFont typeface="Arial" panose="020B0604020202020204" pitchFamily="34" charset="0"/>
              <a:buChar char="•"/>
            </a:pPr>
            <a:r>
              <a:rPr lang="en-GB" sz="2000" dirty="0">
                <a:solidFill>
                  <a:prstClr val="black"/>
                </a:solidFill>
              </a:rPr>
              <a:t>Appointment of the new Chief Financial Officer and Executive Director. This has brought the much needed stability in the leadership of the institution.</a:t>
            </a:r>
          </a:p>
          <a:p>
            <a:endParaRPr lang="en-ZA" dirty="0"/>
          </a:p>
        </p:txBody>
      </p:sp>
      <p:sp>
        <p:nvSpPr>
          <p:cNvPr id="4" name="Slide Number Placeholder 3">
            <a:extLst>
              <a:ext uri="{FF2B5EF4-FFF2-40B4-BE49-F238E27FC236}">
                <a16:creationId xmlns:a16="http://schemas.microsoft.com/office/drawing/2014/main" id="{0CFC335F-46EC-460B-880C-EF3209E364AE}"/>
              </a:ext>
            </a:extLst>
          </p:cNvPr>
          <p:cNvSpPr>
            <a:spLocks noGrp="1"/>
          </p:cNvSpPr>
          <p:nvPr>
            <p:ph type="sldNum" sz="quarter" idx="12"/>
          </p:nvPr>
        </p:nvSpPr>
        <p:spPr/>
        <p:txBody>
          <a:bodyPr/>
          <a:lstStyle/>
          <a:p>
            <a:pPr>
              <a:defRPr/>
            </a:pPr>
            <a:fld id="{416AF1B2-E7A4-446A-84DC-90AA83BA6A19}" type="slidenum">
              <a:rPr lang="en-US" sz="1800" smtClean="0">
                <a:solidFill>
                  <a:srgbClr val="FF0000"/>
                </a:solidFill>
              </a:rPr>
              <a:pPr>
                <a:defRPr/>
              </a:pPr>
              <a:t>16</a:t>
            </a:fld>
            <a:endParaRPr lang="en-US" sz="1800" dirty="0">
              <a:solidFill>
                <a:srgbClr val="FF0000"/>
              </a:solidFill>
            </a:endParaRPr>
          </a:p>
        </p:txBody>
      </p:sp>
    </p:spTree>
    <p:extLst>
      <p:ext uri="{BB962C8B-B14F-4D97-AF65-F5344CB8AC3E}">
        <p14:creationId xmlns:p14="http://schemas.microsoft.com/office/powerpoint/2010/main" val="35961161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590872" y="189269"/>
            <a:ext cx="8229600" cy="1143257"/>
          </a:xfrm>
        </p:spPr>
        <p:txBody>
          <a:bodyPr/>
          <a:lstStyle/>
          <a:p>
            <a:r>
              <a:rPr lang="en-ZA" altLang="en-US" sz="2400" b="1" dirty="0">
                <a:ln w="1905"/>
                <a:effectLst>
                  <a:innerShdw blurRad="69850" dist="43180" dir="5400000">
                    <a:srgbClr val="000000">
                      <a:alpha val="65000"/>
                    </a:srgbClr>
                  </a:innerShdw>
                </a:effectLst>
                <a:cs typeface="Arial" charset="0"/>
              </a:rPr>
              <a:t>CHALLENGES EXPERIENCED AND REMEDIAL ACTION IN QUARTER 4</a:t>
            </a:r>
            <a:endParaRPr lang="en-US" sz="2400" b="1" dirty="0">
              <a:ln w="1905"/>
              <a:effectLst>
                <a:innerShdw blurRad="69850" dist="43180" dir="5400000">
                  <a:srgbClr val="000000">
                    <a:alpha val="65000"/>
                  </a:srgbClr>
                </a:innerShdw>
              </a:effectLst>
              <a:cs typeface="Arial"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09924264"/>
              </p:ext>
            </p:extLst>
          </p:nvPr>
        </p:nvGraphicFramePr>
        <p:xfrm>
          <a:off x="292344" y="1970444"/>
          <a:ext cx="8559312" cy="4236718"/>
        </p:xfrm>
        <a:graphic>
          <a:graphicData uri="http://schemas.openxmlformats.org/drawingml/2006/table">
            <a:tbl>
              <a:tblPr firstRow="1" bandRow="1">
                <a:tableStyleId>{5C22544A-7EE6-4342-B048-85BDC9FD1C3A}</a:tableStyleId>
              </a:tblPr>
              <a:tblGrid>
                <a:gridCol w="2488722">
                  <a:extLst>
                    <a:ext uri="{9D8B030D-6E8A-4147-A177-3AD203B41FA5}">
                      <a16:colId xmlns:a16="http://schemas.microsoft.com/office/drawing/2014/main" val="20000"/>
                    </a:ext>
                  </a:extLst>
                </a:gridCol>
                <a:gridCol w="3478430">
                  <a:extLst>
                    <a:ext uri="{9D8B030D-6E8A-4147-A177-3AD203B41FA5}">
                      <a16:colId xmlns:a16="http://schemas.microsoft.com/office/drawing/2014/main" val="20001"/>
                    </a:ext>
                  </a:extLst>
                </a:gridCol>
                <a:gridCol w="2592160">
                  <a:extLst>
                    <a:ext uri="{9D8B030D-6E8A-4147-A177-3AD203B41FA5}">
                      <a16:colId xmlns:a16="http://schemas.microsoft.com/office/drawing/2014/main" val="20002"/>
                    </a:ext>
                  </a:extLst>
                </a:gridCol>
              </a:tblGrid>
              <a:tr h="323186">
                <a:tc>
                  <a:txBody>
                    <a:bodyPr/>
                    <a:lstStyle/>
                    <a:p>
                      <a:r>
                        <a:rPr lang="en-US" sz="1600" dirty="0">
                          <a:solidFill>
                            <a:schemeClr val="tx1"/>
                          </a:solidFill>
                        </a:rPr>
                        <a:t>Target</a:t>
                      </a:r>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1600" dirty="0">
                          <a:solidFill>
                            <a:schemeClr val="tx1"/>
                          </a:solidFill>
                        </a:rPr>
                        <a:t>REASON</a:t>
                      </a:r>
                      <a:r>
                        <a:rPr lang="en-US" sz="1600" baseline="0" dirty="0">
                          <a:solidFill>
                            <a:schemeClr val="tx1"/>
                          </a:solidFill>
                        </a:rPr>
                        <a:t> FOR VARIANCE</a:t>
                      </a:r>
                      <a:endParaRPr lang="en-US" sz="1600" dirty="0">
                        <a:solidFill>
                          <a:schemeClr val="tx1"/>
                        </a:solidFill>
                      </a:endParaRPr>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1600" dirty="0">
                          <a:solidFill>
                            <a:schemeClr val="tx1"/>
                          </a:solidFill>
                        </a:rPr>
                        <a:t>REMEDIAL ACTION</a:t>
                      </a:r>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2946680">
                <a:tc>
                  <a:txBody>
                    <a:bodyPr/>
                    <a:lstStyle/>
                    <a:p>
                      <a:pPr algn="l" rtl="0" fontAlgn="b"/>
                      <a:r>
                        <a:rPr lang="en-ZA" sz="1600" b="0" i="0" u="none" strike="noStrike" kern="1200" dirty="0">
                          <a:solidFill>
                            <a:srgbClr val="000000"/>
                          </a:solidFill>
                          <a:effectLst/>
                          <a:latin typeface="+mn-lt"/>
                          <a:ea typeface="+mn-ea"/>
                          <a:cs typeface="+mn-cs"/>
                        </a:rPr>
                        <a:t>6</a:t>
                      </a:r>
                      <a:r>
                        <a:rPr lang="en-GB" sz="1600" b="0" i="0" u="none" strike="noStrike" kern="1200" dirty="0">
                          <a:solidFill>
                            <a:srgbClr val="000000"/>
                          </a:solidFill>
                          <a:effectLst/>
                          <a:latin typeface="+mn-lt"/>
                          <a:ea typeface="+mn-ea"/>
                          <a:cs typeface="+mn-cs"/>
                        </a:rPr>
                        <a:t>0% of developmental training courses identified in line with the organisational workflow assessment attended by staff, based on available budget.</a:t>
                      </a:r>
                      <a:endParaRPr lang="en-ZA" sz="1600" b="0" i="0" u="none" strike="noStrike" kern="1200" dirty="0">
                        <a:solidFill>
                          <a:srgbClr val="000000"/>
                        </a:solidFill>
                        <a:effectLst/>
                        <a:latin typeface="+mn-lt"/>
                        <a:ea typeface="+mn-ea"/>
                        <a:cs typeface="+mn-cs"/>
                      </a:endParaRPr>
                    </a:p>
                  </a:txBody>
                  <a:tcPr marL="9254" marR="9254" marT="9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600"/>
                        </a:spcBef>
                        <a:spcAft>
                          <a:spcPts val="600"/>
                        </a:spcAft>
                        <a:tabLst>
                          <a:tab pos="180340" algn="l"/>
                          <a:tab pos="540385" algn="l"/>
                        </a:tabLst>
                      </a:pPr>
                      <a:r>
                        <a:rPr lang="en-GB" sz="1600" b="0" i="0" u="none" strike="noStrike" kern="1200" dirty="0">
                          <a:solidFill>
                            <a:srgbClr val="000000"/>
                          </a:solidFill>
                          <a:effectLst/>
                          <a:latin typeface="+mn-lt"/>
                          <a:ea typeface="+mn-ea"/>
                          <a:cs typeface="+mn-cs"/>
                        </a:rPr>
                        <a:t>The achievement of this target depended on having the organisational workflow assessment concluded in Quarter 2 and subsequently, 60% of developmental training conducted in Quarter 4.  Nedlac had initially planned that the Organisational Workflow assessment would be conducted by external service provider. It was then identified that the workflow assessment needed to be aligned to the outcome of the review of Nedlac’s role and Founding Documents by the Governance Task Team, which had not been concluded by the end of the financial year and it is still underway.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600"/>
                        </a:spcBef>
                        <a:spcAft>
                          <a:spcPts val="600"/>
                        </a:spcAft>
                        <a:tabLst>
                          <a:tab pos="180340" algn="l"/>
                          <a:tab pos="360045" algn="l"/>
                          <a:tab pos="540385" algn="l"/>
                        </a:tabLst>
                      </a:pPr>
                      <a:r>
                        <a:rPr lang="en-US" sz="1600" b="0" i="0" u="none" strike="noStrike" kern="1200" dirty="0">
                          <a:solidFill>
                            <a:srgbClr val="000000"/>
                          </a:solidFill>
                          <a:effectLst/>
                          <a:latin typeface="+mn-lt"/>
                          <a:ea typeface="+mn-ea"/>
                          <a:cs typeface="+mn-cs"/>
                        </a:rPr>
                        <a:t>Process to review founding documents, organizational workflow assessment and staff training to be expedited in 2020/21 Financial Year.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10721830"/>
                  </a:ext>
                </a:extLst>
              </a:tr>
            </a:tbl>
          </a:graphicData>
        </a:graphic>
      </p:graphicFrame>
      <p:sp>
        <p:nvSpPr>
          <p:cNvPr id="38980" name="Slide Number Placeholder 3"/>
          <p:cNvSpPr>
            <a:spLocks noGrp="1"/>
          </p:cNvSpPr>
          <p:nvPr>
            <p:ph type="sldNum" sz="quarter" idx="4294967295"/>
          </p:nvPr>
        </p:nvSpPr>
        <p:spPr bwMode="auto">
          <a:xfrm>
            <a:off x="65532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486CD53-7BF1-4E7C-9D7E-0EE275E429DB}" type="slidenum">
              <a:rPr lang="en-US" sz="1800" smtClean="0">
                <a:solidFill>
                  <a:srgbClr val="FF0000"/>
                </a:solidFill>
                <a:latin typeface="Calibri" pitchFamily="34" charset="0"/>
              </a:rPr>
              <a:pPr eaLnBrk="1" hangingPunct="1"/>
              <a:t>17</a:t>
            </a:fld>
            <a:endParaRPr lang="en-US" sz="1800" dirty="0">
              <a:solidFill>
                <a:srgbClr val="FF0000"/>
              </a:solidFill>
              <a:latin typeface="Calibri"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871484281"/>
              </p:ext>
            </p:extLst>
          </p:nvPr>
        </p:nvGraphicFramePr>
        <p:xfrm>
          <a:off x="292345" y="1253335"/>
          <a:ext cx="8559312" cy="717109"/>
        </p:xfrm>
        <a:graphic>
          <a:graphicData uri="http://schemas.openxmlformats.org/drawingml/2006/table">
            <a:tbl>
              <a:tblPr firstRow="1" bandRow="1">
                <a:tableStyleId>{5C22544A-7EE6-4342-B048-85BDC9FD1C3A}</a:tableStyleId>
              </a:tblPr>
              <a:tblGrid>
                <a:gridCol w="8559312">
                  <a:extLst>
                    <a:ext uri="{9D8B030D-6E8A-4147-A177-3AD203B41FA5}">
                      <a16:colId xmlns:a16="http://schemas.microsoft.com/office/drawing/2014/main" val="20000"/>
                    </a:ext>
                  </a:extLst>
                </a:gridCol>
              </a:tblGrid>
              <a:tr h="717109">
                <a:tc>
                  <a:txBody>
                    <a:bodyPr/>
                    <a:lstStyle/>
                    <a:p>
                      <a:r>
                        <a:rPr lang="en-US" dirty="0"/>
                        <a:t>Two targets </a:t>
                      </a:r>
                      <a:r>
                        <a:rPr lang="en-US" baseline="0" dirty="0"/>
                        <a:t>not achieved in terms of the APP</a:t>
                      </a:r>
                      <a:endParaRPr lang="en-US" dirty="0"/>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633258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590872" y="189269"/>
            <a:ext cx="8229600" cy="1143257"/>
          </a:xfrm>
        </p:spPr>
        <p:txBody>
          <a:bodyPr/>
          <a:lstStyle/>
          <a:p>
            <a:r>
              <a:rPr lang="en-ZA" altLang="en-US" sz="2400" b="1" dirty="0">
                <a:ln w="1905"/>
                <a:effectLst>
                  <a:innerShdw blurRad="69850" dist="43180" dir="5400000">
                    <a:srgbClr val="000000">
                      <a:alpha val="65000"/>
                    </a:srgbClr>
                  </a:innerShdw>
                </a:effectLst>
                <a:cs typeface="Arial" charset="0"/>
              </a:rPr>
              <a:t>CHALLENGES EXPERIENCED AND REMEDIAL ACTION IN QUARTER 4</a:t>
            </a:r>
            <a:endParaRPr lang="en-US" sz="2400" b="1" dirty="0">
              <a:ln w="1905"/>
              <a:effectLst>
                <a:innerShdw blurRad="69850" dist="43180" dir="5400000">
                  <a:srgbClr val="000000">
                    <a:alpha val="65000"/>
                  </a:srgbClr>
                </a:innerShdw>
              </a:effectLst>
              <a:cs typeface="Arial"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2576592"/>
              </p:ext>
            </p:extLst>
          </p:nvPr>
        </p:nvGraphicFramePr>
        <p:xfrm>
          <a:off x="292344" y="1970443"/>
          <a:ext cx="8600136" cy="4385907"/>
        </p:xfrm>
        <a:graphic>
          <a:graphicData uri="http://schemas.openxmlformats.org/drawingml/2006/table">
            <a:tbl>
              <a:tblPr firstRow="1" bandRow="1">
                <a:tableStyleId>{5C22544A-7EE6-4342-B048-85BDC9FD1C3A}</a:tableStyleId>
              </a:tblPr>
              <a:tblGrid>
                <a:gridCol w="2468058">
                  <a:extLst>
                    <a:ext uri="{9D8B030D-6E8A-4147-A177-3AD203B41FA5}">
                      <a16:colId xmlns:a16="http://schemas.microsoft.com/office/drawing/2014/main" val="20000"/>
                    </a:ext>
                  </a:extLst>
                </a:gridCol>
                <a:gridCol w="3010093">
                  <a:extLst>
                    <a:ext uri="{9D8B030D-6E8A-4147-A177-3AD203B41FA5}">
                      <a16:colId xmlns:a16="http://schemas.microsoft.com/office/drawing/2014/main" val="20001"/>
                    </a:ext>
                  </a:extLst>
                </a:gridCol>
                <a:gridCol w="3121985">
                  <a:extLst>
                    <a:ext uri="{9D8B030D-6E8A-4147-A177-3AD203B41FA5}">
                      <a16:colId xmlns:a16="http://schemas.microsoft.com/office/drawing/2014/main" val="20002"/>
                    </a:ext>
                  </a:extLst>
                </a:gridCol>
              </a:tblGrid>
              <a:tr h="643263">
                <a:tc>
                  <a:txBody>
                    <a:bodyPr/>
                    <a:lstStyle/>
                    <a:p>
                      <a:r>
                        <a:rPr lang="en-US" sz="1600" dirty="0">
                          <a:solidFill>
                            <a:schemeClr val="tx1"/>
                          </a:solidFill>
                        </a:rPr>
                        <a:t>Target</a:t>
                      </a:r>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1600" dirty="0">
                          <a:solidFill>
                            <a:schemeClr val="tx1"/>
                          </a:solidFill>
                        </a:rPr>
                        <a:t>REASON</a:t>
                      </a:r>
                      <a:r>
                        <a:rPr lang="en-US" sz="1600" baseline="0" dirty="0">
                          <a:solidFill>
                            <a:schemeClr val="tx1"/>
                          </a:solidFill>
                        </a:rPr>
                        <a:t> FOR VARIANCE</a:t>
                      </a:r>
                      <a:endParaRPr lang="en-US" sz="1600" dirty="0">
                        <a:solidFill>
                          <a:schemeClr val="tx1"/>
                        </a:solidFill>
                      </a:endParaRPr>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1600" dirty="0">
                          <a:solidFill>
                            <a:schemeClr val="tx1"/>
                          </a:solidFill>
                        </a:rPr>
                        <a:t>REMEDIAL ACTION</a:t>
                      </a:r>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742644">
                <a:tc>
                  <a:txBody>
                    <a:bodyPr/>
                    <a:lstStyle/>
                    <a:p>
                      <a:pPr algn="l" rtl="0" fontAlgn="b"/>
                      <a:r>
                        <a:rPr lang="en-ZA" sz="1800" b="0" i="0" u="none" strike="noStrike" kern="1200" dirty="0">
                          <a:solidFill>
                            <a:srgbClr val="000000"/>
                          </a:solidFill>
                          <a:effectLst/>
                          <a:latin typeface="+mn-lt"/>
                          <a:ea typeface="+mn-ea"/>
                          <a:cs typeface="+mn-cs"/>
                        </a:rPr>
                        <a:t> Finalise Nedlac Report on draft legislation within 6 months of being tabled at Nedlac.</a:t>
                      </a:r>
                    </a:p>
                  </a:txBody>
                  <a:tcPr marL="9254" marR="9254" marT="9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Bef>
                          <a:spcPts val="600"/>
                        </a:spcBef>
                        <a:spcAft>
                          <a:spcPts val="600"/>
                        </a:spcAft>
                        <a:tabLst>
                          <a:tab pos="180340" algn="l"/>
                          <a:tab pos="540385" algn="l"/>
                        </a:tabLst>
                      </a:pPr>
                      <a:r>
                        <a:rPr lang="en-GB" sz="1800" b="0" i="0" u="none" strike="noStrike" kern="1200" dirty="0">
                          <a:solidFill>
                            <a:srgbClr val="000000"/>
                          </a:solidFill>
                          <a:effectLst/>
                          <a:latin typeface="+mn-lt"/>
                          <a:ea typeface="+mn-ea"/>
                          <a:cs typeface="+mn-cs"/>
                        </a:rPr>
                        <a:t>The Nedlac Report on Companies Amendment Bill could not be concluded within 6 months. This target was not achieved as due to coordination challenges encountered internally and subsequent delays during the sign-off stage of the Report. </a:t>
                      </a:r>
                      <a:endParaRPr lang="en-ZA" sz="1800" b="0" i="0" u="none" strike="noStrike" kern="1200" dirty="0">
                        <a:solidFill>
                          <a:srgbClr val="000000"/>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600"/>
                        </a:spcBef>
                        <a:spcAft>
                          <a:spcPts val="600"/>
                        </a:spcAft>
                        <a:tabLst>
                          <a:tab pos="180340" algn="l"/>
                          <a:tab pos="360045" algn="l"/>
                          <a:tab pos="540385" algn="l"/>
                        </a:tabLst>
                      </a:pPr>
                      <a:r>
                        <a:rPr lang="en-US" sz="1800" b="0" i="0" u="none" strike="noStrike" kern="1200" dirty="0">
                          <a:solidFill>
                            <a:srgbClr val="000000"/>
                          </a:solidFill>
                          <a:effectLst/>
                          <a:latin typeface="+mn-lt"/>
                          <a:ea typeface="+mn-ea"/>
                          <a:cs typeface="+mn-cs"/>
                        </a:rPr>
                        <a:t>Interventions to improve coordination by relevant staff member have been initiated.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38980" name="Slide Number Placeholder 3"/>
          <p:cNvSpPr>
            <a:spLocks noGrp="1"/>
          </p:cNvSpPr>
          <p:nvPr>
            <p:ph type="sldNum" sz="quarter" idx="4294967295"/>
          </p:nvPr>
        </p:nvSpPr>
        <p:spPr bwMode="auto">
          <a:xfrm>
            <a:off x="65532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486CD53-7BF1-4E7C-9D7E-0EE275E429DB}" type="slidenum">
              <a:rPr lang="en-US" sz="1800" smtClean="0">
                <a:solidFill>
                  <a:srgbClr val="FF0000"/>
                </a:solidFill>
                <a:latin typeface="Calibri" pitchFamily="34" charset="0"/>
              </a:rPr>
              <a:pPr eaLnBrk="1" hangingPunct="1"/>
              <a:t>18</a:t>
            </a:fld>
            <a:endParaRPr lang="en-US" sz="1800" dirty="0">
              <a:solidFill>
                <a:srgbClr val="FF0000"/>
              </a:solidFill>
              <a:latin typeface="Calibri"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219209847"/>
              </p:ext>
            </p:extLst>
          </p:nvPr>
        </p:nvGraphicFramePr>
        <p:xfrm>
          <a:off x="292343" y="1253335"/>
          <a:ext cx="8600137" cy="717109"/>
        </p:xfrm>
        <a:graphic>
          <a:graphicData uri="http://schemas.openxmlformats.org/drawingml/2006/table">
            <a:tbl>
              <a:tblPr firstRow="1" bandRow="1">
                <a:tableStyleId>{5C22544A-7EE6-4342-B048-85BDC9FD1C3A}</a:tableStyleId>
              </a:tblPr>
              <a:tblGrid>
                <a:gridCol w="8600137">
                  <a:extLst>
                    <a:ext uri="{9D8B030D-6E8A-4147-A177-3AD203B41FA5}">
                      <a16:colId xmlns:a16="http://schemas.microsoft.com/office/drawing/2014/main" val="20000"/>
                    </a:ext>
                  </a:extLst>
                </a:gridCol>
              </a:tblGrid>
              <a:tr h="717109">
                <a:tc>
                  <a:txBody>
                    <a:bodyPr/>
                    <a:lstStyle/>
                    <a:p>
                      <a:r>
                        <a:rPr lang="en-US" dirty="0"/>
                        <a:t>Two targets </a:t>
                      </a:r>
                      <a:r>
                        <a:rPr lang="en-US" baseline="0" dirty="0"/>
                        <a:t>not achieved in terms of the APP</a:t>
                      </a:r>
                      <a:endParaRPr lang="en-US" dirty="0"/>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1722086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D9FE3-9D1F-4233-B16D-A9D94182ABA6}"/>
              </a:ext>
            </a:extLst>
          </p:cNvPr>
          <p:cNvSpPr>
            <a:spLocks noGrp="1"/>
          </p:cNvSpPr>
          <p:nvPr>
            <p:ph type="title"/>
          </p:nvPr>
        </p:nvSpPr>
        <p:spPr>
          <a:xfrm>
            <a:off x="457200" y="274638"/>
            <a:ext cx="8229600" cy="1143000"/>
          </a:xfrm>
        </p:spPr>
        <p:txBody>
          <a:bodyPr/>
          <a:lstStyle/>
          <a:p>
            <a:r>
              <a:rPr lang="en-ZA" sz="4000" dirty="0"/>
              <a:t>Presidential Job Summit  Progress</a:t>
            </a:r>
            <a:br>
              <a:rPr lang="en-ZA" sz="4000" dirty="0"/>
            </a:br>
            <a:r>
              <a:rPr lang="en-ZA" sz="4000" dirty="0"/>
              <a:t>Quarter 3 and 4 (1)</a:t>
            </a:r>
          </a:p>
        </p:txBody>
      </p:sp>
      <p:graphicFrame>
        <p:nvGraphicFramePr>
          <p:cNvPr id="8" name="Content Placeholder 7">
            <a:extLst>
              <a:ext uri="{FF2B5EF4-FFF2-40B4-BE49-F238E27FC236}">
                <a16:creationId xmlns:a16="http://schemas.microsoft.com/office/drawing/2014/main" id="{460922F9-B8C7-4CB9-B1C8-9C73320BCE17}"/>
              </a:ext>
            </a:extLst>
          </p:cNvPr>
          <p:cNvGraphicFramePr>
            <a:graphicFrameLocks noGrp="1"/>
          </p:cNvGraphicFramePr>
          <p:nvPr>
            <p:ph sz="quarter" idx="4"/>
            <p:extLst>
              <p:ext uri="{D42A27DB-BD31-4B8C-83A1-F6EECF244321}">
                <p14:modId xmlns:p14="http://schemas.microsoft.com/office/powerpoint/2010/main" val="1453008838"/>
              </p:ext>
            </p:extLst>
          </p:nvPr>
        </p:nvGraphicFramePr>
        <p:xfrm>
          <a:off x="457200" y="1461294"/>
          <a:ext cx="8363272" cy="4973320"/>
        </p:xfrm>
        <a:graphic>
          <a:graphicData uri="http://schemas.openxmlformats.org/drawingml/2006/table">
            <a:tbl>
              <a:tblPr firstRow="1" bandRow="1">
                <a:tableStyleId>{5C22544A-7EE6-4342-B048-85BDC9FD1C3A}</a:tableStyleId>
              </a:tblPr>
              <a:tblGrid>
                <a:gridCol w="2090759">
                  <a:extLst>
                    <a:ext uri="{9D8B030D-6E8A-4147-A177-3AD203B41FA5}">
                      <a16:colId xmlns:a16="http://schemas.microsoft.com/office/drawing/2014/main" val="1869848923"/>
                    </a:ext>
                  </a:extLst>
                </a:gridCol>
                <a:gridCol w="6272513">
                  <a:extLst>
                    <a:ext uri="{9D8B030D-6E8A-4147-A177-3AD203B41FA5}">
                      <a16:colId xmlns:a16="http://schemas.microsoft.com/office/drawing/2014/main" val="4077121067"/>
                    </a:ext>
                  </a:extLst>
                </a:gridCol>
              </a:tblGrid>
              <a:tr h="370840">
                <a:tc>
                  <a:txBody>
                    <a:bodyPr/>
                    <a:lstStyle/>
                    <a:p>
                      <a:r>
                        <a:rPr lang="en-ZA" dirty="0"/>
                        <a:t>Commitment</a:t>
                      </a:r>
                    </a:p>
                  </a:txBody>
                  <a:tcPr/>
                </a:tc>
                <a:tc>
                  <a:txBody>
                    <a:bodyPr/>
                    <a:lstStyle/>
                    <a:p>
                      <a:r>
                        <a:rPr lang="en-ZA" dirty="0"/>
                        <a:t>Progress</a:t>
                      </a:r>
                    </a:p>
                  </a:txBody>
                  <a:tcPr/>
                </a:tc>
                <a:extLst>
                  <a:ext uri="{0D108BD9-81ED-4DB2-BD59-A6C34878D82A}">
                    <a16:rowId xmlns:a16="http://schemas.microsoft.com/office/drawing/2014/main" val="1753027670"/>
                  </a:ext>
                </a:extLst>
              </a:tr>
              <a:tr h="370840">
                <a:tc>
                  <a:txBody>
                    <a:bodyPr/>
                    <a:lstStyle/>
                    <a:p>
                      <a:r>
                        <a:rPr lang="en-ZA" sz="1600" dirty="0"/>
                        <a:t>TERS for companies in distress</a:t>
                      </a:r>
                    </a:p>
                  </a:txBody>
                  <a:tcPr/>
                </a:tc>
                <a:tc>
                  <a:txBody>
                    <a:bodyPr/>
                    <a:lstStyle/>
                    <a:p>
                      <a:r>
                        <a:rPr lang="en-ZA" sz="1600" dirty="0"/>
                        <a:t>Through CCMA facilitated processes, 21 846 jobs were saved. </a:t>
                      </a:r>
                    </a:p>
                    <a:p>
                      <a:r>
                        <a:rPr lang="en-ZA" sz="1600" b="1" dirty="0"/>
                        <a:t>TERS</a:t>
                      </a:r>
                      <a:r>
                        <a:rPr lang="en-ZA" sz="1600" dirty="0"/>
                        <a:t> is now managed by a Single Adjudication Committee with payments processed within </a:t>
                      </a:r>
                      <a:r>
                        <a:rPr lang="en-GB" sz="1600" dirty="0"/>
                        <a:t>16 days from the point of adjudication</a:t>
                      </a:r>
                      <a:r>
                        <a:rPr lang="en-ZA" sz="1600" dirty="0"/>
                        <a:t>. </a:t>
                      </a:r>
                    </a:p>
                  </a:txBody>
                  <a:tcPr/>
                </a:tc>
                <a:extLst>
                  <a:ext uri="{0D108BD9-81ED-4DB2-BD59-A6C34878D82A}">
                    <a16:rowId xmlns:a16="http://schemas.microsoft.com/office/drawing/2014/main" val="1552513416"/>
                  </a:ext>
                </a:extLst>
              </a:tr>
              <a:tr h="370840">
                <a:tc>
                  <a:txBody>
                    <a:bodyPr/>
                    <a:lstStyle/>
                    <a:p>
                      <a:r>
                        <a:rPr lang="en-ZA" sz="1600" dirty="0"/>
                        <a:t>Changes to export tax to reduce job loss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600" dirty="0"/>
                        <a:t>Minister of Finance announced in the budget speech that government is aware that unfair trade practices have put some key industries under pressure.  However no change to date</a:t>
                      </a:r>
                      <a:endParaRPr lang="en-ZA" sz="1600" dirty="0"/>
                    </a:p>
                  </a:txBody>
                  <a:tcPr/>
                </a:tc>
                <a:extLst>
                  <a:ext uri="{0D108BD9-81ED-4DB2-BD59-A6C34878D82A}">
                    <a16:rowId xmlns:a16="http://schemas.microsoft.com/office/drawing/2014/main" val="2346642380"/>
                  </a:ext>
                </a:extLst>
              </a:tr>
              <a:tr h="370840">
                <a:tc>
                  <a:txBody>
                    <a:bodyPr/>
                    <a:lstStyle/>
                    <a:p>
                      <a:r>
                        <a:rPr lang="en-ZA" sz="1600" dirty="0"/>
                        <a:t>E-visas &amp; unabridged birth certificates to make it easier to visit SA</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600" b="0" dirty="0"/>
                        <a:t>Pilot launched on </a:t>
                      </a:r>
                      <a:r>
                        <a:rPr lang="en-GB" sz="1600" dirty="0"/>
                        <a:t>the 25th November in Kenya and completed. The system was to be tested in India, Nigeria and China but impacted on by Covid19 pandemic.</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600" dirty="0"/>
                        <a:t>Directive issued stating that unabridged birth certificate is not required for visa exempt countries</a:t>
                      </a:r>
                      <a:endParaRPr lang="en-ZA" sz="1600" dirty="0"/>
                    </a:p>
                  </a:txBody>
                  <a:tcPr/>
                </a:tc>
                <a:extLst>
                  <a:ext uri="{0D108BD9-81ED-4DB2-BD59-A6C34878D82A}">
                    <a16:rowId xmlns:a16="http://schemas.microsoft.com/office/drawing/2014/main" val="844190228"/>
                  </a:ext>
                </a:extLst>
              </a:tr>
              <a:tr h="370840">
                <a:tc>
                  <a:txBody>
                    <a:bodyPr/>
                    <a:lstStyle/>
                    <a:p>
                      <a:r>
                        <a:rPr lang="en-ZA" sz="1600" dirty="0"/>
                        <a:t>Critical skills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600" b="1" dirty="0"/>
                        <a:t>D</a:t>
                      </a:r>
                      <a:r>
                        <a:rPr lang="en-GB" sz="1600" dirty="0"/>
                        <a:t>HET, DTIC, DHA and DEL engaged and agreed a process to review the critical skills list and determine how best to accelerate critical skills visas for industries that are critical for growth.</a:t>
                      </a:r>
                      <a:endParaRPr lang="en-ZA" sz="1600" dirty="0"/>
                    </a:p>
                  </a:txBody>
                  <a:tcPr/>
                </a:tc>
                <a:extLst>
                  <a:ext uri="{0D108BD9-81ED-4DB2-BD59-A6C34878D82A}">
                    <a16:rowId xmlns:a16="http://schemas.microsoft.com/office/drawing/2014/main" val="3152888580"/>
                  </a:ext>
                </a:extLst>
              </a:tr>
              <a:tr h="370840">
                <a:tc>
                  <a:txBody>
                    <a:bodyPr/>
                    <a:lstStyle/>
                    <a:p>
                      <a:r>
                        <a:rPr lang="en-ZA" sz="1600" dirty="0"/>
                        <a:t>EPWP National Youth Service Programme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600" dirty="0"/>
                        <a:t>DPWI has trained a total of 7 159 learners. However funding and placement of learners that completed their training remains a challenge.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ZA" sz="1600" dirty="0"/>
                    </a:p>
                  </a:txBody>
                  <a:tcPr/>
                </a:tc>
                <a:extLst>
                  <a:ext uri="{0D108BD9-81ED-4DB2-BD59-A6C34878D82A}">
                    <a16:rowId xmlns:a16="http://schemas.microsoft.com/office/drawing/2014/main" val="70197678"/>
                  </a:ext>
                </a:extLst>
              </a:tr>
            </a:tbl>
          </a:graphicData>
        </a:graphic>
      </p:graphicFrame>
      <p:sp>
        <p:nvSpPr>
          <p:cNvPr id="7" name="Slide Number Placeholder 6">
            <a:extLst>
              <a:ext uri="{FF2B5EF4-FFF2-40B4-BE49-F238E27FC236}">
                <a16:creationId xmlns:a16="http://schemas.microsoft.com/office/drawing/2014/main" id="{67E5DB34-D0AA-4984-95C8-AD0175D1F6A6}"/>
              </a:ext>
            </a:extLst>
          </p:cNvPr>
          <p:cNvSpPr>
            <a:spLocks noGrp="1"/>
          </p:cNvSpPr>
          <p:nvPr>
            <p:ph type="sldNum" sz="quarter" idx="12"/>
          </p:nvPr>
        </p:nvSpPr>
        <p:spPr/>
        <p:txBody>
          <a:bodyPr/>
          <a:lstStyle/>
          <a:p>
            <a:pPr>
              <a:defRPr/>
            </a:pPr>
            <a:fld id="{24D4705D-D417-401A-894A-DAACC86796FE}" type="slidenum">
              <a:rPr lang="en-US" smtClean="0"/>
              <a:pPr>
                <a:defRPr/>
              </a:pPr>
              <a:t>19</a:t>
            </a:fld>
            <a:endParaRPr lang="en-US" dirty="0"/>
          </a:p>
        </p:txBody>
      </p:sp>
    </p:spTree>
    <p:extLst>
      <p:ext uri="{BB962C8B-B14F-4D97-AF65-F5344CB8AC3E}">
        <p14:creationId xmlns:p14="http://schemas.microsoft.com/office/powerpoint/2010/main" val="1439863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3" descr="Extra2_3-0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124" y="0"/>
            <a:ext cx="9198986" cy="7101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6" name="Title 1"/>
          <p:cNvSpPr txBox="1">
            <a:spLocks/>
          </p:cNvSpPr>
          <p:nvPr/>
        </p:nvSpPr>
        <p:spPr bwMode="auto">
          <a:xfrm>
            <a:off x="1746738" y="525463"/>
            <a:ext cx="6025662"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Calibri" pitchFamily="32" charset="0"/>
                <a:ea typeface="ＭＳ Ｐゴシック" pitchFamily="32" charset="-128"/>
              </a:defRPr>
            </a:lvl1pPr>
            <a:lvl2pPr marL="37931725" indent="-37474525">
              <a:defRPr sz="2800">
                <a:solidFill>
                  <a:schemeClr val="tx1"/>
                </a:solidFill>
                <a:latin typeface="Calibri" pitchFamily="32" charset="0"/>
                <a:ea typeface="ＭＳ Ｐゴシック" pitchFamily="32" charset="-128"/>
              </a:defRPr>
            </a:lvl2pPr>
            <a:lvl3pPr>
              <a:defRPr sz="2400">
                <a:solidFill>
                  <a:schemeClr val="tx1"/>
                </a:solidFill>
                <a:latin typeface="Calibri" pitchFamily="32" charset="0"/>
                <a:ea typeface="ＭＳ Ｐゴシック" pitchFamily="32" charset="-128"/>
              </a:defRPr>
            </a:lvl3pPr>
            <a:lvl4pPr>
              <a:defRPr sz="2000">
                <a:solidFill>
                  <a:schemeClr val="tx1"/>
                </a:solidFill>
                <a:latin typeface="Calibri" pitchFamily="32" charset="0"/>
                <a:ea typeface="ＭＳ Ｐゴシック" pitchFamily="32" charset="-128"/>
              </a:defRPr>
            </a:lvl4pPr>
            <a:lvl5pPr>
              <a:defRPr sz="2000">
                <a:solidFill>
                  <a:schemeClr val="tx1"/>
                </a:solidFill>
                <a:latin typeface="Calibri" pitchFamily="32" charset="0"/>
                <a:ea typeface="ＭＳ Ｐゴシック" pitchFamily="32" charset="-128"/>
              </a:defRPr>
            </a:lvl5pPr>
            <a:lvl6pPr eaLnBrk="0" fontAlgn="base" hangingPunct="0">
              <a:spcAft>
                <a:spcPct val="0"/>
              </a:spcAft>
              <a:buFont typeface="Arial" charset="0"/>
              <a:buChar char="»"/>
              <a:defRPr sz="2000">
                <a:solidFill>
                  <a:schemeClr val="tx1"/>
                </a:solidFill>
                <a:latin typeface="Calibri" pitchFamily="32" charset="0"/>
                <a:ea typeface="ＭＳ Ｐゴシック" pitchFamily="32" charset="-128"/>
              </a:defRPr>
            </a:lvl6pPr>
            <a:lvl7pPr eaLnBrk="0" fontAlgn="base" hangingPunct="0">
              <a:spcAft>
                <a:spcPct val="0"/>
              </a:spcAft>
              <a:buFont typeface="Arial" charset="0"/>
              <a:buChar char="»"/>
              <a:defRPr sz="2000">
                <a:solidFill>
                  <a:schemeClr val="tx1"/>
                </a:solidFill>
                <a:latin typeface="Calibri" pitchFamily="32" charset="0"/>
                <a:ea typeface="ＭＳ Ｐゴシック" pitchFamily="32" charset="-128"/>
              </a:defRPr>
            </a:lvl7pPr>
            <a:lvl8pPr eaLnBrk="0" fontAlgn="base" hangingPunct="0">
              <a:spcAft>
                <a:spcPct val="0"/>
              </a:spcAft>
              <a:buFont typeface="Arial" charset="0"/>
              <a:buChar char="»"/>
              <a:defRPr sz="2000">
                <a:solidFill>
                  <a:schemeClr val="tx1"/>
                </a:solidFill>
                <a:latin typeface="Calibri" pitchFamily="32" charset="0"/>
                <a:ea typeface="ＭＳ Ｐゴシック" pitchFamily="32" charset="-128"/>
              </a:defRPr>
            </a:lvl8pPr>
            <a:lvl9pPr eaLnBrk="0" fontAlgn="base" hangingPunct="0">
              <a:spcAft>
                <a:spcPct val="0"/>
              </a:spcAft>
              <a:buFont typeface="Arial" charset="0"/>
              <a:buChar char="»"/>
              <a:defRPr sz="2000">
                <a:solidFill>
                  <a:schemeClr val="tx1"/>
                </a:solidFill>
                <a:latin typeface="Calibri" pitchFamily="32" charset="0"/>
                <a:ea typeface="ＭＳ Ｐゴシック" pitchFamily="32" charset="-128"/>
              </a:defRPr>
            </a:lvl9pPr>
          </a:lstStyle>
          <a:p>
            <a:pPr algn="ctr" eaLnBrk="1" hangingPunct="1"/>
            <a:r>
              <a:rPr lang="en-US" altLang="en-US" sz="2400" b="1" dirty="0">
                <a:solidFill>
                  <a:schemeClr val="bg2"/>
                </a:solidFill>
                <a:latin typeface="Arial" charset="0"/>
              </a:rPr>
              <a:t>TABLE OF CONTENTS</a:t>
            </a:r>
          </a:p>
        </p:txBody>
      </p:sp>
      <p:sp>
        <p:nvSpPr>
          <p:cNvPr id="16387" name="Content Placeholder 2"/>
          <p:cNvSpPr txBox="1">
            <a:spLocks/>
          </p:cNvSpPr>
          <p:nvPr/>
        </p:nvSpPr>
        <p:spPr bwMode="auto">
          <a:xfrm>
            <a:off x="408749" y="1491343"/>
            <a:ext cx="8415735"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2" charset="0"/>
                <a:ea typeface="ＭＳ Ｐゴシック" pitchFamily="32" charset="-128"/>
              </a:defRPr>
            </a:lvl1pPr>
            <a:lvl2pPr marL="37931725" indent="-37474525">
              <a:defRPr sz="2800">
                <a:solidFill>
                  <a:schemeClr val="tx1"/>
                </a:solidFill>
                <a:latin typeface="Calibri" pitchFamily="32" charset="0"/>
                <a:ea typeface="ＭＳ Ｐゴシック" pitchFamily="32" charset="-128"/>
              </a:defRPr>
            </a:lvl2pPr>
            <a:lvl3pPr>
              <a:defRPr sz="2400">
                <a:solidFill>
                  <a:schemeClr val="tx1"/>
                </a:solidFill>
                <a:latin typeface="Calibri" pitchFamily="32" charset="0"/>
                <a:ea typeface="ＭＳ Ｐゴシック" pitchFamily="32" charset="-128"/>
              </a:defRPr>
            </a:lvl3pPr>
            <a:lvl4pPr>
              <a:defRPr sz="2000">
                <a:solidFill>
                  <a:schemeClr val="tx1"/>
                </a:solidFill>
                <a:latin typeface="Calibri" pitchFamily="32" charset="0"/>
                <a:ea typeface="ＭＳ Ｐゴシック" pitchFamily="32" charset="-128"/>
              </a:defRPr>
            </a:lvl4pPr>
            <a:lvl5pPr>
              <a:defRPr sz="2000">
                <a:solidFill>
                  <a:schemeClr val="tx1"/>
                </a:solidFill>
                <a:latin typeface="Calibri" pitchFamily="32" charset="0"/>
                <a:ea typeface="ＭＳ Ｐゴシック" pitchFamily="32" charset="-128"/>
              </a:defRPr>
            </a:lvl5pPr>
            <a:lvl6pPr eaLnBrk="0" fontAlgn="base" hangingPunct="0">
              <a:spcAft>
                <a:spcPct val="0"/>
              </a:spcAft>
              <a:buFont typeface="Arial" charset="0"/>
              <a:buChar char="»"/>
              <a:defRPr sz="2000">
                <a:solidFill>
                  <a:schemeClr val="tx1"/>
                </a:solidFill>
                <a:latin typeface="Calibri" pitchFamily="32" charset="0"/>
                <a:ea typeface="ＭＳ Ｐゴシック" pitchFamily="32" charset="-128"/>
              </a:defRPr>
            </a:lvl6pPr>
            <a:lvl7pPr eaLnBrk="0" fontAlgn="base" hangingPunct="0">
              <a:spcAft>
                <a:spcPct val="0"/>
              </a:spcAft>
              <a:buFont typeface="Arial" charset="0"/>
              <a:buChar char="»"/>
              <a:defRPr sz="2000">
                <a:solidFill>
                  <a:schemeClr val="tx1"/>
                </a:solidFill>
                <a:latin typeface="Calibri" pitchFamily="32" charset="0"/>
                <a:ea typeface="ＭＳ Ｐゴシック" pitchFamily="32" charset="-128"/>
              </a:defRPr>
            </a:lvl7pPr>
            <a:lvl8pPr eaLnBrk="0" fontAlgn="base" hangingPunct="0">
              <a:spcAft>
                <a:spcPct val="0"/>
              </a:spcAft>
              <a:buFont typeface="Arial" charset="0"/>
              <a:buChar char="»"/>
              <a:defRPr sz="2000">
                <a:solidFill>
                  <a:schemeClr val="tx1"/>
                </a:solidFill>
                <a:latin typeface="Calibri" pitchFamily="32" charset="0"/>
                <a:ea typeface="ＭＳ Ｐゴシック" pitchFamily="32" charset="-128"/>
              </a:defRPr>
            </a:lvl8pPr>
            <a:lvl9pPr eaLnBrk="0" fontAlgn="base" hangingPunct="0">
              <a:spcAft>
                <a:spcPct val="0"/>
              </a:spcAft>
              <a:buFont typeface="Arial" charset="0"/>
              <a:buChar char="»"/>
              <a:defRPr sz="2000">
                <a:solidFill>
                  <a:schemeClr val="tx1"/>
                </a:solidFill>
                <a:latin typeface="Calibri" pitchFamily="32" charset="0"/>
                <a:ea typeface="ＭＳ Ｐゴシック" pitchFamily="32" charset="-128"/>
              </a:defRPr>
            </a:lvl9pPr>
          </a:lstStyle>
          <a:p>
            <a:pPr marL="457200" indent="-457200" eaLnBrk="1" hangingPunct="1">
              <a:buAutoNum type="arabicPeriod"/>
            </a:pPr>
            <a:endParaRPr lang="en-GB" altLang="en-US" sz="2000" dirty="0">
              <a:latin typeface="Arial" charset="0"/>
            </a:endParaRPr>
          </a:p>
          <a:p>
            <a:pPr marL="342900" lvl="0" indent="-342900" defTabSz="457200" fontAlgn="base">
              <a:spcBef>
                <a:spcPct val="0"/>
              </a:spcBef>
              <a:spcAft>
                <a:spcPct val="0"/>
              </a:spcAft>
              <a:buFont typeface="Wingdings" pitchFamily="2" charset="2"/>
              <a:buChar char="q"/>
              <a:defRPr/>
            </a:pPr>
            <a:r>
              <a:rPr lang="en-US" sz="1800" b="1" dirty="0">
                <a:solidFill>
                  <a:prstClr val="black"/>
                </a:solidFill>
                <a:latin typeface="Calibri"/>
                <a:ea typeface="ＭＳ Ｐゴシック" pitchFamily="-80" charset="-128"/>
                <a:cs typeface="Calibri" pitchFamily="34" charset="0"/>
              </a:rPr>
              <a:t>INTRODUCTION</a:t>
            </a:r>
          </a:p>
          <a:p>
            <a:pPr marL="38274625" lvl="1" indent="-342900" defTabSz="457200" fontAlgn="base">
              <a:spcBef>
                <a:spcPct val="0"/>
              </a:spcBef>
              <a:spcAft>
                <a:spcPct val="0"/>
              </a:spcAft>
              <a:buFont typeface="Wingdings" pitchFamily="2" charset="2"/>
              <a:buChar char="q"/>
              <a:defRPr/>
            </a:pPr>
            <a:endParaRPr lang="en-US" sz="1400" b="1" dirty="0">
              <a:solidFill>
                <a:prstClr val="black"/>
              </a:solidFill>
              <a:latin typeface="Calibri"/>
              <a:ea typeface="ＭＳ Ｐゴシック" pitchFamily="-80" charset="-128"/>
              <a:cs typeface="Calibri" pitchFamily="34" charset="0"/>
            </a:endParaRPr>
          </a:p>
          <a:p>
            <a:pPr marL="38274625" lvl="1" indent="-342900" defTabSz="457200" fontAlgn="base">
              <a:spcBef>
                <a:spcPct val="0"/>
              </a:spcBef>
              <a:spcAft>
                <a:spcPct val="0"/>
              </a:spcAft>
              <a:buFont typeface="Wingdings" pitchFamily="2" charset="2"/>
              <a:buChar char="q"/>
              <a:defRPr/>
            </a:pPr>
            <a:endParaRPr lang="en-US" sz="1400" b="1" dirty="0">
              <a:solidFill>
                <a:prstClr val="black"/>
              </a:solidFill>
              <a:latin typeface="Calibri"/>
              <a:ea typeface="ＭＳ Ｐゴシック" pitchFamily="-80" charset="-128"/>
              <a:cs typeface="Calibri" pitchFamily="34" charset="0"/>
            </a:endParaRPr>
          </a:p>
          <a:p>
            <a:pPr marL="342900" lvl="0" indent="-342900" defTabSz="457200" fontAlgn="base">
              <a:spcBef>
                <a:spcPct val="0"/>
              </a:spcBef>
              <a:spcAft>
                <a:spcPct val="0"/>
              </a:spcAft>
              <a:buFont typeface="Wingdings" pitchFamily="2" charset="2"/>
              <a:buChar char="q"/>
              <a:defRPr/>
            </a:pPr>
            <a:r>
              <a:rPr lang="en-ZA" sz="1800" b="1" dirty="0">
                <a:solidFill>
                  <a:prstClr val="black"/>
                </a:solidFill>
                <a:latin typeface="Calibri"/>
                <a:ea typeface="ＭＳ Ｐゴシック" pitchFamily="-80" charset="-128"/>
                <a:cs typeface="Calibri" pitchFamily="34" charset="0"/>
              </a:rPr>
              <a:t>PERFORMANCE PER PROGRAMME: </a:t>
            </a:r>
            <a:r>
              <a:rPr lang="en-ZA" sz="1800" b="1" dirty="0">
                <a:latin typeface="Calibri"/>
                <a:ea typeface="ＭＳ Ｐゴシック" pitchFamily="-80" charset="-128"/>
                <a:cs typeface="Calibri" pitchFamily="34" charset="0"/>
              </a:rPr>
              <a:t>QUARTER 3 &amp; 4 </a:t>
            </a:r>
            <a:r>
              <a:rPr lang="en-US" sz="1800" b="1" dirty="0">
                <a:solidFill>
                  <a:prstClr val="black"/>
                </a:solidFill>
                <a:latin typeface="Calibri"/>
                <a:ea typeface="ＭＳ Ｐゴシック" pitchFamily="-80" charset="-128"/>
                <a:cs typeface="Calibri" pitchFamily="34" charset="0"/>
              </a:rPr>
              <a:t>2019/20</a:t>
            </a:r>
          </a:p>
          <a:p>
            <a:pPr lvl="0" defTabSz="457200" fontAlgn="base">
              <a:spcBef>
                <a:spcPct val="0"/>
              </a:spcBef>
              <a:spcAft>
                <a:spcPct val="0"/>
              </a:spcAft>
              <a:defRPr/>
            </a:pPr>
            <a:endParaRPr lang="en-ZA" altLang="en-US" sz="1800" b="1" dirty="0">
              <a:solidFill>
                <a:prstClr val="black"/>
              </a:solidFill>
              <a:latin typeface="Calibri"/>
              <a:ea typeface="ＭＳ Ｐゴシック" pitchFamily="-80" charset="-128"/>
            </a:endParaRPr>
          </a:p>
          <a:p>
            <a:pPr marL="342900" lvl="0" indent="-342900" defTabSz="457200" fontAlgn="base">
              <a:spcBef>
                <a:spcPct val="0"/>
              </a:spcBef>
              <a:spcAft>
                <a:spcPct val="0"/>
              </a:spcAft>
              <a:buFont typeface="Wingdings" pitchFamily="2" charset="2"/>
              <a:buChar char="q"/>
              <a:defRPr/>
            </a:pPr>
            <a:r>
              <a:rPr lang="en-ZA" altLang="en-US" sz="1800" b="1" dirty="0">
                <a:solidFill>
                  <a:prstClr val="black"/>
                </a:solidFill>
                <a:latin typeface="Calibri"/>
                <a:ea typeface="ＭＳ Ｐゴシック" pitchFamily="-80" charset="-128"/>
              </a:rPr>
              <a:t>RISKS AND REMEDIAL ACTIONS</a:t>
            </a:r>
          </a:p>
          <a:p>
            <a:pPr lvl="0" defTabSz="457200" fontAlgn="base">
              <a:spcBef>
                <a:spcPct val="0"/>
              </a:spcBef>
              <a:spcAft>
                <a:spcPct val="0"/>
              </a:spcAft>
              <a:defRPr/>
            </a:pPr>
            <a:endParaRPr lang="en-US" sz="1800" b="1" dirty="0">
              <a:solidFill>
                <a:prstClr val="black"/>
              </a:solidFill>
              <a:latin typeface="Calibri"/>
              <a:ea typeface="ＭＳ Ｐゴシック" pitchFamily="-80" charset="-128"/>
              <a:cs typeface="Calibri" pitchFamily="34" charset="0"/>
            </a:endParaRPr>
          </a:p>
          <a:p>
            <a:pPr marL="342900" lvl="0" indent="-342900" defTabSz="457200" fontAlgn="base">
              <a:spcBef>
                <a:spcPct val="0"/>
              </a:spcBef>
              <a:spcAft>
                <a:spcPct val="0"/>
              </a:spcAft>
              <a:buFont typeface="Wingdings" pitchFamily="2" charset="2"/>
              <a:buChar char="q"/>
              <a:defRPr/>
            </a:pPr>
            <a:r>
              <a:rPr lang="en-ZA" altLang="en-US" sz="1800" b="1" dirty="0">
                <a:solidFill>
                  <a:prstClr val="black"/>
                </a:solidFill>
                <a:latin typeface="Calibri"/>
                <a:ea typeface="ＭＳ Ｐゴシック" pitchFamily="-80" charset="-128"/>
              </a:rPr>
              <a:t>FINANCIAL OVERVIEW</a:t>
            </a:r>
          </a:p>
          <a:p>
            <a:pPr lvl="0" defTabSz="457200" fontAlgn="base">
              <a:spcBef>
                <a:spcPct val="0"/>
              </a:spcBef>
              <a:spcAft>
                <a:spcPct val="0"/>
              </a:spcAft>
              <a:defRPr/>
            </a:pPr>
            <a:endParaRPr lang="en-US" sz="1800" b="1" dirty="0">
              <a:solidFill>
                <a:prstClr val="black"/>
              </a:solidFill>
              <a:latin typeface="Calibri"/>
              <a:ea typeface="ＭＳ Ｐゴシック" pitchFamily="-80" charset="-128"/>
              <a:cs typeface="Calibri" pitchFamily="34" charset="0"/>
            </a:endParaRPr>
          </a:p>
          <a:p>
            <a:pPr lvl="0" defTabSz="457200" fontAlgn="base">
              <a:spcBef>
                <a:spcPct val="0"/>
              </a:spcBef>
              <a:spcAft>
                <a:spcPct val="0"/>
              </a:spcAft>
              <a:defRPr/>
            </a:pPr>
            <a:endParaRPr lang="en-US" sz="1800" b="1" dirty="0">
              <a:solidFill>
                <a:prstClr val="black"/>
              </a:solidFill>
              <a:latin typeface="Calibri"/>
              <a:ea typeface="ＭＳ Ｐゴシック" pitchFamily="-80" charset="-128"/>
              <a:cs typeface="Calibri" pitchFamily="34" charset="0"/>
            </a:endParaRPr>
          </a:p>
          <a:p>
            <a:pPr eaLnBrk="1" hangingPunct="1">
              <a:lnSpc>
                <a:spcPct val="150000"/>
              </a:lnSpc>
            </a:pPr>
            <a:r>
              <a:rPr lang="en-ZA" sz="2000" dirty="0">
                <a:latin typeface="Arial" charset="0"/>
                <a:ea typeface="ＭＳ Ｐゴシック" pitchFamily="34" charset="-128"/>
                <a:cs typeface="Arial" charset="0"/>
              </a:rPr>
              <a:t> </a:t>
            </a:r>
          </a:p>
        </p:txBody>
      </p:sp>
      <p:sp>
        <p:nvSpPr>
          <p:cNvPr id="6" name="Slide Number Placeholder 1"/>
          <p:cNvSpPr txBox="1">
            <a:spLocks/>
          </p:cNvSpPr>
          <p:nvPr/>
        </p:nvSpPr>
        <p:spPr bwMode="auto">
          <a:xfrm>
            <a:off x="6873875" y="651510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marL="0" algn="r" defTabSz="914400" rtl="0" eaLnBrk="0" latinLnBrk="0" hangingPunct="0">
              <a:defRPr sz="1200" kern="1200">
                <a:solidFill>
                  <a:schemeClr val="tx1"/>
                </a:solidFill>
                <a:latin typeface="Arial" pitchFamily="34" charset="0"/>
                <a:ea typeface="ＭＳ Ｐゴシック" pitchFamily="34" charset="-128"/>
                <a:cs typeface="+mn-cs"/>
              </a:defRPr>
            </a:lvl1pPr>
            <a:lvl2pPr marL="742950" indent="-285750" algn="l" defTabSz="914400" rtl="0" eaLnBrk="0" latinLnBrk="0" hangingPunct="0">
              <a:defRPr sz="1800" kern="1200">
                <a:solidFill>
                  <a:schemeClr val="tx1"/>
                </a:solidFill>
                <a:latin typeface="Arial" pitchFamily="34" charset="0"/>
                <a:ea typeface="ＭＳ Ｐゴシック" pitchFamily="34" charset="-128"/>
                <a:cs typeface="+mn-cs"/>
              </a:defRPr>
            </a:lvl2pPr>
            <a:lvl3pPr marL="1143000" indent="-228600" algn="l" defTabSz="914400" rtl="0" eaLnBrk="0" latinLnBrk="0" hangingPunct="0">
              <a:defRPr sz="1800" kern="1200">
                <a:solidFill>
                  <a:schemeClr val="tx1"/>
                </a:solidFill>
                <a:latin typeface="Arial" pitchFamily="34" charset="0"/>
                <a:ea typeface="ＭＳ Ｐゴシック" pitchFamily="34" charset="-128"/>
                <a:cs typeface="+mn-cs"/>
              </a:defRPr>
            </a:lvl3pPr>
            <a:lvl4pPr marL="1600200" indent="-228600" algn="l" defTabSz="914400" rtl="0" eaLnBrk="0" latinLnBrk="0" hangingPunct="0">
              <a:defRPr sz="1800" kern="1200">
                <a:solidFill>
                  <a:schemeClr val="tx1"/>
                </a:solidFill>
                <a:latin typeface="Arial" pitchFamily="34" charset="0"/>
                <a:ea typeface="ＭＳ Ｐゴシック" pitchFamily="34" charset="-128"/>
                <a:cs typeface="+mn-cs"/>
              </a:defRPr>
            </a:lvl4pPr>
            <a:lvl5pPr marL="2057400" indent="-228600" algn="l" defTabSz="914400" rtl="0" eaLnBrk="0" latinLnBrk="0" hangingPunct="0">
              <a:defRPr sz="1800" kern="1200">
                <a:solidFill>
                  <a:schemeClr val="tx1"/>
                </a:solidFill>
                <a:latin typeface="Arial" pitchFamily="34" charset="0"/>
                <a:ea typeface="ＭＳ Ｐゴシック" pitchFamily="34" charset="-128"/>
                <a:cs typeface="+mn-cs"/>
              </a:defRPr>
            </a:lvl5pPr>
            <a:lvl6pPr marL="2514600" indent="-228600" algn="l" defTabSz="457200" rtl="0" eaLnBrk="0" fontAlgn="base" latinLnBrk="0" hangingPunct="0">
              <a:spcBef>
                <a:spcPct val="0"/>
              </a:spcBef>
              <a:spcAft>
                <a:spcPct val="0"/>
              </a:spcAft>
              <a:defRPr sz="1800" kern="1200">
                <a:solidFill>
                  <a:schemeClr val="tx1"/>
                </a:solidFill>
                <a:latin typeface="Arial" pitchFamily="34" charset="0"/>
                <a:ea typeface="ＭＳ Ｐゴシック" pitchFamily="34" charset="-128"/>
                <a:cs typeface="+mn-cs"/>
              </a:defRPr>
            </a:lvl6pPr>
            <a:lvl7pPr marL="2971800" indent="-228600" algn="l" defTabSz="457200" rtl="0" eaLnBrk="0" fontAlgn="base" latinLnBrk="0" hangingPunct="0">
              <a:spcBef>
                <a:spcPct val="0"/>
              </a:spcBef>
              <a:spcAft>
                <a:spcPct val="0"/>
              </a:spcAft>
              <a:defRPr sz="1800" kern="1200">
                <a:solidFill>
                  <a:schemeClr val="tx1"/>
                </a:solidFill>
                <a:latin typeface="Arial" pitchFamily="34" charset="0"/>
                <a:ea typeface="ＭＳ Ｐゴシック" pitchFamily="34" charset="-128"/>
                <a:cs typeface="+mn-cs"/>
              </a:defRPr>
            </a:lvl7pPr>
            <a:lvl8pPr marL="3429000" indent="-228600" algn="l" defTabSz="457200" rtl="0" eaLnBrk="0" fontAlgn="base" latinLnBrk="0" hangingPunct="0">
              <a:spcBef>
                <a:spcPct val="0"/>
              </a:spcBef>
              <a:spcAft>
                <a:spcPct val="0"/>
              </a:spcAft>
              <a:defRPr sz="1800" kern="1200">
                <a:solidFill>
                  <a:schemeClr val="tx1"/>
                </a:solidFill>
                <a:latin typeface="Arial" pitchFamily="34" charset="0"/>
                <a:ea typeface="ＭＳ Ｐゴシック" pitchFamily="34" charset="-128"/>
                <a:cs typeface="+mn-cs"/>
              </a:defRPr>
            </a:lvl8pPr>
            <a:lvl9pPr marL="3886200" indent="-228600" algn="l" defTabSz="457200" rtl="0" eaLnBrk="0" fontAlgn="base" latinLnBrk="0" hangingPunct="0">
              <a:spcBef>
                <a:spcPct val="0"/>
              </a:spcBef>
              <a:spcAft>
                <a:spcPct val="0"/>
              </a:spcAft>
              <a:defRPr sz="1800" kern="1200">
                <a:solidFill>
                  <a:schemeClr val="tx1"/>
                </a:solidFill>
                <a:latin typeface="Arial" pitchFamily="34" charset="0"/>
                <a:ea typeface="ＭＳ Ｐゴシック" pitchFamily="34" charset="-128"/>
                <a:cs typeface="+mn-cs"/>
              </a:defRPr>
            </a:lvl9pPr>
          </a:lstStyle>
          <a:p>
            <a:pPr eaLnBrk="1" hangingPunct="1"/>
            <a:fld id="{78E70CB4-FAA2-48DA-911A-2E80CA2B1AF0}" type="slidenum">
              <a:rPr lang="en-US" sz="1600" smtClean="0">
                <a:solidFill>
                  <a:schemeClr val="bg1"/>
                </a:solidFill>
                <a:latin typeface="Calibri" pitchFamily="34" charset="0"/>
              </a:rPr>
              <a:pPr eaLnBrk="1" hangingPunct="1"/>
              <a:t>2</a:t>
            </a:fld>
            <a:endParaRPr lang="en-US" sz="1600" dirty="0">
              <a:solidFill>
                <a:schemeClr val="bg1"/>
              </a:solidFill>
              <a:latin typeface="Calibri" pitchFamily="34" charset="0"/>
            </a:endParaRPr>
          </a:p>
        </p:txBody>
      </p:sp>
    </p:spTree>
    <p:extLst>
      <p:ext uri="{BB962C8B-B14F-4D97-AF65-F5344CB8AC3E}">
        <p14:creationId xmlns:p14="http://schemas.microsoft.com/office/powerpoint/2010/main" val="41324007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D9FE3-9D1F-4233-B16D-A9D94182ABA6}"/>
              </a:ext>
            </a:extLst>
          </p:cNvPr>
          <p:cNvSpPr>
            <a:spLocks noGrp="1"/>
          </p:cNvSpPr>
          <p:nvPr>
            <p:ph type="title"/>
          </p:nvPr>
        </p:nvSpPr>
        <p:spPr>
          <a:xfrm>
            <a:off x="457200" y="274638"/>
            <a:ext cx="8229600" cy="1143000"/>
          </a:xfrm>
        </p:spPr>
        <p:txBody>
          <a:bodyPr/>
          <a:lstStyle/>
          <a:p>
            <a:r>
              <a:rPr lang="en-ZA" sz="4000" dirty="0"/>
              <a:t>Presidential Job Summit  Progress</a:t>
            </a:r>
            <a:br>
              <a:rPr lang="en-ZA" sz="4000" dirty="0"/>
            </a:br>
            <a:r>
              <a:rPr lang="en-ZA" sz="4000" dirty="0"/>
              <a:t>Quarter 3 and 4 (2)</a:t>
            </a:r>
          </a:p>
        </p:txBody>
      </p:sp>
      <p:graphicFrame>
        <p:nvGraphicFramePr>
          <p:cNvPr id="8" name="Content Placeholder 7">
            <a:extLst>
              <a:ext uri="{FF2B5EF4-FFF2-40B4-BE49-F238E27FC236}">
                <a16:creationId xmlns:a16="http://schemas.microsoft.com/office/drawing/2014/main" id="{460922F9-B8C7-4CB9-B1C8-9C73320BCE17}"/>
              </a:ext>
            </a:extLst>
          </p:cNvPr>
          <p:cNvGraphicFramePr>
            <a:graphicFrameLocks noGrp="1"/>
          </p:cNvGraphicFramePr>
          <p:nvPr>
            <p:ph sz="quarter" idx="4"/>
            <p:extLst>
              <p:ext uri="{D42A27DB-BD31-4B8C-83A1-F6EECF244321}">
                <p14:modId xmlns:p14="http://schemas.microsoft.com/office/powerpoint/2010/main" val="3820093880"/>
              </p:ext>
            </p:extLst>
          </p:nvPr>
        </p:nvGraphicFramePr>
        <p:xfrm>
          <a:off x="215516" y="1425267"/>
          <a:ext cx="8712968" cy="5509251"/>
        </p:xfrm>
        <a:graphic>
          <a:graphicData uri="http://schemas.openxmlformats.org/drawingml/2006/table">
            <a:tbl>
              <a:tblPr firstRow="1" bandRow="1">
                <a:tableStyleId>{5C22544A-7EE6-4342-B048-85BDC9FD1C3A}</a:tableStyleId>
              </a:tblPr>
              <a:tblGrid>
                <a:gridCol w="2046892">
                  <a:extLst>
                    <a:ext uri="{9D8B030D-6E8A-4147-A177-3AD203B41FA5}">
                      <a16:colId xmlns:a16="http://schemas.microsoft.com/office/drawing/2014/main" val="1869848923"/>
                    </a:ext>
                  </a:extLst>
                </a:gridCol>
                <a:gridCol w="6666076">
                  <a:extLst>
                    <a:ext uri="{9D8B030D-6E8A-4147-A177-3AD203B41FA5}">
                      <a16:colId xmlns:a16="http://schemas.microsoft.com/office/drawing/2014/main" val="4077121067"/>
                    </a:ext>
                  </a:extLst>
                </a:gridCol>
              </a:tblGrid>
              <a:tr h="349909">
                <a:tc>
                  <a:txBody>
                    <a:bodyPr/>
                    <a:lstStyle/>
                    <a:p>
                      <a:r>
                        <a:rPr lang="en-ZA" dirty="0"/>
                        <a:t>Commitment</a:t>
                      </a:r>
                    </a:p>
                  </a:txBody>
                  <a:tcPr/>
                </a:tc>
                <a:tc>
                  <a:txBody>
                    <a:bodyPr/>
                    <a:lstStyle/>
                    <a:p>
                      <a:r>
                        <a:rPr lang="en-ZA" dirty="0"/>
                        <a:t>Progress</a:t>
                      </a:r>
                    </a:p>
                  </a:txBody>
                  <a:tcPr/>
                </a:tc>
                <a:extLst>
                  <a:ext uri="{0D108BD9-81ED-4DB2-BD59-A6C34878D82A}">
                    <a16:rowId xmlns:a16="http://schemas.microsoft.com/office/drawing/2014/main" val="1753027670"/>
                  </a:ext>
                </a:extLst>
              </a:tr>
              <a:tr h="1141546">
                <a:tc>
                  <a:txBody>
                    <a:bodyPr/>
                    <a:lstStyle/>
                    <a:p>
                      <a:r>
                        <a:rPr lang="en-ZA" sz="1600" dirty="0"/>
                        <a:t>Agriculture </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dirty="0"/>
                        <a:t>A </a:t>
                      </a:r>
                      <a:r>
                        <a:rPr lang="en-ZA" sz="1600" b="0" dirty="0"/>
                        <a:t>blended finance scheme (BFS) for land redistribution was discussed. Shared. The department has committed R2 billion (R200m from DRDLR,  R880m from DAFF and R1 billion from Land Bank) to pilot the implementation of the BFS over a MTEF (2020-2024). </a:t>
                      </a:r>
                      <a:endParaRPr lang="en-ZA" sz="1600" dirty="0"/>
                    </a:p>
                  </a:txBody>
                  <a:tcPr/>
                </a:tc>
                <a:extLst>
                  <a:ext uri="{0D108BD9-81ED-4DB2-BD59-A6C34878D82A}">
                    <a16:rowId xmlns:a16="http://schemas.microsoft.com/office/drawing/2014/main" val="1552513416"/>
                  </a:ext>
                </a:extLst>
              </a:tr>
              <a:tr h="862789">
                <a:tc>
                  <a:txBody>
                    <a:bodyPr/>
                    <a:lstStyle/>
                    <a:p>
                      <a:r>
                        <a:rPr lang="en-ZA" sz="1600" dirty="0"/>
                        <a:t>Pharmaceuticals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600" dirty="0"/>
                        <a:t>Several initiatives have been underway to understand how best the timeframes for addressing backlogs in the regulation of new drugs can be reduced. </a:t>
                      </a:r>
                      <a:endParaRPr lang="en-ZA" sz="1600" dirty="0"/>
                    </a:p>
                  </a:txBody>
                  <a:tcPr/>
                </a:tc>
                <a:extLst>
                  <a:ext uri="{0D108BD9-81ED-4DB2-BD59-A6C34878D82A}">
                    <a16:rowId xmlns:a16="http://schemas.microsoft.com/office/drawing/2014/main" val="2346642380"/>
                  </a:ext>
                </a:extLst>
              </a:tr>
              <a:tr h="505363">
                <a:tc>
                  <a:txBody>
                    <a:bodyPr/>
                    <a:lstStyle/>
                    <a:p>
                      <a:r>
                        <a:rPr lang="en-ZA" sz="1600" dirty="0"/>
                        <a:t>Clothing, textiles, leather and footwear</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600" b="0" dirty="0"/>
                        <a:t>The Master Plan was </a:t>
                      </a:r>
                      <a:r>
                        <a:rPr lang="en-GB" sz="1600" dirty="0"/>
                        <a:t>completed and signed by all parties on 6 November 2019 at a Presidential Investors’ Conference.</a:t>
                      </a:r>
                      <a:endParaRPr lang="en-ZA" sz="1600" dirty="0"/>
                    </a:p>
                  </a:txBody>
                  <a:tcPr/>
                </a:tc>
                <a:extLst>
                  <a:ext uri="{0D108BD9-81ED-4DB2-BD59-A6C34878D82A}">
                    <a16:rowId xmlns:a16="http://schemas.microsoft.com/office/drawing/2014/main" val="844190228"/>
                  </a:ext>
                </a:extLst>
              </a:tr>
              <a:tr h="572298">
                <a:tc>
                  <a:txBody>
                    <a:bodyPr/>
                    <a:lstStyle/>
                    <a:p>
                      <a:r>
                        <a:rPr lang="en-ZA" sz="1600" dirty="0" err="1"/>
                        <a:t>Automative</a:t>
                      </a:r>
                      <a:r>
                        <a:rPr lang="en-ZA" sz="1600" dirty="0"/>
                        <a:t> value chain </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600" dirty="0"/>
                        <a:t>South Africa's Automotive Master Plan (SAAM) and the post-2020 APDP amendments have been finalised and are now being implemented.</a:t>
                      </a:r>
                      <a:endParaRPr lang="en-ZA" sz="1600" dirty="0"/>
                    </a:p>
                  </a:txBody>
                  <a:tcPr/>
                </a:tc>
                <a:extLst>
                  <a:ext uri="{0D108BD9-81ED-4DB2-BD59-A6C34878D82A}">
                    <a16:rowId xmlns:a16="http://schemas.microsoft.com/office/drawing/2014/main" val="3152888580"/>
                  </a:ext>
                </a:extLst>
              </a:tr>
              <a:tr h="859291">
                <a:tc>
                  <a:txBody>
                    <a:bodyPr/>
                    <a:lstStyle/>
                    <a:p>
                      <a:r>
                        <a:rPr lang="en-ZA" sz="1600" b="0" dirty="0"/>
                        <a:t>Waste</a:t>
                      </a:r>
                    </a:p>
                  </a:txBody>
                  <a:tcPr/>
                </a:tc>
                <a:tc>
                  <a:txBody>
                    <a:bodyPr/>
                    <a:lstStyle/>
                    <a:p>
                      <a:r>
                        <a:rPr lang="en-GB" sz="1600" b="0" dirty="0"/>
                        <a:t>Waste exclusion authorisations were issued by the Minister of DEFF during January and February 2020 enabling the initiation of waste beneficiation projects</a:t>
                      </a:r>
                      <a:endParaRPr lang="en-ZA" sz="1600" b="0" dirty="0"/>
                    </a:p>
                  </a:txBody>
                  <a:tcPr/>
                </a:tc>
                <a:extLst>
                  <a:ext uri="{0D108BD9-81ED-4DB2-BD59-A6C34878D82A}">
                    <a16:rowId xmlns:a16="http://schemas.microsoft.com/office/drawing/2014/main" val="3539281110"/>
                  </a:ext>
                </a:extLst>
              </a:tr>
              <a:tr h="1121625">
                <a:tc>
                  <a:txBody>
                    <a:bodyPr/>
                    <a:lstStyle/>
                    <a:p>
                      <a:r>
                        <a:rPr lang="en-GB" sz="1600" b="0" dirty="0"/>
                        <a:t>Business Processing Services</a:t>
                      </a:r>
                      <a:endParaRPr lang="en-ZA" sz="1600" b="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600" dirty="0"/>
                        <a:t>The jobs impact of the programme remains above target.  Since the Jobs Summit up until December 2019, 17 824 new jobs have been created.</a:t>
                      </a:r>
                      <a:endParaRPr lang="en-ZA" sz="1600" dirty="0"/>
                    </a:p>
                  </a:txBody>
                  <a:tcPr/>
                </a:tc>
                <a:extLst>
                  <a:ext uri="{0D108BD9-81ED-4DB2-BD59-A6C34878D82A}">
                    <a16:rowId xmlns:a16="http://schemas.microsoft.com/office/drawing/2014/main" val="458173914"/>
                  </a:ext>
                </a:extLst>
              </a:tr>
            </a:tbl>
          </a:graphicData>
        </a:graphic>
      </p:graphicFrame>
      <p:sp>
        <p:nvSpPr>
          <p:cNvPr id="7" name="Slide Number Placeholder 6">
            <a:extLst>
              <a:ext uri="{FF2B5EF4-FFF2-40B4-BE49-F238E27FC236}">
                <a16:creationId xmlns:a16="http://schemas.microsoft.com/office/drawing/2014/main" id="{67E5DB34-D0AA-4984-95C8-AD0175D1F6A6}"/>
              </a:ext>
            </a:extLst>
          </p:cNvPr>
          <p:cNvSpPr>
            <a:spLocks noGrp="1"/>
          </p:cNvSpPr>
          <p:nvPr>
            <p:ph type="sldNum" sz="quarter" idx="12"/>
          </p:nvPr>
        </p:nvSpPr>
        <p:spPr/>
        <p:txBody>
          <a:bodyPr/>
          <a:lstStyle/>
          <a:p>
            <a:pPr>
              <a:defRPr/>
            </a:pPr>
            <a:fld id="{24D4705D-D417-401A-894A-DAACC86796FE}" type="slidenum">
              <a:rPr lang="en-US" smtClean="0"/>
              <a:pPr>
                <a:defRPr/>
              </a:pPr>
              <a:t>20</a:t>
            </a:fld>
            <a:endParaRPr lang="en-US" dirty="0"/>
          </a:p>
        </p:txBody>
      </p:sp>
    </p:spTree>
    <p:extLst>
      <p:ext uri="{BB962C8B-B14F-4D97-AF65-F5344CB8AC3E}">
        <p14:creationId xmlns:p14="http://schemas.microsoft.com/office/powerpoint/2010/main" val="27027590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D9FE3-9D1F-4233-B16D-A9D94182ABA6}"/>
              </a:ext>
            </a:extLst>
          </p:cNvPr>
          <p:cNvSpPr>
            <a:spLocks noGrp="1"/>
          </p:cNvSpPr>
          <p:nvPr>
            <p:ph type="title"/>
          </p:nvPr>
        </p:nvSpPr>
        <p:spPr>
          <a:xfrm>
            <a:off x="457200" y="274638"/>
            <a:ext cx="8229600" cy="1143000"/>
          </a:xfrm>
        </p:spPr>
        <p:txBody>
          <a:bodyPr/>
          <a:lstStyle/>
          <a:p>
            <a:r>
              <a:rPr lang="en-ZA" sz="4000" dirty="0"/>
              <a:t>Presidential Job Summit  Progress</a:t>
            </a:r>
            <a:br>
              <a:rPr lang="en-ZA" sz="4000" dirty="0"/>
            </a:br>
            <a:r>
              <a:rPr lang="en-ZA" sz="4000" dirty="0"/>
              <a:t>Quarter 3 and 4 (3)</a:t>
            </a:r>
          </a:p>
        </p:txBody>
      </p:sp>
      <p:graphicFrame>
        <p:nvGraphicFramePr>
          <p:cNvPr id="8" name="Content Placeholder 7">
            <a:extLst>
              <a:ext uri="{FF2B5EF4-FFF2-40B4-BE49-F238E27FC236}">
                <a16:creationId xmlns:a16="http://schemas.microsoft.com/office/drawing/2014/main" id="{460922F9-B8C7-4CB9-B1C8-9C73320BCE17}"/>
              </a:ext>
            </a:extLst>
          </p:cNvPr>
          <p:cNvGraphicFramePr>
            <a:graphicFrameLocks noGrp="1"/>
          </p:cNvGraphicFramePr>
          <p:nvPr>
            <p:ph sz="quarter" idx="4"/>
            <p:extLst>
              <p:ext uri="{D42A27DB-BD31-4B8C-83A1-F6EECF244321}">
                <p14:modId xmlns:p14="http://schemas.microsoft.com/office/powerpoint/2010/main" val="1371822716"/>
              </p:ext>
            </p:extLst>
          </p:nvPr>
        </p:nvGraphicFramePr>
        <p:xfrm>
          <a:off x="323528" y="1461294"/>
          <a:ext cx="8496944" cy="5217160"/>
        </p:xfrm>
        <a:graphic>
          <a:graphicData uri="http://schemas.openxmlformats.org/drawingml/2006/table">
            <a:tbl>
              <a:tblPr firstRow="1" bandRow="1">
                <a:tableStyleId>{5C22544A-7EE6-4342-B048-85BDC9FD1C3A}</a:tableStyleId>
              </a:tblPr>
              <a:tblGrid>
                <a:gridCol w="2124176">
                  <a:extLst>
                    <a:ext uri="{9D8B030D-6E8A-4147-A177-3AD203B41FA5}">
                      <a16:colId xmlns:a16="http://schemas.microsoft.com/office/drawing/2014/main" val="1869848923"/>
                    </a:ext>
                  </a:extLst>
                </a:gridCol>
                <a:gridCol w="6372768">
                  <a:extLst>
                    <a:ext uri="{9D8B030D-6E8A-4147-A177-3AD203B41FA5}">
                      <a16:colId xmlns:a16="http://schemas.microsoft.com/office/drawing/2014/main" val="4077121067"/>
                    </a:ext>
                  </a:extLst>
                </a:gridCol>
              </a:tblGrid>
              <a:tr h="370840">
                <a:tc>
                  <a:txBody>
                    <a:bodyPr/>
                    <a:lstStyle/>
                    <a:p>
                      <a:r>
                        <a:rPr lang="en-ZA" dirty="0"/>
                        <a:t>Commitment</a:t>
                      </a:r>
                    </a:p>
                  </a:txBody>
                  <a:tcPr/>
                </a:tc>
                <a:tc>
                  <a:txBody>
                    <a:bodyPr/>
                    <a:lstStyle/>
                    <a:p>
                      <a:r>
                        <a:rPr lang="en-ZA" dirty="0"/>
                        <a:t>Progress</a:t>
                      </a:r>
                    </a:p>
                  </a:txBody>
                  <a:tcPr/>
                </a:tc>
                <a:extLst>
                  <a:ext uri="{0D108BD9-81ED-4DB2-BD59-A6C34878D82A}">
                    <a16:rowId xmlns:a16="http://schemas.microsoft.com/office/drawing/2014/main" val="1753027670"/>
                  </a:ext>
                </a:extLst>
              </a:tr>
              <a:tr h="370840">
                <a:tc>
                  <a:txBody>
                    <a:bodyPr/>
                    <a:lstStyle/>
                    <a:p>
                      <a:r>
                        <a:rPr lang="en-ZA" sz="1600" dirty="0"/>
                        <a:t>Water licenses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Quarterly meetings continued to unblock water use license application issues. </a:t>
                      </a:r>
                      <a:endParaRPr lang="en-ZA" sz="1600" dirty="0"/>
                    </a:p>
                  </a:txBody>
                  <a:tcPr/>
                </a:tc>
                <a:extLst>
                  <a:ext uri="{0D108BD9-81ED-4DB2-BD59-A6C34878D82A}">
                    <a16:rowId xmlns:a16="http://schemas.microsoft.com/office/drawing/2014/main" val="1552513416"/>
                  </a:ext>
                </a:extLst>
              </a:tr>
              <a:tr h="370840">
                <a:tc>
                  <a:txBody>
                    <a:bodyPr/>
                    <a:lstStyle/>
                    <a:p>
                      <a:r>
                        <a:rPr lang="en-ZA" sz="1600" dirty="0"/>
                        <a:t>Demand led training</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DHET has put demand led training into their Service Level Agreement (SLA) with SETAs. This focus on flexible and agile training will enable new entrants to be absorbed into employment. </a:t>
                      </a:r>
                      <a:endParaRPr lang="en-ZA" sz="1600" dirty="0"/>
                    </a:p>
                  </a:txBody>
                  <a:tcPr/>
                </a:tc>
                <a:extLst>
                  <a:ext uri="{0D108BD9-81ED-4DB2-BD59-A6C34878D82A}">
                    <a16:rowId xmlns:a16="http://schemas.microsoft.com/office/drawing/2014/main" val="2346642380"/>
                  </a:ext>
                </a:extLst>
              </a:tr>
              <a:tr h="174714">
                <a:tc>
                  <a:txBody>
                    <a:bodyPr/>
                    <a:lstStyle/>
                    <a:p>
                      <a:r>
                        <a:rPr lang="en-ZA" sz="1600" dirty="0"/>
                        <a:t>Pathway management </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Harambee/NYDA/Department of Employment and Labour, DHET working collectively on prototype sites for pathway management </a:t>
                      </a:r>
                      <a:endParaRPr lang="en-ZA" sz="1600" dirty="0"/>
                    </a:p>
                  </a:txBody>
                  <a:tcPr/>
                </a:tc>
                <a:extLst>
                  <a:ext uri="{0D108BD9-81ED-4DB2-BD59-A6C34878D82A}">
                    <a16:rowId xmlns:a16="http://schemas.microsoft.com/office/drawing/2014/main" val="844190228"/>
                  </a:ext>
                </a:extLst>
              </a:tr>
              <a:tr h="0">
                <a:tc>
                  <a:txBody>
                    <a:bodyPr/>
                    <a:lstStyle/>
                    <a:p>
                      <a:r>
                        <a:rPr lang="en-ZA" sz="1600" dirty="0"/>
                        <a:t>Just transition</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600" dirty="0"/>
                        <a:t>The Minister of DEFF confirmed that the PCCCC will be established and will become a key platform to facilitate South Africa’s </a:t>
                      </a:r>
                      <a:r>
                        <a:rPr lang="en-GB" sz="1600" b="1" dirty="0"/>
                        <a:t>‘just transition’</a:t>
                      </a:r>
                      <a:r>
                        <a:rPr lang="en-GB" sz="1600" dirty="0"/>
                        <a:t> to a low-carbon economy.</a:t>
                      </a:r>
                      <a:endParaRPr lang="en-ZA" sz="1600" dirty="0"/>
                    </a:p>
                  </a:txBody>
                  <a:tcPr/>
                </a:tc>
                <a:extLst>
                  <a:ext uri="{0D108BD9-81ED-4DB2-BD59-A6C34878D82A}">
                    <a16:rowId xmlns:a16="http://schemas.microsoft.com/office/drawing/2014/main" val="3152888580"/>
                  </a:ext>
                </a:extLst>
              </a:tr>
              <a:tr h="370840">
                <a:tc>
                  <a:txBody>
                    <a:bodyPr/>
                    <a:lstStyle/>
                    <a:p>
                      <a:r>
                        <a:rPr lang="en-ZA" sz="1600" dirty="0"/>
                        <a:t>Township and village economies</a:t>
                      </a:r>
                    </a:p>
                  </a:txBody>
                  <a:tcPr/>
                </a:tc>
                <a:tc>
                  <a:txBody>
                    <a:bodyPr/>
                    <a:lstStyle/>
                    <a:p>
                      <a:r>
                        <a:rPr lang="en-GB" sz="1600" dirty="0"/>
                        <a:t>National Treasury has provisionally allocated R600m for the </a:t>
                      </a:r>
                      <a:r>
                        <a:rPr lang="en-GB" sz="1600" b="1" dirty="0"/>
                        <a:t>Township and Rural Enterprise Fund</a:t>
                      </a:r>
                      <a:r>
                        <a:rPr lang="en-GB" sz="1600" dirty="0"/>
                        <a:t> in 2021/22 financial year, subject to certain conditions to be met.</a:t>
                      </a:r>
                    </a:p>
                    <a:p>
                      <a:r>
                        <a:rPr lang="en-GB" sz="1600" b="1" dirty="0"/>
                        <a:t>KYB enterprise incubator</a:t>
                      </a:r>
                      <a:r>
                        <a:rPr lang="en-GB" sz="1600" dirty="0"/>
                        <a:t>:  622 ECD enterprises launched; 8 new businesses launched since January 2020. 66 ECD enterprises brought into the government net through DSD registration; 12 ECD enterprises receiving sustainable government funding.</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ZA" sz="1600" dirty="0"/>
                    </a:p>
                  </a:txBody>
                  <a:tcPr/>
                </a:tc>
                <a:extLst>
                  <a:ext uri="{0D108BD9-81ED-4DB2-BD59-A6C34878D82A}">
                    <a16:rowId xmlns:a16="http://schemas.microsoft.com/office/drawing/2014/main" val="2215620077"/>
                  </a:ext>
                </a:extLst>
              </a:tr>
            </a:tbl>
          </a:graphicData>
        </a:graphic>
      </p:graphicFrame>
      <p:sp>
        <p:nvSpPr>
          <p:cNvPr id="7" name="Slide Number Placeholder 6">
            <a:extLst>
              <a:ext uri="{FF2B5EF4-FFF2-40B4-BE49-F238E27FC236}">
                <a16:creationId xmlns:a16="http://schemas.microsoft.com/office/drawing/2014/main" id="{67E5DB34-D0AA-4984-95C8-AD0175D1F6A6}"/>
              </a:ext>
            </a:extLst>
          </p:cNvPr>
          <p:cNvSpPr>
            <a:spLocks noGrp="1"/>
          </p:cNvSpPr>
          <p:nvPr>
            <p:ph type="sldNum" sz="quarter" idx="12"/>
          </p:nvPr>
        </p:nvSpPr>
        <p:spPr/>
        <p:txBody>
          <a:bodyPr/>
          <a:lstStyle/>
          <a:p>
            <a:pPr>
              <a:defRPr/>
            </a:pPr>
            <a:fld id="{24D4705D-D417-401A-894A-DAACC86796FE}" type="slidenum">
              <a:rPr lang="en-US" smtClean="0"/>
              <a:pPr>
                <a:defRPr/>
              </a:pPr>
              <a:t>21</a:t>
            </a:fld>
            <a:endParaRPr lang="en-US" dirty="0"/>
          </a:p>
        </p:txBody>
      </p:sp>
    </p:spTree>
    <p:extLst>
      <p:ext uri="{BB962C8B-B14F-4D97-AF65-F5344CB8AC3E}">
        <p14:creationId xmlns:p14="http://schemas.microsoft.com/office/powerpoint/2010/main" val="37428410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5ECD0-877E-44B9-9EDD-24A38EFBD9FA}"/>
              </a:ext>
            </a:extLst>
          </p:cNvPr>
          <p:cNvSpPr>
            <a:spLocks noGrp="1"/>
          </p:cNvSpPr>
          <p:nvPr>
            <p:ph type="title"/>
          </p:nvPr>
        </p:nvSpPr>
        <p:spPr/>
        <p:txBody>
          <a:bodyPr/>
          <a:lstStyle/>
          <a:p>
            <a:r>
              <a:rPr lang="en-ZA" dirty="0"/>
              <a:t>Job numbers as at end of Q4</a:t>
            </a:r>
          </a:p>
        </p:txBody>
      </p:sp>
      <p:sp>
        <p:nvSpPr>
          <p:cNvPr id="7" name="Slide Number Placeholder 6">
            <a:extLst>
              <a:ext uri="{FF2B5EF4-FFF2-40B4-BE49-F238E27FC236}">
                <a16:creationId xmlns:a16="http://schemas.microsoft.com/office/drawing/2014/main" id="{44FBCC8E-3DA6-4E84-A4EA-54BC3D25DE62}"/>
              </a:ext>
            </a:extLst>
          </p:cNvPr>
          <p:cNvSpPr>
            <a:spLocks noGrp="1"/>
          </p:cNvSpPr>
          <p:nvPr>
            <p:ph type="sldNum" sz="quarter" idx="12"/>
          </p:nvPr>
        </p:nvSpPr>
        <p:spPr/>
        <p:txBody>
          <a:bodyPr/>
          <a:lstStyle/>
          <a:p>
            <a:pPr>
              <a:defRPr/>
            </a:pPr>
            <a:fld id="{24D4705D-D417-401A-894A-DAACC86796FE}" type="slidenum">
              <a:rPr lang="en-US" smtClean="0"/>
              <a:pPr>
                <a:defRPr/>
              </a:pPr>
              <a:t>22</a:t>
            </a:fld>
            <a:endParaRPr lang="en-US" dirty="0"/>
          </a:p>
        </p:txBody>
      </p:sp>
      <p:pic>
        <p:nvPicPr>
          <p:cNvPr id="9" name="Picture 8">
            <a:extLst>
              <a:ext uri="{FF2B5EF4-FFF2-40B4-BE49-F238E27FC236}">
                <a16:creationId xmlns:a16="http://schemas.microsoft.com/office/drawing/2014/main" id="{66F7F699-AD2B-44F8-A5E5-9FA2BD05A97E}"/>
              </a:ext>
            </a:extLst>
          </p:cNvPr>
          <p:cNvPicPr>
            <a:picLocks noChangeAspect="1"/>
          </p:cNvPicPr>
          <p:nvPr/>
        </p:nvPicPr>
        <p:blipFill>
          <a:blip r:embed="rId2"/>
          <a:stretch>
            <a:fillRect/>
          </a:stretch>
        </p:blipFill>
        <p:spPr>
          <a:xfrm>
            <a:off x="680944" y="1628800"/>
            <a:ext cx="8003232" cy="4144640"/>
          </a:xfrm>
          <a:prstGeom prst="rect">
            <a:avLst/>
          </a:prstGeom>
        </p:spPr>
      </p:pic>
    </p:spTree>
    <p:extLst>
      <p:ext uri="{BB962C8B-B14F-4D97-AF65-F5344CB8AC3E}">
        <p14:creationId xmlns:p14="http://schemas.microsoft.com/office/powerpoint/2010/main" val="15761831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5576" y="2276872"/>
            <a:ext cx="7772400" cy="2160240"/>
          </a:xfrm>
          <a:solidFill>
            <a:srgbClr val="92D050"/>
          </a:solidFill>
          <a:ln w="9525">
            <a:solidFill>
              <a:schemeClr val="tx1"/>
            </a:solid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t" anchorCtr="0" compatLnSpc="1">
            <a:prstTxWarp prst="textNoShape">
              <a:avLst/>
            </a:prstTxWarp>
          </a:bodyPr>
          <a:lstStyle/>
          <a:p>
            <a:pPr eaLnBrk="1" hangingPunct="1">
              <a:spcBef>
                <a:spcPct val="20000"/>
              </a:spcBef>
              <a:buFont typeface="Arial" charset="0"/>
              <a:buNone/>
            </a:pPr>
            <a:r>
              <a:rPr lang="en-ZA" sz="2800" b="1" dirty="0">
                <a:solidFill>
                  <a:schemeClr val="bg1"/>
                </a:solidFill>
                <a:latin typeface="+mn-lt"/>
                <a:ea typeface="+mn-ea"/>
                <a:cs typeface="Arial" pitchFamily="34" charset="0"/>
              </a:rPr>
              <a:t/>
            </a:r>
            <a:br>
              <a:rPr lang="en-ZA" sz="2800" b="1" dirty="0">
                <a:solidFill>
                  <a:schemeClr val="bg1"/>
                </a:solidFill>
                <a:latin typeface="+mn-lt"/>
                <a:ea typeface="+mn-ea"/>
                <a:cs typeface="Arial" pitchFamily="34" charset="0"/>
              </a:rPr>
            </a:br>
            <a:r>
              <a:rPr lang="en-ZA" sz="2800" b="1" dirty="0">
                <a:solidFill>
                  <a:schemeClr val="bg1"/>
                </a:solidFill>
                <a:latin typeface="+mn-lt"/>
                <a:ea typeface="+mn-ea"/>
                <a:cs typeface="Arial" pitchFamily="34" charset="0"/>
              </a:rPr>
              <a:t/>
            </a:r>
            <a:br>
              <a:rPr lang="en-ZA" sz="2800" b="1" dirty="0">
                <a:solidFill>
                  <a:schemeClr val="bg1"/>
                </a:solidFill>
                <a:latin typeface="+mn-lt"/>
                <a:ea typeface="+mn-ea"/>
                <a:cs typeface="Arial" pitchFamily="34" charset="0"/>
              </a:rPr>
            </a:br>
            <a:r>
              <a:rPr lang="en-ZA" sz="2800" b="1" dirty="0">
                <a:solidFill>
                  <a:schemeClr val="bg1"/>
                </a:solidFill>
                <a:latin typeface="+mn-lt"/>
                <a:ea typeface="+mn-ea"/>
                <a:cs typeface="Arial" pitchFamily="34" charset="0"/>
              </a:rPr>
              <a:t>RISKS AND REMEDIAL ACTION</a:t>
            </a:r>
            <a:br>
              <a:rPr lang="en-ZA" sz="2800" b="1" dirty="0">
                <a:solidFill>
                  <a:schemeClr val="bg1"/>
                </a:solidFill>
                <a:latin typeface="+mn-lt"/>
                <a:ea typeface="+mn-ea"/>
                <a:cs typeface="Arial" pitchFamily="34" charset="0"/>
              </a:rPr>
            </a:br>
            <a:r>
              <a:rPr lang="en-ZA" sz="2800" b="1" dirty="0">
                <a:solidFill>
                  <a:schemeClr val="bg1"/>
                </a:solidFill>
                <a:latin typeface="+mn-lt"/>
                <a:ea typeface="+mn-ea"/>
                <a:cs typeface="Arial" pitchFamily="34" charset="0"/>
              </a:rPr>
              <a:t/>
            </a:r>
            <a:br>
              <a:rPr lang="en-ZA" sz="2800" b="1" dirty="0">
                <a:solidFill>
                  <a:schemeClr val="bg1"/>
                </a:solidFill>
                <a:latin typeface="+mn-lt"/>
                <a:ea typeface="+mn-ea"/>
                <a:cs typeface="Arial" pitchFamily="34" charset="0"/>
              </a:rPr>
            </a:br>
            <a:endParaRPr lang="en-US" sz="2800" b="1" dirty="0">
              <a:solidFill>
                <a:schemeClr val="bg1"/>
              </a:solidFill>
              <a:latin typeface="+mn-lt"/>
              <a:ea typeface="+mn-ea"/>
              <a:cs typeface="Arial" pitchFamily="34" charset="0"/>
            </a:endParaRPr>
          </a:p>
        </p:txBody>
      </p:sp>
      <p:sp>
        <p:nvSpPr>
          <p:cNvPr id="4" name="Slide Number Placeholder 1"/>
          <p:cNvSpPr txBox="1">
            <a:spLocks/>
          </p:cNvSpPr>
          <p:nvPr/>
        </p:nvSpPr>
        <p:spPr>
          <a:xfrm>
            <a:off x="6804248" y="63617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marL="0" algn="r" defTabSz="914400" rtl="0" eaLnBrk="1" latinLnBrk="0" hangingPunct="1">
              <a:defRPr sz="1200" kern="1200">
                <a:solidFill>
                  <a:srgbClr val="898989"/>
                </a:solidFill>
                <a:latin typeface="Calibri" pitchFamily="-80"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2973164-415C-4C83-A7EC-60F18549655F}" type="slidenum">
              <a:rPr lang="en-US" sz="1600" b="1" smtClean="0">
                <a:solidFill>
                  <a:schemeClr val="bg1"/>
                </a:solidFill>
                <a:latin typeface="+mn-lt"/>
              </a:rPr>
              <a:pPr>
                <a:defRPr/>
              </a:pPr>
              <a:t>23</a:t>
            </a:fld>
            <a:endParaRPr lang="en-US" sz="1600" b="1" dirty="0">
              <a:solidFill>
                <a:schemeClr val="bg1"/>
              </a:solidFill>
              <a:latin typeface="+mn-lt"/>
            </a:endParaRPr>
          </a:p>
        </p:txBody>
      </p:sp>
    </p:spTree>
    <p:extLst>
      <p:ext uri="{BB962C8B-B14F-4D97-AF65-F5344CB8AC3E}">
        <p14:creationId xmlns:p14="http://schemas.microsoft.com/office/powerpoint/2010/main" val="25305804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a:solidFill>
                  <a:prstClr val="black"/>
                </a:solidFill>
              </a:rPr>
              <a:t>STRATEGIC</a:t>
            </a:r>
            <a:r>
              <a:rPr lang="en-ZA" dirty="0"/>
              <a:t> </a:t>
            </a:r>
            <a:r>
              <a:rPr lang="en-ZA" sz="2400" b="1" dirty="0">
                <a:solidFill>
                  <a:prstClr val="black"/>
                </a:solidFill>
              </a:rPr>
              <a:t>RISKS</a:t>
            </a:r>
          </a:p>
        </p:txBody>
      </p:sp>
      <p:sp>
        <p:nvSpPr>
          <p:cNvPr id="3" name="Content Placeholder 2"/>
          <p:cNvSpPr>
            <a:spLocks noGrp="1"/>
          </p:cNvSpPr>
          <p:nvPr>
            <p:ph idx="1"/>
          </p:nvPr>
        </p:nvSpPr>
        <p:spPr/>
        <p:txBody>
          <a:bodyPr/>
          <a:lstStyle/>
          <a:p>
            <a:pPr marL="0" indent="0">
              <a:buNone/>
            </a:pPr>
            <a:r>
              <a:rPr lang="en-ZA" dirty="0"/>
              <a:t>.</a:t>
            </a:r>
          </a:p>
        </p:txBody>
      </p:sp>
      <p:sp>
        <p:nvSpPr>
          <p:cNvPr id="4" name="Slide Number Placeholder 3"/>
          <p:cNvSpPr>
            <a:spLocks noGrp="1"/>
          </p:cNvSpPr>
          <p:nvPr>
            <p:ph type="sldNum" sz="quarter" idx="12"/>
          </p:nvPr>
        </p:nvSpPr>
        <p:spPr>
          <a:xfrm>
            <a:off x="6804248" y="6381328"/>
            <a:ext cx="2133600" cy="365125"/>
          </a:xfrm>
        </p:spPr>
        <p:txBody>
          <a:bodyPr/>
          <a:lstStyle/>
          <a:p>
            <a:pPr>
              <a:defRPr/>
            </a:pPr>
            <a:fld id="{416AF1B2-E7A4-446A-84DC-90AA83BA6A19}" type="slidenum">
              <a:rPr lang="en-US" sz="1600" smtClean="0">
                <a:solidFill>
                  <a:schemeClr val="bg1"/>
                </a:solidFill>
              </a:rPr>
              <a:pPr>
                <a:defRPr/>
              </a:pPr>
              <a:t>24</a:t>
            </a:fld>
            <a:endParaRPr lang="en-US" sz="1600" dirty="0">
              <a:solidFill>
                <a:schemeClr val="bg1"/>
              </a:solidFill>
            </a:endParaRPr>
          </a:p>
        </p:txBody>
      </p:sp>
      <p:graphicFrame>
        <p:nvGraphicFramePr>
          <p:cNvPr id="5" name="Content Placeholder 4"/>
          <p:cNvGraphicFramePr>
            <a:graphicFrameLocks/>
          </p:cNvGraphicFramePr>
          <p:nvPr>
            <p:extLst>
              <p:ext uri="{D42A27DB-BD31-4B8C-83A1-F6EECF244321}">
                <p14:modId xmlns:p14="http://schemas.microsoft.com/office/powerpoint/2010/main" val="2056674615"/>
              </p:ext>
            </p:extLst>
          </p:nvPr>
        </p:nvGraphicFramePr>
        <p:xfrm>
          <a:off x="467544" y="1628800"/>
          <a:ext cx="8208912" cy="4490080"/>
        </p:xfrm>
        <a:graphic>
          <a:graphicData uri="http://schemas.openxmlformats.org/drawingml/2006/table">
            <a:tbl>
              <a:tblPr firstRow="1" firstCol="1" bandRow="1"/>
              <a:tblGrid>
                <a:gridCol w="3348372">
                  <a:extLst>
                    <a:ext uri="{9D8B030D-6E8A-4147-A177-3AD203B41FA5}">
                      <a16:colId xmlns:a16="http://schemas.microsoft.com/office/drawing/2014/main" val="20000"/>
                    </a:ext>
                  </a:extLst>
                </a:gridCol>
                <a:gridCol w="3348372">
                  <a:extLst>
                    <a:ext uri="{9D8B030D-6E8A-4147-A177-3AD203B41FA5}">
                      <a16:colId xmlns:a16="http://schemas.microsoft.com/office/drawing/2014/main" val="20001"/>
                    </a:ext>
                  </a:extLst>
                </a:gridCol>
                <a:gridCol w="1512168">
                  <a:extLst>
                    <a:ext uri="{9D8B030D-6E8A-4147-A177-3AD203B41FA5}">
                      <a16:colId xmlns:a16="http://schemas.microsoft.com/office/drawing/2014/main" val="20002"/>
                    </a:ext>
                  </a:extLst>
                </a:gridCol>
              </a:tblGrid>
              <a:tr h="573400">
                <a:tc>
                  <a:txBody>
                    <a:bodyPr/>
                    <a:lstStyle/>
                    <a:p>
                      <a:pPr marL="0" algn="ctr" defTabSz="457200" rtl="0" eaLnBrk="1" latinLnBrk="0" hangingPunct="1">
                        <a:spcBef>
                          <a:spcPts val="600"/>
                        </a:spcBef>
                        <a:spcAft>
                          <a:spcPts val="600"/>
                        </a:spcAft>
                        <a:tabLst>
                          <a:tab pos="180340" algn="l"/>
                          <a:tab pos="540385" algn="l"/>
                        </a:tabLst>
                      </a:pPr>
                      <a:r>
                        <a:rPr lang="en-GB" sz="1400" b="1" kern="1200" dirty="0">
                          <a:solidFill>
                            <a:srgbClr val="000000"/>
                          </a:solidFill>
                          <a:effectLst/>
                          <a:latin typeface="+mn-lt"/>
                          <a:ea typeface="Times New Roman"/>
                          <a:cs typeface="Times New Roman"/>
                        </a:rPr>
                        <a:t>Key risk</a:t>
                      </a:r>
                      <a:endParaRPr lang="en-ZA" sz="1400" b="1" kern="1200" dirty="0">
                        <a:solidFill>
                          <a:srgbClr val="000000"/>
                        </a:solidFill>
                        <a:effectLst/>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algn="ctr" defTabSz="457200" rtl="0" eaLnBrk="1" latinLnBrk="0" hangingPunct="1">
                        <a:spcBef>
                          <a:spcPts val="600"/>
                        </a:spcBef>
                        <a:spcAft>
                          <a:spcPts val="600"/>
                        </a:spcAft>
                        <a:tabLst>
                          <a:tab pos="180340" algn="l"/>
                          <a:tab pos="540385" algn="l"/>
                        </a:tabLst>
                      </a:pPr>
                      <a:r>
                        <a:rPr lang="en-GB" sz="1400" b="1" kern="1200" dirty="0">
                          <a:solidFill>
                            <a:srgbClr val="000000"/>
                          </a:solidFill>
                          <a:effectLst/>
                          <a:latin typeface="+mn-lt"/>
                          <a:ea typeface="Times New Roman"/>
                          <a:cs typeface="Times New Roman"/>
                        </a:rPr>
                        <a:t>Mitigation measures</a:t>
                      </a:r>
                      <a:endParaRPr lang="en-ZA" sz="1400" b="1" kern="1200" dirty="0">
                        <a:solidFill>
                          <a:srgbClr val="000000"/>
                        </a:solidFill>
                        <a:effectLst/>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algn="ctr" defTabSz="457200" rtl="0" eaLnBrk="1" latinLnBrk="0" hangingPunct="1">
                        <a:spcBef>
                          <a:spcPts val="600"/>
                        </a:spcBef>
                        <a:spcAft>
                          <a:spcPts val="600"/>
                        </a:spcAft>
                        <a:tabLst>
                          <a:tab pos="180340" algn="l"/>
                          <a:tab pos="540385" algn="l"/>
                        </a:tabLst>
                      </a:pPr>
                      <a:r>
                        <a:rPr lang="en-GB" sz="1400" b="1" kern="1200" dirty="0">
                          <a:solidFill>
                            <a:srgbClr val="000000"/>
                          </a:solidFill>
                          <a:effectLst/>
                          <a:latin typeface="Arial"/>
                          <a:ea typeface="Times New Roman"/>
                          <a:cs typeface="Times New Roman"/>
                        </a:rPr>
                        <a:t>Risk Rating</a:t>
                      </a:r>
                      <a:endParaRPr lang="en-ZA" sz="1400" b="1" kern="1200" dirty="0">
                        <a:solidFill>
                          <a:srgbClr val="000000"/>
                        </a:solidFill>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extLst>
                  <a:ext uri="{0D108BD9-81ED-4DB2-BD59-A6C34878D82A}">
                    <a16:rowId xmlns:a16="http://schemas.microsoft.com/office/drawing/2014/main" val="10000"/>
                  </a:ext>
                </a:extLst>
              </a:tr>
              <a:tr h="1874872">
                <a:tc>
                  <a:txBody>
                    <a:bodyPr/>
                    <a:lstStyle/>
                    <a:p>
                      <a:pPr algn="ctr">
                        <a:spcBef>
                          <a:spcPts val="600"/>
                        </a:spcBef>
                        <a:spcAft>
                          <a:spcPts val="600"/>
                        </a:spcAft>
                        <a:tabLst>
                          <a:tab pos="180340" algn="l"/>
                          <a:tab pos="540385" algn="l"/>
                        </a:tabLst>
                      </a:pPr>
                      <a:r>
                        <a:rPr lang="en-GB" sz="1800" dirty="0">
                          <a:solidFill>
                            <a:srgbClr val="000000"/>
                          </a:solidFill>
                          <a:effectLst/>
                          <a:latin typeface="+mn-lt"/>
                          <a:ea typeface="Times New Roman"/>
                          <a:cs typeface="Times New Roman"/>
                        </a:rPr>
                        <a:t>Founding documents which guide the work of Nedlac have not undergone a comprehensive review, leading  to a misalignment between the current operating environment and demands of the country. </a:t>
                      </a:r>
                      <a:endParaRPr lang="en-ZA" sz="1800" dirty="0">
                        <a:solidFill>
                          <a:srgbClr val="000000"/>
                        </a:solidFill>
                        <a:effectLst/>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tabLst>
                          <a:tab pos="180340" algn="l"/>
                          <a:tab pos="540385" algn="l"/>
                        </a:tabLst>
                      </a:pPr>
                      <a:endParaRPr lang="en-GB" sz="1800" dirty="0">
                        <a:solidFill>
                          <a:srgbClr val="000000"/>
                        </a:solidFill>
                        <a:effectLst/>
                        <a:latin typeface="+mn-lt"/>
                        <a:ea typeface="Times New Roman"/>
                        <a:cs typeface="Times New Roman"/>
                      </a:endParaRPr>
                    </a:p>
                    <a:p>
                      <a:pPr algn="ctr">
                        <a:spcBef>
                          <a:spcPts val="600"/>
                        </a:spcBef>
                        <a:spcAft>
                          <a:spcPts val="600"/>
                        </a:spcAft>
                        <a:tabLst>
                          <a:tab pos="180340" algn="l"/>
                          <a:tab pos="540385" algn="l"/>
                        </a:tabLst>
                      </a:pPr>
                      <a:r>
                        <a:rPr lang="en-GB" sz="1800" dirty="0">
                          <a:solidFill>
                            <a:srgbClr val="000000"/>
                          </a:solidFill>
                          <a:effectLst/>
                          <a:latin typeface="+mn-lt"/>
                          <a:ea typeface="Times New Roman"/>
                          <a:cs typeface="Times New Roman"/>
                        </a:rPr>
                        <a:t> </a:t>
                      </a:r>
                      <a:r>
                        <a:rPr lang="en-ZA" sz="1800" dirty="0">
                          <a:latin typeface="+mn-lt"/>
                        </a:rPr>
                        <a:t>Work is underway by the Governance Task Team to review the Nedlac Act, Constitution and Protocols.  However</a:t>
                      </a:r>
                      <a:r>
                        <a:rPr lang="en-ZA" sz="1800" baseline="0" dirty="0">
                          <a:latin typeface="+mn-lt"/>
                        </a:rPr>
                        <a:t> progress is slow.</a:t>
                      </a:r>
                      <a:endParaRPr lang="en-ZA" sz="1800" dirty="0">
                        <a:solidFill>
                          <a:srgbClr val="000000"/>
                        </a:solidFill>
                        <a:effectLst/>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tabLst>
                          <a:tab pos="180340" algn="l"/>
                          <a:tab pos="540385" algn="l"/>
                        </a:tabLst>
                      </a:pPr>
                      <a:r>
                        <a:rPr lang="en-GB" sz="1800" dirty="0">
                          <a:solidFill>
                            <a:srgbClr val="000000"/>
                          </a:solidFill>
                          <a:effectLst/>
                          <a:latin typeface="Arial"/>
                          <a:ea typeface="Times New Roman"/>
                          <a:cs typeface="Times New Roman"/>
                        </a:rPr>
                        <a:t> </a:t>
                      </a:r>
                      <a:endParaRPr lang="en-ZA" sz="1800" dirty="0">
                        <a:solidFill>
                          <a:srgbClr val="000000"/>
                        </a:solidFill>
                        <a:effectLst/>
                        <a:latin typeface="Arial"/>
                        <a:ea typeface="Times New Roman"/>
                        <a:cs typeface="Times New Roman"/>
                      </a:endParaRPr>
                    </a:p>
                    <a:p>
                      <a:pPr algn="ctr">
                        <a:spcBef>
                          <a:spcPts val="600"/>
                        </a:spcBef>
                        <a:spcAft>
                          <a:spcPts val="600"/>
                        </a:spcAft>
                        <a:tabLst>
                          <a:tab pos="180340" algn="l"/>
                          <a:tab pos="540385" algn="l"/>
                        </a:tabLst>
                      </a:pPr>
                      <a:endParaRPr lang="en-ZA" sz="1800" dirty="0">
                        <a:solidFill>
                          <a:srgbClr val="000000"/>
                        </a:solidFill>
                        <a:effectLst/>
                        <a:latin typeface="Arial"/>
                        <a:ea typeface="Times New Roman"/>
                        <a:cs typeface="Times New Roman"/>
                      </a:endParaRPr>
                    </a:p>
                    <a:p>
                      <a:pPr algn="ctr">
                        <a:spcBef>
                          <a:spcPts val="600"/>
                        </a:spcBef>
                        <a:spcAft>
                          <a:spcPts val="600"/>
                        </a:spcAft>
                        <a:tabLst>
                          <a:tab pos="180340" algn="l"/>
                          <a:tab pos="540385" algn="l"/>
                        </a:tabLst>
                      </a:pPr>
                      <a:r>
                        <a:rPr lang="en-GB" sz="1800" dirty="0">
                          <a:solidFill>
                            <a:srgbClr val="000000"/>
                          </a:solidFill>
                          <a:effectLst/>
                          <a:latin typeface="Arial"/>
                          <a:ea typeface="Times New Roman"/>
                          <a:cs typeface="Times New Roman"/>
                        </a:rPr>
                        <a:t>Medium</a:t>
                      </a:r>
                      <a:endParaRPr lang="en-ZA" sz="1800" dirty="0">
                        <a:solidFill>
                          <a:srgbClr val="000000"/>
                        </a:solidFill>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1874872">
                <a:tc>
                  <a:txBody>
                    <a:bodyPr/>
                    <a:lstStyle/>
                    <a:p>
                      <a:pPr algn="ctr">
                        <a:spcBef>
                          <a:spcPts val="600"/>
                        </a:spcBef>
                        <a:spcAft>
                          <a:spcPts val="600"/>
                        </a:spcAft>
                        <a:tabLst>
                          <a:tab pos="180340" algn="l"/>
                          <a:tab pos="540385" algn="l"/>
                        </a:tabLst>
                      </a:pPr>
                      <a:r>
                        <a:rPr lang="en-ZA" sz="1800" dirty="0">
                          <a:solidFill>
                            <a:srgbClr val="000000"/>
                          </a:solidFill>
                          <a:effectLst/>
                          <a:latin typeface="+mn-lt"/>
                          <a:ea typeface="Times New Roman"/>
                          <a:cs typeface="Times New Roman"/>
                        </a:rPr>
                        <a:t>Emerging risks:</a:t>
                      </a:r>
                    </a:p>
                    <a:p>
                      <a:pPr marL="285750" indent="-285750" algn="ctr">
                        <a:spcBef>
                          <a:spcPts val="600"/>
                        </a:spcBef>
                        <a:spcAft>
                          <a:spcPts val="600"/>
                        </a:spcAft>
                        <a:buFont typeface="Arial" panose="020B0604020202020204" pitchFamily="34" charset="0"/>
                        <a:buChar char="•"/>
                        <a:tabLst>
                          <a:tab pos="180340" algn="l"/>
                          <a:tab pos="540385" algn="l"/>
                        </a:tabLst>
                      </a:pPr>
                      <a:r>
                        <a:rPr lang="en-ZA" sz="1800" dirty="0">
                          <a:solidFill>
                            <a:srgbClr val="000000"/>
                          </a:solidFill>
                          <a:effectLst/>
                          <a:latin typeface="+mn-lt"/>
                          <a:ea typeface="Times New Roman"/>
                          <a:cs typeface="Times New Roman"/>
                        </a:rPr>
                        <a:t>Energy instability</a:t>
                      </a:r>
                    </a:p>
                    <a:p>
                      <a:pPr marL="285750" indent="-285750" algn="ctr">
                        <a:spcBef>
                          <a:spcPts val="600"/>
                        </a:spcBef>
                        <a:spcAft>
                          <a:spcPts val="600"/>
                        </a:spcAft>
                        <a:buFont typeface="Arial" panose="020B0604020202020204" pitchFamily="34" charset="0"/>
                        <a:buChar char="•"/>
                        <a:tabLst>
                          <a:tab pos="180340" algn="l"/>
                          <a:tab pos="540385" algn="l"/>
                        </a:tabLst>
                      </a:pPr>
                      <a:r>
                        <a:rPr lang="en-ZA" sz="1800" dirty="0">
                          <a:solidFill>
                            <a:srgbClr val="000000"/>
                          </a:solidFill>
                          <a:effectLst/>
                          <a:latin typeface="+mn-lt"/>
                          <a:ea typeface="Times New Roman"/>
                          <a:cs typeface="Times New Roman"/>
                        </a:rPr>
                        <a:t>Covid19 pandemic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gn="ctr">
                        <a:buFont typeface="+mj-lt"/>
                        <a:buNone/>
                      </a:pPr>
                      <a:endParaRPr lang="en-ZA" dirty="0"/>
                    </a:p>
                    <a:p>
                      <a:pPr marL="0" lvl="0" indent="0" algn="ctr">
                        <a:buFont typeface="+mj-lt"/>
                        <a:buNone/>
                      </a:pPr>
                      <a:r>
                        <a:rPr lang="en-ZA" dirty="0"/>
                        <a:t>Required increased levels of social dialogue – negotiated social compact on Eskom and set up Covid19 Nedlac Rapid Response Team </a:t>
                      </a:r>
                    </a:p>
                    <a:p>
                      <a:pPr algn="ctr">
                        <a:spcBef>
                          <a:spcPts val="600"/>
                        </a:spcBef>
                        <a:spcAft>
                          <a:spcPts val="600"/>
                        </a:spcAft>
                        <a:tabLst>
                          <a:tab pos="180340" algn="l"/>
                          <a:tab pos="540385" algn="l"/>
                        </a:tabLst>
                      </a:pPr>
                      <a:endParaRPr lang="en-ZA" sz="1800" dirty="0">
                        <a:solidFill>
                          <a:srgbClr val="000000"/>
                        </a:solidFill>
                        <a:effectLst/>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tabLst>
                          <a:tab pos="180340" algn="l"/>
                          <a:tab pos="540385" algn="l"/>
                        </a:tabLst>
                      </a:pPr>
                      <a:endParaRPr lang="en-ZA" sz="1800" dirty="0">
                        <a:solidFill>
                          <a:srgbClr val="000000"/>
                        </a:solidFill>
                        <a:effectLst/>
                        <a:latin typeface="Arial"/>
                        <a:ea typeface="Times New Roman"/>
                        <a:cs typeface="Times New Roman"/>
                      </a:endParaRPr>
                    </a:p>
                    <a:p>
                      <a:pPr algn="ctr">
                        <a:spcBef>
                          <a:spcPts val="600"/>
                        </a:spcBef>
                        <a:spcAft>
                          <a:spcPts val="600"/>
                        </a:spcAft>
                        <a:tabLst>
                          <a:tab pos="180340" algn="l"/>
                          <a:tab pos="540385" algn="l"/>
                        </a:tabLst>
                      </a:pPr>
                      <a:endParaRPr lang="en-ZA" sz="1800" dirty="0">
                        <a:solidFill>
                          <a:srgbClr val="000000"/>
                        </a:solidFill>
                        <a:effectLst/>
                        <a:latin typeface="Arial"/>
                        <a:ea typeface="Times New Roman"/>
                        <a:cs typeface="Times New Roman"/>
                      </a:endParaRPr>
                    </a:p>
                    <a:p>
                      <a:pPr algn="ctr">
                        <a:spcBef>
                          <a:spcPts val="600"/>
                        </a:spcBef>
                        <a:spcAft>
                          <a:spcPts val="600"/>
                        </a:spcAft>
                        <a:tabLst>
                          <a:tab pos="180340" algn="l"/>
                          <a:tab pos="540385" algn="l"/>
                        </a:tabLst>
                      </a:pPr>
                      <a:r>
                        <a:rPr lang="en-ZA" sz="1800" dirty="0">
                          <a:solidFill>
                            <a:srgbClr val="000000"/>
                          </a:solidFill>
                          <a:effectLst/>
                          <a:latin typeface="Arial"/>
                          <a:ea typeface="Times New Roman"/>
                          <a:cs typeface="Times New Roman"/>
                        </a:rPr>
                        <a:t>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63699213"/>
                  </a:ext>
                </a:extLst>
              </a:tr>
            </a:tbl>
          </a:graphicData>
        </a:graphic>
      </p:graphicFrame>
    </p:spTree>
    <p:extLst>
      <p:ext uri="{BB962C8B-B14F-4D97-AF65-F5344CB8AC3E}">
        <p14:creationId xmlns:p14="http://schemas.microsoft.com/office/powerpoint/2010/main" val="32427467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a:solidFill>
                  <a:prstClr val="black"/>
                </a:solidFill>
              </a:rPr>
              <a:t>OPERATIONAL</a:t>
            </a:r>
            <a:r>
              <a:rPr lang="en-ZA" dirty="0"/>
              <a:t> </a:t>
            </a:r>
            <a:r>
              <a:rPr lang="en-ZA" sz="2400" b="1" dirty="0">
                <a:solidFill>
                  <a:prstClr val="black"/>
                </a:solidFill>
              </a:rPr>
              <a:t>RISKS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52445810"/>
              </p:ext>
            </p:extLst>
          </p:nvPr>
        </p:nvGraphicFramePr>
        <p:xfrm>
          <a:off x="323528" y="1412776"/>
          <a:ext cx="8568952" cy="5199166"/>
        </p:xfrm>
        <a:graphic>
          <a:graphicData uri="http://schemas.openxmlformats.org/drawingml/2006/table">
            <a:tbl>
              <a:tblPr firstRow="1" firstCol="1" bandRow="1"/>
              <a:tblGrid>
                <a:gridCol w="2894717">
                  <a:extLst>
                    <a:ext uri="{9D8B030D-6E8A-4147-A177-3AD203B41FA5}">
                      <a16:colId xmlns:a16="http://schemas.microsoft.com/office/drawing/2014/main" val="20000"/>
                    </a:ext>
                  </a:extLst>
                </a:gridCol>
                <a:gridCol w="3886498">
                  <a:extLst>
                    <a:ext uri="{9D8B030D-6E8A-4147-A177-3AD203B41FA5}">
                      <a16:colId xmlns:a16="http://schemas.microsoft.com/office/drawing/2014/main" val="20001"/>
                    </a:ext>
                  </a:extLst>
                </a:gridCol>
                <a:gridCol w="1787737">
                  <a:extLst>
                    <a:ext uri="{9D8B030D-6E8A-4147-A177-3AD203B41FA5}">
                      <a16:colId xmlns:a16="http://schemas.microsoft.com/office/drawing/2014/main" val="20002"/>
                    </a:ext>
                  </a:extLst>
                </a:gridCol>
              </a:tblGrid>
              <a:tr h="395383">
                <a:tc>
                  <a:txBody>
                    <a:bodyPr/>
                    <a:lstStyle/>
                    <a:p>
                      <a:pPr algn="ctr">
                        <a:spcBef>
                          <a:spcPts val="600"/>
                        </a:spcBef>
                        <a:spcAft>
                          <a:spcPts val="600"/>
                        </a:spcAft>
                        <a:tabLst>
                          <a:tab pos="180340" algn="l"/>
                          <a:tab pos="540385" algn="l"/>
                        </a:tabLst>
                      </a:pPr>
                      <a:r>
                        <a:rPr lang="en-GB" sz="1400" b="1" dirty="0">
                          <a:solidFill>
                            <a:srgbClr val="000000"/>
                          </a:solidFill>
                          <a:effectLst/>
                          <a:latin typeface="Arial"/>
                          <a:ea typeface="Times New Roman"/>
                          <a:cs typeface="Times New Roman"/>
                        </a:rPr>
                        <a:t>Key risks</a:t>
                      </a:r>
                      <a:endParaRPr lang="en-ZA" sz="1400" dirty="0">
                        <a:solidFill>
                          <a:srgbClr val="000000"/>
                        </a:solidFill>
                        <a:effectLst/>
                        <a:latin typeface="Arial"/>
                        <a:ea typeface="Times New Roman"/>
                        <a:cs typeface="Times New Roman"/>
                      </a:endParaRPr>
                    </a:p>
                  </a:txBody>
                  <a:tcPr marL="43301" marR="43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spcBef>
                          <a:spcPts val="600"/>
                        </a:spcBef>
                        <a:spcAft>
                          <a:spcPts val="600"/>
                        </a:spcAft>
                        <a:tabLst>
                          <a:tab pos="180340" algn="l"/>
                          <a:tab pos="540385" algn="l"/>
                        </a:tabLst>
                      </a:pPr>
                      <a:r>
                        <a:rPr lang="en-GB" sz="1400" b="1" dirty="0">
                          <a:solidFill>
                            <a:srgbClr val="000000"/>
                          </a:solidFill>
                          <a:effectLst/>
                          <a:latin typeface="Arial"/>
                          <a:ea typeface="Times New Roman"/>
                          <a:cs typeface="Times New Roman"/>
                        </a:rPr>
                        <a:t>Mitigation measures</a:t>
                      </a:r>
                      <a:endParaRPr lang="en-ZA" sz="1400" dirty="0">
                        <a:solidFill>
                          <a:srgbClr val="000000"/>
                        </a:solidFill>
                        <a:effectLst/>
                        <a:latin typeface="Arial"/>
                        <a:ea typeface="Times New Roman"/>
                        <a:cs typeface="Times New Roman"/>
                      </a:endParaRPr>
                    </a:p>
                  </a:txBody>
                  <a:tcPr marL="43301" marR="43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spcBef>
                          <a:spcPts val="600"/>
                        </a:spcBef>
                        <a:spcAft>
                          <a:spcPts val="600"/>
                        </a:spcAft>
                        <a:tabLst>
                          <a:tab pos="180340" algn="l"/>
                          <a:tab pos="540385" algn="l"/>
                        </a:tabLst>
                      </a:pPr>
                      <a:r>
                        <a:rPr lang="en-GB" sz="1400" b="1" dirty="0">
                          <a:solidFill>
                            <a:srgbClr val="000000"/>
                          </a:solidFill>
                          <a:effectLst/>
                          <a:latin typeface="Arial"/>
                          <a:ea typeface="Times New Roman"/>
                          <a:cs typeface="Times New Roman"/>
                        </a:rPr>
                        <a:t>Risk Rating</a:t>
                      </a:r>
                      <a:endParaRPr lang="en-ZA" sz="1400" dirty="0">
                        <a:solidFill>
                          <a:srgbClr val="000000"/>
                        </a:solidFill>
                        <a:effectLst/>
                        <a:latin typeface="Arial"/>
                        <a:ea typeface="Times New Roman"/>
                        <a:cs typeface="Times New Roman"/>
                      </a:endParaRPr>
                    </a:p>
                  </a:txBody>
                  <a:tcPr marL="43301" marR="43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val="10000"/>
                  </a:ext>
                </a:extLst>
              </a:tr>
              <a:tr h="1296144">
                <a:tc>
                  <a:txBody>
                    <a:bodyPr/>
                    <a:lstStyle/>
                    <a:p>
                      <a:pPr>
                        <a:lnSpc>
                          <a:spcPct val="150000"/>
                        </a:lnSpc>
                        <a:spcAft>
                          <a:spcPts val="600"/>
                        </a:spcAft>
                      </a:pPr>
                      <a:r>
                        <a:rPr lang="en-GB" sz="1200" dirty="0">
                          <a:effectLst/>
                          <a:latin typeface="Arial"/>
                          <a:ea typeface="Times New Roman"/>
                          <a:cs typeface="Times New Roman"/>
                        </a:rPr>
                        <a:t>Inability to maintain </a:t>
                      </a:r>
                      <a:r>
                        <a:rPr lang="en-GB" sz="1200" b="1" dirty="0">
                          <a:effectLst/>
                          <a:latin typeface="Arial"/>
                          <a:ea typeface="Times New Roman"/>
                          <a:cs typeface="Times New Roman"/>
                        </a:rPr>
                        <a:t>an efficient and effective </a:t>
                      </a:r>
                      <a:r>
                        <a:rPr lang="en-GB" sz="1200" dirty="0">
                          <a:effectLst/>
                          <a:latin typeface="Arial"/>
                          <a:ea typeface="Times New Roman"/>
                          <a:cs typeface="Times New Roman"/>
                        </a:rPr>
                        <a:t>financial management systems leading to adverse audit findings </a:t>
                      </a:r>
                      <a:endParaRPr lang="en-ZA" sz="1200" dirty="0">
                        <a:effectLst/>
                        <a:latin typeface="Times New Roman"/>
                        <a:ea typeface="Times New Roman"/>
                        <a:cs typeface="Times New Roman"/>
                      </a:endParaRPr>
                    </a:p>
                  </a:txBody>
                  <a:tcPr marL="43301" marR="43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600"/>
                        </a:spcAft>
                      </a:pPr>
                      <a:r>
                        <a:rPr lang="en-GB" sz="1200" dirty="0">
                          <a:effectLst/>
                          <a:latin typeface="Arial"/>
                          <a:ea typeface="Times New Roman"/>
                          <a:cs typeface="Times New Roman"/>
                        </a:rPr>
                        <a:t>Continuous enhancement of internal control through the implementation of recommendations as suggested by assurance providers. This will be performed through the implementation of the audit action plan.</a:t>
                      </a:r>
                      <a:endParaRPr lang="en-ZA" sz="1200" dirty="0">
                        <a:effectLst/>
                        <a:latin typeface="Times New Roman"/>
                        <a:ea typeface="Times New Roman"/>
                        <a:cs typeface="Times New Roman"/>
                      </a:endParaRPr>
                    </a:p>
                  </a:txBody>
                  <a:tcPr marL="43301" marR="43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600"/>
                        </a:spcAft>
                      </a:pPr>
                      <a:r>
                        <a:rPr lang="en-GB" sz="1200" dirty="0">
                          <a:effectLst/>
                          <a:latin typeface="Arial"/>
                          <a:ea typeface="Times New Roman"/>
                          <a:cs typeface="Times New Roman"/>
                        </a:rPr>
                        <a:t> </a:t>
                      </a:r>
                      <a:endParaRPr lang="en-ZA" sz="1200" dirty="0">
                        <a:effectLst/>
                        <a:latin typeface="Times New Roman"/>
                        <a:ea typeface="Times New Roman"/>
                        <a:cs typeface="Times New Roman"/>
                      </a:endParaRPr>
                    </a:p>
                    <a:p>
                      <a:pPr algn="just">
                        <a:lnSpc>
                          <a:spcPct val="150000"/>
                        </a:lnSpc>
                        <a:spcAft>
                          <a:spcPts val="600"/>
                        </a:spcAft>
                      </a:pPr>
                      <a:r>
                        <a:rPr lang="en-GB" sz="1200" dirty="0">
                          <a:effectLst/>
                          <a:latin typeface="Arial"/>
                          <a:ea typeface="Times New Roman"/>
                          <a:cs typeface="Times New Roman"/>
                        </a:rPr>
                        <a:t> </a:t>
                      </a:r>
                      <a:endParaRPr lang="en-ZA" sz="1200" dirty="0">
                        <a:effectLst/>
                        <a:latin typeface="Times New Roman"/>
                        <a:ea typeface="Times New Roman"/>
                        <a:cs typeface="Times New Roman"/>
                      </a:endParaRPr>
                    </a:p>
                    <a:p>
                      <a:pPr algn="ctr">
                        <a:lnSpc>
                          <a:spcPct val="150000"/>
                        </a:lnSpc>
                        <a:spcAft>
                          <a:spcPts val="600"/>
                        </a:spcAft>
                      </a:pPr>
                      <a:r>
                        <a:rPr lang="en-GB" sz="1200" dirty="0">
                          <a:effectLst/>
                          <a:latin typeface="Arial"/>
                          <a:ea typeface="Times New Roman"/>
                          <a:cs typeface="Times New Roman"/>
                        </a:rPr>
                        <a:t>Medium</a:t>
                      </a:r>
                      <a:endParaRPr lang="en-ZA" sz="1200" dirty="0">
                        <a:effectLst/>
                        <a:latin typeface="Times New Roman"/>
                        <a:ea typeface="Times New Roman"/>
                        <a:cs typeface="Times New Roman"/>
                      </a:endParaRPr>
                    </a:p>
                  </a:txBody>
                  <a:tcPr marL="43301" marR="43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635088">
                <a:tc>
                  <a:txBody>
                    <a:bodyPr/>
                    <a:lstStyle/>
                    <a:p>
                      <a:pPr algn="just">
                        <a:lnSpc>
                          <a:spcPct val="150000"/>
                        </a:lnSpc>
                        <a:spcAft>
                          <a:spcPts val="600"/>
                        </a:spcAft>
                      </a:pPr>
                      <a:r>
                        <a:rPr lang="en-GB" sz="1200" dirty="0">
                          <a:effectLst/>
                          <a:latin typeface="Arial"/>
                          <a:ea typeface="Times New Roman"/>
                          <a:cs typeface="Times New Roman"/>
                        </a:rPr>
                        <a:t>Inability to maintain a </a:t>
                      </a:r>
                      <a:r>
                        <a:rPr lang="en-GB" sz="1200" b="1" dirty="0">
                          <a:effectLst/>
                          <a:latin typeface="Arial"/>
                          <a:ea typeface="Times New Roman"/>
                          <a:cs typeface="Times New Roman"/>
                        </a:rPr>
                        <a:t>capable workforce leading </a:t>
                      </a:r>
                      <a:r>
                        <a:rPr lang="en-GB" sz="1200" dirty="0">
                          <a:effectLst/>
                          <a:latin typeface="Arial"/>
                          <a:ea typeface="Times New Roman"/>
                          <a:cs typeface="Times New Roman"/>
                        </a:rPr>
                        <a:t>to non-performance in line with Nedlac protocols</a:t>
                      </a:r>
                      <a:endParaRPr lang="en-ZA" sz="1200" dirty="0">
                        <a:effectLst/>
                        <a:latin typeface="Times New Roman"/>
                        <a:ea typeface="Times New Roman"/>
                        <a:cs typeface="Times New Roman"/>
                      </a:endParaRPr>
                    </a:p>
                  </a:txBody>
                  <a:tcPr marL="43301" marR="43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600"/>
                        </a:spcAft>
                      </a:pPr>
                      <a:r>
                        <a:rPr lang="en-GB" sz="1200" dirty="0">
                          <a:effectLst/>
                          <a:latin typeface="Arial"/>
                          <a:ea typeface="Times New Roman"/>
                          <a:cs typeface="Times New Roman"/>
                        </a:rPr>
                        <a:t>Continuous training and development initiatives for staff</a:t>
                      </a:r>
                      <a:endParaRPr lang="en-ZA" sz="1200" dirty="0">
                        <a:effectLst/>
                        <a:latin typeface="Times New Roman"/>
                        <a:ea typeface="Times New Roman"/>
                        <a:cs typeface="Times New Roman"/>
                      </a:endParaRPr>
                    </a:p>
                  </a:txBody>
                  <a:tcPr marL="43301" marR="43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600"/>
                        </a:spcAft>
                      </a:pPr>
                      <a:r>
                        <a:rPr lang="en-GB" sz="1200" dirty="0">
                          <a:effectLst/>
                          <a:latin typeface="Arial"/>
                          <a:ea typeface="Times New Roman"/>
                          <a:cs typeface="Times New Roman"/>
                        </a:rPr>
                        <a:t> </a:t>
                      </a:r>
                      <a:endParaRPr lang="en-ZA" sz="1200" dirty="0">
                        <a:effectLst/>
                        <a:latin typeface="Times New Roman"/>
                        <a:ea typeface="Times New Roman"/>
                        <a:cs typeface="Times New Roman"/>
                      </a:endParaRPr>
                    </a:p>
                    <a:p>
                      <a:pPr algn="ctr">
                        <a:lnSpc>
                          <a:spcPct val="150000"/>
                        </a:lnSpc>
                        <a:spcAft>
                          <a:spcPts val="600"/>
                        </a:spcAft>
                      </a:pPr>
                      <a:r>
                        <a:rPr lang="en-GB" sz="1200" dirty="0">
                          <a:effectLst/>
                          <a:latin typeface="Arial"/>
                          <a:ea typeface="Times New Roman"/>
                          <a:cs typeface="Times New Roman"/>
                        </a:rPr>
                        <a:t>Medium</a:t>
                      </a:r>
                      <a:endParaRPr lang="en-ZA" sz="1200" dirty="0">
                        <a:effectLst/>
                        <a:latin typeface="Times New Roman"/>
                        <a:ea typeface="Times New Roman"/>
                        <a:cs typeface="Times New Roman"/>
                      </a:endParaRPr>
                    </a:p>
                  </a:txBody>
                  <a:tcPr marL="43301" marR="43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635088">
                <a:tc>
                  <a:txBody>
                    <a:bodyPr/>
                    <a:lstStyle/>
                    <a:p>
                      <a:pPr>
                        <a:lnSpc>
                          <a:spcPct val="150000"/>
                        </a:lnSpc>
                        <a:spcAft>
                          <a:spcPts val="600"/>
                        </a:spcAft>
                      </a:pPr>
                      <a:r>
                        <a:rPr lang="en-GB" sz="1200" b="1" dirty="0">
                          <a:effectLst/>
                          <a:latin typeface="Arial"/>
                          <a:ea typeface="Times New Roman"/>
                          <a:cs typeface="Times New Roman"/>
                        </a:rPr>
                        <a:t>Inefficient and ineffective information technology platforms </a:t>
                      </a:r>
                      <a:endParaRPr lang="en-ZA" sz="1200" b="1" dirty="0">
                        <a:effectLst/>
                        <a:latin typeface="Times New Roman"/>
                        <a:ea typeface="Times New Roman"/>
                        <a:cs typeface="Times New Roman"/>
                      </a:endParaRPr>
                    </a:p>
                  </a:txBody>
                  <a:tcPr marL="43301" marR="43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600"/>
                        </a:spcAft>
                      </a:pPr>
                      <a:r>
                        <a:rPr lang="en-GB" sz="1200" dirty="0">
                          <a:effectLst/>
                          <a:latin typeface="Arial"/>
                          <a:ea typeface="Times New Roman"/>
                          <a:cs typeface="Times New Roman"/>
                        </a:rPr>
                        <a:t>Development, approval and implementation of the </a:t>
                      </a:r>
                      <a:r>
                        <a:rPr lang="en-GB" sz="1200" b="1" dirty="0">
                          <a:effectLst/>
                          <a:latin typeface="Arial"/>
                          <a:ea typeface="Times New Roman"/>
                          <a:cs typeface="Times New Roman"/>
                        </a:rPr>
                        <a:t>information technology strategy</a:t>
                      </a:r>
                      <a:endParaRPr lang="en-ZA" sz="1200" b="1" dirty="0">
                        <a:effectLst/>
                        <a:latin typeface="Times New Roman"/>
                        <a:ea typeface="Times New Roman"/>
                        <a:cs typeface="Times New Roman"/>
                      </a:endParaRPr>
                    </a:p>
                  </a:txBody>
                  <a:tcPr marL="43301" marR="43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600"/>
                        </a:spcAft>
                      </a:pPr>
                      <a:r>
                        <a:rPr lang="en-GB" sz="1200" dirty="0">
                          <a:effectLst/>
                          <a:latin typeface="Arial"/>
                          <a:ea typeface="Times New Roman"/>
                          <a:cs typeface="Times New Roman"/>
                        </a:rPr>
                        <a:t> </a:t>
                      </a:r>
                      <a:endParaRPr lang="en-ZA" sz="1200" dirty="0">
                        <a:effectLst/>
                        <a:latin typeface="Times New Roman"/>
                        <a:ea typeface="Times New Roman"/>
                        <a:cs typeface="Times New Roman"/>
                      </a:endParaRPr>
                    </a:p>
                    <a:p>
                      <a:pPr algn="ctr">
                        <a:lnSpc>
                          <a:spcPct val="150000"/>
                        </a:lnSpc>
                        <a:spcAft>
                          <a:spcPts val="600"/>
                        </a:spcAft>
                      </a:pPr>
                      <a:r>
                        <a:rPr lang="en-GB" sz="1200" dirty="0">
                          <a:effectLst/>
                          <a:latin typeface="Arial"/>
                          <a:ea typeface="Times New Roman"/>
                          <a:cs typeface="Times New Roman"/>
                        </a:rPr>
                        <a:t>High</a:t>
                      </a:r>
                      <a:endParaRPr lang="en-ZA" sz="1200" dirty="0">
                        <a:effectLst/>
                        <a:latin typeface="Times New Roman"/>
                        <a:ea typeface="Times New Roman"/>
                        <a:cs typeface="Times New Roman"/>
                      </a:endParaRPr>
                    </a:p>
                  </a:txBody>
                  <a:tcPr marL="43301" marR="43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476316">
                <a:tc>
                  <a:txBody>
                    <a:bodyPr/>
                    <a:lstStyle/>
                    <a:p>
                      <a:pPr>
                        <a:lnSpc>
                          <a:spcPct val="150000"/>
                        </a:lnSpc>
                        <a:spcAft>
                          <a:spcPts val="600"/>
                        </a:spcAft>
                      </a:pPr>
                      <a:r>
                        <a:rPr lang="en-GB" sz="1200" dirty="0">
                          <a:effectLst/>
                          <a:latin typeface="Arial"/>
                          <a:ea typeface="Times New Roman"/>
                          <a:cs typeface="Times New Roman"/>
                        </a:rPr>
                        <a:t>Inability to create an enabling and safe working environment</a:t>
                      </a:r>
                      <a:endParaRPr lang="en-ZA" sz="1200" dirty="0">
                        <a:effectLst/>
                        <a:latin typeface="Times New Roman"/>
                        <a:ea typeface="Times New Roman"/>
                        <a:cs typeface="Times New Roman"/>
                      </a:endParaRPr>
                    </a:p>
                  </a:txBody>
                  <a:tcPr marL="43301" marR="43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600"/>
                        </a:spcAft>
                      </a:pPr>
                      <a:r>
                        <a:rPr lang="en-GB" sz="1200" dirty="0">
                          <a:effectLst/>
                          <a:latin typeface="Arial"/>
                          <a:ea typeface="Times New Roman"/>
                          <a:cs typeface="Times New Roman"/>
                        </a:rPr>
                        <a:t>Intensify Occupational, health and safety initiatives aimed at </a:t>
                      </a:r>
                      <a:r>
                        <a:rPr lang="en-GB" sz="1200" b="1" dirty="0">
                          <a:effectLst/>
                          <a:latin typeface="Arial"/>
                          <a:ea typeface="Times New Roman"/>
                          <a:cs typeface="Times New Roman"/>
                        </a:rPr>
                        <a:t>compliance and promoting safety in</a:t>
                      </a:r>
                      <a:r>
                        <a:rPr lang="en-GB" sz="1200" b="1" baseline="0" dirty="0">
                          <a:effectLst/>
                          <a:latin typeface="Arial"/>
                          <a:ea typeface="Times New Roman"/>
                          <a:cs typeface="Times New Roman"/>
                        </a:rPr>
                        <a:t> the workplace.</a:t>
                      </a:r>
                      <a:endParaRPr lang="en-ZA" sz="1200" b="1" dirty="0">
                        <a:effectLst/>
                        <a:latin typeface="Times New Roman"/>
                        <a:ea typeface="Times New Roman"/>
                        <a:cs typeface="Times New Roman"/>
                      </a:endParaRPr>
                    </a:p>
                  </a:txBody>
                  <a:tcPr marL="43301" marR="43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600"/>
                        </a:spcAft>
                      </a:pPr>
                      <a:r>
                        <a:rPr lang="en-GB" sz="1200" dirty="0">
                          <a:effectLst/>
                          <a:latin typeface="Arial"/>
                          <a:ea typeface="Times New Roman"/>
                          <a:cs typeface="Times New Roman"/>
                        </a:rPr>
                        <a:t> </a:t>
                      </a:r>
                      <a:endParaRPr lang="en-ZA" sz="1200" dirty="0">
                        <a:effectLst/>
                        <a:latin typeface="Times New Roman"/>
                        <a:ea typeface="Times New Roman"/>
                        <a:cs typeface="Times New Roman"/>
                      </a:endParaRPr>
                    </a:p>
                    <a:p>
                      <a:pPr algn="ctr">
                        <a:lnSpc>
                          <a:spcPct val="150000"/>
                        </a:lnSpc>
                        <a:spcAft>
                          <a:spcPts val="600"/>
                        </a:spcAft>
                      </a:pPr>
                      <a:r>
                        <a:rPr lang="en-GB" sz="1200" dirty="0">
                          <a:effectLst/>
                          <a:latin typeface="Arial"/>
                          <a:ea typeface="Times New Roman"/>
                          <a:cs typeface="Times New Roman"/>
                        </a:rPr>
                        <a:t>High</a:t>
                      </a:r>
                      <a:endParaRPr lang="en-ZA" sz="1200" dirty="0">
                        <a:effectLst/>
                        <a:latin typeface="Times New Roman"/>
                        <a:ea typeface="Times New Roman"/>
                        <a:cs typeface="Times New Roman"/>
                      </a:endParaRPr>
                    </a:p>
                  </a:txBody>
                  <a:tcPr marL="43301" marR="43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04"/>
                  </a:ext>
                </a:extLst>
              </a:tr>
              <a:tr h="1113173">
                <a:tc>
                  <a:txBody>
                    <a:bodyPr/>
                    <a:lstStyle/>
                    <a:p>
                      <a:pPr algn="just">
                        <a:lnSpc>
                          <a:spcPct val="150000"/>
                        </a:lnSpc>
                        <a:spcAft>
                          <a:spcPts val="600"/>
                        </a:spcAft>
                      </a:pPr>
                      <a:r>
                        <a:rPr lang="en-GB" sz="1200" dirty="0">
                          <a:effectLst/>
                          <a:latin typeface="Arial"/>
                          <a:ea typeface="Times New Roman"/>
                          <a:cs typeface="Times New Roman"/>
                        </a:rPr>
                        <a:t>Inability to timeously fulfil the mandate of the organisation</a:t>
                      </a:r>
                      <a:endParaRPr lang="en-ZA" sz="1200" dirty="0">
                        <a:effectLst/>
                        <a:latin typeface="Times New Roman"/>
                        <a:ea typeface="Times New Roman"/>
                        <a:cs typeface="Times New Roman"/>
                      </a:endParaRPr>
                    </a:p>
                  </a:txBody>
                  <a:tcPr marL="43301" marR="43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ZA" sz="1200" dirty="0">
                          <a:effectLst/>
                          <a:latin typeface="Arial"/>
                          <a:ea typeface="Calibri"/>
                          <a:cs typeface="Times New Roman"/>
                        </a:rPr>
                        <a:t>Implement </a:t>
                      </a:r>
                      <a:r>
                        <a:rPr lang="en-ZA" sz="1200" b="1" dirty="0">
                          <a:effectLst/>
                          <a:latin typeface="Arial"/>
                          <a:ea typeface="Calibri"/>
                          <a:cs typeface="Times New Roman"/>
                        </a:rPr>
                        <a:t>dispute resolution mechanisms </a:t>
                      </a:r>
                      <a:r>
                        <a:rPr lang="en-ZA" sz="1200" dirty="0">
                          <a:effectLst/>
                          <a:latin typeface="Arial"/>
                          <a:ea typeface="Calibri"/>
                          <a:cs typeface="Times New Roman"/>
                        </a:rPr>
                        <a:t>by timeously escalating challenges to senior structures to resolve bottlenecks/challenges where they arise.  Set meeting dates in advance and ensure proper coordination. </a:t>
                      </a:r>
                      <a:endParaRPr lang="en-ZA" sz="1200" dirty="0">
                        <a:effectLst/>
                        <a:latin typeface="Calibri"/>
                        <a:ea typeface="Times New Roman"/>
                        <a:cs typeface="Times New Roman"/>
                      </a:endParaRPr>
                    </a:p>
                    <a:p>
                      <a:pPr>
                        <a:lnSpc>
                          <a:spcPct val="150000"/>
                        </a:lnSpc>
                        <a:spcAft>
                          <a:spcPts val="600"/>
                        </a:spcAft>
                      </a:pPr>
                      <a:r>
                        <a:rPr lang="en-GB" sz="1200" dirty="0">
                          <a:effectLst/>
                          <a:latin typeface="Arial"/>
                          <a:ea typeface="Times New Roman"/>
                          <a:cs typeface="Times New Roman"/>
                        </a:rPr>
                        <a:t> </a:t>
                      </a:r>
                      <a:endParaRPr lang="en-ZA" sz="1200" dirty="0">
                        <a:effectLst/>
                        <a:latin typeface="Times New Roman"/>
                        <a:ea typeface="Times New Roman"/>
                        <a:cs typeface="Times New Roman"/>
                      </a:endParaRPr>
                    </a:p>
                  </a:txBody>
                  <a:tcPr marL="43301" marR="43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600"/>
                        </a:spcAft>
                      </a:pPr>
                      <a:r>
                        <a:rPr lang="en-GB" sz="1200" dirty="0">
                          <a:effectLst/>
                          <a:latin typeface="Arial"/>
                          <a:ea typeface="Times New Roman"/>
                          <a:cs typeface="Times New Roman"/>
                        </a:rPr>
                        <a:t>`</a:t>
                      </a:r>
                      <a:endParaRPr lang="en-ZA" sz="1200" dirty="0">
                        <a:effectLst/>
                        <a:latin typeface="Times New Roman"/>
                        <a:ea typeface="Times New Roman"/>
                        <a:cs typeface="Times New Roman"/>
                      </a:endParaRPr>
                    </a:p>
                    <a:p>
                      <a:pPr algn="ctr">
                        <a:lnSpc>
                          <a:spcPct val="150000"/>
                        </a:lnSpc>
                        <a:spcAft>
                          <a:spcPts val="600"/>
                        </a:spcAft>
                      </a:pPr>
                      <a:r>
                        <a:rPr lang="en-GB" sz="1200" dirty="0">
                          <a:effectLst/>
                          <a:latin typeface="Arial"/>
                          <a:ea typeface="Times New Roman"/>
                          <a:cs typeface="Times New Roman"/>
                        </a:rPr>
                        <a:t> </a:t>
                      </a:r>
                      <a:endParaRPr lang="en-ZA" sz="1200" dirty="0">
                        <a:effectLst/>
                        <a:latin typeface="Times New Roman"/>
                        <a:ea typeface="Times New Roman"/>
                        <a:cs typeface="Times New Roman"/>
                      </a:endParaRPr>
                    </a:p>
                    <a:p>
                      <a:pPr algn="ctr">
                        <a:lnSpc>
                          <a:spcPct val="150000"/>
                        </a:lnSpc>
                        <a:spcAft>
                          <a:spcPts val="600"/>
                        </a:spcAft>
                      </a:pPr>
                      <a:r>
                        <a:rPr lang="en-GB" sz="1200" dirty="0">
                          <a:effectLst/>
                          <a:latin typeface="Arial"/>
                          <a:ea typeface="Times New Roman"/>
                          <a:cs typeface="Times New Roman"/>
                        </a:rPr>
                        <a:t>Medium</a:t>
                      </a:r>
                      <a:endParaRPr lang="en-ZA" sz="1200" dirty="0">
                        <a:effectLst/>
                        <a:latin typeface="Times New Roman"/>
                        <a:ea typeface="Times New Roman"/>
                        <a:cs typeface="Times New Roman"/>
                      </a:endParaRPr>
                    </a:p>
                  </a:txBody>
                  <a:tcPr marL="43301" marR="43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a:xfrm>
            <a:off x="6804248" y="6381328"/>
            <a:ext cx="2133600" cy="365125"/>
          </a:xfrm>
        </p:spPr>
        <p:txBody>
          <a:bodyPr/>
          <a:lstStyle/>
          <a:p>
            <a:fld id="{96CA8298-9D91-4CF9-AB6A-504DBB769D5D}" type="slidenum">
              <a:rPr lang="en-US" sz="1600" smtClean="0">
                <a:solidFill>
                  <a:schemeClr val="bg1"/>
                </a:solidFill>
              </a:rPr>
              <a:pPr/>
              <a:t>25</a:t>
            </a:fld>
            <a:endParaRPr lang="en-US" sz="1600" dirty="0">
              <a:solidFill>
                <a:schemeClr val="bg1"/>
              </a:solidFill>
            </a:endParaRPr>
          </a:p>
        </p:txBody>
      </p:sp>
    </p:spTree>
    <p:extLst>
      <p:ext uri="{BB962C8B-B14F-4D97-AF65-F5344CB8AC3E}">
        <p14:creationId xmlns:p14="http://schemas.microsoft.com/office/powerpoint/2010/main" val="26409560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5576" y="1916832"/>
            <a:ext cx="7772400" cy="2592288"/>
          </a:xfrm>
          <a:solidFill>
            <a:srgbClr val="92D050"/>
          </a:solidFill>
          <a:ln w="9525">
            <a:solidFill>
              <a:schemeClr val="tx1"/>
            </a:solid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t" anchorCtr="0" compatLnSpc="1">
            <a:prstTxWarp prst="textNoShape">
              <a:avLst/>
            </a:prstTxWarp>
          </a:bodyPr>
          <a:lstStyle/>
          <a:p>
            <a:pPr eaLnBrk="1" hangingPunct="1">
              <a:spcBef>
                <a:spcPct val="20000"/>
              </a:spcBef>
              <a:buFont typeface="Arial" charset="0"/>
              <a:buNone/>
            </a:pPr>
            <a:r>
              <a:rPr lang="en-ZA" sz="2800" b="1" dirty="0">
                <a:solidFill>
                  <a:schemeClr val="bg1"/>
                </a:solidFill>
                <a:latin typeface="+mn-lt"/>
                <a:ea typeface="+mn-ea"/>
                <a:cs typeface="Arial" pitchFamily="34" charset="0"/>
              </a:rPr>
              <a:t/>
            </a:r>
            <a:br>
              <a:rPr lang="en-ZA" sz="2800" b="1" dirty="0">
                <a:solidFill>
                  <a:schemeClr val="bg1"/>
                </a:solidFill>
                <a:latin typeface="+mn-lt"/>
                <a:ea typeface="+mn-ea"/>
                <a:cs typeface="Arial" pitchFamily="34" charset="0"/>
              </a:rPr>
            </a:br>
            <a:r>
              <a:rPr lang="en-ZA" sz="2800" b="1" dirty="0">
                <a:solidFill>
                  <a:schemeClr val="bg1"/>
                </a:solidFill>
                <a:latin typeface="+mn-lt"/>
                <a:ea typeface="+mn-ea"/>
                <a:cs typeface="Arial" pitchFamily="34" charset="0"/>
              </a:rPr>
              <a:t/>
            </a:r>
            <a:br>
              <a:rPr lang="en-ZA" sz="2800" b="1" dirty="0">
                <a:solidFill>
                  <a:schemeClr val="bg1"/>
                </a:solidFill>
                <a:latin typeface="+mn-lt"/>
                <a:ea typeface="+mn-ea"/>
                <a:cs typeface="Arial" pitchFamily="34" charset="0"/>
              </a:rPr>
            </a:br>
            <a:r>
              <a:rPr lang="en-ZA" sz="2800" b="1" dirty="0">
                <a:solidFill>
                  <a:schemeClr val="bg1"/>
                </a:solidFill>
                <a:cs typeface="Arial" pitchFamily="34" charset="0"/>
              </a:rPr>
              <a:t>FINANCIAL OVERVIEW </a:t>
            </a:r>
            <a:br>
              <a:rPr lang="en-ZA" sz="2800" b="1" dirty="0">
                <a:solidFill>
                  <a:schemeClr val="bg1"/>
                </a:solidFill>
                <a:cs typeface="Arial" pitchFamily="34" charset="0"/>
              </a:rPr>
            </a:br>
            <a:r>
              <a:rPr lang="en-ZA" sz="2800" b="1" dirty="0">
                <a:solidFill>
                  <a:schemeClr val="bg1"/>
                </a:solidFill>
                <a:cs typeface="Arial" pitchFamily="34" charset="0"/>
              </a:rPr>
              <a:t>QUARTER 3 &amp; 4</a:t>
            </a:r>
            <a:r>
              <a:rPr lang="en-ZA" sz="2800" b="1" dirty="0">
                <a:solidFill>
                  <a:schemeClr val="bg1"/>
                </a:solidFill>
                <a:latin typeface="+mn-lt"/>
                <a:ea typeface="+mn-ea"/>
                <a:cs typeface="Arial" pitchFamily="34" charset="0"/>
              </a:rPr>
              <a:t/>
            </a:r>
            <a:br>
              <a:rPr lang="en-ZA" sz="2800" b="1" dirty="0">
                <a:solidFill>
                  <a:schemeClr val="bg1"/>
                </a:solidFill>
                <a:latin typeface="+mn-lt"/>
                <a:ea typeface="+mn-ea"/>
                <a:cs typeface="Arial" pitchFamily="34" charset="0"/>
              </a:rPr>
            </a:br>
            <a:r>
              <a:rPr lang="en-ZA" sz="2800" b="1" dirty="0">
                <a:solidFill>
                  <a:schemeClr val="bg1"/>
                </a:solidFill>
                <a:latin typeface="+mn-lt"/>
                <a:ea typeface="+mn-ea"/>
                <a:cs typeface="Arial" pitchFamily="34" charset="0"/>
              </a:rPr>
              <a:t/>
            </a:r>
            <a:br>
              <a:rPr lang="en-ZA" sz="2800" b="1" dirty="0">
                <a:solidFill>
                  <a:schemeClr val="bg1"/>
                </a:solidFill>
                <a:latin typeface="+mn-lt"/>
                <a:ea typeface="+mn-ea"/>
                <a:cs typeface="Arial" pitchFamily="34" charset="0"/>
              </a:rPr>
            </a:br>
            <a:endParaRPr lang="en-US" sz="2800" b="1" dirty="0">
              <a:solidFill>
                <a:schemeClr val="bg1"/>
              </a:solidFill>
              <a:latin typeface="+mn-lt"/>
              <a:ea typeface="+mn-ea"/>
              <a:cs typeface="Arial" pitchFamily="34" charset="0"/>
            </a:endParaRPr>
          </a:p>
        </p:txBody>
      </p:sp>
      <p:sp>
        <p:nvSpPr>
          <p:cNvPr id="4" name="Slide Number Placeholder 1"/>
          <p:cNvSpPr txBox="1">
            <a:spLocks/>
          </p:cNvSpPr>
          <p:nvPr/>
        </p:nvSpPr>
        <p:spPr>
          <a:xfrm>
            <a:off x="6804248" y="63617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marL="0" algn="r" defTabSz="914400" rtl="0" eaLnBrk="1" latinLnBrk="0" hangingPunct="1">
              <a:defRPr sz="1200" kern="1200">
                <a:solidFill>
                  <a:srgbClr val="898989"/>
                </a:solidFill>
                <a:latin typeface="Calibri" pitchFamily="-80"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2973164-415C-4C83-A7EC-60F18549655F}" type="slidenum">
              <a:rPr lang="en-US" sz="1600" smtClean="0">
                <a:solidFill>
                  <a:schemeClr val="bg1"/>
                </a:solidFill>
                <a:latin typeface="+mn-lt"/>
              </a:rPr>
              <a:pPr>
                <a:defRPr/>
              </a:pPr>
              <a:t>26</a:t>
            </a:fld>
            <a:endParaRPr lang="en-US" sz="1600" dirty="0">
              <a:solidFill>
                <a:schemeClr val="bg1"/>
              </a:solidFill>
              <a:latin typeface="+mn-lt"/>
            </a:endParaRPr>
          </a:p>
        </p:txBody>
      </p:sp>
    </p:spTree>
    <p:extLst>
      <p:ext uri="{BB962C8B-B14F-4D97-AF65-F5344CB8AC3E}">
        <p14:creationId xmlns:p14="http://schemas.microsoft.com/office/powerpoint/2010/main" val="7159360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a:solidFill>
                  <a:prstClr val="black"/>
                </a:solidFill>
              </a:rPr>
              <a:t>REVENUE  SUMMARY Q3 AND Q4</a:t>
            </a:r>
          </a:p>
        </p:txBody>
      </p:sp>
      <p:sp>
        <p:nvSpPr>
          <p:cNvPr id="4" name="Slide Number Placeholder 3"/>
          <p:cNvSpPr>
            <a:spLocks noGrp="1"/>
          </p:cNvSpPr>
          <p:nvPr>
            <p:ph type="sldNum" sz="quarter" idx="12"/>
          </p:nvPr>
        </p:nvSpPr>
        <p:spPr>
          <a:xfrm>
            <a:off x="6876256" y="6381328"/>
            <a:ext cx="2133600" cy="365125"/>
          </a:xfrm>
        </p:spPr>
        <p:txBody>
          <a:bodyPr/>
          <a:lstStyle/>
          <a:p>
            <a:pPr>
              <a:defRPr/>
            </a:pPr>
            <a:fld id="{416AF1B2-E7A4-446A-84DC-90AA83BA6A19}" type="slidenum">
              <a:rPr lang="en-US" sz="1600" smtClean="0">
                <a:solidFill>
                  <a:schemeClr val="bg1"/>
                </a:solidFill>
              </a:rPr>
              <a:pPr>
                <a:defRPr/>
              </a:pPr>
              <a:t>27</a:t>
            </a:fld>
            <a:endParaRPr lang="en-US" sz="1600" dirty="0">
              <a:solidFill>
                <a:schemeClr val="bg1"/>
              </a:solidFill>
            </a:endParaRPr>
          </a:p>
        </p:txBody>
      </p:sp>
      <p:graphicFrame>
        <p:nvGraphicFramePr>
          <p:cNvPr id="3" name="Table 2"/>
          <p:cNvGraphicFramePr>
            <a:graphicFrameLocks noGrp="1"/>
          </p:cNvGraphicFramePr>
          <p:nvPr>
            <p:extLst/>
          </p:nvPr>
        </p:nvGraphicFramePr>
        <p:xfrm>
          <a:off x="539552" y="1700808"/>
          <a:ext cx="7776864" cy="4176462"/>
        </p:xfrm>
        <a:graphic>
          <a:graphicData uri="http://schemas.openxmlformats.org/drawingml/2006/table">
            <a:tbl>
              <a:tblPr firstRow="1" bandRow="1">
                <a:tableStyleId>{5C22544A-7EE6-4342-B048-85BDC9FD1C3A}</a:tableStyleId>
              </a:tblPr>
              <a:tblGrid>
                <a:gridCol w="2592288">
                  <a:extLst>
                    <a:ext uri="{9D8B030D-6E8A-4147-A177-3AD203B41FA5}">
                      <a16:colId xmlns:a16="http://schemas.microsoft.com/office/drawing/2014/main" val="20000"/>
                    </a:ext>
                  </a:extLst>
                </a:gridCol>
                <a:gridCol w="2592288">
                  <a:extLst>
                    <a:ext uri="{9D8B030D-6E8A-4147-A177-3AD203B41FA5}">
                      <a16:colId xmlns:a16="http://schemas.microsoft.com/office/drawing/2014/main" val="20001"/>
                    </a:ext>
                  </a:extLst>
                </a:gridCol>
                <a:gridCol w="2592288">
                  <a:extLst>
                    <a:ext uri="{9D8B030D-6E8A-4147-A177-3AD203B41FA5}">
                      <a16:colId xmlns:a16="http://schemas.microsoft.com/office/drawing/2014/main" val="20002"/>
                    </a:ext>
                  </a:extLst>
                </a:gridCol>
              </a:tblGrid>
              <a:tr h="696077">
                <a:tc>
                  <a:txBody>
                    <a:bodyPr/>
                    <a:lstStyle/>
                    <a:p>
                      <a:r>
                        <a:rPr lang="en-ZA" dirty="0"/>
                        <a:t>Income </a:t>
                      </a:r>
                    </a:p>
                  </a:txBody>
                  <a:tcPr/>
                </a:tc>
                <a:tc>
                  <a:txBody>
                    <a:bodyPr/>
                    <a:lstStyle/>
                    <a:p>
                      <a:pPr algn="ctr"/>
                      <a:r>
                        <a:rPr lang="en-ZA" dirty="0"/>
                        <a:t>Q3</a:t>
                      </a:r>
                    </a:p>
                  </a:txBody>
                  <a:tcPr/>
                </a:tc>
                <a:tc>
                  <a:txBody>
                    <a:bodyPr/>
                    <a:lstStyle/>
                    <a:p>
                      <a:pPr algn="ctr"/>
                      <a:r>
                        <a:rPr lang="en-ZA" dirty="0"/>
                        <a:t>Q4</a:t>
                      </a:r>
                      <a:r>
                        <a:rPr lang="en-ZA" baseline="0" dirty="0"/>
                        <a:t> </a:t>
                      </a:r>
                      <a:endParaRPr lang="en-ZA" dirty="0"/>
                    </a:p>
                  </a:txBody>
                  <a:tcPr/>
                </a:tc>
                <a:extLst>
                  <a:ext uri="{0D108BD9-81ED-4DB2-BD59-A6C34878D82A}">
                    <a16:rowId xmlns:a16="http://schemas.microsoft.com/office/drawing/2014/main" val="10000"/>
                  </a:ext>
                </a:extLst>
              </a:tr>
              <a:tr h="696077">
                <a:tc>
                  <a:txBody>
                    <a:bodyPr/>
                    <a:lstStyle/>
                    <a:p>
                      <a:r>
                        <a:rPr lang="en-ZA" dirty="0"/>
                        <a:t>Transfer</a:t>
                      </a:r>
                      <a:r>
                        <a:rPr lang="en-ZA" baseline="0" dirty="0"/>
                        <a:t> (recognised)</a:t>
                      </a:r>
                      <a:endParaRPr lang="en-ZA" dirty="0"/>
                    </a:p>
                  </a:txBody>
                  <a:tcPr/>
                </a:tc>
                <a:tc>
                  <a:txBody>
                    <a:bodyPr/>
                    <a:lstStyle/>
                    <a:p>
                      <a:pPr marL="0" algn="r" defTabSz="457200" rtl="0" eaLnBrk="1" latinLnBrk="0" hangingPunct="1"/>
                      <a:r>
                        <a:rPr lang="en-ZA" sz="1800" kern="1200" dirty="0">
                          <a:solidFill>
                            <a:schemeClr val="dk1"/>
                          </a:solidFill>
                          <a:effectLst/>
                          <a:latin typeface="+mn-lt"/>
                          <a:ea typeface="+mn-ea"/>
                          <a:cs typeface="+mn-cs"/>
                        </a:rPr>
                        <a:t>30 555 750 </a:t>
                      </a:r>
                      <a:endParaRPr lang="en-ZA" sz="1800" kern="1200" dirty="0">
                        <a:solidFill>
                          <a:schemeClr val="dk1"/>
                        </a:solidFill>
                        <a:latin typeface="+mn-lt"/>
                        <a:ea typeface="+mn-ea"/>
                        <a:cs typeface="+mn-cs"/>
                      </a:endParaRPr>
                    </a:p>
                  </a:txBody>
                  <a:tcPr/>
                </a:tc>
                <a:tc>
                  <a:txBody>
                    <a:bodyPr/>
                    <a:lstStyle/>
                    <a:p>
                      <a:pPr marL="0" algn="r" defTabSz="457200" rtl="0" eaLnBrk="1" latinLnBrk="0" hangingPunct="1"/>
                      <a:r>
                        <a:rPr lang="en-ZA" sz="1800" kern="1200" dirty="0">
                          <a:solidFill>
                            <a:schemeClr val="dk1"/>
                          </a:solidFill>
                          <a:latin typeface="+mn-lt"/>
                          <a:ea typeface="+mn-ea"/>
                          <a:cs typeface="+mn-cs"/>
                        </a:rPr>
                        <a:t> 40 741 000</a:t>
                      </a:r>
                    </a:p>
                  </a:txBody>
                  <a:tcPr/>
                </a:tc>
                <a:extLst>
                  <a:ext uri="{0D108BD9-81ED-4DB2-BD59-A6C34878D82A}">
                    <a16:rowId xmlns:a16="http://schemas.microsoft.com/office/drawing/2014/main" val="10001"/>
                  </a:ext>
                </a:extLst>
              </a:tr>
              <a:tr h="696077">
                <a:tc>
                  <a:txBody>
                    <a:bodyPr/>
                    <a:lstStyle/>
                    <a:p>
                      <a:r>
                        <a:rPr lang="en-ZA" dirty="0"/>
                        <a:t>Interest</a:t>
                      </a:r>
                      <a:r>
                        <a:rPr lang="en-ZA" baseline="0" dirty="0"/>
                        <a:t> Received</a:t>
                      </a:r>
                      <a:endParaRPr lang="en-ZA" dirty="0"/>
                    </a:p>
                  </a:txBody>
                  <a:tcPr/>
                </a:tc>
                <a:tc>
                  <a:txBody>
                    <a:bodyPr/>
                    <a:lstStyle/>
                    <a:p>
                      <a:pPr marL="0" algn="r" defTabSz="457200" rtl="0" eaLnBrk="1" latinLnBrk="0" hangingPunct="1"/>
                      <a:r>
                        <a:rPr lang="en-ZA" sz="1800" kern="1200" dirty="0">
                          <a:solidFill>
                            <a:schemeClr val="dk1"/>
                          </a:solidFill>
                          <a:effectLst/>
                          <a:latin typeface="+mn-lt"/>
                          <a:ea typeface="+mn-ea"/>
                          <a:cs typeface="+mn-cs"/>
                        </a:rPr>
                        <a:t>1 068 844</a:t>
                      </a:r>
                      <a:endParaRPr lang="en-ZA" sz="1800" kern="1200" dirty="0">
                        <a:solidFill>
                          <a:schemeClr val="dk1"/>
                        </a:solidFill>
                        <a:latin typeface="+mn-lt"/>
                        <a:ea typeface="+mn-ea"/>
                        <a:cs typeface="+mn-cs"/>
                      </a:endParaRPr>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ZA" sz="1800" b="0" i="0" u="none" strike="noStrike" kern="1200" baseline="0" dirty="0">
                          <a:solidFill>
                            <a:schemeClr val="dk1"/>
                          </a:solidFill>
                          <a:latin typeface="+mn-lt"/>
                          <a:ea typeface="+mn-ea"/>
                          <a:cs typeface="+mn-cs"/>
                        </a:rPr>
                        <a:t>                        1 430 446 	</a:t>
                      </a:r>
                    </a:p>
                    <a:p>
                      <a:pPr marL="0" algn="r" defTabSz="457200" rtl="0" eaLnBrk="1" latinLnBrk="0" hangingPunct="1"/>
                      <a:endParaRPr lang="en-ZA" sz="1800" kern="1200" dirty="0">
                        <a:solidFill>
                          <a:schemeClr val="dk1"/>
                        </a:solidFill>
                        <a:latin typeface="+mn-lt"/>
                        <a:ea typeface="+mn-ea"/>
                        <a:cs typeface="+mn-cs"/>
                      </a:endParaRPr>
                    </a:p>
                  </a:txBody>
                  <a:tcPr/>
                </a:tc>
                <a:extLst>
                  <a:ext uri="{0D108BD9-81ED-4DB2-BD59-A6C34878D82A}">
                    <a16:rowId xmlns:a16="http://schemas.microsoft.com/office/drawing/2014/main" val="10002"/>
                  </a:ext>
                </a:extLst>
              </a:tr>
              <a:tr h="696077">
                <a:tc>
                  <a:txBody>
                    <a:bodyPr/>
                    <a:lstStyle/>
                    <a:p>
                      <a:r>
                        <a:rPr lang="en-ZA" dirty="0"/>
                        <a:t>Sundry Income</a:t>
                      </a:r>
                    </a:p>
                  </a:txBody>
                  <a:tcPr/>
                </a:tc>
                <a:tc>
                  <a:txBody>
                    <a:bodyPr/>
                    <a:lstStyle/>
                    <a:p>
                      <a:pPr marL="0" algn="r" defTabSz="457200" rtl="0" eaLnBrk="1" latinLnBrk="0" hangingPunct="1"/>
                      <a:r>
                        <a:rPr lang="en-ZA" sz="1800" kern="1200" dirty="0">
                          <a:solidFill>
                            <a:schemeClr val="dk1"/>
                          </a:solidFill>
                          <a:effectLst/>
                          <a:latin typeface="+mn-lt"/>
                          <a:ea typeface="+mn-ea"/>
                          <a:cs typeface="+mn-cs"/>
                        </a:rPr>
                        <a:t>133 672</a:t>
                      </a:r>
                      <a:endParaRPr lang="en-ZA" sz="1800" kern="1200" dirty="0">
                        <a:solidFill>
                          <a:schemeClr val="dk1"/>
                        </a:solidFill>
                        <a:latin typeface="+mn-lt"/>
                        <a:ea typeface="+mn-ea"/>
                        <a:cs typeface="+mn-cs"/>
                      </a:endParaRPr>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ZA" sz="1800" b="0" i="0" u="none" strike="noStrike" kern="1200" baseline="0" dirty="0">
                          <a:solidFill>
                            <a:schemeClr val="dk1"/>
                          </a:solidFill>
                          <a:latin typeface="+mn-lt"/>
                          <a:ea typeface="+mn-ea"/>
                          <a:cs typeface="+mn-cs"/>
                        </a:rPr>
                        <a:t>                   165 861 	</a:t>
                      </a:r>
                    </a:p>
                    <a:p>
                      <a:pPr marL="0" algn="r" defTabSz="457200" rtl="0" eaLnBrk="1" latinLnBrk="0" hangingPunct="1"/>
                      <a:endParaRPr lang="en-ZA" sz="1800" kern="1200" dirty="0">
                        <a:solidFill>
                          <a:schemeClr val="dk1"/>
                        </a:solidFill>
                        <a:latin typeface="+mn-lt"/>
                        <a:ea typeface="+mn-ea"/>
                        <a:cs typeface="+mn-cs"/>
                      </a:endParaRPr>
                    </a:p>
                  </a:txBody>
                  <a:tcPr/>
                </a:tc>
                <a:extLst>
                  <a:ext uri="{0D108BD9-81ED-4DB2-BD59-A6C34878D82A}">
                    <a16:rowId xmlns:a16="http://schemas.microsoft.com/office/drawing/2014/main" val="10003"/>
                  </a:ext>
                </a:extLst>
              </a:tr>
              <a:tr h="696077">
                <a:tc>
                  <a:txBody>
                    <a:bodyPr/>
                    <a:lstStyle/>
                    <a:p>
                      <a:r>
                        <a:rPr lang="en-ZA" dirty="0"/>
                        <a:t>Conditional grant (recognised)</a:t>
                      </a:r>
                    </a:p>
                  </a:txBody>
                  <a:tcPr/>
                </a:tc>
                <a:tc>
                  <a:txBody>
                    <a:bodyPr/>
                    <a:lstStyle/>
                    <a:p>
                      <a:pPr marL="0" algn="r" defTabSz="457200" rtl="0" eaLnBrk="1" latinLnBrk="0" hangingPunct="1"/>
                      <a:r>
                        <a:rPr lang="en-ZA" sz="1800" kern="1200" dirty="0">
                          <a:solidFill>
                            <a:schemeClr val="dk1"/>
                          </a:solidFill>
                          <a:effectLst/>
                          <a:latin typeface="+mn-lt"/>
                          <a:ea typeface="+mn-ea"/>
                          <a:cs typeface="+mn-cs"/>
                        </a:rPr>
                        <a:t>2 104 670</a:t>
                      </a:r>
                      <a:endParaRPr lang="en-ZA" sz="1800" kern="1200" dirty="0">
                        <a:solidFill>
                          <a:schemeClr val="dk1"/>
                        </a:solidFill>
                        <a:latin typeface="+mn-lt"/>
                        <a:ea typeface="+mn-ea"/>
                        <a:cs typeface="+mn-cs"/>
                      </a:endParaRPr>
                    </a:p>
                  </a:txBody>
                  <a:tcPr/>
                </a:tc>
                <a:tc>
                  <a:txBody>
                    <a:bodyPr/>
                    <a:lstStyle/>
                    <a:p>
                      <a:pPr marL="0" algn="r" defTabSz="457200" rtl="0" eaLnBrk="1" latinLnBrk="0" hangingPunct="1"/>
                      <a:r>
                        <a:rPr lang="en-ZA" sz="1800" b="0" i="0" u="none" strike="noStrike" kern="1200" baseline="0" dirty="0">
                          <a:solidFill>
                            <a:schemeClr val="dk1"/>
                          </a:solidFill>
                          <a:latin typeface="+mn-lt"/>
                          <a:ea typeface="+mn-ea"/>
                          <a:cs typeface="+mn-cs"/>
                        </a:rPr>
                        <a:t> 3 574 947 </a:t>
                      </a:r>
                      <a:endParaRPr lang="en-ZA" sz="1800" kern="1200" dirty="0">
                        <a:solidFill>
                          <a:schemeClr val="dk1"/>
                        </a:solidFill>
                        <a:latin typeface="+mn-lt"/>
                        <a:ea typeface="+mn-ea"/>
                        <a:cs typeface="+mn-cs"/>
                      </a:endParaRPr>
                    </a:p>
                  </a:txBody>
                  <a:tcPr/>
                </a:tc>
                <a:extLst>
                  <a:ext uri="{0D108BD9-81ED-4DB2-BD59-A6C34878D82A}">
                    <a16:rowId xmlns:a16="http://schemas.microsoft.com/office/drawing/2014/main" val="10004"/>
                  </a:ext>
                </a:extLst>
              </a:tr>
              <a:tr h="696077">
                <a:tc>
                  <a:txBody>
                    <a:bodyPr/>
                    <a:lstStyle/>
                    <a:p>
                      <a:r>
                        <a:rPr lang="en-ZA" b="1" dirty="0"/>
                        <a:t>Total</a:t>
                      </a:r>
                    </a:p>
                  </a:txBody>
                  <a:tcPr/>
                </a:tc>
                <a:tc>
                  <a:txBody>
                    <a:bodyPr/>
                    <a:lstStyle/>
                    <a:p>
                      <a:pPr marL="0" algn="r" defTabSz="457200" rtl="0" eaLnBrk="1" latinLnBrk="0" hangingPunct="1"/>
                      <a:r>
                        <a:rPr lang="en-ZA" sz="1800" b="1" kern="1200" dirty="0">
                          <a:solidFill>
                            <a:schemeClr val="dk1"/>
                          </a:solidFill>
                          <a:effectLst/>
                          <a:latin typeface="+mn-lt"/>
                          <a:ea typeface="+mn-ea"/>
                          <a:cs typeface="+mn-cs"/>
                        </a:rPr>
                        <a:t>33 862 936</a:t>
                      </a:r>
                      <a:r>
                        <a:rPr lang="en-ZA" sz="1800" kern="1200" dirty="0">
                          <a:solidFill>
                            <a:schemeClr val="dk1"/>
                          </a:solidFill>
                          <a:effectLst/>
                          <a:latin typeface="+mn-lt"/>
                          <a:ea typeface="+mn-ea"/>
                          <a:cs typeface="+mn-cs"/>
                        </a:rPr>
                        <a:t> </a:t>
                      </a:r>
                      <a:endParaRPr lang="en-ZA" sz="1800" b="1" kern="1200" dirty="0">
                        <a:solidFill>
                          <a:schemeClr val="dk1"/>
                        </a:solidFill>
                        <a:latin typeface="+mn-lt"/>
                        <a:ea typeface="+mn-ea"/>
                        <a:cs typeface="+mn-cs"/>
                      </a:endParaRPr>
                    </a:p>
                  </a:txBody>
                  <a:tcPr/>
                </a:tc>
                <a:tc>
                  <a:txBody>
                    <a:bodyPr/>
                    <a:lstStyle/>
                    <a:p>
                      <a:pPr marL="0" algn="r" defTabSz="457200" rtl="0" eaLnBrk="1" latinLnBrk="0" hangingPunct="1"/>
                      <a:r>
                        <a:rPr lang="en-ZA" sz="1800" b="1" kern="1200" dirty="0">
                          <a:solidFill>
                            <a:schemeClr val="dk1"/>
                          </a:solidFill>
                          <a:latin typeface="+mn-lt"/>
                          <a:ea typeface="+mn-ea"/>
                          <a:cs typeface="+mn-cs"/>
                        </a:rPr>
                        <a:t>45  912 254</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8993715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a:solidFill>
                  <a:prstClr val="black"/>
                </a:solidFill>
              </a:rPr>
              <a:t>REVENUE  NOTES: QUARTER 3</a:t>
            </a:r>
          </a:p>
        </p:txBody>
      </p:sp>
      <p:sp>
        <p:nvSpPr>
          <p:cNvPr id="3" name="Content Placeholder 2"/>
          <p:cNvSpPr>
            <a:spLocks noGrp="1"/>
          </p:cNvSpPr>
          <p:nvPr>
            <p:ph idx="1"/>
          </p:nvPr>
        </p:nvSpPr>
        <p:spPr/>
        <p:txBody>
          <a:bodyPr/>
          <a:lstStyle/>
          <a:p>
            <a:r>
              <a:rPr lang="en-ZA" sz="2400" dirty="0"/>
              <a:t>As at the end of quarter 3 of the 2019/20 financial year, Nedlac has recorded total income of R33 862 936 which is made up of:</a:t>
            </a:r>
          </a:p>
          <a:p>
            <a:pPr lvl="1"/>
            <a:r>
              <a:rPr lang="en-ZA" sz="2000" dirty="0"/>
              <a:t>Grant received from Department of Employment and Labour of R30 555 750 (R10 185 250 has been received but will be recognised in the 4</a:t>
            </a:r>
            <a:r>
              <a:rPr lang="en-ZA" sz="2000" baseline="30000" dirty="0"/>
              <a:t>th</a:t>
            </a:r>
            <a:r>
              <a:rPr lang="en-ZA" sz="2000" dirty="0"/>
              <a:t> quarter), </a:t>
            </a:r>
          </a:p>
          <a:p>
            <a:pPr lvl="1"/>
            <a:r>
              <a:rPr lang="en-ZA" sz="2000" dirty="0"/>
              <a:t>Interest received from call account of R1 068 844, </a:t>
            </a:r>
          </a:p>
          <a:p>
            <a:pPr lvl="1"/>
            <a:r>
              <a:rPr lang="en-ZA" sz="2000" dirty="0"/>
              <a:t>Sundry income of R133 672, and</a:t>
            </a:r>
          </a:p>
          <a:p>
            <a:pPr lvl="1"/>
            <a:r>
              <a:rPr lang="en-ZA" sz="2000" dirty="0"/>
              <a:t>Job Summit conditional grant recognised of R2 104 670.</a:t>
            </a:r>
          </a:p>
          <a:p>
            <a:pPr lvl="1"/>
            <a:endParaRPr lang="en-ZA" sz="2000" dirty="0"/>
          </a:p>
          <a:p>
            <a:r>
              <a:rPr lang="en-ZA" sz="2400" dirty="0"/>
              <a:t>Budgeted income was R31 149 000. </a:t>
            </a:r>
          </a:p>
          <a:p>
            <a:endParaRPr lang="en-ZA" sz="2000" dirty="0"/>
          </a:p>
        </p:txBody>
      </p:sp>
      <p:sp>
        <p:nvSpPr>
          <p:cNvPr id="4" name="Slide Number Placeholder 3"/>
          <p:cNvSpPr>
            <a:spLocks noGrp="1"/>
          </p:cNvSpPr>
          <p:nvPr>
            <p:ph type="sldNum" sz="quarter" idx="12"/>
          </p:nvPr>
        </p:nvSpPr>
        <p:spPr>
          <a:xfrm>
            <a:off x="6732240" y="6381328"/>
            <a:ext cx="2133600" cy="365125"/>
          </a:xfrm>
        </p:spPr>
        <p:txBody>
          <a:bodyPr/>
          <a:lstStyle/>
          <a:p>
            <a:pPr>
              <a:defRPr/>
            </a:pPr>
            <a:fld id="{416AF1B2-E7A4-446A-84DC-90AA83BA6A19}" type="slidenum">
              <a:rPr lang="en-US" sz="1400" smtClean="0">
                <a:solidFill>
                  <a:schemeClr val="bg1"/>
                </a:solidFill>
              </a:rPr>
              <a:pPr>
                <a:defRPr/>
              </a:pPr>
              <a:t>28</a:t>
            </a:fld>
            <a:endParaRPr lang="en-US" sz="1400" dirty="0">
              <a:solidFill>
                <a:schemeClr val="bg1"/>
              </a:solidFill>
            </a:endParaRPr>
          </a:p>
        </p:txBody>
      </p:sp>
    </p:spTree>
    <p:extLst>
      <p:ext uri="{BB962C8B-B14F-4D97-AF65-F5344CB8AC3E}">
        <p14:creationId xmlns:p14="http://schemas.microsoft.com/office/powerpoint/2010/main" val="8892475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C7C1D-AD2C-46FE-ADA5-092C47452F17}"/>
              </a:ext>
            </a:extLst>
          </p:cNvPr>
          <p:cNvSpPr>
            <a:spLocks noGrp="1"/>
          </p:cNvSpPr>
          <p:nvPr>
            <p:ph type="title"/>
          </p:nvPr>
        </p:nvSpPr>
        <p:spPr/>
        <p:txBody>
          <a:bodyPr/>
          <a:lstStyle/>
          <a:p>
            <a:r>
              <a:rPr lang="en-ZA" sz="2400" b="1" dirty="0">
                <a:solidFill>
                  <a:prstClr val="black"/>
                </a:solidFill>
              </a:rPr>
              <a:t>REVENUE  NOTES: QUARTER 4</a:t>
            </a:r>
          </a:p>
        </p:txBody>
      </p:sp>
      <p:sp>
        <p:nvSpPr>
          <p:cNvPr id="3" name="Content Placeholder 2">
            <a:extLst>
              <a:ext uri="{FF2B5EF4-FFF2-40B4-BE49-F238E27FC236}">
                <a16:creationId xmlns:a16="http://schemas.microsoft.com/office/drawing/2014/main" id="{DCC1B8B3-84F6-460F-8862-B6725FE8CEA3}"/>
              </a:ext>
            </a:extLst>
          </p:cNvPr>
          <p:cNvSpPr>
            <a:spLocks noGrp="1"/>
          </p:cNvSpPr>
          <p:nvPr>
            <p:ph idx="1"/>
          </p:nvPr>
        </p:nvSpPr>
        <p:spPr/>
        <p:txBody>
          <a:bodyPr/>
          <a:lstStyle/>
          <a:p>
            <a:r>
              <a:rPr lang="en-ZA" sz="2400" dirty="0"/>
              <a:t>As at the end of quarter 4 of the 2019/20 financial year, Nedlac has recorded total income of R45 912 254 which is made up of:</a:t>
            </a:r>
          </a:p>
          <a:p>
            <a:endParaRPr lang="en-ZA" sz="2400" dirty="0"/>
          </a:p>
          <a:p>
            <a:pPr lvl="1"/>
            <a:r>
              <a:rPr lang="en-ZA" sz="2000" dirty="0"/>
              <a:t>Grant received from Department of Employment and Labour of        R40 741 000</a:t>
            </a:r>
          </a:p>
          <a:p>
            <a:pPr lvl="1"/>
            <a:r>
              <a:rPr lang="en-ZA" sz="2000" dirty="0"/>
              <a:t>Interest received from call account of R1 430 446, </a:t>
            </a:r>
          </a:p>
          <a:p>
            <a:pPr lvl="1"/>
            <a:r>
              <a:rPr lang="en-ZA" sz="2000" dirty="0"/>
              <a:t>Sundry income of R165 861, and</a:t>
            </a:r>
          </a:p>
          <a:p>
            <a:pPr lvl="1"/>
            <a:r>
              <a:rPr lang="en-ZA" sz="2000" dirty="0"/>
              <a:t>Job Summit conditional grant recognised of R3 574 947.</a:t>
            </a:r>
          </a:p>
          <a:p>
            <a:endParaRPr lang="en-ZA" dirty="0"/>
          </a:p>
        </p:txBody>
      </p:sp>
      <p:sp>
        <p:nvSpPr>
          <p:cNvPr id="4" name="Slide Number Placeholder 3">
            <a:extLst>
              <a:ext uri="{FF2B5EF4-FFF2-40B4-BE49-F238E27FC236}">
                <a16:creationId xmlns:a16="http://schemas.microsoft.com/office/drawing/2014/main" id="{12035A19-B8F4-47E1-8EF2-26E810503AEB}"/>
              </a:ext>
            </a:extLst>
          </p:cNvPr>
          <p:cNvSpPr>
            <a:spLocks noGrp="1"/>
          </p:cNvSpPr>
          <p:nvPr>
            <p:ph type="sldNum" sz="quarter" idx="12"/>
          </p:nvPr>
        </p:nvSpPr>
        <p:spPr/>
        <p:txBody>
          <a:bodyPr/>
          <a:lstStyle/>
          <a:p>
            <a:pPr>
              <a:defRPr/>
            </a:pPr>
            <a:fld id="{416AF1B2-E7A4-446A-84DC-90AA83BA6A19}" type="slidenum">
              <a:rPr lang="en-US" smtClean="0"/>
              <a:pPr>
                <a:defRPr/>
              </a:pPr>
              <a:t>29</a:t>
            </a:fld>
            <a:endParaRPr lang="en-US" dirty="0"/>
          </a:p>
        </p:txBody>
      </p:sp>
    </p:spTree>
    <p:extLst>
      <p:ext uri="{BB962C8B-B14F-4D97-AF65-F5344CB8AC3E}">
        <p14:creationId xmlns:p14="http://schemas.microsoft.com/office/powerpoint/2010/main" val="3064464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B4582-56CC-4C9C-8380-2057892C1450}"/>
              </a:ext>
            </a:extLst>
          </p:cNvPr>
          <p:cNvSpPr>
            <a:spLocks noGrp="1"/>
          </p:cNvSpPr>
          <p:nvPr>
            <p:ph type="title"/>
          </p:nvPr>
        </p:nvSpPr>
        <p:spPr/>
        <p:txBody>
          <a:bodyPr/>
          <a:lstStyle/>
          <a:p>
            <a:r>
              <a:rPr lang="en-ZA" dirty="0"/>
              <a:t>Introduction</a:t>
            </a:r>
          </a:p>
        </p:txBody>
      </p:sp>
      <p:sp>
        <p:nvSpPr>
          <p:cNvPr id="3" name="Content Placeholder 2">
            <a:extLst>
              <a:ext uri="{FF2B5EF4-FFF2-40B4-BE49-F238E27FC236}">
                <a16:creationId xmlns:a16="http://schemas.microsoft.com/office/drawing/2014/main" id="{166124CA-ADB2-44E7-8B06-96E740CD8EB7}"/>
              </a:ext>
            </a:extLst>
          </p:cNvPr>
          <p:cNvSpPr>
            <a:spLocks noGrp="1"/>
          </p:cNvSpPr>
          <p:nvPr>
            <p:ph idx="1"/>
          </p:nvPr>
        </p:nvSpPr>
        <p:spPr>
          <a:xfrm>
            <a:off x="323528" y="1417638"/>
            <a:ext cx="8229600" cy="4525963"/>
          </a:xfrm>
        </p:spPr>
        <p:txBody>
          <a:bodyPr/>
          <a:lstStyle/>
          <a:p>
            <a:r>
              <a:rPr lang="en-ZA" sz="2400" dirty="0">
                <a:solidFill>
                  <a:prstClr val="black"/>
                </a:solidFill>
                <a:ea typeface="+mn-ea"/>
              </a:rPr>
              <a:t>This report covers the period from:</a:t>
            </a:r>
          </a:p>
          <a:p>
            <a:pPr lvl="1"/>
            <a:r>
              <a:rPr lang="en-ZA" sz="2400" dirty="0">
                <a:solidFill>
                  <a:prstClr val="black"/>
                </a:solidFill>
                <a:ea typeface="+mn-ea"/>
              </a:rPr>
              <a:t>1 October to 31 December 2019 : Quarter 3</a:t>
            </a:r>
          </a:p>
          <a:p>
            <a:pPr lvl="1"/>
            <a:r>
              <a:rPr lang="en-ZA" sz="2400" dirty="0">
                <a:solidFill>
                  <a:prstClr val="black"/>
                </a:solidFill>
                <a:ea typeface="+mn-ea"/>
              </a:rPr>
              <a:t>1 January to 30 March 2020: Quarter 4</a:t>
            </a:r>
          </a:p>
          <a:p>
            <a:r>
              <a:rPr lang="en-ZA" sz="2400" dirty="0">
                <a:solidFill>
                  <a:prstClr val="black"/>
                </a:solidFill>
                <a:ea typeface="+mn-ea"/>
              </a:rPr>
              <a:t>Beginning of period significant management instability </a:t>
            </a:r>
          </a:p>
          <a:p>
            <a:r>
              <a:rPr lang="en-ZA" sz="2400" dirty="0">
                <a:solidFill>
                  <a:prstClr val="black"/>
                </a:solidFill>
                <a:ea typeface="+mn-ea"/>
              </a:rPr>
              <a:t>End of period, co-incided with beginning of Covid19 pandemic and a very different set of activities of Nedlac </a:t>
            </a:r>
          </a:p>
          <a:p>
            <a:r>
              <a:rPr lang="en-ZA" sz="2400" dirty="0">
                <a:solidFill>
                  <a:prstClr val="black"/>
                </a:solidFill>
                <a:ea typeface="+mn-ea"/>
              </a:rPr>
              <a:t>Nevertheless majority of performance targets were met </a:t>
            </a:r>
          </a:p>
          <a:p>
            <a:endParaRPr lang="en-ZA" dirty="0"/>
          </a:p>
        </p:txBody>
      </p:sp>
      <p:sp>
        <p:nvSpPr>
          <p:cNvPr id="4" name="Slide Number Placeholder 3">
            <a:extLst>
              <a:ext uri="{FF2B5EF4-FFF2-40B4-BE49-F238E27FC236}">
                <a16:creationId xmlns:a16="http://schemas.microsoft.com/office/drawing/2014/main" id="{BF511DA5-565A-4161-B78D-0CC6D1DF6925}"/>
              </a:ext>
            </a:extLst>
          </p:cNvPr>
          <p:cNvSpPr>
            <a:spLocks noGrp="1"/>
          </p:cNvSpPr>
          <p:nvPr>
            <p:ph type="sldNum" sz="quarter" idx="12"/>
          </p:nvPr>
        </p:nvSpPr>
        <p:spPr/>
        <p:txBody>
          <a:bodyPr/>
          <a:lstStyle/>
          <a:p>
            <a:pPr>
              <a:defRPr/>
            </a:pPr>
            <a:fld id="{416AF1B2-E7A4-446A-84DC-90AA83BA6A19}" type="slidenum">
              <a:rPr lang="en-US" smtClean="0"/>
              <a:pPr>
                <a:defRPr/>
              </a:pPr>
              <a:t>3</a:t>
            </a:fld>
            <a:endParaRPr lang="en-US" dirty="0"/>
          </a:p>
        </p:txBody>
      </p:sp>
    </p:spTree>
    <p:extLst>
      <p:ext uri="{BB962C8B-B14F-4D97-AF65-F5344CB8AC3E}">
        <p14:creationId xmlns:p14="http://schemas.microsoft.com/office/powerpoint/2010/main" val="6346206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a:solidFill>
                  <a:prstClr val="black"/>
                </a:solidFill>
              </a:rPr>
              <a:t>EXPENDITURE  SUMMARY QUARTER 3</a:t>
            </a:r>
            <a:r>
              <a:rPr lang="en-ZA" dirty="0"/>
              <a:t>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55112158"/>
              </p:ext>
            </p:extLst>
          </p:nvPr>
        </p:nvGraphicFramePr>
        <p:xfrm>
          <a:off x="457200" y="1556792"/>
          <a:ext cx="4800532" cy="2699504"/>
        </p:xfrm>
        <a:graphic>
          <a:graphicData uri="http://schemas.openxmlformats.org/drawingml/2006/table">
            <a:tbl>
              <a:tblPr firstRow="1" bandRow="1">
                <a:tableStyleId>{5C22544A-7EE6-4342-B048-85BDC9FD1C3A}</a:tableStyleId>
              </a:tblPr>
              <a:tblGrid>
                <a:gridCol w="2400266">
                  <a:extLst>
                    <a:ext uri="{9D8B030D-6E8A-4147-A177-3AD203B41FA5}">
                      <a16:colId xmlns:a16="http://schemas.microsoft.com/office/drawing/2014/main" val="20000"/>
                    </a:ext>
                  </a:extLst>
                </a:gridCol>
                <a:gridCol w="2400266">
                  <a:extLst>
                    <a:ext uri="{9D8B030D-6E8A-4147-A177-3AD203B41FA5}">
                      <a16:colId xmlns:a16="http://schemas.microsoft.com/office/drawing/2014/main" val="20001"/>
                    </a:ext>
                  </a:extLst>
                </a:gridCol>
              </a:tblGrid>
              <a:tr h="514856">
                <a:tc>
                  <a:txBody>
                    <a:bodyPr/>
                    <a:lstStyle/>
                    <a:p>
                      <a:r>
                        <a:rPr lang="en-ZA" dirty="0"/>
                        <a:t>Programme  </a:t>
                      </a:r>
                    </a:p>
                  </a:txBody>
                  <a:tcPr/>
                </a:tc>
                <a:tc>
                  <a:txBody>
                    <a:bodyPr/>
                    <a:lstStyle/>
                    <a:p>
                      <a:pPr algn="ctr"/>
                      <a:r>
                        <a:rPr lang="en-ZA" dirty="0"/>
                        <a:t>Q3    </a:t>
                      </a:r>
                    </a:p>
                    <a:p>
                      <a:pPr algn="ctr"/>
                      <a:r>
                        <a:rPr lang="en-ZA" dirty="0"/>
                        <a:t>‘000</a:t>
                      </a:r>
                    </a:p>
                  </a:txBody>
                  <a:tcPr/>
                </a:tc>
                <a:extLst>
                  <a:ext uri="{0D108BD9-81ED-4DB2-BD59-A6C34878D82A}">
                    <a16:rowId xmlns:a16="http://schemas.microsoft.com/office/drawing/2014/main" val="10000"/>
                  </a:ext>
                </a:extLst>
              </a:tr>
              <a:tr h="514856">
                <a:tc>
                  <a:txBody>
                    <a:bodyPr/>
                    <a:lstStyle/>
                    <a:p>
                      <a:r>
                        <a:rPr lang="en-ZA" dirty="0"/>
                        <a:t>Administration</a:t>
                      </a:r>
                    </a:p>
                  </a:txBody>
                  <a:tcPr/>
                </a:tc>
                <a:tc>
                  <a:txBody>
                    <a:bodyPr/>
                    <a:lstStyle/>
                    <a:p>
                      <a:pPr algn="ctr"/>
                      <a:r>
                        <a:rPr lang="en-ZA" dirty="0"/>
                        <a:t>R21 242</a:t>
                      </a:r>
                    </a:p>
                  </a:txBody>
                  <a:tcPr/>
                </a:tc>
                <a:extLst>
                  <a:ext uri="{0D108BD9-81ED-4DB2-BD59-A6C34878D82A}">
                    <a16:rowId xmlns:a16="http://schemas.microsoft.com/office/drawing/2014/main" val="10001"/>
                  </a:ext>
                </a:extLst>
              </a:tr>
              <a:tr h="514856">
                <a:tc>
                  <a:txBody>
                    <a:bodyPr/>
                    <a:lstStyle/>
                    <a:p>
                      <a:r>
                        <a:rPr lang="en-ZA" dirty="0"/>
                        <a:t>Core Operations</a:t>
                      </a:r>
                    </a:p>
                  </a:txBody>
                  <a:tcPr/>
                </a:tc>
                <a:tc>
                  <a:txBody>
                    <a:bodyPr/>
                    <a:lstStyle/>
                    <a:p>
                      <a:pPr algn="ctr"/>
                      <a:r>
                        <a:rPr lang="en-ZA" dirty="0"/>
                        <a:t>  R5 451</a:t>
                      </a:r>
                    </a:p>
                  </a:txBody>
                  <a:tcPr/>
                </a:tc>
                <a:extLst>
                  <a:ext uri="{0D108BD9-81ED-4DB2-BD59-A6C34878D82A}">
                    <a16:rowId xmlns:a16="http://schemas.microsoft.com/office/drawing/2014/main" val="10002"/>
                  </a:ext>
                </a:extLst>
              </a:tr>
              <a:tr h="514856">
                <a:tc>
                  <a:txBody>
                    <a:bodyPr/>
                    <a:lstStyle/>
                    <a:p>
                      <a:r>
                        <a:rPr lang="en-ZA" dirty="0"/>
                        <a:t>Capacity Building</a:t>
                      </a:r>
                      <a:r>
                        <a:rPr lang="en-ZA" baseline="0" dirty="0"/>
                        <a:t> </a:t>
                      </a:r>
                      <a:endParaRPr lang="en-ZA" dirty="0"/>
                    </a:p>
                  </a:txBody>
                  <a:tcPr/>
                </a:tc>
                <a:tc>
                  <a:txBody>
                    <a:bodyPr/>
                    <a:lstStyle/>
                    <a:p>
                      <a:pPr algn="ctr"/>
                      <a:r>
                        <a:rPr lang="en-ZA" dirty="0"/>
                        <a:t>  R1 377</a:t>
                      </a:r>
                    </a:p>
                  </a:txBody>
                  <a:tcPr/>
                </a:tc>
                <a:extLst>
                  <a:ext uri="{0D108BD9-81ED-4DB2-BD59-A6C34878D82A}">
                    <a16:rowId xmlns:a16="http://schemas.microsoft.com/office/drawing/2014/main" val="10003"/>
                  </a:ext>
                </a:extLst>
              </a:tr>
              <a:tr h="514856">
                <a:tc>
                  <a:txBody>
                    <a:bodyPr/>
                    <a:lstStyle/>
                    <a:p>
                      <a:r>
                        <a:rPr lang="en-ZA" b="1" dirty="0"/>
                        <a:t>Total </a:t>
                      </a:r>
                    </a:p>
                  </a:txBody>
                  <a:tcPr/>
                </a:tc>
                <a:tc>
                  <a:txBody>
                    <a:bodyPr/>
                    <a:lstStyle/>
                    <a:p>
                      <a:pPr algn="ctr"/>
                      <a:r>
                        <a:rPr lang="en-ZA" b="1" dirty="0"/>
                        <a:t>R28 070 </a:t>
                      </a:r>
                    </a:p>
                  </a:txBody>
                  <a:tcP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a:xfrm>
            <a:off x="6732240" y="6381328"/>
            <a:ext cx="2133600" cy="365125"/>
          </a:xfrm>
        </p:spPr>
        <p:txBody>
          <a:bodyPr/>
          <a:lstStyle/>
          <a:p>
            <a:pPr>
              <a:defRPr/>
            </a:pPr>
            <a:fld id="{416AF1B2-E7A4-446A-84DC-90AA83BA6A19}" type="slidenum">
              <a:rPr lang="en-US" sz="1600" smtClean="0">
                <a:solidFill>
                  <a:schemeClr val="bg1"/>
                </a:solidFill>
              </a:rPr>
              <a:pPr>
                <a:defRPr/>
              </a:pPr>
              <a:t>30</a:t>
            </a:fld>
            <a:endParaRPr lang="en-US" sz="1600" dirty="0">
              <a:solidFill>
                <a:schemeClr val="bg1"/>
              </a:solidFill>
            </a:endParaRPr>
          </a:p>
        </p:txBody>
      </p:sp>
      <p:sp>
        <p:nvSpPr>
          <p:cNvPr id="3" name="TextBox 2">
            <a:extLst>
              <a:ext uri="{FF2B5EF4-FFF2-40B4-BE49-F238E27FC236}">
                <a16:creationId xmlns:a16="http://schemas.microsoft.com/office/drawing/2014/main" id="{1D442364-EB38-4F7A-8258-30E70FD31D6E}"/>
              </a:ext>
            </a:extLst>
          </p:cNvPr>
          <p:cNvSpPr txBox="1"/>
          <p:nvPr/>
        </p:nvSpPr>
        <p:spPr>
          <a:xfrm>
            <a:off x="5724128" y="1596440"/>
            <a:ext cx="3141712" cy="3693319"/>
          </a:xfrm>
          <a:prstGeom prst="rect">
            <a:avLst/>
          </a:prstGeom>
          <a:noFill/>
        </p:spPr>
        <p:txBody>
          <a:bodyPr wrap="square" rtlCol="0">
            <a:spAutoFit/>
          </a:bodyPr>
          <a:lstStyle/>
          <a:p>
            <a:r>
              <a:rPr lang="en-ZA" dirty="0"/>
              <a:t>Overall against budget, Nedlac had a surplus of R5.7 million. </a:t>
            </a:r>
          </a:p>
          <a:p>
            <a:endParaRPr lang="en-ZA" dirty="0"/>
          </a:p>
          <a:p>
            <a:r>
              <a:rPr lang="en-ZA" dirty="0"/>
              <a:t>Contributing to the surplus is the release of Job Summit deferred income and implementation of employee benefits in the 4th quarter. </a:t>
            </a:r>
          </a:p>
          <a:p>
            <a:endParaRPr lang="en-ZA" dirty="0"/>
          </a:p>
          <a:p>
            <a:r>
              <a:rPr lang="en-ZA" dirty="0"/>
              <a:t>The cash balance as at 31 December 2019  was R27.5 million.</a:t>
            </a:r>
          </a:p>
          <a:p>
            <a:endParaRPr lang="en-ZA" dirty="0"/>
          </a:p>
        </p:txBody>
      </p:sp>
    </p:spTree>
    <p:extLst>
      <p:ext uri="{BB962C8B-B14F-4D97-AF65-F5344CB8AC3E}">
        <p14:creationId xmlns:p14="http://schemas.microsoft.com/office/powerpoint/2010/main" val="37225920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a:solidFill>
                  <a:prstClr val="black"/>
                </a:solidFill>
              </a:rPr>
              <a:t>EXPENDITURE NOTES QUARTER 3   </a:t>
            </a:r>
            <a:br>
              <a:rPr lang="en-ZA" sz="2400" b="1" dirty="0">
                <a:solidFill>
                  <a:prstClr val="black"/>
                </a:solidFill>
              </a:rPr>
            </a:br>
            <a:endParaRPr lang="en-ZA" sz="2400" b="1" dirty="0">
              <a:solidFill>
                <a:prstClr val="black"/>
              </a:solidFill>
            </a:endParaRPr>
          </a:p>
        </p:txBody>
      </p:sp>
      <p:sp>
        <p:nvSpPr>
          <p:cNvPr id="3" name="Content Placeholder 2"/>
          <p:cNvSpPr>
            <a:spLocks noGrp="1"/>
          </p:cNvSpPr>
          <p:nvPr>
            <p:ph idx="1"/>
          </p:nvPr>
        </p:nvSpPr>
        <p:spPr>
          <a:xfrm>
            <a:off x="467544" y="1484784"/>
            <a:ext cx="8229600" cy="4525963"/>
          </a:xfrm>
        </p:spPr>
        <p:txBody>
          <a:bodyPr/>
          <a:lstStyle/>
          <a:p>
            <a:r>
              <a:rPr lang="en-ZA" sz="2000" dirty="0"/>
              <a:t>Key to highlight in terms of expenditure is:</a:t>
            </a:r>
          </a:p>
          <a:p>
            <a:pPr lvl="1"/>
            <a:r>
              <a:rPr lang="en-ZA" sz="2000" dirty="0"/>
              <a:t>Total Employee costs amounted to R10 600 </a:t>
            </a:r>
          </a:p>
          <a:p>
            <a:pPr lvl="1"/>
            <a:r>
              <a:rPr lang="en-ZA" sz="2000" dirty="0"/>
              <a:t>Depreciation was higher than budgeted due to the revision of the useful life of asset </a:t>
            </a:r>
          </a:p>
          <a:p>
            <a:pPr lvl="1"/>
            <a:r>
              <a:rPr lang="en-ZA" sz="2000" dirty="0"/>
              <a:t>Consulting fees expenditure was driven by Job Summit related activities, Comprehensive Social Security work and research for the Labour Market Chamber.</a:t>
            </a:r>
          </a:p>
          <a:p>
            <a:pPr lvl="1"/>
            <a:r>
              <a:rPr lang="en-ZA" sz="2000" dirty="0"/>
              <a:t>Legal fees were relating largely to the disciplinary cases of both former ED and CFO.</a:t>
            </a:r>
          </a:p>
          <a:p>
            <a:pPr lvl="1"/>
            <a:endParaRPr lang="en-ZA" sz="2000" dirty="0"/>
          </a:p>
          <a:p>
            <a:endParaRPr lang="en-ZA" sz="2000" dirty="0"/>
          </a:p>
          <a:p>
            <a:pPr marL="457200" lvl="1" indent="0">
              <a:buNone/>
            </a:pPr>
            <a:endParaRPr lang="en-ZA" sz="1800" dirty="0"/>
          </a:p>
          <a:p>
            <a:pPr marL="0" indent="0">
              <a:buNone/>
            </a:pPr>
            <a:endParaRPr lang="en-ZA" sz="1800" dirty="0"/>
          </a:p>
          <a:p>
            <a:endParaRPr lang="en-ZA" sz="1800" dirty="0"/>
          </a:p>
        </p:txBody>
      </p:sp>
      <p:sp>
        <p:nvSpPr>
          <p:cNvPr id="4" name="Slide Number Placeholder 3"/>
          <p:cNvSpPr>
            <a:spLocks noGrp="1"/>
          </p:cNvSpPr>
          <p:nvPr>
            <p:ph type="sldNum" sz="quarter" idx="12"/>
          </p:nvPr>
        </p:nvSpPr>
        <p:spPr>
          <a:xfrm>
            <a:off x="6804248" y="6309320"/>
            <a:ext cx="2133600" cy="365125"/>
          </a:xfrm>
        </p:spPr>
        <p:txBody>
          <a:bodyPr/>
          <a:lstStyle/>
          <a:p>
            <a:pPr>
              <a:defRPr/>
            </a:pPr>
            <a:fld id="{416AF1B2-E7A4-446A-84DC-90AA83BA6A19}" type="slidenum">
              <a:rPr lang="en-US" sz="1600" smtClean="0">
                <a:solidFill>
                  <a:schemeClr val="bg1"/>
                </a:solidFill>
              </a:rPr>
              <a:pPr>
                <a:defRPr/>
              </a:pPr>
              <a:t>31</a:t>
            </a:fld>
            <a:endParaRPr lang="en-US" sz="1600" dirty="0">
              <a:solidFill>
                <a:schemeClr val="bg1"/>
              </a:solidFill>
            </a:endParaRPr>
          </a:p>
        </p:txBody>
      </p:sp>
    </p:spTree>
    <p:extLst>
      <p:ext uri="{BB962C8B-B14F-4D97-AF65-F5344CB8AC3E}">
        <p14:creationId xmlns:p14="http://schemas.microsoft.com/office/powerpoint/2010/main" val="18803771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E6C3A-82D8-4B33-852B-A915853EB595}"/>
              </a:ext>
            </a:extLst>
          </p:cNvPr>
          <p:cNvSpPr>
            <a:spLocks noGrp="1"/>
          </p:cNvSpPr>
          <p:nvPr>
            <p:ph type="title"/>
          </p:nvPr>
        </p:nvSpPr>
        <p:spPr/>
        <p:txBody>
          <a:bodyPr/>
          <a:lstStyle/>
          <a:p>
            <a:r>
              <a:rPr lang="en-ZA" sz="2400" b="1" dirty="0">
                <a:solidFill>
                  <a:prstClr val="black"/>
                </a:solidFill>
              </a:rPr>
              <a:t>EXPENDITURE  SUMMARY Q4</a:t>
            </a:r>
            <a:br>
              <a:rPr lang="en-ZA" sz="2400" b="1" dirty="0">
                <a:solidFill>
                  <a:prstClr val="black"/>
                </a:solidFill>
              </a:rPr>
            </a:br>
            <a:endParaRPr lang="en-ZA" dirty="0"/>
          </a:p>
        </p:txBody>
      </p:sp>
      <p:graphicFrame>
        <p:nvGraphicFramePr>
          <p:cNvPr id="5" name="Content Placeholder 4">
            <a:extLst>
              <a:ext uri="{FF2B5EF4-FFF2-40B4-BE49-F238E27FC236}">
                <a16:creationId xmlns:a16="http://schemas.microsoft.com/office/drawing/2014/main" id="{FEA244A8-FC7E-4AA7-90BA-FC7617ADAA17}"/>
              </a:ext>
            </a:extLst>
          </p:cNvPr>
          <p:cNvGraphicFramePr>
            <a:graphicFrameLocks noGrp="1"/>
          </p:cNvGraphicFramePr>
          <p:nvPr>
            <p:ph idx="1"/>
            <p:extLst>
              <p:ext uri="{D42A27DB-BD31-4B8C-83A1-F6EECF244321}">
                <p14:modId xmlns:p14="http://schemas.microsoft.com/office/powerpoint/2010/main" val="3535876692"/>
              </p:ext>
            </p:extLst>
          </p:nvPr>
        </p:nvGraphicFramePr>
        <p:xfrm>
          <a:off x="1115616" y="1628800"/>
          <a:ext cx="4392488" cy="3567031"/>
        </p:xfrm>
        <a:graphic>
          <a:graphicData uri="http://schemas.openxmlformats.org/drawingml/2006/table">
            <a:tbl>
              <a:tblPr>
                <a:tableStyleId>{5C22544A-7EE6-4342-B048-85BDC9FD1C3A}</a:tableStyleId>
              </a:tblPr>
              <a:tblGrid>
                <a:gridCol w="2157713">
                  <a:extLst>
                    <a:ext uri="{9D8B030D-6E8A-4147-A177-3AD203B41FA5}">
                      <a16:colId xmlns:a16="http://schemas.microsoft.com/office/drawing/2014/main" val="2432076545"/>
                    </a:ext>
                  </a:extLst>
                </a:gridCol>
                <a:gridCol w="2234775">
                  <a:extLst>
                    <a:ext uri="{9D8B030D-6E8A-4147-A177-3AD203B41FA5}">
                      <a16:colId xmlns:a16="http://schemas.microsoft.com/office/drawing/2014/main" val="830055104"/>
                    </a:ext>
                  </a:extLst>
                </a:gridCol>
              </a:tblGrid>
              <a:tr h="419374">
                <a:tc>
                  <a:txBody>
                    <a:bodyPr/>
                    <a:lstStyle/>
                    <a:p>
                      <a:pPr algn="ctr" fontAlgn="b"/>
                      <a:r>
                        <a:rPr lang="en-ZA" sz="2000" b="1" u="none" strike="noStrike" dirty="0">
                          <a:effectLst/>
                        </a:rPr>
                        <a:t>EXPENSES</a:t>
                      </a:r>
                      <a:endParaRPr lang="en-ZA" sz="2000" b="1" i="0" u="none" strike="noStrike" dirty="0">
                        <a:solidFill>
                          <a:srgbClr val="000000"/>
                        </a:solidFill>
                        <a:effectLst/>
                        <a:latin typeface="Arial" panose="020B0604020202020204" pitchFamily="34" charset="0"/>
                      </a:endParaRPr>
                    </a:p>
                  </a:txBody>
                  <a:tcPr marL="0" marR="0" marT="0" marB="0" anchor="b">
                    <a:solidFill>
                      <a:schemeClr val="tx2"/>
                    </a:solidFill>
                  </a:tcPr>
                </a:tc>
                <a:tc>
                  <a:txBody>
                    <a:bodyPr/>
                    <a:lstStyle/>
                    <a:p>
                      <a:pPr algn="ctr" fontAlgn="b"/>
                      <a:r>
                        <a:rPr lang="en-ZA" sz="2000" b="1" dirty="0">
                          <a:solidFill>
                            <a:prstClr val="black"/>
                          </a:solidFill>
                        </a:rPr>
                        <a:t>R‘000</a:t>
                      </a:r>
                      <a:r>
                        <a:rPr lang="en-ZA" sz="2000" dirty="0"/>
                        <a:t> </a:t>
                      </a:r>
                      <a:endParaRPr lang="en-ZA" sz="2000" b="0" i="0" u="none" strike="noStrike" dirty="0">
                        <a:solidFill>
                          <a:srgbClr val="000000"/>
                        </a:solidFill>
                        <a:effectLst/>
                        <a:latin typeface="Arial" panose="020B0604020202020204" pitchFamily="34" charset="0"/>
                      </a:endParaRPr>
                    </a:p>
                  </a:txBody>
                  <a:tcPr marL="0" marR="0" marT="0" marB="0" anchor="b">
                    <a:solidFill>
                      <a:schemeClr val="tx2"/>
                    </a:solidFill>
                  </a:tcPr>
                </a:tc>
                <a:extLst>
                  <a:ext uri="{0D108BD9-81ED-4DB2-BD59-A6C34878D82A}">
                    <a16:rowId xmlns:a16="http://schemas.microsoft.com/office/drawing/2014/main" val="1730099676"/>
                  </a:ext>
                </a:extLst>
              </a:tr>
              <a:tr h="744419">
                <a:tc>
                  <a:txBody>
                    <a:bodyPr/>
                    <a:lstStyle/>
                    <a:p>
                      <a:pPr algn="l" fontAlgn="b"/>
                      <a:r>
                        <a:rPr lang="en-ZA" sz="2000" u="none" strike="noStrike" dirty="0">
                          <a:effectLst/>
                        </a:rPr>
                        <a:t>Employee related costs</a:t>
                      </a:r>
                      <a:endParaRPr lang="en-ZA" sz="2000" b="0" i="0" u="none" strike="noStrike" dirty="0">
                        <a:solidFill>
                          <a:srgbClr val="000000"/>
                        </a:solidFill>
                        <a:effectLst/>
                        <a:latin typeface="Arial" panose="020B0604020202020204" pitchFamily="34" charset="0"/>
                      </a:endParaRPr>
                    </a:p>
                  </a:txBody>
                  <a:tcPr marL="114300" marR="0" marT="0" marB="0" anchor="b"/>
                </a:tc>
                <a:tc>
                  <a:txBody>
                    <a:bodyPr/>
                    <a:lstStyle/>
                    <a:p>
                      <a:pPr algn="l" fontAlgn="b"/>
                      <a:r>
                        <a:rPr lang="en-ZA" sz="2000" u="none" strike="noStrike" dirty="0">
                          <a:effectLst/>
                        </a:rPr>
                        <a:t>                24 820 </a:t>
                      </a:r>
                      <a:endParaRPr lang="en-ZA" sz="2000" b="0"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117371461"/>
                  </a:ext>
                </a:extLst>
              </a:tr>
              <a:tr h="744419">
                <a:tc>
                  <a:txBody>
                    <a:bodyPr/>
                    <a:lstStyle/>
                    <a:p>
                      <a:pPr algn="l" fontAlgn="b"/>
                      <a:r>
                        <a:rPr lang="en-ZA" sz="2000" u="none" strike="noStrike" dirty="0">
                          <a:effectLst/>
                        </a:rPr>
                        <a:t>Depreciation and amortisation expense</a:t>
                      </a:r>
                      <a:endParaRPr lang="en-ZA" sz="2000" b="0" i="0" u="none" strike="noStrike" dirty="0">
                        <a:solidFill>
                          <a:srgbClr val="000000"/>
                        </a:solidFill>
                        <a:effectLst/>
                        <a:latin typeface="Arial" panose="020B0604020202020204" pitchFamily="34" charset="0"/>
                      </a:endParaRPr>
                    </a:p>
                  </a:txBody>
                  <a:tcPr marL="114300" marR="0" marT="0" marB="0" anchor="b"/>
                </a:tc>
                <a:tc>
                  <a:txBody>
                    <a:bodyPr/>
                    <a:lstStyle/>
                    <a:p>
                      <a:pPr algn="l" fontAlgn="b"/>
                      <a:r>
                        <a:rPr lang="en-ZA" sz="2000" u="none" strike="noStrike" dirty="0">
                          <a:effectLst/>
                        </a:rPr>
                        <a:t>                 1 782 </a:t>
                      </a:r>
                      <a:endParaRPr lang="en-ZA" sz="2000" b="0"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481318267"/>
                  </a:ext>
                </a:extLst>
              </a:tr>
              <a:tr h="744419">
                <a:tc>
                  <a:txBody>
                    <a:bodyPr/>
                    <a:lstStyle/>
                    <a:p>
                      <a:pPr algn="l" fontAlgn="b"/>
                      <a:r>
                        <a:rPr lang="en-ZA" sz="2000" u="none" strike="noStrike" dirty="0">
                          <a:effectLst/>
                        </a:rPr>
                        <a:t>General expenses</a:t>
                      </a:r>
                      <a:endParaRPr lang="en-ZA" sz="2000" b="0" i="0" u="none" strike="noStrike" dirty="0">
                        <a:solidFill>
                          <a:srgbClr val="000000"/>
                        </a:solidFill>
                        <a:effectLst/>
                        <a:latin typeface="Arial" panose="020B0604020202020204" pitchFamily="34" charset="0"/>
                      </a:endParaRPr>
                    </a:p>
                  </a:txBody>
                  <a:tcPr marL="114300" marR="0" marT="0" marB="0" anchor="b"/>
                </a:tc>
                <a:tc>
                  <a:txBody>
                    <a:bodyPr/>
                    <a:lstStyle/>
                    <a:p>
                      <a:pPr algn="l" fontAlgn="b"/>
                      <a:r>
                        <a:rPr lang="en-ZA" sz="2000" u="none" strike="noStrike" dirty="0">
                          <a:effectLst/>
                        </a:rPr>
                        <a:t>                17 344 </a:t>
                      </a:r>
                      <a:endParaRPr lang="en-ZA" sz="2000" b="0"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436547287"/>
                  </a:ext>
                </a:extLst>
              </a:tr>
              <a:tr h="744419">
                <a:tc>
                  <a:txBody>
                    <a:bodyPr/>
                    <a:lstStyle/>
                    <a:p>
                      <a:pPr algn="l" fontAlgn="b"/>
                      <a:r>
                        <a:rPr lang="en-ZA" sz="2000" b="1" u="none" strike="noStrike" dirty="0">
                          <a:effectLst/>
                        </a:rPr>
                        <a:t>TOTAL EXPENSES</a:t>
                      </a:r>
                      <a:endParaRPr lang="en-ZA" sz="2000" b="1" i="0" u="none" strike="noStrike" dirty="0">
                        <a:solidFill>
                          <a:srgbClr val="000000"/>
                        </a:solidFill>
                        <a:effectLst/>
                        <a:latin typeface="Arial" panose="020B0604020202020204" pitchFamily="34" charset="0"/>
                      </a:endParaRPr>
                    </a:p>
                  </a:txBody>
                  <a:tcPr marL="0" marR="0" marT="0" marB="0" anchor="b"/>
                </a:tc>
                <a:tc>
                  <a:txBody>
                    <a:bodyPr/>
                    <a:lstStyle/>
                    <a:p>
                      <a:pPr algn="l" fontAlgn="b"/>
                      <a:r>
                        <a:rPr lang="en-ZA" sz="2000" b="1" u="none" strike="noStrike" dirty="0">
                          <a:effectLst/>
                        </a:rPr>
                        <a:t>                43 946 </a:t>
                      </a:r>
                      <a:endParaRPr lang="en-ZA" sz="2000" b="1" i="0" u="none" strike="noStrike" dirty="0">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289802986"/>
                  </a:ext>
                </a:extLst>
              </a:tr>
            </a:tbl>
          </a:graphicData>
        </a:graphic>
      </p:graphicFrame>
      <p:sp>
        <p:nvSpPr>
          <p:cNvPr id="4" name="Slide Number Placeholder 3">
            <a:extLst>
              <a:ext uri="{FF2B5EF4-FFF2-40B4-BE49-F238E27FC236}">
                <a16:creationId xmlns:a16="http://schemas.microsoft.com/office/drawing/2014/main" id="{25EF3598-78A4-4487-BCF1-A4DA084EFF11}"/>
              </a:ext>
            </a:extLst>
          </p:cNvPr>
          <p:cNvSpPr>
            <a:spLocks noGrp="1"/>
          </p:cNvSpPr>
          <p:nvPr>
            <p:ph type="sldNum" sz="quarter" idx="12"/>
          </p:nvPr>
        </p:nvSpPr>
        <p:spPr/>
        <p:txBody>
          <a:bodyPr/>
          <a:lstStyle/>
          <a:p>
            <a:pPr>
              <a:defRPr/>
            </a:pPr>
            <a:fld id="{416AF1B2-E7A4-446A-84DC-90AA83BA6A19}" type="slidenum">
              <a:rPr lang="en-US" smtClean="0"/>
              <a:pPr>
                <a:defRPr/>
              </a:pPr>
              <a:t>32</a:t>
            </a:fld>
            <a:endParaRPr lang="en-US" dirty="0"/>
          </a:p>
        </p:txBody>
      </p:sp>
      <p:sp>
        <p:nvSpPr>
          <p:cNvPr id="6" name="TextBox 5">
            <a:extLst>
              <a:ext uri="{FF2B5EF4-FFF2-40B4-BE49-F238E27FC236}">
                <a16:creationId xmlns:a16="http://schemas.microsoft.com/office/drawing/2014/main" id="{17C3DC6C-5FEA-4BE2-B4E1-394123A6FA05}"/>
              </a:ext>
            </a:extLst>
          </p:cNvPr>
          <p:cNvSpPr txBox="1"/>
          <p:nvPr/>
        </p:nvSpPr>
        <p:spPr>
          <a:xfrm>
            <a:off x="1115616" y="5987018"/>
            <a:ext cx="6624736" cy="369332"/>
          </a:xfrm>
          <a:prstGeom prst="rect">
            <a:avLst/>
          </a:prstGeom>
          <a:noFill/>
        </p:spPr>
        <p:txBody>
          <a:bodyPr wrap="square" rtlCol="0">
            <a:spAutoFit/>
          </a:bodyPr>
          <a:lstStyle/>
          <a:p>
            <a:r>
              <a:rPr lang="en-ZA" dirty="0"/>
              <a:t>***Year end annual financial statement disclosure (unaudited)</a:t>
            </a:r>
          </a:p>
        </p:txBody>
      </p:sp>
      <p:sp>
        <p:nvSpPr>
          <p:cNvPr id="3" name="Rectangle 2">
            <a:extLst>
              <a:ext uri="{FF2B5EF4-FFF2-40B4-BE49-F238E27FC236}">
                <a16:creationId xmlns:a16="http://schemas.microsoft.com/office/drawing/2014/main" id="{DFEC13A8-8355-48EB-9B05-536C941CC592}"/>
              </a:ext>
            </a:extLst>
          </p:cNvPr>
          <p:cNvSpPr/>
          <p:nvPr/>
        </p:nvSpPr>
        <p:spPr>
          <a:xfrm>
            <a:off x="5593080" y="1628800"/>
            <a:ext cx="3054424" cy="1477328"/>
          </a:xfrm>
          <a:prstGeom prst="rect">
            <a:avLst/>
          </a:prstGeom>
        </p:spPr>
        <p:txBody>
          <a:bodyPr wrap="square">
            <a:spAutoFit/>
          </a:bodyPr>
          <a:lstStyle/>
          <a:p>
            <a:r>
              <a:rPr lang="en-ZA" dirty="0"/>
              <a:t>For quarter 4, Nedlac has a surplus of R1,9 million. </a:t>
            </a:r>
          </a:p>
          <a:p>
            <a:endParaRPr lang="en-ZA" dirty="0"/>
          </a:p>
          <a:p>
            <a:r>
              <a:rPr lang="en-ZA" dirty="0"/>
              <a:t>The cash balance as at 31 March 2020 is R16,9 million.</a:t>
            </a:r>
          </a:p>
        </p:txBody>
      </p:sp>
    </p:spTree>
    <p:extLst>
      <p:ext uri="{BB962C8B-B14F-4D97-AF65-F5344CB8AC3E}">
        <p14:creationId xmlns:p14="http://schemas.microsoft.com/office/powerpoint/2010/main" val="37526534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5082B-CFF3-44AF-84DC-8BDEDEF67FC1}"/>
              </a:ext>
            </a:extLst>
          </p:cNvPr>
          <p:cNvSpPr>
            <a:spLocks noGrp="1"/>
          </p:cNvSpPr>
          <p:nvPr>
            <p:ph type="title"/>
          </p:nvPr>
        </p:nvSpPr>
        <p:spPr/>
        <p:txBody>
          <a:bodyPr/>
          <a:lstStyle/>
          <a:p>
            <a:r>
              <a:rPr lang="en-ZA" sz="2400" b="1" dirty="0">
                <a:solidFill>
                  <a:prstClr val="black"/>
                </a:solidFill>
              </a:rPr>
              <a:t>EXPENDITURE NOTES QUARTER 4     </a:t>
            </a:r>
            <a:br>
              <a:rPr lang="en-ZA" sz="2400" b="1" dirty="0">
                <a:solidFill>
                  <a:prstClr val="black"/>
                </a:solidFill>
              </a:rPr>
            </a:br>
            <a:endParaRPr lang="en-ZA" sz="2400" b="1" dirty="0">
              <a:solidFill>
                <a:prstClr val="black"/>
              </a:solidFill>
            </a:endParaRPr>
          </a:p>
        </p:txBody>
      </p:sp>
      <p:sp>
        <p:nvSpPr>
          <p:cNvPr id="3" name="Content Placeholder 2">
            <a:extLst>
              <a:ext uri="{FF2B5EF4-FFF2-40B4-BE49-F238E27FC236}">
                <a16:creationId xmlns:a16="http://schemas.microsoft.com/office/drawing/2014/main" id="{CA249A49-39C0-4FF7-9513-A5CBA440183C}"/>
              </a:ext>
            </a:extLst>
          </p:cNvPr>
          <p:cNvSpPr>
            <a:spLocks noGrp="1"/>
          </p:cNvSpPr>
          <p:nvPr>
            <p:ph idx="1"/>
          </p:nvPr>
        </p:nvSpPr>
        <p:spPr/>
        <p:txBody>
          <a:bodyPr/>
          <a:lstStyle/>
          <a:p>
            <a:endParaRPr lang="en-ZA" sz="2000" dirty="0"/>
          </a:p>
          <a:p>
            <a:r>
              <a:rPr lang="en-ZA" sz="2000" dirty="0"/>
              <a:t>Key to highlight in terms of expenditure is:</a:t>
            </a:r>
          </a:p>
          <a:p>
            <a:pPr lvl="1"/>
            <a:r>
              <a:rPr lang="en-ZA" sz="2000" dirty="0"/>
              <a:t>Total Employee costs amount to R24 820</a:t>
            </a:r>
          </a:p>
          <a:p>
            <a:pPr lvl="1"/>
            <a:r>
              <a:rPr lang="en-ZA" sz="2000" dirty="0"/>
              <a:t>Depreciation is higher than budgeted due to the revision of  the useful life of the assets</a:t>
            </a:r>
          </a:p>
          <a:p>
            <a:pPr lvl="1"/>
            <a:r>
              <a:rPr lang="en-ZA" sz="2000" dirty="0"/>
              <a:t>Additionally 4th quarter consulting fees  included urgent legal consultations  related to the establishment of COvid19 TERS for the Covid 19 Nedlac Rapid Response Team</a:t>
            </a:r>
          </a:p>
          <a:p>
            <a:pPr lvl="1"/>
            <a:r>
              <a:rPr lang="en-ZA" sz="2000" dirty="0"/>
              <a:t>Further legal fees related to the ongoing  disciplinary cases of both former ED and CFO.</a:t>
            </a:r>
          </a:p>
          <a:p>
            <a:endParaRPr lang="en-ZA" dirty="0"/>
          </a:p>
        </p:txBody>
      </p:sp>
      <p:sp>
        <p:nvSpPr>
          <p:cNvPr id="4" name="Slide Number Placeholder 3">
            <a:extLst>
              <a:ext uri="{FF2B5EF4-FFF2-40B4-BE49-F238E27FC236}">
                <a16:creationId xmlns:a16="http://schemas.microsoft.com/office/drawing/2014/main" id="{4EDB71DE-EEF1-4EA5-B0DE-E60BF5098476}"/>
              </a:ext>
            </a:extLst>
          </p:cNvPr>
          <p:cNvSpPr>
            <a:spLocks noGrp="1"/>
          </p:cNvSpPr>
          <p:nvPr>
            <p:ph type="sldNum" sz="quarter" idx="12"/>
          </p:nvPr>
        </p:nvSpPr>
        <p:spPr/>
        <p:txBody>
          <a:bodyPr/>
          <a:lstStyle/>
          <a:p>
            <a:pPr>
              <a:defRPr/>
            </a:pPr>
            <a:fld id="{416AF1B2-E7A4-446A-84DC-90AA83BA6A19}" type="slidenum">
              <a:rPr lang="en-US" smtClean="0"/>
              <a:pPr>
                <a:defRPr/>
              </a:pPr>
              <a:t>33</a:t>
            </a:fld>
            <a:endParaRPr lang="en-US" dirty="0"/>
          </a:p>
        </p:txBody>
      </p:sp>
    </p:spTree>
    <p:extLst>
      <p:ext uri="{BB962C8B-B14F-4D97-AF65-F5344CB8AC3E}">
        <p14:creationId xmlns:p14="http://schemas.microsoft.com/office/powerpoint/2010/main" val="28187489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D7E19-3272-41BF-AB51-6EC99088553F}"/>
              </a:ext>
            </a:extLst>
          </p:cNvPr>
          <p:cNvSpPr>
            <a:spLocks noGrp="1"/>
          </p:cNvSpPr>
          <p:nvPr>
            <p:ph type="title"/>
          </p:nvPr>
        </p:nvSpPr>
        <p:spPr/>
        <p:txBody>
          <a:bodyPr/>
          <a:lstStyle/>
          <a:p>
            <a:r>
              <a:rPr lang="en-ZA" dirty="0"/>
              <a:t>Conclusion </a:t>
            </a:r>
          </a:p>
        </p:txBody>
      </p:sp>
      <p:sp>
        <p:nvSpPr>
          <p:cNvPr id="3" name="Content Placeholder 2">
            <a:extLst>
              <a:ext uri="{FF2B5EF4-FFF2-40B4-BE49-F238E27FC236}">
                <a16:creationId xmlns:a16="http://schemas.microsoft.com/office/drawing/2014/main" id="{6BB8ADE8-A9CC-400A-9336-06A0C528DEC4}"/>
              </a:ext>
            </a:extLst>
          </p:cNvPr>
          <p:cNvSpPr>
            <a:spLocks noGrp="1"/>
          </p:cNvSpPr>
          <p:nvPr>
            <p:ph idx="1"/>
          </p:nvPr>
        </p:nvSpPr>
        <p:spPr/>
        <p:txBody>
          <a:bodyPr/>
          <a:lstStyle/>
          <a:p>
            <a:pPr>
              <a:buFont typeface="Arial" panose="020B0604020202020204" pitchFamily="34" charset="0"/>
              <a:buChar char="•"/>
            </a:pPr>
            <a:r>
              <a:rPr lang="en-ZA" dirty="0"/>
              <a:t>Nedlac performed well under difficult circumstances</a:t>
            </a:r>
          </a:p>
          <a:p>
            <a:pPr>
              <a:buFont typeface="Arial" panose="020B0604020202020204" pitchFamily="34" charset="0"/>
              <a:buChar char="•"/>
            </a:pPr>
            <a:r>
              <a:rPr lang="en-ZA" dirty="0"/>
              <a:t>Third and fourth quarter could not have anticipated the changes including shift to online meetings, remote working and the need to respond rapidly the health and economic crises facing South Africa, but work done in these quarters put Nedlac on a footing to do so.</a:t>
            </a:r>
          </a:p>
        </p:txBody>
      </p:sp>
      <p:sp>
        <p:nvSpPr>
          <p:cNvPr id="4" name="Slide Number Placeholder 3">
            <a:extLst>
              <a:ext uri="{FF2B5EF4-FFF2-40B4-BE49-F238E27FC236}">
                <a16:creationId xmlns:a16="http://schemas.microsoft.com/office/drawing/2014/main" id="{C9441C7B-CF26-4121-AB17-9DBCB0EB54CC}"/>
              </a:ext>
            </a:extLst>
          </p:cNvPr>
          <p:cNvSpPr>
            <a:spLocks noGrp="1"/>
          </p:cNvSpPr>
          <p:nvPr>
            <p:ph type="sldNum" sz="quarter" idx="12"/>
          </p:nvPr>
        </p:nvSpPr>
        <p:spPr/>
        <p:txBody>
          <a:bodyPr/>
          <a:lstStyle/>
          <a:p>
            <a:pPr>
              <a:defRPr/>
            </a:pPr>
            <a:fld id="{416AF1B2-E7A4-446A-84DC-90AA83BA6A19}" type="slidenum">
              <a:rPr lang="en-US" smtClean="0"/>
              <a:pPr>
                <a:defRPr/>
              </a:pPr>
              <a:t>34</a:t>
            </a:fld>
            <a:endParaRPr lang="en-US" dirty="0"/>
          </a:p>
        </p:txBody>
      </p:sp>
    </p:spTree>
    <p:extLst>
      <p:ext uri="{BB962C8B-B14F-4D97-AF65-F5344CB8AC3E}">
        <p14:creationId xmlns:p14="http://schemas.microsoft.com/office/powerpoint/2010/main" val="2562486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7A46CAF-0137-4A80-B29D-D6DF8316309F}"/>
              </a:ext>
            </a:extLst>
          </p:cNvPr>
          <p:cNvSpPr>
            <a:spLocks noGrp="1"/>
          </p:cNvSpPr>
          <p:nvPr>
            <p:ph type="sldNum" sz="quarter" idx="12"/>
          </p:nvPr>
        </p:nvSpPr>
        <p:spPr/>
        <p:txBody>
          <a:bodyPr/>
          <a:lstStyle/>
          <a:p>
            <a:pPr>
              <a:defRPr/>
            </a:pPr>
            <a:fld id="{416AF1B2-E7A4-446A-84DC-90AA83BA6A19}" type="slidenum">
              <a:rPr lang="en-US" smtClean="0"/>
              <a:pPr>
                <a:defRPr/>
              </a:pPr>
              <a:t>4</a:t>
            </a:fld>
            <a:endParaRPr lang="en-US" dirty="0"/>
          </a:p>
        </p:txBody>
      </p:sp>
      <p:sp>
        <p:nvSpPr>
          <p:cNvPr id="5" name="Title 4">
            <a:extLst>
              <a:ext uri="{FF2B5EF4-FFF2-40B4-BE49-F238E27FC236}">
                <a16:creationId xmlns:a16="http://schemas.microsoft.com/office/drawing/2014/main" id="{7A711319-5DF7-430A-890C-9377215C3BD9}"/>
              </a:ext>
            </a:extLst>
          </p:cNvPr>
          <p:cNvSpPr txBox="1">
            <a:spLocks/>
          </p:cNvSpPr>
          <p:nvPr/>
        </p:nvSpPr>
        <p:spPr bwMode="auto">
          <a:xfrm>
            <a:off x="395536" y="1694421"/>
            <a:ext cx="8229600" cy="2232248"/>
          </a:xfrm>
          <a:prstGeom prst="rect">
            <a:avLst/>
          </a:prstGeom>
          <a:solidFill>
            <a:srgbClr val="92D050"/>
          </a:solidFill>
          <a:ln w="9525">
            <a:solidFill>
              <a:schemeClr val="tx1"/>
            </a:solid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t" anchorCtr="0" compatLnSpc="1">
            <a:prstTxWarp prst="textNoShape">
              <a:avLst/>
            </a:prstTxWarp>
          </a:bodyPr>
          <a:lstStyle>
            <a:lvl1pPr algn="ctr" defTabSz="457200" rtl="0" eaLnBrk="0" fontAlgn="base" hangingPunct="0">
              <a:spcBef>
                <a:spcPct val="0"/>
              </a:spcBef>
              <a:spcAft>
                <a:spcPct val="0"/>
              </a:spcAft>
              <a:defRPr sz="4400" kern="1200">
                <a:solidFill>
                  <a:schemeClr val="lt1"/>
                </a:solidFill>
                <a:latin typeface="+mn-lt"/>
                <a:ea typeface="+mn-ea"/>
                <a:cs typeface="+mn-cs"/>
              </a:defRPr>
            </a:lvl1pPr>
            <a:lvl2pPr algn="ctr" defTabSz="457200" rtl="0" eaLnBrk="0" fontAlgn="base" hangingPunct="0">
              <a:spcBef>
                <a:spcPct val="0"/>
              </a:spcBef>
              <a:spcAft>
                <a:spcPct val="0"/>
              </a:spcAft>
              <a:defRPr sz="4400">
                <a:solidFill>
                  <a:schemeClr val="lt1"/>
                </a:solidFill>
                <a:latin typeface="+mn-lt"/>
                <a:ea typeface="+mn-ea"/>
                <a:cs typeface="+mn-cs"/>
              </a:defRPr>
            </a:lvl2pPr>
            <a:lvl3pPr algn="ctr" defTabSz="457200" rtl="0" eaLnBrk="0" fontAlgn="base" hangingPunct="0">
              <a:spcBef>
                <a:spcPct val="0"/>
              </a:spcBef>
              <a:spcAft>
                <a:spcPct val="0"/>
              </a:spcAft>
              <a:defRPr sz="4400">
                <a:solidFill>
                  <a:schemeClr val="lt1"/>
                </a:solidFill>
                <a:latin typeface="+mn-lt"/>
                <a:ea typeface="+mn-ea"/>
                <a:cs typeface="+mn-cs"/>
              </a:defRPr>
            </a:lvl3pPr>
            <a:lvl4pPr algn="ctr" defTabSz="457200" rtl="0" eaLnBrk="0" fontAlgn="base" hangingPunct="0">
              <a:spcBef>
                <a:spcPct val="0"/>
              </a:spcBef>
              <a:spcAft>
                <a:spcPct val="0"/>
              </a:spcAft>
              <a:defRPr sz="4400">
                <a:solidFill>
                  <a:schemeClr val="lt1"/>
                </a:solidFill>
                <a:latin typeface="+mn-lt"/>
                <a:ea typeface="+mn-ea"/>
                <a:cs typeface="+mn-cs"/>
              </a:defRPr>
            </a:lvl4pPr>
            <a:lvl5pPr algn="ctr" defTabSz="457200" rtl="0" eaLnBrk="0" fontAlgn="base" hangingPunct="0">
              <a:spcBef>
                <a:spcPct val="0"/>
              </a:spcBef>
              <a:spcAft>
                <a:spcPct val="0"/>
              </a:spcAft>
              <a:defRPr sz="4400">
                <a:solidFill>
                  <a:schemeClr val="lt1"/>
                </a:solidFill>
                <a:latin typeface="+mn-lt"/>
                <a:ea typeface="+mn-ea"/>
                <a:cs typeface="+mn-cs"/>
              </a:defRPr>
            </a:lvl5pPr>
            <a:lvl6pPr marL="457200" algn="ctr" defTabSz="457200" rtl="0" fontAlgn="base">
              <a:spcBef>
                <a:spcPct val="0"/>
              </a:spcBef>
              <a:spcAft>
                <a:spcPct val="0"/>
              </a:spcAft>
              <a:defRPr sz="4400">
                <a:solidFill>
                  <a:schemeClr val="lt1"/>
                </a:solidFill>
                <a:latin typeface="+mn-lt"/>
                <a:ea typeface="+mn-ea"/>
                <a:cs typeface="+mn-cs"/>
              </a:defRPr>
            </a:lvl6pPr>
            <a:lvl7pPr marL="914400" algn="ctr" defTabSz="457200" rtl="0" fontAlgn="base">
              <a:spcBef>
                <a:spcPct val="0"/>
              </a:spcBef>
              <a:spcAft>
                <a:spcPct val="0"/>
              </a:spcAft>
              <a:defRPr sz="4400">
                <a:solidFill>
                  <a:schemeClr val="lt1"/>
                </a:solidFill>
                <a:latin typeface="+mn-lt"/>
                <a:ea typeface="+mn-ea"/>
                <a:cs typeface="+mn-cs"/>
              </a:defRPr>
            </a:lvl7pPr>
            <a:lvl8pPr marL="1371600" algn="ctr" defTabSz="457200" rtl="0" fontAlgn="base">
              <a:spcBef>
                <a:spcPct val="0"/>
              </a:spcBef>
              <a:spcAft>
                <a:spcPct val="0"/>
              </a:spcAft>
              <a:defRPr sz="4400">
                <a:solidFill>
                  <a:schemeClr val="lt1"/>
                </a:solidFill>
                <a:latin typeface="+mn-lt"/>
                <a:ea typeface="+mn-ea"/>
                <a:cs typeface="+mn-cs"/>
              </a:defRPr>
            </a:lvl8pPr>
            <a:lvl9pPr marL="1828800" algn="ctr" defTabSz="457200" rtl="0" fontAlgn="base">
              <a:spcBef>
                <a:spcPct val="0"/>
              </a:spcBef>
              <a:spcAft>
                <a:spcPct val="0"/>
              </a:spcAft>
              <a:defRPr sz="4400">
                <a:solidFill>
                  <a:schemeClr val="lt1"/>
                </a:solidFill>
                <a:latin typeface="+mn-lt"/>
                <a:ea typeface="+mn-ea"/>
                <a:cs typeface="+mn-cs"/>
              </a:defRPr>
            </a:lvl9pPr>
          </a:lstStyle>
          <a:p>
            <a:pPr eaLnBrk="1" hangingPunct="1">
              <a:spcBef>
                <a:spcPct val="20000"/>
              </a:spcBef>
              <a:buFont typeface="Arial" charset="0"/>
              <a:buNone/>
            </a:pPr>
            <a:r>
              <a:rPr lang="en-ZA" sz="2800" b="1" dirty="0">
                <a:solidFill>
                  <a:schemeClr val="bg1"/>
                </a:solidFill>
                <a:cs typeface="Arial" pitchFamily="34" charset="0"/>
              </a:rPr>
              <a:t/>
            </a:r>
            <a:br>
              <a:rPr lang="en-ZA" sz="2800" b="1" dirty="0">
                <a:solidFill>
                  <a:schemeClr val="bg1"/>
                </a:solidFill>
                <a:cs typeface="Arial" pitchFamily="34" charset="0"/>
              </a:rPr>
            </a:br>
            <a:r>
              <a:rPr lang="en-ZA" sz="2800" b="1" dirty="0">
                <a:solidFill>
                  <a:schemeClr val="bg1"/>
                </a:solidFill>
                <a:cs typeface="Arial" pitchFamily="34" charset="0"/>
              </a:rPr>
              <a:t>REPORT ON PERFORMANCE </a:t>
            </a:r>
            <a:br>
              <a:rPr lang="en-ZA" sz="2800" b="1" dirty="0">
                <a:solidFill>
                  <a:schemeClr val="bg1"/>
                </a:solidFill>
                <a:cs typeface="Arial" pitchFamily="34" charset="0"/>
              </a:rPr>
            </a:br>
            <a:r>
              <a:rPr lang="en-US" sz="2800" b="1" dirty="0">
                <a:solidFill>
                  <a:schemeClr val="bg1"/>
                </a:solidFill>
                <a:cs typeface="Arial" pitchFamily="34" charset="0"/>
              </a:rPr>
              <a:t>QUARTER 3</a:t>
            </a:r>
            <a:br>
              <a:rPr lang="en-US" sz="2800" b="1" dirty="0">
                <a:solidFill>
                  <a:schemeClr val="bg1"/>
                </a:solidFill>
                <a:cs typeface="Arial" pitchFamily="34" charset="0"/>
              </a:rPr>
            </a:br>
            <a:r>
              <a:rPr lang="en-US" sz="2800" b="1" dirty="0">
                <a:solidFill>
                  <a:schemeClr val="bg1"/>
                </a:solidFill>
                <a:cs typeface="Arial" pitchFamily="34" charset="0"/>
              </a:rPr>
              <a:t> 2019-20</a:t>
            </a:r>
          </a:p>
        </p:txBody>
      </p:sp>
    </p:spTree>
    <p:extLst>
      <p:ext uri="{BB962C8B-B14F-4D97-AF65-F5344CB8AC3E}">
        <p14:creationId xmlns:p14="http://schemas.microsoft.com/office/powerpoint/2010/main" val="191331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27958-0BA2-41D6-AC43-92449C130961}"/>
              </a:ext>
            </a:extLst>
          </p:cNvPr>
          <p:cNvSpPr>
            <a:spLocks noGrp="1"/>
          </p:cNvSpPr>
          <p:nvPr>
            <p:ph type="title"/>
          </p:nvPr>
        </p:nvSpPr>
        <p:spPr/>
        <p:txBody>
          <a:bodyPr/>
          <a:lstStyle/>
          <a:p>
            <a:r>
              <a:rPr lang="en-ZA" sz="2400" b="1" dirty="0">
                <a:solidFill>
                  <a:prstClr val="black"/>
                </a:solidFill>
              </a:rPr>
              <a:t>OVERVIEW OF PERFORMANCE FOR QUARTER 3</a:t>
            </a:r>
            <a:endParaRPr lang="en-ZA" dirty="0"/>
          </a:p>
        </p:txBody>
      </p:sp>
      <p:sp>
        <p:nvSpPr>
          <p:cNvPr id="3" name="Slide Number Placeholder 2">
            <a:extLst>
              <a:ext uri="{FF2B5EF4-FFF2-40B4-BE49-F238E27FC236}">
                <a16:creationId xmlns:a16="http://schemas.microsoft.com/office/drawing/2014/main" id="{FB496B62-4574-4571-8EFD-9DAB7C8B96F3}"/>
              </a:ext>
            </a:extLst>
          </p:cNvPr>
          <p:cNvSpPr>
            <a:spLocks noGrp="1"/>
          </p:cNvSpPr>
          <p:nvPr>
            <p:ph type="sldNum" sz="quarter" idx="12"/>
          </p:nvPr>
        </p:nvSpPr>
        <p:spPr/>
        <p:txBody>
          <a:bodyPr/>
          <a:lstStyle/>
          <a:p>
            <a:pPr>
              <a:defRPr/>
            </a:pPr>
            <a:fld id="{0AEE383F-EC86-405A-B485-FE7E7178F53F}" type="slidenum">
              <a:rPr lang="en-US" smtClean="0"/>
              <a:pPr>
                <a:defRPr/>
              </a:pPr>
              <a:t>5</a:t>
            </a:fld>
            <a:endParaRPr lang="en-US" dirty="0"/>
          </a:p>
        </p:txBody>
      </p:sp>
      <p:sp>
        <p:nvSpPr>
          <p:cNvPr id="4" name="Rectangle 3">
            <a:extLst>
              <a:ext uri="{FF2B5EF4-FFF2-40B4-BE49-F238E27FC236}">
                <a16:creationId xmlns:a16="http://schemas.microsoft.com/office/drawing/2014/main" id="{C8160298-D007-44C1-AC1E-C288C1843345}"/>
              </a:ext>
            </a:extLst>
          </p:cNvPr>
          <p:cNvSpPr/>
          <p:nvPr/>
        </p:nvSpPr>
        <p:spPr>
          <a:xfrm>
            <a:off x="457200" y="1582341"/>
            <a:ext cx="8363272" cy="4801314"/>
          </a:xfrm>
          <a:prstGeom prst="rect">
            <a:avLst/>
          </a:prstGeom>
        </p:spPr>
        <p:txBody>
          <a:bodyPr wrap="square">
            <a:spAutoFit/>
          </a:bodyPr>
          <a:lstStyle/>
          <a:p>
            <a:pPr marL="285750" lvl="0" indent="-285750" algn="just">
              <a:buFont typeface="Arial" panose="020B0604020202020204" pitchFamily="34" charset="0"/>
              <a:buChar char="•"/>
            </a:pPr>
            <a:r>
              <a:rPr lang="en-GB" sz="2400" dirty="0">
                <a:solidFill>
                  <a:prstClr val="black"/>
                </a:solidFill>
              </a:rPr>
              <a:t>Nedlac had 15 planned performance indicators as per the Annual Performance Plan for Quarter </a:t>
            </a:r>
            <a:r>
              <a:rPr lang="en-GB" sz="2400" dirty="0"/>
              <a:t>3</a:t>
            </a:r>
            <a:r>
              <a:rPr lang="en-GB" sz="2400" dirty="0">
                <a:solidFill>
                  <a:prstClr val="black"/>
                </a:solidFill>
              </a:rPr>
              <a:t>. </a:t>
            </a:r>
          </a:p>
          <a:p>
            <a:pPr marL="285750" lvl="0" indent="-285750" algn="just">
              <a:buFont typeface="Arial" panose="020B0604020202020204" pitchFamily="34" charset="0"/>
              <a:buChar char="•"/>
            </a:pPr>
            <a:r>
              <a:rPr lang="en-GB" sz="2400" dirty="0">
                <a:solidFill>
                  <a:prstClr val="black"/>
                </a:solidFill>
              </a:rPr>
              <a:t>14 planned indicators were achieved representing the 93% achievement.</a:t>
            </a:r>
          </a:p>
          <a:p>
            <a:pPr marL="285750" lvl="0" indent="-285750" algn="just">
              <a:buFont typeface="Arial" panose="020B0604020202020204" pitchFamily="34" charset="0"/>
              <a:buChar char="•"/>
            </a:pPr>
            <a:r>
              <a:rPr lang="en-GB" sz="2400" dirty="0">
                <a:solidFill>
                  <a:prstClr val="black"/>
                </a:solidFill>
              </a:rPr>
              <a:t>1 Target was not achieved. (See challenges and remedial action slide).</a:t>
            </a:r>
          </a:p>
          <a:p>
            <a:pPr marL="285750" lvl="0" indent="-285750" algn="just">
              <a:buFont typeface="Arial" panose="020B0604020202020204" pitchFamily="34" charset="0"/>
              <a:buChar char="•"/>
            </a:pPr>
            <a:r>
              <a:rPr lang="en-GB" sz="2400" dirty="0">
                <a:solidFill>
                  <a:prstClr val="black"/>
                </a:solidFill>
              </a:rPr>
              <a:t>1 Target set for Quarter 4 relating to the conclusion of Nedlac Report on the Integrated Resource Plan was achieved in Quarter 3, earlier that planned on the APP as it was tabled in the earlier period by Government.</a:t>
            </a:r>
          </a:p>
          <a:p>
            <a:pPr marL="285750" lvl="0" indent="-285750" algn="just">
              <a:buFont typeface="Arial" panose="020B0604020202020204" pitchFamily="34" charset="0"/>
              <a:buChar char="•"/>
            </a:pPr>
            <a:r>
              <a:rPr lang="en-GB" sz="2400" dirty="0">
                <a:solidFill>
                  <a:prstClr val="black"/>
                </a:solidFill>
              </a:rPr>
              <a:t>The tables below provide summary of performance per Programme and Per Strategic Objectives.</a:t>
            </a:r>
          </a:p>
          <a:p>
            <a:pPr marL="742950" lvl="1" indent="-285750" algn="just">
              <a:buFont typeface="Arial" panose="020B0604020202020204" pitchFamily="34" charset="0"/>
              <a:buChar char="•"/>
            </a:pPr>
            <a:endParaRPr lang="en-GB" dirty="0">
              <a:solidFill>
                <a:prstClr val="black"/>
              </a:solidFill>
            </a:endParaRPr>
          </a:p>
        </p:txBody>
      </p:sp>
    </p:spTree>
    <p:extLst>
      <p:ext uri="{BB962C8B-B14F-4D97-AF65-F5344CB8AC3E}">
        <p14:creationId xmlns:p14="http://schemas.microsoft.com/office/powerpoint/2010/main" val="3885836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bwMode="auto">
          <a:xfrm>
            <a:off x="457200" y="492196"/>
            <a:ext cx="8229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b="1" dirty="0">
                <a:solidFill>
                  <a:prstClr val="black"/>
                </a:solidFill>
                <a:latin typeface="Arial" pitchFamily="34" charset="0"/>
                <a:cs typeface="Arial" pitchFamily="34" charset="0"/>
              </a:rPr>
              <a:t>2019/20 PERFORMANCE PER PROGRAMME </a:t>
            </a:r>
            <a:br>
              <a:rPr lang="en-US" sz="2000" b="1" dirty="0">
                <a:solidFill>
                  <a:prstClr val="black"/>
                </a:solidFill>
                <a:latin typeface="Arial" pitchFamily="34" charset="0"/>
                <a:cs typeface="Arial" pitchFamily="34" charset="0"/>
              </a:rPr>
            </a:br>
            <a:r>
              <a:rPr lang="en-US" sz="2000" b="1" dirty="0">
                <a:solidFill>
                  <a:prstClr val="black"/>
                </a:solidFill>
                <a:latin typeface="Arial" pitchFamily="34" charset="0"/>
                <a:cs typeface="Arial" pitchFamily="34" charset="0"/>
              </a:rPr>
              <a:t>QUARTER 3</a:t>
            </a:r>
            <a:endParaRPr lang="en-ZA" sz="2000" b="1" dirty="0">
              <a:solidFill>
                <a:prstClr val="black"/>
              </a:solidFill>
              <a:latin typeface="Arial" pitchFamily="34" charset="0"/>
              <a:cs typeface="Arial" pitchFamily="34" charset="0"/>
            </a:endParaRPr>
          </a:p>
        </p:txBody>
      </p:sp>
      <p:sp>
        <p:nvSpPr>
          <p:cNvPr id="2" name="Content Placeholder 1"/>
          <p:cNvSpPr>
            <a:spLocks noGrp="1"/>
          </p:cNvSpPr>
          <p:nvPr>
            <p:ph idx="1"/>
          </p:nvPr>
        </p:nvSpPr>
        <p:spPr/>
        <p:txBody>
          <a:bodyPr/>
          <a:lstStyle/>
          <a:p>
            <a:pPr marL="0" indent="0">
              <a:buNone/>
            </a:pPr>
            <a:r>
              <a:rPr lang="en-US" dirty="0"/>
              <a:t>.</a:t>
            </a:r>
          </a:p>
        </p:txBody>
      </p:sp>
      <p:graphicFrame>
        <p:nvGraphicFramePr>
          <p:cNvPr id="6" name="Table 5"/>
          <p:cNvGraphicFramePr>
            <a:graphicFrameLocks noGrp="1"/>
          </p:cNvGraphicFramePr>
          <p:nvPr>
            <p:extLst>
              <p:ext uri="{D42A27DB-BD31-4B8C-83A1-F6EECF244321}">
                <p14:modId xmlns:p14="http://schemas.microsoft.com/office/powerpoint/2010/main" val="2977526783"/>
              </p:ext>
            </p:extLst>
          </p:nvPr>
        </p:nvGraphicFramePr>
        <p:xfrm>
          <a:off x="323528" y="1412776"/>
          <a:ext cx="8568952" cy="4994946"/>
        </p:xfrm>
        <a:graphic>
          <a:graphicData uri="http://schemas.openxmlformats.org/drawingml/2006/table">
            <a:tbl>
              <a:tblPr/>
              <a:tblGrid>
                <a:gridCol w="1525148">
                  <a:extLst>
                    <a:ext uri="{9D8B030D-6E8A-4147-A177-3AD203B41FA5}">
                      <a16:colId xmlns:a16="http://schemas.microsoft.com/office/drawing/2014/main" val="20000"/>
                    </a:ext>
                  </a:extLst>
                </a:gridCol>
                <a:gridCol w="1386393">
                  <a:extLst>
                    <a:ext uri="{9D8B030D-6E8A-4147-A177-3AD203B41FA5}">
                      <a16:colId xmlns:a16="http://schemas.microsoft.com/office/drawing/2014/main" val="20001"/>
                    </a:ext>
                  </a:extLst>
                </a:gridCol>
                <a:gridCol w="1307221">
                  <a:extLst>
                    <a:ext uri="{9D8B030D-6E8A-4147-A177-3AD203B41FA5}">
                      <a16:colId xmlns:a16="http://schemas.microsoft.com/office/drawing/2014/main" val="20002"/>
                    </a:ext>
                  </a:extLst>
                </a:gridCol>
                <a:gridCol w="1469870">
                  <a:extLst>
                    <a:ext uri="{9D8B030D-6E8A-4147-A177-3AD203B41FA5}">
                      <a16:colId xmlns:a16="http://schemas.microsoft.com/office/drawing/2014/main" val="20003"/>
                    </a:ext>
                  </a:extLst>
                </a:gridCol>
                <a:gridCol w="1322832">
                  <a:extLst>
                    <a:ext uri="{9D8B030D-6E8A-4147-A177-3AD203B41FA5}">
                      <a16:colId xmlns:a16="http://schemas.microsoft.com/office/drawing/2014/main" val="20004"/>
                    </a:ext>
                  </a:extLst>
                </a:gridCol>
                <a:gridCol w="1557488">
                  <a:extLst>
                    <a:ext uri="{9D8B030D-6E8A-4147-A177-3AD203B41FA5}">
                      <a16:colId xmlns:a16="http://schemas.microsoft.com/office/drawing/2014/main" val="20005"/>
                    </a:ext>
                  </a:extLst>
                </a:gridCol>
              </a:tblGrid>
              <a:tr h="1030302">
                <a:tc>
                  <a:txBody>
                    <a:bodyPr/>
                    <a:lstStyle/>
                    <a:p>
                      <a:pPr algn="just">
                        <a:lnSpc>
                          <a:spcPct val="150000"/>
                        </a:lnSpc>
                        <a:spcAft>
                          <a:spcPts val="0"/>
                        </a:spcAft>
                      </a:pPr>
                      <a:r>
                        <a:rPr lang="en-US" sz="1400" b="1" dirty="0">
                          <a:effectLst/>
                          <a:latin typeface="Arial"/>
                          <a:ea typeface="Times New Roman"/>
                        </a:rPr>
                        <a:t>Programme</a:t>
                      </a:r>
                      <a:endParaRPr lang="en-ZA" sz="1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150000"/>
                        </a:lnSpc>
                        <a:spcAft>
                          <a:spcPts val="0"/>
                        </a:spcAft>
                      </a:pPr>
                      <a:r>
                        <a:rPr lang="en-US" sz="1400" b="1" dirty="0">
                          <a:effectLst/>
                          <a:latin typeface="Arial"/>
                          <a:ea typeface="Times New Roman"/>
                        </a:rPr>
                        <a:t>Quarterly Planned Indicators</a:t>
                      </a:r>
                      <a:endParaRPr lang="en-ZA" sz="1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150000"/>
                        </a:lnSpc>
                        <a:spcAft>
                          <a:spcPts val="0"/>
                        </a:spcAft>
                      </a:pPr>
                      <a:r>
                        <a:rPr lang="en-US" sz="1400" b="1" dirty="0">
                          <a:effectLst/>
                          <a:latin typeface="Arial"/>
                          <a:ea typeface="Times New Roman"/>
                        </a:rPr>
                        <a:t>Planned Targets Achieved</a:t>
                      </a:r>
                      <a:endParaRPr lang="en-ZA" sz="1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just">
                        <a:lnSpc>
                          <a:spcPct val="150000"/>
                        </a:lnSpc>
                        <a:spcAft>
                          <a:spcPts val="0"/>
                        </a:spcAft>
                      </a:pPr>
                      <a:r>
                        <a:rPr lang="en-US" sz="1400" b="1" dirty="0">
                          <a:effectLst/>
                          <a:latin typeface="Arial"/>
                          <a:ea typeface="Times New Roman"/>
                        </a:rPr>
                        <a:t>Targets achieved but not planned for in the Quarter</a:t>
                      </a:r>
                      <a:endParaRPr lang="en-ZA" sz="1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just">
                        <a:lnSpc>
                          <a:spcPct val="150000"/>
                        </a:lnSpc>
                        <a:spcAft>
                          <a:spcPts val="0"/>
                        </a:spcAft>
                      </a:pPr>
                      <a:r>
                        <a:rPr lang="en-US" sz="1400" b="1" dirty="0">
                          <a:effectLst/>
                          <a:latin typeface="Arial"/>
                          <a:ea typeface="Times New Roman"/>
                        </a:rPr>
                        <a:t>Not Achieved</a:t>
                      </a:r>
                      <a:endParaRPr lang="en-ZA" sz="1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l">
                        <a:lnSpc>
                          <a:spcPct val="150000"/>
                        </a:lnSpc>
                        <a:spcAft>
                          <a:spcPts val="0"/>
                        </a:spcAft>
                      </a:pPr>
                      <a:r>
                        <a:rPr lang="en-US" sz="1400" b="1" dirty="0">
                          <a:effectLst/>
                          <a:latin typeface="Arial"/>
                          <a:ea typeface="Times New Roman"/>
                        </a:rPr>
                        <a:t>Overall Achievement (%) </a:t>
                      </a:r>
                      <a:endParaRPr lang="en-ZA" sz="1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670594">
                <a:tc>
                  <a:txBody>
                    <a:bodyPr/>
                    <a:lstStyle/>
                    <a:p>
                      <a:pPr algn="l">
                        <a:lnSpc>
                          <a:spcPct val="150000"/>
                        </a:lnSpc>
                        <a:spcAft>
                          <a:spcPts val="0"/>
                        </a:spcAft>
                      </a:pPr>
                      <a:r>
                        <a:rPr lang="en-US" sz="1400" dirty="0">
                          <a:effectLst/>
                          <a:latin typeface="Arial"/>
                          <a:ea typeface="Times New Roman"/>
                        </a:rPr>
                        <a:t>1: Administration</a:t>
                      </a:r>
                      <a:endParaRPr lang="en-ZA" sz="1400" dirty="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17448">
                <a:tc>
                  <a:txBody>
                    <a:bodyPr/>
                    <a:lstStyle/>
                    <a:p>
                      <a:pPr algn="l">
                        <a:lnSpc>
                          <a:spcPct val="150000"/>
                        </a:lnSpc>
                        <a:spcAft>
                          <a:spcPts val="0"/>
                        </a:spcAft>
                      </a:pPr>
                      <a:r>
                        <a:rPr lang="en-US" sz="1400" dirty="0">
                          <a:effectLst/>
                          <a:latin typeface="Arial"/>
                          <a:ea typeface="Times New Roman"/>
                        </a:rPr>
                        <a:t>2: Core Operations</a:t>
                      </a:r>
                      <a:endParaRPr lang="en-ZA" sz="1400" dirty="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7</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6</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1</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86%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84478">
                <a:tc>
                  <a:txBody>
                    <a:bodyPr/>
                    <a:lstStyle/>
                    <a:p>
                      <a:pPr algn="l">
                        <a:lnSpc>
                          <a:spcPct val="150000"/>
                        </a:lnSpc>
                        <a:spcAft>
                          <a:spcPts val="0"/>
                        </a:spcAft>
                      </a:pPr>
                      <a:r>
                        <a:rPr lang="en-US" sz="1400" dirty="0">
                          <a:effectLst/>
                          <a:latin typeface="Arial"/>
                          <a:ea typeface="Times New Roman"/>
                        </a:rPr>
                        <a:t>3. Constituency  Capacity Building Funds</a:t>
                      </a:r>
                      <a:endParaRPr lang="en-ZA" sz="1400" dirty="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125710">
                <a:tc>
                  <a:txBody>
                    <a:bodyPr/>
                    <a:lstStyle/>
                    <a:p>
                      <a:pPr algn="l">
                        <a:lnSpc>
                          <a:spcPct val="150000"/>
                        </a:lnSpc>
                        <a:spcAft>
                          <a:spcPts val="0"/>
                        </a:spcAft>
                      </a:pPr>
                      <a:r>
                        <a:rPr lang="en-US" sz="1400" b="1" dirty="0">
                          <a:effectLst/>
                          <a:latin typeface="Arial"/>
                          <a:ea typeface="Times New Roman"/>
                        </a:rPr>
                        <a:t>Summary of Performance</a:t>
                      </a:r>
                      <a:endParaRPr lang="en-ZA" sz="1400" dirty="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15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14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1</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endParaRPr lang="en-ZA" sz="1400" b="1" kern="1200" dirty="0">
                        <a:solidFill>
                          <a:schemeClr val="tx1"/>
                        </a:solidFill>
                        <a:effectLst/>
                        <a:latin typeface="Arial"/>
                        <a:ea typeface="Times New Roman"/>
                        <a:cs typeface="+mn-cs"/>
                      </a:endParaRPr>
                    </a:p>
                    <a:p>
                      <a:pPr marL="0" algn="just" defTabSz="457200" rtl="0" eaLnBrk="1" latinLnBrk="0" hangingPunct="1">
                        <a:lnSpc>
                          <a:spcPct val="150000"/>
                        </a:lnSpc>
                        <a:spcAft>
                          <a:spcPts val="0"/>
                        </a:spcAft>
                      </a:pPr>
                      <a:r>
                        <a:rPr lang="en-ZA" sz="1400" b="1" kern="1200" dirty="0">
                          <a:solidFill>
                            <a:schemeClr val="tx1"/>
                          </a:solidFill>
                          <a:effectLst/>
                          <a:latin typeface="Arial"/>
                          <a:ea typeface="Times New Roman"/>
                          <a:cs typeface="+mn-cs"/>
                        </a:rPr>
                        <a:t>93%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7" name="Slide Number Placeholder 3"/>
          <p:cNvSpPr>
            <a:spLocks noGrp="1"/>
          </p:cNvSpPr>
          <p:nvPr>
            <p:ph type="sldNum" sz="quarter" idx="12"/>
          </p:nvPr>
        </p:nvSpPr>
        <p:spPr>
          <a:xfrm>
            <a:off x="6876256" y="6381328"/>
            <a:ext cx="2133600" cy="365125"/>
          </a:xfrm>
        </p:spPr>
        <p:txBody>
          <a:bodyPr/>
          <a:lstStyle/>
          <a:p>
            <a:pPr>
              <a:defRPr/>
            </a:pPr>
            <a:fld id="{416AF1B2-E7A4-446A-84DC-90AA83BA6A19}" type="slidenum">
              <a:rPr lang="en-US" sz="1400" smtClean="0">
                <a:solidFill>
                  <a:schemeClr val="bg1"/>
                </a:solidFill>
              </a:rPr>
              <a:pPr>
                <a:defRPr/>
              </a:pPr>
              <a:t>6</a:t>
            </a:fld>
            <a:endParaRPr lang="en-US" sz="1400" dirty="0">
              <a:solidFill>
                <a:schemeClr val="bg1"/>
              </a:solidFill>
            </a:endParaRPr>
          </a:p>
        </p:txBody>
      </p:sp>
    </p:spTree>
    <p:extLst>
      <p:ext uri="{BB962C8B-B14F-4D97-AF65-F5344CB8AC3E}">
        <p14:creationId xmlns:p14="http://schemas.microsoft.com/office/powerpoint/2010/main" val="2684170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8FF73-3844-4C4E-88D7-F6957F35B8DE}"/>
              </a:ext>
            </a:extLst>
          </p:cNvPr>
          <p:cNvSpPr>
            <a:spLocks noGrp="1"/>
          </p:cNvSpPr>
          <p:nvPr>
            <p:ph type="title"/>
          </p:nvPr>
        </p:nvSpPr>
        <p:spPr/>
        <p:txBody>
          <a:bodyPr/>
          <a:lstStyle/>
          <a:p>
            <a:r>
              <a:rPr lang="en-US" sz="2000" b="1" dirty="0">
                <a:solidFill>
                  <a:prstClr val="black"/>
                </a:solidFill>
                <a:latin typeface="Arial" pitchFamily="34" charset="0"/>
                <a:cs typeface="Arial" pitchFamily="34" charset="0"/>
              </a:rPr>
              <a:t>2019/20 PERFORMANCE PER STRATEGIC OBJECTIVE</a:t>
            </a:r>
            <a:br>
              <a:rPr lang="en-US" sz="2000" b="1" dirty="0">
                <a:solidFill>
                  <a:prstClr val="black"/>
                </a:solidFill>
                <a:latin typeface="Arial" pitchFamily="34" charset="0"/>
                <a:cs typeface="Arial" pitchFamily="34" charset="0"/>
              </a:rPr>
            </a:br>
            <a:r>
              <a:rPr lang="en-US" sz="2000" b="1" dirty="0">
                <a:solidFill>
                  <a:prstClr val="black"/>
                </a:solidFill>
                <a:latin typeface="Arial" pitchFamily="34" charset="0"/>
                <a:cs typeface="Arial" pitchFamily="34" charset="0"/>
              </a:rPr>
              <a:t>QUARTER 3</a:t>
            </a:r>
            <a:endParaRPr lang="en-ZA" sz="2000" dirty="0"/>
          </a:p>
        </p:txBody>
      </p:sp>
      <p:graphicFrame>
        <p:nvGraphicFramePr>
          <p:cNvPr id="6" name="Content Placeholder 5">
            <a:extLst>
              <a:ext uri="{FF2B5EF4-FFF2-40B4-BE49-F238E27FC236}">
                <a16:creationId xmlns:a16="http://schemas.microsoft.com/office/drawing/2014/main" id="{4DEC7B83-11FB-4006-90C8-634F7662D27F}"/>
              </a:ext>
            </a:extLst>
          </p:cNvPr>
          <p:cNvGraphicFramePr>
            <a:graphicFrameLocks noGrp="1"/>
          </p:cNvGraphicFramePr>
          <p:nvPr>
            <p:ph idx="1"/>
            <p:extLst>
              <p:ext uri="{D42A27DB-BD31-4B8C-83A1-F6EECF244321}">
                <p14:modId xmlns:p14="http://schemas.microsoft.com/office/powerpoint/2010/main" val="3796758022"/>
              </p:ext>
            </p:extLst>
          </p:nvPr>
        </p:nvGraphicFramePr>
        <p:xfrm>
          <a:off x="287524" y="1417639"/>
          <a:ext cx="8568952" cy="5007384"/>
        </p:xfrm>
        <a:graphic>
          <a:graphicData uri="http://schemas.openxmlformats.org/drawingml/2006/table">
            <a:tbl>
              <a:tblPr/>
              <a:tblGrid>
                <a:gridCol w="3420380">
                  <a:extLst>
                    <a:ext uri="{9D8B030D-6E8A-4147-A177-3AD203B41FA5}">
                      <a16:colId xmlns:a16="http://schemas.microsoft.com/office/drawing/2014/main" val="3060028551"/>
                    </a:ext>
                  </a:extLst>
                </a:gridCol>
                <a:gridCol w="1122353">
                  <a:extLst>
                    <a:ext uri="{9D8B030D-6E8A-4147-A177-3AD203B41FA5}">
                      <a16:colId xmlns:a16="http://schemas.microsoft.com/office/drawing/2014/main" val="758165787"/>
                    </a:ext>
                  </a:extLst>
                </a:gridCol>
                <a:gridCol w="917600">
                  <a:extLst>
                    <a:ext uri="{9D8B030D-6E8A-4147-A177-3AD203B41FA5}">
                      <a16:colId xmlns:a16="http://schemas.microsoft.com/office/drawing/2014/main" val="406834055"/>
                    </a:ext>
                  </a:extLst>
                </a:gridCol>
                <a:gridCol w="1006236">
                  <a:extLst>
                    <a:ext uri="{9D8B030D-6E8A-4147-A177-3AD203B41FA5}">
                      <a16:colId xmlns:a16="http://schemas.microsoft.com/office/drawing/2014/main" val="2572110613"/>
                    </a:ext>
                  </a:extLst>
                </a:gridCol>
                <a:gridCol w="1006236">
                  <a:extLst>
                    <a:ext uri="{9D8B030D-6E8A-4147-A177-3AD203B41FA5}">
                      <a16:colId xmlns:a16="http://schemas.microsoft.com/office/drawing/2014/main" val="750057325"/>
                    </a:ext>
                  </a:extLst>
                </a:gridCol>
                <a:gridCol w="1096147">
                  <a:extLst>
                    <a:ext uri="{9D8B030D-6E8A-4147-A177-3AD203B41FA5}">
                      <a16:colId xmlns:a16="http://schemas.microsoft.com/office/drawing/2014/main" val="3831496168"/>
                    </a:ext>
                  </a:extLst>
                </a:gridCol>
              </a:tblGrid>
              <a:tr h="1371341">
                <a:tc>
                  <a:txBody>
                    <a:bodyPr/>
                    <a:lstStyle/>
                    <a:p>
                      <a:pPr fontAlgn="b">
                        <a:lnSpc>
                          <a:spcPct val="115000"/>
                        </a:lnSpc>
                        <a:spcAft>
                          <a:spcPts val="0"/>
                        </a:spcAft>
                      </a:pPr>
                      <a:r>
                        <a:rPr lang="en-GB" sz="14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Strategic  Objectives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071" marR="8071" marT="80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fontAlgn="b">
                        <a:lnSpc>
                          <a:spcPct val="115000"/>
                        </a:lnSpc>
                        <a:spcAft>
                          <a:spcPts val="0"/>
                        </a:spcAft>
                      </a:pPr>
                      <a:r>
                        <a:rPr lang="en-GB" sz="14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Indicators Reporting in Quarter 3</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647" marR="8647" marT="8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fontAlgn="b">
                        <a:lnSpc>
                          <a:spcPct val="115000"/>
                        </a:lnSpc>
                        <a:spcAft>
                          <a:spcPts val="0"/>
                        </a:spcAft>
                      </a:pPr>
                      <a:r>
                        <a:rPr lang="en-GB" sz="1400" b="1" kern="12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Achieved</a:t>
                      </a:r>
                      <a:endParaRPr lang="en-Z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071" marR="8071" marT="80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b">
                        <a:lnSpc>
                          <a:spcPct val="115000"/>
                        </a:lnSpc>
                        <a:spcAft>
                          <a:spcPts val="0"/>
                        </a:spcAft>
                      </a:pPr>
                      <a:r>
                        <a:rPr lang="en-US" sz="1400" b="1" kern="12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Targets achieved but not planned for in the Quarter</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fontAlgn="b">
                        <a:lnSpc>
                          <a:spcPct val="115000"/>
                        </a:lnSpc>
                        <a:spcAft>
                          <a:spcPts val="0"/>
                        </a:spcAft>
                      </a:pPr>
                      <a:r>
                        <a:rPr lang="en-GB" sz="1400" b="1" kern="12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lnSpc>
                          <a:spcPct val="115000"/>
                        </a:lnSpc>
                        <a:spcAft>
                          <a:spcPts val="0"/>
                        </a:spcAft>
                      </a:pPr>
                      <a:r>
                        <a:rPr lang="en-GB" sz="1400" b="1" kern="12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Not Achieved</a:t>
                      </a:r>
                      <a:endParaRPr lang="en-Z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071" marR="8071" marT="80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fontAlgn="b">
                        <a:lnSpc>
                          <a:spcPct val="115000"/>
                        </a:lnSpc>
                        <a:spcAft>
                          <a:spcPts val="0"/>
                        </a:spcAft>
                      </a:pPr>
                      <a:r>
                        <a:rPr lang="en-GB" sz="1400" b="1" kern="12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Overall Achievement</a:t>
                      </a:r>
                      <a:endParaRPr lang="en-Z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071" marR="8071" marT="80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96637557"/>
                  </a:ext>
                </a:extLst>
              </a:tr>
              <a:tr h="902208">
                <a:tc>
                  <a:txBody>
                    <a:bodyPr/>
                    <a:lstStyle/>
                    <a:p>
                      <a:pPr fontAlgn="b">
                        <a:lnSpc>
                          <a:spcPct val="115000"/>
                        </a:lnSpc>
                        <a:spcAft>
                          <a:spcPts val="0"/>
                        </a:spcAft>
                      </a:pPr>
                      <a:r>
                        <a:rPr lang="en-GB" sz="14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Effective governance and strategic leadership</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071" marR="8071"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US" sz="14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647" marR="8647" marT="86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US" sz="14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a:t>
                      </a:r>
                      <a:endParaRPr lang="en-Z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071" marR="70333"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b">
                        <a:lnSpc>
                          <a:spcPct val="115000"/>
                        </a:lnSpc>
                        <a:spcAft>
                          <a:spcPts val="0"/>
                        </a:spcAft>
                      </a:pPr>
                      <a:r>
                        <a:rPr lang="en-US" sz="14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fontAlgn="b">
                        <a:lnSpc>
                          <a:spcPct val="115000"/>
                        </a:lnSpc>
                        <a:spcAft>
                          <a:spcPts val="0"/>
                        </a:spcAft>
                      </a:pPr>
                      <a:r>
                        <a:rPr lang="en-US" sz="14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fontAlgn="b">
                        <a:lnSpc>
                          <a:spcPct val="115000"/>
                        </a:lnSpc>
                        <a:spcAft>
                          <a:spcPts val="0"/>
                        </a:spcAft>
                      </a:pPr>
                      <a:r>
                        <a:rPr lang="en-US" sz="14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fontAlgn="b">
                        <a:lnSpc>
                          <a:spcPct val="115000"/>
                        </a:lnSpc>
                        <a:spcAft>
                          <a:spcPts val="0"/>
                        </a:spcAft>
                      </a:pPr>
                      <a:r>
                        <a:rPr lang="en-US" sz="14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0</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lnSpc>
                          <a:spcPct val="115000"/>
                        </a:lnSpc>
                        <a:spcAft>
                          <a:spcPts val="0"/>
                        </a:spcAft>
                      </a:pPr>
                      <a:r>
                        <a:rPr lang="en-US" sz="14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0</a:t>
                      </a:r>
                      <a:endParaRPr lang="en-Z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071" marR="70333"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b">
                        <a:lnSpc>
                          <a:spcPct val="115000"/>
                        </a:lnSpc>
                        <a:spcAft>
                          <a:spcPts val="0"/>
                        </a:spcAft>
                      </a:pPr>
                      <a:r>
                        <a:rPr lang="en-US" sz="16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100%</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071" marR="70333"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3414099"/>
                  </a:ext>
                </a:extLst>
              </a:tr>
              <a:tr h="902208">
                <a:tc>
                  <a:txBody>
                    <a:bodyPr/>
                    <a:lstStyle/>
                    <a:p>
                      <a:pPr fontAlgn="b">
                        <a:lnSpc>
                          <a:spcPct val="115000"/>
                        </a:lnSpc>
                        <a:spcAft>
                          <a:spcPts val="0"/>
                        </a:spcAft>
                      </a:pPr>
                      <a:r>
                        <a:rPr lang="en-US" sz="14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Provision of efficient and reliable back office support services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071" marR="8071"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US" sz="14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647" marR="8647" marT="86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US" sz="14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a:t>
                      </a:r>
                      <a:endParaRPr lang="en-Z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071" marR="70333"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b">
                        <a:lnSpc>
                          <a:spcPct val="115000"/>
                        </a:lnSpc>
                        <a:spcAft>
                          <a:spcPts val="0"/>
                        </a:spcAft>
                      </a:pPr>
                      <a:r>
                        <a:rPr lang="en-US" sz="14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fontAlgn="b">
                        <a:lnSpc>
                          <a:spcPct val="115000"/>
                        </a:lnSpc>
                        <a:spcAft>
                          <a:spcPts val="0"/>
                        </a:spcAft>
                      </a:pPr>
                      <a:r>
                        <a:rPr lang="en-US" sz="14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fontAlgn="b">
                        <a:lnSpc>
                          <a:spcPct val="115000"/>
                        </a:lnSpc>
                        <a:spcAft>
                          <a:spcPts val="0"/>
                        </a:spcAft>
                      </a:pPr>
                      <a:r>
                        <a:rPr lang="en-US" sz="14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fontAlgn="b">
                        <a:lnSpc>
                          <a:spcPct val="115000"/>
                        </a:lnSpc>
                        <a:spcAft>
                          <a:spcPts val="0"/>
                        </a:spcAft>
                      </a:pPr>
                      <a:r>
                        <a:rPr lang="en-US" sz="14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0</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lnSpc>
                          <a:spcPct val="115000"/>
                        </a:lnSpc>
                        <a:spcAft>
                          <a:spcPts val="0"/>
                        </a:spcAft>
                      </a:pPr>
                      <a:r>
                        <a:rPr lang="en-US" sz="14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0</a:t>
                      </a:r>
                      <a:endParaRPr lang="en-Z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071" marR="70333"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b">
                        <a:lnSpc>
                          <a:spcPct val="115000"/>
                        </a:lnSpc>
                        <a:spcAft>
                          <a:spcPts val="0"/>
                        </a:spcAft>
                      </a:pPr>
                      <a:r>
                        <a:rPr lang="en-US" sz="16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100%</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071" marR="70333"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1888342"/>
                  </a:ext>
                </a:extLst>
              </a:tr>
              <a:tr h="902208">
                <a:tc>
                  <a:txBody>
                    <a:bodyPr/>
                    <a:lstStyle/>
                    <a:p>
                      <a:pPr fontAlgn="b">
                        <a:lnSpc>
                          <a:spcPct val="115000"/>
                        </a:lnSpc>
                        <a:spcAft>
                          <a:spcPts val="0"/>
                        </a:spcAft>
                      </a:pPr>
                      <a:r>
                        <a:rPr lang="en-US" sz="14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Improved facilities management</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071" marR="8071"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US" sz="14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647" marR="8647" marT="86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US" sz="14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a:t>
                      </a:r>
                      <a:endParaRPr lang="en-Z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071" marR="70333"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b">
                        <a:lnSpc>
                          <a:spcPct val="115000"/>
                        </a:lnSpc>
                        <a:spcAft>
                          <a:spcPts val="0"/>
                        </a:spcAft>
                      </a:pPr>
                      <a:r>
                        <a:rPr lang="en-US" sz="14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fontAlgn="b">
                        <a:lnSpc>
                          <a:spcPct val="115000"/>
                        </a:lnSpc>
                        <a:spcAft>
                          <a:spcPts val="0"/>
                        </a:spcAft>
                      </a:pPr>
                      <a:r>
                        <a:rPr lang="en-US" sz="14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fontAlgn="b">
                        <a:lnSpc>
                          <a:spcPct val="115000"/>
                        </a:lnSpc>
                        <a:spcAft>
                          <a:spcPts val="0"/>
                        </a:spcAft>
                      </a:pPr>
                      <a:r>
                        <a:rPr lang="en-US" sz="14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fontAlgn="b">
                        <a:lnSpc>
                          <a:spcPct val="115000"/>
                        </a:lnSpc>
                        <a:spcAft>
                          <a:spcPts val="0"/>
                        </a:spcAft>
                      </a:pPr>
                      <a:r>
                        <a:rPr lang="en-US" sz="14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0</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lnSpc>
                          <a:spcPct val="115000"/>
                        </a:lnSpc>
                        <a:spcAft>
                          <a:spcPts val="0"/>
                        </a:spcAft>
                      </a:pPr>
                      <a:r>
                        <a:rPr lang="en-US" sz="14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0</a:t>
                      </a:r>
                      <a:endParaRPr lang="en-Z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071" marR="70333"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b">
                        <a:lnSpc>
                          <a:spcPct val="115000"/>
                        </a:lnSpc>
                        <a:spcAft>
                          <a:spcPts val="0"/>
                        </a:spcAft>
                      </a:pPr>
                      <a:r>
                        <a:rPr lang="en-US" sz="16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100%</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071" marR="70333"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9101298"/>
                  </a:ext>
                </a:extLst>
              </a:tr>
              <a:tr h="741708">
                <a:tc>
                  <a:txBody>
                    <a:bodyPr/>
                    <a:lstStyle/>
                    <a:p>
                      <a:pPr fontAlgn="b">
                        <a:lnSpc>
                          <a:spcPct val="115000"/>
                        </a:lnSpc>
                        <a:spcAft>
                          <a:spcPts val="0"/>
                        </a:spcAft>
                      </a:pPr>
                      <a:r>
                        <a:rPr lang="en-US" sz="14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Strengthening organisational culture and performance</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071" marR="8071"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US" sz="14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647" marR="8647" marT="86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ct val="115000"/>
                        </a:lnSpc>
                        <a:spcAft>
                          <a:spcPts val="0"/>
                        </a:spcAft>
                      </a:pPr>
                      <a:r>
                        <a:rPr lang="en-US" sz="14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a:t>
                      </a:r>
                      <a:endParaRPr lang="en-Z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071" marR="70333"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b">
                        <a:lnSpc>
                          <a:spcPct val="115000"/>
                        </a:lnSpc>
                        <a:spcAft>
                          <a:spcPts val="0"/>
                        </a:spcAft>
                      </a:pPr>
                      <a:r>
                        <a:rPr lang="en-US" sz="14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fontAlgn="b">
                        <a:lnSpc>
                          <a:spcPct val="115000"/>
                        </a:lnSpc>
                        <a:spcAft>
                          <a:spcPts val="0"/>
                        </a:spcAft>
                      </a:pPr>
                      <a:r>
                        <a:rPr lang="en-US" sz="14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fontAlgn="b">
                        <a:lnSpc>
                          <a:spcPct val="115000"/>
                        </a:lnSpc>
                        <a:spcAft>
                          <a:spcPts val="0"/>
                        </a:spcAft>
                      </a:pPr>
                      <a:r>
                        <a:rPr lang="en-US" sz="14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0</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lnSpc>
                          <a:spcPct val="115000"/>
                        </a:lnSpc>
                        <a:spcAft>
                          <a:spcPts val="0"/>
                        </a:spcAft>
                      </a:pPr>
                      <a:r>
                        <a:rPr lang="en-US" sz="14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0</a:t>
                      </a:r>
                      <a:endParaRPr lang="en-Z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071" marR="70333"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b">
                        <a:lnSpc>
                          <a:spcPct val="115000"/>
                        </a:lnSpc>
                        <a:spcAft>
                          <a:spcPts val="0"/>
                        </a:spcAft>
                      </a:pPr>
                      <a:r>
                        <a:rPr lang="en-US" sz="16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100%</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071" marR="70333" marT="80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2001110"/>
                  </a:ext>
                </a:extLst>
              </a:tr>
            </a:tbl>
          </a:graphicData>
        </a:graphic>
      </p:graphicFrame>
      <p:sp>
        <p:nvSpPr>
          <p:cNvPr id="4" name="Slide Number Placeholder 3">
            <a:extLst>
              <a:ext uri="{FF2B5EF4-FFF2-40B4-BE49-F238E27FC236}">
                <a16:creationId xmlns:a16="http://schemas.microsoft.com/office/drawing/2014/main" id="{F709BDDB-2C60-4902-B439-161FE59AD04F}"/>
              </a:ext>
            </a:extLst>
          </p:cNvPr>
          <p:cNvSpPr>
            <a:spLocks noGrp="1"/>
          </p:cNvSpPr>
          <p:nvPr>
            <p:ph type="sldNum" sz="quarter" idx="12"/>
          </p:nvPr>
        </p:nvSpPr>
        <p:spPr/>
        <p:txBody>
          <a:bodyPr/>
          <a:lstStyle/>
          <a:p>
            <a:pPr>
              <a:defRPr/>
            </a:pPr>
            <a:fld id="{416AF1B2-E7A4-446A-84DC-90AA83BA6A19}" type="slidenum">
              <a:rPr lang="en-US" sz="1800" smtClean="0">
                <a:solidFill>
                  <a:srgbClr val="FF0000"/>
                </a:solidFill>
              </a:rPr>
              <a:pPr>
                <a:defRPr/>
              </a:pPr>
              <a:t>7</a:t>
            </a:fld>
            <a:endParaRPr lang="en-US" sz="1800" dirty="0">
              <a:solidFill>
                <a:srgbClr val="FF0000"/>
              </a:solidFill>
            </a:endParaRPr>
          </a:p>
        </p:txBody>
      </p:sp>
    </p:spTree>
    <p:extLst>
      <p:ext uri="{BB962C8B-B14F-4D97-AF65-F5344CB8AC3E}">
        <p14:creationId xmlns:p14="http://schemas.microsoft.com/office/powerpoint/2010/main" val="2079130819"/>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32656"/>
            <a:ext cx="8280920" cy="1080120"/>
          </a:xfrm>
        </p:spPr>
        <p:txBody>
          <a:bodyPr/>
          <a:lstStyle/>
          <a:p>
            <a:r>
              <a:rPr lang="en-US" sz="2000" b="1" dirty="0">
                <a:solidFill>
                  <a:srgbClr val="000000"/>
                </a:solidFill>
                <a:effectLst>
                  <a:outerShdw blurRad="38100" dist="38100" dir="2700000" algn="tl">
                    <a:srgbClr val="FFFFFF"/>
                  </a:outerShdw>
                </a:effectLst>
                <a:latin typeface="+mn-lt"/>
              </a:rPr>
              <a:t> </a:t>
            </a:r>
            <a:r>
              <a:rPr lang="en-US" sz="2000" b="1" dirty="0">
                <a:solidFill>
                  <a:srgbClr val="000000"/>
                </a:solidFill>
                <a:effectLst>
                  <a:outerShdw blurRad="38100" dist="38100" dir="2700000" algn="tl">
                    <a:srgbClr val="FFFFFF"/>
                  </a:outerShdw>
                </a:effectLst>
                <a:latin typeface="Arial" pitchFamily="34" charset="0"/>
                <a:cs typeface="Arial" pitchFamily="34" charset="0"/>
              </a:rPr>
              <a:t/>
            </a:r>
            <a:br>
              <a:rPr lang="en-US" sz="2000" b="1" dirty="0">
                <a:solidFill>
                  <a:srgbClr val="000000"/>
                </a:solidFill>
                <a:effectLst>
                  <a:outerShdw blurRad="38100" dist="38100" dir="2700000" algn="tl">
                    <a:srgbClr val="FFFFFF"/>
                  </a:outerShdw>
                </a:effectLst>
                <a:latin typeface="Arial" pitchFamily="34" charset="0"/>
                <a:cs typeface="Arial" pitchFamily="34" charset="0"/>
              </a:rPr>
            </a:br>
            <a:r>
              <a:rPr lang="en-US" sz="2000" b="1" dirty="0">
                <a:solidFill>
                  <a:prstClr val="black"/>
                </a:solidFill>
                <a:latin typeface="Arial" pitchFamily="34" charset="0"/>
                <a:cs typeface="Arial" pitchFamily="34" charset="0"/>
              </a:rPr>
              <a:t>2019/20 PERFORMANCE PER STRATEGIC OBJECTIVE</a:t>
            </a:r>
            <a:br>
              <a:rPr lang="en-US" sz="2000" b="1" dirty="0">
                <a:solidFill>
                  <a:prstClr val="black"/>
                </a:solidFill>
                <a:latin typeface="Arial" pitchFamily="34" charset="0"/>
                <a:cs typeface="Arial" pitchFamily="34" charset="0"/>
              </a:rPr>
            </a:br>
            <a:r>
              <a:rPr lang="en-US" sz="2000" b="1" dirty="0">
                <a:solidFill>
                  <a:prstClr val="black"/>
                </a:solidFill>
                <a:latin typeface="Arial" pitchFamily="34" charset="0"/>
                <a:cs typeface="Arial" pitchFamily="34" charset="0"/>
              </a:rPr>
              <a:t>QUARTER 3 cont:</a:t>
            </a:r>
            <a:br>
              <a:rPr lang="en-US" sz="2000" b="1" dirty="0">
                <a:solidFill>
                  <a:prstClr val="black"/>
                </a:solidFill>
                <a:latin typeface="Arial" pitchFamily="34" charset="0"/>
                <a:cs typeface="Arial" pitchFamily="34" charset="0"/>
              </a:rPr>
            </a:br>
            <a:r>
              <a:rPr lang="en-ZA" sz="2000" b="1" dirty="0">
                <a:solidFill>
                  <a:prstClr val="black"/>
                </a:solidFill>
                <a:latin typeface="Arial" pitchFamily="34" charset="0"/>
                <a:cs typeface="Arial" pitchFamily="34" charset="0"/>
              </a:rPr>
              <a:t/>
            </a:r>
            <a:br>
              <a:rPr lang="en-ZA" sz="2000" b="1" dirty="0">
                <a:solidFill>
                  <a:prstClr val="black"/>
                </a:solidFill>
                <a:latin typeface="Arial" pitchFamily="34" charset="0"/>
                <a:cs typeface="Arial" pitchFamily="34" charset="0"/>
              </a:rPr>
            </a:br>
            <a:endParaRPr lang="en-ZA" sz="2000" dirty="0">
              <a:solidFill>
                <a:srgbClr val="0070C0"/>
              </a:solidFill>
              <a:latin typeface="Arial" pitchFamily="34" charset="0"/>
              <a:cs typeface="Arial" pitchFamily="34" charset="0"/>
            </a:endParaRPr>
          </a:p>
        </p:txBody>
      </p:sp>
      <p:sp>
        <p:nvSpPr>
          <p:cNvPr id="4" name="Slide Number Placeholder 3"/>
          <p:cNvSpPr>
            <a:spLocks noGrp="1"/>
          </p:cNvSpPr>
          <p:nvPr>
            <p:ph type="sldNum" sz="quarter" idx="12"/>
          </p:nvPr>
        </p:nvSpPr>
        <p:spPr>
          <a:xfrm>
            <a:off x="6300192" y="6309320"/>
            <a:ext cx="2133600" cy="365125"/>
          </a:xfrm>
        </p:spPr>
        <p:txBody>
          <a:bodyPr/>
          <a:lstStyle/>
          <a:p>
            <a:pPr>
              <a:defRPr/>
            </a:pPr>
            <a:fld id="{416AF1B2-E7A4-446A-84DC-90AA83BA6A19}" type="slidenum">
              <a:rPr lang="en-US" smtClean="0">
                <a:solidFill>
                  <a:srgbClr val="FF0000"/>
                </a:solidFill>
              </a:rPr>
              <a:pPr>
                <a:defRPr/>
              </a:pPr>
              <a:t>8</a:t>
            </a:fld>
            <a:endParaRPr lang="en-US" dirty="0">
              <a:solidFill>
                <a:srgbClr val="FF0000"/>
              </a:solidFill>
            </a:endParaRPr>
          </a:p>
        </p:txBody>
      </p:sp>
      <p:graphicFrame>
        <p:nvGraphicFramePr>
          <p:cNvPr id="7" name="Table 6">
            <a:extLst>
              <a:ext uri="{FF2B5EF4-FFF2-40B4-BE49-F238E27FC236}">
                <a16:creationId xmlns:a16="http://schemas.microsoft.com/office/drawing/2014/main" id="{FEC685F8-DB9C-45EB-B05B-649E522AC0E1}"/>
              </a:ext>
            </a:extLst>
          </p:cNvPr>
          <p:cNvGraphicFramePr>
            <a:graphicFrameLocks noGrp="1"/>
          </p:cNvGraphicFramePr>
          <p:nvPr>
            <p:extLst>
              <p:ext uri="{D42A27DB-BD31-4B8C-83A1-F6EECF244321}">
                <p14:modId xmlns:p14="http://schemas.microsoft.com/office/powerpoint/2010/main" val="260913960"/>
              </p:ext>
            </p:extLst>
          </p:nvPr>
        </p:nvGraphicFramePr>
        <p:xfrm>
          <a:off x="274362" y="1469138"/>
          <a:ext cx="8640958" cy="4926760"/>
        </p:xfrm>
        <a:graphic>
          <a:graphicData uri="http://schemas.openxmlformats.org/drawingml/2006/table">
            <a:tbl>
              <a:tblPr/>
              <a:tblGrid>
                <a:gridCol w="3489157">
                  <a:extLst>
                    <a:ext uri="{9D8B030D-6E8A-4147-A177-3AD203B41FA5}">
                      <a16:colId xmlns:a16="http://schemas.microsoft.com/office/drawing/2014/main" val="3792880120"/>
                    </a:ext>
                  </a:extLst>
                </a:gridCol>
                <a:gridCol w="1099060">
                  <a:extLst>
                    <a:ext uri="{9D8B030D-6E8A-4147-A177-3AD203B41FA5}">
                      <a16:colId xmlns:a16="http://schemas.microsoft.com/office/drawing/2014/main" val="4144067187"/>
                    </a:ext>
                  </a:extLst>
                </a:gridCol>
                <a:gridCol w="920111">
                  <a:extLst>
                    <a:ext uri="{9D8B030D-6E8A-4147-A177-3AD203B41FA5}">
                      <a16:colId xmlns:a16="http://schemas.microsoft.com/office/drawing/2014/main" val="1500146727"/>
                    </a:ext>
                  </a:extLst>
                </a:gridCol>
                <a:gridCol w="1016785">
                  <a:extLst>
                    <a:ext uri="{9D8B030D-6E8A-4147-A177-3AD203B41FA5}">
                      <a16:colId xmlns:a16="http://schemas.microsoft.com/office/drawing/2014/main" val="1091839375"/>
                    </a:ext>
                  </a:extLst>
                </a:gridCol>
                <a:gridCol w="1016785">
                  <a:extLst>
                    <a:ext uri="{9D8B030D-6E8A-4147-A177-3AD203B41FA5}">
                      <a16:colId xmlns:a16="http://schemas.microsoft.com/office/drawing/2014/main" val="1426953241"/>
                    </a:ext>
                  </a:extLst>
                </a:gridCol>
                <a:gridCol w="1099060">
                  <a:extLst>
                    <a:ext uri="{9D8B030D-6E8A-4147-A177-3AD203B41FA5}">
                      <a16:colId xmlns:a16="http://schemas.microsoft.com/office/drawing/2014/main" val="1625096983"/>
                    </a:ext>
                  </a:extLst>
                </a:gridCol>
              </a:tblGrid>
              <a:tr h="1368981">
                <a:tc>
                  <a:txBody>
                    <a:bodyPr/>
                    <a:lstStyle/>
                    <a:p>
                      <a:pPr>
                        <a:lnSpc>
                          <a:spcPct val="115000"/>
                        </a:lnSpc>
                        <a:spcAft>
                          <a:spcPts val="10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Strategic  Objectives</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455" marR="8455" marT="84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nSpc>
                          <a:spcPct val="115000"/>
                        </a:lnSpc>
                        <a:spcAft>
                          <a:spcPts val="10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Indicators Reporting in Quarter 3</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058" marR="9058" marT="905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nSpc>
                          <a:spcPct val="115000"/>
                        </a:lnSpc>
                        <a:spcAft>
                          <a:spcPts val="1000"/>
                        </a:spcAft>
                      </a:pPr>
                      <a:r>
                        <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Achieved</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8455" marR="8455" marT="84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100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Targets achieved in Q3 but not planned for this Quarter</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nSpc>
                          <a:spcPct val="115000"/>
                        </a:lnSpc>
                        <a:spcAft>
                          <a:spcPts val="1000"/>
                        </a:spcAft>
                      </a:pPr>
                      <a:r>
                        <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Not Achieved</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55" marR="8455" marT="84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10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Overall Achievement</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455" marR="8455" marT="84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2756372536"/>
                  </a:ext>
                </a:extLst>
              </a:tr>
              <a:tr h="623623">
                <a:tc>
                  <a:txBody>
                    <a:bodyPr/>
                    <a:lstStyle/>
                    <a:p>
                      <a:pPr>
                        <a:lnSpc>
                          <a:spcPct val="115000"/>
                        </a:lnSpc>
                        <a:spcAft>
                          <a:spcPts val="10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Effective engagement on draft policy and legislation within the framework of the Nedlac Act, Constitution and Protocols</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455" marR="845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3</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058" marR="9058" marT="90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100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1000"/>
                        </a:spcAft>
                      </a:pPr>
                      <a:r>
                        <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10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66%</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0242020"/>
                  </a:ext>
                </a:extLst>
              </a:tr>
              <a:tr h="595041">
                <a:tc>
                  <a:txBody>
                    <a:bodyPr/>
                    <a:lstStyle/>
                    <a:p>
                      <a:pPr>
                        <a:lnSpc>
                          <a:spcPct val="115000"/>
                        </a:lnSpc>
                        <a:spcAft>
                          <a:spcPts val="10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Conclude matters under consideration within the framework of the Section 77 Protocol</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455" marR="8455" marT="84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1</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058" marR="9058" marT="90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100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100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10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100%</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74000"/>
                  </a:ext>
                </a:extLst>
              </a:tr>
              <a:tr h="595041">
                <a:tc>
                  <a:txBody>
                    <a:bodyPr/>
                    <a:lstStyle/>
                    <a:p>
                      <a:pPr>
                        <a:lnSpc>
                          <a:spcPct val="115000"/>
                        </a:lnSpc>
                        <a:spcAft>
                          <a:spcPts val="10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Conclude matters under consideration within the framework of the NEDLAC Protocol</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455" marR="8455" marT="84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0</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058" marR="9058" marT="90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100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100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10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100%</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5146591"/>
                  </a:ext>
                </a:extLst>
              </a:tr>
              <a:tr h="595041">
                <a:tc>
                  <a:txBody>
                    <a:bodyPr/>
                    <a:lstStyle/>
                    <a:p>
                      <a:pPr>
                        <a:lnSpc>
                          <a:spcPct val="115000"/>
                        </a:lnSpc>
                        <a:spcAft>
                          <a:spcPts val="10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Promote social dialogue through communication, information and capacity building</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455" marR="8455" marT="84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2</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058" marR="9058" marT="90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100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100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10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100%</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5514061"/>
                  </a:ext>
                </a:extLst>
              </a:tr>
              <a:tr h="602707">
                <a:tc>
                  <a:txBody>
                    <a:bodyPr/>
                    <a:lstStyle/>
                    <a:p>
                      <a:pPr>
                        <a:lnSpc>
                          <a:spcPct val="115000"/>
                        </a:lnSpc>
                        <a:spcAft>
                          <a:spcPts val="10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Compliance with the Nedlac Policy on Constituency Capacity Building Budgeting and Expense</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455" marR="8455" marT="84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3</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058" marR="9058" marT="90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100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100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10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100%</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5526187"/>
                  </a:ext>
                </a:extLst>
              </a:tr>
              <a:tr h="532360">
                <a:tc>
                  <a:txBody>
                    <a:bodyPr/>
                    <a:lstStyle/>
                    <a:p>
                      <a:pPr>
                        <a:lnSpc>
                          <a:spcPct val="115000"/>
                        </a:lnSpc>
                        <a:spcAft>
                          <a:spcPts val="10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Total number of Indicators</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8455" marR="845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lnSpc>
                          <a:spcPct val="115000"/>
                        </a:lnSpc>
                        <a:spcAft>
                          <a:spcPts val="10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15</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058" marR="9058" marT="90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lnSpc>
                          <a:spcPct val="115000"/>
                        </a:lnSpc>
                        <a:spcAft>
                          <a:spcPts val="1000"/>
                        </a:spcAft>
                      </a:pPr>
                      <a:r>
                        <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14</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1000"/>
                        </a:spcAft>
                      </a:pPr>
                      <a:r>
                        <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1000"/>
                        </a:spcAft>
                      </a:pPr>
                      <a:r>
                        <a:rPr lang="en-ZA"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1000"/>
                        </a:spcAft>
                      </a:pPr>
                      <a:r>
                        <a:rPr lang="en-ZA" sz="1600" b="1" dirty="0">
                          <a:effectLst/>
                          <a:latin typeface="Calibri" panose="020F0502020204030204" pitchFamily="34" charset="0"/>
                          <a:ea typeface="Calibri" panose="020F0502020204030204" pitchFamily="34" charset="0"/>
                          <a:cs typeface="Times New Roman" panose="02020603050405020304" pitchFamily="18" charset="0"/>
                        </a:rPr>
                        <a:t>93%</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455" marR="73675" marT="84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extLst>
                  <a:ext uri="{0D108BD9-81ED-4DB2-BD59-A6C34878D82A}">
                    <a16:rowId xmlns:a16="http://schemas.microsoft.com/office/drawing/2014/main" val="4068682922"/>
                  </a:ext>
                </a:extLst>
              </a:tr>
            </a:tbl>
          </a:graphicData>
        </a:graphic>
      </p:graphicFrame>
    </p:spTree>
    <p:extLst>
      <p:ext uri="{BB962C8B-B14F-4D97-AF65-F5344CB8AC3E}">
        <p14:creationId xmlns:p14="http://schemas.microsoft.com/office/powerpoint/2010/main" val="3239288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B6FC6-4CE1-4310-9415-23256DCA0B18}"/>
              </a:ext>
            </a:extLst>
          </p:cNvPr>
          <p:cNvSpPr>
            <a:spLocks noGrp="1"/>
          </p:cNvSpPr>
          <p:nvPr>
            <p:ph type="title"/>
          </p:nvPr>
        </p:nvSpPr>
        <p:spPr/>
        <p:txBody>
          <a:bodyPr/>
          <a:lstStyle/>
          <a:p>
            <a:r>
              <a:rPr lang="en-ZA" sz="2000" b="1" dirty="0">
                <a:latin typeface="Arial" panose="020B0604020202020204" pitchFamily="34" charset="0"/>
                <a:cs typeface="Arial" panose="020B0604020202020204" pitchFamily="34" charset="0"/>
              </a:rPr>
              <a:t>SUMMARY OF KEY ISSUES – QUARTER 3</a:t>
            </a:r>
          </a:p>
        </p:txBody>
      </p:sp>
      <p:sp>
        <p:nvSpPr>
          <p:cNvPr id="3" name="Content Placeholder 2">
            <a:extLst>
              <a:ext uri="{FF2B5EF4-FFF2-40B4-BE49-F238E27FC236}">
                <a16:creationId xmlns:a16="http://schemas.microsoft.com/office/drawing/2014/main" id="{61D8764E-062C-413E-A611-B155E2391B89}"/>
              </a:ext>
            </a:extLst>
          </p:cNvPr>
          <p:cNvSpPr>
            <a:spLocks noGrp="1"/>
          </p:cNvSpPr>
          <p:nvPr>
            <p:ph idx="1"/>
          </p:nvPr>
        </p:nvSpPr>
        <p:spPr/>
        <p:txBody>
          <a:bodyPr/>
          <a:lstStyle/>
          <a:p>
            <a:pPr marL="285750" lvl="0" indent="-285750" algn="just">
              <a:buFont typeface="Arial" panose="020B0604020202020204" pitchFamily="34" charset="0"/>
              <a:buChar char="•"/>
            </a:pPr>
            <a:r>
              <a:rPr lang="en-GB" sz="2000" dirty="0">
                <a:solidFill>
                  <a:prstClr val="black"/>
                </a:solidFill>
              </a:rPr>
              <a:t>Key issues addressed in this period include the following:</a:t>
            </a:r>
          </a:p>
          <a:p>
            <a:pPr lvl="1" algn="just">
              <a:buFont typeface="Arial" panose="020B0604020202020204" pitchFamily="34" charset="0"/>
              <a:buChar char="•"/>
            </a:pPr>
            <a:r>
              <a:rPr lang="en-GB" sz="2000" dirty="0">
                <a:solidFill>
                  <a:prstClr val="black"/>
                </a:solidFill>
              </a:rPr>
              <a:t>Draft ICT Strategic plan was developed to ensure that the ICT environment for Nedlac is responsive to the business needs and supports achievement of the set strategic objectives as outlined in the 2020/21-2024-25 Strategic Plan. </a:t>
            </a:r>
          </a:p>
          <a:p>
            <a:pPr lvl="1" algn="just">
              <a:buFont typeface="Arial" panose="020B0604020202020204" pitchFamily="34" charset="0"/>
              <a:buChar char="•"/>
            </a:pPr>
            <a:r>
              <a:rPr lang="en-GB" sz="2000" dirty="0">
                <a:solidFill>
                  <a:prstClr val="black"/>
                </a:solidFill>
              </a:rPr>
              <a:t>Engagements and recommendations made by the Public Finance and Monetary Policy Chamber on State Expenditure Framework and Road Accident Fund Scheme. </a:t>
            </a:r>
          </a:p>
          <a:p>
            <a:pPr lvl="1" algn="just">
              <a:buFont typeface="Arial" panose="020B0604020202020204" pitchFamily="34" charset="0"/>
              <a:buChar char="•"/>
            </a:pPr>
            <a:r>
              <a:rPr lang="en-GB" sz="2000" dirty="0"/>
              <a:t>The consideration of the Section 77 notice lodged by the Congress of the South African Trade Unions on the State of Public Transport in the Western Cape was concluded. </a:t>
            </a:r>
          </a:p>
          <a:p>
            <a:pPr lvl="1" algn="just">
              <a:buFont typeface="Arial" panose="020B0604020202020204" pitchFamily="34" charset="0"/>
              <a:buChar char="•"/>
            </a:pPr>
            <a:r>
              <a:rPr lang="en-GB" sz="2000" dirty="0"/>
              <a:t>Engagements by Exco on measures to address challenges of the State Owned enterprises and with much focus on electricity supply. </a:t>
            </a:r>
            <a:endParaRPr lang="en-ZA" dirty="0"/>
          </a:p>
        </p:txBody>
      </p:sp>
      <p:sp>
        <p:nvSpPr>
          <p:cNvPr id="4" name="Slide Number Placeholder 3">
            <a:extLst>
              <a:ext uri="{FF2B5EF4-FFF2-40B4-BE49-F238E27FC236}">
                <a16:creationId xmlns:a16="http://schemas.microsoft.com/office/drawing/2014/main" id="{31DB7A60-1EC0-4AAE-8977-59F8FA1617B1}"/>
              </a:ext>
            </a:extLst>
          </p:cNvPr>
          <p:cNvSpPr>
            <a:spLocks noGrp="1"/>
          </p:cNvSpPr>
          <p:nvPr>
            <p:ph type="sldNum" sz="quarter" idx="12"/>
          </p:nvPr>
        </p:nvSpPr>
        <p:spPr/>
        <p:txBody>
          <a:bodyPr/>
          <a:lstStyle/>
          <a:p>
            <a:pPr>
              <a:defRPr/>
            </a:pPr>
            <a:fld id="{416AF1B2-E7A4-446A-84DC-90AA83BA6A19}" type="slidenum">
              <a:rPr lang="en-US" smtClean="0"/>
              <a:pPr>
                <a:defRPr/>
              </a:pPr>
              <a:t>9</a:t>
            </a:fld>
            <a:endParaRPr lang="en-US" dirty="0"/>
          </a:p>
        </p:txBody>
      </p:sp>
    </p:spTree>
    <p:extLst>
      <p:ext uri="{BB962C8B-B14F-4D97-AF65-F5344CB8AC3E}">
        <p14:creationId xmlns:p14="http://schemas.microsoft.com/office/powerpoint/2010/main" val="1767078143"/>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41449</TotalTime>
  <Words>2667</Words>
  <Application>Microsoft Office PowerPoint</Application>
  <PresentationFormat>On-screen Show (4:3)</PresentationFormat>
  <Paragraphs>579</Paragraphs>
  <Slides>34</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ＭＳ Ｐゴシック</vt:lpstr>
      <vt:lpstr>Aharoni</vt:lpstr>
      <vt:lpstr>Arial</vt:lpstr>
      <vt:lpstr>Calibri</vt:lpstr>
      <vt:lpstr>Times New Roman</vt:lpstr>
      <vt:lpstr>Wingdings</vt:lpstr>
      <vt:lpstr>1_Office Theme</vt:lpstr>
      <vt:lpstr>PowerPoint Presentation</vt:lpstr>
      <vt:lpstr>PowerPoint Presentation</vt:lpstr>
      <vt:lpstr>Introduction</vt:lpstr>
      <vt:lpstr>PowerPoint Presentation</vt:lpstr>
      <vt:lpstr>OVERVIEW OF PERFORMANCE FOR QUARTER 3</vt:lpstr>
      <vt:lpstr>2019/20 PERFORMANCE PER PROGRAMME  QUARTER 3</vt:lpstr>
      <vt:lpstr>2019/20 PERFORMANCE PER STRATEGIC OBJECTIVE QUARTER 3</vt:lpstr>
      <vt:lpstr>  2019/20 PERFORMANCE PER STRATEGIC OBJECTIVE QUARTER 3 cont:  </vt:lpstr>
      <vt:lpstr>SUMMARY OF KEY ISSUES – QUARTER 3</vt:lpstr>
      <vt:lpstr>QUARTER 3 CHALLENGES AND REMEDIAL ACTION ON PERFORMANCE</vt:lpstr>
      <vt:lpstr>PowerPoint Presentation</vt:lpstr>
      <vt:lpstr>OVERVIEW OF PERFORMANCE FOR QUARTER 4</vt:lpstr>
      <vt:lpstr>2019/20 PERFORMANCE PER PROGRAMME  QUARTER 4</vt:lpstr>
      <vt:lpstr>2019/20 PERFORMANCE PER STRATEGIC OBJECTIVE QUARTER 4</vt:lpstr>
      <vt:lpstr>  2019/20 PERFORMANCE PER STRATEGIC OBJECTIVE QUARTER 4 cont:  </vt:lpstr>
      <vt:lpstr>KEY ISSUES IN QUARTER 4</vt:lpstr>
      <vt:lpstr>CHALLENGES EXPERIENCED AND REMEDIAL ACTION IN QUARTER 4</vt:lpstr>
      <vt:lpstr>CHALLENGES EXPERIENCED AND REMEDIAL ACTION IN QUARTER 4</vt:lpstr>
      <vt:lpstr>Presidential Job Summit  Progress Quarter 3 and 4 (1)</vt:lpstr>
      <vt:lpstr>Presidential Job Summit  Progress Quarter 3 and 4 (2)</vt:lpstr>
      <vt:lpstr>Presidential Job Summit  Progress Quarter 3 and 4 (3)</vt:lpstr>
      <vt:lpstr>Job numbers as at end of Q4</vt:lpstr>
      <vt:lpstr>  RISKS AND REMEDIAL ACTION  </vt:lpstr>
      <vt:lpstr>STRATEGIC RISKS</vt:lpstr>
      <vt:lpstr>OPERATIONAL RISKS</vt:lpstr>
      <vt:lpstr>  FINANCIAL OVERVIEW  QUARTER 3 &amp; 4  </vt:lpstr>
      <vt:lpstr>REVENUE  SUMMARY Q3 AND Q4</vt:lpstr>
      <vt:lpstr>REVENUE  NOTES: QUARTER 3</vt:lpstr>
      <vt:lpstr>REVENUE  NOTES: QUARTER 4</vt:lpstr>
      <vt:lpstr>EXPENDITURE  SUMMARY QUARTER 3 </vt:lpstr>
      <vt:lpstr>EXPENDITURE NOTES QUARTER 3    </vt:lpstr>
      <vt:lpstr>EXPENDITURE  SUMMARY Q4 </vt:lpstr>
      <vt:lpstr>EXPENDITURE NOTES QUARTER 4      </vt:lpstr>
      <vt:lpstr>Conclusion </vt:lpstr>
    </vt:vector>
  </TitlesOfParts>
  <Company>Dol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Ledwaba (HQ)</dc:creator>
  <cp:lastModifiedBy>Zolani Sakasa</cp:lastModifiedBy>
  <cp:revision>1569</cp:revision>
  <cp:lastPrinted>2019-01-22T07:17:43Z</cp:lastPrinted>
  <dcterms:created xsi:type="dcterms:W3CDTF">2012-07-27T11:56:16Z</dcterms:created>
  <dcterms:modified xsi:type="dcterms:W3CDTF">2020-08-17T08:01:39Z</dcterms:modified>
</cp:coreProperties>
</file>