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Default Extension="xlsx" ContentType="application/vnd.openxmlformats-officedocument.spreadsheetml.sheet"/>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3" r:id="rId3"/>
    <p:sldMasterId id="2147483685" r:id="rId4"/>
  </p:sldMasterIdLst>
  <p:notesMasterIdLst>
    <p:notesMasterId r:id="rId70"/>
  </p:notesMasterIdLst>
  <p:sldIdLst>
    <p:sldId id="256" r:id="rId5"/>
    <p:sldId id="331" r:id="rId6"/>
    <p:sldId id="257" r:id="rId7"/>
    <p:sldId id="268" r:id="rId8"/>
    <p:sldId id="329" r:id="rId9"/>
    <p:sldId id="330" r:id="rId10"/>
    <p:sldId id="335" r:id="rId11"/>
    <p:sldId id="394" r:id="rId12"/>
    <p:sldId id="343" r:id="rId13"/>
    <p:sldId id="342" r:id="rId14"/>
    <p:sldId id="341" r:id="rId15"/>
    <p:sldId id="346" r:id="rId16"/>
    <p:sldId id="345" r:id="rId17"/>
    <p:sldId id="344" r:id="rId18"/>
    <p:sldId id="340" r:id="rId19"/>
    <p:sldId id="339" r:id="rId20"/>
    <p:sldId id="338" r:id="rId21"/>
    <p:sldId id="273" r:id="rId22"/>
    <p:sldId id="353" r:id="rId23"/>
    <p:sldId id="352" r:id="rId24"/>
    <p:sldId id="351" r:id="rId25"/>
    <p:sldId id="350" r:id="rId26"/>
    <p:sldId id="356" r:id="rId27"/>
    <p:sldId id="355" r:id="rId28"/>
    <p:sldId id="362" r:id="rId29"/>
    <p:sldId id="361" r:id="rId30"/>
    <p:sldId id="360" r:id="rId31"/>
    <p:sldId id="359" r:id="rId32"/>
    <p:sldId id="358" r:id="rId33"/>
    <p:sldId id="367" r:id="rId34"/>
    <p:sldId id="366" r:id="rId35"/>
    <p:sldId id="365" r:id="rId36"/>
    <p:sldId id="364" r:id="rId37"/>
    <p:sldId id="363" r:id="rId38"/>
    <p:sldId id="373" r:id="rId39"/>
    <p:sldId id="374" r:id="rId40"/>
    <p:sldId id="372" r:id="rId41"/>
    <p:sldId id="378" r:id="rId42"/>
    <p:sldId id="377" r:id="rId43"/>
    <p:sldId id="395" r:id="rId44"/>
    <p:sldId id="396" r:id="rId45"/>
    <p:sldId id="397" r:id="rId46"/>
    <p:sldId id="398" r:id="rId47"/>
    <p:sldId id="399" r:id="rId48"/>
    <p:sldId id="400" r:id="rId49"/>
    <p:sldId id="401" r:id="rId50"/>
    <p:sldId id="402" r:id="rId51"/>
    <p:sldId id="403" r:id="rId52"/>
    <p:sldId id="404" r:id="rId53"/>
    <p:sldId id="405" r:id="rId54"/>
    <p:sldId id="406" r:id="rId55"/>
    <p:sldId id="407" r:id="rId56"/>
    <p:sldId id="408" r:id="rId57"/>
    <p:sldId id="409" r:id="rId58"/>
    <p:sldId id="410" r:id="rId59"/>
    <p:sldId id="411" r:id="rId60"/>
    <p:sldId id="412" r:id="rId61"/>
    <p:sldId id="413" r:id="rId62"/>
    <p:sldId id="414" r:id="rId63"/>
    <p:sldId id="389" r:id="rId64"/>
    <p:sldId id="415" r:id="rId65"/>
    <p:sldId id="416" r:id="rId66"/>
    <p:sldId id="392" r:id="rId67"/>
    <p:sldId id="417" r:id="rId68"/>
    <p:sldId id="258" r:id="rId6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11"/>
    <p:restoredTop sz="94674"/>
  </p:normalViewPr>
  <p:slideViewPr>
    <p:cSldViewPr snapToGrid="0" snapToObjects="1">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 Type="http://schemas.openxmlformats.org/officeDocument/2006/relationships/slide" Target="slides/slide3.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ZA"/>
  <c:chart>
    <c:plotArea>
      <c:layout>
        <c:manualLayout>
          <c:layoutTarget val="inner"/>
          <c:xMode val="edge"/>
          <c:yMode val="edge"/>
          <c:x val="0.11164786982949269"/>
          <c:y val="0.20182283861043049"/>
          <c:w val="0.80486795394017518"/>
          <c:h val="0.57032709279920069"/>
        </c:manualLayout>
      </c:layout>
      <c:barChart>
        <c:barDir val="col"/>
        <c:grouping val="clustered"/>
        <c:ser>
          <c:idx val="2"/>
          <c:order val="0"/>
          <c:tx>
            <c:strRef>
              <c:f>VTAPA!$D$2</c:f>
              <c:strCache>
                <c:ptCount val="1"/>
                <c:pt idx="0">
                  <c:v>2007</c:v>
                </c:pt>
              </c:strCache>
            </c:strRef>
          </c:tx>
          <c:spPr>
            <a:solidFill>
              <a:srgbClr val="FF3399"/>
            </a:solidFill>
          </c:spPr>
          <c:cat>
            <c:strRef>
              <c:f>VTAPA!$A$3:$A$8</c:f>
              <c:strCache>
                <c:ptCount val="6"/>
                <c:pt idx="0">
                  <c:v>DIEPKLOOF</c:v>
                </c:pt>
                <c:pt idx="1">
                  <c:v>KLIPRIVIER</c:v>
                </c:pt>
                <c:pt idx="2">
                  <c:v>SEBOKENG</c:v>
                </c:pt>
                <c:pt idx="3">
                  <c:v>SHARPVILLE</c:v>
                </c:pt>
                <c:pt idx="4">
                  <c:v>THREERIVERS</c:v>
                </c:pt>
                <c:pt idx="5">
                  <c:v>ZAMDELA</c:v>
                </c:pt>
              </c:strCache>
            </c:strRef>
          </c:cat>
          <c:val>
            <c:numRef>
              <c:f>VTAPA!$D$3:$D$8</c:f>
              <c:numCache>
                <c:formatCode>0.00</c:formatCode>
                <c:ptCount val="6"/>
                <c:pt idx="0">
                  <c:v>7.7</c:v>
                </c:pt>
                <c:pt idx="1">
                  <c:v>5.63</c:v>
                </c:pt>
                <c:pt idx="2">
                  <c:v>5.54</c:v>
                </c:pt>
                <c:pt idx="3">
                  <c:v>9.31</c:v>
                </c:pt>
                <c:pt idx="4">
                  <c:v>5.5</c:v>
                </c:pt>
                <c:pt idx="5">
                  <c:v>9.31</c:v>
                </c:pt>
              </c:numCache>
            </c:numRef>
          </c:val>
          <c:extLst xmlns:c16r2="http://schemas.microsoft.com/office/drawing/2015/06/chart">
            <c:ext xmlns:c16="http://schemas.microsoft.com/office/drawing/2014/chart" uri="{C3380CC4-5D6E-409C-BE32-E72D297353CC}">
              <c16:uniqueId val="{00000000-10B2-4F5D-9BDB-911D2C68E6A8}"/>
            </c:ext>
          </c:extLst>
        </c:ser>
        <c:ser>
          <c:idx val="3"/>
          <c:order val="1"/>
          <c:tx>
            <c:strRef>
              <c:f>VTAPA!$E$2</c:f>
              <c:strCache>
                <c:ptCount val="1"/>
                <c:pt idx="0">
                  <c:v>2008</c:v>
                </c:pt>
              </c:strCache>
            </c:strRef>
          </c:tx>
          <c:spPr>
            <a:solidFill>
              <a:schemeClr val="tx1"/>
            </a:solidFill>
          </c:spPr>
          <c:cat>
            <c:strRef>
              <c:f>VTAPA!$A$3:$A$8</c:f>
              <c:strCache>
                <c:ptCount val="6"/>
                <c:pt idx="0">
                  <c:v>DIEPKLOOF</c:v>
                </c:pt>
                <c:pt idx="1">
                  <c:v>KLIPRIVIER</c:v>
                </c:pt>
                <c:pt idx="2">
                  <c:v>SEBOKENG</c:v>
                </c:pt>
                <c:pt idx="3">
                  <c:v>SHARPVILLE</c:v>
                </c:pt>
                <c:pt idx="4">
                  <c:v>THREERIVERS</c:v>
                </c:pt>
                <c:pt idx="5">
                  <c:v>ZAMDELA</c:v>
                </c:pt>
              </c:strCache>
            </c:strRef>
          </c:cat>
          <c:val>
            <c:numRef>
              <c:f>VTAPA!$E$3:$E$8</c:f>
              <c:numCache>
                <c:formatCode>0.00</c:formatCode>
                <c:ptCount val="6"/>
                <c:pt idx="0">
                  <c:v>6.24</c:v>
                </c:pt>
                <c:pt idx="1">
                  <c:v>4.63</c:v>
                </c:pt>
                <c:pt idx="2">
                  <c:v>3.88</c:v>
                </c:pt>
                <c:pt idx="3">
                  <c:v>6.94</c:v>
                </c:pt>
                <c:pt idx="4">
                  <c:v>5.1899999999999995</c:v>
                </c:pt>
                <c:pt idx="5">
                  <c:v>8.4</c:v>
                </c:pt>
              </c:numCache>
            </c:numRef>
          </c:val>
          <c:extLst xmlns:c16r2="http://schemas.microsoft.com/office/drawing/2015/06/chart">
            <c:ext xmlns:c16="http://schemas.microsoft.com/office/drawing/2014/chart" uri="{C3380CC4-5D6E-409C-BE32-E72D297353CC}">
              <c16:uniqueId val="{00000001-10B2-4F5D-9BDB-911D2C68E6A8}"/>
            </c:ext>
          </c:extLst>
        </c:ser>
        <c:ser>
          <c:idx val="4"/>
          <c:order val="2"/>
          <c:tx>
            <c:strRef>
              <c:f>VTAPA!$F$2</c:f>
              <c:strCache>
                <c:ptCount val="1"/>
                <c:pt idx="0">
                  <c:v>2009</c:v>
                </c:pt>
              </c:strCache>
            </c:strRef>
          </c:tx>
          <c:spPr>
            <a:solidFill>
              <a:srgbClr val="0000FF"/>
            </a:solidFill>
          </c:spPr>
          <c:cat>
            <c:strRef>
              <c:f>VTAPA!$A$3:$A$8</c:f>
              <c:strCache>
                <c:ptCount val="6"/>
                <c:pt idx="0">
                  <c:v>DIEPKLOOF</c:v>
                </c:pt>
                <c:pt idx="1">
                  <c:v>KLIPRIVIER</c:v>
                </c:pt>
                <c:pt idx="2">
                  <c:v>SEBOKENG</c:v>
                </c:pt>
                <c:pt idx="3">
                  <c:v>SHARPVILLE</c:v>
                </c:pt>
                <c:pt idx="4">
                  <c:v>THREERIVERS</c:v>
                </c:pt>
                <c:pt idx="5">
                  <c:v>ZAMDELA</c:v>
                </c:pt>
              </c:strCache>
            </c:strRef>
          </c:cat>
          <c:val>
            <c:numRef>
              <c:f>VTAPA!$F$3:$F$8</c:f>
              <c:numCache>
                <c:formatCode>0.00</c:formatCode>
                <c:ptCount val="6"/>
                <c:pt idx="0">
                  <c:v>6.21</c:v>
                </c:pt>
                <c:pt idx="1">
                  <c:v>4.3199999999999994</c:v>
                </c:pt>
                <c:pt idx="2">
                  <c:v>5.22</c:v>
                </c:pt>
                <c:pt idx="3">
                  <c:v>6.76</c:v>
                </c:pt>
                <c:pt idx="4">
                  <c:v>4.54</c:v>
                </c:pt>
                <c:pt idx="5">
                  <c:v>9.129999999999999</c:v>
                </c:pt>
              </c:numCache>
            </c:numRef>
          </c:val>
          <c:extLst xmlns:c16r2="http://schemas.microsoft.com/office/drawing/2015/06/chart">
            <c:ext xmlns:c16="http://schemas.microsoft.com/office/drawing/2014/chart" uri="{C3380CC4-5D6E-409C-BE32-E72D297353CC}">
              <c16:uniqueId val="{00000002-10B2-4F5D-9BDB-911D2C68E6A8}"/>
            </c:ext>
          </c:extLst>
        </c:ser>
        <c:ser>
          <c:idx val="5"/>
          <c:order val="3"/>
          <c:tx>
            <c:strRef>
              <c:f>VTAPA!$G$2</c:f>
              <c:strCache>
                <c:ptCount val="1"/>
                <c:pt idx="0">
                  <c:v>2010</c:v>
                </c:pt>
              </c:strCache>
            </c:strRef>
          </c:tx>
          <c:cat>
            <c:strRef>
              <c:f>VTAPA!$A$3:$A$8</c:f>
              <c:strCache>
                <c:ptCount val="6"/>
                <c:pt idx="0">
                  <c:v>DIEPKLOOF</c:v>
                </c:pt>
                <c:pt idx="1">
                  <c:v>KLIPRIVIER</c:v>
                </c:pt>
                <c:pt idx="2">
                  <c:v>SEBOKENG</c:v>
                </c:pt>
                <c:pt idx="3">
                  <c:v>SHARPVILLE</c:v>
                </c:pt>
                <c:pt idx="4">
                  <c:v>THREERIVERS</c:v>
                </c:pt>
                <c:pt idx="5">
                  <c:v>ZAMDELA</c:v>
                </c:pt>
              </c:strCache>
            </c:strRef>
          </c:cat>
          <c:val>
            <c:numRef>
              <c:f>VTAPA!$G$3:$G$8</c:f>
              <c:numCache>
                <c:formatCode>0.00</c:formatCode>
                <c:ptCount val="6"/>
                <c:pt idx="0">
                  <c:v>8</c:v>
                </c:pt>
                <c:pt idx="1">
                  <c:v>4.9000000000000004</c:v>
                </c:pt>
                <c:pt idx="2">
                  <c:v>6.3</c:v>
                </c:pt>
                <c:pt idx="3">
                  <c:v>9.4</c:v>
                </c:pt>
                <c:pt idx="4">
                  <c:v>6.1</c:v>
                </c:pt>
                <c:pt idx="5">
                  <c:v>8.1</c:v>
                </c:pt>
              </c:numCache>
            </c:numRef>
          </c:val>
          <c:extLst xmlns:c16r2="http://schemas.microsoft.com/office/drawing/2015/06/chart">
            <c:ext xmlns:c16="http://schemas.microsoft.com/office/drawing/2014/chart" uri="{C3380CC4-5D6E-409C-BE32-E72D297353CC}">
              <c16:uniqueId val="{00000003-10B2-4F5D-9BDB-911D2C68E6A8}"/>
            </c:ext>
          </c:extLst>
        </c:ser>
        <c:ser>
          <c:idx val="6"/>
          <c:order val="4"/>
          <c:tx>
            <c:strRef>
              <c:f>VTAPA!$H$2</c:f>
              <c:strCache>
                <c:ptCount val="1"/>
                <c:pt idx="0">
                  <c:v>2011</c:v>
                </c:pt>
              </c:strCache>
            </c:strRef>
          </c:tx>
          <c:spPr>
            <a:solidFill>
              <a:srgbClr val="FF0066"/>
            </a:solidFill>
          </c:spPr>
          <c:cat>
            <c:strRef>
              <c:f>VTAPA!$A$3:$A$8</c:f>
              <c:strCache>
                <c:ptCount val="6"/>
                <c:pt idx="0">
                  <c:v>DIEPKLOOF</c:v>
                </c:pt>
                <c:pt idx="1">
                  <c:v>KLIPRIVIER</c:v>
                </c:pt>
                <c:pt idx="2">
                  <c:v>SEBOKENG</c:v>
                </c:pt>
                <c:pt idx="3">
                  <c:v>SHARPVILLE</c:v>
                </c:pt>
                <c:pt idx="4">
                  <c:v>THREERIVERS</c:v>
                </c:pt>
                <c:pt idx="5">
                  <c:v>ZAMDELA</c:v>
                </c:pt>
              </c:strCache>
            </c:strRef>
          </c:cat>
          <c:val>
            <c:numRef>
              <c:f>VTAPA!$H$3:$H$8</c:f>
              <c:numCache>
                <c:formatCode>0.00</c:formatCode>
                <c:ptCount val="6"/>
                <c:pt idx="0">
                  <c:v>4.8</c:v>
                </c:pt>
                <c:pt idx="1">
                  <c:v>4.92</c:v>
                </c:pt>
                <c:pt idx="2">
                  <c:v>4.71</c:v>
                </c:pt>
                <c:pt idx="3">
                  <c:v>7.38</c:v>
                </c:pt>
                <c:pt idx="4">
                  <c:v>6.6899999999999995</c:v>
                </c:pt>
                <c:pt idx="5">
                  <c:v>7.99</c:v>
                </c:pt>
              </c:numCache>
            </c:numRef>
          </c:val>
          <c:extLst xmlns:c16r2="http://schemas.microsoft.com/office/drawing/2015/06/chart">
            <c:ext xmlns:c16="http://schemas.microsoft.com/office/drawing/2014/chart" uri="{C3380CC4-5D6E-409C-BE32-E72D297353CC}">
              <c16:uniqueId val="{00000004-10B2-4F5D-9BDB-911D2C68E6A8}"/>
            </c:ext>
          </c:extLst>
        </c:ser>
        <c:ser>
          <c:idx val="7"/>
          <c:order val="5"/>
          <c:tx>
            <c:strRef>
              <c:f>VTAPA!$I$2</c:f>
              <c:strCache>
                <c:ptCount val="1"/>
                <c:pt idx="0">
                  <c:v>2012</c:v>
                </c:pt>
              </c:strCache>
            </c:strRef>
          </c:tx>
          <c:spPr>
            <a:solidFill>
              <a:srgbClr val="CC00CC"/>
            </a:solidFill>
          </c:spPr>
          <c:cat>
            <c:strRef>
              <c:f>VTAPA!$A$3:$A$8</c:f>
              <c:strCache>
                <c:ptCount val="6"/>
                <c:pt idx="0">
                  <c:v>DIEPKLOOF</c:v>
                </c:pt>
                <c:pt idx="1">
                  <c:v>KLIPRIVIER</c:v>
                </c:pt>
                <c:pt idx="2">
                  <c:v>SEBOKENG</c:v>
                </c:pt>
                <c:pt idx="3">
                  <c:v>SHARPVILLE</c:v>
                </c:pt>
                <c:pt idx="4">
                  <c:v>THREERIVERS</c:v>
                </c:pt>
                <c:pt idx="5">
                  <c:v>ZAMDELA</c:v>
                </c:pt>
              </c:strCache>
            </c:strRef>
          </c:cat>
          <c:val>
            <c:numRef>
              <c:f>VTAPA!$I$3:$I$8</c:f>
              <c:numCache>
                <c:formatCode>0.00</c:formatCode>
                <c:ptCount val="6"/>
                <c:pt idx="0">
                  <c:v>4.6399999999999997</c:v>
                </c:pt>
                <c:pt idx="1">
                  <c:v>4.5199999999999996</c:v>
                </c:pt>
                <c:pt idx="2">
                  <c:v>4</c:v>
                </c:pt>
                <c:pt idx="3">
                  <c:v>6.26</c:v>
                </c:pt>
                <c:pt idx="4">
                  <c:v>4.1399999999999997</c:v>
                </c:pt>
                <c:pt idx="5">
                  <c:v>9.25</c:v>
                </c:pt>
              </c:numCache>
            </c:numRef>
          </c:val>
          <c:extLst xmlns:c16r2="http://schemas.microsoft.com/office/drawing/2015/06/chart">
            <c:ext xmlns:c16="http://schemas.microsoft.com/office/drawing/2014/chart" uri="{C3380CC4-5D6E-409C-BE32-E72D297353CC}">
              <c16:uniqueId val="{00000005-10B2-4F5D-9BDB-911D2C68E6A8}"/>
            </c:ext>
          </c:extLst>
        </c:ser>
        <c:ser>
          <c:idx val="8"/>
          <c:order val="6"/>
          <c:tx>
            <c:strRef>
              <c:f>VTAPA!$J$2</c:f>
              <c:strCache>
                <c:ptCount val="1"/>
                <c:pt idx="0">
                  <c:v>2013</c:v>
                </c:pt>
              </c:strCache>
            </c:strRef>
          </c:tx>
          <c:spPr>
            <a:solidFill>
              <a:srgbClr val="FFFF00"/>
            </a:solidFill>
          </c:spPr>
          <c:cat>
            <c:strRef>
              <c:f>VTAPA!$A$3:$A$8</c:f>
              <c:strCache>
                <c:ptCount val="6"/>
                <c:pt idx="0">
                  <c:v>DIEPKLOOF</c:v>
                </c:pt>
                <c:pt idx="1">
                  <c:v>KLIPRIVIER</c:v>
                </c:pt>
                <c:pt idx="2">
                  <c:v>SEBOKENG</c:v>
                </c:pt>
                <c:pt idx="3">
                  <c:v>SHARPVILLE</c:v>
                </c:pt>
                <c:pt idx="4">
                  <c:v>THREERIVERS</c:v>
                </c:pt>
                <c:pt idx="5">
                  <c:v>ZAMDELA</c:v>
                </c:pt>
              </c:strCache>
            </c:strRef>
          </c:cat>
          <c:val>
            <c:numRef>
              <c:f>VTAPA!$J$3:$J$8</c:f>
              <c:numCache>
                <c:formatCode>0.00</c:formatCode>
                <c:ptCount val="6"/>
                <c:pt idx="0">
                  <c:v>4.54</c:v>
                </c:pt>
                <c:pt idx="1">
                  <c:v>4.7</c:v>
                </c:pt>
                <c:pt idx="2">
                  <c:v>5.21</c:v>
                </c:pt>
                <c:pt idx="3">
                  <c:v>6.83</c:v>
                </c:pt>
                <c:pt idx="4">
                  <c:v>4.9800000000000004</c:v>
                </c:pt>
                <c:pt idx="5">
                  <c:v>8.0500000000000007</c:v>
                </c:pt>
              </c:numCache>
            </c:numRef>
          </c:val>
          <c:extLst xmlns:c16r2="http://schemas.microsoft.com/office/drawing/2015/06/chart">
            <c:ext xmlns:c16="http://schemas.microsoft.com/office/drawing/2014/chart" uri="{C3380CC4-5D6E-409C-BE32-E72D297353CC}">
              <c16:uniqueId val="{00000006-10B2-4F5D-9BDB-911D2C68E6A8}"/>
            </c:ext>
          </c:extLst>
        </c:ser>
        <c:ser>
          <c:idx val="9"/>
          <c:order val="7"/>
          <c:tx>
            <c:strRef>
              <c:f>VTAPA!$K$2</c:f>
              <c:strCache>
                <c:ptCount val="1"/>
                <c:pt idx="0">
                  <c:v>2014</c:v>
                </c:pt>
              </c:strCache>
            </c:strRef>
          </c:tx>
          <c:spPr>
            <a:solidFill>
              <a:srgbClr val="996633"/>
            </a:solidFill>
          </c:spPr>
          <c:cat>
            <c:strRef>
              <c:f>VTAPA!$A$3:$A$8</c:f>
              <c:strCache>
                <c:ptCount val="6"/>
                <c:pt idx="0">
                  <c:v>DIEPKLOOF</c:v>
                </c:pt>
                <c:pt idx="1">
                  <c:v>KLIPRIVIER</c:v>
                </c:pt>
                <c:pt idx="2">
                  <c:v>SEBOKENG</c:v>
                </c:pt>
                <c:pt idx="3">
                  <c:v>SHARPVILLE</c:v>
                </c:pt>
                <c:pt idx="4">
                  <c:v>THREERIVERS</c:v>
                </c:pt>
                <c:pt idx="5">
                  <c:v>ZAMDELA</c:v>
                </c:pt>
              </c:strCache>
            </c:strRef>
          </c:cat>
          <c:val>
            <c:numRef>
              <c:f>VTAPA!$K$3:$K$8</c:f>
              <c:numCache>
                <c:formatCode>General</c:formatCode>
                <c:ptCount val="6"/>
                <c:pt idx="0">
                  <c:v>4.9700000000000006</c:v>
                </c:pt>
                <c:pt idx="1">
                  <c:v>5.1499999999999995</c:v>
                </c:pt>
                <c:pt idx="2">
                  <c:v>5.96</c:v>
                </c:pt>
                <c:pt idx="3">
                  <c:v>8.89</c:v>
                </c:pt>
                <c:pt idx="4">
                  <c:v>6.71</c:v>
                </c:pt>
                <c:pt idx="5">
                  <c:v>8.66</c:v>
                </c:pt>
              </c:numCache>
            </c:numRef>
          </c:val>
          <c:extLst xmlns:c16r2="http://schemas.microsoft.com/office/drawing/2015/06/chart">
            <c:ext xmlns:c16="http://schemas.microsoft.com/office/drawing/2014/chart" uri="{C3380CC4-5D6E-409C-BE32-E72D297353CC}">
              <c16:uniqueId val="{00000007-10B2-4F5D-9BDB-911D2C68E6A8}"/>
            </c:ext>
          </c:extLst>
        </c:ser>
        <c:ser>
          <c:idx val="10"/>
          <c:order val="8"/>
          <c:tx>
            <c:strRef>
              <c:f>VTAPA!$L$2</c:f>
              <c:strCache>
                <c:ptCount val="1"/>
                <c:pt idx="0">
                  <c:v>2015</c:v>
                </c:pt>
              </c:strCache>
            </c:strRef>
          </c:tx>
          <c:spPr>
            <a:solidFill>
              <a:schemeClr val="accent2"/>
            </a:solidFill>
          </c:spPr>
          <c:cat>
            <c:strRef>
              <c:f>VTAPA!$A$3:$A$8</c:f>
              <c:strCache>
                <c:ptCount val="6"/>
                <c:pt idx="0">
                  <c:v>DIEPKLOOF</c:v>
                </c:pt>
                <c:pt idx="1">
                  <c:v>KLIPRIVIER</c:v>
                </c:pt>
                <c:pt idx="2">
                  <c:v>SEBOKENG</c:v>
                </c:pt>
                <c:pt idx="3">
                  <c:v>SHARPVILLE</c:v>
                </c:pt>
                <c:pt idx="4">
                  <c:v>THREERIVERS</c:v>
                </c:pt>
                <c:pt idx="5">
                  <c:v>ZAMDELA</c:v>
                </c:pt>
              </c:strCache>
            </c:strRef>
          </c:cat>
          <c:val>
            <c:numRef>
              <c:f>VTAPA!$L$3:$L$8</c:f>
              <c:numCache>
                <c:formatCode>0.00</c:formatCode>
                <c:ptCount val="6"/>
                <c:pt idx="0">
                  <c:v>4.68</c:v>
                </c:pt>
                <c:pt idx="1">
                  <c:v>4.8</c:v>
                </c:pt>
                <c:pt idx="2">
                  <c:v>4.95</c:v>
                </c:pt>
                <c:pt idx="3">
                  <c:v>7.34</c:v>
                </c:pt>
                <c:pt idx="4">
                  <c:v>5.4700000000000006</c:v>
                </c:pt>
                <c:pt idx="5">
                  <c:v>8.02</c:v>
                </c:pt>
              </c:numCache>
            </c:numRef>
          </c:val>
          <c:extLst xmlns:c16r2="http://schemas.microsoft.com/office/drawing/2015/06/chart">
            <c:ext xmlns:c16="http://schemas.microsoft.com/office/drawing/2014/chart" uri="{C3380CC4-5D6E-409C-BE32-E72D297353CC}">
              <c16:uniqueId val="{00000008-10B2-4F5D-9BDB-911D2C68E6A8}"/>
            </c:ext>
          </c:extLst>
        </c:ser>
        <c:ser>
          <c:idx val="11"/>
          <c:order val="9"/>
          <c:tx>
            <c:strRef>
              <c:f>VTAPA!$N$2</c:f>
              <c:strCache>
                <c:ptCount val="1"/>
                <c:pt idx="0">
                  <c:v>2016</c:v>
                </c:pt>
              </c:strCache>
            </c:strRef>
          </c:tx>
          <c:cat>
            <c:strRef>
              <c:f>VTAPA!$A$3:$A$8</c:f>
              <c:strCache>
                <c:ptCount val="6"/>
                <c:pt idx="0">
                  <c:v>DIEPKLOOF</c:v>
                </c:pt>
                <c:pt idx="1">
                  <c:v>KLIPRIVIER</c:v>
                </c:pt>
                <c:pt idx="2">
                  <c:v>SEBOKENG</c:v>
                </c:pt>
                <c:pt idx="3">
                  <c:v>SHARPVILLE</c:v>
                </c:pt>
                <c:pt idx="4">
                  <c:v>THREERIVERS</c:v>
                </c:pt>
                <c:pt idx="5">
                  <c:v>ZAMDELA</c:v>
                </c:pt>
              </c:strCache>
            </c:strRef>
          </c:cat>
          <c:val>
            <c:numRef>
              <c:f>VTAPA!$N$3:$N$8</c:f>
              <c:numCache>
                <c:formatCode>General</c:formatCode>
                <c:ptCount val="6"/>
                <c:pt idx="0" formatCode="0.00">
                  <c:v>4.1399999999999997</c:v>
                </c:pt>
                <c:pt idx="2" formatCode="0.00">
                  <c:v>5.3599999999999994</c:v>
                </c:pt>
                <c:pt idx="3" formatCode="0.00">
                  <c:v>5.74</c:v>
                </c:pt>
                <c:pt idx="4" formatCode="0.00">
                  <c:v>5.91</c:v>
                </c:pt>
                <c:pt idx="5" formatCode="0.00">
                  <c:v>8.11</c:v>
                </c:pt>
              </c:numCache>
            </c:numRef>
          </c:val>
          <c:extLst xmlns:c16r2="http://schemas.microsoft.com/office/drawing/2015/06/chart">
            <c:ext xmlns:c16="http://schemas.microsoft.com/office/drawing/2014/chart" uri="{C3380CC4-5D6E-409C-BE32-E72D297353CC}">
              <c16:uniqueId val="{00000009-10B2-4F5D-9BDB-911D2C68E6A8}"/>
            </c:ext>
          </c:extLst>
        </c:ser>
        <c:ser>
          <c:idx val="12"/>
          <c:order val="10"/>
          <c:tx>
            <c:strRef>
              <c:f>VTAPA!$P$2</c:f>
              <c:strCache>
                <c:ptCount val="1"/>
                <c:pt idx="0">
                  <c:v>2017</c:v>
                </c:pt>
              </c:strCache>
            </c:strRef>
          </c:tx>
          <c:cat>
            <c:strRef>
              <c:f>VTAPA!$A$3:$A$8</c:f>
              <c:strCache>
                <c:ptCount val="6"/>
                <c:pt idx="0">
                  <c:v>DIEPKLOOF</c:v>
                </c:pt>
                <c:pt idx="1">
                  <c:v>KLIPRIVIER</c:v>
                </c:pt>
                <c:pt idx="2">
                  <c:v>SEBOKENG</c:v>
                </c:pt>
                <c:pt idx="3">
                  <c:v>SHARPVILLE</c:v>
                </c:pt>
                <c:pt idx="4">
                  <c:v>THREERIVERS</c:v>
                </c:pt>
                <c:pt idx="5">
                  <c:v>ZAMDELA</c:v>
                </c:pt>
              </c:strCache>
            </c:strRef>
          </c:cat>
          <c:val>
            <c:numRef>
              <c:f>VTAPA!$P$3:$P$8</c:f>
              <c:numCache>
                <c:formatCode>0.00</c:formatCode>
                <c:ptCount val="6"/>
                <c:pt idx="0">
                  <c:v>4.5363518422521594</c:v>
                </c:pt>
                <c:pt idx="1">
                  <c:v>4.7745996876635264</c:v>
                </c:pt>
                <c:pt idx="2">
                  <c:v>5.5261751712569138</c:v>
                </c:pt>
                <c:pt idx="3">
                  <c:v>7.3118769010591036</c:v>
                </c:pt>
                <c:pt idx="4">
                  <c:v>6.7070000977781197</c:v>
                </c:pt>
                <c:pt idx="5">
                  <c:v>6.3836150164479069</c:v>
                </c:pt>
              </c:numCache>
            </c:numRef>
          </c:val>
          <c:extLst xmlns:c16r2="http://schemas.microsoft.com/office/drawing/2015/06/chart">
            <c:ext xmlns:c16="http://schemas.microsoft.com/office/drawing/2014/chart" uri="{C3380CC4-5D6E-409C-BE32-E72D297353CC}">
              <c16:uniqueId val="{0000000A-10B2-4F5D-9BDB-911D2C68E6A8}"/>
            </c:ext>
          </c:extLst>
        </c:ser>
        <c:ser>
          <c:idx val="13"/>
          <c:order val="11"/>
          <c:tx>
            <c:strRef>
              <c:f>VTAPA!$R$2</c:f>
              <c:strCache>
                <c:ptCount val="1"/>
                <c:pt idx="0">
                  <c:v>2018</c:v>
                </c:pt>
              </c:strCache>
            </c:strRef>
          </c:tx>
          <c:spPr>
            <a:solidFill>
              <a:srgbClr val="006600"/>
            </a:solidFill>
          </c:spPr>
          <c:cat>
            <c:strRef>
              <c:f>VTAPA!$A$3:$A$8</c:f>
              <c:strCache>
                <c:ptCount val="6"/>
                <c:pt idx="0">
                  <c:v>DIEPKLOOF</c:v>
                </c:pt>
                <c:pt idx="1">
                  <c:v>KLIPRIVIER</c:v>
                </c:pt>
                <c:pt idx="2">
                  <c:v>SEBOKENG</c:v>
                </c:pt>
                <c:pt idx="3">
                  <c:v>SHARPVILLE</c:v>
                </c:pt>
                <c:pt idx="4">
                  <c:v>THREERIVERS</c:v>
                </c:pt>
                <c:pt idx="5">
                  <c:v>ZAMDELA</c:v>
                </c:pt>
              </c:strCache>
            </c:strRef>
          </c:cat>
          <c:val>
            <c:numRef>
              <c:f>VTAPA!$R$3:$R$8</c:f>
              <c:numCache>
                <c:formatCode>0.00</c:formatCode>
                <c:ptCount val="6"/>
                <c:pt idx="0">
                  <c:v>5.68</c:v>
                </c:pt>
                <c:pt idx="1">
                  <c:v>5.23</c:v>
                </c:pt>
                <c:pt idx="2">
                  <c:v>5.2</c:v>
                </c:pt>
                <c:pt idx="3">
                  <c:v>7.71</c:v>
                </c:pt>
                <c:pt idx="4">
                  <c:v>5.94</c:v>
                </c:pt>
                <c:pt idx="5">
                  <c:v>8.32</c:v>
                </c:pt>
              </c:numCache>
            </c:numRef>
          </c:val>
          <c:extLst xmlns:c16r2="http://schemas.microsoft.com/office/drawing/2015/06/chart">
            <c:ext xmlns:c16="http://schemas.microsoft.com/office/drawing/2014/chart" uri="{C3380CC4-5D6E-409C-BE32-E72D297353CC}">
              <c16:uniqueId val="{0000000B-10B2-4F5D-9BDB-911D2C68E6A8}"/>
            </c:ext>
          </c:extLst>
        </c:ser>
        <c:dLbls/>
        <c:gapWidth val="95"/>
        <c:axId val="80649216"/>
        <c:axId val="80663296"/>
      </c:barChart>
      <c:catAx>
        <c:axId val="80649216"/>
        <c:scaling>
          <c:orientation val="minMax"/>
        </c:scaling>
        <c:axPos val="b"/>
        <c:numFmt formatCode="General" sourceLinked="1"/>
        <c:tickLblPos val="nextTo"/>
        <c:txPr>
          <a:bodyPr/>
          <a:lstStyle/>
          <a:p>
            <a:pPr>
              <a:defRPr lang="en-US" sz="1200" b="1"/>
            </a:pPr>
            <a:endParaRPr lang="en-US"/>
          </a:p>
        </c:txPr>
        <c:crossAx val="80663296"/>
        <c:crosses val="autoZero"/>
        <c:auto val="1"/>
        <c:lblAlgn val="ctr"/>
        <c:lblOffset val="100"/>
      </c:catAx>
      <c:valAx>
        <c:axId val="80663296"/>
        <c:scaling>
          <c:orientation val="minMax"/>
          <c:max val="40"/>
        </c:scaling>
        <c:axPos val="l"/>
        <c:majorGridlines>
          <c:spPr>
            <a:ln w="9525"/>
            <a:effectLst/>
          </c:spPr>
        </c:majorGridlines>
        <c:minorGridlines>
          <c:spPr>
            <a:ln>
              <a:noFill/>
            </a:ln>
          </c:spPr>
        </c:minorGridlines>
        <c:numFmt formatCode="General" sourceLinked="0"/>
        <c:tickLblPos val="nextTo"/>
        <c:spPr>
          <a:ln w="9525" cmpd="sng">
            <a:solidFill>
              <a:schemeClr val="bg1">
                <a:lumMod val="50000"/>
              </a:schemeClr>
            </a:solidFill>
          </a:ln>
        </c:spPr>
        <c:txPr>
          <a:bodyPr/>
          <a:lstStyle/>
          <a:p>
            <a:pPr>
              <a:defRPr lang="en-US" sz="1400" b="1"/>
            </a:pPr>
            <a:endParaRPr lang="en-US"/>
          </a:p>
        </c:txPr>
        <c:crossAx val="80649216"/>
        <c:crosses val="autoZero"/>
        <c:crossBetween val="between"/>
        <c:majorUnit val="10"/>
        <c:minorUnit val="1"/>
      </c:valAx>
    </c:plotArea>
    <c:legend>
      <c:legendPos val="b"/>
      <c:layout>
        <c:manualLayout>
          <c:xMode val="edge"/>
          <c:yMode val="edge"/>
          <c:x val="7.8761579571893503E-3"/>
          <c:y val="0.8966232037896672"/>
          <c:w val="0.97955168219302613"/>
          <c:h val="8.1014873140857424E-2"/>
        </c:manualLayout>
      </c:layout>
      <c:spPr>
        <a:ln w="9525">
          <a:solidFill>
            <a:schemeClr val="bg1">
              <a:lumMod val="50000"/>
            </a:schemeClr>
          </a:solidFill>
        </a:ln>
      </c:spPr>
      <c:txPr>
        <a:bodyPr/>
        <a:lstStyle/>
        <a:p>
          <a:pPr>
            <a:defRPr lang="en-US" sz="1400" b="1"/>
          </a:pPr>
          <a:endParaRPr lang="en-US"/>
        </a:p>
      </c:txPr>
    </c:legend>
    <c:plotVisOnly val="1"/>
    <c:dispBlanksAs val="gap"/>
  </c:chart>
  <c:spPr>
    <a:solidFill>
      <a:sysClr val="window" lastClr="FFFFFF">
        <a:lumMod val="95000"/>
      </a:sysClr>
    </a:solidFill>
    <a:ln w="22225">
      <a:solidFill>
        <a:schemeClr val="bg1">
          <a:lumMod val="50000"/>
        </a:schemeClr>
      </a:solidFill>
    </a:ln>
    <a:effectLst>
      <a:outerShdw sx="1000" sy="1000" algn="ctr" rotWithShape="0">
        <a:srgbClr val="000000"/>
      </a:outerShdw>
    </a:effectLst>
    <a:scene3d>
      <a:camera prst="orthographicFront"/>
      <a:lightRig rig="threePt" dir="t"/>
    </a:scene3d>
    <a:sp3d>
      <a:bevelB w="0" h="6350"/>
    </a:sp3d>
  </c:spPr>
  <c:externalData r:id="rId1"/>
  <c:userShapes r:id="rId2"/>
</c:chartSpace>
</file>

<file path=ppt/drawings/drawing1.xml><?xml version="1.0" encoding="utf-8"?>
<c:userShapes xmlns:c="http://schemas.openxmlformats.org/drawingml/2006/chart">
  <cdr:relSizeAnchor xmlns:cdr="http://schemas.openxmlformats.org/drawingml/2006/chartDrawing">
    <cdr:from>
      <cdr:x>0.00651</cdr:x>
      <cdr:y>0.02719</cdr:y>
    </cdr:from>
    <cdr:to>
      <cdr:x>0.99783</cdr:x>
      <cdr:y>0.1148</cdr:y>
    </cdr:to>
    <cdr:sp macro="" textlink="">
      <cdr:nvSpPr>
        <cdr:cNvPr id="3" name="TextBox 2"/>
        <cdr:cNvSpPr txBox="1"/>
      </cdr:nvSpPr>
      <cdr:spPr>
        <a:xfrm xmlns:a="http://schemas.openxmlformats.org/drawingml/2006/main">
          <a:off x="28575" y="85725"/>
          <a:ext cx="4352925" cy="276225"/>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ctr"/>
          <a:r>
            <a:rPr lang="en-US" sz="2400" b="1"/>
            <a:t>SO</a:t>
          </a:r>
          <a:r>
            <a:rPr lang="en-US" sz="2400" b="1" baseline="-25000">
              <a:latin typeface="+mn-lt"/>
              <a:ea typeface="+mn-ea"/>
              <a:cs typeface="+mn-cs"/>
            </a:rPr>
            <a:t>2</a:t>
          </a:r>
          <a:r>
            <a:rPr lang="en-US" sz="2400" b="1" baseline="-25000"/>
            <a:t> </a:t>
          </a:r>
          <a:r>
            <a:rPr lang="en-US" sz="2400" b="1" baseline="0"/>
            <a:t>- 12 YEAR TREND</a:t>
          </a:r>
          <a:endParaRPr lang="en-US" sz="2400" b="1"/>
        </a:p>
      </cdr:txBody>
    </cdr:sp>
  </cdr:relSizeAnchor>
  <cdr:relSizeAnchor xmlns:cdr="http://schemas.openxmlformats.org/drawingml/2006/chartDrawing">
    <cdr:from>
      <cdr:x>0</cdr:x>
      <cdr:y>0</cdr:y>
    </cdr:from>
    <cdr:to>
      <cdr:x>0.06291</cdr:x>
      <cdr:y>0.91239</cdr:y>
    </cdr:to>
    <cdr:sp macro="" textlink="">
      <cdr:nvSpPr>
        <cdr:cNvPr id="4" name="TextBox 3"/>
        <cdr:cNvSpPr txBox="1"/>
      </cdr:nvSpPr>
      <cdr:spPr>
        <a:xfrm xmlns:a="http://schemas.openxmlformats.org/drawingml/2006/main" rot="16200000">
          <a:off x="-1300162" y="1300162"/>
          <a:ext cx="2876550" cy="276225"/>
        </a:xfrm>
        <a:prstGeom xmlns:a="http://schemas.openxmlformats.org/drawingml/2006/main" prst="rect">
          <a:avLst/>
        </a:prstGeom>
      </cdr:spPr>
      <cdr:txBody>
        <a:bodyPr xmlns:a="http://schemas.openxmlformats.org/drawingml/2006/main" wrap="square" rtlCol="0" anchor="b" anchorCtr="0"/>
        <a:lstStyle xmlns:a="http://schemas.openxmlformats.org/drawingml/2006/main"/>
        <a:p xmlns:a="http://schemas.openxmlformats.org/drawingml/2006/main">
          <a:pPr algn="ctr"/>
          <a:r>
            <a:rPr lang="en-US" sz="1600" b="1"/>
            <a:t>SO</a:t>
          </a:r>
          <a:r>
            <a:rPr lang="en-US" sz="1600" b="1" baseline="-25000">
              <a:latin typeface="+mn-lt"/>
              <a:ea typeface="+mn-ea"/>
              <a:cs typeface="+mn-cs"/>
            </a:rPr>
            <a:t>2</a:t>
          </a:r>
          <a:r>
            <a:rPr lang="en-US" sz="1600" b="1" baseline="0"/>
            <a:t> </a:t>
          </a:r>
          <a:r>
            <a:rPr lang="en-US" sz="1600" b="1"/>
            <a:t>concentration (ppb</a:t>
          </a:r>
          <a:r>
            <a:rPr lang="en-US" sz="1600" b="1" strike="noStrike" baseline="0"/>
            <a:t>)</a:t>
          </a:r>
        </a:p>
      </cdr:txBody>
    </cdr:sp>
  </cdr:relSizeAnchor>
  <cdr:relSizeAnchor xmlns:cdr="http://schemas.openxmlformats.org/drawingml/2006/chartDrawing">
    <cdr:from>
      <cdr:x>0.08682</cdr:x>
      <cdr:y>0.47083</cdr:y>
    </cdr:from>
    <cdr:to>
      <cdr:x>0.12669</cdr:x>
      <cdr:y>0.51308</cdr:y>
    </cdr:to>
    <cdr:sp macro="" textlink="">
      <cdr:nvSpPr>
        <cdr:cNvPr id="7" name="TextBox 6"/>
        <cdr:cNvSpPr txBox="1"/>
      </cdr:nvSpPr>
      <cdr:spPr>
        <a:xfrm xmlns:a="http://schemas.openxmlformats.org/drawingml/2006/main">
          <a:off x="932129" y="2139181"/>
          <a:ext cx="428068" cy="191959"/>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ZA" sz="1200" b="1">
              <a:solidFill>
                <a:srgbClr val="FF0000"/>
              </a:solidFill>
            </a:rPr>
            <a:t>19</a:t>
          </a:r>
        </a:p>
      </cdr:txBody>
    </cdr:sp>
  </cdr:relSizeAnchor>
  <cdr:relSizeAnchor xmlns:cdr="http://schemas.openxmlformats.org/drawingml/2006/chartDrawing">
    <cdr:from>
      <cdr:x>0.92652</cdr:x>
      <cdr:y>0.12877</cdr:y>
    </cdr:from>
    <cdr:to>
      <cdr:x>0.98954</cdr:x>
      <cdr:y>0.42259</cdr:y>
    </cdr:to>
    <cdr:sp macro="" textlink="">
      <cdr:nvSpPr>
        <cdr:cNvPr id="9" name="Left Arrow 8"/>
        <cdr:cNvSpPr/>
      </cdr:nvSpPr>
      <cdr:spPr>
        <a:xfrm xmlns:a="http://schemas.openxmlformats.org/drawingml/2006/main" rot="16200000">
          <a:off x="8000897" y="1019023"/>
          <a:ext cx="1390895" cy="572048"/>
        </a:xfrm>
        <a:prstGeom xmlns:a="http://schemas.openxmlformats.org/drawingml/2006/main" prst="leftArrow">
          <a:avLst>
            <a:gd name="adj1" fmla="val 65000"/>
            <a:gd name="adj2" fmla="val 50000"/>
          </a:avLst>
        </a:prstGeom>
        <a:solidFill xmlns:a="http://schemas.openxmlformats.org/drawingml/2006/main">
          <a:srgbClr val="FF0000"/>
        </a:solidFill>
        <a:ln xmlns:a="http://schemas.openxmlformats.org/drawingml/2006/main">
          <a:noFill/>
        </a:ln>
        <a:effectLst xmlns:a="http://schemas.openxmlformats.org/drawingml/2006/main">
          <a:outerShdw blurRad="40000" dist="23000" dir="5400000" rotWithShape="0">
            <a:srgbClr val="000000">
              <a:alpha val="35000"/>
            </a:srgbClr>
          </a:outerShdw>
        </a:effectLst>
        <a:scene3d xmlns:a="http://schemas.openxmlformats.org/drawingml/2006/main">
          <a:camera prst="orthographicFront">
            <a:rot lat="0" lon="0" rev="0"/>
          </a:camera>
          <a:lightRig rig="threePt" dir="t">
            <a:rot lat="0" lon="0" rev="1200000"/>
          </a:lightRig>
        </a:scene3d>
        <a:sp3d xmlns:a="http://schemas.openxmlformats.org/drawingml/2006/main">
          <a:bevelT w="63500" h="25400"/>
        </a:sp3d>
      </cdr:spPr>
      <cdr:style>
        <a:lnRef xmlns:a="http://schemas.openxmlformats.org/drawingml/2006/main" idx="0">
          <a:schemeClr val="accent2"/>
        </a:lnRef>
        <a:fillRef xmlns:a="http://schemas.openxmlformats.org/drawingml/2006/main" idx="3">
          <a:schemeClr val="accent2"/>
        </a:fillRef>
        <a:effectRef xmlns:a="http://schemas.openxmlformats.org/drawingml/2006/main" idx="3">
          <a:schemeClr val="accent2"/>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en-US" sz="1200" b="1"/>
            <a:t>ANNUAL</a:t>
          </a:r>
          <a:r>
            <a:rPr lang="en-US" sz="1200" b="1" baseline="0"/>
            <a:t> STANDARD</a:t>
          </a:r>
          <a:endParaRPr lang="en-US" sz="1200" b="1"/>
        </a:p>
      </cdr:txBody>
    </cdr:sp>
  </cdr:relSizeAnchor>
  <cdr:relSizeAnchor xmlns:cdr="http://schemas.openxmlformats.org/drawingml/2006/chartDrawing">
    <cdr:from>
      <cdr:x>0.11123</cdr:x>
      <cdr:y>0.42259</cdr:y>
    </cdr:from>
    <cdr:to>
      <cdr:x>0.95803</cdr:x>
      <cdr:y>0.50101</cdr:y>
    </cdr:to>
    <cdr:cxnSp macro="">
      <cdr:nvCxnSpPr>
        <cdr:cNvPr id="11" name="Elbow Connector 10"/>
        <cdr:cNvCxnSpPr>
          <a:endCxn xmlns:a="http://schemas.openxmlformats.org/drawingml/2006/main" id="9" idx="1"/>
        </cdr:cNvCxnSpPr>
      </cdr:nvCxnSpPr>
      <cdr:spPr>
        <a:xfrm xmlns:a="http://schemas.openxmlformats.org/drawingml/2006/main" flipV="1">
          <a:off x="1009650" y="2000495"/>
          <a:ext cx="7686695" cy="371230"/>
        </a:xfrm>
        <a:prstGeom xmlns:a="http://schemas.openxmlformats.org/drawingml/2006/main" prst="bentConnector2">
          <a:avLst/>
        </a:prstGeom>
        <a:ln xmlns:a="http://schemas.openxmlformats.org/drawingml/2006/main" w="22225">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0D6F27-155D-4F49-8FAE-31CD77B2B6BE}" type="datetimeFigureOut">
              <a:rPr lang="en-US" smtClean="0"/>
              <a:pPr/>
              <a:t>8/19/2020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614497-BADA-664B-AA7E-10A3B1B17246}" type="slidenum">
              <a:rPr lang="en-US" smtClean="0"/>
              <a:pPr/>
              <a:t>‹#›</a:t>
            </a:fld>
            <a:endParaRPr lang="en-US"/>
          </a:p>
        </p:txBody>
      </p:sp>
    </p:spTree>
    <p:extLst>
      <p:ext uri="{BB962C8B-B14F-4D97-AF65-F5344CB8AC3E}">
        <p14:creationId xmlns:p14="http://schemas.microsoft.com/office/powerpoint/2010/main" xmlns="" val="3945532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Hendrina</a:t>
            </a:r>
            <a:r>
              <a:rPr lang="en-US" dirty="0" smtClean="0"/>
              <a:t> and Middelburg</a:t>
            </a:r>
            <a:r>
              <a:rPr lang="en-US" baseline="0" dirty="0" smtClean="0"/>
              <a:t> did not meet the 75% data recovery requirement</a:t>
            </a:r>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EB6551-1D17-4082-A47A-FDBD214D960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60348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Generally, </a:t>
            </a:r>
            <a:r>
              <a:rPr lang="en-US" baseline="0" dirty="0" smtClean="0"/>
              <a:t> there has been an improvement of PM10 in all the stations since the start of the monitoring, however, from 2014 there has been a steady increase of PM10</a:t>
            </a:r>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EB6551-1D17-4082-A47A-FDBD214D960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770088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Regionally</a:t>
            </a:r>
            <a:r>
              <a:rPr lang="en-US" baseline="0" dirty="0" smtClean="0"/>
              <a:t> influenced stations</a:t>
            </a:r>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EB6551-1D17-4082-A47A-FDBD214D960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435986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Marapong</a:t>
            </a:r>
            <a:r>
              <a:rPr lang="en-US" dirty="0" smtClean="0"/>
              <a:t>,</a:t>
            </a:r>
            <a:r>
              <a:rPr lang="en-US" baseline="0" dirty="0" smtClean="0"/>
              <a:t> </a:t>
            </a:r>
            <a:r>
              <a:rPr lang="en-US" baseline="0" dirty="0" err="1" smtClean="0"/>
              <a:t>Phola</a:t>
            </a:r>
            <a:r>
              <a:rPr lang="en-US" baseline="0" dirty="0" smtClean="0"/>
              <a:t>, </a:t>
            </a:r>
            <a:r>
              <a:rPr lang="en-US" baseline="0" dirty="0" err="1" smtClean="0"/>
              <a:t>Randwater</a:t>
            </a:r>
            <a:r>
              <a:rPr lang="en-US" baseline="0" dirty="0" smtClean="0"/>
              <a:t> and </a:t>
            </a:r>
            <a:r>
              <a:rPr lang="en-US" baseline="0" dirty="0" err="1" smtClean="0"/>
              <a:t>Verkykkop</a:t>
            </a:r>
            <a:r>
              <a:rPr lang="en-US" baseline="0" dirty="0" smtClean="0"/>
              <a:t> 2018 data did not meet the 75% data recovery requirement</a:t>
            </a:r>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EB6551-1D17-4082-A47A-FDBD214D960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2890377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Only </a:t>
            </a:r>
            <a:r>
              <a:rPr lang="en-US" dirty="0" err="1" smtClean="0"/>
              <a:t>Bothasig</a:t>
            </a:r>
            <a:r>
              <a:rPr lang="en-US" dirty="0" smtClean="0"/>
              <a:t> and </a:t>
            </a:r>
            <a:r>
              <a:rPr lang="en-US" dirty="0" err="1" smtClean="0"/>
              <a:t>Wallacedene</a:t>
            </a:r>
            <a:r>
              <a:rPr lang="en-US" baseline="0" dirty="0" smtClean="0"/>
              <a:t> have met data the 75% data recovery requirement</a:t>
            </a:r>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EB6551-1D17-4082-A47A-FDBD214D960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763981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EB6551-1D17-4082-A47A-FDBD214D960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122845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a:t>
            </a:r>
            <a:r>
              <a:rPr lang="en-GB" baseline="0" dirty="0" smtClean="0"/>
              <a:t> is the recalculated NAQI based on the discussions you had with Peter for the DMPE indicators.</a:t>
            </a:r>
            <a:endParaRPr lang="en-GB" dirty="0" smtClean="0"/>
          </a:p>
          <a:p>
            <a:endParaRPr lang="en-GB" dirty="0" smtClean="0"/>
          </a:p>
          <a:p>
            <a:r>
              <a:rPr lang="en-GB" dirty="0" smtClean="0"/>
              <a:t>Based on all</a:t>
            </a:r>
            <a:r>
              <a:rPr lang="en-GB" baseline="0" dirty="0" smtClean="0"/>
              <a:t> these graphs shown, we have defined a NAQI to show the national trends of PM10 and SO2 against the NAAQS. When the NAQI is above 1, the air quality is poor as a national overview. When the NAQI is below 1 and decreasing, we can confidently say that national the air quality is improving.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5CB158-ED9B-46F1-BD91-57425CDAE2B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681238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D502908-2CA2-4A79-9403-705C9A5051AB}" type="datetime1">
              <a:rPr lang="en-US" smtClean="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E107A0-7B7C-8743-BC43-85A450895BAC}" type="slidenum">
              <a:rPr lang="en-US" smtClean="0"/>
              <a:pPr/>
              <a:t>‹#›</a:t>
            </a:fld>
            <a:endParaRPr lang="en-US"/>
          </a:p>
        </p:txBody>
      </p:sp>
    </p:spTree>
    <p:extLst>
      <p:ext uri="{BB962C8B-B14F-4D97-AF65-F5344CB8AC3E}">
        <p14:creationId xmlns:p14="http://schemas.microsoft.com/office/powerpoint/2010/main" xmlns="" val="4237163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31794E-723D-4E47-8794-B3A0F6CA894B}" type="datetime1">
              <a:rPr lang="en-US" smtClean="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E107A0-7B7C-8743-BC43-85A450895BAC}" type="slidenum">
              <a:rPr lang="en-US" smtClean="0"/>
              <a:pPr/>
              <a:t>‹#›</a:t>
            </a:fld>
            <a:endParaRPr lang="en-US"/>
          </a:p>
        </p:txBody>
      </p:sp>
    </p:spTree>
    <p:extLst>
      <p:ext uri="{BB962C8B-B14F-4D97-AF65-F5344CB8AC3E}">
        <p14:creationId xmlns:p14="http://schemas.microsoft.com/office/powerpoint/2010/main" xmlns="" val="568202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695065-3D8D-4379-A639-793A9C7253A3}" type="datetime1">
              <a:rPr lang="en-US" smtClean="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E107A0-7B7C-8743-BC43-85A450895BAC}" type="slidenum">
              <a:rPr lang="en-US" smtClean="0"/>
              <a:pPr/>
              <a:t>‹#›</a:t>
            </a:fld>
            <a:endParaRPr lang="en-US"/>
          </a:p>
        </p:txBody>
      </p:sp>
    </p:spTree>
    <p:extLst>
      <p:ext uri="{BB962C8B-B14F-4D97-AF65-F5344CB8AC3E}">
        <p14:creationId xmlns:p14="http://schemas.microsoft.com/office/powerpoint/2010/main" xmlns="" val="22472179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userDrawn="1"/>
        </p:nvPicPr>
        <p:blipFill>
          <a:blip r:embed="rId2" cstate="print"/>
          <a:srcRect/>
          <a:stretch>
            <a:fillRect/>
          </a:stretch>
        </p:blipFill>
        <p:spPr bwMode="auto">
          <a:xfrm>
            <a:off x="990600" y="912813"/>
            <a:ext cx="4103688" cy="1373187"/>
          </a:xfrm>
          <a:prstGeom prst="rect">
            <a:avLst/>
          </a:prstGeom>
          <a:noFill/>
          <a:ln w="9525">
            <a:noFill/>
            <a:miter lim="800000"/>
            <a:headEnd/>
            <a:tailEnd/>
          </a:ln>
        </p:spPr>
      </p:pic>
      <p:sp>
        <p:nvSpPr>
          <p:cNvPr id="4098"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p:txBody>
          <a:bodyPr/>
          <a:lstStyle>
            <a:lvl1pPr>
              <a:defRPr smtClean="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p:txBody>
          <a:bodyPr/>
          <a:lstStyle>
            <a:lvl1pPr>
              <a:defRPr smtClean="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99C45A0-DDD7-4146-9629-E34D46DC12B3}"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xmlns="" val="6739764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4C4A746-A876-45A8-9A22-62CBE00F300D}"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xmlns="" val="21990686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E66C817-6468-4263-B576-EE3C8200D53B}"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xmlns="" val="20565778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985ABCD-02EA-45F5-9225-3F62DABB420F}"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xmlns="" val="4171588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62A187B-E26F-4EF7-A5DF-4984208507E7}"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xmlns="" val="14930192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5EDD583-39E4-4C62-9884-74902D52298B}"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xmlns="" val="32710820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9C81FB9-1A5A-4F0B-93F8-220145E1F72D}"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xmlns="" val="29523793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0D3446A-CC5A-4F95-830D-D2419C77EFF4}"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xmlns="" val="424872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0DC439-C5B4-436C-99A4-A0F12E1DAE92}" type="datetime1">
              <a:rPr lang="en-US" smtClean="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E107A0-7B7C-8743-BC43-85A450895BAC}" type="slidenum">
              <a:rPr lang="en-US" smtClean="0"/>
              <a:pPr/>
              <a:t>‹#›</a:t>
            </a:fld>
            <a:endParaRPr lang="en-US"/>
          </a:p>
        </p:txBody>
      </p:sp>
    </p:spTree>
    <p:extLst>
      <p:ext uri="{BB962C8B-B14F-4D97-AF65-F5344CB8AC3E}">
        <p14:creationId xmlns:p14="http://schemas.microsoft.com/office/powerpoint/2010/main" xmlns="" val="2059459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23C721C-0043-4DD5-BE61-8FCD579EE2B1}"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xmlns="" val="34087898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6B9F5E0-9762-4615-AC65-EE2F75BD5627}"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xmlns="" val="34761236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1823003-3B04-41CD-94D5-B8E094BEFBD1}"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xmlns="" val="22707649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5168" name="Picture 48" descr="Poster 2-1"/>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160" name="Rectangle 40"/>
          <p:cNvSpPr>
            <a:spLocks noGrp="1" noChangeArrowheads="1"/>
          </p:cNvSpPr>
          <p:nvPr>
            <p:ph type="ctrTitle"/>
          </p:nvPr>
        </p:nvSpPr>
        <p:spPr>
          <a:xfrm>
            <a:off x="3657600" y="457200"/>
            <a:ext cx="5486400" cy="5486400"/>
          </a:xfrm>
        </p:spPr>
        <p:txBody>
          <a:bodyPr anchorCtr="1"/>
          <a:lstStyle>
            <a:lvl1pPr>
              <a:defRPr sz="4000"/>
            </a:lvl1pPr>
          </a:lstStyle>
          <a:p>
            <a:r>
              <a:rPr lang="en-GB"/>
              <a:t>Click to edit Master title style</a:t>
            </a:r>
          </a:p>
        </p:txBody>
      </p:sp>
      <p:pic>
        <p:nvPicPr>
          <p:cNvPr id="5170" name="Picture 50" descr="New DEAT Logo (Small) (black bg)"/>
          <p:cNvPicPr>
            <a:picLocks noChangeAspect="1" noChangeArrowheads="1"/>
          </p:cNvPicPr>
          <p:nvPr/>
        </p:nvPicPr>
        <p:blipFill>
          <a:blip r:embed="rId3" cstate="print"/>
          <a:srcRect/>
          <a:stretch>
            <a:fillRect/>
          </a:stretch>
        </p:blipFill>
        <p:spPr bwMode="auto">
          <a:xfrm>
            <a:off x="914400" y="6059488"/>
            <a:ext cx="3581400" cy="798512"/>
          </a:xfrm>
          <a:prstGeom prst="rect">
            <a:avLst/>
          </a:prstGeom>
          <a:noFill/>
        </p:spPr>
      </p:pic>
      <p:sp>
        <p:nvSpPr>
          <p:cNvPr id="5171" name="Text Box 51"/>
          <p:cNvSpPr txBox="1">
            <a:spLocks noChangeArrowheads="1"/>
          </p:cNvSpPr>
          <p:nvPr/>
        </p:nvSpPr>
        <p:spPr bwMode="auto">
          <a:xfrm>
            <a:off x="0" y="0"/>
            <a:ext cx="2971800" cy="3743325"/>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a:ln>
                  <a:noFill/>
                </a:ln>
                <a:solidFill>
                  <a:srgbClr val="808080"/>
                </a:solidFill>
                <a:effectLst>
                  <a:outerShdw blurRad="38100" dist="38100" dir="2700000" algn="tl">
                    <a:srgbClr val="C0C0C0"/>
                  </a:outerShdw>
                </a:effectLst>
                <a:uLnTx/>
                <a:uFillTx/>
                <a:latin typeface="Arial" charset="0"/>
                <a:ea typeface="+mn-ea"/>
                <a:cs typeface="+mn-cs"/>
              </a:rPr>
              <a:t>The National Environment Management: Air Quality Act (Act No. 39 of 2004)</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a:ln>
                  <a:noFill/>
                </a:ln>
                <a:solidFill>
                  <a:srgbClr val="808080"/>
                </a:solidFill>
                <a:effectLst>
                  <a:outerShdw blurRad="38100" dist="38100" dir="2700000" algn="tl">
                    <a:srgbClr val="C0C0C0"/>
                  </a:outerShdw>
                </a:effectLst>
                <a:uLnTx/>
                <a:uFillTx/>
                <a:latin typeface="Arial" charset="0"/>
                <a:ea typeface="+mn-ea"/>
                <a:cs typeface="+mn-cs"/>
              </a:rPr>
              <a:t>Turning the page on poor air quality in South Africa</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GB" sz="2400" b="0" i="0" u="none" strike="noStrike" kern="1200" cap="none" spc="0" normalizeH="0" baseline="0" noProof="0">
              <a:ln>
                <a:noFill/>
              </a:ln>
              <a:solidFill>
                <a:srgbClr val="808080"/>
              </a:solidFill>
              <a:effectLst>
                <a:outerShdw blurRad="38100" dist="38100" dir="2700000" algn="tl">
                  <a:srgbClr val="C0C0C0"/>
                </a:outerShdw>
              </a:effectLst>
              <a:uLnTx/>
              <a:uFillTx/>
              <a:latin typeface="Arial" charset="0"/>
              <a:ea typeface="+mn-ea"/>
              <a:cs typeface="+mn-cs"/>
            </a:endParaRPr>
          </a:p>
        </p:txBody>
      </p:sp>
    </p:spTree>
    <p:extLst>
      <p:ext uri="{BB962C8B-B14F-4D97-AF65-F5344CB8AC3E}">
        <p14:creationId xmlns:p14="http://schemas.microsoft.com/office/powerpoint/2010/main" xmlns="" val="4135174032"/>
      </p:ext>
    </p:extLst>
  </p:cSld>
  <p:clrMapOvr>
    <a:masterClrMapping/>
  </p:clrMapOvr>
  <p:transition>
    <p:zoom/>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defTabSz="685800">
              <a:defRPr/>
            </a:lvl1pPr>
          </a:lstStyle>
          <a:p>
            <a:pPr>
              <a:defRPr/>
            </a:pPr>
            <a:fld id="{BF344BA0-E437-4071-A37A-43A056D325C1}" type="datetimeFigureOut">
              <a:rPr lang="en-US" smtClean="0"/>
              <a:pPr>
                <a:defRPr/>
              </a:pPr>
              <a:t>8/19/2020</a:t>
            </a:fld>
            <a:endParaRPr lang="en-US"/>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atin typeface="Arial" panose="020B0604020202020204" pitchFamily="34" charset="0"/>
              </a:defRPr>
            </a:lvl1pPr>
          </a:lstStyle>
          <a:p>
            <a:pPr>
              <a:defRPr/>
            </a:pPr>
            <a:fld id="{D251D1BA-3C01-4874-B98B-A4E2401B6F26}" type="slidenum">
              <a:rPr lang="en-US" altLang="en-US" smtClean="0"/>
              <a:pPr>
                <a:defRPr/>
              </a:pPr>
              <a:t>‹#›</a:t>
            </a:fld>
            <a:endParaRPr lang="en-US" altLang="en-US"/>
          </a:p>
        </p:txBody>
      </p:sp>
    </p:spTree>
    <p:extLst>
      <p:ext uri="{BB962C8B-B14F-4D97-AF65-F5344CB8AC3E}">
        <p14:creationId xmlns:p14="http://schemas.microsoft.com/office/powerpoint/2010/main" xmlns="" val="31250715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685800">
              <a:defRPr/>
            </a:lvl1pPr>
          </a:lstStyle>
          <a:p>
            <a:pPr>
              <a:defRPr/>
            </a:pPr>
            <a:fld id="{32A6A0B1-867E-4164-8F26-BAE39500F462}" type="datetimeFigureOut">
              <a:rPr lang="en-US" smtClean="0"/>
              <a:pPr>
                <a:defRPr/>
              </a:pPr>
              <a:t>8/19/2020</a:t>
            </a:fld>
            <a:endParaRPr lang="en-US"/>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atin typeface="Arial" panose="020B0604020202020204" pitchFamily="34" charset="0"/>
              </a:defRPr>
            </a:lvl1pPr>
          </a:lstStyle>
          <a:p>
            <a:pPr>
              <a:defRPr/>
            </a:pPr>
            <a:fld id="{BDCC1859-014F-411F-8FE7-59CF359B51F0}" type="slidenum">
              <a:rPr lang="en-US" altLang="en-US" smtClean="0"/>
              <a:pPr>
                <a:defRPr/>
              </a:pPr>
              <a:t>‹#›</a:t>
            </a:fld>
            <a:endParaRPr lang="en-US" altLang="en-US"/>
          </a:p>
        </p:txBody>
      </p:sp>
    </p:spTree>
    <p:extLst>
      <p:ext uri="{BB962C8B-B14F-4D97-AF65-F5344CB8AC3E}">
        <p14:creationId xmlns:p14="http://schemas.microsoft.com/office/powerpoint/2010/main" xmlns="" val="3078289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685800">
              <a:defRPr/>
            </a:lvl1pPr>
          </a:lstStyle>
          <a:p>
            <a:pPr>
              <a:defRPr/>
            </a:pPr>
            <a:fld id="{BC9D4ABB-5161-44E7-AD1B-8E838733B69D}" type="datetimeFigureOut">
              <a:rPr lang="en-US" smtClean="0"/>
              <a:pPr>
                <a:defRPr/>
              </a:pPr>
              <a:t>8/19/2020</a:t>
            </a:fld>
            <a:endParaRPr lang="en-US"/>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atin typeface="Arial" panose="020B0604020202020204" pitchFamily="34" charset="0"/>
              </a:defRPr>
            </a:lvl1pPr>
          </a:lstStyle>
          <a:p>
            <a:pPr>
              <a:defRPr/>
            </a:pPr>
            <a:fld id="{7A00B73E-4151-414A-9304-C2D3C2275A9C}" type="slidenum">
              <a:rPr lang="en-US" altLang="en-US" smtClean="0"/>
              <a:pPr>
                <a:defRPr/>
              </a:pPr>
              <a:t>‹#›</a:t>
            </a:fld>
            <a:endParaRPr lang="en-US" altLang="en-US"/>
          </a:p>
        </p:txBody>
      </p:sp>
    </p:spTree>
    <p:extLst>
      <p:ext uri="{BB962C8B-B14F-4D97-AF65-F5344CB8AC3E}">
        <p14:creationId xmlns:p14="http://schemas.microsoft.com/office/powerpoint/2010/main" xmlns="" val="31488839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defTabSz="685800">
              <a:defRPr/>
            </a:lvl1pPr>
          </a:lstStyle>
          <a:p>
            <a:pPr>
              <a:defRPr/>
            </a:pPr>
            <a:fld id="{52C103B3-BD45-4EEB-A21A-E41562B9F289}" type="datetimeFigureOut">
              <a:rPr lang="en-US" smtClean="0"/>
              <a:pPr>
                <a:defRPr/>
              </a:pPr>
              <a:t>8/19/2020</a:t>
            </a:fld>
            <a:endParaRPr lang="en-US"/>
          </a:p>
        </p:txBody>
      </p:sp>
      <p:sp>
        <p:nvSpPr>
          <p:cNvPr id="6" name="Footer Placeholder 4"/>
          <p:cNvSpPr>
            <a:spLocks noGrp="1"/>
          </p:cNvSpPr>
          <p:nvPr>
            <p:ph type="ftr" sz="quarter" idx="11"/>
          </p:nvPr>
        </p:nvSpPr>
        <p:spPr/>
        <p:txBody>
          <a:bodyPr/>
          <a:lstStyle>
            <a:lvl1pPr defTabSz="685800">
              <a:defRPr/>
            </a:lvl1pPr>
          </a:lstStyle>
          <a:p>
            <a:pPr>
              <a:defRPr/>
            </a:pPr>
            <a:endParaRPr lang="en-US"/>
          </a:p>
        </p:txBody>
      </p:sp>
      <p:sp>
        <p:nvSpPr>
          <p:cNvPr id="7" name="Slide Number Placeholder 5"/>
          <p:cNvSpPr>
            <a:spLocks noGrp="1"/>
          </p:cNvSpPr>
          <p:nvPr>
            <p:ph type="sldNum" sz="quarter" idx="12"/>
          </p:nvPr>
        </p:nvSpPr>
        <p:spPr/>
        <p:txBody>
          <a:bodyPr/>
          <a:lstStyle>
            <a:lvl1pPr defTabSz="685800">
              <a:defRPr>
                <a:latin typeface="Arial" panose="020B0604020202020204" pitchFamily="34" charset="0"/>
              </a:defRPr>
            </a:lvl1pPr>
          </a:lstStyle>
          <a:p>
            <a:pPr>
              <a:defRPr/>
            </a:pPr>
            <a:fld id="{F1B2C7F5-8732-4AF1-9548-58EE618189D3}" type="slidenum">
              <a:rPr lang="en-US" altLang="en-US" smtClean="0"/>
              <a:pPr>
                <a:defRPr/>
              </a:pPr>
              <a:t>‹#›</a:t>
            </a:fld>
            <a:endParaRPr lang="en-US" altLang="en-US"/>
          </a:p>
        </p:txBody>
      </p:sp>
    </p:spTree>
    <p:extLst>
      <p:ext uri="{BB962C8B-B14F-4D97-AF65-F5344CB8AC3E}">
        <p14:creationId xmlns:p14="http://schemas.microsoft.com/office/powerpoint/2010/main" xmlns="" val="8928981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defTabSz="685800">
              <a:defRPr/>
            </a:lvl1pPr>
          </a:lstStyle>
          <a:p>
            <a:pPr>
              <a:defRPr/>
            </a:pPr>
            <a:fld id="{47D1CF35-D9A9-4750-BD1A-39B90C556E15}" type="datetimeFigureOut">
              <a:rPr lang="en-US" smtClean="0"/>
              <a:pPr>
                <a:defRPr/>
              </a:pPr>
              <a:t>8/19/2020</a:t>
            </a:fld>
            <a:endParaRPr lang="en-US"/>
          </a:p>
        </p:txBody>
      </p:sp>
      <p:sp>
        <p:nvSpPr>
          <p:cNvPr id="8" name="Footer Placeholder 4"/>
          <p:cNvSpPr>
            <a:spLocks noGrp="1"/>
          </p:cNvSpPr>
          <p:nvPr>
            <p:ph type="ftr" sz="quarter" idx="11"/>
          </p:nvPr>
        </p:nvSpPr>
        <p:spPr/>
        <p:txBody>
          <a:bodyPr/>
          <a:lstStyle>
            <a:lvl1pPr defTabSz="685800">
              <a:defRPr/>
            </a:lvl1pPr>
          </a:lstStyle>
          <a:p>
            <a:pPr>
              <a:defRPr/>
            </a:pPr>
            <a:endParaRPr lang="en-US"/>
          </a:p>
        </p:txBody>
      </p:sp>
      <p:sp>
        <p:nvSpPr>
          <p:cNvPr id="9" name="Slide Number Placeholder 5"/>
          <p:cNvSpPr>
            <a:spLocks noGrp="1"/>
          </p:cNvSpPr>
          <p:nvPr>
            <p:ph type="sldNum" sz="quarter" idx="12"/>
          </p:nvPr>
        </p:nvSpPr>
        <p:spPr/>
        <p:txBody>
          <a:bodyPr/>
          <a:lstStyle>
            <a:lvl1pPr defTabSz="685800">
              <a:defRPr>
                <a:latin typeface="Arial" panose="020B0604020202020204" pitchFamily="34" charset="0"/>
              </a:defRPr>
            </a:lvl1pPr>
          </a:lstStyle>
          <a:p>
            <a:pPr>
              <a:defRPr/>
            </a:pPr>
            <a:fld id="{7663BB36-0981-40C5-8F34-AC187FE9DA93}" type="slidenum">
              <a:rPr lang="en-US" altLang="en-US" smtClean="0"/>
              <a:pPr>
                <a:defRPr/>
              </a:pPr>
              <a:t>‹#›</a:t>
            </a:fld>
            <a:endParaRPr lang="en-US" altLang="en-US"/>
          </a:p>
        </p:txBody>
      </p:sp>
    </p:spTree>
    <p:extLst>
      <p:ext uri="{BB962C8B-B14F-4D97-AF65-F5344CB8AC3E}">
        <p14:creationId xmlns:p14="http://schemas.microsoft.com/office/powerpoint/2010/main" xmlns="" val="27752149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defTabSz="685800">
              <a:defRPr/>
            </a:lvl1pPr>
          </a:lstStyle>
          <a:p>
            <a:pPr>
              <a:defRPr/>
            </a:pPr>
            <a:fld id="{1438EDFC-A473-4F44-88FB-D54FAB2A811D}" type="datetimeFigureOut">
              <a:rPr lang="en-US" smtClean="0"/>
              <a:pPr>
                <a:defRPr/>
              </a:pPr>
              <a:t>8/19/2020</a:t>
            </a:fld>
            <a:endParaRPr lang="en-US"/>
          </a:p>
        </p:txBody>
      </p:sp>
      <p:sp>
        <p:nvSpPr>
          <p:cNvPr id="4" name="Footer Placeholder 4"/>
          <p:cNvSpPr>
            <a:spLocks noGrp="1"/>
          </p:cNvSpPr>
          <p:nvPr>
            <p:ph type="ftr" sz="quarter" idx="11"/>
          </p:nvPr>
        </p:nvSpPr>
        <p:spPr/>
        <p:txBody>
          <a:bodyPr/>
          <a:lstStyle>
            <a:lvl1pPr defTabSz="685800">
              <a:defRPr/>
            </a:lvl1pPr>
          </a:lstStyle>
          <a:p>
            <a:pPr>
              <a:defRPr/>
            </a:pPr>
            <a:endParaRPr lang="en-US"/>
          </a:p>
        </p:txBody>
      </p:sp>
      <p:sp>
        <p:nvSpPr>
          <p:cNvPr id="5" name="Slide Number Placeholder 5"/>
          <p:cNvSpPr>
            <a:spLocks noGrp="1"/>
          </p:cNvSpPr>
          <p:nvPr>
            <p:ph type="sldNum" sz="quarter" idx="12"/>
          </p:nvPr>
        </p:nvSpPr>
        <p:spPr/>
        <p:txBody>
          <a:bodyPr/>
          <a:lstStyle>
            <a:lvl1pPr defTabSz="685800">
              <a:defRPr>
                <a:latin typeface="Arial" panose="020B0604020202020204" pitchFamily="34" charset="0"/>
              </a:defRPr>
            </a:lvl1pPr>
          </a:lstStyle>
          <a:p>
            <a:pPr>
              <a:defRPr/>
            </a:pPr>
            <a:fld id="{6F44002A-AAFD-4634-A5CF-6F01ED6CB715}" type="slidenum">
              <a:rPr lang="en-US" altLang="en-US" smtClean="0"/>
              <a:pPr>
                <a:defRPr/>
              </a:pPr>
              <a:t>‹#›</a:t>
            </a:fld>
            <a:endParaRPr lang="en-US" altLang="en-US"/>
          </a:p>
        </p:txBody>
      </p:sp>
    </p:spTree>
    <p:extLst>
      <p:ext uri="{BB962C8B-B14F-4D97-AF65-F5344CB8AC3E}">
        <p14:creationId xmlns:p14="http://schemas.microsoft.com/office/powerpoint/2010/main" xmlns="" val="855773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C82376-A8FD-4421-BD12-69C50ED061AA}" type="datetime1">
              <a:rPr lang="en-US" smtClean="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E107A0-7B7C-8743-BC43-85A450895BAC}" type="slidenum">
              <a:rPr lang="en-US" smtClean="0"/>
              <a:pPr/>
              <a:t>‹#›</a:t>
            </a:fld>
            <a:endParaRPr lang="en-US"/>
          </a:p>
        </p:txBody>
      </p:sp>
    </p:spTree>
    <p:extLst>
      <p:ext uri="{BB962C8B-B14F-4D97-AF65-F5344CB8AC3E}">
        <p14:creationId xmlns:p14="http://schemas.microsoft.com/office/powerpoint/2010/main" xmlns="" val="51838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685800">
              <a:defRPr/>
            </a:lvl1pPr>
          </a:lstStyle>
          <a:p>
            <a:pPr>
              <a:defRPr/>
            </a:pPr>
            <a:fld id="{F8BC5B8F-26BE-49A2-B575-5AE080FC248C}" type="datetimeFigureOut">
              <a:rPr lang="en-US" smtClean="0"/>
              <a:pPr>
                <a:defRPr/>
              </a:pPr>
              <a:t>8/19/2020</a:t>
            </a:fld>
            <a:endParaRPr lang="en-US"/>
          </a:p>
        </p:txBody>
      </p:sp>
      <p:sp>
        <p:nvSpPr>
          <p:cNvPr id="3" name="Footer Placeholder 4"/>
          <p:cNvSpPr>
            <a:spLocks noGrp="1"/>
          </p:cNvSpPr>
          <p:nvPr>
            <p:ph type="ftr" sz="quarter" idx="11"/>
          </p:nvPr>
        </p:nvSpPr>
        <p:spPr/>
        <p:txBody>
          <a:bodyPr/>
          <a:lstStyle>
            <a:lvl1pPr defTabSz="685800">
              <a:defRPr/>
            </a:lvl1pPr>
          </a:lstStyle>
          <a:p>
            <a:pPr>
              <a:defRPr/>
            </a:pPr>
            <a:endParaRPr lang="en-US"/>
          </a:p>
        </p:txBody>
      </p:sp>
      <p:sp>
        <p:nvSpPr>
          <p:cNvPr id="4" name="Slide Number Placeholder 5"/>
          <p:cNvSpPr>
            <a:spLocks noGrp="1"/>
          </p:cNvSpPr>
          <p:nvPr>
            <p:ph type="sldNum" sz="quarter" idx="12"/>
          </p:nvPr>
        </p:nvSpPr>
        <p:spPr/>
        <p:txBody>
          <a:bodyPr/>
          <a:lstStyle>
            <a:lvl1pPr defTabSz="685800">
              <a:defRPr>
                <a:latin typeface="Arial" panose="020B0604020202020204" pitchFamily="34" charset="0"/>
              </a:defRPr>
            </a:lvl1pPr>
          </a:lstStyle>
          <a:p>
            <a:pPr>
              <a:defRPr/>
            </a:pPr>
            <a:fld id="{A1FE5468-CC6F-44E7-A123-8D2DAFC5A174}" type="slidenum">
              <a:rPr lang="en-US" altLang="en-US" smtClean="0"/>
              <a:pPr>
                <a:defRPr/>
              </a:pPr>
              <a:t>‹#›</a:t>
            </a:fld>
            <a:endParaRPr lang="en-US" altLang="en-US"/>
          </a:p>
        </p:txBody>
      </p:sp>
    </p:spTree>
    <p:extLst>
      <p:ext uri="{BB962C8B-B14F-4D97-AF65-F5344CB8AC3E}">
        <p14:creationId xmlns:p14="http://schemas.microsoft.com/office/powerpoint/2010/main" xmlns="" val="42823724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defTabSz="685800">
              <a:defRPr/>
            </a:lvl1pPr>
          </a:lstStyle>
          <a:p>
            <a:pPr>
              <a:defRPr/>
            </a:pPr>
            <a:fld id="{14443312-843A-4DAB-B9BE-B576CB100AB9}" type="datetimeFigureOut">
              <a:rPr lang="en-US" smtClean="0"/>
              <a:pPr>
                <a:defRPr/>
              </a:pPr>
              <a:t>8/19/2020</a:t>
            </a:fld>
            <a:endParaRPr lang="en-US"/>
          </a:p>
        </p:txBody>
      </p:sp>
      <p:sp>
        <p:nvSpPr>
          <p:cNvPr id="6" name="Footer Placeholder 4"/>
          <p:cNvSpPr>
            <a:spLocks noGrp="1"/>
          </p:cNvSpPr>
          <p:nvPr>
            <p:ph type="ftr" sz="quarter" idx="11"/>
          </p:nvPr>
        </p:nvSpPr>
        <p:spPr/>
        <p:txBody>
          <a:bodyPr/>
          <a:lstStyle>
            <a:lvl1pPr defTabSz="685800">
              <a:defRPr/>
            </a:lvl1pPr>
          </a:lstStyle>
          <a:p>
            <a:pPr>
              <a:defRPr/>
            </a:pPr>
            <a:endParaRPr lang="en-US"/>
          </a:p>
        </p:txBody>
      </p:sp>
      <p:sp>
        <p:nvSpPr>
          <p:cNvPr id="7" name="Slide Number Placeholder 5"/>
          <p:cNvSpPr>
            <a:spLocks noGrp="1"/>
          </p:cNvSpPr>
          <p:nvPr>
            <p:ph type="sldNum" sz="quarter" idx="12"/>
          </p:nvPr>
        </p:nvSpPr>
        <p:spPr/>
        <p:txBody>
          <a:bodyPr/>
          <a:lstStyle>
            <a:lvl1pPr defTabSz="685800">
              <a:defRPr>
                <a:latin typeface="Arial" panose="020B0604020202020204" pitchFamily="34" charset="0"/>
              </a:defRPr>
            </a:lvl1pPr>
          </a:lstStyle>
          <a:p>
            <a:pPr>
              <a:defRPr/>
            </a:pPr>
            <a:fld id="{FC86D3D3-6E68-4382-8785-9BD7CD648055}" type="slidenum">
              <a:rPr lang="en-US" altLang="en-US" smtClean="0"/>
              <a:pPr>
                <a:defRPr/>
              </a:pPr>
              <a:t>‹#›</a:t>
            </a:fld>
            <a:endParaRPr lang="en-US" altLang="en-US"/>
          </a:p>
        </p:txBody>
      </p:sp>
    </p:spTree>
    <p:extLst>
      <p:ext uri="{BB962C8B-B14F-4D97-AF65-F5344CB8AC3E}">
        <p14:creationId xmlns:p14="http://schemas.microsoft.com/office/powerpoint/2010/main" xmlns="" val="31941811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defTabSz="685800">
              <a:defRPr/>
            </a:lvl1pPr>
          </a:lstStyle>
          <a:p>
            <a:pPr>
              <a:defRPr/>
            </a:pPr>
            <a:fld id="{E5A7B19E-53E1-454C-9786-E3FC7DBC1DBD}" type="datetimeFigureOut">
              <a:rPr lang="en-US" smtClean="0"/>
              <a:pPr>
                <a:defRPr/>
              </a:pPr>
              <a:t>8/19/2020</a:t>
            </a:fld>
            <a:endParaRPr lang="en-US"/>
          </a:p>
        </p:txBody>
      </p:sp>
      <p:sp>
        <p:nvSpPr>
          <p:cNvPr id="6" name="Footer Placeholder 4"/>
          <p:cNvSpPr>
            <a:spLocks noGrp="1"/>
          </p:cNvSpPr>
          <p:nvPr>
            <p:ph type="ftr" sz="quarter" idx="11"/>
          </p:nvPr>
        </p:nvSpPr>
        <p:spPr/>
        <p:txBody>
          <a:bodyPr/>
          <a:lstStyle>
            <a:lvl1pPr defTabSz="685800">
              <a:defRPr/>
            </a:lvl1pPr>
          </a:lstStyle>
          <a:p>
            <a:pPr>
              <a:defRPr/>
            </a:pPr>
            <a:endParaRPr lang="en-US"/>
          </a:p>
        </p:txBody>
      </p:sp>
      <p:sp>
        <p:nvSpPr>
          <p:cNvPr id="7" name="Slide Number Placeholder 5"/>
          <p:cNvSpPr>
            <a:spLocks noGrp="1"/>
          </p:cNvSpPr>
          <p:nvPr>
            <p:ph type="sldNum" sz="quarter" idx="12"/>
          </p:nvPr>
        </p:nvSpPr>
        <p:spPr/>
        <p:txBody>
          <a:bodyPr/>
          <a:lstStyle>
            <a:lvl1pPr defTabSz="685800">
              <a:defRPr>
                <a:latin typeface="Arial" panose="020B0604020202020204" pitchFamily="34" charset="0"/>
              </a:defRPr>
            </a:lvl1pPr>
          </a:lstStyle>
          <a:p>
            <a:pPr>
              <a:defRPr/>
            </a:pPr>
            <a:fld id="{A2A6E21A-3815-485B-A01F-F15A97714915}" type="slidenum">
              <a:rPr lang="en-US" altLang="en-US" smtClean="0"/>
              <a:pPr>
                <a:defRPr/>
              </a:pPr>
              <a:t>‹#›</a:t>
            </a:fld>
            <a:endParaRPr lang="en-US" altLang="en-US"/>
          </a:p>
        </p:txBody>
      </p:sp>
    </p:spTree>
    <p:extLst>
      <p:ext uri="{BB962C8B-B14F-4D97-AF65-F5344CB8AC3E}">
        <p14:creationId xmlns:p14="http://schemas.microsoft.com/office/powerpoint/2010/main" xmlns="" val="23715933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685800">
              <a:defRPr/>
            </a:lvl1pPr>
          </a:lstStyle>
          <a:p>
            <a:pPr>
              <a:defRPr/>
            </a:pPr>
            <a:fld id="{795DB317-CE96-48BA-9913-1B1B2A8F4923}" type="datetimeFigureOut">
              <a:rPr lang="en-US" smtClean="0"/>
              <a:pPr>
                <a:defRPr/>
              </a:pPr>
              <a:t>8/19/2020</a:t>
            </a:fld>
            <a:endParaRPr lang="en-US"/>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atin typeface="Arial" panose="020B0604020202020204" pitchFamily="34" charset="0"/>
              </a:defRPr>
            </a:lvl1pPr>
          </a:lstStyle>
          <a:p>
            <a:pPr>
              <a:defRPr/>
            </a:pPr>
            <a:fld id="{56F028BB-17C4-4DF3-9F4C-5D14D6B3D042}" type="slidenum">
              <a:rPr lang="en-US" altLang="en-US" smtClean="0"/>
              <a:pPr>
                <a:defRPr/>
              </a:pPr>
              <a:t>‹#›</a:t>
            </a:fld>
            <a:endParaRPr lang="en-US" altLang="en-US"/>
          </a:p>
        </p:txBody>
      </p:sp>
    </p:spTree>
    <p:extLst>
      <p:ext uri="{BB962C8B-B14F-4D97-AF65-F5344CB8AC3E}">
        <p14:creationId xmlns:p14="http://schemas.microsoft.com/office/powerpoint/2010/main" xmlns="" val="21026064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685800">
              <a:defRPr/>
            </a:lvl1pPr>
          </a:lstStyle>
          <a:p>
            <a:pPr>
              <a:defRPr/>
            </a:pPr>
            <a:fld id="{FB927B05-DC85-4E25-B44C-F75E585DEC1D}" type="datetimeFigureOut">
              <a:rPr lang="en-US" smtClean="0"/>
              <a:pPr>
                <a:defRPr/>
              </a:pPr>
              <a:t>8/19/2020</a:t>
            </a:fld>
            <a:endParaRPr lang="en-US"/>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atin typeface="Arial" panose="020B0604020202020204" pitchFamily="34" charset="0"/>
              </a:defRPr>
            </a:lvl1pPr>
          </a:lstStyle>
          <a:p>
            <a:pPr>
              <a:defRPr/>
            </a:pPr>
            <a:fld id="{097D1A8D-6F38-47F1-9037-6D969D7DC5EF}" type="slidenum">
              <a:rPr lang="en-US" altLang="en-US" smtClean="0"/>
              <a:pPr>
                <a:defRPr/>
              </a:pPr>
              <a:t>‹#›</a:t>
            </a:fld>
            <a:endParaRPr lang="en-US" altLang="en-US"/>
          </a:p>
        </p:txBody>
      </p:sp>
    </p:spTree>
    <p:extLst>
      <p:ext uri="{BB962C8B-B14F-4D97-AF65-F5344CB8AC3E}">
        <p14:creationId xmlns:p14="http://schemas.microsoft.com/office/powerpoint/2010/main" xmlns="" val="23730879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272683"/>
            <a:ext cx="6858000" cy="1237280"/>
          </a:xfrm>
        </p:spPr>
        <p:txBody>
          <a:bodyPr anchor="b">
            <a:normAutofit/>
          </a:bodyPr>
          <a:lstStyle>
            <a:lvl1pPr algn="ctr">
              <a:defRPr sz="3600" b="1">
                <a:latin typeface="+mn-lt"/>
              </a:defRPr>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b="1"/>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685800"/>
            <a:fld id="{B45EE442-62C5-4DDA-8582-426D50A1906B}" type="datetimeFigureOut">
              <a:rPr lang="en-GB" smtClean="0">
                <a:solidFill>
                  <a:prstClr val="black">
                    <a:tint val="75000"/>
                  </a:prstClr>
                </a:solidFill>
              </a:rPr>
              <a:pPr defTabSz="685800"/>
              <a:t>19/08/2020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6BAE46BC-1033-4C3A-A573-4B9F48DADDD2}" type="slidenum">
              <a:rPr lang="en-GB" smtClean="0">
                <a:solidFill>
                  <a:prstClr val="black">
                    <a:tint val="75000"/>
                  </a:prstClr>
                </a:solidFill>
              </a:rPr>
              <a:pPr defTabSz="685800"/>
              <a:t>‹#›</a:t>
            </a:fld>
            <a:endParaRPr lang="en-GB">
              <a:solidFill>
                <a:prstClr val="black">
                  <a:tint val="75000"/>
                </a:prstClr>
              </a:solidFill>
            </a:endParaRPr>
          </a:p>
        </p:txBody>
      </p:sp>
      <p:pic>
        <p:nvPicPr>
          <p:cNvPr id="7" name="Picture 6"/>
          <p:cNvPicPr>
            <a:picLocks noChangeAspect="1"/>
          </p:cNvPicPr>
          <p:nvPr/>
        </p:nvPicPr>
        <p:blipFill>
          <a:blip r:embed="rId2"/>
          <a:stretch>
            <a:fillRect/>
          </a:stretch>
        </p:blipFill>
        <p:spPr>
          <a:xfrm>
            <a:off x="371478" y="576411"/>
            <a:ext cx="3553028" cy="1598619"/>
          </a:xfrm>
          <a:prstGeom prst="rect">
            <a:avLst/>
          </a:prstGeom>
        </p:spPr>
      </p:pic>
    </p:spTree>
    <p:extLst>
      <p:ext uri="{BB962C8B-B14F-4D97-AF65-F5344CB8AC3E}">
        <p14:creationId xmlns:p14="http://schemas.microsoft.com/office/powerpoint/2010/main" xmlns="" val="352420609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b="1">
                <a:latin typeface="+mn-lt"/>
              </a:defRPr>
            </a:lvl1pPr>
          </a:lstStyle>
          <a:p>
            <a:r>
              <a:rPr lang="en-US" smtClean="0"/>
              <a:t>Click to edit Master title style</a:t>
            </a:r>
            <a:endParaRPr lang="en-GB"/>
          </a:p>
        </p:txBody>
      </p:sp>
      <p:sp>
        <p:nvSpPr>
          <p:cNvPr id="3" name="Content Placeholder 2"/>
          <p:cNvSpPr>
            <a:spLocks noGrp="1"/>
          </p:cNvSpPr>
          <p:nvPr>
            <p:ph idx="1"/>
          </p:nvPr>
        </p:nvSpPr>
        <p:spPr/>
        <p:txBody>
          <a:bodyPr/>
          <a:lstStyle>
            <a:lvl2pPr marL="514350" indent="-171450">
              <a:buFont typeface="Courier New" panose="02070309020205020404" pitchFamily="49" charset="0"/>
              <a:buChar char="o"/>
              <a:defRPr/>
            </a:lvl2pPr>
            <a:lvl4pPr marL="1285875" indent="-257175">
              <a:buFont typeface="Courier New" panose="02070309020205020404" pitchFamily="49" charset="0"/>
              <a:buChar char="o"/>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p>
            <a:pPr defTabSz="685800"/>
            <a:fld id="{B45EE442-62C5-4DDA-8582-426D50A1906B}" type="datetimeFigureOut">
              <a:rPr lang="en-GB" smtClean="0">
                <a:solidFill>
                  <a:prstClr val="black">
                    <a:tint val="75000"/>
                  </a:prstClr>
                </a:solidFill>
              </a:rPr>
              <a:pPr defTabSz="685800"/>
              <a:t>19/08/2020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6BAE46BC-1033-4C3A-A573-4B9F48DADDD2}"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xmlns="" val="1602817757"/>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normAutofit/>
          </a:bodyPr>
          <a:lstStyle>
            <a:lvl1pPr>
              <a:defRPr sz="4050" b="1">
                <a:latin typeface="+mn-lt"/>
              </a:defRPr>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685800"/>
            <a:fld id="{B45EE442-62C5-4DDA-8582-426D50A1906B}" type="datetimeFigureOut">
              <a:rPr lang="en-GB" smtClean="0">
                <a:solidFill>
                  <a:prstClr val="black">
                    <a:tint val="75000"/>
                  </a:prstClr>
                </a:solidFill>
              </a:rPr>
              <a:pPr defTabSz="685800"/>
              <a:t>19/08/2020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6BAE46BC-1033-4C3A-A573-4B9F48DADDD2}"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xmlns="" val="3217920636"/>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b="1">
                <a:latin typeface="+mn-lt"/>
              </a:defRPr>
            </a:lvl1p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685800"/>
            <a:fld id="{B45EE442-62C5-4DDA-8582-426D50A1906B}" type="datetimeFigureOut">
              <a:rPr lang="en-GB" smtClean="0">
                <a:solidFill>
                  <a:prstClr val="black">
                    <a:tint val="75000"/>
                  </a:prstClr>
                </a:solidFill>
              </a:rPr>
              <a:pPr defTabSz="685800"/>
              <a:t>19/08/2020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6BAE46BC-1033-4C3A-A573-4B9F48DADDD2}"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xmlns="" val="856383761"/>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lvl1pPr algn="ctr">
              <a:defRPr b="1">
                <a:latin typeface="+mn-lt"/>
              </a:defRPr>
            </a:lvl1p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685800"/>
            <a:fld id="{B45EE442-62C5-4DDA-8582-426D50A1906B}" type="datetimeFigureOut">
              <a:rPr lang="en-GB" smtClean="0">
                <a:solidFill>
                  <a:prstClr val="black">
                    <a:tint val="75000"/>
                  </a:prstClr>
                </a:solidFill>
              </a:rPr>
              <a:pPr defTabSz="685800"/>
              <a:t>19/08/2020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685800"/>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85800"/>
            <a:fld id="{6BAE46BC-1033-4C3A-A573-4B9F48DADDD2}"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xmlns="" val="309531066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4977D0-E781-43A8-AC75-93C7D3101B3B}" type="datetime1">
              <a:rPr lang="en-US" smtClean="0"/>
              <a:pPr/>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E107A0-7B7C-8743-BC43-85A450895BAC}" type="slidenum">
              <a:rPr lang="en-US" smtClean="0"/>
              <a:pPr/>
              <a:t>‹#›</a:t>
            </a:fld>
            <a:endParaRPr lang="en-US"/>
          </a:p>
        </p:txBody>
      </p:sp>
    </p:spTree>
    <p:extLst>
      <p:ext uri="{BB962C8B-B14F-4D97-AF65-F5344CB8AC3E}">
        <p14:creationId xmlns:p14="http://schemas.microsoft.com/office/powerpoint/2010/main" xmlns="" val="21754560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b="1">
                <a:latin typeface="+mn-lt"/>
              </a:defRPr>
            </a:lvl1p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685800"/>
            <a:fld id="{B45EE442-62C5-4DDA-8582-426D50A1906B}" type="datetimeFigureOut">
              <a:rPr lang="en-GB" smtClean="0">
                <a:solidFill>
                  <a:prstClr val="black">
                    <a:tint val="75000"/>
                  </a:prstClr>
                </a:solidFill>
              </a:rPr>
              <a:pPr defTabSz="685800"/>
              <a:t>19/08/2020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685800"/>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85800"/>
            <a:fld id="{6BAE46BC-1033-4C3A-A573-4B9F48DADDD2}"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xmlns="" val="3476075787"/>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fld id="{B45EE442-62C5-4DDA-8582-426D50A1906B}" type="datetimeFigureOut">
              <a:rPr lang="en-GB" smtClean="0">
                <a:solidFill>
                  <a:prstClr val="black">
                    <a:tint val="75000"/>
                  </a:prstClr>
                </a:solidFill>
              </a:rPr>
              <a:pPr defTabSz="685800"/>
              <a:t>19/08/2020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685800"/>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800"/>
            <a:fld id="{6BAE46BC-1033-4C3A-A573-4B9F48DADDD2}"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xmlns="" val="275761666"/>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685800"/>
            <a:fld id="{B45EE442-62C5-4DDA-8582-426D50A1906B}" type="datetimeFigureOut">
              <a:rPr lang="en-GB" smtClean="0">
                <a:solidFill>
                  <a:prstClr val="black">
                    <a:tint val="75000"/>
                  </a:prstClr>
                </a:solidFill>
              </a:rPr>
              <a:pPr defTabSz="685800"/>
              <a:t>19/08/2020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6BAE46BC-1033-4C3A-A573-4B9F48DADDD2}"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xmlns="" val="3512857534"/>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685800"/>
            <a:fld id="{B45EE442-62C5-4DDA-8582-426D50A1906B}" type="datetimeFigureOut">
              <a:rPr lang="en-GB" smtClean="0">
                <a:solidFill>
                  <a:prstClr val="black">
                    <a:tint val="75000"/>
                  </a:prstClr>
                </a:solidFill>
              </a:rPr>
              <a:pPr defTabSz="685800"/>
              <a:t>19/08/2020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6BAE46BC-1033-4C3A-A573-4B9F48DADDD2}"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xmlns="" val="456088379"/>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685800"/>
            <a:fld id="{B45EE442-62C5-4DDA-8582-426D50A1906B}" type="datetimeFigureOut">
              <a:rPr lang="en-GB" smtClean="0">
                <a:solidFill>
                  <a:prstClr val="black">
                    <a:tint val="75000"/>
                  </a:prstClr>
                </a:solidFill>
              </a:rPr>
              <a:pPr defTabSz="685800"/>
              <a:t>19/08/2020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6BAE46BC-1033-4C3A-A573-4B9F48DADDD2}"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xmlns="" val="1375767044"/>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685800"/>
            <a:fld id="{B45EE442-62C5-4DDA-8582-426D50A1906B}" type="datetimeFigureOut">
              <a:rPr lang="en-GB" smtClean="0">
                <a:solidFill>
                  <a:prstClr val="black">
                    <a:tint val="75000"/>
                  </a:prstClr>
                </a:solidFill>
              </a:rPr>
              <a:pPr defTabSz="685800"/>
              <a:t>19/08/2020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6BAE46BC-1033-4C3A-A573-4B9F48DADDD2}"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xmlns="" val="62363220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E99E325-9B00-4771-AC91-9FBCAE60D983}" type="datetime1">
              <a:rPr lang="en-US" smtClean="0"/>
              <a:pPr/>
              <a:t>8/19/2020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E107A0-7B7C-8743-BC43-85A450895BAC}" type="slidenum">
              <a:rPr lang="en-US" smtClean="0"/>
              <a:pPr/>
              <a:t>‹#›</a:t>
            </a:fld>
            <a:endParaRPr lang="en-US"/>
          </a:p>
        </p:txBody>
      </p:sp>
    </p:spTree>
    <p:extLst>
      <p:ext uri="{BB962C8B-B14F-4D97-AF65-F5344CB8AC3E}">
        <p14:creationId xmlns:p14="http://schemas.microsoft.com/office/powerpoint/2010/main" xmlns="" val="505618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276D3B-C421-420E-BFAD-C64FC9D2CC60}" type="datetime1">
              <a:rPr lang="en-US" smtClean="0"/>
              <a:pPr/>
              <a:t>8/19/2020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E107A0-7B7C-8743-BC43-85A450895BAC}" type="slidenum">
              <a:rPr lang="en-US" smtClean="0"/>
              <a:pPr/>
              <a:t>‹#›</a:t>
            </a:fld>
            <a:endParaRPr lang="en-US"/>
          </a:p>
        </p:txBody>
      </p:sp>
    </p:spTree>
    <p:extLst>
      <p:ext uri="{BB962C8B-B14F-4D97-AF65-F5344CB8AC3E}">
        <p14:creationId xmlns:p14="http://schemas.microsoft.com/office/powerpoint/2010/main" xmlns="" val="717889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DDB346-3ECE-4653-9085-2189E89CB8DC}" type="datetime1">
              <a:rPr lang="en-US" smtClean="0"/>
              <a:pPr/>
              <a:t>8/19/2020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E107A0-7B7C-8743-BC43-85A450895BAC}" type="slidenum">
              <a:rPr lang="en-US" smtClean="0"/>
              <a:pPr/>
              <a:t>‹#›</a:t>
            </a:fld>
            <a:endParaRPr lang="en-US"/>
          </a:p>
        </p:txBody>
      </p:sp>
    </p:spTree>
    <p:extLst>
      <p:ext uri="{BB962C8B-B14F-4D97-AF65-F5344CB8AC3E}">
        <p14:creationId xmlns:p14="http://schemas.microsoft.com/office/powerpoint/2010/main" xmlns="" val="1879114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6DDB3C-8874-45ED-9E03-E7ABF3586984}" type="datetime1">
              <a:rPr lang="en-US" smtClean="0"/>
              <a:pPr/>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E107A0-7B7C-8743-BC43-85A450895BAC}" type="slidenum">
              <a:rPr lang="en-US" smtClean="0"/>
              <a:pPr/>
              <a:t>‹#›</a:t>
            </a:fld>
            <a:endParaRPr lang="en-US"/>
          </a:p>
        </p:txBody>
      </p:sp>
    </p:spTree>
    <p:extLst>
      <p:ext uri="{BB962C8B-B14F-4D97-AF65-F5344CB8AC3E}">
        <p14:creationId xmlns:p14="http://schemas.microsoft.com/office/powerpoint/2010/main" xmlns="" val="2314500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0B4C90-1238-4944-92ED-DA60DF00A51C}" type="datetime1">
              <a:rPr lang="en-US" smtClean="0"/>
              <a:pPr/>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E107A0-7B7C-8743-BC43-85A450895BAC}" type="slidenum">
              <a:rPr lang="en-US" smtClean="0"/>
              <a:pPr/>
              <a:t>‹#›</a:t>
            </a:fld>
            <a:endParaRPr lang="en-US"/>
          </a:p>
        </p:txBody>
      </p:sp>
    </p:spTree>
    <p:extLst>
      <p:ext uri="{BB962C8B-B14F-4D97-AF65-F5344CB8AC3E}">
        <p14:creationId xmlns:p14="http://schemas.microsoft.com/office/powerpoint/2010/main" xmlns="" val="2453269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5.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A9A1B3-D659-4A21-9AB4-1C0A8F00EA89}" type="datetime1">
              <a:rPr lang="en-US" smtClean="0"/>
              <a:pPr/>
              <a:t>8/19/2020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E107A0-7B7C-8743-BC43-85A450895BAC}" type="slidenum">
              <a:rPr lang="en-US" smtClean="0"/>
              <a:pPr/>
              <a:t>‹#›</a:t>
            </a:fld>
            <a:endParaRPr lang="en-US"/>
          </a:p>
        </p:txBody>
      </p:sp>
    </p:spTree>
    <p:extLst>
      <p:ext uri="{BB962C8B-B14F-4D97-AF65-F5344CB8AC3E}">
        <p14:creationId xmlns:p14="http://schemas.microsoft.com/office/powerpoint/2010/main" xmlns="" val="13832557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81D3CBC-4B83-416B-9CF2-F4E770C80084}"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1031" name="Picture 7"/>
          <p:cNvPicPr>
            <a:picLocks noChangeAspect="1" noChangeArrowheads="1"/>
          </p:cNvPicPr>
          <p:nvPr userDrawn="1"/>
        </p:nvPicPr>
        <p:blipFill>
          <a:blip r:embed="rId14" cstate="print"/>
          <a:srcRect/>
          <a:stretch>
            <a:fillRect/>
          </a:stretch>
        </p:blipFill>
        <p:spPr bwMode="auto">
          <a:xfrm>
            <a:off x="152400" y="6096000"/>
            <a:ext cx="1824038" cy="609600"/>
          </a:xfrm>
          <a:prstGeom prst="rect">
            <a:avLst/>
          </a:prstGeom>
          <a:noFill/>
          <a:ln w="9525">
            <a:noFill/>
            <a:miter lim="800000"/>
            <a:headEnd/>
            <a:tailEnd/>
          </a:ln>
        </p:spPr>
      </p:pic>
    </p:spTree>
    <p:extLst>
      <p:ext uri="{BB962C8B-B14F-4D97-AF65-F5344CB8AC3E}">
        <p14:creationId xmlns:p14="http://schemas.microsoft.com/office/powerpoint/2010/main" xmlns="" val="9226556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defTabSz="342900" eaLnBrk="1" fontAlgn="auto" hangingPunct="1">
              <a:spcBef>
                <a:spcPts val="0"/>
              </a:spcBef>
              <a:spcAft>
                <a:spcPts val="0"/>
              </a:spcAft>
              <a:defRPr sz="900">
                <a:solidFill>
                  <a:prstClr val="black">
                    <a:tint val="75000"/>
                  </a:prstClr>
                </a:solidFill>
                <a:latin typeface="+mn-lt"/>
                <a:cs typeface="+mn-cs"/>
              </a:defRPr>
            </a:lvl1pPr>
          </a:lstStyle>
          <a:p>
            <a:pPr>
              <a:defRPr/>
            </a:pPr>
            <a:fld id="{4D49EDD0-5290-42DB-B408-24CB5B62C78B}" type="datetimeFigureOut">
              <a:rPr lang="en-US" smtClean="0"/>
              <a:pPr>
                <a:defRPr/>
              </a:pPr>
              <a:t>8/19/2020</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defTabSz="342900" eaLnBrk="1" fontAlgn="auto" hangingPunct="1">
              <a:spcBef>
                <a:spcPts val="0"/>
              </a:spcBef>
              <a:spcAft>
                <a:spcPts val="0"/>
              </a:spcAft>
              <a:defRPr sz="9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defTabSz="342900" eaLnBrk="1" hangingPunct="1">
              <a:defRPr sz="900">
                <a:solidFill>
                  <a:srgbClr val="898989"/>
                </a:solidFill>
                <a:latin typeface="Calibri" panose="020F0502020204030204" pitchFamily="34" charset="0"/>
                <a:cs typeface="Arial" panose="020B0604020202020204" pitchFamily="34" charset="0"/>
              </a:defRPr>
            </a:lvl1pPr>
          </a:lstStyle>
          <a:p>
            <a:pPr fontAlgn="base">
              <a:spcBef>
                <a:spcPct val="0"/>
              </a:spcBef>
              <a:spcAft>
                <a:spcPct val="0"/>
              </a:spcAft>
              <a:defRPr/>
            </a:pPr>
            <a:fld id="{F824601A-2CFB-489B-8369-1BEA6F24E578}"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xmlns="" val="77209478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342900" rtl="0" eaLnBrk="0" fontAlgn="base" hangingPunct="0">
        <a:spcBef>
          <a:spcPct val="0"/>
        </a:spcBef>
        <a:spcAft>
          <a:spcPct val="0"/>
        </a:spcAft>
        <a:defRPr sz="3300" kern="1200">
          <a:solidFill>
            <a:schemeClr val="tx1"/>
          </a:solidFill>
          <a:latin typeface="+mj-lt"/>
          <a:ea typeface="+mj-ea"/>
          <a:cs typeface="+mj-cs"/>
        </a:defRPr>
      </a:lvl1pPr>
      <a:lvl2pPr algn="ctr" defTabSz="342900" rtl="0" eaLnBrk="0" fontAlgn="base" hangingPunct="0">
        <a:spcBef>
          <a:spcPct val="0"/>
        </a:spcBef>
        <a:spcAft>
          <a:spcPct val="0"/>
        </a:spcAft>
        <a:defRPr sz="3300">
          <a:solidFill>
            <a:schemeClr val="tx1"/>
          </a:solidFill>
          <a:latin typeface="Calibri" pitchFamily="34" charset="0"/>
        </a:defRPr>
      </a:lvl2pPr>
      <a:lvl3pPr algn="ctr" defTabSz="342900" rtl="0" eaLnBrk="0" fontAlgn="base" hangingPunct="0">
        <a:spcBef>
          <a:spcPct val="0"/>
        </a:spcBef>
        <a:spcAft>
          <a:spcPct val="0"/>
        </a:spcAft>
        <a:defRPr sz="3300">
          <a:solidFill>
            <a:schemeClr val="tx1"/>
          </a:solidFill>
          <a:latin typeface="Calibri" pitchFamily="34" charset="0"/>
        </a:defRPr>
      </a:lvl3pPr>
      <a:lvl4pPr algn="ctr" defTabSz="342900" rtl="0" eaLnBrk="0" fontAlgn="base" hangingPunct="0">
        <a:spcBef>
          <a:spcPct val="0"/>
        </a:spcBef>
        <a:spcAft>
          <a:spcPct val="0"/>
        </a:spcAft>
        <a:defRPr sz="3300">
          <a:solidFill>
            <a:schemeClr val="tx1"/>
          </a:solidFill>
          <a:latin typeface="Calibri" pitchFamily="34" charset="0"/>
        </a:defRPr>
      </a:lvl4pPr>
      <a:lvl5pPr algn="ctr" defTabSz="342900" rtl="0" eaLnBrk="0" fontAlgn="base" hangingPunct="0">
        <a:spcBef>
          <a:spcPct val="0"/>
        </a:spcBef>
        <a:spcAft>
          <a:spcPct val="0"/>
        </a:spcAft>
        <a:defRPr sz="3300">
          <a:solidFill>
            <a:schemeClr val="tx1"/>
          </a:solidFill>
          <a:latin typeface="Calibri" pitchFamily="34" charset="0"/>
        </a:defRPr>
      </a:lvl5pPr>
      <a:lvl6pPr marL="342900" algn="ctr" defTabSz="342900" rtl="0" fontAlgn="base">
        <a:spcBef>
          <a:spcPct val="0"/>
        </a:spcBef>
        <a:spcAft>
          <a:spcPct val="0"/>
        </a:spcAft>
        <a:defRPr sz="3300">
          <a:solidFill>
            <a:schemeClr val="tx1"/>
          </a:solidFill>
          <a:latin typeface="Calibri" pitchFamily="34" charset="0"/>
        </a:defRPr>
      </a:lvl6pPr>
      <a:lvl7pPr marL="685800" algn="ctr" defTabSz="342900" rtl="0" fontAlgn="base">
        <a:spcBef>
          <a:spcPct val="0"/>
        </a:spcBef>
        <a:spcAft>
          <a:spcPct val="0"/>
        </a:spcAft>
        <a:defRPr sz="3300">
          <a:solidFill>
            <a:schemeClr val="tx1"/>
          </a:solidFill>
          <a:latin typeface="Calibri" pitchFamily="34" charset="0"/>
        </a:defRPr>
      </a:lvl7pPr>
      <a:lvl8pPr marL="1028700" algn="ctr" defTabSz="342900" rtl="0" fontAlgn="base">
        <a:spcBef>
          <a:spcPct val="0"/>
        </a:spcBef>
        <a:spcAft>
          <a:spcPct val="0"/>
        </a:spcAft>
        <a:defRPr sz="3300">
          <a:solidFill>
            <a:schemeClr val="tx1"/>
          </a:solidFill>
          <a:latin typeface="Calibri" pitchFamily="34" charset="0"/>
        </a:defRPr>
      </a:lvl8pPr>
      <a:lvl9pPr marL="1371600" algn="ctr" defTabSz="342900" rtl="0" fontAlgn="base">
        <a:spcBef>
          <a:spcPct val="0"/>
        </a:spcBef>
        <a:spcAft>
          <a:spcPct val="0"/>
        </a:spcAft>
        <a:defRPr sz="3300">
          <a:solidFill>
            <a:schemeClr val="tx1"/>
          </a:solidFill>
          <a:latin typeface="Calibri" pitchFamily="34" charset="0"/>
        </a:defRPr>
      </a:lvl9pPr>
    </p:titleStyle>
    <p:bodyStyle>
      <a:lvl1pPr marL="257175" indent="-257175" algn="l" defTabSz="3429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defTabSz="3429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defTabSz="342900"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B45EE442-62C5-4DDA-8582-426D50A1906B}" type="datetimeFigureOut">
              <a:rPr lang="en-GB" smtClean="0">
                <a:solidFill>
                  <a:prstClr val="black">
                    <a:tint val="75000"/>
                  </a:prstClr>
                </a:solidFill>
              </a:rPr>
              <a:pPr defTabSz="685800"/>
              <a:t>19/08/2020</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6BAE46BC-1033-4C3A-A573-4B9F48DADDD2}" type="slidenum">
              <a:rPr lang="en-GB" smtClean="0">
                <a:solidFill>
                  <a:prstClr val="black">
                    <a:tint val="75000"/>
                  </a:prstClr>
                </a:solidFill>
              </a:rPr>
              <a:pPr defTabSz="685800"/>
              <a:t>‹#›</a:t>
            </a:fld>
            <a:endParaRPr lang="en-GB">
              <a:solidFill>
                <a:prstClr val="black">
                  <a:tint val="75000"/>
                </a:prstClr>
              </a:solidFill>
            </a:endParaRPr>
          </a:p>
        </p:txBody>
      </p:sp>
      <p:pic>
        <p:nvPicPr>
          <p:cNvPr id="8" name="Picture 7"/>
          <p:cNvPicPr>
            <a:picLocks noChangeAspect="1"/>
          </p:cNvPicPr>
          <p:nvPr/>
        </p:nvPicPr>
        <p:blipFill>
          <a:blip r:embed="rId13"/>
          <a:stretch>
            <a:fillRect/>
          </a:stretch>
        </p:blipFill>
        <p:spPr>
          <a:xfrm>
            <a:off x="0" y="6044761"/>
            <a:ext cx="1504319" cy="676715"/>
          </a:xfrm>
          <a:prstGeom prst="rect">
            <a:avLst/>
          </a:prstGeom>
        </p:spPr>
      </p:pic>
    </p:spTree>
    <p:extLst>
      <p:ext uri="{BB962C8B-B14F-4D97-AF65-F5344CB8AC3E}">
        <p14:creationId xmlns:p14="http://schemas.microsoft.com/office/powerpoint/2010/main" xmlns="" val="259610944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txStyles>
    <p:titleStyle>
      <a:lvl1pPr algn="ctr" defTabSz="685800" rtl="0" eaLnBrk="1" latinLnBrk="0" hangingPunct="1">
        <a:lnSpc>
          <a:spcPct val="90000"/>
        </a:lnSpc>
        <a:spcBef>
          <a:spcPct val="0"/>
        </a:spcBef>
        <a:buNone/>
        <a:defRPr sz="3300" b="1" kern="1200">
          <a:solidFill>
            <a:schemeClr val="tx1"/>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6.xml"/></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6.xml"/></Relationships>
</file>

<file path=ppt/slides/_rels/slide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5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5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6.xml"/></Relationships>
</file>

<file path=ppt/slides/_rels/slide5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6.xml"/></Relationships>
</file>

<file path=ppt/slides/_rels/slide5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5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6.xml"/></Relationships>
</file>

<file path=ppt/slides/_rels/slide5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5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6.xml"/></Relationships>
</file>

<file path=ppt/slides/_rels/slide5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6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00248"/>
            <a:ext cx="7772400" cy="300202"/>
          </a:xfrm>
        </p:spPr>
        <p:txBody>
          <a:bodyPr>
            <a:normAutofit fontScale="90000"/>
          </a:bodyPr>
          <a:lstStyle/>
          <a:p>
            <a:pPr lvl="0">
              <a:spcBef>
                <a:spcPct val="20000"/>
              </a:spcBef>
            </a:pPr>
            <a:r>
              <a:rPr lang="en-ZA" sz="2000" b="1" dirty="0"/>
              <a:t/>
            </a:r>
            <a:br>
              <a:rPr lang="en-ZA" sz="2000" b="1" dirty="0"/>
            </a:br>
            <a:r>
              <a:rPr lang="en-US" sz="2400" b="1" dirty="0">
                <a:solidFill>
                  <a:srgbClr val="008000"/>
                </a:solidFill>
                <a:latin typeface="Arial" panose="020B0604020202020204" pitchFamily="34" charset="0"/>
                <a:ea typeface="+mn-ea"/>
                <a:cs typeface="Arial" panose="020B0604020202020204" pitchFamily="34" charset="0"/>
              </a:rPr>
              <a:t/>
            </a:r>
            <a:br>
              <a:rPr lang="en-US" sz="2400" b="1" dirty="0">
                <a:solidFill>
                  <a:srgbClr val="008000"/>
                </a:solidFill>
                <a:latin typeface="Arial" panose="020B0604020202020204" pitchFamily="34" charset="0"/>
                <a:ea typeface="+mn-ea"/>
                <a:cs typeface="Arial" panose="020B0604020202020204" pitchFamily="34" charset="0"/>
              </a:rPr>
            </a:br>
            <a:r>
              <a:rPr lang="en-US" sz="2400" b="1" dirty="0">
                <a:solidFill>
                  <a:srgbClr val="008000"/>
                </a:solidFill>
                <a:latin typeface="Arial" panose="020B0604020202020204" pitchFamily="34" charset="0"/>
                <a:ea typeface="+mn-ea"/>
                <a:cs typeface="Arial" panose="020B0604020202020204" pitchFamily="34" charset="0"/>
              </a:rPr>
              <a:t/>
            </a:r>
            <a:br>
              <a:rPr lang="en-US" sz="2400" b="1" dirty="0">
                <a:solidFill>
                  <a:srgbClr val="008000"/>
                </a:solidFill>
                <a:latin typeface="Arial" panose="020B0604020202020204" pitchFamily="34" charset="0"/>
                <a:ea typeface="+mn-ea"/>
                <a:cs typeface="Arial" panose="020B0604020202020204" pitchFamily="34" charset="0"/>
              </a:rPr>
            </a:br>
            <a:endParaRPr lang="en-US" b="1" dirty="0">
              <a:solidFill>
                <a:srgbClr val="008000"/>
              </a:solidFill>
            </a:endParaRPr>
          </a:p>
        </p:txBody>
      </p:sp>
      <p:sp>
        <p:nvSpPr>
          <p:cNvPr id="3" name="Rectangle 2"/>
          <p:cNvSpPr/>
          <p:nvPr/>
        </p:nvSpPr>
        <p:spPr>
          <a:xfrm>
            <a:off x="334297" y="2013527"/>
            <a:ext cx="8701547" cy="2308324"/>
          </a:xfrm>
          <a:prstGeom prst="rect">
            <a:avLst/>
          </a:prstGeom>
        </p:spPr>
        <p:txBody>
          <a:bodyPr wrap="square">
            <a:spAutoFit/>
          </a:bodyPr>
          <a:lstStyle/>
          <a:p>
            <a:pPr algn="ctr"/>
            <a:r>
              <a:rPr lang="en-ZA" sz="3600" dirty="0" smtClean="0"/>
              <a:t>The National Environmental Management: Air Quality Act (39) of 2004</a:t>
            </a:r>
          </a:p>
          <a:p>
            <a:pPr algn="ctr"/>
            <a:endParaRPr lang="en-ZA" sz="3600" dirty="0" smtClean="0"/>
          </a:p>
          <a:p>
            <a:pPr algn="ctr"/>
            <a:r>
              <a:rPr lang="en-ZA" sz="3600" dirty="0" smtClean="0"/>
              <a:t>The Legal Framework, Tools and Systems</a:t>
            </a:r>
            <a:endParaRPr lang="en-ZA" sz="3600" dirty="0"/>
          </a:p>
        </p:txBody>
      </p:sp>
      <p:sp>
        <p:nvSpPr>
          <p:cNvPr id="6" name="TextBox 5"/>
          <p:cNvSpPr txBox="1"/>
          <p:nvPr/>
        </p:nvSpPr>
        <p:spPr>
          <a:xfrm>
            <a:off x="2821858" y="5919019"/>
            <a:ext cx="4630994" cy="923330"/>
          </a:xfrm>
          <a:prstGeom prst="rect">
            <a:avLst/>
          </a:prstGeom>
          <a:noFill/>
        </p:spPr>
        <p:txBody>
          <a:bodyPr wrap="square" rtlCol="0">
            <a:spAutoFit/>
          </a:bodyPr>
          <a:lstStyle/>
          <a:p>
            <a:r>
              <a:rPr lang="en-US" dirty="0" smtClean="0"/>
              <a:t>Presentation: Dr Thuli Khumalo</a:t>
            </a:r>
          </a:p>
          <a:p>
            <a:r>
              <a:rPr lang="en-US" dirty="0" smtClean="0"/>
              <a:t>Chief Director: Air Quality Management</a:t>
            </a:r>
          </a:p>
          <a:p>
            <a:r>
              <a:rPr lang="en-US" dirty="0" smtClean="0"/>
              <a:t>National Air Quality Officer</a:t>
            </a:r>
            <a:endParaRPr lang="en-ZA" dirty="0"/>
          </a:p>
        </p:txBody>
      </p:sp>
    </p:spTree>
    <p:extLst>
      <p:ext uri="{BB962C8B-B14F-4D97-AF65-F5344CB8AC3E}">
        <p14:creationId xmlns:p14="http://schemas.microsoft.com/office/powerpoint/2010/main" xmlns="" val="3930126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eaLnBrk="0" fontAlgn="base" hangingPunct="0">
              <a:spcBef>
                <a:spcPct val="20000"/>
              </a:spcBef>
              <a:spcAft>
                <a:spcPct val="0"/>
              </a:spcAft>
            </a:pPr>
            <a:r>
              <a:rPr lang="en-ZA" kern="0" dirty="0">
                <a:solidFill>
                  <a:srgbClr val="000000"/>
                </a:solidFill>
                <a:latin typeface="+mn-lt"/>
              </a:rPr>
              <a:t>Air Quality Governance</a:t>
            </a:r>
            <a:endParaRPr lang="en-US" sz="1800" dirty="0">
              <a:latin typeface="+mn-lt"/>
            </a:endParaRPr>
          </a:p>
        </p:txBody>
      </p:sp>
      <p:pic>
        <p:nvPicPr>
          <p:cNvPr id="4" name="Content Placeholder 3"/>
          <p:cNvPicPr>
            <a:picLocks noGrp="1" noChangeAspect="1"/>
          </p:cNvPicPr>
          <p:nvPr>
            <p:ph idx="1"/>
          </p:nvPr>
        </p:nvPicPr>
        <p:blipFill>
          <a:blip r:embed="rId3"/>
          <a:stretch>
            <a:fillRect/>
          </a:stretch>
        </p:blipFill>
        <p:spPr>
          <a:xfrm>
            <a:off x="767239" y="1600200"/>
            <a:ext cx="7609522" cy="4227513"/>
          </a:xfrm>
          <a:prstGeom prst="rect">
            <a:avLst/>
          </a:prstGeom>
        </p:spPr>
      </p:pic>
    </p:spTree>
    <p:extLst>
      <p:ext uri="{BB962C8B-B14F-4D97-AF65-F5344CB8AC3E}">
        <p14:creationId xmlns:p14="http://schemas.microsoft.com/office/powerpoint/2010/main" xmlns="" val="3584957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eaLnBrk="0" fontAlgn="base" hangingPunct="0">
              <a:spcBef>
                <a:spcPct val="20000"/>
              </a:spcBef>
              <a:spcAft>
                <a:spcPct val="0"/>
              </a:spcAft>
            </a:pPr>
            <a:r>
              <a:rPr lang="en-ZA" kern="0" dirty="0">
                <a:solidFill>
                  <a:srgbClr val="000000"/>
                </a:solidFill>
                <a:latin typeface="+mn-lt"/>
              </a:rPr>
              <a:t>Air Quality Management </a:t>
            </a:r>
            <a:r>
              <a:rPr lang="en-ZA" kern="0" dirty="0" smtClean="0">
                <a:solidFill>
                  <a:srgbClr val="000000"/>
                </a:solidFill>
                <a:latin typeface="+mn-lt"/>
              </a:rPr>
              <a:t>Governance</a:t>
            </a:r>
            <a:endParaRPr lang="en-US" sz="1800" dirty="0">
              <a:latin typeface="+mn-lt"/>
            </a:endParaRPr>
          </a:p>
        </p:txBody>
      </p:sp>
      <p:sp>
        <p:nvSpPr>
          <p:cNvPr id="3" name="Content Placeholder 2"/>
          <p:cNvSpPr>
            <a:spLocks noGrp="1"/>
          </p:cNvSpPr>
          <p:nvPr>
            <p:ph idx="1"/>
          </p:nvPr>
        </p:nvSpPr>
        <p:spPr>
          <a:xfrm>
            <a:off x="457200" y="1600201"/>
            <a:ext cx="8229600" cy="4227944"/>
          </a:xfrm>
        </p:spPr>
        <p:txBody>
          <a:bodyPr>
            <a:normAutofit fontScale="92500" lnSpcReduction="20000"/>
          </a:bodyPr>
          <a:lstStyle/>
          <a:p>
            <a:r>
              <a:rPr lang="en-ZA" dirty="0"/>
              <a:t>MINMEC: </a:t>
            </a:r>
          </a:p>
          <a:p>
            <a:pPr lvl="1"/>
            <a:r>
              <a:rPr lang="en-ZA" dirty="0"/>
              <a:t>Minister and MECs of Environment</a:t>
            </a:r>
          </a:p>
          <a:p>
            <a:r>
              <a:rPr lang="en-ZA" dirty="0"/>
              <a:t>MINTECH:</a:t>
            </a:r>
          </a:p>
          <a:p>
            <a:pPr lvl="1"/>
            <a:r>
              <a:rPr lang="en-ZA" dirty="0"/>
              <a:t>Director General and Head of Departments of Environment in Provinces</a:t>
            </a:r>
          </a:p>
          <a:p>
            <a:r>
              <a:rPr lang="en-ZA" dirty="0"/>
              <a:t>MINTECH Working Group 2</a:t>
            </a:r>
          </a:p>
          <a:p>
            <a:pPr lvl="1"/>
            <a:r>
              <a:rPr lang="en-ZA" dirty="0"/>
              <a:t>National (NAQO Chairs), Provinces, SAWS, District Municipalities, Metropolitans</a:t>
            </a:r>
          </a:p>
          <a:p>
            <a:r>
              <a:rPr lang="en-ZA" dirty="0"/>
              <a:t>Provincial Air Quality Officers Forum (PAQO Chair): All authorities</a:t>
            </a:r>
          </a:p>
          <a:p>
            <a:endParaRPr lang="en-US" dirty="0"/>
          </a:p>
        </p:txBody>
      </p:sp>
    </p:spTree>
    <p:extLst>
      <p:ext uri="{BB962C8B-B14F-4D97-AF65-F5344CB8AC3E}">
        <p14:creationId xmlns:p14="http://schemas.microsoft.com/office/powerpoint/2010/main" xmlns="" val="1210788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eaLnBrk="0" fontAlgn="base" hangingPunct="0">
              <a:spcBef>
                <a:spcPct val="20000"/>
              </a:spcBef>
              <a:spcAft>
                <a:spcPct val="0"/>
              </a:spcAft>
            </a:pPr>
            <a:r>
              <a:rPr lang="en-ZA" kern="0" dirty="0">
                <a:solidFill>
                  <a:srgbClr val="000000"/>
                </a:solidFill>
                <a:latin typeface="Arial"/>
              </a:rPr>
              <a:t>S8: AQ Monitoring and Information Management</a:t>
            </a:r>
            <a:endParaRPr lang="en-US" sz="1800" dirty="0"/>
          </a:p>
        </p:txBody>
      </p:sp>
      <p:sp>
        <p:nvSpPr>
          <p:cNvPr id="3" name="Content Placeholder 2"/>
          <p:cNvSpPr>
            <a:spLocks noGrp="1"/>
          </p:cNvSpPr>
          <p:nvPr>
            <p:ph idx="1"/>
          </p:nvPr>
        </p:nvSpPr>
        <p:spPr>
          <a:xfrm>
            <a:off x="457200" y="1600201"/>
            <a:ext cx="8229600" cy="4227944"/>
          </a:xfrm>
        </p:spPr>
        <p:txBody>
          <a:bodyPr>
            <a:normAutofit lnSpcReduction="10000"/>
          </a:bodyPr>
          <a:lstStyle/>
          <a:p>
            <a:r>
              <a:rPr lang="en-GB" dirty="0"/>
              <a:t>Minister must, in the NF, establish national standards for municipalities and provinces to monitor ambient air quality, among other requirements, in order to report compliance with ambient air quality standards.</a:t>
            </a:r>
          </a:p>
          <a:p>
            <a:r>
              <a:rPr lang="en-GB" dirty="0"/>
              <a:t>Different spheres of government have invested in continuous air pollution monitoring hardware across the country to meet this objective – List available in pack </a:t>
            </a:r>
            <a:endParaRPr lang="en-ZA" dirty="0"/>
          </a:p>
          <a:p>
            <a:endParaRPr lang="en-US" dirty="0"/>
          </a:p>
        </p:txBody>
      </p:sp>
    </p:spTree>
    <p:extLst>
      <p:ext uri="{BB962C8B-B14F-4D97-AF65-F5344CB8AC3E}">
        <p14:creationId xmlns:p14="http://schemas.microsoft.com/office/powerpoint/2010/main" xmlns="" val="3389959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eaLnBrk="0" fontAlgn="base" hangingPunct="0">
              <a:spcBef>
                <a:spcPct val="20000"/>
              </a:spcBef>
              <a:spcAft>
                <a:spcPct val="0"/>
              </a:spcAft>
            </a:pPr>
            <a:r>
              <a:rPr lang="en-ZA" kern="0" dirty="0">
                <a:solidFill>
                  <a:srgbClr val="000000"/>
                </a:solidFill>
                <a:latin typeface="Arial"/>
              </a:rPr>
              <a:t>S9: National Ambient Air Quality Standards</a:t>
            </a:r>
            <a:endParaRPr lang="en-US" sz="1800" dirty="0"/>
          </a:p>
        </p:txBody>
      </p:sp>
      <p:sp>
        <p:nvSpPr>
          <p:cNvPr id="3" name="Content Placeholder 2"/>
          <p:cNvSpPr>
            <a:spLocks noGrp="1"/>
          </p:cNvSpPr>
          <p:nvPr>
            <p:ph idx="1"/>
          </p:nvPr>
        </p:nvSpPr>
        <p:spPr>
          <a:xfrm>
            <a:off x="457200" y="1600201"/>
            <a:ext cx="8229600" cy="4227944"/>
          </a:xfrm>
        </p:spPr>
        <p:txBody>
          <a:bodyPr>
            <a:normAutofit fontScale="92500" lnSpcReduction="10000"/>
          </a:bodyPr>
          <a:lstStyle/>
          <a:p>
            <a:pPr lvl="0" defTabSz="914400" eaLnBrk="0" fontAlgn="base" hangingPunct="0">
              <a:spcAft>
                <a:spcPct val="0"/>
              </a:spcAft>
              <a:buFontTx/>
              <a:buChar char="•"/>
            </a:pPr>
            <a:r>
              <a:rPr lang="en-US" kern="0" dirty="0">
                <a:solidFill>
                  <a:srgbClr val="000000"/>
                </a:solidFill>
              </a:rPr>
              <a:t>The AQA defines air quality that is not harmful to health and well-being through national ambient air quality standards</a:t>
            </a:r>
          </a:p>
          <a:p>
            <a:pPr lvl="0" defTabSz="914400" eaLnBrk="0" fontAlgn="base" hangingPunct="0">
              <a:spcAft>
                <a:spcPct val="0"/>
              </a:spcAft>
              <a:buFontTx/>
              <a:buChar char="•"/>
            </a:pPr>
            <a:r>
              <a:rPr lang="en-US" kern="0" dirty="0">
                <a:solidFill>
                  <a:srgbClr val="000000"/>
                </a:solidFill>
              </a:rPr>
              <a:t>In essence this represents acceptable levels of pollution beyond which the people are deprived of their Section 24 right is to air that is safe and not harmful to their health and well-being</a:t>
            </a:r>
          </a:p>
          <a:p>
            <a:pPr lvl="0" defTabSz="914400" eaLnBrk="0" fontAlgn="base" hangingPunct="0">
              <a:spcAft>
                <a:spcPct val="0"/>
              </a:spcAft>
              <a:buFontTx/>
              <a:buChar char="•"/>
            </a:pPr>
            <a:r>
              <a:rPr lang="en-US" kern="0" dirty="0">
                <a:solidFill>
                  <a:srgbClr val="000000"/>
                </a:solidFill>
              </a:rPr>
              <a:t>Reflects the continuous improvement approach of the AQA</a:t>
            </a:r>
            <a:endParaRPr lang="en-ZA" kern="0" dirty="0">
              <a:solidFill>
                <a:srgbClr val="000000"/>
              </a:solidFill>
            </a:endParaRPr>
          </a:p>
          <a:p>
            <a:endParaRPr lang="en-US" dirty="0"/>
          </a:p>
        </p:txBody>
      </p:sp>
    </p:spTree>
    <p:extLst>
      <p:ext uri="{BB962C8B-B14F-4D97-AF65-F5344CB8AC3E}">
        <p14:creationId xmlns:p14="http://schemas.microsoft.com/office/powerpoint/2010/main" xmlns="" val="42082788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9327688" cy="7846232"/>
          </a:xfrm>
          <a:prstGeom prst="rect">
            <a:avLst/>
          </a:prstGeom>
        </p:spPr>
      </p:pic>
      <p:sp>
        <p:nvSpPr>
          <p:cNvPr id="3" name="Content Placeholder 2"/>
          <p:cNvSpPr>
            <a:spLocks noGrp="1"/>
          </p:cNvSpPr>
          <p:nvPr>
            <p:ph idx="1"/>
          </p:nvPr>
        </p:nvSpPr>
        <p:spPr>
          <a:xfrm>
            <a:off x="147484" y="0"/>
            <a:ext cx="8996516" cy="7423355"/>
          </a:xfrm>
        </p:spPr>
        <p:txBody>
          <a:bodyPr>
            <a:normAutofit/>
          </a:bodyPr>
          <a:lstStyle/>
          <a:p>
            <a:pPr marL="0" indent="0">
              <a:buNone/>
            </a:pPr>
            <a:endParaRPr lang="en-US" dirty="0"/>
          </a:p>
        </p:txBody>
      </p:sp>
    </p:spTree>
    <p:extLst>
      <p:ext uri="{BB962C8B-B14F-4D97-AF65-F5344CB8AC3E}">
        <p14:creationId xmlns:p14="http://schemas.microsoft.com/office/powerpoint/2010/main" xmlns="" val="2253829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309716" y="1169476"/>
            <a:ext cx="8229600" cy="3791102"/>
          </a:xfrm>
          <a:prstGeom prst="rect">
            <a:avLst/>
          </a:prstGeom>
        </p:spPr>
      </p:pic>
    </p:spTree>
    <p:extLst>
      <p:ext uri="{BB962C8B-B14F-4D97-AF65-F5344CB8AC3E}">
        <p14:creationId xmlns:p14="http://schemas.microsoft.com/office/powerpoint/2010/main" xmlns="" val="826897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eaLnBrk="0" fontAlgn="base" hangingPunct="0">
              <a:spcBef>
                <a:spcPct val="20000"/>
              </a:spcBef>
              <a:spcAft>
                <a:spcPct val="0"/>
              </a:spcAft>
            </a:pPr>
            <a:endParaRPr lang="en-US" sz="1800" dirty="0"/>
          </a:p>
        </p:txBody>
      </p:sp>
      <p:pic>
        <p:nvPicPr>
          <p:cNvPr id="4" name="Content Placeholder 3"/>
          <p:cNvPicPr>
            <a:picLocks noGrp="1" noChangeAspect="1"/>
          </p:cNvPicPr>
          <p:nvPr>
            <p:ph idx="1"/>
          </p:nvPr>
        </p:nvPicPr>
        <p:blipFill>
          <a:blip r:embed="rId3"/>
          <a:stretch>
            <a:fillRect/>
          </a:stretch>
        </p:blipFill>
        <p:spPr>
          <a:xfrm>
            <a:off x="457200" y="1822716"/>
            <a:ext cx="8229600" cy="3782481"/>
          </a:xfrm>
          <a:prstGeom prst="rect">
            <a:avLst/>
          </a:prstGeom>
        </p:spPr>
      </p:pic>
    </p:spTree>
    <p:extLst>
      <p:ext uri="{BB962C8B-B14F-4D97-AF65-F5344CB8AC3E}">
        <p14:creationId xmlns:p14="http://schemas.microsoft.com/office/powerpoint/2010/main" xmlns="" val="39032608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0"/>
            <a:ext cx="9144793" cy="3491345"/>
          </a:xfrm>
          <a:prstGeom prst="rect">
            <a:avLst/>
          </a:prstGeom>
        </p:spPr>
      </p:pic>
      <p:sp>
        <p:nvSpPr>
          <p:cNvPr id="3" name="Content Placeholder 2"/>
          <p:cNvSpPr>
            <a:spLocks noGrp="1"/>
          </p:cNvSpPr>
          <p:nvPr>
            <p:ph idx="1"/>
          </p:nvPr>
        </p:nvSpPr>
        <p:spPr>
          <a:xfrm>
            <a:off x="766618" y="3491345"/>
            <a:ext cx="7920181" cy="2336799"/>
          </a:xfrm>
        </p:spPr>
        <p:txBody>
          <a:bodyPr>
            <a:normAutofit fontScale="92500" lnSpcReduction="10000"/>
          </a:bodyPr>
          <a:lstStyle/>
          <a:p>
            <a:pPr marL="0" lvl="0" indent="0" defTabSz="914400" fontAlgn="base">
              <a:spcBef>
                <a:spcPct val="0"/>
              </a:spcBef>
              <a:spcAft>
                <a:spcPct val="0"/>
              </a:spcAft>
              <a:buNone/>
            </a:pPr>
            <a:r>
              <a:rPr lang="en-GB" sz="2800" dirty="0">
                <a:solidFill>
                  <a:srgbClr val="000000"/>
                </a:solidFill>
                <a:latin typeface="Arial" charset="0"/>
              </a:rPr>
              <a:t>Section 10 and 11 provide for the establishment of provincial and local ambient air quality standards respectively with the provision that such standards “may not alter any such national standards for the province or municipality except by stricter standards...”</a:t>
            </a:r>
            <a:endParaRPr lang="en-ZA" sz="2800" dirty="0">
              <a:solidFill>
                <a:srgbClr val="000000"/>
              </a:solidFill>
              <a:latin typeface="Arial" charset="0"/>
            </a:endParaRPr>
          </a:p>
          <a:p>
            <a:endParaRPr lang="en-US" dirty="0"/>
          </a:p>
        </p:txBody>
      </p:sp>
    </p:spTree>
    <p:extLst>
      <p:ext uri="{BB962C8B-B14F-4D97-AF65-F5344CB8AC3E}">
        <p14:creationId xmlns:p14="http://schemas.microsoft.com/office/powerpoint/2010/main" xmlns="" val="14189421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eaLnBrk="0" fontAlgn="base" hangingPunct="0">
              <a:spcBef>
                <a:spcPct val="20000"/>
              </a:spcBef>
              <a:spcAft>
                <a:spcPct val="0"/>
              </a:spcAft>
            </a:pPr>
            <a:r>
              <a:rPr lang="en-ZA" kern="0" dirty="0">
                <a:solidFill>
                  <a:srgbClr val="000000"/>
                </a:solidFill>
                <a:latin typeface="Arial"/>
              </a:rPr>
              <a:t>S14: Appointment of Air Quality </a:t>
            </a:r>
            <a:r>
              <a:rPr lang="en-ZA" kern="0" dirty="0" smtClean="0">
                <a:solidFill>
                  <a:srgbClr val="000000"/>
                </a:solidFill>
                <a:latin typeface="Arial"/>
              </a:rPr>
              <a:t>Officers</a:t>
            </a:r>
            <a:br>
              <a:rPr lang="en-ZA" kern="0" dirty="0" smtClean="0">
                <a:solidFill>
                  <a:srgbClr val="000000"/>
                </a:solidFill>
                <a:latin typeface="Arial"/>
              </a:rPr>
            </a:br>
            <a:endParaRPr lang="en-US" sz="1800" dirty="0"/>
          </a:p>
        </p:txBody>
      </p:sp>
      <p:sp>
        <p:nvSpPr>
          <p:cNvPr id="3" name="Content Placeholder 2"/>
          <p:cNvSpPr>
            <a:spLocks noGrp="1"/>
          </p:cNvSpPr>
          <p:nvPr>
            <p:ph idx="1"/>
          </p:nvPr>
        </p:nvSpPr>
        <p:spPr/>
        <p:txBody>
          <a:bodyPr>
            <a:normAutofit/>
          </a:bodyPr>
          <a:lstStyle/>
          <a:p>
            <a:pPr lvl="0" algn="just" eaLnBrk="0" fontAlgn="base" hangingPunct="0">
              <a:spcAft>
                <a:spcPct val="0"/>
              </a:spcAft>
              <a:buFont typeface="Arial" panose="020B0604020202020204" pitchFamily="34" charset="0"/>
              <a:buChar char="•"/>
              <a:defRPr/>
            </a:pPr>
            <a:endParaRPr lang="en-US" altLang="en-US" sz="2200" dirty="0">
              <a:solidFill>
                <a:prstClr val="black"/>
              </a:solidFill>
              <a:latin typeface="Arial Narrow" panose="020B0606020202030204" pitchFamily="34" charset="0"/>
              <a:cs typeface="Arial" panose="020B0604020202020204" pitchFamily="34" charset="0"/>
            </a:endParaRPr>
          </a:p>
          <a:p>
            <a:pPr algn="just" eaLnBrk="0" fontAlgn="base" hangingPunct="0">
              <a:spcAft>
                <a:spcPct val="0"/>
              </a:spcAft>
              <a:buFont typeface="Arial" panose="020B0604020202020204" pitchFamily="34" charset="0"/>
              <a:buChar char="•"/>
              <a:defRPr/>
            </a:pPr>
            <a:endParaRPr lang="en-US" altLang="en-US" sz="1600" dirty="0">
              <a:solidFill>
                <a:prstClr val="black"/>
              </a:solidFill>
              <a:latin typeface="Arial" panose="020B0604020202020204" pitchFamily="34" charset="0"/>
              <a:cs typeface="Arial" panose="020B0604020202020204" pitchFamily="34" charset="0"/>
            </a:endParaRPr>
          </a:p>
          <a:p>
            <a:pPr lvl="0" algn="just" eaLnBrk="0" fontAlgn="base" hangingPunct="0">
              <a:spcAft>
                <a:spcPct val="0"/>
              </a:spcAft>
              <a:buFont typeface="Arial" panose="020B0604020202020204" pitchFamily="34" charset="0"/>
              <a:buChar char="•"/>
              <a:defRPr/>
            </a:pPr>
            <a:endParaRPr lang="en-ZA" altLang="en-US" sz="1500" dirty="0">
              <a:solidFill>
                <a:prstClr val="black"/>
              </a:solidFill>
              <a:latin typeface="Arial" panose="020B0604020202020204" pitchFamily="34" charset="0"/>
              <a:cs typeface="Arial" panose="020B0604020202020204" pitchFamily="34" charset="0"/>
            </a:endParaRPr>
          </a:p>
          <a:p>
            <a:pPr lvl="0" algn="just" eaLnBrk="0" fontAlgn="base" hangingPunct="0">
              <a:spcAft>
                <a:spcPct val="0"/>
              </a:spcAft>
              <a:buFont typeface="Arial" panose="020B0604020202020204" pitchFamily="34" charset="0"/>
              <a:buChar char="•"/>
              <a:defRPr/>
            </a:pPr>
            <a:endParaRPr lang="en-US" dirty="0"/>
          </a:p>
        </p:txBody>
      </p:sp>
      <p:sp>
        <p:nvSpPr>
          <p:cNvPr id="4" name="Rectangle 3"/>
          <p:cNvSpPr/>
          <p:nvPr/>
        </p:nvSpPr>
        <p:spPr>
          <a:xfrm>
            <a:off x="285134" y="1928915"/>
            <a:ext cx="8593394" cy="3539430"/>
          </a:xfrm>
          <a:prstGeom prst="rect">
            <a:avLst/>
          </a:prstGeom>
        </p:spPr>
        <p:txBody>
          <a:bodyPr wrap="square">
            <a:spAutoFit/>
          </a:bodyPr>
          <a:lstStyle/>
          <a:p>
            <a:pPr marL="457200" indent="-457200">
              <a:buFont typeface="Arial" panose="020B0604020202020204" pitchFamily="34" charset="0"/>
              <a:buChar char="•"/>
            </a:pPr>
            <a:r>
              <a:rPr lang="en-GB" sz="2800" dirty="0"/>
              <a:t>Minister, MEC and each municipality must designate an official within their jurisdictions and such persons must be responsible for co-ordinating air quality management in their respective spheres.</a:t>
            </a:r>
          </a:p>
          <a:p>
            <a:pPr marL="457200" indent="-457200">
              <a:buFont typeface="Arial" panose="020B0604020202020204" pitchFamily="34" charset="0"/>
              <a:buChar char="•"/>
            </a:pPr>
            <a:r>
              <a:rPr lang="en-GB" sz="2800" dirty="0"/>
              <a:t>Air Quality Officers Functions are further stipulated in the National Framework. </a:t>
            </a:r>
          </a:p>
          <a:p>
            <a:pPr marL="457200" indent="-457200">
              <a:buFont typeface="Arial" panose="020B0604020202020204" pitchFamily="34" charset="0"/>
              <a:buChar char="•"/>
            </a:pPr>
            <a:r>
              <a:rPr lang="en-GB" sz="2800" dirty="0"/>
              <a:t>National Air Quality Officer: Chief Director – Air  Quality Management</a:t>
            </a:r>
            <a:endParaRPr lang="en-ZA" sz="2800" dirty="0"/>
          </a:p>
        </p:txBody>
      </p:sp>
    </p:spTree>
    <p:extLst>
      <p:ext uri="{BB962C8B-B14F-4D97-AF65-F5344CB8AC3E}">
        <p14:creationId xmlns:p14="http://schemas.microsoft.com/office/powerpoint/2010/main" xmlns="" val="5985769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ZA" kern="0" dirty="0">
                <a:solidFill>
                  <a:srgbClr val="000000"/>
                </a:solidFill>
                <a:latin typeface="Arial"/>
              </a:rPr>
              <a:t>S15: Air Quality Management Plans</a:t>
            </a:r>
            <a:endParaRPr lang="en-ZA" dirty="0"/>
          </a:p>
        </p:txBody>
      </p:sp>
      <p:sp>
        <p:nvSpPr>
          <p:cNvPr id="3" name="Content Placeholder 2"/>
          <p:cNvSpPr>
            <a:spLocks noGrp="1"/>
          </p:cNvSpPr>
          <p:nvPr>
            <p:ph idx="1"/>
          </p:nvPr>
        </p:nvSpPr>
        <p:spPr/>
        <p:txBody>
          <a:bodyPr/>
          <a:lstStyle/>
          <a:p>
            <a:pPr lvl="0"/>
            <a:endParaRPr lang="en-US" altLang="en-US" smtClean="0"/>
          </a:p>
          <a:p>
            <a:endParaRPr lang="en-US" altLang="en-US" smtClean="0"/>
          </a:p>
          <a:p>
            <a:pPr lvl="0"/>
            <a:endParaRPr lang="en-ZA" altLang="en-US" smtClean="0"/>
          </a:p>
          <a:p>
            <a:pPr lvl="0"/>
            <a:endParaRPr lang="en-US" dirty="0"/>
          </a:p>
        </p:txBody>
      </p:sp>
      <p:sp>
        <p:nvSpPr>
          <p:cNvPr id="7" name="Rectangle 6"/>
          <p:cNvSpPr/>
          <p:nvPr/>
        </p:nvSpPr>
        <p:spPr>
          <a:xfrm>
            <a:off x="1071418" y="1600200"/>
            <a:ext cx="7047346" cy="3539430"/>
          </a:xfrm>
          <a:prstGeom prst="rect">
            <a:avLst/>
          </a:prstGeom>
        </p:spPr>
        <p:txBody>
          <a:bodyPr wrap="square">
            <a:spAutoFit/>
          </a:bodyPr>
          <a:lstStyle/>
          <a:p>
            <a:r>
              <a:rPr lang="en-GB" sz="2800" dirty="0"/>
              <a:t>Development of air quality management plans (AQMPs). </a:t>
            </a:r>
          </a:p>
          <a:p>
            <a:r>
              <a:rPr lang="en-GB" sz="2800" dirty="0"/>
              <a:t>15 (1) provinces and national departments’ requirements to establish and implement AQMPs </a:t>
            </a:r>
          </a:p>
          <a:p>
            <a:r>
              <a:rPr lang="en-GB" sz="2800" dirty="0"/>
              <a:t>15 (2) municipalities to do the same and include their AQMPs in their integrated development plans (IDPs). </a:t>
            </a:r>
          </a:p>
        </p:txBody>
      </p:sp>
    </p:spTree>
    <p:extLst>
      <p:ext uri="{BB962C8B-B14F-4D97-AF65-F5344CB8AC3E}">
        <p14:creationId xmlns:p14="http://schemas.microsoft.com/office/powerpoint/2010/main" xmlns="" val="4167012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defTabSz="914400" eaLnBrk="0" fontAlgn="base" hangingPunct="0">
              <a:lnSpc>
                <a:spcPct val="80000"/>
              </a:lnSpc>
              <a:spcBef>
                <a:spcPct val="20000"/>
              </a:spcBef>
              <a:spcAft>
                <a:spcPts val="1200"/>
              </a:spcAft>
            </a:pPr>
            <a:r>
              <a:rPr lang="en-US" dirty="0"/>
              <a:t>Presentation Outline</a:t>
            </a:r>
          </a:p>
        </p:txBody>
      </p:sp>
      <p:sp>
        <p:nvSpPr>
          <p:cNvPr id="3" name="Content Placeholder 2"/>
          <p:cNvSpPr>
            <a:spLocks noGrp="1"/>
          </p:cNvSpPr>
          <p:nvPr>
            <p:ph idx="1"/>
          </p:nvPr>
        </p:nvSpPr>
        <p:spPr/>
        <p:txBody>
          <a:bodyPr/>
          <a:lstStyle/>
          <a:p>
            <a:r>
              <a:rPr lang="en-ZA" sz="2800" dirty="0"/>
              <a:t>Legal Framework:</a:t>
            </a:r>
          </a:p>
          <a:p>
            <a:pPr lvl="1"/>
            <a:r>
              <a:rPr lang="en-ZA" sz="2400" dirty="0"/>
              <a:t>Air Pollution Prevention Act (45) of 1965</a:t>
            </a:r>
          </a:p>
          <a:p>
            <a:pPr lvl="1"/>
            <a:r>
              <a:rPr lang="en-ZA" sz="2400" dirty="0"/>
              <a:t>NEM: Air Quality Act (39) of 2004</a:t>
            </a:r>
          </a:p>
          <a:p>
            <a:r>
              <a:rPr lang="en-ZA" sz="2800" dirty="0"/>
              <a:t>Legislative Developments</a:t>
            </a:r>
          </a:p>
          <a:p>
            <a:r>
              <a:rPr lang="en-ZA" sz="2800" dirty="0"/>
              <a:t>State of Air in South Africa: </a:t>
            </a:r>
            <a:r>
              <a:rPr lang="en-ZA" sz="2800" dirty="0" smtClean="0"/>
              <a:t>2007 </a:t>
            </a:r>
            <a:r>
              <a:rPr lang="en-ZA" sz="2800" dirty="0"/>
              <a:t>– </a:t>
            </a:r>
            <a:r>
              <a:rPr lang="en-ZA" sz="2800" dirty="0" smtClean="0"/>
              <a:t>2018</a:t>
            </a:r>
            <a:endParaRPr lang="en-ZA" sz="2800" dirty="0"/>
          </a:p>
          <a:p>
            <a:r>
              <a:rPr lang="en-ZA" sz="2800" dirty="0"/>
              <a:t>National Air Quality </a:t>
            </a:r>
            <a:r>
              <a:rPr lang="en-ZA" sz="2800" dirty="0" smtClean="0"/>
              <a:t>Indicator</a:t>
            </a:r>
          </a:p>
          <a:p>
            <a:r>
              <a:rPr lang="en-US" sz="2800" dirty="0" smtClean="0"/>
              <a:t>Conclusion</a:t>
            </a:r>
            <a:endParaRPr lang="en-ZA" sz="2800" dirty="0"/>
          </a:p>
          <a:p>
            <a:endParaRPr lang="en-ZA" dirty="0"/>
          </a:p>
        </p:txBody>
      </p:sp>
    </p:spTree>
    <p:extLst>
      <p:ext uri="{BB962C8B-B14F-4D97-AF65-F5344CB8AC3E}">
        <p14:creationId xmlns:p14="http://schemas.microsoft.com/office/powerpoint/2010/main" xmlns="" val="24232793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eaLnBrk="0" fontAlgn="base" hangingPunct="0">
              <a:spcBef>
                <a:spcPct val="20000"/>
              </a:spcBef>
              <a:spcAft>
                <a:spcPct val="0"/>
              </a:spcAft>
            </a:pPr>
            <a:r>
              <a:rPr lang="en-ZA" kern="0" dirty="0">
                <a:solidFill>
                  <a:srgbClr val="000000"/>
                </a:solidFill>
                <a:latin typeface="Arial"/>
              </a:rPr>
              <a:t>S16 &amp; 17 AQMPs</a:t>
            </a:r>
            <a:endParaRPr lang="en-US" sz="1800" dirty="0"/>
          </a:p>
        </p:txBody>
      </p:sp>
      <p:sp>
        <p:nvSpPr>
          <p:cNvPr id="3" name="Content Placeholder 2"/>
          <p:cNvSpPr>
            <a:spLocks noGrp="1"/>
          </p:cNvSpPr>
          <p:nvPr>
            <p:ph idx="1"/>
          </p:nvPr>
        </p:nvSpPr>
        <p:spPr>
          <a:xfrm>
            <a:off x="457200" y="1334691"/>
            <a:ext cx="8229600" cy="4586151"/>
          </a:xfrm>
        </p:spPr>
        <p:txBody>
          <a:bodyPr>
            <a:normAutofit/>
          </a:bodyPr>
          <a:lstStyle/>
          <a:p>
            <a:r>
              <a:rPr lang="en-GB" dirty="0" smtClean="0"/>
              <a:t>Section </a:t>
            </a:r>
            <a:r>
              <a:rPr lang="en-GB" dirty="0"/>
              <a:t>16 stipulates the contents of the AQMPs and section 17 deals with the reporting requirements of the AQMPs. </a:t>
            </a:r>
          </a:p>
          <a:p>
            <a:r>
              <a:rPr lang="en-GB" dirty="0"/>
              <a:t>The NF serves as the Department’s AQMP</a:t>
            </a:r>
          </a:p>
          <a:p>
            <a:r>
              <a:rPr lang="en-GB" dirty="0"/>
              <a:t>AQMP manual to guide the development and management of AQMPs in 2007 and this manual was revised in 2011</a:t>
            </a:r>
            <a:endParaRPr lang="en-ZA" dirty="0"/>
          </a:p>
          <a:p>
            <a:pPr lvl="0" algn="just" eaLnBrk="0" fontAlgn="base" hangingPunct="0">
              <a:spcAft>
                <a:spcPct val="0"/>
              </a:spcAft>
              <a:buFont typeface="Arial" panose="020B0604020202020204" pitchFamily="34" charset="0"/>
              <a:buChar char="•"/>
              <a:defRPr/>
            </a:pPr>
            <a:endParaRPr lang="en-US" dirty="0"/>
          </a:p>
        </p:txBody>
      </p:sp>
    </p:spTree>
    <p:extLst>
      <p:ext uri="{BB962C8B-B14F-4D97-AF65-F5344CB8AC3E}">
        <p14:creationId xmlns:p14="http://schemas.microsoft.com/office/powerpoint/2010/main" xmlns="" val="13482013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eaLnBrk="0" fontAlgn="base" hangingPunct="0">
              <a:spcBef>
                <a:spcPct val="20000"/>
              </a:spcBef>
              <a:spcAft>
                <a:spcPct val="0"/>
              </a:spcAft>
            </a:pPr>
            <a:r>
              <a:rPr lang="en-ZA" kern="0" dirty="0">
                <a:solidFill>
                  <a:srgbClr val="000000"/>
                </a:solidFill>
                <a:latin typeface="Arial"/>
              </a:rPr>
              <a:t>Purpose of AQMPs</a:t>
            </a:r>
            <a:endParaRPr lang="en-US" sz="1800" dirty="0"/>
          </a:p>
        </p:txBody>
      </p:sp>
      <p:sp>
        <p:nvSpPr>
          <p:cNvPr id="3" name="Content Placeholder 2"/>
          <p:cNvSpPr>
            <a:spLocks noGrp="1"/>
          </p:cNvSpPr>
          <p:nvPr>
            <p:ph idx="1"/>
          </p:nvPr>
        </p:nvSpPr>
        <p:spPr>
          <a:xfrm>
            <a:off x="457200" y="1315027"/>
            <a:ext cx="8229600" cy="4586151"/>
          </a:xfrm>
        </p:spPr>
        <p:txBody>
          <a:bodyPr>
            <a:normAutofit fontScale="92500" lnSpcReduction="10000"/>
          </a:bodyPr>
          <a:lstStyle/>
          <a:p>
            <a:pPr lvl="0" algn="just" eaLnBrk="0" fontAlgn="base" hangingPunct="0">
              <a:spcAft>
                <a:spcPct val="0"/>
              </a:spcAft>
              <a:buFont typeface="Arial" panose="020B0604020202020204" pitchFamily="34" charset="0"/>
              <a:buChar char="•"/>
              <a:defRPr/>
            </a:pPr>
            <a:endParaRPr lang="en-US" altLang="en-US" sz="2200" dirty="0">
              <a:solidFill>
                <a:prstClr val="black"/>
              </a:solidFill>
              <a:latin typeface="Arial Narrow" panose="020B0606020202030204" pitchFamily="34" charset="0"/>
              <a:cs typeface="Arial" panose="020B0604020202020204" pitchFamily="34" charset="0"/>
            </a:endParaRPr>
          </a:p>
          <a:p>
            <a:pPr algn="just" eaLnBrk="0" fontAlgn="base" hangingPunct="0">
              <a:spcAft>
                <a:spcPct val="0"/>
              </a:spcAft>
              <a:buFont typeface="Arial" panose="020B0604020202020204" pitchFamily="34" charset="0"/>
              <a:buChar char="•"/>
              <a:defRPr/>
            </a:pPr>
            <a:endParaRPr lang="en-US" altLang="en-US" sz="1600" dirty="0">
              <a:solidFill>
                <a:prstClr val="black"/>
              </a:solidFill>
              <a:latin typeface="Arial" panose="020B0604020202020204" pitchFamily="34" charset="0"/>
              <a:cs typeface="Arial" panose="020B0604020202020204" pitchFamily="34" charset="0"/>
            </a:endParaRPr>
          </a:p>
          <a:p>
            <a:pPr lvl="0" defTabSz="914400" eaLnBrk="0" fontAlgn="base" hangingPunct="0">
              <a:spcAft>
                <a:spcPct val="0"/>
              </a:spcAft>
              <a:buFontTx/>
              <a:buChar char="•"/>
            </a:pPr>
            <a:r>
              <a:rPr lang="en-ZA" kern="0" dirty="0">
                <a:solidFill>
                  <a:srgbClr val="000000"/>
                </a:solidFill>
              </a:rPr>
              <a:t>Identify all air pollution sources</a:t>
            </a:r>
          </a:p>
          <a:p>
            <a:pPr lvl="0" defTabSz="914400" eaLnBrk="0" fontAlgn="base" hangingPunct="0">
              <a:spcAft>
                <a:spcPct val="0"/>
              </a:spcAft>
              <a:buFontTx/>
              <a:buChar char="•"/>
            </a:pPr>
            <a:r>
              <a:rPr lang="en-ZA" kern="0" dirty="0">
                <a:solidFill>
                  <a:srgbClr val="000000"/>
                </a:solidFill>
              </a:rPr>
              <a:t>Develop a baseline report of the status quo</a:t>
            </a:r>
          </a:p>
          <a:p>
            <a:pPr lvl="0" defTabSz="914400" eaLnBrk="0" fontAlgn="base" hangingPunct="0">
              <a:spcAft>
                <a:spcPct val="0"/>
              </a:spcAft>
              <a:buFontTx/>
              <a:buChar char="•"/>
            </a:pPr>
            <a:r>
              <a:rPr lang="en-ZA" kern="0" dirty="0">
                <a:solidFill>
                  <a:srgbClr val="000000"/>
                </a:solidFill>
              </a:rPr>
              <a:t>Set air quality management objectives or “desired state” </a:t>
            </a:r>
          </a:p>
          <a:p>
            <a:pPr lvl="0" defTabSz="914400" eaLnBrk="0" fontAlgn="base" hangingPunct="0">
              <a:spcAft>
                <a:spcPct val="0"/>
              </a:spcAft>
              <a:buFontTx/>
              <a:buChar char="•"/>
            </a:pPr>
            <a:r>
              <a:rPr lang="en-ZA" kern="0" dirty="0">
                <a:solidFill>
                  <a:srgbClr val="000000"/>
                </a:solidFill>
              </a:rPr>
              <a:t>Identify resources required to get to the desired state</a:t>
            </a:r>
          </a:p>
          <a:p>
            <a:pPr lvl="0" defTabSz="914400" eaLnBrk="0" fontAlgn="base" hangingPunct="0">
              <a:spcAft>
                <a:spcPct val="0"/>
              </a:spcAft>
              <a:buFontTx/>
              <a:buChar char="•"/>
            </a:pPr>
            <a:r>
              <a:rPr lang="en-ZA" kern="0" dirty="0">
                <a:solidFill>
                  <a:srgbClr val="000000"/>
                </a:solidFill>
              </a:rPr>
              <a:t>Implement, monitor and report against the AQMP</a:t>
            </a:r>
          </a:p>
          <a:p>
            <a:pPr lvl="0" algn="just" eaLnBrk="0" fontAlgn="base" hangingPunct="0">
              <a:spcAft>
                <a:spcPct val="0"/>
              </a:spcAft>
              <a:buFont typeface="Arial" panose="020B0604020202020204" pitchFamily="34" charset="0"/>
              <a:buChar char="•"/>
              <a:defRPr/>
            </a:pPr>
            <a:endParaRPr lang="en-ZA" altLang="en-US" sz="1500" dirty="0">
              <a:solidFill>
                <a:prstClr val="black"/>
              </a:solidFill>
              <a:latin typeface="Arial" panose="020B0604020202020204" pitchFamily="34" charset="0"/>
              <a:cs typeface="Arial" panose="020B0604020202020204" pitchFamily="34" charset="0"/>
            </a:endParaRPr>
          </a:p>
          <a:p>
            <a:pPr lvl="0" algn="just" eaLnBrk="0" fontAlgn="base" hangingPunct="0">
              <a:spcAft>
                <a:spcPct val="0"/>
              </a:spcAft>
              <a:buFont typeface="Arial" panose="020B0604020202020204" pitchFamily="34" charset="0"/>
              <a:buChar char="•"/>
              <a:defRPr/>
            </a:pPr>
            <a:endParaRPr lang="en-US" dirty="0"/>
          </a:p>
        </p:txBody>
      </p:sp>
    </p:spTree>
    <p:extLst>
      <p:ext uri="{BB962C8B-B14F-4D97-AF65-F5344CB8AC3E}">
        <p14:creationId xmlns:p14="http://schemas.microsoft.com/office/powerpoint/2010/main" xmlns="" val="39524157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eaLnBrk="0" fontAlgn="base" hangingPunct="0">
              <a:spcBef>
                <a:spcPct val="20000"/>
              </a:spcBef>
              <a:spcAft>
                <a:spcPct val="0"/>
              </a:spcAft>
            </a:pPr>
            <a:r>
              <a:rPr lang="en-ZA" kern="0" dirty="0">
                <a:solidFill>
                  <a:srgbClr val="000000"/>
                </a:solidFill>
                <a:latin typeface="+mn-lt"/>
              </a:rPr>
              <a:t>S18: National Air Quality Priority Areas</a:t>
            </a:r>
            <a:endParaRPr lang="en-US" sz="1800" dirty="0">
              <a:latin typeface="+mn-lt"/>
            </a:endParaRPr>
          </a:p>
        </p:txBody>
      </p:sp>
      <p:sp>
        <p:nvSpPr>
          <p:cNvPr id="3" name="Content Placeholder 2"/>
          <p:cNvSpPr>
            <a:spLocks noGrp="1"/>
          </p:cNvSpPr>
          <p:nvPr>
            <p:ph idx="1"/>
          </p:nvPr>
        </p:nvSpPr>
        <p:spPr>
          <a:xfrm>
            <a:off x="457200" y="1315027"/>
            <a:ext cx="8229600" cy="4586151"/>
          </a:xfrm>
        </p:spPr>
        <p:txBody>
          <a:bodyPr>
            <a:normAutofit fontScale="92500" lnSpcReduction="10000"/>
          </a:bodyPr>
          <a:lstStyle/>
          <a:p>
            <a:pPr lvl="0" algn="just" eaLnBrk="0" fontAlgn="base" hangingPunct="0">
              <a:spcAft>
                <a:spcPct val="0"/>
              </a:spcAft>
              <a:buFont typeface="Arial" panose="020B0604020202020204" pitchFamily="34" charset="0"/>
              <a:buChar char="•"/>
              <a:defRPr/>
            </a:pPr>
            <a:endParaRPr lang="en-US" altLang="en-US" sz="2200" dirty="0">
              <a:solidFill>
                <a:prstClr val="black"/>
              </a:solidFill>
              <a:latin typeface="Arial Narrow" panose="020B0606020202030204" pitchFamily="34" charset="0"/>
              <a:cs typeface="Arial" panose="020B0604020202020204" pitchFamily="34" charset="0"/>
            </a:endParaRPr>
          </a:p>
          <a:p>
            <a:pPr algn="just" eaLnBrk="0" fontAlgn="base" hangingPunct="0">
              <a:spcAft>
                <a:spcPct val="0"/>
              </a:spcAft>
              <a:buFont typeface="Arial" panose="020B0604020202020204" pitchFamily="34" charset="0"/>
              <a:buChar char="•"/>
              <a:defRPr/>
            </a:pPr>
            <a:endParaRPr lang="en-US" altLang="en-US" sz="1600" dirty="0">
              <a:solidFill>
                <a:prstClr val="black"/>
              </a:solidFill>
              <a:latin typeface="Arial" panose="020B0604020202020204" pitchFamily="34" charset="0"/>
              <a:cs typeface="Arial" panose="020B0604020202020204" pitchFamily="34" charset="0"/>
            </a:endParaRPr>
          </a:p>
          <a:p>
            <a:pPr lvl="0" algn="just" eaLnBrk="0" fontAlgn="base" hangingPunct="0">
              <a:spcAft>
                <a:spcPct val="0"/>
              </a:spcAft>
              <a:buFont typeface="Arial" panose="020B0604020202020204" pitchFamily="34" charset="0"/>
              <a:buChar char="•"/>
              <a:defRPr/>
            </a:pPr>
            <a:endParaRPr lang="en-ZA" altLang="en-US" sz="1500" dirty="0">
              <a:solidFill>
                <a:prstClr val="black"/>
              </a:solidFill>
              <a:latin typeface="Arial" panose="020B0604020202020204" pitchFamily="34" charset="0"/>
              <a:cs typeface="Arial" panose="020B0604020202020204" pitchFamily="34" charset="0"/>
            </a:endParaRPr>
          </a:p>
          <a:p>
            <a:pPr lvl="0" defTabSz="914400" eaLnBrk="0" fontAlgn="base" hangingPunct="0">
              <a:spcAft>
                <a:spcPct val="0"/>
              </a:spcAft>
              <a:buFontTx/>
              <a:buChar char="•"/>
            </a:pPr>
            <a:r>
              <a:rPr lang="en-ZA" kern="0" dirty="0">
                <a:solidFill>
                  <a:srgbClr val="000000"/>
                </a:solidFill>
              </a:rPr>
              <a:t>Declaration of Priority areas:</a:t>
            </a:r>
          </a:p>
          <a:p>
            <a:pPr lvl="1" defTabSz="914400" eaLnBrk="0" fontAlgn="base" hangingPunct="0">
              <a:spcAft>
                <a:spcPct val="0"/>
              </a:spcAft>
              <a:buFontTx/>
              <a:buChar char="–"/>
            </a:pPr>
            <a:r>
              <a:rPr lang="en-ZA" kern="0" dirty="0">
                <a:solidFill>
                  <a:srgbClr val="000000"/>
                </a:solidFill>
              </a:rPr>
              <a:t>Ambient standards are being exceeded</a:t>
            </a:r>
          </a:p>
          <a:p>
            <a:pPr lvl="1" defTabSz="914400" eaLnBrk="0" fontAlgn="base" hangingPunct="0">
              <a:spcAft>
                <a:spcPct val="0"/>
              </a:spcAft>
              <a:buFontTx/>
              <a:buChar char="–"/>
            </a:pPr>
            <a:r>
              <a:rPr lang="en-ZA" kern="0" dirty="0">
                <a:solidFill>
                  <a:srgbClr val="000000"/>
                </a:solidFill>
              </a:rPr>
              <a:t>Minister or MEC reasonably believes that such may be the case</a:t>
            </a:r>
          </a:p>
          <a:p>
            <a:pPr lvl="0" defTabSz="914400" eaLnBrk="0" fontAlgn="base" hangingPunct="0">
              <a:spcAft>
                <a:spcPct val="0"/>
              </a:spcAft>
              <a:buFontTx/>
              <a:buChar char="•"/>
            </a:pPr>
            <a:r>
              <a:rPr lang="en-ZA" kern="0" dirty="0">
                <a:solidFill>
                  <a:srgbClr val="000000"/>
                </a:solidFill>
              </a:rPr>
              <a:t>Criteria: </a:t>
            </a:r>
          </a:p>
          <a:p>
            <a:pPr lvl="1" defTabSz="914400" eaLnBrk="0" fontAlgn="base" hangingPunct="0">
              <a:spcAft>
                <a:spcPct val="0"/>
              </a:spcAft>
              <a:buFontTx/>
              <a:buChar char="–"/>
            </a:pPr>
            <a:r>
              <a:rPr lang="en-ZA" kern="0" dirty="0">
                <a:solidFill>
                  <a:srgbClr val="000000"/>
                </a:solidFill>
              </a:rPr>
              <a:t>National: crosses provincial boundaries or MEC requests Minister</a:t>
            </a:r>
          </a:p>
          <a:p>
            <a:pPr lvl="1" defTabSz="914400" eaLnBrk="0" fontAlgn="base" hangingPunct="0">
              <a:spcAft>
                <a:spcPct val="0"/>
              </a:spcAft>
              <a:buFontTx/>
              <a:buChar char="–"/>
            </a:pPr>
            <a:r>
              <a:rPr lang="en-ZA" kern="0" dirty="0">
                <a:solidFill>
                  <a:srgbClr val="000000"/>
                </a:solidFill>
              </a:rPr>
              <a:t>Provincial: within a provincial boundary</a:t>
            </a:r>
          </a:p>
          <a:p>
            <a:pPr lvl="0" algn="just" eaLnBrk="0" fontAlgn="base" hangingPunct="0">
              <a:spcAft>
                <a:spcPct val="0"/>
              </a:spcAft>
              <a:buFont typeface="Arial" panose="020B0604020202020204" pitchFamily="34" charset="0"/>
              <a:buChar char="•"/>
              <a:defRPr/>
            </a:pPr>
            <a:endParaRPr lang="en-US" dirty="0"/>
          </a:p>
        </p:txBody>
      </p:sp>
    </p:spTree>
    <p:extLst>
      <p:ext uri="{BB962C8B-B14F-4D97-AF65-F5344CB8AC3E}">
        <p14:creationId xmlns:p14="http://schemas.microsoft.com/office/powerpoint/2010/main" xmlns="" val="40026902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eaLnBrk="0" fontAlgn="base" hangingPunct="0">
              <a:spcBef>
                <a:spcPct val="20000"/>
              </a:spcBef>
              <a:spcAft>
                <a:spcPct val="0"/>
              </a:spcAft>
            </a:pPr>
            <a:r>
              <a:rPr lang="en-ZA" kern="0" dirty="0">
                <a:solidFill>
                  <a:srgbClr val="000000"/>
                </a:solidFill>
                <a:latin typeface="+mn-lt"/>
              </a:rPr>
              <a:t>S19-20: Management and Regulations of Priority Areas</a:t>
            </a:r>
            <a:endParaRPr lang="en-US" sz="1800" dirty="0">
              <a:latin typeface="+mn-lt"/>
            </a:endParaRPr>
          </a:p>
        </p:txBody>
      </p:sp>
      <p:sp>
        <p:nvSpPr>
          <p:cNvPr id="3" name="Content Placeholder 2"/>
          <p:cNvSpPr>
            <a:spLocks noGrp="1"/>
          </p:cNvSpPr>
          <p:nvPr>
            <p:ph idx="1"/>
          </p:nvPr>
        </p:nvSpPr>
        <p:spPr>
          <a:xfrm>
            <a:off x="457200" y="1315027"/>
            <a:ext cx="8229600" cy="4586151"/>
          </a:xfrm>
        </p:spPr>
        <p:txBody>
          <a:bodyPr>
            <a:normAutofit fontScale="92500" lnSpcReduction="20000"/>
          </a:bodyPr>
          <a:lstStyle/>
          <a:p>
            <a:pPr lvl="0" algn="just" eaLnBrk="0" fontAlgn="base" hangingPunct="0">
              <a:spcAft>
                <a:spcPct val="0"/>
              </a:spcAft>
              <a:buFont typeface="Arial" panose="020B0604020202020204" pitchFamily="34" charset="0"/>
              <a:buChar char="•"/>
              <a:defRPr/>
            </a:pPr>
            <a:endParaRPr lang="en-US" altLang="en-US" sz="2200" dirty="0">
              <a:solidFill>
                <a:prstClr val="black"/>
              </a:solidFill>
              <a:latin typeface="Arial Narrow" panose="020B0606020202030204" pitchFamily="34" charset="0"/>
              <a:cs typeface="Arial" panose="020B0604020202020204" pitchFamily="34" charset="0"/>
            </a:endParaRPr>
          </a:p>
          <a:p>
            <a:pPr algn="just" eaLnBrk="0" fontAlgn="base" hangingPunct="0">
              <a:spcAft>
                <a:spcPct val="0"/>
              </a:spcAft>
              <a:buFont typeface="Arial" panose="020B0604020202020204" pitchFamily="34" charset="0"/>
              <a:buChar char="•"/>
              <a:defRPr/>
            </a:pPr>
            <a:endParaRPr lang="en-US" altLang="en-US" sz="1600" dirty="0">
              <a:solidFill>
                <a:prstClr val="black"/>
              </a:solidFill>
              <a:latin typeface="Arial" panose="020B0604020202020204" pitchFamily="34" charset="0"/>
              <a:cs typeface="Arial" panose="020B0604020202020204" pitchFamily="34" charset="0"/>
            </a:endParaRPr>
          </a:p>
          <a:p>
            <a:pPr lvl="0" algn="just" eaLnBrk="0" fontAlgn="base" hangingPunct="0">
              <a:spcAft>
                <a:spcPct val="0"/>
              </a:spcAft>
              <a:buFont typeface="Arial" panose="020B0604020202020204" pitchFamily="34" charset="0"/>
              <a:buChar char="•"/>
              <a:defRPr/>
            </a:pPr>
            <a:endParaRPr lang="en-ZA" altLang="en-US" sz="1500" dirty="0">
              <a:solidFill>
                <a:prstClr val="black"/>
              </a:solidFill>
              <a:latin typeface="Arial" panose="020B0604020202020204" pitchFamily="34" charset="0"/>
              <a:cs typeface="Arial" panose="020B0604020202020204" pitchFamily="34" charset="0"/>
            </a:endParaRPr>
          </a:p>
          <a:p>
            <a:pPr lvl="0" defTabSz="914400" eaLnBrk="0" fontAlgn="base" hangingPunct="0">
              <a:spcAft>
                <a:spcPct val="0"/>
              </a:spcAft>
              <a:buFontTx/>
              <a:buChar char="•"/>
            </a:pPr>
            <a:r>
              <a:rPr lang="en-ZA" kern="0" dirty="0">
                <a:solidFill>
                  <a:srgbClr val="000000"/>
                </a:solidFill>
              </a:rPr>
              <a:t>AQMP must be established following a consultative and participatory process</a:t>
            </a:r>
          </a:p>
          <a:p>
            <a:pPr lvl="0" defTabSz="914400" eaLnBrk="0" fontAlgn="base" hangingPunct="0">
              <a:spcAft>
                <a:spcPct val="0"/>
              </a:spcAft>
              <a:buFontTx/>
              <a:buChar char="•"/>
            </a:pPr>
            <a:r>
              <a:rPr lang="en-ZA" kern="0" dirty="0">
                <a:solidFill>
                  <a:srgbClr val="000000"/>
                </a:solidFill>
              </a:rPr>
              <a:t>Regulations may be developed to enforce the AQMP</a:t>
            </a:r>
          </a:p>
          <a:p>
            <a:pPr lvl="0" defTabSz="914400" eaLnBrk="0" fontAlgn="base" hangingPunct="0">
              <a:spcAft>
                <a:spcPct val="0"/>
              </a:spcAft>
              <a:buFontTx/>
              <a:buChar char="•"/>
            </a:pPr>
            <a:r>
              <a:rPr lang="en-ZA" kern="0" dirty="0">
                <a:solidFill>
                  <a:srgbClr val="000000"/>
                </a:solidFill>
              </a:rPr>
              <a:t>To date 3 priority areas have been declared and action is underway to address the problems:</a:t>
            </a:r>
          </a:p>
          <a:p>
            <a:pPr lvl="1" defTabSz="914400" eaLnBrk="0" fontAlgn="base" hangingPunct="0">
              <a:spcAft>
                <a:spcPct val="0"/>
              </a:spcAft>
              <a:buFontTx/>
              <a:buChar char="–"/>
            </a:pPr>
            <a:r>
              <a:rPr lang="en-ZA" kern="0" dirty="0">
                <a:solidFill>
                  <a:srgbClr val="000000"/>
                </a:solidFill>
              </a:rPr>
              <a:t>Vaal Triangle </a:t>
            </a:r>
            <a:r>
              <a:rPr lang="en-ZA" kern="0" dirty="0" err="1">
                <a:solidFill>
                  <a:srgbClr val="000000"/>
                </a:solidFill>
              </a:rPr>
              <a:t>Airshed</a:t>
            </a:r>
            <a:r>
              <a:rPr lang="en-ZA" kern="0" dirty="0">
                <a:solidFill>
                  <a:srgbClr val="000000"/>
                </a:solidFill>
              </a:rPr>
              <a:t> Priority Area (VTAPA)</a:t>
            </a:r>
          </a:p>
          <a:p>
            <a:pPr lvl="1" defTabSz="914400" eaLnBrk="0" fontAlgn="base" hangingPunct="0">
              <a:spcAft>
                <a:spcPct val="0"/>
              </a:spcAft>
              <a:buFontTx/>
              <a:buChar char="–"/>
            </a:pPr>
            <a:r>
              <a:rPr lang="en-ZA" kern="0" dirty="0">
                <a:solidFill>
                  <a:srgbClr val="000000"/>
                </a:solidFill>
              </a:rPr>
              <a:t>Highveld Priority Area (HPA)</a:t>
            </a:r>
          </a:p>
          <a:p>
            <a:pPr lvl="1" defTabSz="914400" eaLnBrk="0" fontAlgn="base" hangingPunct="0">
              <a:spcAft>
                <a:spcPct val="0"/>
              </a:spcAft>
              <a:buFontTx/>
              <a:buChar char="–"/>
            </a:pPr>
            <a:r>
              <a:rPr lang="en-ZA" kern="0" dirty="0">
                <a:solidFill>
                  <a:srgbClr val="000000"/>
                </a:solidFill>
              </a:rPr>
              <a:t>Waterberg-Bojanala Priority Area (WBPA)</a:t>
            </a:r>
          </a:p>
          <a:p>
            <a:pPr lvl="0" algn="just" eaLnBrk="0" fontAlgn="base" hangingPunct="0">
              <a:spcAft>
                <a:spcPct val="0"/>
              </a:spcAft>
              <a:buFont typeface="Arial" panose="020B0604020202020204" pitchFamily="34" charset="0"/>
              <a:buChar char="•"/>
              <a:defRPr/>
            </a:pPr>
            <a:endParaRPr lang="en-US" dirty="0"/>
          </a:p>
        </p:txBody>
      </p:sp>
    </p:spTree>
    <p:extLst>
      <p:ext uri="{BB962C8B-B14F-4D97-AF65-F5344CB8AC3E}">
        <p14:creationId xmlns:p14="http://schemas.microsoft.com/office/powerpoint/2010/main" xmlns="" val="10956882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eaLnBrk="0" fontAlgn="base" hangingPunct="0">
              <a:spcBef>
                <a:spcPct val="20000"/>
              </a:spcBef>
              <a:spcAft>
                <a:spcPct val="0"/>
              </a:spcAft>
            </a:pPr>
            <a:endParaRPr lang="en-US" sz="1800" dirty="0"/>
          </a:p>
        </p:txBody>
      </p:sp>
      <p:sp>
        <p:nvSpPr>
          <p:cNvPr id="3" name="Content Placeholder 2"/>
          <p:cNvSpPr>
            <a:spLocks noGrp="1"/>
          </p:cNvSpPr>
          <p:nvPr>
            <p:ph idx="1"/>
          </p:nvPr>
        </p:nvSpPr>
        <p:spPr>
          <a:xfrm>
            <a:off x="457200" y="1315027"/>
            <a:ext cx="8229600" cy="4586151"/>
          </a:xfrm>
        </p:spPr>
        <p:txBody>
          <a:bodyPr>
            <a:normAutofit/>
          </a:bodyPr>
          <a:lstStyle/>
          <a:p>
            <a:pPr lvl="0" algn="just" eaLnBrk="0" fontAlgn="base" hangingPunct="0">
              <a:spcAft>
                <a:spcPct val="0"/>
              </a:spcAft>
              <a:buFont typeface="Arial" panose="020B0604020202020204" pitchFamily="34" charset="0"/>
              <a:buChar char="•"/>
              <a:defRPr/>
            </a:pPr>
            <a:endParaRPr lang="en-US" altLang="en-US" sz="2200" dirty="0">
              <a:solidFill>
                <a:prstClr val="black"/>
              </a:solidFill>
              <a:latin typeface="Arial Narrow" panose="020B0606020202030204" pitchFamily="34" charset="0"/>
              <a:cs typeface="Arial" panose="020B0604020202020204" pitchFamily="34" charset="0"/>
            </a:endParaRPr>
          </a:p>
          <a:p>
            <a:pPr algn="just" eaLnBrk="0" fontAlgn="base" hangingPunct="0">
              <a:spcAft>
                <a:spcPct val="0"/>
              </a:spcAft>
              <a:buFont typeface="Arial" panose="020B0604020202020204" pitchFamily="34" charset="0"/>
              <a:buChar char="•"/>
              <a:defRPr/>
            </a:pPr>
            <a:endParaRPr lang="en-US" altLang="en-US" sz="1600" dirty="0">
              <a:solidFill>
                <a:prstClr val="black"/>
              </a:solidFill>
              <a:latin typeface="Arial" panose="020B0604020202020204" pitchFamily="34" charset="0"/>
              <a:cs typeface="Arial" panose="020B0604020202020204" pitchFamily="34" charset="0"/>
            </a:endParaRPr>
          </a:p>
          <a:p>
            <a:pPr lvl="0" algn="just" eaLnBrk="0" fontAlgn="base" hangingPunct="0">
              <a:spcAft>
                <a:spcPct val="0"/>
              </a:spcAft>
              <a:buFont typeface="Arial" panose="020B0604020202020204" pitchFamily="34" charset="0"/>
              <a:buChar char="•"/>
              <a:defRPr/>
            </a:pPr>
            <a:endParaRPr lang="en-ZA" altLang="en-US" sz="1500" dirty="0">
              <a:solidFill>
                <a:prstClr val="black"/>
              </a:solidFill>
              <a:latin typeface="Arial" panose="020B0604020202020204" pitchFamily="34" charset="0"/>
              <a:cs typeface="Arial" panose="020B0604020202020204" pitchFamily="34" charset="0"/>
            </a:endParaRPr>
          </a:p>
          <a:p>
            <a:pPr lvl="0" algn="just" eaLnBrk="0" fontAlgn="base" hangingPunct="0">
              <a:spcAft>
                <a:spcPct val="0"/>
              </a:spcAft>
              <a:buFont typeface="Arial" panose="020B0604020202020204" pitchFamily="34" charset="0"/>
              <a:buChar char="•"/>
              <a:defRPr/>
            </a:pPr>
            <a:endParaRPr lang="en-US" dirty="0"/>
          </a:p>
        </p:txBody>
      </p:sp>
      <p:pic>
        <p:nvPicPr>
          <p:cNvPr id="4" name="Picture 3"/>
          <p:cNvPicPr>
            <a:picLocks noChangeAspect="1"/>
          </p:cNvPicPr>
          <p:nvPr/>
        </p:nvPicPr>
        <p:blipFill>
          <a:blip r:embed="rId3"/>
          <a:stretch>
            <a:fillRect/>
          </a:stretch>
        </p:blipFill>
        <p:spPr>
          <a:xfrm>
            <a:off x="-397" y="112488"/>
            <a:ext cx="9144793" cy="6633023"/>
          </a:xfrm>
          <a:prstGeom prst="rect">
            <a:avLst/>
          </a:prstGeom>
        </p:spPr>
      </p:pic>
    </p:spTree>
    <p:extLst>
      <p:ext uri="{BB962C8B-B14F-4D97-AF65-F5344CB8AC3E}">
        <p14:creationId xmlns:p14="http://schemas.microsoft.com/office/powerpoint/2010/main" xmlns="" val="30161927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eaLnBrk="0" fontAlgn="base" hangingPunct="0">
              <a:spcBef>
                <a:spcPct val="20000"/>
              </a:spcBef>
              <a:spcAft>
                <a:spcPct val="0"/>
              </a:spcAft>
            </a:pPr>
            <a:r>
              <a:rPr lang="en-ZA" kern="0" dirty="0">
                <a:solidFill>
                  <a:srgbClr val="000000"/>
                </a:solidFill>
                <a:latin typeface="Arial"/>
              </a:rPr>
              <a:t>Main Air Pollution Sources in the Priority Areas</a:t>
            </a:r>
            <a:endParaRPr lang="en-US" sz="1800" dirty="0"/>
          </a:p>
        </p:txBody>
      </p:sp>
      <p:sp>
        <p:nvSpPr>
          <p:cNvPr id="3" name="Content Placeholder 2"/>
          <p:cNvSpPr>
            <a:spLocks noGrp="1"/>
          </p:cNvSpPr>
          <p:nvPr>
            <p:ph idx="1"/>
          </p:nvPr>
        </p:nvSpPr>
        <p:spPr>
          <a:xfrm>
            <a:off x="457200" y="1727982"/>
            <a:ext cx="8229600" cy="4586151"/>
          </a:xfrm>
        </p:spPr>
        <p:txBody>
          <a:bodyPr>
            <a:normAutofit/>
          </a:bodyPr>
          <a:lstStyle/>
          <a:p>
            <a:pPr lvl="0" defTabSz="914400" eaLnBrk="0" fontAlgn="base" hangingPunct="0">
              <a:spcAft>
                <a:spcPct val="0"/>
              </a:spcAft>
              <a:buFontTx/>
              <a:buChar char="•"/>
            </a:pPr>
            <a:r>
              <a:rPr lang="en-ZA" kern="0" dirty="0" smtClean="0">
                <a:solidFill>
                  <a:srgbClr val="000000"/>
                </a:solidFill>
              </a:rPr>
              <a:t>Domestic </a:t>
            </a:r>
            <a:r>
              <a:rPr lang="en-ZA" kern="0" dirty="0">
                <a:solidFill>
                  <a:srgbClr val="000000"/>
                </a:solidFill>
              </a:rPr>
              <a:t>Burning of Dirty Fuels in highly populated areas</a:t>
            </a:r>
          </a:p>
          <a:p>
            <a:pPr lvl="0" defTabSz="914400" eaLnBrk="0" fontAlgn="base" hangingPunct="0">
              <a:spcAft>
                <a:spcPct val="0"/>
              </a:spcAft>
              <a:buFontTx/>
              <a:buChar char="•"/>
            </a:pPr>
            <a:r>
              <a:rPr lang="en-ZA" kern="0" dirty="0">
                <a:solidFill>
                  <a:srgbClr val="000000"/>
                </a:solidFill>
              </a:rPr>
              <a:t>Dust and Gaseous Emissions from Mining Operations</a:t>
            </a:r>
          </a:p>
          <a:p>
            <a:pPr lvl="0" defTabSz="914400" eaLnBrk="0" fontAlgn="base" hangingPunct="0">
              <a:spcAft>
                <a:spcPct val="0"/>
              </a:spcAft>
              <a:buFontTx/>
              <a:buChar char="•"/>
            </a:pPr>
            <a:r>
              <a:rPr lang="en-ZA" kern="0" dirty="0">
                <a:solidFill>
                  <a:srgbClr val="000000"/>
                </a:solidFill>
              </a:rPr>
              <a:t>Industrial Emissions (various industrial complexes) – APPA consequences</a:t>
            </a:r>
          </a:p>
          <a:p>
            <a:pPr lvl="0" defTabSz="914400" eaLnBrk="0" fontAlgn="base" hangingPunct="0">
              <a:spcAft>
                <a:spcPct val="0"/>
              </a:spcAft>
              <a:buFontTx/>
              <a:buChar char="•"/>
            </a:pPr>
            <a:r>
              <a:rPr lang="en-ZA" kern="0" dirty="0">
                <a:solidFill>
                  <a:srgbClr val="000000"/>
                </a:solidFill>
              </a:rPr>
              <a:t>Vehicle Tail-Pipe Emissions</a:t>
            </a:r>
          </a:p>
          <a:p>
            <a:pPr lvl="0" algn="just" eaLnBrk="0" fontAlgn="base" hangingPunct="0">
              <a:spcAft>
                <a:spcPct val="0"/>
              </a:spcAft>
              <a:buFont typeface="Arial" panose="020B0604020202020204" pitchFamily="34" charset="0"/>
              <a:buChar char="•"/>
              <a:defRPr/>
            </a:pPr>
            <a:endParaRPr lang="en-US" dirty="0"/>
          </a:p>
        </p:txBody>
      </p:sp>
    </p:spTree>
    <p:extLst>
      <p:ext uri="{BB962C8B-B14F-4D97-AF65-F5344CB8AC3E}">
        <p14:creationId xmlns:p14="http://schemas.microsoft.com/office/powerpoint/2010/main" xmlns="" val="1066374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8165"/>
            <a:ext cx="8229600" cy="1143000"/>
          </a:xfrm>
        </p:spPr>
        <p:txBody>
          <a:bodyPr>
            <a:normAutofit/>
          </a:bodyPr>
          <a:lstStyle/>
          <a:p>
            <a:pPr lvl="0" eaLnBrk="0" fontAlgn="base" hangingPunct="0">
              <a:spcBef>
                <a:spcPct val="20000"/>
              </a:spcBef>
              <a:spcAft>
                <a:spcPct val="0"/>
              </a:spcAft>
            </a:pPr>
            <a:r>
              <a:rPr lang="en-ZA" kern="0" dirty="0">
                <a:solidFill>
                  <a:srgbClr val="000000"/>
                </a:solidFill>
                <a:latin typeface="+mn-lt"/>
              </a:rPr>
              <a:t>Hotspots in the VTAPA</a:t>
            </a:r>
            <a:endParaRPr lang="en-US" sz="1800" dirty="0">
              <a:latin typeface="+mn-lt"/>
            </a:endParaRPr>
          </a:p>
        </p:txBody>
      </p:sp>
      <p:sp>
        <p:nvSpPr>
          <p:cNvPr id="3" name="Content Placeholder 2"/>
          <p:cNvSpPr>
            <a:spLocks noGrp="1"/>
          </p:cNvSpPr>
          <p:nvPr>
            <p:ph idx="1"/>
          </p:nvPr>
        </p:nvSpPr>
        <p:spPr>
          <a:xfrm>
            <a:off x="457200" y="1315027"/>
            <a:ext cx="8229600" cy="4586151"/>
          </a:xfrm>
        </p:spPr>
        <p:txBody>
          <a:bodyPr>
            <a:normAutofit/>
          </a:bodyPr>
          <a:lstStyle/>
          <a:p>
            <a:pPr lvl="0" algn="just" eaLnBrk="0" fontAlgn="base" hangingPunct="0">
              <a:spcAft>
                <a:spcPct val="0"/>
              </a:spcAft>
              <a:buFont typeface="Arial" panose="020B0604020202020204" pitchFamily="34" charset="0"/>
              <a:buChar char="•"/>
              <a:defRPr/>
            </a:pPr>
            <a:endParaRPr lang="en-US" altLang="en-US" sz="2200" dirty="0">
              <a:solidFill>
                <a:prstClr val="black"/>
              </a:solidFill>
              <a:latin typeface="Arial Narrow" panose="020B0606020202030204" pitchFamily="34" charset="0"/>
              <a:cs typeface="Arial" panose="020B0604020202020204" pitchFamily="34" charset="0"/>
            </a:endParaRPr>
          </a:p>
          <a:p>
            <a:pPr algn="just" eaLnBrk="0" fontAlgn="base" hangingPunct="0">
              <a:spcAft>
                <a:spcPct val="0"/>
              </a:spcAft>
              <a:buFont typeface="Arial" panose="020B0604020202020204" pitchFamily="34" charset="0"/>
              <a:buChar char="•"/>
              <a:defRPr/>
            </a:pPr>
            <a:endParaRPr lang="en-US" altLang="en-US" sz="1600" dirty="0">
              <a:solidFill>
                <a:prstClr val="black"/>
              </a:solidFill>
              <a:latin typeface="Arial" panose="020B0604020202020204" pitchFamily="34" charset="0"/>
              <a:cs typeface="Arial" panose="020B0604020202020204" pitchFamily="34" charset="0"/>
            </a:endParaRPr>
          </a:p>
          <a:p>
            <a:pPr lvl="0" algn="just" eaLnBrk="0" fontAlgn="base" hangingPunct="0">
              <a:spcAft>
                <a:spcPct val="0"/>
              </a:spcAft>
              <a:buFont typeface="Arial" panose="020B0604020202020204" pitchFamily="34" charset="0"/>
              <a:buChar char="•"/>
              <a:defRPr/>
            </a:pPr>
            <a:endParaRPr lang="en-ZA" altLang="en-US" sz="1500" dirty="0">
              <a:solidFill>
                <a:prstClr val="black"/>
              </a:solidFill>
              <a:latin typeface="Arial" panose="020B0604020202020204" pitchFamily="34" charset="0"/>
              <a:cs typeface="Arial" panose="020B0604020202020204" pitchFamily="34" charset="0"/>
            </a:endParaRPr>
          </a:p>
          <a:p>
            <a:pPr lvl="0" algn="just" eaLnBrk="0" fontAlgn="base" hangingPunct="0">
              <a:spcAft>
                <a:spcPct val="0"/>
              </a:spcAft>
              <a:buFont typeface="Arial" panose="020B0604020202020204" pitchFamily="34" charset="0"/>
              <a:buChar char="•"/>
              <a:defRPr/>
            </a:pPr>
            <a:endParaRPr lang="en-US" dirty="0"/>
          </a:p>
        </p:txBody>
      </p:sp>
      <p:pic>
        <p:nvPicPr>
          <p:cNvPr id="4" name="Picture 3"/>
          <p:cNvPicPr>
            <a:picLocks noChangeAspect="1"/>
          </p:cNvPicPr>
          <p:nvPr/>
        </p:nvPicPr>
        <p:blipFill>
          <a:blip r:embed="rId3"/>
          <a:stretch>
            <a:fillRect/>
          </a:stretch>
        </p:blipFill>
        <p:spPr>
          <a:xfrm>
            <a:off x="1182256" y="1071418"/>
            <a:ext cx="3971636" cy="4829760"/>
          </a:xfrm>
          <a:prstGeom prst="rect">
            <a:avLst/>
          </a:prstGeom>
        </p:spPr>
      </p:pic>
      <p:pic>
        <p:nvPicPr>
          <p:cNvPr id="5" name="Picture 4"/>
          <p:cNvPicPr>
            <a:picLocks noChangeAspect="1"/>
          </p:cNvPicPr>
          <p:nvPr/>
        </p:nvPicPr>
        <p:blipFill>
          <a:blip r:embed="rId4"/>
          <a:stretch>
            <a:fillRect/>
          </a:stretch>
        </p:blipFill>
        <p:spPr>
          <a:xfrm>
            <a:off x="5486400" y="1571534"/>
            <a:ext cx="2915133" cy="2883658"/>
          </a:xfrm>
          <a:prstGeom prst="rect">
            <a:avLst/>
          </a:prstGeom>
        </p:spPr>
      </p:pic>
    </p:spTree>
    <p:extLst>
      <p:ext uri="{BB962C8B-B14F-4D97-AF65-F5344CB8AC3E}">
        <p14:creationId xmlns:p14="http://schemas.microsoft.com/office/powerpoint/2010/main" xmlns="" val="38301265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eaLnBrk="0" fontAlgn="base" hangingPunct="0">
              <a:spcBef>
                <a:spcPct val="20000"/>
              </a:spcBef>
              <a:spcAft>
                <a:spcPct val="0"/>
              </a:spcAft>
            </a:pPr>
            <a:r>
              <a:rPr lang="en-ZA" kern="0" dirty="0">
                <a:solidFill>
                  <a:srgbClr val="000000"/>
                </a:solidFill>
                <a:latin typeface="Arial"/>
              </a:rPr>
              <a:t>SO</a:t>
            </a:r>
            <a:r>
              <a:rPr lang="en-ZA" sz="2400" kern="0" dirty="0">
                <a:solidFill>
                  <a:srgbClr val="000000"/>
                </a:solidFill>
                <a:latin typeface="Arial"/>
              </a:rPr>
              <a:t>2</a:t>
            </a:r>
            <a:r>
              <a:rPr lang="en-ZA" kern="0" dirty="0">
                <a:solidFill>
                  <a:srgbClr val="000000"/>
                </a:solidFill>
                <a:latin typeface="Arial"/>
              </a:rPr>
              <a:t> Hotspots in the HPA</a:t>
            </a:r>
            <a:endParaRPr lang="en-US" sz="1800" dirty="0"/>
          </a:p>
        </p:txBody>
      </p:sp>
      <p:sp>
        <p:nvSpPr>
          <p:cNvPr id="3" name="Content Placeholder 2"/>
          <p:cNvSpPr>
            <a:spLocks noGrp="1"/>
          </p:cNvSpPr>
          <p:nvPr>
            <p:ph idx="1"/>
          </p:nvPr>
        </p:nvSpPr>
        <p:spPr>
          <a:xfrm>
            <a:off x="457200" y="1315027"/>
            <a:ext cx="8229600" cy="4586151"/>
          </a:xfrm>
        </p:spPr>
        <p:txBody>
          <a:bodyPr>
            <a:normAutofit/>
          </a:bodyPr>
          <a:lstStyle/>
          <a:p>
            <a:pPr lvl="0" algn="just" eaLnBrk="0" fontAlgn="base" hangingPunct="0">
              <a:spcAft>
                <a:spcPct val="0"/>
              </a:spcAft>
              <a:buFont typeface="Arial" panose="020B0604020202020204" pitchFamily="34" charset="0"/>
              <a:buChar char="•"/>
              <a:defRPr/>
            </a:pPr>
            <a:endParaRPr lang="en-US" altLang="en-US" sz="2200" dirty="0">
              <a:solidFill>
                <a:prstClr val="black"/>
              </a:solidFill>
              <a:latin typeface="Arial Narrow" panose="020B0606020202030204" pitchFamily="34" charset="0"/>
              <a:cs typeface="Arial" panose="020B0604020202020204" pitchFamily="34" charset="0"/>
            </a:endParaRPr>
          </a:p>
          <a:p>
            <a:pPr algn="just" eaLnBrk="0" fontAlgn="base" hangingPunct="0">
              <a:spcAft>
                <a:spcPct val="0"/>
              </a:spcAft>
              <a:buFont typeface="Arial" panose="020B0604020202020204" pitchFamily="34" charset="0"/>
              <a:buChar char="•"/>
              <a:defRPr/>
            </a:pPr>
            <a:endParaRPr lang="en-US" altLang="en-US" sz="1600" dirty="0">
              <a:solidFill>
                <a:prstClr val="black"/>
              </a:solidFill>
              <a:latin typeface="Arial" panose="020B0604020202020204" pitchFamily="34" charset="0"/>
              <a:cs typeface="Arial" panose="020B0604020202020204" pitchFamily="34" charset="0"/>
            </a:endParaRPr>
          </a:p>
          <a:p>
            <a:pPr lvl="0" algn="just" eaLnBrk="0" fontAlgn="base" hangingPunct="0">
              <a:spcAft>
                <a:spcPct val="0"/>
              </a:spcAft>
              <a:buFont typeface="Arial" panose="020B0604020202020204" pitchFamily="34" charset="0"/>
              <a:buChar char="•"/>
              <a:defRPr/>
            </a:pPr>
            <a:endParaRPr lang="en-ZA" altLang="en-US" sz="1500" dirty="0">
              <a:solidFill>
                <a:prstClr val="black"/>
              </a:solidFill>
              <a:latin typeface="Arial" panose="020B0604020202020204" pitchFamily="34" charset="0"/>
              <a:cs typeface="Arial" panose="020B0604020202020204" pitchFamily="34" charset="0"/>
            </a:endParaRPr>
          </a:p>
          <a:p>
            <a:pPr lvl="0" algn="just" eaLnBrk="0" fontAlgn="base" hangingPunct="0">
              <a:spcAft>
                <a:spcPct val="0"/>
              </a:spcAft>
              <a:buFont typeface="Arial" panose="020B0604020202020204" pitchFamily="34" charset="0"/>
              <a:buChar char="•"/>
              <a:defRPr/>
            </a:pPr>
            <a:endParaRPr lang="en-US" dirty="0"/>
          </a:p>
        </p:txBody>
      </p:sp>
      <p:pic>
        <p:nvPicPr>
          <p:cNvPr id="4" name="Picture 3"/>
          <p:cNvPicPr>
            <a:picLocks noChangeAspect="1"/>
          </p:cNvPicPr>
          <p:nvPr/>
        </p:nvPicPr>
        <p:blipFill>
          <a:blip r:embed="rId3"/>
          <a:stretch>
            <a:fillRect/>
          </a:stretch>
        </p:blipFill>
        <p:spPr>
          <a:xfrm>
            <a:off x="191644" y="496570"/>
            <a:ext cx="8760711" cy="5864860"/>
          </a:xfrm>
          <a:prstGeom prst="rect">
            <a:avLst/>
          </a:prstGeom>
        </p:spPr>
      </p:pic>
      <p:pic>
        <p:nvPicPr>
          <p:cNvPr id="5" name="Picture 4"/>
          <p:cNvPicPr>
            <a:picLocks noChangeAspect="1"/>
          </p:cNvPicPr>
          <p:nvPr/>
        </p:nvPicPr>
        <p:blipFill>
          <a:blip r:embed="rId4"/>
          <a:stretch>
            <a:fillRect/>
          </a:stretch>
        </p:blipFill>
        <p:spPr>
          <a:xfrm>
            <a:off x="6761018" y="3280746"/>
            <a:ext cx="2191337" cy="2365453"/>
          </a:xfrm>
          <a:prstGeom prst="rect">
            <a:avLst/>
          </a:prstGeom>
        </p:spPr>
      </p:pic>
    </p:spTree>
    <p:extLst>
      <p:ext uri="{BB962C8B-B14F-4D97-AF65-F5344CB8AC3E}">
        <p14:creationId xmlns:p14="http://schemas.microsoft.com/office/powerpoint/2010/main" xmlns="" val="22002287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eaLnBrk="0" fontAlgn="base" hangingPunct="0">
              <a:spcBef>
                <a:spcPct val="20000"/>
              </a:spcBef>
              <a:spcAft>
                <a:spcPct val="0"/>
              </a:spcAft>
            </a:pPr>
            <a:r>
              <a:rPr lang="en-ZA" kern="0" dirty="0">
                <a:solidFill>
                  <a:srgbClr val="000000"/>
                </a:solidFill>
                <a:latin typeface="Arial"/>
              </a:rPr>
              <a:t>PM</a:t>
            </a:r>
            <a:r>
              <a:rPr lang="en-ZA" sz="2000" kern="0" dirty="0">
                <a:solidFill>
                  <a:srgbClr val="000000"/>
                </a:solidFill>
                <a:latin typeface="Arial"/>
              </a:rPr>
              <a:t>10</a:t>
            </a:r>
            <a:r>
              <a:rPr lang="en-ZA" kern="0" dirty="0">
                <a:solidFill>
                  <a:srgbClr val="000000"/>
                </a:solidFill>
                <a:latin typeface="Arial"/>
              </a:rPr>
              <a:t> Hotspots in the HPA</a:t>
            </a:r>
            <a:endParaRPr lang="en-US" sz="1800" dirty="0"/>
          </a:p>
        </p:txBody>
      </p:sp>
      <p:sp>
        <p:nvSpPr>
          <p:cNvPr id="3" name="Content Placeholder 2"/>
          <p:cNvSpPr>
            <a:spLocks noGrp="1"/>
          </p:cNvSpPr>
          <p:nvPr>
            <p:ph idx="1"/>
          </p:nvPr>
        </p:nvSpPr>
        <p:spPr>
          <a:xfrm>
            <a:off x="457200" y="1315027"/>
            <a:ext cx="8229600" cy="4586151"/>
          </a:xfrm>
        </p:spPr>
        <p:txBody>
          <a:bodyPr>
            <a:normAutofit/>
          </a:bodyPr>
          <a:lstStyle/>
          <a:p>
            <a:pPr lvl="0" algn="just" eaLnBrk="0" fontAlgn="base" hangingPunct="0">
              <a:spcAft>
                <a:spcPct val="0"/>
              </a:spcAft>
              <a:buFont typeface="Arial" panose="020B0604020202020204" pitchFamily="34" charset="0"/>
              <a:buChar char="•"/>
              <a:defRPr/>
            </a:pPr>
            <a:endParaRPr lang="en-US" altLang="en-US" sz="2200" dirty="0">
              <a:solidFill>
                <a:prstClr val="black"/>
              </a:solidFill>
              <a:latin typeface="Arial Narrow" panose="020B0606020202030204" pitchFamily="34" charset="0"/>
              <a:cs typeface="Arial" panose="020B0604020202020204" pitchFamily="34" charset="0"/>
            </a:endParaRPr>
          </a:p>
          <a:p>
            <a:pPr algn="just" eaLnBrk="0" fontAlgn="base" hangingPunct="0">
              <a:spcAft>
                <a:spcPct val="0"/>
              </a:spcAft>
              <a:buFont typeface="Arial" panose="020B0604020202020204" pitchFamily="34" charset="0"/>
              <a:buChar char="•"/>
              <a:defRPr/>
            </a:pPr>
            <a:endParaRPr lang="en-US" altLang="en-US" sz="1600" dirty="0">
              <a:solidFill>
                <a:prstClr val="black"/>
              </a:solidFill>
              <a:latin typeface="Arial" panose="020B0604020202020204" pitchFamily="34" charset="0"/>
              <a:cs typeface="Arial" panose="020B0604020202020204" pitchFamily="34" charset="0"/>
            </a:endParaRPr>
          </a:p>
          <a:p>
            <a:pPr lvl="0" algn="just" eaLnBrk="0" fontAlgn="base" hangingPunct="0">
              <a:spcAft>
                <a:spcPct val="0"/>
              </a:spcAft>
              <a:buFont typeface="Arial" panose="020B0604020202020204" pitchFamily="34" charset="0"/>
              <a:buChar char="•"/>
              <a:defRPr/>
            </a:pPr>
            <a:endParaRPr lang="en-ZA" altLang="en-US" sz="1500" dirty="0">
              <a:solidFill>
                <a:prstClr val="black"/>
              </a:solidFill>
              <a:latin typeface="Arial" panose="020B0604020202020204" pitchFamily="34" charset="0"/>
              <a:cs typeface="Arial" panose="020B0604020202020204" pitchFamily="34" charset="0"/>
            </a:endParaRPr>
          </a:p>
          <a:p>
            <a:pPr lvl="0" algn="just" eaLnBrk="0" fontAlgn="base" hangingPunct="0">
              <a:spcAft>
                <a:spcPct val="0"/>
              </a:spcAft>
              <a:buFont typeface="Arial" panose="020B0604020202020204" pitchFamily="34" charset="0"/>
              <a:buChar char="•"/>
              <a:defRPr/>
            </a:pPr>
            <a:endParaRPr lang="en-US" dirty="0"/>
          </a:p>
        </p:txBody>
      </p:sp>
      <p:pic>
        <p:nvPicPr>
          <p:cNvPr id="4" name="Picture 3"/>
          <p:cNvPicPr>
            <a:picLocks noChangeAspect="1"/>
          </p:cNvPicPr>
          <p:nvPr/>
        </p:nvPicPr>
        <p:blipFill>
          <a:blip r:embed="rId3"/>
          <a:stretch>
            <a:fillRect/>
          </a:stretch>
        </p:blipFill>
        <p:spPr>
          <a:xfrm>
            <a:off x="298333" y="837975"/>
            <a:ext cx="8547333" cy="5182049"/>
          </a:xfrm>
          <a:prstGeom prst="rect">
            <a:avLst/>
          </a:prstGeom>
        </p:spPr>
      </p:pic>
    </p:spTree>
    <p:extLst>
      <p:ext uri="{BB962C8B-B14F-4D97-AF65-F5344CB8AC3E}">
        <p14:creationId xmlns:p14="http://schemas.microsoft.com/office/powerpoint/2010/main" xmlns="" val="7907803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eaLnBrk="0" fontAlgn="base" hangingPunct="0">
              <a:spcBef>
                <a:spcPct val="20000"/>
              </a:spcBef>
              <a:spcAft>
                <a:spcPct val="0"/>
              </a:spcAft>
            </a:pPr>
            <a:r>
              <a:rPr lang="en-ZA" kern="0" dirty="0">
                <a:solidFill>
                  <a:srgbClr val="000000"/>
                </a:solidFill>
                <a:latin typeface="Arial"/>
              </a:rPr>
              <a:t>S21: Industrial Emission Limits</a:t>
            </a:r>
            <a:endParaRPr lang="en-US" sz="1800" dirty="0"/>
          </a:p>
        </p:txBody>
      </p:sp>
      <p:sp>
        <p:nvSpPr>
          <p:cNvPr id="3" name="Content Placeholder 2"/>
          <p:cNvSpPr>
            <a:spLocks noGrp="1"/>
          </p:cNvSpPr>
          <p:nvPr>
            <p:ph idx="1"/>
          </p:nvPr>
        </p:nvSpPr>
        <p:spPr>
          <a:xfrm>
            <a:off x="457200" y="1315027"/>
            <a:ext cx="8229600" cy="4586151"/>
          </a:xfrm>
        </p:spPr>
        <p:txBody>
          <a:bodyPr>
            <a:normAutofit fontScale="85000" lnSpcReduction="20000"/>
          </a:bodyPr>
          <a:lstStyle/>
          <a:p>
            <a:pPr lvl="0" algn="just" eaLnBrk="0" fontAlgn="base" hangingPunct="0">
              <a:spcAft>
                <a:spcPct val="0"/>
              </a:spcAft>
              <a:buFont typeface="Arial" panose="020B0604020202020204" pitchFamily="34" charset="0"/>
              <a:buChar char="•"/>
              <a:defRPr/>
            </a:pPr>
            <a:endParaRPr lang="en-US" altLang="en-US" sz="2200" dirty="0">
              <a:solidFill>
                <a:prstClr val="black"/>
              </a:solidFill>
              <a:latin typeface="Arial Narrow" panose="020B0606020202030204" pitchFamily="34" charset="0"/>
              <a:cs typeface="Arial" panose="020B0604020202020204" pitchFamily="34" charset="0"/>
            </a:endParaRPr>
          </a:p>
          <a:p>
            <a:pPr algn="just" eaLnBrk="0" fontAlgn="base" hangingPunct="0">
              <a:spcAft>
                <a:spcPct val="0"/>
              </a:spcAft>
              <a:buFont typeface="Arial" panose="020B0604020202020204" pitchFamily="34" charset="0"/>
              <a:buChar char="•"/>
              <a:defRPr/>
            </a:pPr>
            <a:endParaRPr lang="en-US" altLang="en-US" sz="1600" dirty="0">
              <a:solidFill>
                <a:prstClr val="black"/>
              </a:solidFill>
              <a:latin typeface="Arial" panose="020B0604020202020204" pitchFamily="34" charset="0"/>
              <a:cs typeface="Arial" panose="020B0604020202020204" pitchFamily="34" charset="0"/>
            </a:endParaRPr>
          </a:p>
          <a:p>
            <a:pPr lvl="0" algn="just" eaLnBrk="0" fontAlgn="base" hangingPunct="0">
              <a:spcAft>
                <a:spcPct val="0"/>
              </a:spcAft>
              <a:buFont typeface="Arial" panose="020B0604020202020204" pitchFamily="34" charset="0"/>
              <a:buChar char="•"/>
              <a:defRPr/>
            </a:pPr>
            <a:endParaRPr lang="en-ZA" altLang="en-US" sz="1500" dirty="0">
              <a:solidFill>
                <a:prstClr val="black"/>
              </a:solidFill>
              <a:latin typeface="Arial" panose="020B0604020202020204" pitchFamily="34" charset="0"/>
              <a:cs typeface="Arial" panose="020B0604020202020204" pitchFamily="34" charset="0"/>
            </a:endParaRPr>
          </a:p>
          <a:p>
            <a:pPr lvl="0" defTabSz="914400" eaLnBrk="0" fontAlgn="base" hangingPunct="0">
              <a:spcAft>
                <a:spcPct val="0"/>
              </a:spcAft>
              <a:buFontTx/>
              <a:buChar char="•"/>
            </a:pPr>
            <a:r>
              <a:rPr lang="en-GB" kern="0" dirty="0">
                <a:solidFill>
                  <a:srgbClr val="000000"/>
                </a:solidFill>
                <a:latin typeface="Arial"/>
              </a:rPr>
              <a:t>S21 provides for the Minister on MEC to publish a list of activities which result in atmospheric emissions and to also define associated minimum emission standards for those activities. </a:t>
            </a:r>
          </a:p>
          <a:p>
            <a:pPr lvl="0" defTabSz="914400" eaLnBrk="0" fontAlgn="base" hangingPunct="0">
              <a:spcAft>
                <a:spcPct val="0"/>
              </a:spcAft>
              <a:buFontTx/>
              <a:buChar char="•"/>
            </a:pPr>
            <a:r>
              <a:rPr lang="en-GB" kern="0" dirty="0">
                <a:solidFill>
                  <a:srgbClr val="000000"/>
                </a:solidFill>
                <a:latin typeface="Arial"/>
              </a:rPr>
              <a:t>The consequence of the listing is prescribed in section 22 requirement of an Atmospheric Emission License to operate</a:t>
            </a:r>
          </a:p>
          <a:p>
            <a:pPr lvl="0" defTabSz="914400" eaLnBrk="0" fontAlgn="base" hangingPunct="0">
              <a:spcAft>
                <a:spcPct val="0"/>
              </a:spcAft>
              <a:buFontTx/>
              <a:buChar char="•"/>
            </a:pPr>
            <a:r>
              <a:rPr lang="en-GB" kern="0" dirty="0">
                <a:solidFill>
                  <a:srgbClr val="000000"/>
                </a:solidFill>
                <a:latin typeface="Arial"/>
              </a:rPr>
              <a:t> Licensing Authorities defined in S36 (Minister and MEC </a:t>
            </a:r>
            <a:r>
              <a:rPr lang="en-GB" b="1" kern="0" dirty="0">
                <a:solidFill>
                  <a:srgbClr val="FF0000"/>
                </a:solidFill>
                <a:latin typeface="Arial"/>
              </a:rPr>
              <a:t>NEW </a:t>
            </a:r>
            <a:r>
              <a:rPr lang="en-GB" kern="0" dirty="0">
                <a:solidFill>
                  <a:srgbClr val="000000"/>
                </a:solidFill>
                <a:latin typeface="Arial"/>
              </a:rPr>
              <a:t>AELAs)</a:t>
            </a:r>
          </a:p>
          <a:p>
            <a:pPr lvl="0" defTabSz="914400" eaLnBrk="0" fontAlgn="base" hangingPunct="0">
              <a:spcAft>
                <a:spcPct val="0"/>
              </a:spcAft>
              <a:buFontTx/>
              <a:buChar char="•"/>
            </a:pPr>
            <a:r>
              <a:rPr lang="en-GB" kern="0" dirty="0">
                <a:solidFill>
                  <a:srgbClr val="000000"/>
                </a:solidFill>
                <a:latin typeface="Arial"/>
              </a:rPr>
              <a:t>S37-S47 deals with AEL processes</a:t>
            </a:r>
            <a:endParaRPr lang="en-ZA" kern="0" dirty="0">
              <a:solidFill>
                <a:srgbClr val="000000"/>
              </a:solidFill>
              <a:latin typeface="Arial"/>
            </a:endParaRPr>
          </a:p>
          <a:p>
            <a:pPr lvl="0" algn="just" eaLnBrk="0" fontAlgn="base" hangingPunct="0">
              <a:spcAft>
                <a:spcPct val="0"/>
              </a:spcAft>
              <a:buFont typeface="Arial" panose="020B0604020202020204" pitchFamily="34" charset="0"/>
              <a:buChar char="•"/>
              <a:defRPr/>
            </a:pPr>
            <a:endParaRPr lang="en-US" dirty="0"/>
          </a:p>
        </p:txBody>
      </p:sp>
    </p:spTree>
    <p:extLst>
      <p:ext uri="{BB962C8B-B14F-4D97-AF65-F5344CB8AC3E}">
        <p14:creationId xmlns:p14="http://schemas.microsoft.com/office/powerpoint/2010/main" xmlns="" val="1160534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defTabSz="914400" eaLnBrk="0" fontAlgn="base" hangingPunct="0">
              <a:lnSpc>
                <a:spcPct val="80000"/>
              </a:lnSpc>
              <a:spcBef>
                <a:spcPct val="20000"/>
              </a:spcBef>
              <a:spcAft>
                <a:spcPts val="1200"/>
              </a:spcAft>
            </a:pPr>
            <a:r>
              <a:rPr lang="en-ZA" dirty="0"/>
              <a:t>Air Pollution Prevention Act (45) of 1965 - APPA</a:t>
            </a:r>
            <a:endParaRPr lang="en-US" dirty="0"/>
          </a:p>
        </p:txBody>
      </p:sp>
      <p:sp>
        <p:nvSpPr>
          <p:cNvPr id="3" name="Content Placeholder 2"/>
          <p:cNvSpPr>
            <a:spLocks noGrp="1"/>
          </p:cNvSpPr>
          <p:nvPr>
            <p:ph idx="1"/>
          </p:nvPr>
        </p:nvSpPr>
        <p:spPr>
          <a:xfrm>
            <a:off x="457200" y="1417639"/>
            <a:ext cx="8229600" cy="4218328"/>
          </a:xfrm>
        </p:spPr>
        <p:txBody>
          <a:bodyPr>
            <a:normAutofit fontScale="62500" lnSpcReduction="20000"/>
          </a:bodyPr>
          <a:lstStyle/>
          <a:p>
            <a:pPr marL="273050" indent="-273050"/>
            <a:r>
              <a:rPr lang="en-ZA" sz="2900" dirty="0" smtClean="0">
                <a:cs typeface="Arial" panose="020B0604020202020204" pitchFamily="34" charset="0"/>
              </a:rPr>
              <a:t>1965 to 2005: approach to air quality management in South Africa was informed and driven by the Atmospheric Pollution Prevention Act (Act No. 45 of 1965) (APPA)</a:t>
            </a:r>
          </a:p>
          <a:p>
            <a:pPr marL="273050" indent="-273050"/>
            <a:r>
              <a:rPr lang="en-ZA" sz="2900" dirty="0" smtClean="0">
                <a:cs typeface="Arial" panose="020B0604020202020204" pitchFamily="34" charset="0"/>
              </a:rPr>
              <a:t>APPA was regarded ineffective as it had not defended South Africa’s air quality from the emergence of various air pollution “hotspots” around the country.</a:t>
            </a:r>
          </a:p>
          <a:p>
            <a:pPr lvl="0"/>
            <a:r>
              <a:rPr lang="en-GB" sz="2900" dirty="0" smtClean="0">
                <a:solidFill>
                  <a:prstClr val="black"/>
                </a:solidFill>
              </a:rPr>
              <a:t>Specifically focused on individual source emissions – no consideration of the accumulative impacts of emissions</a:t>
            </a:r>
          </a:p>
          <a:p>
            <a:pPr lvl="0"/>
            <a:r>
              <a:rPr lang="en-GB" sz="2900" dirty="0" smtClean="0">
                <a:solidFill>
                  <a:prstClr val="black"/>
                </a:solidFill>
              </a:rPr>
              <a:t>No consideration of ambient air quality and associated human health</a:t>
            </a:r>
          </a:p>
          <a:p>
            <a:pPr lvl="0"/>
            <a:r>
              <a:rPr lang="en-GB" sz="2900" dirty="0" smtClean="0">
                <a:solidFill>
                  <a:prstClr val="black"/>
                </a:solidFill>
              </a:rPr>
              <a:t>Government’s Integrated Pollution and Waste Management Policy (IP&amp;WM, 2000): requiring a new approach to air quality governance - an approach that used improved ambient air quality as the objective for governance. </a:t>
            </a:r>
            <a:endParaRPr lang="en-ZA" sz="2900" dirty="0" smtClean="0">
              <a:solidFill>
                <a:prstClr val="black"/>
              </a:solidFill>
            </a:endParaRPr>
          </a:p>
          <a:p>
            <a:pPr lvl="0"/>
            <a:r>
              <a:rPr lang="en-GB" sz="2900" dirty="0">
                <a:solidFill>
                  <a:prstClr val="black"/>
                </a:solidFill>
              </a:rPr>
              <a:t>APPA was broadly regarded as being outdated and un-constitutional</a:t>
            </a:r>
          </a:p>
          <a:p>
            <a:pPr lvl="0"/>
            <a:r>
              <a:rPr lang="en-GB" sz="2900" dirty="0">
                <a:solidFill>
                  <a:prstClr val="black"/>
                </a:solidFill>
              </a:rPr>
              <a:t>Non-conformity with:</a:t>
            </a:r>
          </a:p>
          <a:p>
            <a:pPr lvl="1"/>
            <a:r>
              <a:rPr lang="en-ZA" sz="2900" dirty="0">
                <a:solidFill>
                  <a:prstClr val="black"/>
                </a:solidFill>
              </a:rPr>
              <a:t>Constitution of the Republic of South Africa Act, 1996</a:t>
            </a:r>
          </a:p>
          <a:p>
            <a:pPr lvl="1"/>
            <a:r>
              <a:rPr lang="en-ZA" sz="2900" dirty="0">
                <a:solidFill>
                  <a:prstClr val="black"/>
                </a:solidFill>
              </a:rPr>
              <a:t>National Environmental Management Act, 1998</a:t>
            </a:r>
          </a:p>
          <a:p>
            <a:pPr lvl="1"/>
            <a:r>
              <a:rPr lang="en-ZA" sz="2900" dirty="0">
                <a:solidFill>
                  <a:prstClr val="black"/>
                </a:solidFill>
              </a:rPr>
              <a:t>Promotion of Administrative Justice Act, 2000</a:t>
            </a:r>
          </a:p>
          <a:p>
            <a:pPr lvl="1"/>
            <a:r>
              <a:rPr lang="en-ZA" sz="2900" dirty="0">
                <a:solidFill>
                  <a:prstClr val="black"/>
                </a:solidFill>
              </a:rPr>
              <a:t>Promotion of Access to Information Act, 2000</a:t>
            </a:r>
          </a:p>
          <a:p>
            <a:pPr marL="273050" indent="-273050"/>
            <a:endParaRPr lang="en-ZA"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8648273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eaLnBrk="0" fontAlgn="base" hangingPunct="0">
              <a:spcBef>
                <a:spcPct val="20000"/>
              </a:spcBef>
              <a:spcAft>
                <a:spcPct val="0"/>
              </a:spcAft>
            </a:pPr>
            <a:r>
              <a:rPr lang="en-ZA" kern="0" dirty="0">
                <a:solidFill>
                  <a:srgbClr val="000000"/>
                </a:solidFill>
                <a:latin typeface="Arial"/>
              </a:rPr>
              <a:t>S23 – S25: Declaration of Controlled Emitters </a:t>
            </a:r>
            <a:endParaRPr lang="en-US" sz="1800" dirty="0"/>
          </a:p>
        </p:txBody>
      </p:sp>
      <p:sp>
        <p:nvSpPr>
          <p:cNvPr id="3" name="Content Placeholder 2"/>
          <p:cNvSpPr>
            <a:spLocks noGrp="1"/>
          </p:cNvSpPr>
          <p:nvPr>
            <p:ph idx="1"/>
          </p:nvPr>
        </p:nvSpPr>
        <p:spPr>
          <a:xfrm>
            <a:off x="457200" y="1315027"/>
            <a:ext cx="8229600" cy="4586151"/>
          </a:xfrm>
        </p:spPr>
        <p:txBody>
          <a:bodyPr>
            <a:normAutofit fontScale="85000" lnSpcReduction="10000"/>
          </a:bodyPr>
          <a:lstStyle/>
          <a:p>
            <a:pPr lvl="0" algn="just" eaLnBrk="0" fontAlgn="base" hangingPunct="0">
              <a:spcAft>
                <a:spcPct val="0"/>
              </a:spcAft>
              <a:buFont typeface="Arial" panose="020B0604020202020204" pitchFamily="34" charset="0"/>
              <a:buChar char="•"/>
              <a:defRPr/>
            </a:pPr>
            <a:endParaRPr lang="en-US" altLang="en-US" sz="2200" dirty="0">
              <a:solidFill>
                <a:prstClr val="black"/>
              </a:solidFill>
              <a:latin typeface="Arial Narrow" panose="020B0606020202030204" pitchFamily="34" charset="0"/>
              <a:cs typeface="Arial" panose="020B0604020202020204" pitchFamily="34" charset="0"/>
            </a:endParaRPr>
          </a:p>
          <a:p>
            <a:pPr algn="just" eaLnBrk="0" fontAlgn="base" hangingPunct="0">
              <a:spcAft>
                <a:spcPct val="0"/>
              </a:spcAft>
              <a:buFont typeface="Arial" panose="020B0604020202020204" pitchFamily="34" charset="0"/>
              <a:buChar char="•"/>
              <a:defRPr/>
            </a:pPr>
            <a:endParaRPr lang="en-US" altLang="en-US" sz="1600" dirty="0">
              <a:solidFill>
                <a:prstClr val="black"/>
              </a:solidFill>
              <a:latin typeface="Arial" panose="020B0604020202020204" pitchFamily="34" charset="0"/>
              <a:cs typeface="Arial" panose="020B0604020202020204" pitchFamily="34" charset="0"/>
            </a:endParaRPr>
          </a:p>
          <a:p>
            <a:pPr lvl="0" algn="just" eaLnBrk="0" fontAlgn="base" hangingPunct="0">
              <a:spcAft>
                <a:spcPct val="0"/>
              </a:spcAft>
              <a:buFont typeface="Arial" panose="020B0604020202020204" pitchFamily="34" charset="0"/>
              <a:buChar char="•"/>
              <a:defRPr/>
            </a:pPr>
            <a:endParaRPr lang="en-ZA" altLang="en-US" sz="1500" dirty="0">
              <a:solidFill>
                <a:prstClr val="black"/>
              </a:solidFill>
              <a:latin typeface="Arial" panose="020B0604020202020204" pitchFamily="34" charset="0"/>
              <a:cs typeface="Arial" panose="020B0604020202020204" pitchFamily="34" charset="0"/>
            </a:endParaRPr>
          </a:p>
          <a:p>
            <a:pPr lvl="0" defTabSz="914400" eaLnBrk="0" fontAlgn="base" hangingPunct="0">
              <a:spcAft>
                <a:spcPct val="0"/>
              </a:spcAft>
              <a:buFontTx/>
              <a:buChar char="•"/>
            </a:pPr>
            <a:r>
              <a:rPr lang="en-GB" kern="0" dirty="0">
                <a:solidFill>
                  <a:srgbClr val="000000"/>
                </a:solidFill>
                <a:latin typeface="Arial"/>
              </a:rPr>
              <a:t>Declaration of controlled emitters:</a:t>
            </a:r>
          </a:p>
          <a:p>
            <a:pPr lvl="1" defTabSz="914400" eaLnBrk="0" fontAlgn="base" hangingPunct="0">
              <a:spcAft>
                <a:spcPct val="0"/>
              </a:spcAft>
              <a:buFontTx/>
              <a:buChar char="–"/>
            </a:pPr>
            <a:r>
              <a:rPr lang="en-GB" kern="0" dirty="0">
                <a:solidFill>
                  <a:srgbClr val="000000"/>
                </a:solidFill>
                <a:latin typeface="Arial"/>
              </a:rPr>
              <a:t>Significant sources in terms of cumulative impacts but as single pollution units do not cause major problems</a:t>
            </a:r>
          </a:p>
          <a:p>
            <a:pPr lvl="1" defTabSz="914400" eaLnBrk="0" fontAlgn="base" hangingPunct="0">
              <a:spcAft>
                <a:spcPct val="0"/>
              </a:spcAft>
              <a:buFontTx/>
              <a:buChar char="–"/>
            </a:pPr>
            <a:r>
              <a:rPr lang="en-GB" kern="0" dirty="0">
                <a:solidFill>
                  <a:srgbClr val="000000"/>
                </a:solidFill>
                <a:latin typeface="Arial"/>
              </a:rPr>
              <a:t>Do not require an AEL and EIA to operate</a:t>
            </a:r>
          </a:p>
          <a:p>
            <a:pPr lvl="1" defTabSz="914400" eaLnBrk="0" fontAlgn="base" hangingPunct="0">
              <a:spcAft>
                <a:spcPct val="0"/>
              </a:spcAft>
              <a:buFontTx/>
              <a:buChar char="–"/>
            </a:pPr>
            <a:r>
              <a:rPr lang="en-GB" kern="0" dirty="0">
                <a:solidFill>
                  <a:srgbClr val="000000"/>
                </a:solidFill>
                <a:latin typeface="Arial"/>
              </a:rPr>
              <a:t>Currently (small boilers, temporary asphalt plants); in process small scale char and charcoal plants</a:t>
            </a:r>
          </a:p>
          <a:p>
            <a:pPr lvl="1" defTabSz="914400" eaLnBrk="0" fontAlgn="base" hangingPunct="0">
              <a:spcAft>
                <a:spcPct val="0"/>
              </a:spcAft>
              <a:buFontTx/>
              <a:buChar char="–"/>
            </a:pPr>
            <a:r>
              <a:rPr lang="en-GB" kern="0" dirty="0">
                <a:solidFill>
                  <a:srgbClr val="000000"/>
                </a:solidFill>
                <a:latin typeface="Arial"/>
              </a:rPr>
              <a:t>Partnership with the SABS has been used successfully in the implementation of these sections as well as S9</a:t>
            </a:r>
            <a:endParaRPr lang="en-ZA" kern="0" dirty="0">
              <a:solidFill>
                <a:srgbClr val="000000"/>
              </a:solidFill>
              <a:latin typeface="Arial"/>
            </a:endParaRPr>
          </a:p>
          <a:p>
            <a:pPr lvl="0" algn="just" eaLnBrk="0" fontAlgn="base" hangingPunct="0">
              <a:spcAft>
                <a:spcPct val="0"/>
              </a:spcAft>
              <a:buFont typeface="Arial" panose="020B0604020202020204" pitchFamily="34" charset="0"/>
              <a:buChar char="•"/>
              <a:defRPr/>
            </a:pPr>
            <a:endParaRPr lang="en-US" dirty="0"/>
          </a:p>
        </p:txBody>
      </p:sp>
    </p:spTree>
    <p:extLst>
      <p:ext uri="{BB962C8B-B14F-4D97-AF65-F5344CB8AC3E}">
        <p14:creationId xmlns:p14="http://schemas.microsoft.com/office/powerpoint/2010/main" xmlns="" val="2390433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eaLnBrk="0" fontAlgn="base" hangingPunct="0">
              <a:spcBef>
                <a:spcPct val="20000"/>
              </a:spcBef>
              <a:spcAft>
                <a:spcPct val="0"/>
              </a:spcAft>
            </a:pPr>
            <a:r>
              <a:rPr lang="en-ZA" kern="0" dirty="0">
                <a:solidFill>
                  <a:srgbClr val="000000"/>
                </a:solidFill>
                <a:latin typeface="Arial"/>
              </a:rPr>
              <a:t>S29: Pollution Prevention Plans</a:t>
            </a:r>
            <a:endParaRPr lang="en-US" sz="1800" dirty="0"/>
          </a:p>
        </p:txBody>
      </p:sp>
      <p:sp>
        <p:nvSpPr>
          <p:cNvPr id="3" name="Content Placeholder 2"/>
          <p:cNvSpPr>
            <a:spLocks noGrp="1"/>
          </p:cNvSpPr>
          <p:nvPr>
            <p:ph idx="1"/>
          </p:nvPr>
        </p:nvSpPr>
        <p:spPr>
          <a:xfrm>
            <a:off x="457200" y="1315027"/>
            <a:ext cx="8229600" cy="4586151"/>
          </a:xfrm>
        </p:spPr>
        <p:txBody>
          <a:bodyPr>
            <a:normAutofit fontScale="92500" lnSpcReduction="10000"/>
          </a:bodyPr>
          <a:lstStyle/>
          <a:p>
            <a:pPr lvl="0" algn="just" eaLnBrk="0" fontAlgn="base" hangingPunct="0">
              <a:spcAft>
                <a:spcPct val="0"/>
              </a:spcAft>
              <a:buFont typeface="Arial" panose="020B0604020202020204" pitchFamily="34" charset="0"/>
              <a:buChar char="•"/>
              <a:defRPr/>
            </a:pPr>
            <a:endParaRPr lang="en-US" altLang="en-US" sz="2200" dirty="0">
              <a:solidFill>
                <a:prstClr val="black"/>
              </a:solidFill>
              <a:latin typeface="Arial Narrow" panose="020B0606020202030204" pitchFamily="34" charset="0"/>
              <a:cs typeface="Arial" panose="020B0604020202020204" pitchFamily="34" charset="0"/>
            </a:endParaRPr>
          </a:p>
          <a:p>
            <a:pPr algn="just" eaLnBrk="0" fontAlgn="base" hangingPunct="0">
              <a:spcAft>
                <a:spcPct val="0"/>
              </a:spcAft>
              <a:buFont typeface="Arial" panose="020B0604020202020204" pitchFamily="34" charset="0"/>
              <a:buChar char="•"/>
              <a:defRPr/>
            </a:pPr>
            <a:endParaRPr lang="en-US" altLang="en-US" sz="1600" dirty="0">
              <a:solidFill>
                <a:prstClr val="black"/>
              </a:solidFill>
              <a:latin typeface="Arial" panose="020B0604020202020204" pitchFamily="34" charset="0"/>
              <a:cs typeface="Arial" panose="020B0604020202020204" pitchFamily="34" charset="0"/>
            </a:endParaRPr>
          </a:p>
          <a:p>
            <a:r>
              <a:rPr lang="en-ZA" dirty="0"/>
              <a:t>Minister or MEC may declare any substance contributing to air pollution as a priority pollutant</a:t>
            </a:r>
          </a:p>
          <a:p>
            <a:r>
              <a:rPr lang="en-ZA" dirty="0"/>
              <a:t>Current work:</a:t>
            </a:r>
          </a:p>
          <a:p>
            <a:pPr lvl="1"/>
            <a:r>
              <a:rPr lang="en-ZA" dirty="0"/>
              <a:t>Draft Notice to declare Greenhouse Gases as priority pollutants</a:t>
            </a:r>
          </a:p>
          <a:p>
            <a:pPr lvl="2"/>
            <a:r>
              <a:rPr lang="en-ZA" dirty="0"/>
              <a:t>To require mitigation plans according to country’s international commitments</a:t>
            </a:r>
          </a:p>
          <a:p>
            <a:pPr lvl="2"/>
            <a:r>
              <a:rPr lang="en-ZA" dirty="0"/>
              <a:t>To enable monitoring, evaluation and reporting against those mitigation plans</a:t>
            </a:r>
          </a:p>
          <a:p>
            <a:pPr lvl="2"/>
            <a:r>
              <a:rPr lang="en-ZA" dirty="0"/>
              <a:t>Finalization awaiting design of carbon budgets</a:t>
            </a:r>
          </a:p>
          <a:p>
            <a:pPr lvl="0" algn="just" eaLnBrk="0" fontAlgn="base" hangingPunct="0">
              <a:spcAft>
                <a:spcPct val="0"/>
              </a:spcAft>
              <a:buFont typeface="Arial" panose="020B0604020202020204" pitchFamily="34" charset="0"/>
              <a:buChar char="•"/>
              <a:defRPr/>
            </a:pPr>
            <a:endParaRPr lang="en-ZA" altLang="en-US" sz="1500" dirty="0">
              <a:solidFill>
                <a:prstClr val="black"/>
              </a:solidFill>
              <a:latin typeface="Arial" panose="020B0604020202020204" pitchFamily="34" charset="0"/>
              <a:cs typeface="Arial" panose="020B0604020202020204" pitchFamily="34" charset="0"/>
            </a:endParaRPr>
          </a:p>
          <a:p>
            <a:pPr lvl="0" algn="just" eaLnBrk="0" fontAlgn="base" hangingPunct="0">
              <a:spcAft>
                <a:spcPct val="0"/>
              </a:spcAft>
              <a:buFont typeface="Arial" panose="020B0604020202020204" pitchFamily="34" charset="0"/>
              <a:buChar char="•"/>
              <a:defRPr/>
            </a:pPr>
            <a:endParaRPr lang="en-US" dirty="0"/>
          </a:p>
        </p:txBody>
      </p:sp>
    </p:spTree>
    <p:extLst>
      <p:ext uri="{BB962C8B-B14F-4D97-AF65-F5344CB8AC3E}">
        <p14:creationId xmlns:p14="http://schemas.microsoft.com/office/powerpoint/2010/main" xmlns="" val="8460849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eaLnBrk="0" fontAlgn="base" hangingPunct="0">
              <a:spcBef>
                <a:spcPct val="20000"/>
              </a:spcBef>
              <a:spcAft>
                <a:spcPct val="0"/>
              </a:spcAft>
            </a:pPr>
            <a:r>
              <a:rPr lang="en-ZA" kern="0" dirty="0">
                <a:solidFill>
                  <a:srgbClr val="000000"/>
                </a:solidFill>
                <a:latin typeface="Arial"/>
              </a:rPr>
              <a:t>Other Regulations: Dust Control</a:t>
            </a:r>
            <a:endParaRPr lang="en-US" sz="1800" dirty="0"/>
          </a:p>
        </p:txBody>
      </p:sp>
      <p:sp>
        <p:nvSpPr>
          <p:cNvPr id="3" name="Content Placeholder 2"/>
          <p:cNvSpPr>
            <a:spLocks noGrp="1"/>
          </p:cNvSpPr>
          <p:nvPr>
            <p:ph idx="1"/>
          </p:nvPr>
        </p:nvSpPr>
        <p:spPr>
          <a:xfrm>
            <a:off x="457200" y="1315027"/>
            <a:ext cx="8229600" cy="4586151"/>
          </a:xfrm>
        </p:spPr>
        <p:txBody>
          <a:bodyPr>
            <a:normAutofit fontScale="85000" lnSpcReduction="10000"/>
          </a:bodyPr>
          <a:lstStyle/>
          <a:p>
            <a:pPr lvl="0" algn="just" eaLnBrk="0" fontAlgn="base" hangingPunct="0">
              <a:spcAft>
                <a:spcPct val="0"/>
              </a:spcAft>
              <a:buFont typeface="Arial" panose="020B0604020202020204" pitchFamily="34" charset="0"/>
              <a:buChar char="•"/>
              <a:defRPr/>
            </a:pPr>
            <a:endParaRPr lang="en-US" altLang="en-US" sz="2200" dirty="0">
              <a:solidFill>
                <a:prstClr val="black"/>
              </a:solidFill>
              <a:latin typeface="Arial Narrow" panose="020B0606020202030204" pitchFamily="34" charset="0"/>
              <a:cs typeface="Arial" panose="020B0604020202020204" pitchFamily="34" charset="0"/>
            </a:endParaRPr>
          </a:p>
          <a:p>
            <a:pPr algn="just" eaLnBrk="0" fontAlgn="base" hangingPunct="0">
              <a:spcAft>
                <a:spcPct val="0"/>
              </a:spcAft>
              <a:buFont typeface="Arial" panose="020B0604020202020204" pitchFamily="34" charset="0"/>
              <a:buChar char="•"/>
              <a:defRPr/>
            </a:pPr>
            <a:endParaRPr lang="en-US" altLang="en-US" sz="1600" dirty="0">
              <a:solidFill>
                <a:prstClr val="black"/>
              </a:solidFill>
              <a:latin typeface="Arial" panose="020B0604020202020204" pitchFamily="34" charset="0"/>
              <a:cs typeface="Arial" panose="020B0604020202020204" pitchFamily="34" charset="0"/>
            </a:endParaRPr>
          </a:p>
          <a:p>
            <a:pPr lvl="0" algn="just" eaLnBrk="0" fontAlgn="base" hangingPunct="0">
              <a:spcAft>
                <a:spcPct val="0"/>
              </a:spcAft>
              <a:buFont typeface="Arial" panose="020B0604020202020204" pitchFamily="34" charset="0"/>
              <a:buChar char="•"/>
              <a:defRPr/>
            </a:pPr>
            <a:endParaRPr lang="en-ZA" altLang="en-US" sz="1500" dirty="0">
              <a:solidFill>
                <a:prstClr val="black"/>
              </a:solidFill>
              <a:latin typeface="Arial" panose="020B0604020202020204" pitchFamily="34" charset="0"/>
              <a:cs typeface="Arial" panose="020B0604020202020204" pitchFamily="34" charset="0"/>
            </a:endParaRPr>
          </a:p>
          <a:p>
            <a:r>
              <a:rPr lang="en-GB" dirty="0"/>
              <a:t>The purpose of the regulations is to prescribe general measures for the control of dust (</a:t>
            </a:r>
            <a:r>
              <a:rPr lang="en-GB" dirty="0" err="1"/>
              <a:t>settleable</a:t>
            </a:r>
            <a:r>
              <a:rPr lang="en-GB" dirty="0"/>
              <a:t> particulate matter) in all areas. </a:t>
            </a:r>
          </a:p>
          <a:p>
            <a:r>
              <a:rPr lang="en-GB" dirty="0"/>
              <a:t>Differentiation is made between residential areas and non-residential areas</a:t>
            </a:r>
          </a:p>
          <a:p>
            <a:r>
              <a:rPr lang="en-GB" dirty="0"/>
              <a:t>Empowers the Air Quality Officer to hold “polluters” accountable</a:t>
            </a:r>
          </a:p>
          <a:p>
            <a:r>
              <a:rPr lang="en-GB" dirty="0"/>
              <a:t>These regulations cover sources such as mine dumps and mining generated dust, among others.</a:t>
            </a:r>
            <a:endParaRPr lang="en-ZA" dirty="0"/>
          </a:p>
          <a:p>
            <a:pPr lvl="0" algn="just" eaLnBrk="0" fontAlgn="base" hangingPunct="0">
              <a:spcAft>
                <a:spcPct val="0"/>
              </a:spcAft>
              <a:buFont typeface="Arial" panose="020B0604020202020204" pitchFamily="34" charset="0"/>
              <a:buChar char="•"/>
              <a:defRPr/>
            </a:pPr>
            <a:endParaRPr lang="en-US" dirty="0"/>
          </a:p>
        </p:txBody>
      </p:sp>
    </p:spTree>
    <p:extLst>
      <p:ext uri="{BB962C8B-B14F-4D97-AF65-F5344CB8AC3E}">
        <p14:creationId xmlns:p14="http://schemas.microsoft.com/office/powerpoint/2010/main" xmlns="" val="24361898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eaLnBrk="0" fontAlgn="base" hangingPunct="0">
              <a:spcBef>
                <a:spcPct val="20000"/>
              </a:spcBef>
              <a:spcAft>
                <a:spcPct val="0"/>
              </a:spcAft>
            </a:pPr>
            <a:r>
              <a:rPr lang="en-ZA" kern="0" dirty="0">
                <a:solidFill>
                  <a:srgbClr val="000000"/>
                </a:solidFill>
                <a:latin typeface="Arial"/>
              </a:rPr>
              <a:t>Model Air Quality Municipal By-Laws</a:t>
            </a:r>
            <a:endParaRPr lang="en-US" sz="1800" dirty="0"/>
          </a:p>
        </p:txBody>
      </p:sp>
      <p:sp>
        <p:nvSpPr>
          <p:cNvPr id="3" name="Content Placeholder 2"/>
          <p:cNvSpPr>
            <a:spLocks noGrp="1"/>
          </p:cNvSpPr>
          <p:nvPr>
            <p:ph idx="1"/>
          </p:nvPr>
        </p:nvSpPr>
        <p:spPr>
          <a:xfrm>
            <a:off x="457200" y="1315027"/>
            <a:ext cx="8229600" cy="4586151"/>
          </a:xfrm>
        </p:spPr>
        <p:txBody>
          <a:bodyPr>
            <a:normAutofit fontScale="92500" lnSpcReduction="20000"/>
          </a:bodyPr>
          <a:lstStyle/>
          <a:p>
            <a:pPr lvl="0" algn="just" eaLnBrk="0" fontAlgn="base" hangingPunct="0">
              <a:spcAft>
                <a:spcPct val="0"/>
              </a:spcAft>
              <a:buFont typeface="Arial" panose="020B0604020202020204" pitchFamily="34" charset="0"/>
              <a:buChar char="•"/>
              <a:defRPr/>
            </a:pPr>
            <a:endParaRPr lang="en-US" altLang="en-US" sz="2200" dirty="0">
              <a:solidFill>
                <a:prstClr val="black"/>
              </a:solidFill>
              <a:latin typeface="Arial Narrow" panose="020B0606020202030204" pitchFamily="34" charset="0"/>
              <a:cs typeface="Arial" panose="020B0604020202020204" pitchFamily="34" charset="0"/>
            </a:endParaRPr>
          </a:p>
          <a:p>
            <a:pPr algn="just" eaLnBrk="0" fontAlgn="base" hangingPunct="0">
              <a:spcAft>
                <a:spcPct val="0"/>
              </a:spcAft>
              <a:buFont typeface="Arial" panose="020B0604020202020204" pitchFamily="34" charset="0"/>
              <a:buChar char="•"/>
              <a:defRPr/>
            </a:pPr>
            <a:endParaRPr lang="en-US" altLang="en-US" sz="1600" dirty="0">
              <a:solidFill>
                <a:prstClr val="black"/>
              </a:solidFill>
              <a:latin typeface="Arial" panose="020B0604020202020204" pitchFamily="34" charset="0"/>
              <a:cs typeface="Arial" panose="020B0604020202020204" pitchFamily="34" charset="0"/>
            </a:endParaRPr>
          </a:p>
          <a:p>
            <a:pPr lvl="0" algn="just" eaLnBrk="0" fontAlgn="base" hangingPunct="0">
              <a:spcAft>
                <a:spcPct val="0"/>
              </a:spcAft>
              <a:buFont typeface="Arial" panose="020B0604020202020204" pitchFamily="34" charset="0"/>
              <a:buChar char="•"/>
              <a:defRPr/>
            </a:pPr>
            <a:endParaRPr lang="en-ZA" altLang="en-US" sz="1500" dirty="0">
              <a:solidFill>
                <a:prstClr val="black"/>
              </a:solidFill>
              <a:latin typeface="Arial" panose="020B0604020202020204" pitchFamily="34" charset="0"/>
              <a:cs typeface="Arial" panose="020B0604020202020204" pitchFamily="34" charset="0"/>
            </a:endParaRPr>
          </a:p>
          <a:p>
            <a:pPr lvl="0" defTabSz="914400" eaLnBrk="0" fontAlgn="base" hangingPunct="0">
              <a:spcAft>
                <a:spcPct val="0"/>
              </a:spcAft>
              <a:buFontTx/>
              <a:buChar char="•"/>
            </a:pPr>
            <a:r>
              <a:rPr lang="en-GB" kern="0" dirty="0">
                <a:solidFill>
                  <a:srgbClr val="000000"/>
                </a:solidFill>
                <a:latin typeface="Arial"/>
              </a:rPr>
              <a:t>Model Air Quality Management by-law for easy adoption and adaptation by Municipalities – Established in February 2009.</a:t>
            </a:r>
            <a:endParaRPr lang="en-ZA" kern="0" dirty="0">
              <a:solidFill>
                <a:srgbClr val="000000"/>
              </a:solidFill>
              <a:latin typeface="Arial"/>
            </a:endParaRPr>
          </a:p>
          <a:p>
            <a:pPr lvl="0" defTabSz="914400" eaLnBrk="0" fontAlgn="base" hangingPunct="0">
              <a:spcAft>
                <a:spcPct val="0"/>
              </a:spcAft>
              <a:buFontTx/>
              <a:buChar char="•"/>
            </a:pPr>
            <a:r>
              <a:rPr lang="en-ZA" kern="0" dirty="0">
                <a:solidFill>
                  <a:srgbClr val="000000"/>
                </a:solidFill>
                <a:latin typeface="Arial"/>
              </a:rPr>
              <a:t>Regulating air pollution within the area of the municipality’s jurisdiction and provide a legal and administrative framework to deal with localised sources of air pollution such as sugar-cane burning</a:t>
            </a:r>
          </a:p>
          <a:p>
            <a:pPr lvl="0" algn="just" eaLnBrk="0" fontAlgn="base" hangingPunct="0">
              <a:spcAft>
                <a:spcPct val="0"/>
              </a:spcAft>
              <a:buFont typeface="Arial" panose="020B0604020202020204" pitchFamily="34" charset="0"/>
              <a:buChar char="•"/>
              <a:defRPr/>
            </a:pPr>
            <a:endParaRPr lang="en-US" dirty="0"/>
          </a:p>
        </p:txBody>
      </p:sp>
    </p:spTree>
    <p:extLst>
      <p:ext uri="{BB962C8B-B14F-4D97-AF65-F5344CB8AC3E}">
        <p14:creationId xmlns:p14="http://schemas.microsoft.com/office/powerpoint/2010/main" xmlns="" val="28353098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eaLnBrk="0" fontAlgn="base" hangingPunct="0">
              <a:spcBef>
                <a:spcPct val="20000"/>
              </a:spcBef>
              <a:spcAft>
                <a:spcPct val="0"/>
              </a:spcAft>
            </a:pPr>
            <a:r>
              <a:rPr lang="en-GB" kern="0" dirty="0">
                <a:solidFill>
                  <a:srgbClr val="000000"/>
                </a:solidFill>
                <a:latin typeface="Arial"/>
              </a:rPr>
              <a:t>Regulations Prescribing the AEL Processing Fee </a:t>
            </a:r>
            <a:r>
              <a:rPr lang="en-ZA" kern="0" dirty="0">
                <a:solidFill>
                  <a:srgbClr val="000000"/>
                </a:solidFill>
                <a:latin typeface="Arial"/>
              </a:rPr>
              <a:t>Calculator:</a:t>
            </a:r>
            <a:endParaRPr lang="en-US" sz="1800" dirty="0"/>
          </a:p>
        </p:txBody>
      </p:sp>
      <p:sp>
        <p:nvSpPr>
          <p:cNvPr id="3" name="Content Placeholder 2"/>
          <p:cNvSpPr>
            <a:spLocks noGrp="1"/>
          </p:cNvSpPr>
          <p:nvPr>
            <p:ph idx="1"/>
          </p:nvPr>
        </p:nvSpPr>
        <p:spPr>
          <a:xfrm>
            <a:off x="457200" y="1315027"/>
            <a:ext cx="8229600" cy="4586151"/>
          </a:xfrm>
        </p:spPr>
        <p:txBody>
          <a:bodyPr>
            <a:normAutofit fontScale="92500" lnSpcReduction="20000"/>
          </a:bodyPr>
          <a:lstStyle/>
          <a:p>
            <a:pPr lvl="0" algn="just" eaLnBrk="0" fontAlgn="base" hangingPunct="0">
              <a:spcAft>
                <a:spcPct val="0"/>
              </a:spcAft>
              <a:buFont typeface="Arial" panose="020B0604020202020204" pitchFamily="34" charset="0"/>
              <a:buChar char="•"/>
              <a:defRPr/>
            </a:pPr>
            <a:endParaRPr lang="en-US" altLang="en-US" sz="2200" dirty="0">
              <a:solidFill>
                <a:prstClr val="black"/>
              </a:solidFill>
              <a:latin typeface="Arial Narrow" panose="020B0606020202030204" pitchFamily="34" charset="0"/>
              <a:cs typeface="Arial" panose="020B0604020202020204" pitchFamily="34" charset="0"/>
            </a:endParaRPr>
          </a:p>
          <a:p>
            <a:pPr algn="just" eaLnBrk="0" fontAlgn="base" hangingPunct="0">
              <a:spcAft>
                <a:spcPct val="0"/>
              </a:spcAft>
              <a:buFont typeface="Arial" panose="020B0604020202020204" pitchFamily="34" charset="0"/>
              <a:buChar char="•"/>
              <a:defRPr/>
            </a:pPr>
            <a:endParaRPr lang="en-US" altLang="en-US" sz="1600" dirty="0">
              <a:solidFill>
                <a:prstClr val="black"/>
              </a:solidFill>
              <a:latin typeface="Arial" panose="020B0604020202020204" pitchFamily="34" charset="0"/>
              <a:cs typeface="Arial" panose="020B0604020202020204" pitchFamily="34" charset="0"/>
            </a:endParaRPr>
          </a:p>
          <a:p>
            <a:pPr lvl="0" algn="just" eaLnBrk="0" fontAlgn="base" hangingPunct="0">
              <a:spcAft>
                <a:spcPct val="0"/>
              </a:spcAft>
              <a:buFont typeface="Arial" panose="020B0604020202020204" pitchFamily="34" charset="0"/>
              <a:buChar char="•"/>
              <a:defRPr/>
            </a:pPr>
            <a:endParaRPr lang="en-ZA" altLang="en-US" sz="1500" dirty="0">
              <a:solidFill>
                <a:prstClr val="black"/>
              </a:solidFill>
              <a:latin typeface="Arial" panose="020B0604020202020204" pitchFamily="34" charset="0"/>
              <a:cs typeface="Arial" panose="020B0604020202020204" pitchFamily="34" charset="0"/>
            </a:endParaRPr>
          </a:p>
          <a:p>
            <a:r>
              <a:rPr lang="en-GB" dirty="0"/>
              <a:t>Draft Regulations were Published in terms of Section 53(o) and section 37,44,45 &amp; 47 read with section 57(1) of AQA. </a:t>
            </a:r>
          </a:p>
          <a:p>
            <a:r>
              <a:rPr lang="en-GB" dirty="0"/>
              <a:t>The purpose: </a:t>
            </a:r>
          </a:p>
          <a:p>
            <a:pPr lvl="1"/>
            <a:r>
              <a:rPr lang="en-GB" dirty="0"/>
              <a:t>To prescribe the atmospheric emission licence processing fee calculator </a:t>
            </a:r>
          </a:p>
          <a:p>
            <a:pPr lvl="1"/>
            <a:r>
              <a:rPr lang="en-GB" dirty="0"/>
              <a:t>To regulate the administrative process of determining the prescribed processing fees and the prescribed processing fees bands, as contemplated in Chapter 5 of NEM: AQA.</a:t>
            </a:r>
            <a:endParaRPr lang="en-ZA" dirty="0"/>
          </a:p>
          <a:p>
            <a:pPr lvl="0" algn="just" eaLnBrk="0" fontAlgn="base" hangingPunct="0">
              <a:spcAft>
                <a:spcPct val="0"/>
              </a:spcAft>
              <a:buFont typeface="Arial" panose="020B0604020202020204" pitchFamily="34" charset="0"/>
              <a:buChar char="•"/>
              <a:defRPr/>
            </a:pPr>
            <a:endParaRPr lang="en-US" dirty="0"/>
          </a:p>
        </p:txBody>
      </p:sp>
    </p:spTree>
    <p:extLst>
      <p:ext uri="{BB962C8B-B14F-4D97-AF65-F5344CB8AC3E}">
        <p14:creationId xmlns:p14="http://schemas.microsoft.com/office/powerpoint/2010/main" xmlns="" val="6706840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eaLnBrk="0" fontAlgn="base" hangingPunct="0">
              <a:spcBef>
                <a:spcPct val="20000"/>
              </a:spcBef>
              <a:spcAft>
                <a:spcPct val="0"/>
              </a:spcAft>
            </a:pPr>
            <a:r>
              <a:rPr lang="en-ZA" kern="0" dirty="0">
                <a:solidFill>
                  <a:srgbClr val="000000"/>
                </a:solidFill>
                <a:latin typeface="Arial"/>
              </a:rPr>
              <a:t>Atmospheric Emission Licensing Form</a:t>
            </a:r>
            <a:endParaRPr lang="en-US" sz="1800" dirty="0"/>
          </a:p>
        </p:txBody>
      </p:sp>
      <p:sp>
        <p:nvSpPr>
          <p:cNvPr id="3" name="Content Placeholder 2"/>
          <p:cNvSpPr>
            <a:spLocks noGrp="1"/>
          </p:cNvSpPr>
          <p:nvPr>
            <p:ph idx="1"/>
          </p:nvPr>
        </p:nvSpPr>
        <p:spPr>
          <a:xfrm>
            <a:off x="457200" y="1315027"/>
            <a:ext cx="8229600" cy="4586151"/>
          </a:xfrm>
        </p:spPr>
        <p:txBody>
          <a:bodyPr>
            <a:normAutofit fontScale="85000" lnSpcReduction="10000"/>
          </a:bodyPr>
          <a:lstStyle/>
          <a:p>
            <a:pPr lvl="0" algn="just" eaLnBrk="0" fontAlgn="base" hangingPunct="0">
              <a:spcAft>
                <a:spcPct val="0"/>
              </a:spcAft>
              <a:buFont typeface="Arial" panose="020B0604020202020204" pitchFamily="34" charset="0"/>
              <a:buChar char="•"/>
              <a:defRPr/>
            </a:pPr>
            <a:endParaRPr lang="en-US" altLang="en-US" sz="2200" dirty="0">
              <a:solidFill>
                <a:prstClr val="black"/>
              </a:solidFill>
              <a:latin typeface="Arial Narrow" panose="020B0606020202030204" pitchFamily="34" charset="0"/>
              <a:cs typeface="Arial" panose="020B0604020202020204" pitchFamily="34" charset="0"/>
            </a:endParaRPr>
          </a:p>
          <a:p>
            <a:pPr algn="just" eaLnBrk="0" fontAlgn="base" hangingPunct="0">
              <a:spcAft>
                <a:spcPct val="0"/>
              </a:spcAft>
              <a:buFont typeface="Arial" panose="020B0604020202020204" pitchFamily="34" charset="0"/>
              <a:buChar char="•"/>
              <a:defRPr/>
            </a:pPr>
            <a:endParaRPr lang="en-US" altLang="en-US" sz="1600" dirty="0">
              <a:solidFill>
                <a:prstClr val="black"/>
              </a:solidFill>
              <a:latin typeface="Arial" panose="020B0604020202020204" pitchFamily="34" charset="0"/>
              <a:cs typeface="Arial" panose="020B0604020202020204" pitchFamily="34" charset="0"/>
            </a:endParaRPr>
          </a:p>
          <a:p>
            <a:pPr lvl="0" algn="just" eaLnBrk="0" fontAlgn="base" hangingPunct="0">
              <a:spcAft>
                <a:spcPct val="0"/>
              </a:spcAft>
              <a:buFont typeface="Arial" panose="020B0604020202020204" pitchFamily="34" charset="0"/>
              <a:buChar char="•"/>
              <a:defRPr/>
            </a:pPr>
            <a:endParaRPr lang="en-ZA" altLang="en-US" sz="1500" dirty="0">
              <a:solidFill>
                <a:prstClr val="black"/>
              </a:solidFill>
              <a:latin typeface="Arial" panose="020B0604020202020204" pitchFamily="34" charset="0"/>
              <a:cs typeface="Arial" panose="020B0604020202020204" pitchFamily="34" charset="0"/>
            </a:endParaRPr>
          </a:p>
          <a:p>
            <a:r>
              <a:rPr lang="en-GB" dirty="0"/>
              <a:t>Purpose:  </a:t>
            </a:r>
          </a:p>
          <a:p>
            <a:pPr lvl="1"/>
            <a:r>
              <a:rPr lang="en-GB" dirty="0"/>
              <a:t>To prescribe the format of the application form for atmospheric emission licences and the format of the atmospheric emission licences</a:t>
            </a:r>
          </a:p>
          <a:p>
            <a:pPr lvl="1"/>
            <a:r>
              <a:rPr lang="en-GB" dirty="0"/>
              <a:t>To regulate the administrative processes for the processing, consideration and decision of applications for atmospheric emission licences and for matters pertaining thereto. </a:t>
            </a:r>
          </a:p>
          <a:p>
            <a:pPr lvl="1"/>
            <a:r>
              <a:rPr lang="en-GB" dirty="0"/>
              <a:t> To provide for matters pertaining to the implementation of the atmospheric emission licensing system </a:t>
            </a:r>
            <a:endParaRPr lang="en-ZA" dirty="0"/>
          </a:p>
          <a:p>
            <a:pPr lvl="0" algn="just" eaLnBrk="0" fontAlgn="base" hangingPunct="0">
              <a:spcAft>
                <a:spcPct val="0"/>
              </a:spcAft>
              <a:buFont typeface="Arial" panose="020B0604020202020204" pitchFamily="34" charset="0"/>
              <a:buChar char="•"/>
              <a:defRPr/>
            </a:pPr>
            <a:endParaRPr lang="en-US" dirty="0"/>
          </a:p>
        </p:txBody>
      </p:sp>
    </p:spTree>
    <p:extLst>
      <p:ext uri="{BB962C8B-B14F-4D97-AF65-F5344CB8AC3E}">
        <p14:creationId xmlns:p14="http://schemas.microsoft.com/office/powerpoint/2010/main" xmlns="" val="25946731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eaLnBrk="0" fontAlgn="base" hangingPunct="0">
              <a:spcBef>
                <a:spcPct val="20000"/>
              </a:spcBef>
              <a:spcAft>
                <a:spcPct val="0"/>
              </a:spcAft>
            </a:pPr>
            <a:r>
              <a:rPr lang="en-GB" kern="0" dirty="0">
                <a:solidFill>
                  <a:srgbClr val="000000"/>
                </a:solidFill>
                <a:latin typeface="Arial"/>
              </a:rPr>
              <a:t>Air Dispersion Modelling Regulations</a:t>
            </a:r>
            <a:endParaRPr lang="en-US" sz="1800" dirty="0"/>
          </a:p>
        </p:txBody>
      </p:sp>
      <p:sp>
        <p:nvSpPr>
          <p:cNvPr id="3" name="Content Placeholder 2"/>
          <p:cNvSpPr>
            <a:spLocks noGrp="1"/>
          </p:cNvSpPr>
          <p:nvPr>
            <p:ph idx="1"/>
          </p:nvPr>
        </p:nvSpPr>
        <p:spPr>
          <a:xfrm>
            <a:off x="457200" y="1315027"/>
            <a:ext cx="8229600" cy="4586151"/>
          </a:xfrm>
        </p:spPr>
        <p:txBody>
          <a:bodyPr>
            <a:normAutofit lnSpcReduction="10000"/>
          </a:bodyPr>
          <a:lstStyle/>
          <a:p>
            <a:pPr lvl="0" algn="just" eaLnBrk="0" fontAlgn="base" hangingPunct="0">
              <a:spcAft>
                <a:spcPct val="0"/>
              </a:spcAft>
              <a:buFont typeface="Arial" panose="020B0604020202020204" pitchFamily="34" charset="0"/>
              <a:buChar char="•"/>
              <a:defRPr/>
            </a:pPr>
            <a:endParaRPr lang="en-US" altLang="en-US" sz="2200" dirty="0">
              <a:solidFill>
                <a:prstClr val="black"/>
              </a:solidFill>
              <a:latin typeface="Arial Narrow" panose="020B0606020202030204" pitchFamily="34" charset="0"/>
              <a:cs typeface="Arial" panose="020B0604020202020204" pitchFamily="34" charset="0"/>
            </a:endParaRPr>
          </a:p>
          <a:p>
            <a:pPr algn="just" eaLnBrk="0" fontAlgn="base" hangingPunct="0">
              <a:spcAft>
                <a:spcPct val="0"/>
              </a:spcAft>
              <a:buFont typeface="Arial" panose="020B0604020202020204" pitchFamily="34" charset="0"/>
              <a:buChar char="•"/>
              <a:defRPr/>
            </a:pPr>
            <a:endParaRPr lang="en-US" altLang="en-US" sz="1600" dirty="0">
              <a:solidFill>
                <a:prstClr val="black"/>
              </a:solidFill>
              <a:latin typeface="Arial" panose="020B0604020202020204" pitchFamily="34" charset="0"/>
              <a:cs typeface="Arial" panose="020B0604020202020204" pitchFamily="34" charset="0"/>
            </a:endParaRPr>
          </a:p>
          <a:p>
            <a:pPr lvl="0" algn="just" eaLnBrk="0" fontAlgn="base" hangingPunct="0">
              <a:spcAft>
                <a:spcPct val="0"/>
              </a:spcAft>
              <a:buFont typeface="Arial" panose="020B0604020202020204" pitchFamily="34" charset="0"/>
              <a:buChar char="•"/>
              <a:defRPr/>
            </a:pPr>
            <a:endParaRPr lang="en-ZA" altLang="en-US" sz="1500" dirty="0">
              <a:solidFill>
                <a:prstClr val="black"/>
              </a:solidFill>
              <a:latin typeface="Arial" panose="020B0604020202020204" pitchFamily="34" charset="0"/>
              <a:cs typeface="Arial" panose="020B0604020202020204" pitchFamily="34" charset="0"/>
            </a:endParaRPr>
          </a:p>
          <a:p>
            <a:pPr lvl="0" defTabSz="914400" eaLnBrk="0" fontAlgn="base" hangingPunct="0">
              <a:spcAft>
                <a:spcPct val="0"/>
              </a:spcAft>
              <a:buFontTx/>
              <a:buChar char="•"/>
            </a:pPr>
            <a:r>
              <a:rPr lang="en-GB" kern="0" dirty="0">
                <a:solidFill>
                  <a:srgbClr val="000000"/>
                </a:solidFill>
              </a:rPr>
              <a:t>The draft regulations published on 11 July 2014 (Notice 589, Government Gazette No.37804) in terms of Section 53 of AQA. </a:t>
            </a:r>
          </a:p>
          <a:p>
            <a:pPr lvl="0" defTabSz="914400" eaLnBrk="0" fontAlgn="base" hangingPunct="0">
              <a:spcAft>
                <a:spcPct val="0"/>
              </a:spcAft>
              <a:buFontTx/>
              <a:buChar char="•"/>
            </a:pPr>
            <a:r>
              <a:rPr lang="en-GB" kern="0" dirty="0">
                <a:solidFill>
                  <a:srgbClr val="000000"/>
                </a:solidFill>
              </a:rPr>
              <a:t>The purpose of these regulations is to regulate air dispersion modelling for regulatory processes to enable authorities to “compare apples to apples” </a:t>
            </a:r>
            <a:endParaRPr lang="en-ZA" kern="0" dirty="0">
              <a:solidFill>
                <a:srgbClr val="000000"/>
              </a:solidFill>
            </a:endParaRPr>
          </a:p>
          <a:p>
            <a:pPr lvl="0" algn="just" eaLnBrk="0" fontAlgn="base" hangingPunct="0">
              <a:spcAft>
                <a:spcPct val="0"/>
              </a:spcAft>
              <a:buFont typeface="Arial" panose="020B0604020202020204" pitchFamily="34" charset="0"/>
              <a:buChar char="•"/>
              <a:defRPr/>
            </a:pPr>
            <a:endParaRPr lang="en-US" dirty="0"/>
          </a:p>
        </p:txBody>
      </p:sp>
    </p:spTree>
    <p:extLst>
      <p:ext uri="{BB962C8B-B14F-4D97-AF65-F5344CB8AC3E}">
        <p14:creationId xmlns:p14="http://schemas.microsoft.com/office/powerpoint/2010/main" xmlns="" val="2223706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0859"/>
            <a:ext cx="8229600" cy="1143000"/>
          </a:xfrm>
        </p:spPr>
        <p:txBody>
          <a:bodyPr>
            <a:normAutofit fontScale="90000"/>
          </a:bodyPr>
          <a:lstStyle/>
          <a:p>
            <a:pPr lvl="0" eaLnBrk="0" fontAlgn="base" hangingPunct="0">
              <a:spcBef>
                <a:spcPct val="20000"/>
              </a:spcBef>
              <a:spcAft>
                <a:spcPct val="0"/>
              </a:spcAft>
            </a:pPr>
            <a:r>
              <a:rPr lang="en-ZA" kern="0" dirty="0">
                <a:solidFill>
                  <a:srgbClr val="000000"/>
                </a:solidFill>
                <a:latin typeface="Arial"/>
              </a:rPr>
              <a:t>Non-Conventional Sources of Air Pollution</a:t>
            </a:r>
            <a:endParaRPr lang="en-US" sz="1800" dirty="0"/>
          </a:p>
        </p:txBody>
      </p:sp>
      <p:sp>
        <p:nvSpPr>
          <p:cNvPr id="3" name="Content Placeholder 2"/>
          <p:cNvSpPr>
            <a:spLocks noGrp="1"/>
          </p:cNvSpPr>
          <p:nvPr>
            <p:ph idx="1"/>
          </p:nvPr>
        </p:nvSpPr>
        <p:spPr>
          <a:xfrm>
            <a:off x="457200" y="1315027"/>
            <a:ext cx="8229600" cy="4586151"/>
          </a:xfrm>
        </p:spPr>
        <p:txBody>
          <a:bodyPr>
            <a:normAutofit fontScale="62500" lnSpcReduction="20000"/>
          </a:bodyPr>
          <a:lstStyle/>
          <a:p>
            <a:pPr marL="0" indent="0" algn="just" eaLnBrk="0" fontAlgn="base" hangingPunct="0">
              <a:spcAft>
                <a:spcPct val="0"/>
              </a:spcAft>
              <a:buNone/>
              <a:defRPr/>
            </a:pPr>
            <a:endParaRPr lang="en-US" altLang="en-US" sz="1600" dirty="0">
              <a:solidFill>
                <a:prstClr val="black"/>
              </a:solidFill>
              <a:latin typeface="Arial" panose="020B0604020202020204" pitchFamily="34" charset="0"/>
              <a:cs typeface="Arial" panose="020B0604020202020204" pitchFamily="34" charset="0"/>
            </a:endParaRPr>
          </a:p>
          <a:p>
            <a:pPr lvl="0" algn="just" eaLnBrk="0" fontAlgn="base" hangingPunct="0">
              <a:spcAft>
                <a:spcPct val="0"/>
              </a:spcAft>
              <a:buFont typeface="Arial" panose="020B0604020202020204" pitchFamily="34" charset="0"/>
              <a:buChar char="•"/>
              <a:defRPr/>
            </a:pPr>
            <a:endParaRPr lang="en-ZA" altLang="en-US" sz="1500" dirty="0">
              <a:solidFill>
                <a:prstClr val="black"/>
              </a:solidFill>
              <a:latin typeface="Arial" panose="020B0604020202020204" pitchFamily="34" charset="0"/>
              <a:cs typeface="Arial" panose="020B0604020202020204" pitchFamily="34" charset="0"/>
            </a:endParaRPr>
          </a:p>
          <a:p>
            <a:pPr lvl="0" defTabSz="914400" eaLnBrk="0" fontAlgn="base" hangingPunct="0">
              <a:spcAft>
                <a:spcPct val="0"/>
              </a:spcAft>
              <a:buFontTx/>
              <a:buChar char="•"/>
            </a:pPr>
            <a:r>
              <a:rPr lang="en-ZA" kern="0" dirty="0">
                <a:solidFill>
                  <a:srgbClr val="000000"/>
                </a:solidFill>
              </a:rPr>
              <a:t>Strategy to Address Air Pollution in Dense Low-Income Settlements</a:t>
            </a:r>
          </a:p>
          <a:p>
            <a:pPr lvl="1" defTabSz="914400" eaLnBrk="0" fontAlgn="base" hangingPunct="0">
              <a:spcAft>
                <a:spcPct val="0"/>
              </a:spcAft>
              <a:buFontTx/>
              <a:buChar char="–"/>
            </a:pPr>
            <a:r>
              <a:rPr lang="en-ZA" sz="3200" kern="0" dirty="0">
                <a:solidFill>
                  <a:srgbClr val="000000"/>
                </a:solidFill>
              </a:rPr>
              <a:t>Difficult to control: cannot use command and control</a:t>
            </a:r>
          </a:p>
          <a:p>
            <a:pPr lvl="1" defTabSz="914400" eaLnBrk="0" fontAlgn="base" hangingPunct="0">
              <a:spcAft>
                <a:spcPct val="0"/>
              </a:spcAft>
              <a:buFontTx/>
              <a:buChar char="–"/>
            </a:pPr>
            <a:r>
              <a:rPr lang="en-ZA" sz="3200" kern="0" dirty="0"/>
              <a:t>Massive impact – breathing zone</a:t>
            </a:r>
          </a:p>
          <a:p>
            <a:pPr lvl="1" defTabSz="914400" eaLnBrk="0" fontAlgn="base" hangingPunct="0">
              <a:spcAft>
                <a:spcPct val="0"/>
              </a:spcAft>
              <a:buFontTx/>
              <a:buChar char="–"/>
            </a:pPr>
            <a:r>
              <a:rPr lang="en-ZA" sz="3200" kern="0" dirty="0">
                <a:solidFill>
                  <a:srgbClr val="000000"/>
                </a:solidFill>
              </a:rPr>
              <a:t>Lack of alternative energy sources</a:t>
            </a:r>
          </a:p>
          <a:p>
            <a:pPr lvl="1" defTabSz="914400" eaLnBrk="0" fontAlgn="base" hangingPunct="0">
              <a:spcAft>
                <a:spcPct val="0"/>
              </a:spcAft>
              <a:buFontTx/>
              <a:buChar char="–"/>
            </a:pPr>
            <a:r>
              <a:rPr lang="en-ZA" sz="3200" kern="0" dirty="0">
                <a:solidFill>
                  <a:srgbClr val="000000"/>
                </a:solidFill>
              </a:rPr>
              <a:t>Require government concerted effort</a:t>
            </a:r>
          </a:p>
          <a:p>
            <a:pPr lvl="0" defTabSz="914400" eaLnBrk="0" fontAlgn="base" hangingPunct="0">
              <a:spcAft>
                <a:spcPct val="0"/>
              </a:spcAft>
              <a:buFontTx/>
              <a:buChar char="•"/>
            </a:pPr>
            <a:r>
              <a:rPr lang="en-ZA" kern="0" dirty="0" smtClean="0">
                <a:solidFill>
                  <a:srgbClr val="000000"/>
                </a:solidFill>
              </a:rPr>
              <a:t>Strategy developed and approved by Cabinet:</a:t>
            </a:r>
            <a:endParaRPr lang="en-ZA" kern="0" dirty="0">
              <a:solidFill>
                <a:srgbClr val="000000"/>
              </a:solidFill>
            </a:endParaRPr>
          </a:p>
          <a:p>
            <a:pPr lvl="1" defTabSz="914400" eaLnBrk="0" fontAlgn="base" hangingPunct="0">
              <a:spcAft>
                <a:spcPct val="0"/>
              </a:spcAft>
              <a:buFontTx/>
              <a:buChar char="–"/>
            </a:pPr>
            <a:r>
              <a:rPr lang="en-ZA" sz="3200" kern="0" dirty="0" smtClean="0">
                <a:solidFill>
                  <a:srgbClr val="000000"/>
                </a:solidFill>
              </a:rPr>
              <a:t>Implementation process underway</a:t>
            </a:r>
            <a:endParaRPr lang="en-ZA" sz="3200" kern="0" dirty="0">
              <a:solidFill>
                <a:srgbClr val="000000"/>
              </a:solidFill>
            </a:endParaRPr>
          </a:p>
          <a:p>
            <a:pPr lvl="0"/>
            <a:r>
              <a:rPr lang="en-GB" dirty="0">
                <a:solidFill>
                  <a:prstClr val="black"/>
                </a:solidFill>
              </a:rPr>
              <a:t>Integrated Strategy on the Control of Vehicle Emissions</a:t>
            </a:r>
          </a:p>
          <a:p>
            <a:pPr lvl="1"/>
            <a:r>
              <a:rPr lang="en-GB" sz="3200" dirty="0">
                <a:solidFill>
                  <a:prstClr val="black"/>
                </a:solidFill>
              </a:rPr>
              <a:t>Impacts on air pollution and climate change </a:t>
            </a:r>
          </a:p>
          <a:p>
            <a:pPr lvl="1"/>
            <a:r>
              <a:rPr lang="en-GB" sz="3200" dirty="0">
                <a:solidFill>
                  <a:prstClr val="black"/>
                </a:solidFill>
              </a:rPr>
              <a:t>Socio-economic issue</a:t>
            </a:r>
          </a:p>
          <a:p>
            <a:pPr lvl="1"/>
            <a:r>
              <a:rPr lang="en-GB" sz="3200" dirty="0">
                <a:solidFill>
                  <a:prstClr val="black"/>
                </a:solidFill>
              </a:rPr>
              <a:t>Also at breathing zone</a:t>
            </a:r>
          </a:p>
          <a:p>
            <a:pPr lvl="1"/>
            <a:r>
              <a:rPr lang="en-GB" sz="3200" dirty="0">
                <a:solidFill>
                  <a:prstClr val="black"/>
                </a:solidFill>
              </a:rPr>
              <a:t>Requires concerted government effort (clean fuels, emissions testing, public transport) </a:t>
            </a:r>
          </a:p>
          <a:p>
            <a:pPr lvl="0"/>
            <a:r>
              <a:rPr lang="en-GB" dirty="0">
                <a:solidFill>
                  <a:prstClr val="black"/>
                </a:solidFill>
              </a:rPr>
              <a:t>Green Transport Strategy</a:t>
            </a:r>
            <a:r>
              <a:rPr lang="en-GB" dirty="0">
                <a:solidFill>
                  <a:srgbClr val="C0504D"/>
                </a:solidFill>
              </a:rPr>
              <a:t>	</a:t>
            </a:r>
          </a:p>
          <a:p>
            <a:pPr marL="0" lvl="0" indent="0" algn="just" eaLnBrk="0" fontAlgn="base" hangingPunct="0">
              <a:spcAft>
                <a:spcPct val="0"/>
              </a:spcAft>
              <a:buNone/>
              <a:defRPr/>
            </a:pPr>
            <a:endParaRPr lang="en-US" dirty="0"/>
          </a:p>
        </p:txBody>
      </p:sp>
    </p:spTree>
    <p:extLst>
      <p:ext uri="{BB962C8B-B14F-4D97-AF65-F5344CB8AC3E}">
        <p14:creationId xmlns:p14="http://schemas.microsoft.com/office/powerpoint/2010/main" xmlns="" val="17603201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eaLnBrk="0" fontAlgn="base" hangingPunct="0">
              <a:spcBef>
                <a:spcPct val="20000"/>
              </a:spcBef>
              <a:spcAft>
                <a:spcPct val="0"/>
              </a:spcAft>
            </a:pPr>
            <a:r>
              <a:rPr lang="en-ZA" kern="0" dirty="0">
                <a:solidFill>
                  <a:srgbClr val="000000"/>
                </a:solidFill>
                <a:latin typeface="+mn-lt"/>
              </a:rPr>
              <a:t>State of Air: </a:t>
            </a:r>
            <a:r>
              <a:rPr lang="en-ZA" kern="0" dirty="0" smtClean="0">
                <a:solidFill>
                  <a:srgbClr val="000000"/>
                </a:solidFill>
                <a:latin typeface="+mn-lt"/>
              </a:rPr>
              <a:t>2007-2018</a:t>
            </a:r>
            <a:endParaRPr lang="en-US" sz="1800" dirty="0">
              <a:latin typeface="+mn-lt"/>
            </a:endParaRPr>
          </a:p>
        </p:txBody>
      </p:sp>
      <p:sp>
        <p:nvSpPr>
          <p:cNvPr id="3" name="Content Placeholder 2"/>
          <p:cNvSpPr>
            <a:spLocks noGrp="1"/>
          </p:cNvSpPr>
          <p:nvPr>
            <p:ph idx="1"/>
          </p:nvPr>
        </p:nvSpPr>
        <p:spPr>
          <a:xfrm>
            <a:off x="457200" y="1315027"/>
            <a:ext cx="8229600" cy="4586151"/>
          </a:xfrm>
        </p:spPr>
        <p:txBody>
          <a:bodyPr>
            <a:normAutofit/>
          </a:bodyPr>
          <a:lstStyle/>
          <a:p>
            <a:pPr lvl="0" algn="just" eaLnBrk="0" fontAlgn="base" hangingPunct="0">
              <a:spcAft>
                <a:spcPct val="0"/>
              </a:spcAft>
              <a:buFont typeface="Arial" panose="020B0604020202020204" pitchFamily="34" charset="0"/>
              <a:buChar char="•"/>
              <a:defRPr/>
            </a:pPr>
            <a:endParaRPr lang="en-US" altLang="en-US" sz="2200" dirty="0">
              <a:solidFill>
                <a:prstClr val="black"/>
              </a:solidFill>
              <a:latin typeface="Arial Narrow" panose="020B0606020202030204" pitchFamily="34" charset="0"/>
              <a:cs typeface="Arial" panose="020B0604020202020204" pitchFamily="34" charset="0"/>
            </a:endParaRPr>
          </a:p>
          <a:p>
            <a:pPr lvl="0" defTabSz="914400" eaLnBrk="0" fontAlgn="base" hangingPunct="0">
              <a:spcAft>
                <a:spcPct val="0"/>
              </a:spcAft>
              <a:buFontTx/>
              <a:buChar char="•"/>
            </a:pPr>
            <a:r>
              <a:rPr lang="en-ZA" kern="0" dirty="0" smtClean="0">
                <a:solidFill>
                  <a:srgbClr val="000000"/>
                </a:solidFill>
              </a:rPr>
              <a:t>Minimum </a:t>
            </a:r>
            <a:r>
              <a:rPr lang="en-ZA" kern="0" dirty="0">
                <a:solidFill>
                  <a:srgbClr val="000000"/>
                </a:solidFill>
              </a:rPr>
              <a:t>Data Requirements:</a:t>
            </a:r>
          </a:p>
          <a:p>
            <a:pPr lvl="1" defTabSz="914400" eaLnBrk="0" fontAlgn="base" hangingPunct="0">
              <a:spcAft>
                <a:spcPct val="0"/>
              </a:spcAft>
              <a:buFontTx/>
              <a:buChar char="–"/>
            </a:pPr>
            <a:r>
              <a:rPr lang="en-GB" kern="0" dirty="0">
                <a:solidFill>
                  <a:srgbClr val="000000"/>
                </a:solidFill>
              </a:rPr>
              <a:t>Sampling locations representing regional, urban, neighbourhood, and source-oriented spatial scale</a:t>
            </a:r>
            <a:endParaRPr lang="en-ZA" kern="0" dirty="0">
              <a:solidFill>
                <a:srgbClr val="000000"/>
              </a:solidFill>
            </a:endParaRPr>
          </a:p>
          <a:p>
            <a:pPr lvl="1" defTabSz="914400" eaLnBrk="0" fontAlgn="base" hangingPunct="0">
              <a:spcAft>
                <a:spcPct val="0"/>
              </a:spcAft>
              <a:buFontTx/>
              <a:buChar char="–"/>
            </a:pPr>
            <a:r>
              <a:rPr lang="en-GB" kern="0" dirty="0">
                <a:solidFill>
                  <a:srgbClr val="000000"/>
                </a:solidFill>
              </a:rPr>
              <a:t>Long sampling periods and durations that represent range of source contribution conditions</a:t>
            </a:r>
            <a:endParaRPr lang="en-ZA" kern="0" dirty="0">
              <a:solidFill>
                <a:srgbClr val="000000"/>
              </a:solidFill>
            </a:endParaRPr>
          </a:p>
          <a:p>
            <a:pPr lvl="1" defTabSz="914400" eaLnBrk="0" fontAlgn="base" hangingPunct="0">
              <a:spcAft>
                <a:spcPct val="0"/>
              </a:spcAft>
              <a:buFontTx/>
              <a:buChar char="–"/>
            </a:pPr>
            <a:r>
              <a:rPr lang="en-GB" kern="0" dirty="0">
                <a:solidFill>
                  <a:srgbClr val="000000"/>
                </a:solidFill>
              </a:rPr>
              <a:t>Sampling site measuring criteria pollutants</a:t>
            </a:r>
            <a:endParaRPr lang="en-ZA" kern="0" dirty="0">
              <a:solidFill>
                <a:srgbClr val="000000"/>
              </a:solidFill>
            </a:endParaRPr>
          </a:p>
          <a:p>
            <a:pPr lvl="1" defTabSz="914400" eaLnBrk="0" fontAlgn="base" hangingPunct="0">
              <a:spcAft>
                <a:spcPct val="0"/>
              </a:spcAft>
              <a:buFontTx/>
              <a:buChar char="–"/>
            </a:pPr>
            <a:r>
              <a:rPr lang="en-GB" kern="0" dirty="0">
                <a:solidFill>
                  <a:srgbClr val="000000"/>
                </a:solidFill>
              </a:rPr>
              <a:t>Sampling sites generating an average data recovery of </a:t>
            </a:r>
            <a:r>
              <a:rPr lang="en-GB" kern="0" dirty="0" smtClean="0">
                <a:solidFill>
                  <a:srgbClr val="000000"/>
                </a:solidFill>
              </a:rPr>
              <a:t>75% and above</a:t>
            </a:r>
            <a:endParaRPr lang="en-ZA" kern="0" dirty="0">
              <a:solidFill>
                <a:srgbClr val="000000"/>
              </a:solidFill>
            </a:endParaRPr>
          </a:p>
          <a:p>
            <a:pPr lvl="0" algn="just" eaLnBrk="0" fontAlgn="base" hangingPunct="0">
              <a:spcAft>
                <a:spcPct val="0"/>
              </a:spcAft>
              <a:buFont typeface="Arial" panose="020B0604020202020204" pitchFamily="34" charset="0"/>
              <a:buChar char="•"/>
              <a:defRPr/>
            </a:pPr>
            <a:endParaRPr lang="en-US" dirty="0"/>
          </a:p>
        </p:txBody>
      </p:sp>
    </p:spTree>
    <p:extLst>
      <p:ext uri="{BB962C8B-B14F-4D97-AF65-F5344CB8AC3E}">
        <p14:creationId xmlns:p14="http://schemas.microsoft.com/office/powerpoint/2010/main" xmlns="" val="29116196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7994"/>
            <a:ext cx="8229600" cy="1143000"/>
          </a:xfrm>
        </p:spPr>
        <p:txBody>
          <a:bodyPr>
            <a:normAutofit/>
          </a:bodyPr>
          <a:lstStyle/>
          <a:p>
            <a:pPr lvl="0" eaLnBrk="0" fontAlgn="base" hangingPunct="0">
              <a:spcBef>
                <a:spcPct val="20000"/>
              </a:spcBef>
              <a:spcAft>
                <a:spcPct val="0"/>
              </a:spcAft>
            </a:pPr>
            <a:r>
              <a:rPr lang="en-ZA" kern="0" dirty="0">
                <a:solidFill>
                  <a:srgbClr val="000000"/>
                </a:solidFill>
                <a:latin typeface="Arial"/>
              </a:rPr>
              <a:t>Monitoring Stations </a:t>
            </a:r>
            <a:r>
              <a:rPr lang="en-ZA" kern="0" dirty="0" smtClean="0">
                <a:solidFill>
                  <a:srgbClr val="000000"/>
                </a:solidFill>
                <a:latin typeface="Arial"/>
              </a:rPr>
              <a:t>Included</a:t>
            </a:r>
            <a:endParaRPr lang="en-US" sz="1800" dirty="0"/>
          </a:p>
        </p:txBody>
      </p:sp>
      <p:sp>
        <p:nvSpPr>
          <p:cNvPr id="3" name="Content Placeholder 2"/>
          <p:cNvSpPr>
            <a:spLocks noGrp="1"/>
          </p:cNvSpPr>
          <p:nvPr>
            <p:ph idx="1"/>
          </p:nvPr>
        </p:nvSpPr>
        <p:spPr>
          <a:xfrm>
            <a:off x="457200" y="1315027"/>
            <a:ext cx="8391832" cy="4997283"/>
          </a:xfrm>
        </p:spPr>
        <p:txBody>
          <a:bodyPr>
            <a:normAutofit fontScale="92500" lnSpcReduction="10000"/>
          </a:bodyPr>
          <a:lstStyle/>
          <a:p>
            <a:r>
              <a:rPr lang="en-ZA" sz="2400" dirty="0"/>
              <a:t>City of Cape Town </a:t>
            </a:r>
          </a:p>
          <a:p>
            <a:r>
              <a:rPr lang="en-ZA" sz="2400" dirty="0"/>
              <a:t>eThekwini  Metropolitan </a:t>
            </a:r>
            <a:r>
              <a:rPr lang="en-ZA" sz="2400" dirty="0" smtClean="0"/>
              <a:t>Municipality</a:t>
            </a:r>
            <a:endParaRPr lang="en-ZA" sz="2400" dirty="0"/>
          </a:p>
          <a:p>
            <a:r>
              <a:rPr lang="en-ZA" sz="2400" dirty="0"/>
              <a:t>City of Johannesburg </a:t>
            </a:r>
            <a:endParaRPr lang="en-ZA" sz="2400" dirty="0" smtClean="0"/>
          </a:p>
          <a:p>
            <a:r>
              <a:rPr lang="en-ZA" sz="2400" dirty="0" smtClean="0"/>
              <a:t>City </a:t>
            </a:r>
            <a:r>
              <a:rPr lang="en-ZA" sz="2400" dirty="0"/>
              <a:t>of Ekurhuleni Municipality </a:t>
            </a:r>
          </a:p>
          <a:p>
            <a:r>
              <a:rPr lang="en-ZA" sz="2400" dirty="0"/>
              <a:t>City of Tshwane </a:t>
            </a:r>
            <a:endParaRPr lang="en-ZA" sz="2400" dirty="0" smtClean="0"/>
          </a:p>
          <a:p>
            <a:r>
              <a:rPr lang="en-ZA" sz="2400" dirty="0" smtClean="0"/>
              <a:t>Vaal </a:t>
            </a:r>
            <a:r>
              <a:rPr lang="en-ZA" sz="2400" dirty="0"/>
              <a:t>Triangle Priority Area</a:t>
            </a:r>
          </a:p>
          <a:p>
            <a:r>
              <a:rPr lang="en-ZA" sz="2400" dirty="0"/>
              <a:t>Highveld Priority Area</a:t>
            </a:r>
          </a:p>
          <a:p>
            <a:r>
              <a:rPr lang="en-ZA" sz="2400" dirty="0"/>
              <a:t>Waterberg Priority Area</a:t>
            </a:r>
          </a:p>
          <a:p>
            <a:r>
              <a:rPr lang="en-ZA" sz="2400" dirty="0" smtClean="0"/>
              <a:t>Provincial:</a:t>
            </a:r>
            <a:endParaRPr lang="en-ZA" sz="2400" dirty="0"/>
          </a:p>
          <a:p>
            <a:pPr lvl="1"/>
            <a:r>
              <a:rPr lang="en-US" sz="2000" dirty="0"/>
              <a:t>Mpumalanga</a:t>
            </a:r>
          </a:p>
          <a:p>
            <a:pPr lvl="1"/>
            <a:r>
              <a:rPr lang="en-ZA" sz="2000" dirty="0"/>
              <a:t>Western Cape </a:t>
            </a:r>
            <a:endParaRPr lang="en-ZA" sz="2000" dirty="0" smtClean="0"/>
          </a:p>
          <a:p>
            <a:pPr lvl="1"/>
            <a:r>
              <a:rPr lang="en-ZA" sz="2000" dirty="0" smtClean="0"/>
              <a:t>North </a:t>
            </a:r>
            <a:r>
              <a:rPr lang="en-ZA" sz="2000" dirty="0"/>
              <a:t>West and Limpopo </a:t>
            </a:r>
            <a:endParaRPr lang="en-ZA" sz="2000" dirty="0" smtClean="0"/>
          </a:p>
          <a:p>
            <a:r>
              <a:rPr lang="en-ZA" sz="2400" dirty="0" smtClean="0"/>
              <a:t>Eskom</a:t>
            </a:r>
            <a:r>
              <a:rPr lang="en-ZA" sz="2400" dirty="0"/>
              <a:t>, Sasol and Richards Bay Clean Air Association</a:t>
            </a:r>
            <a:endParaRPr lang="en-US" sz="2400" dirty="0">
              <a:solidFill>
                <a:srgbClr val="008000"/>
              </a:solidFill>
            </a:endParaRPr>
          </a:p>
          <a:p>
            <a:pPr lvl="0" algn="just" eaLnBrk="0" fontAlgn="base" hangingPunct="0">
              <a:spcAft>
                <a:spcPct val="0"/>
              </a:spcAft>
              <a:buFont typeface="Arial" panose="020B0604020202020204" pitchFamily="34" charset="0"/>
              <a:buChar char="•"/>
              <a:defRPr/>
            </a:pPr>
            <a:endParaRPr lang="en-US" dirty="0"/>
          </a:p>
        </p:txBody>
      </p:sp>
    </p:spTree>
    <p:extLst>
      <p:ext uri="{BB962C8B-B14F-4D97-AF65-F5344CB8AC3E}">
        <p14:creationId xmlns:p14="http://schemas.microsoft.com/office/powerpoint/2010/main" xmlns="" val="1897872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eaLnBrk="0" fontAlgn="base" hangingPunct="0">
              <a:spcBef>
                <a:spcPct val="20000"/>
              </a:spcBef>
              <a:spcAft>
                <a:spcPct val="0"/>
              </a:spcAft>
              <a:defRPr/>
            </a:pPr>
            <a:r>
              <a:rPr lang="en-ZA" sz="4000" kern="0" dirty="0">
                <a:solidFill>
                  <a:srgbClr val="000000"/>
                </a:solidFill>
                <a:latin typeface="Arial" charset="0"/>
              </a:rPr>
              <a:t>NEM: Air Quality Act (39) of 2004 – AQA</a:t>
            </a:r>
            <a:endParaRPr lang="en-US" sz="1800" dirty="0"/>
          </a:p>
        </p:txBody>
      </p:sp>
      <p:sp>
        <p:nvSpPr>
          <p:cNvPr id="3" name="Content Placeholder 2"/>
          <p:cNvSpPr>
            <a:spLocks noGrp="1"/>
          </p:cNvSpPr>
          <p:nvPr>
            <p:ph idx="1"/>
          </p:nvPr>
        </p:nvSpPr>
        <p:spPr>
          <a:xfrm>
            <a:off x="527900" y="1443183"/>
            <a:ext cx="8158899" cy="4562598"/>
          </a:xfrm>
        </p:spPr>
        <p:txBody>
          <a:bodyPr>
            <a:normAutofit fontScale="85000" lnSpcReduction="10000"/>
          </a:bodyPr>
          <a:lstStyle/>
          <a:p>
            <a:pPr lvl="0" defTabSz="914400" eaLnBrk="0" fontAlgn="base" hangingPunct="0">
              <a:spcAft>
                <a:spcPct val="0"/>
              </a:spcAft>
              <a:buFontTx/>
              <a:buChar char="•"/>
            </a:pPr>
            <a:r>
              <a:rPr lang="en-GB" sz="2600" kern="0" dirty="0">
                <a:solidFill>
                  <a:srgbClr val="000000"/>
                </a:solidFill>
              </a:rPr>
              <a:t>The National Environmental Management Air Quality Act (39) “AQA” was established in 2004. On 9 September 2005, under section 64(1), read with section 64(2) of the  AQA, the Minister of Environmental Affairs and Tourism, determined 11 September 2005 as the date on which the AQA, with the exclusion of sections 21, 22, 36 to 49, 51(1)(e), 51(1)(f), 51(3), 60 and 61. </a:t>
            </a:r>
            <a:endParaRPr lang="en-GB" sz="2600" kern="0" dirty="0" smtClean="0">
              <a:solidFill>
                <a:srgbClr val="000000"/>
              </a:solidFill>
            </a:endParaRPr>
          </a:p>
          <a:p>
            <a:pPr lvl="0"/>
            <a:r>
              <a:rPr lang="en-ZA" sz="2600" dirty="0">
                <a:solidFill>
                  <a:prstClr val="black"/>
                </a:solidFill>
              </a:rPr>
              <a:t>Distinct shift from exclusively source-based air pollution control to holistic and integrated effects-based air quality management</a:t>
            </a:r>
          </a:p>
          <a:p>
            <a:pPr lvl="0"/>
            <a:r>
              <a:rPr lang="en-ZA" sz="2600" dirty="0">
                <a:solidFill>
                  <a:prstClr val="black"/>
                </a:solidFill>
              </a:rPr>
              <a:t>Focuses on adverse impacts of air pollution on the ambient environment</a:t>
            </a:r>
          </a:p>
          <a:p>
            <a:pPr lvl="0"/>
            <a:r>
              <a:rPr lang="en-ZA" sz="2600" dirty="0">
                <a:solidFill>
                  <a:prstClr val="black"/>
                </a:solidFill>
              </a:rPr>
              <a:t>Sets standards for pollutant levels in ambient air</a:t>
            </a:r>
          </a:p>
          <a:p>
            <a:pPr lvl="0"/>
            <a:r>
              <a:rPr lang="en-ZA" sz="2600" dirty="0">
                <a:solidFill>
                  <a:prstClr val="black"/>
                </a:solidFill>
              </a:rPr>
              <a:t>Sets emission standards to minimise the amount of pollution that enters the atmosphere</a:t>
            </a:r>
          </a:p>
          <a:p>
            <a:pPr lvl="0" defTabSz="914400" eaLnBrk="0" fontAlgn="base" hangingPunct="0">
              <a:spcAft>
                <a:spcPct val="0"/>
              </a:spcAft>
              <a:buFontTx/>
              <a:buChar char="•"/>
            </a:pPr>
            <a:endParaRPr lang="en-ZA" sz="2800" kern="0" dirty="0">
              <a:solidFill>
                <a:srgbClr val="000000"/>
              </a:solidFill>
              <a:latin typeface="Arial"/>
            </a:endParaRPr>
          </a:p>
          <a:p>
            <a:endParaRPr lang="en-US" dirty="0"/>
          </a:p>
        </p:txBody>
      </p:sp>
    </p:spTree>
    <p:extLst>
      <p:ext uri="{BB962C8B-B14F-4D97-AF65-F5344CB8AC3E}">
        <p14:creationId xmlns:p14="http://schemas.microsoft.com/office/powerpoint/2010/main" xmlns="" val="24277525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03" y="210849"/>
            <a:ext cx="8053235" cy="841202"/>
          </a:xfrm>
        </p:spPr>
        <p:txBody>
          <a:bodyPr>
            <a:normAutofit fontScale="90000"/>
          </a:bodyPr>
          <a:lstStyle/>
          <a:p>
            <a:r>
              <a:rPr lang="en-ZA" dirty="0"/>
              <a:t>PM</a:t>
            </a:r>
            <a:r>
              <a:rPr lang="en-ZA" baseline="-25000" dirty="0"/>
              <a:t>10</a:t>
            </a:r>
            <a:r>
              <a:rPr lang="en-ZA" dirty="0"/>
              <a:t> vs PM</a:t>
            </a:r>
            <a:r>
              <a:rPr lang="en-ZA" baseline="-25000" dirty="0"/>
              <a:t>2.5</a:t>
            </a:r>
            <a:r>
              <a:rPr lang="en-ZA" dirty="0" smtClean="0"/>
              <a:t>– Vaal Triangle </a:t>
            </a:r>
            <a:r>
              <a:rPr lang="en-ZA" dirty="0" err="1" smtClean="0"/>
              <a:t>Airshed</a:t>
            </a:r>
            <a:r>
              <a:rPr lang="en-ZA" dirty="0" smtClean="0"/>
              <a:t> Priority Area (VTAPA)</a:t>
            </a:r>
            <a:endParaRPr lang="en-US" dirty="0">
              <a:solidFill>
                <a:srgbClr val="008000"/>
              </a:solidFill>
            </a:endParaRPr>
          </a:p>
        </p:txBody>
      </p:sp>
      <p:pic>
        <p:nvPicPr>
          <p:cNvPr id="4" name="Content Placeholder 3"/>
          <p:cNvPicPr>
            <a:picLocks noGrp="1" noChangeAspect="1"/>
          </p:cNvPicPr>
          <p:nvPr>
            <p:ph idx="1"/>
          </p:nvPr>
        </p:nvPicPr>
        <p:blipFill>
          <a:blip r:embed="rId2"/>
          <a:stretch>
            <a:fillRect/>
          </a:stretch>
        </p:blipFill>
        <p:spPr>
          <a:xfrm>
            <a:off x="1" y="1385094"/>
            <a:ext cx="9143999" cy="4535540"/>
          </a:xfrm>
          <a:prstGeom prst="rect">
            <a:avLst/>
          </a:prstGeom>
        </p:spPr>
      </p:pic>
    </p:spTree>
    <p:extLst>
      <p:ext uri="{BB962C8B-B14F-4D97-AF65-F5344CB8AC3E}">
        <p14:creationId xmlns:p14="http://schemas.microsoft.com/office/powerpoint/2010/main" xmlns="" val="27492136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770" y="255405"/>
            <a:ext cx="8056281" cy="944130"/>
          </a:xfrm>
        </p:spPr>
        <p:txBody>
          <a:bodyPr>
            <a:normAutofit/>
          </a:bodyPr>
          <a:lstStyle/>
          <a:p>
            <a:r>
              <a:rPr lang="en-ZA" dirty="0"/>
              <a:t>PM</a:t>
            </a:r>
            <a:r>
              <a:rPr lang="en-ZA" baseline="-25000" dirty="0"/>
              <a:t>10</a:t>
            </a:r>
            <a:r>
              <a:rPr lang="en-ZA" dirty="0"/>
              <a:t> vs PM</a:t>
            </a:r>
            <a:r>
              <a:rPr lang="en-ZA" baseline="-25000" dirty="0"/>
              <a:t>2.5</a:t>
            </a:r>
            <a:r>
              <a:rPr lang="en-ZA" dirty="0" smtClean="0"/>
              <a:t>– Highveld Priority Area (HPA)</a:t>
            </a:r>
            <a:endParaRPr lang="en-US" dirty="0">
              <a:solidFill>
                <a:srgbClr val="008000"/>
              </a:solidFill>
            </a:endParaRPr>
          </a:p>
        </p:txBody>
      </p:sp>
      <p:pic>
        <p:nvPicPr>
          <p:cNvPr id="4" name="Content Placeholder 3"/>
          <p:cNvPicPr>
            <a:picLocks noGrp="1" noChangeAspect="1"/>
          </p:cNvPicPr>
          <p:nvPr>
            <p:ph idx="1"/>
          </p:nvPr>
        </p:nvPicPr>
        <p:blipFill>
          <a:blip r:embed="rId3"/>
          <a:stretch>
            <a:fillRect/>
          </a:stretch>
        </p:blipFill>
        <p:spPr>
          <a:xfrm>
            <a:off x="0" y="1398162"/>
            <a:ext cx="9144000" cy="4496833"/>
          </a:xfrm>
          <a:prstGeom prst="rect">
            <a:avLst/>
          </a:prstGeom>
        </p:spPr>
      </p:pic>
    </p:spTree>
    <p:extLst>
      <p:ext uri="{BB962C8B-B14F-4D97-AF65-F5344CB8AC3E}">
        <p14:creationId xmlns:p14="http://schemas.microsoft.com/office/powerpoint/2010/main" xmlns="" val="40601334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222736"/>
            <a:ext cx="8338369" cy="1222606"/>
          </a:xfrm>
        </p:spPr>
        <p:txBody>
          <a:bodyPr>
            <a:normAutofit/>
          </a:bodyPr>
          <a:lstStyle/>
          <a:p>
            <a:r>
              <a:rPr lang="en-ZA" dirty="0"/>
              <a:t>PM</a:t>
            </a:r>
            <a:r>
              <a:rPr lang="en-ZA" baseline="-25000" dirty="0"/>
              <a:t>10</a:t>
            </a:r>
            <a:r>
              <a:rPr lang="en-ZA" dirty="0"/>
              <a:t> </a:t>
            </a:r>
            <a:r>
              <a:rPr lang="en-ZA" dirty="0" smtClean="0"/>
              <a:t>vs </a:t>
            </a:r>
            <a:r>
              <a:rPr lang="en-ZA" dirty="0"/>
              <a:t>PM</a:t>
            </a:r>
            <a:r>
              <a:rPr lang="en-ZA" baseline="-25000" dirty="0"/>
              <a:t>2.5</a:t>
            </a:r>
            <a:r>
              <a:rPr lang="en-ZA" dirty="0"/>
              <a:t> – </a:t>
            </a:r>
            <a:r>
              <a:rPr lang="en-ZA" dirty="0" smtClean="0"/>
              <a:t>Waterberg-Bojanala Priority Area (WBPA)</a:t>
            </a:r>
            <a:endParaRPr lang="en-US" dirty="0">
              <a:solidFill>
                <a:srgbClr val="008000"/>
              </a:solidFill>
            </a:endParaRPr>
          </a:p>
        </p:txBody>
      </p:sp>
      <p:pic>
        <p:nvPicPr>
          <p:cNvPr id="4" name="Content Placeholder 3"/>
          <p:cNvPicPr>
            <a:picLocks noGrp="1" noChangeAspect="1"/>
          </p:cNvPicPr>
          <p:nvPr>
            <p:ph idx="1"/>
          </p:nvPr>
        </p:nvPicPr>
        <p:blipFill>
          <a:blip r:embed="rId2"/>
          <a:stretch>
            <a:fillRect/>
          </a:stretch>
        </p:blipFill>
        <p:spPr>
          <a:xfrm>
            <a:off x="0" y="1547214"/>
            <a:ext cx="9144000" cy="4453536"/>
          </a:xfrm>
          <a:prstGeom prst="rect">
            <a:avLst/>
          </a:prstGeom>
        </p:spPr>
      </p:pic>
    </p:spTree>
    <p:extLst>
      <p:ext uri="{BB962C8B-B14F-4D97-AF65-F5344CB8AC3E}">
        <p14:creationId xmlns:p14="http://schemas.microsoft.com/office/powerpoint/2010/main" xmlns="" val="405390380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88208"/>
            <a:ext cx="7886700" cy="858811"/>
          </a:xfrm>
        </p:spPr>
        <p:txBody>
          <a:bodyPr>
            <a:normAutofit/>
          </a:bodyPr>
          <a:lstStyle/>
          <a:p>
            <a:r>
              <a:rPr lang="en-ZA" dirty="0"/>
              <a:t>SO</a:t>
            </a:r>
            <a:r>
              <a:rPr lang="en-ZA" baseline="-25000" dirty="0"/>
              <a:t>2</a:t>
            </a:r>
            <a:r>
              <a:rPr lang="en-ZA" dirty="0" smtClean="0"/>
              <a:t> – VTAPA</a:t>
            </a:r>
            <a:endParaRPr lang="en-US" dirty="0">
              <a:solidFill>
                <a:srgbClr val="008000"/>
              </a:solidFill>
            </a:endParaRPr>
          </a:p>
        </p:txBody>
      </p:sp>
      <p:graphicFrame>
        <p:nvGraphicFramePr>
          <p:cNvPr id="5" name="Content Placeholder 4"/>
          <p:cNvGraphicFramePr>
            <a:graphicFrameLocks noGrp="1"/>
          </p:cNvGraphicFramePr>
          <p:nvPr>
            <p:ph idx="1"/>
            <p:extLst/>
          </p:nvPr>
        </p:nvGraphicFramePr>
        <p:xfrm>
          <a:off x="314058" y="1549460"/>
          <a:ext cx="8473155" cy="382637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19485403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1395"/>
            <a:ext cx="8377698" cy="1305817"/>
          </a:xfrm>
        </p:spPr>
        <p:txBody>
          <a:bodyPr>
            <a:normAutofit/>
          </a:bodyPr>
          <a:lstStyle/>
          <a:p>
            <a:r>
              <a:rPr lang="en-ZA" dirty="0"/>
              <a:t>SO</a:t>
            </a:r>
            <a:r>
              <a:rPr lang="en-ZA" baseline="-25000" dirty="0"/>
              <a:t>2</a:t>
            </a:r>
            <a:r>
              <a:rPr lang="en-ZA" dirty="0" smtClean="0"/>
              <a:t> – HPA</a:t>
            </a:r>
            <a:endParaRPr lang="en-US" dirty="0">
              <a:solidFill>
                <a:srgbClr val="008000"/>
              </a:solidFill>
            </a:endParaRPr>
          </a:p>
        </p:txBody>
      </p:sp>
      <p:pic>
        <p:nvPicPr>
          <p:cNvPr id="4" name="Content Placeholder 3"/>
          <p:cNvPicPr>
            <a:picLocks noGrp="1" noChangeAspect="1"/>
          </p:cNvPicPr>
          <p:nvPr>
            <p:ph idx="1"/>
          </p:nvPr>
        </p:nvPicPr>
        <p:blipFill>
          <a:blip r:embed="rId2"/>
          <a:stretch>
            <a:fillRect/>
          </a:stretch>
        </p:blipFill>
        <p:spPr>
          <a:xfrm>
            <a:off x="309785" y="1607212"/>
            <a:ext cx="8524430" cy="3986613"/>
          </a:xfrm>
          <a:prstGeom prst="rect">
            <a:avLst/>
          </a:prstGeom>
        </p:spPr>
      </p:pic>
    </p:spTree>
    <p:extLst>
      <p:ext uri="{BB962C8B-B14F-4D97-AF65-F5344CB8AC3E}">
        <p14:creationId xmlns:p14="http://schemas.microsoft.com/office/powerpoint/2010/main" xmlns="" val="3058553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58480"/>
            <a:ext cx="7886700" cy="382979"/>
          </a:xfrm>
        </p:spPr>
        <p:txBody>
          <a:bodyPr>
            <a:normAutofit fontScale="90000"/>
          </a:bodyPr>
          <a:lstStyle/>
          <a:p>
            <a:r>
              <a:rPr lang="en-ZA" dirty="0" smtClean="0"/>
              <a:t>SO</a:t>
            </a:r>
            <a:r>
              <a:rPr lang="en-ZA" baseline="-25000" dirty="0" smtClean="0"/>
              <a:t>2</a:t>
            </a:r>
            <a:r>
              <a:rPr lang="en-ZA" dirty="0" smtClean="0"/>
              <a:t> – WPA</a:t>
            </a:r>
            <a:endParaRPr lang="en-US" dirty="0">
              <a:solidFill>
                <a:srgbClr val="008000"/>
              </a:solidFill>
            </a:endParaRPr>
          </a:p>
        </p:txBody>
      </p:sp>
      <p:pic>
        <p:nvPicPr>
          <p:cNvPr id="7" name="Content Placeholder 6"/>
          <p:cNvPicPr>
            <a:picLocks noGrp="1" noChangeAspect="1"/>
          </p:cNvPicPr>
          <p:nvPr>
            <p:ph idx="1"/>
          </p:nvPr>
        </p:nvPicPr>
        <p:blipFill>
          <a:blip r:embed="rId2"/>
          <a:stretch>
            <a:fillRect/>
          </a:stretch>
        </p:blipFill>
        <p:spPr>
          <a:xfrm>
            <a:off x="348241" y="1543599"/>
            <a:ext cx="8447518" cy="3908744"/>
          </a:xfrm>
          <a:prstGeom prst="rect">
            <a:avLst/>
          </a:prstGeom>
        </p:spPr>
      </p:pic>
    </p:spTree>
    <p:extLst>
      <p:ext uri="{BB962C8B-B14F-4D97-AF65-F5344CB8AC3E}">
        <p14:creationId xmlns:p14="http://schemas.microsoft.com/office/powerpoint/2010/main" xmlns="" val="131559978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86207"/>
            <a:ext cx="7886700" cy="518207"/>
          </a:xfrm>
        </p:spPr>
        <p:txBody>
          <a:bodyPr>
            <a:normAutofit fontScale="90000"/>
          </a:bodyPr>
          <a:lstStyle/>
          <a:p>
            <a:r>
              <a:rPr lang="en-ZA" dirty="0"/>
              <a:t>PM10 </a:t>
            </a:r>
            <a:r>
              <a:rPr lang="en-ZA" dirty="0" smtClean="0"/>
              <a:t>– City of Johannesburg</a:t>
            </a:r>
            <a:endParaRPr lang="en-US" dirty="0">
              <a:solidFill>
                <a:srgbClr val="008000"/>
              </a:solidFill>
            </a:endParaRPr>
          </a:p>
        </p:txBody>
      </p:sp>
      <p:pic>
        <p:nvPicPr>
          <p:cNvPr id="5" name="Content Placeholder 4"/>
          <p:cNvPicPr>
            <a:picLocks noGrp="1" noChangeAspect="1"/>
          </p:cNvPicPr>
          <p:nvPr>
            <p:ph idx="1"/>
          </p:nvPr>
        </p:nvPicPr>
        <p:blipFill>
          <a:blip r:embed="rId2"/>
          <a:stretch>
            <a:fillRect/>
          </a:stretch>
        </p:blipFill>
        <p:spPr>
          <a:xfrm>
            <a:off x="339696" y="1581506"/>
            <a:ext cx="8421880" cy="3781514"/>
          </a:xfrm>
          <a:prstGeom prst="rect">
            <a:avLst/>
          </a:prstGeom>
        </p:spPr>
      </p:pic>
    </p:spTree>
    <p:extLst>
      <p:ext uri="{BB962C8B-B14F-4D97-AF65-F5344CB8AC3E}">
        <p14:creationId xmlns:p14="http://schemas.microsoft.com/office/powerpoint/2010/main" xmlns="" val="426840413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86207"/>
            <a:ext cx="7886700" cy="518207"/>
          </a:xfrm>
        </p:spPr>
        <p:txBody>
          <a:bodyPr>
            <a:normAutofit fontScale="90000"/>
          </a:bodyPr>
          <a:lstStyle/>
          <a:p>
            <a:r>
              <a:rPr lang="en-ZA" dirty="0"/>
              <a:t>PM10 </a:t>
            </a:r>
            <a:r>
              <a:rPr lang="en-ZA" dirty="0" smtClean="0"/>
              <a:t>– City of Cape Town</a:t>
            </a:r>
            <a:endParaRPr lang="en-US" dirty="0">
              <a:solidFill>
                <a:srgbClr val="008000"/>
              </a:solidFill>
            </a:endParaRPr>
          </a:p>
        </p:txBody>
      </p:sp>
      <p:pic>
        <p:nvPicPr>
          <p:cNvPr id="4" name="Content Placeholder 3"/>
          <p:cNvPicPr>
            <a:picLocks noGrp="1" noChangeAspect="1"/>
          </p:cNvPicPr>
          <p:nvPr>
            <p:ph idx="1"/>
          </p:nvPr>
        </p:nvPicPr>
        <p:blipFill>
          <a:blip r:embed="rId3"/>
          <a:stretch>
            <a:fillRect/>
          </a:stretch>
        </p:blipFill>
        <p:spPr>
          <a:xfrm>
            <a:off x="358924" y="1568687"/>
            <a:ext cx="8428289" cy="3807152"/>
          </a:xfrm>
          <a:prstGeom prst="rect">
            <a:avLst/>
          </a:prstGeom>
        </p:spPr>
      </p:pic>
    </p:spTree>
    <p:extLst>
      <p:ext uri="{BB962C8B-B14F-4D97-AF65-F5344CB8AC3E}">
        <p14:creationId xmlns:p14="http://schemas.microsoft.com/office/powerpoint/2010/main" xmlns="" val="145581662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86207"/>
            <a:ext cx="7886700" cy="518207"/>
          </a:xfrm>
        </p:spPr>
        <p:txBody>
          <a:bodyPr>
            <a:normAutofit fontScale="90000"/>
          </a:bodyPr>
          <a:lstStyle/>
          <a:p>
            <a:r>
              <a:rPr lang="en-ZA" dirty="0"/>
              <a:t>PM10 </a:t>
            </a:r>
            <a:r>
              <a:rPr lang="en-ZA" dirty="0" smtClean="0"/>
              <a:t>– City of </a:t>
            </a:r>
            <a:r>
              <a:rPr lang="en-ZA" dirty="0" err="1" smtClean="0"/>
              <a:t>eThekweni</a:t>
            </a:r>
            <a:endParaRPr lang="en-US" dirty="0">
              <a:solidFill>
                <a:srgbClr val="008000"/>
              </a:solidFill>
            </a:endParaRPr>
          </a:p>
        </p:txBody>
      </p:sp>
      <p:sp>
        <p:nvSpPr>
          <p:cNvPr id="3" name="Content Placeholder 2"/>
          <p:cNvSpPr>
            <a:spLocks noGrp="1"/>
          </p:cNvSpPr>
          <p:nvPr>
            <p:ph idx="1"/>
          </p:nvPr>
        </p:nvSpPr>
        <p:spPr>
          <a:xfrm>
            <a:off x="628650" y="2226469"/>
            <a:ext cx="7886700" cy="3014774"/>
          </a:xfrm>
        </p:spPr>
        <p:txBody>
          <a:bodyPr/>
          <a:lstStyle/>
          <a:p>
            <a:endParaRPr lang="en-ZA" dirty="0"/>
          </a:p>
        </p:txBody>
      </p:sp>
      <p:pic>
        <p:nvPicPr>
          <p:cNvPr id="5" name="Picture 4"/>
          <p:cNvPicPr>
            <a:picLocks noChangeAspect="1"/>
          </p:cNvPicPr>
          <p:nvPr/>
        </p:nvPicPr>
        <p:blipFill>
          <a:blip r:embed="rId2"/>
          <a:stretch>
            <a:fillRect/>
          </a:stretch>
        </p:blipFill>
        <p:spPr>
          <a:xfrm>
            <a:off x="333286" y="1555869"/>
            <a:ext cx="8498792" cy="3794333"/>
          </a:xfrm>
          <a:prstGeom prst="rect">
            <a:avLst/>
          </a:prstGeom>
        </p:spPr>
      </p:pic>
    </p:spTree>
    <p:extLst>
      <p:ext uri="{BB962C8B-B14F-4D97-AF65-F5344CB8AC3E}">
        <p14:creationId xmlns:p14="http://schemas.microsoft.com/office/powerpoint/2010/main" xmlns="" val="182448227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86207"/>
            <a:ext cx="7886700" cy="518207"/>
          </a:xfrm>
        </p:spPr>
        <p:txBody>
          <a:bodyPr>
            <a:normAutofit fontScale="90000"/>
          </a:bodyPr>
          <a:lstStyle/>
          <a:p>
            <a:r>
              <a:rPr lang="en-ZA" dirty="0"/>
              <a:t>PM10 </a:t>
            </a:r>
            <a:r>
              <a:rPr lang="en-ZA" dirty="0" smtClean="0"/>
              <a:t>– Western Cape</a:t>
            </a:r>
            <a:endParaRPr lang="en-US" dirty="0">
              <a:solidFill>
                <a:srgbClr val="008000"/>
              </a:solidFill>
            </a:endParaRPr>
          </a:p>
        </p:txBody>
      </p:sp>
      <p:pic>
        <p:nvPicPr>
          <p:cNvPr id="4" name="Content Placeholder 3"/>
          <p:cNvPicPr>
            <a:picLocks noGrp="1" noChangeAspect="1"/>
          </p:cNvPicPr>
          <p:nvPr>
            <p:ph idx="1"/>
          </p:nvPr>
        </p:nvPicPr>
        <p:blipFill>
          <a:blip r:embed="rId2"/>
          <a:stretch>
            <a:fillRect/>
          </a:stretch>
        </p:blipFill>
        <p:spPr>
          <a:xfrm>
            <a:off x="390970" y="1504415"/>
            <a:ext cx="8351378" cy="3890652"/>
          </a:xfrm>
          <a:prstGeom prst="rect">
            <a:avLst/>
          </a:prstGeom>
        </p:spPr>
      </p:pic>
    </p:spTree>
    <p:extLst>
      <p:ext uri="{BB962C8B-B14F-4D97-AF65-F5344CB8AC3E}">
        <p14:creationId xmlns:p14="http://schemas.microsoft.com/office/powerpoint/2010/main" xmlns="" val="15215177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eaLnBrk="0" fontAlgn="base" hangingPunct="0">
              <a:spcBef>
                <a:spcPct val="20000"/>
              </a:spcBef>
              <a:spcAft>
                <a:spcPct val="0"/>
              </a:spcAft>
            </a:pPr>
            <a:r>
              <a:rPr lang="en-ZA" kern="0" dirty="0">
                <a:solidFill>
                  <a:srgbClr val="000000"/>
                </a:solidFill>
                <a:latin typeface="Arial" charset="0"/>
              </a:rPr>
              <a:t>NEM: Air Quality Act (39) of 2004 – </a:t>
            </a:r>
            <a:r>
              <a:rPr lang="en-ZA" kern="0" dirty="0" smtClean="0">
                <a:solidFill>
                  <a:srgbClr val="000000"/>
                </a:solidFill>
                <a:latin typeface="Arial" charset="0"/>
              </a:rPr>
              <a:t>AQA - </a:t>
            </a:r>
            <a:r>
              <a:rPr lang="en-ZA" kern="0" dirty="0" smtClean="0">
                <a:solidFill>
                  <a:srgbClr val="000000"/>
                </a:solidFill>
                <a:latin typeface="Arial"/>
              </a:rPr>
              <a:t>Objectives</a:t>
            </a:r>
            <a:endParaRPr lang="en-US" sz="1800" dirty="0"/>
          </a:p>
        </p:txBody>
      </p:sp>
      <p:sp>
        <p:nvSpPr>
          <p:cNvPr id="3" name="Content Placeholder 2"/>
          <p:cNvSpPr>
            <a:spLocks noGrp="1"/>
          </p:cNvSpPr>
          <p:nvPr>
            <p:ph idx="1"/>
          </p:nvPr>
        </p:nvSpPr>
        <p:spPr>
          <a:xfrm>
            <a:off x="457200" y="1600201"/>
            <a:ext cx="8229600" cy="4227944"/>
          </a:xfrm>
        </p:spPr>
        <p:txBody>
          <a:bodyPr>
            <a:noAutofit/>
          </a:bodyPr>
          <a:lstStyle/>
          <a:p>
            <a:pPr algn="just" eaLnBrk="0" fontAlgn="base" hangingPunct="0">
              <a:spcAft>
                <a:spcPct val="0"/>
              </a:spcAft>
            </a:pPr>
            <a:r>
              <a:rPr lang="en-ZA" sz="2400" dirty="0">
                <a:latin typeface="Arial" panose="020B0604020202020204" pitchFamily="34" charset="0"/>
                <a:cs typeface="Arial" panose="020B0604020202020204" pitchFamily="34" charset="0"/>
              </a:rPr>
              <a:t>Give effect to Section 24(b) of the Constitution of SA, 1996</a:t>
            </a:r>
          </a:p>
          <a:p>
            <a:pPr algn="just" eaLnBrk="0" fontAlgn="base" hangingPunct="0">
              <a:spcAft>
                <a:spcPct val="0"/>
              </a:spcAft>
            </a:pPr>
            <a:r>
              <a:rPr lang="en-ZA" sz="2400" dirty="0">
                <a:latin typeface="Arial" panose="020B0604020202020204" pitchFamily="34" charset="0"/>
                <a:cs typeface="Arial" panose="020B0604020202020204" pitchFamily="34" charset="0"/>
              </a:rPr>
              <a:t>To protect the environment – reasonable measures </a:t>
            </a:r>
            <a:r>
              <a:rPr lang="en-ZA" sz="2400" dirty="0" smtClean="0">
                <a:latin typeface="Arial" panose="020B0604020202020204" pitchFamily="34" charset="0"/>
                <a:cs typeface="Arial" panose="020B0604020202020204" pitchFamily="34" charset="0"/>
              </a:rPr>
              <a:t>for: the </a:t>
            </a:r>
            <a:r>
              <a:rPr lang="en-ZA" sz="2400" dirty="0">
                <a:latin typeface="Arial" panose="020B0604020202020204" pitchFamily="34" charset="0"/>
                <a:cs typeface="Arial" panose="020B0604020202020204" pitchFamily="34" charset="0"/>
              </a:rPr>
              <a:t>protection and enhancement of the quality of air in the Republic;</a:t>
            </a:r>
          </a:p>
          <a:p>
            <a:pPr algn="just" eaLnBrk="0" fontAlgn="base" hangingPunct="0">
              <a:spcAft>
                <a:spcPct val="0"/>
              </a:spcAft>
            </a:pPr>
            <a:r>
              <a:rPr lang="en-ZA" sz="2400" dirty="0" smtClean="0">
                <a:latin typeface="Arial" panose="020B0604020202020204" pitchFamily="34" charset="0"/>
                <a:cs typeface="Arial" panose="020B0604020202020204" pitchFamily="34" charset="0"/>
              </a:rPr>
              <a:t>The </a:t>
            </a:r>
            <a:r>
              <a:rPr lang="en-ZA" sz="2400" dirty="0">
                <a:latin typeface="Arial" panose="020B0604020202020204" pitchFamily="34" charset="0"/>
                <a:cs typeface="Arial" panose="020B0604020202020204" pitchFamily="34" charset="0"/>
              </a:rPr>
              <a:t>prevention of air pollution and ecological degradation; and</a:t>
            </a:r>
          </a:p>
          <a:p>
            <a:pPr algn="just" eaLnBrk="0" fontAlgn="base" hangingPunct="0">
              <a:spcAft>
                <a:spcPct val="0"/>
              </a:spcAft>
            </a:pPr>
            <a:r>
              <a:rPr lang="en-ZA" sz="2400" dirty="0" smtClean="0">
                <a:latin typeface="Arial" panose="020B0604020202020204" pitchFamily="34" charset="0"/>
                <a:cs typeface="Arial" panose="020B0604020202020204" pitchFamily="34" charset="0"/>
              </a:rPr>
              <a:t>Securing </a:t>
            </a:r>
            <a:r>
              <a:rPr lang="en-ZA" sz="2400" dirty="0">
                <a:latin typeface="Arial" panose="020B0604020202020204" pitchFamily="34" charset="0"/>
                <a:cs typeface="Arial" panose="020B0604020202020204" pitchFamily="34" charset="0"/>
              </a:rPr>
              <a:t>ecologically sustainable development while promoting justifiable economic and social development</a:t>
            </a:r>
          </a:p>
          <a:p>
            <a:pPr marL="0" lvl="0" indent="0" algn="just" eaLnBrk="0" fontAlgn="base" hangingPunct="0">
              <a:spcAft>
                <a:spcPct val="0"/>
              </a:spcAft>
              <a:buNone/>
            </a:pPr>
            <a:endParaRPr lang="en-US" sz="1600" dirty="0">
              <a:latin typeface="Arial Narrow" panose="020B0606020202030204" pitchFamily="34" charset="0"/>
            </a:endParaRPr>
          </a:p>
        </p:txBody>
      </p:sp>
    </p:spTree>
    <p:extLst>
      <p:ext uri="{BB962C8B-B14F-4D97-AF65-F5344CB8AC3E}">
        <p14:creationId xmlns:p14="http://schemas.microsoft.com/office/powerpoint/2010/main" xmlns="" val="7980865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86207"/>
            <a:ext cx="7886700" cy="518207"/>
          </a:xfrm>
        </p:spPr>
        <p:txBody>
          <a:bodyPr>
            <a:normAutofit fontScale="90000"/>
          </a:bodyPr>
          <a:lstStyle/>
          <a:p>
            <a:r>
              <a:rPr lang="en-ZA" dirty="0"/>
              <a:t>PM10 </a:t>
            </a:r>
            <a:r>
              <a:rPr lang="en-ZA" dirty="0" smtClean="0"/>
              <a:t>– Mpumalanga</a:t>
            </a:r>
            <a:endParaRPr lang="en-US" dirty="0">
              <a:solidFill>
                <a:srgbClr val="008000"/>
              </a:solidFill>
            </a:endParaRPr>
          </a:p>
        </p:txBody>
      </p:sp>
      <p:pic>
        <p:nvPicPr>
          <p:cNvPr id="5" name="Content Placeholder 4"/>
          <p:cNvPicPr>
            <a:picLocks noGrp="1" noChangeAspect="1"/>
          </p:cNvPicPr>
          <p:nvPr>
            <p:ph idx="1"/>
          </p:nvPr>
        </p:nvPicPr>
        <p:blipFill>
          <a:blip r:embed="rId3"/>
          <a:stretch>
            <a:fillRect/>
          </a:stretch>
        </p:blipFill>
        <p:spPr>
          <a:xfrm>
            <a:off x="293915" y="1504414"/>
            <a:ext cx="8558503" cy="3866520"/>
          </a:xfrm>
          <a:prstGeom prst="rect">
            <a:avLst/>
          </a:prstGeom>
        </p:spPr>
      </p:pic>
    </p:spTree>
    <p:extLst>
      <p:ext uri="{BB962C8B-B14F-4D97-AF65-F5344CB8AC3E}">
        <p14:creationId xmlns:p14="http://schemas.microsoft.com/office/powerpoint/2010/main" xmlns="" val="222831669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74023"/>
            <a:ext cx="7886700" cy="404822"/>
          </a:xfrm>
        </p:spPr>
        <p:txBody>
          <a:bodyPr>
            <a:normAutofit fontScale="90000"/>
          </a:bodyPr>
          <a:lstStyle/>
          <a:p>
            <a:r>
              <a:rPr lang="en-ZA" dirty="0" smtClean="0"/>
              <a:t>PM10 – Eskom</a:t>
            </a:r>
            <a:endParaRPr lang="en-US" dirty="0">
              <a:solidFill>
                <a:srgbClr val="008000"/>
              </a:solidFill>
            </a:endParaRPr>
          </a:p>
        </p:txBody>
      </p:sp>
      <p:pic>
        <p:nvPicPr>
          <p:cNvPr id="3" name="Picture 2"/>
          <p:cNvPicPr>
            <a:picLocks noChangeAspect="1"/>
          </p:cNvPicPr>
          <p:nvPr/>
        </p:nvPicPr>
        <p:blipFill>
          <a:blip r:embed="rId3"/>
          <a:stretch>
            <a:fillRect/>
          </a:stretch>
        </p:blipFill>
        <p:spPr>
          <a:xfrm>
            <a:off x="307910" y="1378845"/>
            <a:ext cx="8453535" cy="4006084"/>
          </a:xfrm>
          <a:prstGeom prst="rect">
            <a:avLst/>
          </a:prstGeom>
        </p:spPr>
      </p:pic>
    </p:spTree>
    <p:extLst>
      <p:ext uri="{BB962C8B-B14F-4D97-AF65-F5344CB8AC3E}">
        <p14:creationId xmlns:p14="http://schemas.microsoft.com/office/powerpoint/2010/main" xmlns="" val="272593317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74023"/>
            <a:ext cx="7886700" cy="404822"/>
          </a:xfrm>
        </p:spPr>
        <p:txBody>
          <a:bodyPr>
            <a:normAutofit fontScale="90000"/>
          </a:bodyPr>
          <a:lstStyle/>
          <a:p>
            <a:r>
              <a:rPr lang="en-ZA" dirty="0" smtClean="0"/>
              <a:t>PM10 – Richard Bay Clean Air Association</a:t>
            </a:r>
            <a:endParaRPr lang="en-US" dirty="0">
              <a:solidFill>
                <a:srgbClr val="008000"/>
              </a:solidFill>
            </a:endParaRPr>
          </a:p>
        </p:txBody>
      </p:sp>
      <p:pic>
        <p:nvPicPr>
          <p:cNvPr id="3" name="Picture 2"/>
          <p:cNvPicPr>
            <a:picLocks noChangeAspect="1"/>
          </p:cNvPicPr>
          <p:nvPr/>
        </p:nvPicPr>
        <p:blipFill>
          <a:blip r:embed="rId2"/>
          <a:stretch>
            <a:fillRect/>
          </a:stretch>
        </p:blipFill>
        <p:spPr>
          <a:xfrm>
            <a:off x="333286" y="1466138"/>
            <a:ext cx="8453927" cy="3896882"/>
          </a:xfrm>
          <a:prstGeom prst="rect">
            <a:avLst/>
          </a:prstGeom>
        </p:spPr>
      </p:pic>
    </p:spTree>
    <p:extLst>
      <p:ext uri="{BB962C8B-B14F-4D97-AF65-F5344CB8AC3E}">
        <p14:creationId xmlns:p14="http://schemas.microsoft.com/office/powerpoint/2010/main" xmlns="" val="36407529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74023"/>
            <a:ext cx="7886700" cy="404822"/>
          </a:xfrm>
        </p:spPr>
        <p:txBody>
          <a:bodyPr>
            <a:normAutofit fontScale="90000"/>
          </a:bodyPr>
          <a:lstStyle/>
          <a:p>
            <a:r>
              <a:rPr lang="en-ZA" dirty="0" smtClean="0"/>
              <a:t>PM10 – Sasol</a:t>
            </a:r>
            <a:endParaRPr lang="en-US" dirty="0">
              <a:solidFill>
                <a:srgbClr val="008000"/>
              </a:solidFill>
            </a:endParaRPr>
          </a:p>
        </p:txBody>
      </p:sp>
      <p:pic>
        <p:nvPicPr>
          <p:cNvPr id="4" name="Picture 3"/>
          <p:cNvPicPr>
            <a:picLocks noChangeAspect="1"/>
          </p:cNvPicPr>
          <p:nvPr/>
        </p:nvPicPr>
        <p:blipFill>
          <a:blip r:embed="rId2"/>
          <a:stretch>
            <a:fillRect/>
          </a:stretch>
        </p:blipFill>
        <p:spPr>
          <a:xfrm>
            <a:off x="397379" y="1440500"/>
            <a:ext cx="8351378" cy="3871245"/>
          </a:xfrm>
          <a:prstGeom prst="rect">
            <a:avLst/>
          </a:prstGeom>
        </p:spPr>
      </p:pic>
    </p:spTree>
    <p:extLst>
      <p:ext uri="{BB962C8B-B14F-4D97-AF65-F5344CB8AC3E}">
        <p14:creationId xmlns:p14="http://schemas.microsoft.com/office/powerpoint/2010/main" xmlns="" val="251668626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02117"/>
            <a:ext cx="7886700" cy="479570"/>
          </a:xfrm>
        </p:spPr>
        <p:txBody>
          <a:bodyPr>
            <a:normAutofit fontScale="90000"/>
          </a:bodyPr>
          <a:lstStyle/>
          <a:p>
            <a:r>
              <a:rPr lang="en-ZA" dirty="0" smtClean="0"/>
              <a:t>SO2 – City of Cape Town</a:t>
            </a:r>
            <a:endParaRPr lang="en-US" dirty="0">
              <a:solidFill>
                <a:srgbClr val="008000"/>
              </a:solidFill>
            </a:endParaRPr>
          </a:p>
        </p:txBody>
      </p:sp>
      <p:sp>
        <p:nvSpPr>
          <p:cNvPr id="3" name="Content Placeholder 2"/>
          <p:cNvSpPr>
            <a:spLocks noGrp="1"/>
          </p:cNvSpPr>
          <p:nvPr>
            <p:ph idx="1"/>
          </p:nvPr>
        </p:nvSpPr>
        <p:spPr/>
        <p:txBody>
          <a:bodyPr/>
          <a:lstStyle/>
          <a:p>
            <a:endParaRPr lang="en-ZA"/>
          </a:p>
        </p:txBody>
      </p:sp>
      <p:pic>
        <p:nvPicPr>
          <p:cNvPr id="6" name="Picture 5"/>
          <p:cNvPicPr>
            <a:picLocks noChangeAspect="1"/>
          </p:cNvPicPr>
          <p:nvPr/>
        </p:nvPicPr>
        <p:blipFill>
          <a:blip r:embed="rId3"/>
          <a:stretch>
            <a:fillRect/>
          </a:stretch>
        </p:blipFill>
        <p:spPr>
          <a:xfrm>
            <a:off x="326877" y="1581687"/>
            <a:ext cx="8550067" cy="3781333"/>
          </a:xfrm>
          <a:prstGeom prst="rect">
            <a:avLst/>
          </a:prstGeom>
        </p:spPr>
      </p:pic>
    </p:spTree>
    <p:extLst>
      <p:ext uri="{BB962C8B-B14F-4D97-AF65-F5344CB8AC3E}">
        <p14:creationId xmlns:p14="http://schemas.microsoft.com/office/powerpoint/2010/main" xmlns="" val="277882200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02117"/>
            <a:ext cx="7886700" cy="479570"/>
          </a:xfrm>
        </p:spPr>
        <p:txBody>
          <a:bodyPr>
            <a:normAutofit fontScale="90000"/>
          </a:bodyPr>
          <a:lstStyle/>
          <a:p>
            <a:r>
              <a:rPr lang="en-ZA" dirty="0" smtClean="0"/>
              <a:t>SO2 – Mpumalanga</a:t>
            </a:r>
            <a:endParaRPr lang="en-US" dirty="0">
              <a:solidFill>
                <a:srgbClr val="008000"/>
              </a:solidFill>
            </a:endParaRPr>
          </a:p>
        </p:txBody>
      </p:sp>
      <p:pic>
        <p:nvPicPr>
          <p:cNvPr id="4" name="Content Placeholder 3"/>
          <p:cNvPicPr>
            <a:picLocks noGrp="1" noChangeAspect="1"/>
          </p:cNvPicPr>
          <p:nvPr>
            <p:ph idx="1"/>
          </p:nvPr>
        </p:nvPicPr>
        <p:blipFill>
          <a:blip r:embed="rId2"/>
          <a:stretch>
            <a:fillRect/>
          </a:stretch>
        </p:blipFill>
        <p:spPr>
          <a:xfrm>
            <a:off x="307649" y="1632781"/>
            <a:ext cx="8383424" cy="3723830"/>
          </a:xfrm>
          <a:prstGeom prst="rect">
            <a:avLst/>
          </a:prstGeom>
        </p:spPr>
      </p:pic>
    </p:spTree>
    <p:extLst>
      <p:ext uri="{BB962C8B-B14F-4D97-AF65-F5344CB8AC3E}">
        <p14:creationId xmlns:p14="http://schemas.microsoft.com/office/powerpoint/2010/main" xmlns="" val="76615143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4"/>
            <a:ext cx="7886700" cy="286388"/>
          </a:xfrm>
        </p:spPr>
        <p:txBody>
          <a:bodyPr>
            <a:normAutofit fontScale="90000"/>
          </a:bodyPr>
          <a:lstStyle/>
          <a:p>
            <a:r>
              <a:rPr lang="en-ZA" dirty="0"/>
              <a:t>PM10 </a:t>
            </a:r>
            <a:r>
              <a:rPr lang="en-ZA" dirty="0" smtClean="0"/>
              <a:t>– Eskom</a:t>
            </a:r>
            <a:endParaRPr lang="en-US" dirty="0">
              <a:solidFill>
                <a:srgbClr val="008000"/>
              </a:solidFill>
            </a:endParaRPr>
          </a:p>
        </p:txBody>
      </p:sp>
      <p:pic>
        <p:nvPicPr>
          <p:cNvPr id="4" name="Content Placeholder 3"/>
          <p:cNvPicPr>
            <a:picLocks noGrp="1" noChangeAspect="1"/>
          </p:cNvPicPr>
          <p:nvPr>
            <p:ph idx="1"/>
          </p:nvPr>
        </p:nvPicPr>
        <p:blipFill>
          <a:blip r:embed="rId3"/>
          <a:stretch>
            <a:fillRect/>
          </a:stretch>
        </p:blipFill>
        <p:spPr>
          <a:xfrm>
            <a:off x="321906" y="1417482"/>
            <a:ext cx="8467531" cy="3988442"/>
          </a:xfrm>
          <a:prstGeom prst="rect">
            <a:avLst/>
          </a:prstGeom>
        </p:spPr>
      </p:pic>
    </p:spTree>
    <p:extLst>
      <p:ext uri="{BB962C8B-B14F-4D97-AF65-F5344CB8AC3E}">
        <p14:creationId xmlns:p14="http://schemas.microsoft.com/office/powerpoint/2010/main" xmlns="" val="425189589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37911"/>
            <a:ext cx="7886700" cy="566503"/>
          </a:xfrm>
        </p:spPr>
        <p:txBody>
          <a:bodyPr/>
          <a:lstStyle/>
          <a:p>
            <a:r>
              <a:rPr lang="en-ZA" dirty="0" smtClean="0"/>
              <a:t>SO2 </a:t>
            </a:r>
            <a:r>
              <a:rPr lang="en-ZA" dirty="0"/>
              <a:t>– </a:t>
            </a:r>
            <a:r>
              <a:rPr lang="en-ZA" dirty="0" smtClean="0"/>
              <a:t>Richard Bay Clean Air Association</a:t>
            </a:r>
            <a:endParaRPr lang="en-US" dirty="0">
              <a:solidFill>
                <a:srgbClr val="008000"/>
              </a:solidFill>
            </a:endParaRPr>
          </a:p>
        </p:txBody>
      </p:sp>
      <p:pic>
        <p:nvPicPr>
          <p:cNvPr id="3" name="Picture 2"/>
          <p:cNvPicPr>
            <a:picLocks noChangeAspect="1"/>
          </p:cNvPicPr>
          <p:nvPr/>
        </p:nvPicPr>
        <p:blipFill>
          <a:blip r:embed="rId2"/>
          <a:stretch>
            <a:fillRect/>
          </a:stretch>
        </p:blipFill>
        <p:spPr>
          <a:xfrm>
            <a:off x="326877" y="1504414"/>
            <a:ext cx="8473155" cy="3884243"/>
          </a:xfrm>
          <a:prstGeom prst="rect">
            <a:avLst/>
          </a:prstGeom>
        </p:spPr>
      </p:pic>
    </p:spTree>
    <p:extLst>
      <p:ext uri="{BB962C8B-B14F-4D97-AF65-F5344CB8AC3E}">
        <p14:creationId xmlns:p14="http://schemas.microsoft.com/office/powerpoint/2010/main" xmlns="" val="224660660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37911"/>
            <a:ext cx="7886700" cy="566503"/>
          </a:xfrm>
        </p:spPr>
        <p:txBody>
          <a:bodyPr/>
          <a:lstStyle/>
          <a:p>
            <a:r>
              <a:rPr lang="en-ZA" dirty="0" smtClean="0"/>
              <a:t>SO2 </a:t>
            </a:r>
            <a:r>
              <a:rPr lang="en-ZA" dirty="0"/>
              <a:t>– </a:t>
            </a:r>
            <a:r>
              <a:rPr lang="en-ZA" dirty="0" smtClean="0"/>
              <a:t>Sasol</a:t>
            </a:r>
            <a:endParaRPr lang="en-US" dirty="0">
              <a:solidFill>
                <a:srgbClr val="008000"/>
              </a:solidFill>
            </a:endParaRPr>
          </a:p>
        </p:txBody>
      </p:sp>
      <p:pic>
        <p:nvPicPr>
          <p:cNvPr id="3" name="Picture 2"/>
          <p:cNvPicPr>
            <a:picLocks noChangeAspect="1"/>
          </p:cNvPicPr>
          <p:nvPr/>
        </p:nvPicPr>
        <p:blipFill>
          <a:blip r:embed="rId2"/>
          <a:stretch>
            <a:fillRect/>
          </a:stretch>
        </p:blipFill>
        <p:spPr>
          <a:xfrm>
            <a:off x="320467" y="1414862"/>
            <a:ext cx="8511611" cy="3967386"/>
          </a:xfrm>
          <a:prstGeom prst="rect">
            <a:avLst/>
          </a:prstGeom>
        </p:spPr>
      </p:pic>
    </p:spTree>
    <p:extLst>
      <p:ext uri="{BB962C8B-B14F-4D97-AF65-F5344CB8AC3E}">
        <p14:creationId xmlns:p14="http://schemas.microsoft.com/office/powerpoint/2010/main" xmlns="" val="313487368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solidFill>
                <a:srgbClr val="008000"/>
              </a:solidFill>
            </a:endParaRPr>
          </a:p>
        </p:txBody>
      </p:sp>
      <p:sp>
        <p:nvSpPr>
          <p:cNvPr id="3" name="Content Placeholder 2"/>
          <p:cNvSpPr>
            <a:spLocks noGrp="1"/>
          </p:cNvSpPr>
          <p:nvPr>
            <p:ph idx="1"/>
          </p:nvPr>
        </p:nvSpPr>
        <p:spPr>
          <a:xfrm>
            <a:off x="1485900" y="2692978"/>
            <a:ext cx="6172200" cy="731626"/>
          </a:xfrm>
        </p:spPr>
        <p:txBody>
          <a:bodyPr>
            <a:normAutofit/>
          </a:bodyPr>
          <a:lstStyle/>
          <a:p>
            <a:pPr marL="0" indent="0" algn="ctr">
              <a:buNone/>
            </a:pPr>
            <a:r>
              <a:rPr lang="en-GB" sz="3600" b="1" dirty="0"/>
              <a:t>National Air Quality Indicator</a:t>
            </a:r>
            <a:endParaRPr lang="en-US" sz="3600" dirty="0">
              <a:solidFill>
                <a:srgbClr val="008000"/>
              </a:solidFill>
            </a:endParaRPr>
          </a:p>
        </p:txBody>
      </p:sp>
    </p:spTree>
    <p:extLst>
      <p:ext uri="{BB962C8B-B14F-4D97-AF65-F5344CB8AC3E}">
        <p14:creationId xmlns:p14="http://schemas.microsoft.com/office/powerpoint/2010/main" xmlns="" val="13712400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eaLnBrk="0" fontAlgn="base" hangingPunct="0">
              <a:spcBef>
                <a:spcPct val="20000"/>
              </a:spcBef>
              <a:spcAft>
                <a:spcPct val="0"/>
              </a:spcAft>
            </a:pPr>
            <a:r>
              <a:rPr lang="en-ZA" kern="0" dirty="0">
                <a:solidFill>
                  <a:srgbClr val="000000"/>
                </a:solidFill>
                <a:latin typeface="Arial"/>
              </a:rPr>
              <a:t>Repeal of the APPA</a:t>
            </a:r>
            <a:endParaRPr lang="en-US" sz="1800" dirty="0"/>
          </a:p>
        </p:txBody>
      </p:sp>
      <p:sp>
        <p:nvSpPr>
          <p:cNvPr id="3" name="Content Placeholder 2"/>
          <p:cNvSpPr>
            <a:spLocks noGrp="1"/>
          </p:cNvSpPr>
          <p:nvPr>
            <p:ph idx="1"/>
          </p:nvPr>
        </p:nvSpPr>
        <p:spPr>
          <a:xfrm>
            <a:off x="457200" y="1600201"/>
            <a:ext cx="8229600" cy="4227944"/>
          </a:xfrm>
        </p:spPr>
        <p:txBody>
          <a:bodyPr>
            <a:normAutofit/>
          </a:bodyPr>
          <a:lstStyle/>
          <a:p>
            <a:r>
              <a:rPr lang="en-GB" dirty="0"/>
              <a:t>Minister’s notice bringing the remainder of the NEM: AQA into operation, namely, sections 21, 22, chapter 5, 51(1)(e), 51(1)(f), 51(3), 60 and 61 was published on 26 March 2010 </a:t>
            </a:r>
          </a:p>
          <a:p>
            <a:r>
              <a:rPr lang="en-GB" dirty="0"/>
              <a:t>31 March 2010: publication of the full Section 21 Notice</a:t>
            </a:r>
          </a:p>
          <a:p>
            <a:pPr marL="0" indent="0">
              <a:buNone/>
            </a:pPr>
            <a:endParaRPr lang="en-US" dirty="0"/>
          </a:p>
        </p:txBody>
      </p:sp>
    </p:spTree>
    <p:extLst>
      <p:ext uri="{BB962C8B-B14F-4D97-AF65-F5344CB8AC3E}">
        <p14:creationId xmlns:p14="http://schemas.microsoft.com/office/powerpoint/2010/main" xmlns="" val="38704533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eaLnBrk="0" fontAlgn="base" hangingPunct="0">
              <a:spcBef>
                <a:spcPct val="20000"/>
              </a:spcBef>
              <a:spcAft>
                <a:spcPct val="0"/>
              </a:spcAft>
            </a:pPr>
            <a:r>
              <a:rPr lang="en-ZA" kern="0" dirty="0">
                <a:solidFill>
                  <a:srgbClr val="000000"/>
                </a:solidFill>
                <a:latin typeface="Arial"/>
              </a:rPr>
              <a:t>The National Air Quality Indicator (NAQI)</a:t>
            </a:r>
            <a:endParaRPr lang="en-US" dirty="0"/>
          </a:p>
        </p:txBody>
      </p:sp>
      <p:sp>
        <p:nvSpPr>
          <p:cNvPr id="3" name="Content Placeholder 2"/>
          <p:cNvSpPr>
            <a:spLocks noGrp="1"/>
          </p:cNvSpPr>
          <p:nvPr>
            <p:ph idx="1"/>
          </p:nvPr>
        </p:nvSpPr>
        <p:spPr>
          <a:xfrm>
            <a:off x="457200" y="1315027"/>
            <a:ext cx="8229600" cy="4586151"/>
          </a:xfrm>
        </p:spPr>
        <p:txBody>
          <a:bodyPr>
            <a:normAutofit fontScale="85000" lnSpcReduction="20000"/>
          </a:bodyPr>
          <a:lstStyle/>
          <a:p>
            <a:pPr lvl="0" algn="just" eaLnBrk="0" fontAlgn="base" hangingPunct="0">
              <a:spcAft>
                <a:spcPct val="0"/>
              </a:spcAft>
              <a:buFont typeface="Arial" panose="020B0604020202020204" pitchFamily="34" charset="0"/>
              <a:buChar char="•"/>
              <a:defRPr/>
            </a:pPr>
            <a:endParaRPr lang="en-US" altLang="en-US" sz="2200" dirty="0">
              <a:solidFill>
                <a:prstClr val="black"/>
              </a:solidFill>
              <a:latin typeface="Arial Narrow" panose="020B0606020202030204" pitchFamily="34" charset="0"/>
              <a:cs typeface="Arial" panose="020B0604020202020204" pitchFamily="34" charset="0"/>
            </a:endParaRPr>
          </a:p>
          <a:p>
            <a:pPr algn="just" eaLnBrk="0" fontAlgn="base" hangingPunct="0">
              <a:spcAft>
                <a:spcPct val="0"/>
              </a:spcAft>
              <a:buFont typeface="Arial" panose="020B0604020202020204" pitchFamily="34" charset="0"/>
              <a:buChar char="•"/>
              <a:defRPr/>
            </a:pPr>
            <a:endParaRPr lang="en-US" altLang="en-US" sz="1600" dirty="0">
              <a:solidFill>
                <a:prstClr val="black"/>
              </a:solidFill>
              <a:latin typeface="Arial" panose="020B0604020202020204" pitchFamily="34" charset="0"/>
              <a:cs typeface="Arial" panose="020B0604020202020204" pitchFamily="34" charset="0"/>
            </a:endParaRPr>
          </a:p>
          <a:p>
            <a:r>
              <a:rPr lang="en-ZA" dirty="0"/>
              <a:t>Purpose:</a:t>
            </a:r>
          </a:p>
          <a:p>
            <a:pPr lvl="1"/>
            <a:r>
              <a:rPr lang="en-GB" dirty="0"/>
              <a:t>To monitor the state and trend of air ambient quality in South Africa.</a:t>
            </a:r>
          </a:p>
          <a:p>
            <a:pPr lvl="1"/>
            <a:r>
              <a:rPr lang="en-GB" dirty="0"/>
              <a:t>To monitor the efficacy of air quality interventions: policies, regulations, AQMPs...</a:t>
            </a:r>
          </a:p>
          <a:p>
            <a:r>
              <a:rPr lang="en-GB" dirty="0"/>
              <a:t>Principles:</a:t>
            </a:r>
          </a:p>
          <a:p>
            <a:pPr lvl="1"/>
            <a:r>
              <a:rPr lang="en-US" dirty="0"/>
              <a:t>Simple but not simplistic</a:t>
            </a:r>
            <a:endParaRPr lang="en-ZA" dirty="0"/>
          </a:p>
          <a:p>
            <a:pPr lvl="1"/>
            <a:r>
              <a:rPr lang="en-US" dirty="0"/>
              <a:t>Credibility</a:t>
            </a:r>
            <a:endParaRPr lang="en-ZA" dirty="0"/>
          </a:p>
          <a:p>
            <a:pPr lvl="1"/>
            <a:r>
              <a:rPr lang="en-US" dirty="0"/>
              <a:t>Transparency and complexity</a:t>
            </a:r>
            <a:endParaRPr lang="en-ZA" dirty="0"/>
          </a:p>
          <a:p>
            <a:pPr lvl="1"/>
            <a:r>
              <a:rPr lang="en-US" dirty="0"/>
              <a:t>Accuracy and reproducibility</a:t>
            </a:r>
            <a:endParaRPr lang="en-ZA" dirty="0"/>
          </a:p>
          <a:p>
            <a:pPr lvl="1"/>
            <a:r>
              <a:rPr lang="en-US" dirty="0"/>
              <a:t>Sensitivity</a:t>
            </a:r>
            <a:endParaRPr lang="en-ZA" dirty="0"/>
          </a:p>
          <a:p>
            <a:pPr lvl="0" algn="just" eaLnBrk="0" fontAlgn="base" hangingPunct="0">
              <a:spcAft>
                <a:spcPct val="0"/>
              </a:spcAft>
              <a:buFont typeface="Arial" panose="020B0604020202020204" pitchFamily="34" charset="0"/>
              <a:buChar char="•"/>
              <a:defRPr/>
            </a:pPr>
            <a:endParaRPr lang="en-ZA" altLang="en-US" sz="1500" dirty="0">
              <a:solidFill>
                <a:prstClr val="black"/>
              </a:solidFill>
              <a:latin typeface="Arial" panose="020B0604020202020204" pitchFamily="34" charset="0"/>
              <a:cs typeface="Arial" panose="020B0604020202020204" pitchFamily="34" charset="0"/>
            </a:endParaRPr>
          </a:p>
          <a:p>
            <a:pPr lvl="0" algn="just" eaLnBrk="0" fontAlgn="base" hangingPunct="0">
              <a:spcAft>
                <a:spcPct val="0"/>
              </a:spcAft>
              <a:buFont typeface="Arial" panose="020B0604020202020204" pitchFamily="34" charset="0"/>
              <a:buChar char="•"/>
              <a:defRPr/>
            </a:pPr>
            <a:endParaRPr lang="en-US" dirty="0"/>
          </a:p>
        </p:txBody>
      </p:sp>
    </p:spTree>
    <p:extLst>
      <p:ext uri="{BB962C8B-B14F-4D97-AF65-F5344CB8AC3E}">
        <p14:creationId xmlns:p14="http://schemas.microsoft.com/office/powerpoint/2010/main" xmlns="" val="6145950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40949" y="2144190"/>
            <a:ext cx="8061026" cy="3249368"/>
          </a:xfrm>
          <a:prstGeom prst="rect">
            <a:avLst/>
          </a:prstGeom>
        </p:spPr>
      </p:pic>
      <p:sp>
        <p:nvSpPr>
          <p:cNvPr id="2" name="Title 1"/>
          <p:cNvSpPr>
            <a:spLocks noGrp="1"/>
          </p:cNvSpPr>
          <p:nvPr>
            <p:ph type="title"/>
          </p:nvPr>
        </p:nvSpPr>
        <p:spPr>
          <a:xfrm>
            <a:off x="628650" y="878359"/>
            <a:ext cx="7886700" cy="994172"/>
          </a:xfrm>
        </p:spPr>
        <p:txBody>
          <a:bodyPr/>
          <a:lstStyle/>
          <a:p>
            <a:r>
              <a:rPr lang="en-GB" dirty="0" smtClean="0"/>
              <a:t>National</a:t>
            </a:r>
            <a:r>
              <a:rPr lang="en-GB" b="1" dirty="0" smtClean="0"/>
              <a:t> and PA Air Quality Indicators</a:t>
            </a:r>
            <a:endParaRPr lang="en-GB" dirty="0"/>
          </a:p>
        </p:txBody>
      </p:sp>
      <p:sp>
        <p:nvSpPr>
          <p:cNvPr id="6" name="TextBox 5"/>
          <p:cNvSpPr txBox="1"/>
          <p:nvPr/>
        </p:nvSpPr>
        <p:spPr>
          <a:xfrm>
            <a:off x="5995885" y="2275539"/>
            <a:ext cx="926561" cy="253916"/>
          </a:xfrm>
          <a:prstGeom prst="rect">
            <a:avLst/>
          </a:prstGeom>
          <a:solidFill>
            <a:schemeClr val="bg2">
              <a:lumMod val="90000"/>
            </a:schemeClr>
          </a:solidFill>
        </p:spPr>
        <p:txBody>
          <a:bodyPr wrap="square" rtlCol="0">
            <a:spAutoFit/>
          </a:bodyPr>
          <a:lstStyle/>
          <a:p>
            <a:pPr defTabSz="685800"/>
            <a:r>
              <a:rPr lang="en-GB" sz="1050" b="1" dirty="0">
                <a:solidFill>
                  <a:prstClr val="black"/>
                </a:solidFill>
                <a:latin typeface="Calibri"/>
              </a:rPr>
              <a:t>HPA = 1.71</a:t>
            </a:r>
          </a:p>
        </p:txBody>
      </p:sp>
      <p:sp>
        <p:nvSpPr>
          <p:cNvPr id="7" name="TextBox 6"/>
          <p:cNvSpPr txBox="1"/>
          <p:nvPr/>
        </p:nvSpPr>
        <p:spPr>
          <a:xfrm>
            <a:off x="5938735" y="3037166"/>
            <a:ext cx="1152728" cy="253916"/>
          </a:xfrm>
          <a:prstGeom prst="rect">
            <a:avLst/>
          </a:prstGeom>
          <a:solidFill>
            <a:schemeClr val="bg2">
              <a:lumMod val="90000"/>
            </a:schemeClr>
          </a:solidFill>
        </p:spPr>
        <p:txBody>
          <a:bodyPr wrap="square" rtlCol="0">
            <a:spAutoFit/>
          </a:bodyPr>
          <a:lstStyle/>
          <a:p>
            <a:pPr defTabSz="685800"/>
            <a:r>
              <a:rPr lang="en-GB" sz="1050" b="1" dirty="0">
                <a:solidFill>
                  <a:prstClr val="black"/>
                </a:solidFill>
                <a:latin typeface="Calibri"/>
              </a:rPr>
              <a:t>VTAPA = 1.17</a:t>
            </a:r>
          </a:p>
        </p:txBody>
      </p:sp>
      <p:sp>
        <p:nvSpPr>
          <p:cNvPr id="8" name="TextBox 7"/>
          <p:cNvSpPr txBox="1"/>
          <p:nvPr/>
        </p:nvSpPr>
        <p:spPr>
          <a:xfrm>
            <a:off x="5938735" y="3491875"/>
            <a:ext cx="1040861" cy="253916"/>
          </a:xfrm>
          <a:prstGeom prst="rect">
            <a:avLst/>
          </a:prstGeom>
          <a:solidFill>
            <a:schemeClr val="bg2">
              <a:lumMod val="90000"/>
            </a:schemeClr>
          </a:solidFill>
        </p:spPr>
        <p:txBody>
          <a:bodyPr wrap="square" rtlCol="0">
            <a:spAutoFit/>
          </a:bodyPr>
          <a:lstStyle/>
          <a:p>
            <a:pPr defTabSz="685800"/>
            <a:r>
              <a:rPr lang="en-GB" sz="1050" b="1" dirty="0">
                <a:solidFill>
                  <a:prstClr val="black"/>
                </a:solidFill>
                <a:latin typeface="Calibri"/>
              </a:rPr>
              <a:t>NAQI = 0.99</a:t>
            </a:r>
          </a:p>
        </p:txBody>
      </p:sp>
    </p:spTree>
    <p:extLst>
      <p:ext uri="{BB962C8B-B14F-4D97-AF65-F5344CB8AC3E}">
        <p14:creationId xmlns:p14="http://schemas.microsoft.com/office/powerpoint/2010/main" xmlns="" val="98054439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eaLnBrk="0" fontAlgn="base" hangingPunct="0">
              <a:spcBef>
                <a:spcPct val="20000"/>
              </a:spcBef>
              <a:spcAft>
                <a:spcPct val="0"/>
              </a:spcAft>
            </a:pPr>
            <a:r>
              <a:rPr lang="en-GB" b="1" dirty="0"/>
              <a:t>Interventions in Monitoring Networks </a:t>
            </a:r>
            <a:r>
              <a:rPr lang="en-GB" b="1" dirty="0" smtClean="0"/>
              <a:t>Challenges</a:t>
            </a:r>
            <a:endParaRPr lang="en-US" dirty="0"/>
          </a:p>
        </p:txBody>
      </p:sp>
      <p:sp>
        <p:nvSpPr>
          <p:cNvPr id="3" name="Content Placeholder 2"/>
          <p:cNvSpPr>
            <a:spLocks noGrp="1"/>
          </p:cNvSpPr>
          <p:nvPr>
            <p:ph idx="1"/>
          </p:nvPr>
        </p:nvSpPr>
        <p:spPr>
          <a:xfrm>
            <a:off x="457200" y="1639491"/>
            <a:ext cx="8229600" cy="4586151"/>
          </a:xfrm>
        </p:spPr>
        <p:txBody>
          <a:bodyPr>
            <a:normAutofit fontScale="85000" lnSpcReduction="10000"/>
          </a:bodyPr>
          <a:lstStyle/>
          <a:p>
            <a:r>
              <a:rPr lang="en-GB" b="1" dirty="0"/>
              <a:t>Power Failures </a:t>
            </a:r>
            <a:r>
              <a:rPr lang="en-GB" dirty="0"/>
              <a:t>– installing Uninterrupted Power Supply (UPS) systems across stations to reduce equipment damage and improve data recovery during power failures</a:t>
            </a:r>
          </a:p>
          <a:p>
            <a:r>
              <a:rPr lang="en-GB" b="1" dirty="0"/>
              <a:t>Vandalism and security risks </a:t>
            </a:r>
            <a:r>
              <a:rPr lang="en-GB" dirty="0"/>
              <a:t>– adding armed response and additional security at stations</a:t>
            </a:r>
          </a:p>
          <a:p>
            <a:r>
              <a:rPr lang="en-GB" b="1" dirty="0"/>
              <a:t>Capacity</a:t>
            </a:r>
            <a:r>
              <a:rPr lang="en-GB" dirty="0"/>
              <a:t> – national intervention in managing 43 NAQI stations for a period of 5 years while building capacity at municipal and provincial level until 2022</a:t>
            </a:r>
          </a:p>
          <a:p>
            <a:r>
              <a:rPr lang="en-GB" b="1" dirty="0"/>
              <a:t>South African Weather Service - </a:t>
            </a:r>
            <a:r>
              <a:rPr lang="en-GB" dirty="0"/>
              <a:t>managing 18 priority area stations since 2011</a:t>
            </a:r>
          </a:p>
          <a:p>
            <a:pPr lvl="0" algn="just" eaLnBrk="0" fontAlgn="base" hangingPunct="0">
              <a:spcAft>
                <a:spcPct val="0"/>
              </a:spcAft>
              <a:buFont typeface="Arial" panose="020B0604020202020204" pitchFamily="34" charset="0"/>
              <a:buChar char="•"/>
              <a:defRPr/>
            </a:pPr>
            <a:endParaRPr lang="en-US" dirty="0"/>
          </a:p>
        </p:txBody>
      </p:sp>
    </p:spTree>
    <p:extLst>
      <p:ext uri="{BB962C8B-B14F-4D97-AF65-F5344CB8AC3E}">
        <p14:creationId xmlns:p14="http://schemas.microsoft.com/office/powerpoint/2010/main" xmlns="" val="20569641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eaLnBrk="0" fontAlgn="base" hangingPunct="0">
              <a:spcBef>
                <a:spcPct val="20000"/>
              </a:spcBef>
              <a:spcAft>
                <a:spcPct val="0"/>
              </a:spcAft>
            </a:pPr>
            <a:r>
              <a:rPr lang="en-GB" dirty="0"/>
              <a:t>Conclusions – 2018 State of Air Report</a:t>
            </a:r>
            <a:endParaRPr lang="en-US" b="1" dirty="0"/>
          </a:p>
        </p:txBody>
      </p:sp>
      <p:sp>
        <p:nvSpPr>
          <p:cNvPr id="3" name="Content Placeholder 2"/>
          <p:cNvSpPr>
            <a:spLocks noGrp="1"/>
          </p:cNvSpPr>
          <p:nvPr>
            <p:ph idx="1"/>
          </p:nvPr>
        </p:nvSpPr>
        <p:spPr>
          <a:xfrm>
            <a:off x="457200" y="1619827"/>
            <a:ext cx="8229600" cy="4586151"/>
          </a:xfrm>
        </p:spPr>
        <p:txBody>
          <a:bodyPr>
            <a:normAutofit fontScale="70000" lnSpcReduction="20000"/>
          </a:bodyPr>
          <a:lstStyle/>
          <a:p>
            <a:r>
              <a:rPr lang="en-ZA" dirty="0"/>
              <a:t>PM is still the greatest national cause for concern in terms of air quality due to numerous pollution sources but climatic conditions are also a major factor;</a:t>
            </a:r>
          </a:p>
          <a:p>
            <a:r>
              <a:rPr lang="en-ZA" dirty="0"/>
              <a:t>Continued and increased national provincial and local action is required in order to bring particulate concentrations down to acceptable levels;</a:t>
            </a:r>
          </a:p>
          <a:p>
            <a:r>
              <a:rPr lang="en-ZA" dirty="0"/>
              <a:t>By virtue of non-compliance to the national annual ambient air quality standards, one can conclude that many South Africans may be breathing air that is harmful to their health and well-being especially in the priority areas;</a:t>
            </a:r>
          </a:p>
          <a:p>
            <a:r>
              <a:rPr lang="en-GB" dirty="0"/>
              <a:t>Even with all of this, international examples are showing us that we are in the right path towards pollution reduction, however, major policy shifts in all areas and in particular in the energy, mining and transport sectors are critical to achieve clean air goals</a:t>
            </a:r>
            <a:r>
              <a:rPr lang="en-GB" dirty="0" smtClean="0"/>
              <a:t>.</a:t>
            </a:r>
            <a:endParaRPr lang="en-GB" dirty="0"/>
          </a:p>
        </p:txBody>
      </p:sp>
    </p:spTree>
    <p:extLst>
      <p:ext uri="{BB962C8B-B14F-4D97-AF65-F5344CB8AC3E}">
        <p14:creationId xmlns:p14="http://schemas.microsoft.com/office/powerpoint/2010/main" xmlns="" val="245823922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eaLnBrk="0" fontAlgn="base" hangingPunct="0">
              <a:spcBef>
                <a:spcPct val="20000"/>
              </a:spcBef>
              <a:spcAft>
                <a:spcPct val="0"/>
              </a:spcAft>
            </a:pPr>
            <a:r>
              <a:rPr lang="en-ZA" b="1" kern="0" smtClean="0">
                <a:solidFill>
                  <a:srgbClr val="000000"/>
                </a:solidFill>
                <a:latin typeface="Arial"/>
              </a:rPr>
              <a:t>Overall Conclusion</a:t>
            </a:r>
            <a:endParaRPr lang="en-US" b="1" dirty="0"/>
          </a:p>
        </p:txBody>
      </p:sp>
      <p:sp>
        <p:nvSpPr>
          <p:cNvPr id="3" name="Content Placeholder 2"/>
          <p:cNvSpPr>
            <a:spLocks noGrp="1"/>
          </p:cNvSpPr>
          <p:nvPr>
            <p:ph idx="1"/>
          </p:nvPr>
        </p:nvSpPr>
        <p:spPr>
          <a:xfrm>
            <a:off x="457200" y="1315027"/>
            <a:ext cx="8229600" cy="4586151"/>
          </a:xfrm>
        </p:spPr>
        <p:txBody>
          <a:bodyPr>
            <a:normAutofit fontScale="85000" lnSpcReduction="10000"/>
          </a:bodyPr>
          <a:lstStyle/>
          <a:p>
            <a:pPr lvl="0" defTabSz="914400" eaLnBrk="0" fontAlgn="base" hangingPunct="0">
              <a:spcAft>
                <a:spcPct val="0"/>
              </a:spcAft>
              <a:buFontTx/>
              <a:buChar char="•"/>
            </a:pPr>
            <a:r>
              <a:rPr lang="en-ZA" kern="0" dirty="0" smtClean="0">
                <a:solidFill>
                  <a:srgbClr val="000000"/>
                </a:solidFill>
                <a:latin typeface="Arial"/>
              </a:rPr>
              <a:t>Continued </a:t>
            </a:r>
            <a:r>
              <a:rPr lang="en-ZA" kern="0" dirty="0">
                <a:solidFill>
                  <a:srgbClr val="000000"/>
                </a:solidFill>
                <a:latin typeface="Arial"/>
              </a:rPr>
              <a:t>implementation of the AQA and its National </a:t>
            </a:r>
            <a:r>
              <a:rPr lang="en-ZA" kern="0" dirty="0" smtClean="0">
                <a:solidFill>
                  <a:srgbClr val="000000"/>
                </a:solidFill>
                <a:latin typeface="Arial"/>
              </a:rPr>
              <a:t>Framework</a:t>
            </a:r>
          </a:p>
          <a:p>
            <a:pPr lvl="0" defTabSz="914400" eaLnBrk="0" fontAlgn="base" hangingPunct="0">
              <a:spcAft>
                <a:spcPct val="0"/>
              </a:spcAft>
              <a:buFontTx/>
              <a:buChar char="•"/>
            </a:pPr>
            <a:r>
              <a:rPr lang="en-US" kern="0" dirty="0" smtClean="0">
                <a:solidFill>
                  <a:srgbClr val="000000"/>
                </a:solidFill>
                <a:latin typeface="Arial"/>
              </a:rPr>
              <a:t>Improvement of Air Quality in the National Priority Areas</a:t>
            </a:r>
            <a:endParaRPr lang="en-ZA" kern="0" dirty="0">
              <a:solidFill>
                <a:srgbClr val="000000"/>
              </a:solidFill>
              <a:latin typeface="Arial"/>
            </a:endParaRPr>
          </a:p>
          <a:p>
            <a:pPr lvl="0" defTabSz="914400" eaLnBrk="0" fontAlgn="base" hangingPunct="0">
              <a:spcAft>
                <a:spcPct val="0"/>
              </a:spcAft>
              <a:buFontTx/>
              <a:buChar char="•"/>
            </a:pPr>
            <a:r>
              <a:rPr lang="en-ZA" kern="0" dirty="0" smtClean="0">
                <a:solidFill>
                  <a:srgbClr val="000000"/>
                </a:solidFill>
                <a:latin typeface="Arial"/>
              </a:rPr>
              <a:t>The asset </a:t>
            </a:r>
            <a:r>
              <a:rPr lang="en-ZA" kern="0" dirty="0">
                <a:solidFill>
                  <a:srgbClr val="000000"/>
                </a:solidFill>
                <a:latin typeface="Arial"/>
              </a:rPr>
              <a:t>management system </a:t>
            </a:r>
            <a:r>
              <a:rPr lang="en-ZA" kern="0" dirty="0" smtClean="0">
                <a:solidFill>
                  <a:srgbClr val="000000"/>
                </a:solidFill>
                <a:latin typeface="Arial"/>
              </a:rPr>
              <a:t>of the (South African Air Quality Information System (SAAQIS) which is hosted by the South African Weather Services (SAWS) was established to ensure management </a:t>
            </a:r>
            <a:r>
              <a:rPr lang="en-ZA" kern="0" dirty="0">
                <a:solidFill>
                  <a:srgbClr val="000000"/>
                </a:solidFill>
                <a:latin typeface="Arial"/>
              </a:rPr>
              <a:t>efficiencies in air quality monitoring </a:t>
            </a:r>
          </a:p>
          <a:p>
            <a:pPr lvl="0" defTabSz="914400" eaLnBrk="0" fontAlgn="base" hangingPunct="0">
              <a:spcAft>
                <a:spcPct val="0"/>
              </a:spcAft>
              <a:buFontTx/>
              <a:buChar char="•"/>
            </a:pPr>
            <a:r>
              <a:rPr lang="en-ZA" kern="0" dirty="0" smtClean="0">
                <a:solidFill>
                  <a:srgbClr val="000000"/>
                </a:solidFill>
                <a:latin typeface="Arial"/>
              </a:rPr>
              <a:t>There is live </a:t>
            </a:r>
            <a:r>
              <a:rPr lang="en-ZA" kern="0" dirty="0">
                <a:solidFill>
                  <a:srgbClr val="000000"/>
                </a:solidFill>
                <a:latin typeface="Arial"/>
              </a:rPr>
              <a:t>reporting of State of Air with </a:t>
            </a:r>
            <a:r>
              <a:rPr lang="en-ZA" kern="0" dirty="0" smtClean="0">
                <a:solidFill>
                  <a:srgbClr val="000000"/>
                </a:solidFill>
                <a:latin typeface="Arial"/>
              </a:rPr>
              <a:t>the Air </a:t>
            </a:r>
            <a:r>
              <a:rPr lang="en-ZA" kern="0" dirty="0">
                <a:solidFill>
                  <a:srgbClr val="000000"/>
                </a:solidFill>
                <a:latin typeface="Arial"/>
              </a:rPr>
              <a:t>Quality Index </a:t>
            </a:r>
            <a:endParaRPr lang="en-ZA" kern="0" dirty="0" smtClean="0">
              <a:solidFill>
                <a:srgbClr val="000000"/>
              </a:solidFill>
              <a:latin typeface="Arial"/>
            </a:endParaRPr>
          </a:p>
          <a:p>
            <a:pPr lvl="0" algn="just" eaLnBrk="0" fontAlgn="base" hangingPunct="0">
              <a:spcAft>
                <a:spcPct val="0"/>
              </a:spcAft>
              <a:buFont typeface="Arial" panose="020B0604020202020204" pitchFamily="34" charset="0"/>
              <a:buChar char="•"/>
              <a:defRPr/>
            </a:pPr>
            <a:endParaRPr lang="en-US" dirty="0"/>
          </a:p>
        </p:txBody>
      </p:sp>
    </p:spTree>
    <p:extLst>
      <p:ext uri="{BB962C8B-B14F-4D97-AF65-F5344CB8AC3E}">
        <p14:creationId xmlns:p14="http://schemas.microsoft.com/office/powerpoint/2010/main" xmlns="" val="293573569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1742" y="357113"/>
            <a:ext cx="8229600" cy="1143000"/>
          </a:xfrm>
        </p:spPr>
        <p:txBody>
          <a:bodyPr>
            <a:normAutofit/>
          </a:bodyPr>
          <a:lstStyle/>
          <a:p>
            <a:r>
              <a:rPr lang="en-US" sz="6500" b="1" dirty="0">
                <a:solidFill>
                  <a:srgbClr val="003500"/>
                </a:solidFill>
              </a:rPr>
              <a:t>THANK YOU!</a:t>
            </a:r>
          </a:p>
        </p:txBody>
      </p:sp>
      <p:sp>
        <p:nvSpPr>
          <p:cNvPr id="4" name="Content Placeholder 2"/>
          <p:cNvSpPr>
            <a:spLocks noGrp="1"/>
          </p:cNvSpPr>
          <p:nvPr>
            <p:ph idx="1"/>
          </p:nvPr>
        </p:nvSpPr>
        <p:spPr>
          <a:xfrm>
            <a:off x="638636" y="2853846"/>
            <a:ext cx="8229600" cy="2540180"/>
          </a:xfrm>
        </p:spPr>
        <p:txBody>
          <a:bodyPr>
            <a:normAutofit/>
          </a:bodyPr>
          <a:lstStyle/>
          <a:p>
            <a:pPr marL="0" indent="0">
              <a:buNone/>
            </a:pPr>
            <a:endParaRPr lang="en-US" sz="1500" dirty="0"/>
          </a:p>
        </p:txBody>
      </p:sp>
      <p:cxnSp>
        <p:nvCxnSpPr>
          <p:cNvPr id="6" name="Straight Connector 5"/>
          <p:cNvCxnSpPr/>
          <p:nvPr/>
        </p:nvCxnSpPr>
        <p:spPr>
          <a:xfrm>
            <a:off x="478333" y="2672269"/>
            <a:ext cx="0" cy="257329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475058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9259"/>
            <a:ext cx="8229600" cy="4227944"/>
          </a:xfrm>
        </p:spPr>
        <p:txBody>
          <a:bodyPr>
            <a:normAutofit/>
          </a:bodyPr>
          <a:lstStyle/>
          <a:p>
            <a:pPr lvl="0" algn="ctr" defTabSz="914400" eaLnBrk="0" fontAlgn="base" hangingPunct="0">
              <a:spcAft>
                <a:spcPct val="0"/>
              </a:spcAft>
              <a:buNone/>
            </a:pPr>
            <a:endParaRPr lang="en-ZA" kern="0" dirty="0" smtClean="0">
              <a:solidFill>
                <a:srgbClr val="000000"/>
              </a:solidFill>
              <a:latin typeface="Arial"/>
            </a:endParaRPr>
          </a:p>
          <a:p>
            <a:pPr lvl="0" algn="ctr" defTabSz="914400" eaLnBrk="0" fontAlgn="base" hangingPunct="0">
              <a:spcAft>
                <a:spcPct val="0"/>
              </a:spcAft>
              <a:buNone/>
            </a:pPr>
            <a:endParaRPr lang="en-ZA" kern="0" dirty="0">
              <a:solidFill>
                <a:srgbClr val="000000"/>
              </a:solidFill>
              <a:latin typeface="Arial"/>
            </a:endParaRPr>
          </a:p>
          <a:p>
            <a:pPr lvl="0" algn="ctr" defTabSz="914400" eaLnBrk="0" fontAlgn="base" hangingPunct="0">
              <a:spcAft>
                <a:spcPct val="0"/>
              </a:spcAft>
              <a:buNone/>
            </a:pPr>
            <a:r>
              <a:rPr lang="en-ZA" kern="0" dirty="0" smtClean="0">
                <a:solidFill>
                  <a:srgbClr val="000000"/>
                </a:solidFill>
                <a:latin typeface="Arial"/>
              </a:rPr>
              <a:t>Implementation </a:t>
            </a:r>
            <a:r>
              <a:rPr lang="en-ZA" kern="0" dirty="0">
                <a:solidFill>
                  <a:srgbClr val="000000"/>
                </a:solidFill>
                <a:latin typeface="Arial"/>
              </a:rPr>
              <a:t>of the National Environmental Management: Air Quality Act (39) of 2004</a:t>
            </a:r>
          </a:p>
          <a:p>
            <a:pPr lvl="0" defTabSz="914400" eaLnBrk="0" fontAlgn="base" hangingPunct="0">
              <a:spcAft>
                <a:spcPct val="0"/>
              </a:spcAft>
              <a:buFontTx/>
              <a:buChar char="•"/>
            </a:pPr>
            <a:endParaRPr lang="en-ZA" kern="0" dirty="0">
              <a:solidFill>
                <a:srgbClr val="000000"/>
              </a:solidFill>
              <a:latin typeface="Arial"/>
            </a:endParaRPr>
          </a:p>
          <a:p>
            <a:endParaRPr lang="en-US" dirty="0"/>
          </a:p>
        </p:txBody>
      </p:sp>
    </p:spTree>
    <p:extLst>
      <p:ext uri="{BB962C8B-B14F-4D97-AF65-F5344CB8AC3E}">
        <p14:creationId xmlns:p14="http://schemas.microsoft.com/office/powerpoint/2010/main" xmlns="" val="1834416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090259315"/>
      </p:ext>
    </p:extLst>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eaLnBrk="0" fontAlgn="base" hangingPunct="0">
              <a:spcBef>
                <a:spcPct val="20000"/>
              </a:spcBef>
              <a:spcAft>
                <a:spcPct val="0"/>
              </a:spcAft>
            </a:pPr>
            <a:r>
              <a:rPr lang="en-ZA" kern="0" dirty="0">
                <a:solidFill>
                  <a:srgbClr val="000000"/>
                </a:solidFill>
                <a:latin typeface="+mn-lt"/>
              </a:rPr>
              <a:t>S7: National Framework</a:t>
            </a:r>
            <a:endParaRPr lang="en-US" sz="1800" dirty="0">
              <a:latin typeface="+mn-lt"/>
            </a:endParaRPr>
          </a:p>
        </p:txBody>
      </p:sp>
      <p:sp>
        <p:nvSpPr>
          <p:cNvPr id="3" name="Content Placeholder 2"/>
          <p:cNvSpPr>
            <a:spLocks noGrp="1"/>
          </p:cNvSpPr>
          <p:nvPr>
            <p:ph idx="1"/>
          </p:nvPr>
        </p:nvSpPr>
        <p:spPr>
          <a:xfrm>
            <a:off x="457200" y="1600201"/>
            <a:ext cx="8229600" cy="4227944"/>
          </a:xfrm>
        </p:spPr>
        <p:txBody>
          <a:bodyPr>
            <a:normAutofit/>
          </a:bodyPr>
          <a:lstStyle/>
          <a:p>
            <a:pPr lvl="0" defTabSz="914400" eaLnBrk="0" fontAlgn="base" hangingPunct="0">
              <a:spcAft>
                <a:spcPct val="0"/>
              </a:spcAft>
              <a:buFontTx/>
              <a:buChar char="•"/>
            </a:pPr>
            <a:r>
              <a:rPr lang="en-GB" kern="0" dirty="0">
                <a:solidFill>
                  <a:srgbClr val="000000"/>
                </a:solidFill>
              </a:rPr>
              <a:t>Section 7(1) of the AQA - the Minister must, within two years, by notice in the Gazette, establish a National Framework (NF)</a:t>
            </a:r>
          </a:p>
          <a:p>
            <a:pPr lvl="0" defTabSz="914400" eaLnBrk="0" fontAlgn="base" hangingPunct="0">
              <a:spcAft>
                <a:spcPct val="0"/>
              </a:spcAft>
              <a:buFontTx/>
              <a:buChar char="•"/>
            </a:pPr>
            <a:r>
              <a:rPr lang="en-GB" kern="0" dirty="0">
                <a:solidFill>
                  <a:srgbClr val="000000"/>
                </a:solidFill>
              </a:rPr>
              <a:t>The NF serves as a blueprint for air quality management and aims to achieve the air quality objectives as described in the preamble of the AQA</a:t>
            </a:r>
            <a:endParaRPr lang="en-US" dirty="0"/>
          </a:p>
        </p:txBody>
      </p:sp>
    </p:spTree>
    <p:extLst>
      <p:ext uri="{BB962C8B-B14F-4D97-AF65-F5344CB8AC3E}">
        <p14:creationId xmlns:p14="http://schemas.microsoft.com/office/powerpoint/2010/main" xmlns="" val="3884213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DEA Standar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2016 Presentation Template.potx" id="{C28FD592-C99D-43F1-8EF5-AB20FE5C7714}" vid="{56DC5F6B-4AB0-4B94-8A75-89C4178F3FA5}"/>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1117</TotalTime>
  <Words>2521</Words>
  <Application>Microsoft Office PowerPoint</Application>
  <PresentationFormat>On-screen Show (4:3)</PresentationFormat>
  <Paragraphs>294</Paragraphs>
  <Slides>65</Slides>
  <Notes>7</Notes>
  <HiddenSlides>0</HiddenSlides>
  <MMClips>0</MMClips>
  <ScaleCrop>false</ScaleCrop>
  <HeadingPairs>
    <vt:vector size="4" baseType="variant">
      <vt:variant>
        <vt:lpstr>Theme</vt:lpstr>
      </vt:variant>
      <vt:variant>
        <vt:i4>4</vt:i4>
      </vt:variant>
      <vt:variant>
        <vt:lpstr>Slide Titles</vt:lpstr>
      </vt:variant>
      <vt:variant>
        <vt:i4>65</vt:i4>
      </vt:variant>
    </vt:vector>
  </HeadingPairs>
  <TitlesOfParts>
    <vt:vector size="69" baseType="lpstr">
      <vt:lpstr>Office Theme</vt:lpstr>
      <vt:lpstr>Default Design</vt:lpstr>
      <vt:lpstr>1_Office Theme</vt:lpstr>
      <vt:lpstr>DEA Standard</vt:lpstr>
      <vt:lpstr>   </vt:lpstr>
      <vt:lpstr>Presentation Outline</vt:lpstr>
      <vt:lpstr>Air Pollution Prevention Act (45) of 1965 - APPA</vt:lpstr>
      <vt:lpstr>NEM: Air Quality Act (39) of 2004 – AQA</vt:lpstr>
      <vt:lpstr>NEM: Air Quality Act (39) of 2004 – AQA - Objectives</vt:lpstr>
      <vt:lpstr>Repeal of the APPA</vt:lpstr>
      <vt:lpstr>Slide 7</vt:lpstr>
      <vt:lpstr>Slide 8</vt:lpstr>
      <vt:lpstr>S7: National Framework</vt:lpstr>
      <vt:lpstr>Air Quality Governance</vt:lpstr>
      <vt:lpstr>Air Quality Management Governance</vt:lpstr>
      <vt:lpstr>S8: AQ Monitoring and Information Management</vt:lpstr>
      <vt:lpstr>S9: National Ambient Air Quality Standards</vt:lpstr>
      <vt:lpstr>Slide 14</vt:lpstr>
      <vt:lpstr>Slide 15</vt:lpstr>
      <vt:lpstr>Slide 16</vt:lpstr>
      <vt:lpstr>Slide 17</vt:lpstr>
      <vt:lpstr>S14: Appointment of Air Quality Officers </vt:lpstr>
      <vt:lpstr>S15: Air Quality Management Plans</vt:lpstr>
      <vt:lpstr>S16 &amp; 17 AQMPs</vt:lpstr>
      <vt:lpstr>Purpose of AQMPs</vt:lpstr>
      <vt:lpstr>S18: National Air Quality Priority Areas</vt:lpstr>
      <vt:lpstr>S19-20: Management and Regulations of Priority Areas</vt:lpstr>
      <vt:lpstr>Slide 24</vt:lpstr>
      <vt:lpstr>Main Air Pollution Sources in the Priority Areas</vt:lpstr>
      <vt:lpstr>Hotspots in the VTAPA</vt:lpstr>
      <vt:lpstr>SO2 Hotspots in the HPA</vt:lpstr>
      <vt:lpstr>PM10 Hotspots in the HPA</vt:lpstr>
      <vt:lpstr>S21: Industrial Emission Limits</vt:lpstr>
      <vt:lpstr>S23 – S25: Declaration of Controlled Emitters </vt:lpstr>
      <vt:lpstr>S29: Pollution Prevention Plans</vt:lpstr>
      <vt:lpstr>Other Regulations: Dust Control</vt:lpstr>
      <vt:lpstr>Model Air Quality Municipal By-Laws</vt:lpstr>
      <vt:lpstr>Regulations Prescribing the AEL Processing Fee Calculator:</vt:lpstr>
      <vt:lpstr>Atmospheric Emission Licensing Form</vt:lpstr>
      <vt:lpstr>Air Dispersion Modelling Regulations</vt:lpstr>
      <vt:lpstr>Non-Conventional Sources of Air Pollution</vt:lpstr>
      <vt:lpstr>State of Air: 2007-2018</vt:lpstr>
      <vt:lpstr>Monitoring Stations Included</vt:lpstr>
      <vt:lpstr>PM10 vs PM2.5– Vaal Triangle Airshed Priority Area (VTAPA)</vt:lpstr>
      <vt:lpstr>PM10 vs PM2.5– Highveld Priority Area (HPA)</vt:lpstr>
      <vt:lpstr>PM10 vs PM2.5 – Waterberg-Bojanala Priority Area (WBPA)</vt:lpstr>
      <vt:lpstr>SO2 – VTAPA</vt:lpstr>
      <vt:lpstr>SO2 – HPA</vt:lpstr>
      <vt:lpstr>SO2 – WPA</vt:lpstr>
      <vt:lpstr>PM10 – City of Johannesburg</vt:lpstr>
      <vt:lpstr>PM10 – City of Cape Town</vt:lpstr>
      <vt:lpstr>PM10 – City of eThekweni</vt:lpstr>
      <vt:lpstr>PM10 – Western Cape</vt:lpstr>
      <vt:lpstr>PM10 – Mpumalanga</vt:lpstr>
      <vt:lpstr>PM10 – Eskom</vt:lpstr>
      <vt:lpstr>PM10 – Richard Bay Clean Air Association</vt:lpstr>
      <vt:lpstr>PM10 – Sasol</vt:lpstr>
      <vt:lpstr>SO2 – City of Cape Town</vt:lpstr>
      <vt:lpstr>SO2 – Mpumalanga</vt:lpstr>
      <vt:lpstr>PM10 – Eskom</vt:lpstr>
      <vt:lpstr>SO2 – Richard Bay Clean Air Association</vt:lpstr>
      <vt:lpstr>SO2 – Sasol</vt:lpstr>
      <vt:lpstr>Slide 59</vt:lpstr>
      <vt:lpstr>The National Air Quality Indicator (NAQI)</vt:lpstr>
      <vt:lpstr>National and PA Air Quality Indicators</vt:lpstr>
      <vt:lpstr>Interventions in Monitoring Networks Challenges</vt:lpstr>
      <vt:lpstr>Conclusions – 2018 State of Air Report</vt:lpstr>
      <vt:lpstr>Overall Conclusion</vt:lpstr>
      <vt:lpstr>THANK YOU!</vt:lpstr>
    </vt:vector>
  </TitlesOfParts>
  <Company>Environmental Affairs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Admin1</dc:creator>
  <cp:lastModifiedBy>USER</cp:lastModifiedBy>
  <cp:revision>141</cp:revision>
  <dcterms:created xsi:type="dcterms:W3CDTF">2020-04-21T11:07:00Z</dcterms:created>
  <dcterms:modified xsi:type="dcterms:W3CDTF">2020-08-19T17:39:18Z</dcterms:modified>
</cp:coreProperties>
</file>