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4" r:id="rId2"/>
    <p:sldId id="313" r:id="rId3"/>
    <p:sldId id="316" r:id="rId4"/>
    <p:sldId id="318" r:id="rId5"/>
    <p:sldId id="327" r:id="rId6"/>
    <p:sldId id="325" r:id="rId7"/>
    <p:sldId id="328" r:id="rId8"/>
    <p:sldId id="329" r:id="rId9"/>
    <p:sldId id="322" r:id="rId10"/>
    <p:sldId id="32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CC00"/>
    <a:srgbClr val="F0DC00"/>
    <a:srgbClr val="CCFF33"/>
    <a:srgbClr val="FFFF66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278" autoAdjust="0"/>
    <p:restoredTop sz="74739" autoAdjust="0"/>
  </p:normalViewPr>
  <p:slideViewPr>
    <p:cSldViewPr>
      <p:cViewPr varScale="1">
        <p:scale>
          <a:sx n="73" d="100"/>
          <a:sy n="73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38F31-C627-4253-9572-9020E599FB84}" type="datetimeFigureOut">
              <a:rPr lang="en-ZA" smtClean="0"/>
              <a:pPr/>
              <a:t>2020/08/20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DE53E-1238-44B9-8116-395982699C1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632377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53E-1238-44B9-8116-395982699C16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8143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0A32-CD2B-4599-9075-7E90F0D0E92C}" type="datetimeFigureOut">
              <a:rPr lang="en-ZA" smtClean="0"/>
              <a:pPr/>
              <a:t>2020/08/20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C27E-BC28-47C0-9B08-C0F9B2E3EA7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74247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0A32-CD2B-4599-9075-7E90F0D0E92C}" type="datetimeFigureOut">
              <a:rPr lang="en-ZA" smtClean="0"/>
              <a:pPr/>
              <a:t>2020/08/20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C27E-BC28-47C0-9B08-C0F9B2E3EA7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15584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0A32-CD2B-4599-9075-7E90F0D0E92C}" type="datetimeFigureOut">
              <a:rPr lang="en-ZA" smtClean="0"/>
              <a:pPr/>
              <a:t>2020/08/20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C27E-BC28-47C0-9B08-C0F9B2E3EA7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16443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leiner Potl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0A32-CD2B-4599-9075-7E90F0D0E92C}" type="datetimeFigureOut">
              <a:rPr lang="en-ZA" smtClean="0"/>
              <a:pPr/>
              <a:t>2020/08/20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C27E-BC28-47C0-9B08-C0F9B2E3EA7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742801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leiner met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0A32-CD2B-4599-9075-7E90F0D0E92C}" type="datetimeFigureOut">
              <a:rPr lang="en-ZA" smtClean="0"/>
              <a:pPr/>
              <a:t>2020/08/20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C27E-BC28-47C0-9B08-C0F9B2E3EA75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504088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t Ag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0A32-CD2B-4599-9075-7E90F0D0E92C}" type="datetimeFigureOut">
              <a:rPr lang="en-ZA" smtClean="0"/>
              <a:pPr/>
              <a:t>2020/08/20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C27E-BC28-47C0-9B08-C0F9B2E3EA7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6407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0A32-CD2B-4599-9075-7E90F0D0E92C}" type="datetimeFigureOut">
              <a:rPr lang="en-ZA" smtClean="0"/>
              <a:pPr/>
              <a:t>2020/08/20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C27E-BC28-47C0-9B08-C0F9B2E3EA7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19528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0A32-CD2B-4599-9075-7E90F0D0E92C}" type="datetimeFigureOut">
              <a:rPr lang="en-ZA" smtClean="0"/>
              <a:pPr/>
              <a:t>2020/08/20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C27E-BC28-47C0-9B08-C0F9B2E3EA7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22719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0A32-CD2B-4599-9075-7E90F0D0E92C}" type="datetimeFigureOut">
              <a:rPr lang="en-ZA" smtClean="0"/>
              <a:pPr/>
              <a:t>2020/08/20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C27E-BC28-47C0-9B08-C0F9B2E3EA7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1834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0A32-CD2B-4599-9075-7E90F0D0E92C}" type="datetimeFigureOut">
              <a:rPr lang="en-ZA" smtClean="0"/>
              <a:pPr/>
              <a:t>2020/08/20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C27E-BC28-47C0-9B08-C0F9B2E3EA7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85560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0A32-CD2B-4599-9075-7E90F0D0E92C}" type="datetimeFigureOut">
              <a:rPr lang="en-ZA" smtClean="0"/>
              <a:pPr/>
              <a:t>2020/08/20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C27E-BC28-47C0-9B08-C0F9B2E3EA7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73661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0A32-CD2B-4599-9075-7E90F0D0E92C}" type="datetimeFigureOut">
              <a:rPr lang="en-ZA" smtClean="0"/>
              <a:pPr/>
              <a:t>2020/08/20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C27E-BC28-47C0-9B08-C0F9B2E3EA7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92254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0A32-CD2B-4599-9075-7E90F0D0E92C}" type="datetimeFigureOut">
              <a:rPr lang="en-ZA" smtClean="0"/>
              <a:pPr/>
              <a:t>2020/08/20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C27E-BC28-47C0-9B08-C0F9B2E3EA7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42813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0A32-CD2B-4599-9075-7E90F0D0E92C}" type="datetimeFigureOut">
              <a:rPr lang="en-ZA" smtClean="0"/>
              <a:pPr/>
              <a:t>2020/08/20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C27E-BC28-47C0-9B08-C0F9B2E3EA7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8392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B0A32-CD2B-4599-9075-7E90F0D0E92C}" type="datetimeFigureOut">
              <a:rPr lang="en-ZA" smtClean="0"/>
              <a:pPr/>
              <a:t>2020/08/20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0C27E-BC28-47C0-9B08-C0F9B2E3EA7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13261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0DC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5" descr="Fedsas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9296" y="214654"/>
            <a:ext cx="518477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" descr="Web Adr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499714"/>
            <a:ext cx="2847975" cy="55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9" descr="Federati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31232"/>
            <a:ext cx="7776864" cy="116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409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/>
              <a:t>www.fedsas.org.za/english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4437112"/>
            <a:ext cx="7283152" cy="1944216"/>
          </a:xfrm>
        </p:spPr>
        <p:txBody>
          <a:bodyPr>
            <a:normAutofit/>
          </a:bodyPr>
          <a:lstStyle/>
          <a:p>
            <a:pPr algn="just"/>
            <a:r>
              <a:rPr lang="en-ZA" sz="2000" dirty="0">
                <a:solidFill>
                  <a:schemeClr val="tx1"/>
                </a:solidFill>
              </a:rPr>
              <a:t>The </a:t>
            </a:r>
            <a:r>
              <a:rPr lang="en-ZA" sz="2000" b="1" dirty="0">
                <a:solidFill>
                  <a:schemeClr val="tx1"/>
                </a:solidFill>
              </a:rPr>
              <a:t>most comprehensive </a:t>
            </a:r>
            <a:r>
              <a:rPr lang="en-ZA" sz="2000" dirty="0">
                <a:solidFill>
                  <a:schemeClr val="tx1"/>
                </a:solidFill>
              </a:rPr>
              <a:t>website on school governance and management.</a:t>
            </a:r>
          </a:p>
          <a:p>
            <a:pPr algn="just"/>
            <a:r>
              <a:rPr lang="en-ZA" sz="2000" dirty="0">
                <a:solidFill>
                  <a:schemeClr val="tx1"/>
                </a:solidFill>
              </a:rPr>
              <a:t>Legislation, court cases and legal opinions. </a:t>
            </a:r>
          </a:p>
          <a:p>
            <a:pPr algn="just"/>
            <a:r>
              <a:rPr lang="en-ZA" sz="2000" dirty="0">
                <a:solidFill>
                  <a:schemeClr val="tx1"/>
                </a:solidFill>
              </a:rPr>
              <a:t>Templates of contracts, policies etc.</a:t>
            </a:r>
          </a:p>
        </p:txBody>
      </p:sp>
      <p:pic>
        <p:nvPicPr>
          <p:cNvPr id="4" name="Picture 3" descr="ENG Screen Shot 2015-01-15 at 12.25.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196752"/>
            <a:ext cx="6048672" cy="303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1859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 advTm="15000">
        <p:fade/>
      </p:transition>
    </mc:Choice>
    <mc:Fallback>
      <p:transition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800" dirty="0"/>
              <a:t>Who are we?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FEDSAS is a national NPO with head offices in Bloemfontein and branches in all provinces.</a:t>
            </a:r>
          </a:p>
          <a:p>
            <a:r>
              <a:rPr lang="en-GB" dirty="0"/>
              <a:t>FEDSAS focuses on developing effective and efficient school governing bodies to deliver quality education in public and independent schools.</a:t>
            </a:r>
          </a:p>
          <a:p>
            <a:r>
              <a:rPr lang="en-GB" dirty="0"/>
              <a:t>Our advice, training and facilitation are based on applying law and policy, including King 4 principles, to governance and management in schools.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04214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/>
              <a:t>What do we stand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lvl="0"/>
            <a:r>
              <a:rPr lang="en-ZA" sz="2800" dirty="0"/>
              <a:t>FEDSAS supports the preservation and promotion of a culture of excellence in teaching, education and service delivery.</a:t>
            </a:r>
          </a:p>
          <a:p>
            <a:pPr lvl="0"/>
            <a:r>
              <a:rPr lang="en-ZA" sz="2800" dirty="0"/>
              <a:t>FEDSAS strives continuously to establish and build healthy relationships with all stakeholders in education in order </a:t>
            </a:r>
            <a:r>
              <a:rPr lang="en-ZA" sz="2800" b="1" dirty="0"/>
              <a:t>to serve the best interests of learners.</a:t>
            </a:r>
          </a:p>
          <a:p>
            <a:pPr lvl="0"/>
            <a:r>
              <a:rPr lang="en-ZA" sz="2800" dirty="0"/>
              <a:t>We regularly meet with WCED management at provincial and district levels, education labour unions and education sector stakeholders such as other NPOs and NGOs.</a:t>
            </a:r>
          </a:p>
        </p:txBody>
      </p:sp>
    </p:spTree>
    <p:extLst>
      <p:ext uri="{BB962C8B-B14F-4D97-AF65-F5344CB8AC3E}">
        <p14:creationId xmlns:p14="http://schemas.microsoft.com/office/powerpoint/2010/main" xmlns="" val="336362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we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60851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ZA" dirty="0"/>
              <a:t>FEDSAS has a full-time education law desk of  specialists to support members.</a:t>
            </a:r>
          </a:p>
          <a:p>
            <a:pPr lvl="0"/>
            <a:r>
              <a:rPr lang="en-ZA" dirty="0"/>
              <a:t>FEDSAS assists governing bodies across the spectrum of school governance, including staff appointments, labour relations, strategic planning and financial management.</a:t>
            </a:r>
          </a:p>
          <a:p>
            <a:pPr lvl="0"/>
            <a:r>
              <a:rPr lang="en-ZA" dirty="0"/>
              <a:t>Western Cape FEDSAS has 550 members in all Quintiles, half of whom are no-fee schools. This amounts to more than a one in three schools in the Western Cape.</a:t>
            </a:r>
          </a:p>
        </p:txBody>
      </p:sp>
    </p:spTree>
    <p:extLst>
      <p:ext uri="{BB962C8B-B14F-4D97-AF65-F5344CB8AC3E}">
        <p14:creationId xmlns:p14="http://schemas.microsoft.com/office/powerpoint/2010/main" xmlns="" val="2449496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14C76F-C1A2-45DB-AF4A-EC3A90E8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Covid-19 Activities New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2F2556-3040-4002-B891-BD1079915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/>
          </a:bodyPr>
          <a:lstStyle/>
          <a:p>
            <a:r>
              <a:rPr lang="en-ZA" dirty="0"/>
              <a:t>Information-gathering:</a:t>
            </a:r>
          </a:p>
          <a:p>
            <a:pPr marL="0" indent="0">
              <a:buNone/>
            </a:pPr>
            <a:r>
              <a:rPr lang="en-ZA" dirty="0"/>
              <a:t>          reliable, verifiable, timeous</a:t>
            </a:r>
          </a:p>
          <a:p>
            <a:pPr marL="0" indent="0">
              <a:buNone/>
            </a:pPr>
            <a:r>
              <a:rPr lang="en-ZA" dirty="0"/>
              <a:t>          responsible and trustworthy</a:t>
            </a:r>
          </a:p>
          <a:p>
            <a:r>
              <a:rPr lang="en-ZA" dirty="0"/>
              <a:t>Changed modes of interaction:</a:t>
            </a:r>
          </a:p>
          <a:p>
            <a:pPr marL="0" indent="0">
              <a:buNone/>
            </a:pPr>
            <a:r>
              <a:rPr lang="en-ZA" dirty="0"/>
              <a:t>                    national and provincial webinars</a:t>
            </a:r>
          </a:p>
          <a:p>
            <a:pPr marL="0" indent="0">
              <a:buNone/>
            </a:pPr>
            <a:r>
              <a:rPr lang="en-ZA" dirty="0"/>
              <a:t>                    radio – </a:t>
            </a:r>
            <a:r>
              <a:rPr lang="en-ZA" dirty="0" err="1"/>
              <a:t>VoC</a:t>
            </a:r>
            <a:r>
              <a:rPr lang="en-ZA" dirty="0"/>
              <a:t>, national stations</a:t>
            </a:r>
          </a:p>
          <a:p>
            <a:pPr marL="0" indent="0">
              <a:buNone/>
            </a:pPr>
            <a:r>
              <a:rPr lang="en-ZA" dirty="0"/>
              <a:t>                    zoom tailored sessions</a:t>
            </a:r>
          </a:p>
          <a:p>
            <a:pPr marL="0" indent="0">
              <a:buNone/>
            </a:pPr>
            <a:r>
              <a:rPr lang="en-ZA" dirty="0"/>
              <a:t>                    newsletter and newsflashes</a:t>
            </a:r>
          </a:p>
          <a:p>
            <a:pPr marL="0" indent="0">
              <a:buNone/>
            </a:pPr>
            <a:r>
              <a:rPr lang="en-ZA" dirty="0"/>
              <a:t>                    social media platforms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939458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dirty="0"/>
              <a:t>What have we found?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8003232" cy="5073427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WCED Guidelines have been practical and useful.</a:t>
            </a:r>
          </a:p>
          <a:p>
            <a:r>
              <a:rPr lang="en-ZA" dirty="0"/>
              <a:t>WCED feeding scheme is vital but safety is required at all schools for collection.</a:t>
            </a:r>
          </a:p>
          <a:p>
            <a:r>
              <a:rPr lang="en-ZA" dirty="0"/>
              <a:t>Online and Distance learning depend on auto-didacts: learners who are self-starters.</a:t>
            </a:r>
          </a:p>
          <a:p>
            <a:r>
              <a:rPr lang="en-ZA" dirty="0"/>
              <a:t>Printed work for learners is a praiseworthy solution but monitoring is essential.</a:t>
            </a:r>
          </a:p>
          <a:p>
            <a:r>
              <a:rPr lang="en-ZA" dirty="0"/>
              <a:t>SGB staff contracts have had to be renegotiated for affordability. </a:t>
            </a:r>
          </a:p>
          <a:p>
            <a:r>
              <a:rPr lang="en-ZA" dirty="0"/>
              <a:t>UIF-TERS was good but has dwindled. </a:t>
            </a:r>
          </a:p>
          <a:p>
            <a:r>
              <a:rPr lang="en-ZA" dirty="0"/>
              <a:t>Fake news and anxiety have created unnecessary disruption.</a:t>
            </a:r>
          </a:p>
        </p:txBody>
      </p:sp>
    </p:spTree>
    <p:extLst>
      <p:ext uri="{BB962C8B-B14F-4D97-AF65-F5344CB8AC3E}">
        <p14:creationId xmlns:p14="http://schemas.microsoft.com/office/powerpoint/2010/main" xmlns="" val="4238847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98D41B-F6E3-4FAF-BE00-F4739E525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en-ZA" dirty="0"/>
              <a:t>What more can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D2818D-E063-4E8A-9C97-CE423B399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10000"/>
          </a:bodyPr>
          <a:lstStyle/>
          <a:p>
            <a:r>
              <a:rPr lang="en-ZA" dirty="0"/>
              <a:t>Support trustworthy, sensible information and behaviour.</a:t>
            </a:r>
          </a:p>
          <a:p>
            <a:r>
              <a:rPr lang="en-ZA" dirty="0"/>
              <a:t>Support the school feeding scheme and trimmed curriculum delivery.</a:t>
            </a:r>
          </a:p>
          <a:p>
            <a:r>
              <a:rPr lang="en-ZA" dirty="0"/>
              <a:t>Support the ECD sector as foundational to the future of our country.</a:t>
            </a:r>
          </a:p>
          <a:p>
            <a:r>
              <a:rPr lang="en-ZA" dirty="0"/>
              <a:t>Retain the moral high ground of the best interests of the learners.</a:t>
            </a:r>
          </a:p>
          <a:p>
            <a:r>
              <a:rPr lang="en-ZA" dirty="0"/>
              <a:t>Support schools financially to keep their SGB staff. </a:t>
            </a:r>
          </a:p>
          <a:p>
            <a:r>
              <a:rPr lang="en-ZA" dirty="0"/>
              <a:t>Develop job opportunities for the youth.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48032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CB814D-84FB-4564-AC91-F8CD34A3E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FEDSAS Western 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CF7DF9-64AE-42B7-9697-F4444B3D9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Tony Marshall</a:t>
            </a:r>
          </a:p>
          <a:p>
            <a:r>
              <a:rPr lang="en-ZA" dirty="0"/>
              <a:t>081 015 7073</a:t>
            </a:r>
          </a:p>
          <a:p>
            <a:r>
              <a:rPr lang="en-ZA" dirty="0"/>
              <a:t>wcape2@fedsas.org.za</a:t>
            </a:r>
          </a:p>
        </p:txBody>
      </p:sp>
    </p:spTree>
    <p:extLst>
      <p:ext uri="{BB962C8B-B14F-4D97-AF65-F5344CB8AC3E}">
        <p14:creationId xmlns:p14="http://schemas.microsoft.com/office/powerpoint/2010/main" xmlns="" val="122265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FEDSAS Social Media</a:t>
            </a:r>
          </a:p>
        </p:txBody>
      </p:sp>
      <p:pic>
        <p:nvPicPr>
          <p:cNvPr id="6" name="Picture 5" descr="twitter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700808"/>
            <a:ext cx="1110640" cy="1110640"/>
          </a:xfrm>
          <a:prstGeom prst="rect">
            <a:avLst/>
          </a:prstGeom>
        </p:spPr>
      </p:pic>
      <p:pic>
        <p:nvPicPr>
          <p:cNvPr id="7" name="Picture 6" descr="Facebook Logo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3356992"/>
            <a:ext cx="1124744" cy="1124744"/>
          </a:xfrm>
          <a:prstGeom prst="rect">
            <a:avLst/>
          </a:prstGeom>
        </p:spPr>
      </p:pic>
      <p:pic>
        <p:nvPicPr>
          <p:cNvPr id="8" name="Picture 7" descr="YouTube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941168"/>
            <a:ext cx="2378498" cy="9942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9952" y="1844824"/>
            <a:ext cx="403244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@fedsas1</a:t>
            </a:r>
          </a:p>
          <a:p>
            <a:endParaRPr lang="en-US" sz="700" b="1">
              <a:solidFill>
                <a:srgbClr val="000000"/>
              </a:solidFill>
            </a:endParaRPr>
          </a:p>
          <a:p>
            <a:r>
              <a:rPr lang="en-US" sz="2000" b="1">
                <a:solidFill>
                  <a:srgbClr val="000000"/>
                </a:solidFill>
              </a:rPr>
              <a:t>@Jaco_Deacon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3968" y="3573016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www.facebook.com/FEDSAS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3968" y="515719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Search for: FEDSAS</a:t>
            </a:r>
          </a:p>
        </p:txBody>
      </p:sp>
    </p:spTree>
    <p:extLst>
      <p:ext uri="{BB962C8B-B14F-4D97-AF65-F5344CB8AC3E}">
        <p14:creationId xmlns:p14="http://schemas.microsoft.com/office/powerpoint/2010/main" xmlns="" val="363907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 advTm="15000">
        <p:fade/>
      </p:transition>
    </mc:Choice>
    <mc:Fallback>
      <p:transition advTm="1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3578</TotalTime>
  <Words>455</Words>
  <Application>Microsoft Office PowerPoint</Application>
  <PresentationFormat>On-screen Show (4:3)</PresentationFormat>
  <Paragraphs>52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Who are we?</vt:lpstr>
      <vt:lpstr>What do we stand for?</vt:lpstr>
      <vt:lpstr>What do we do?</vt:lpstr>
      <vt:lpstr>Covid-19 Activities New Reality</vt:lpstr>
      <vt:lpstr>What have we found?</vt:lpstr>
      <vt:lpstr>What more can you do?</vt:lpstr>
      <vt:lpstr>FEDSAS Western Cape</vt:lpstr>
      <vt:lpstr>FEDSAS Social Media</vt:lpstr>
      <vt:lpstr>www.fedsas.org.za/english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Arno</dc:creator>
  <cp:lastModifiedBy>USER</cp:lastModifiedBy>
  <cp:revision>101</cp:revision>
  <dcterms:created xsi:type="dcterms:W3CDTF">2015-01-15T13:32:36Z</dcterms:created>
  <dcterms:modified xsi:type="dcterms:W3CDTF">2020-08-20T10:29:28Z</dcterms:modified>
</cp:coreProperties>
</file>