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1" r:id="rId2"/>
  </p:sldMasterIdLst>
  <p:notesMasterIdLst>
    <p:notesMasterId r:id="rId21"/>
  </p:notesMasterIdLst>
  <p:sldIdLst>
    <p:sldId id="256" r:id="rId3"/>
    <p:sldId id="286" r:id="rId4"/>
    <p:sldId id="292" r:id="rId5"/>
    <p:sldId id="293" r:id="rId6"/>
    <p:sldId id="301" r:id="rId7"/>
    <p:sldId id="296" r:id="rId8"/>
    <p:sldId id="324" r:id="rId9"/>
    <p:sldId id="307" r:id="rId10"/>
    <p:sldId id="308" r:id="rId11"/>
    <p:sldId id="309" r:id="rId12"/>
    <p:sldId id="310" r:id="rId13"/>
    <p:sldId id="317" r:id="rId14"/>
    <p:sldId id="311" r:id="rId15"/>
    <p:sldId id="312" r:id="rId16"/>
    <p:sldId id="302" r:id="rId17"/>
    <p:sldId id="315" r:id="rId18"/>
    <p:sldId id="321" r:id="rId19"/>
    <p:sldId id="320"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91" autoAdjust="0"/>
    <p:restoredTop sz="94660"/>
  </p:normalViewPr>
  <p:slideViewPr>
    <p:cSldViewPr snapToGrid="0" snapToObjects="1">
      <p:cViewPr varScale="1">
        <p:scale>
          <a:sx n="68" d="100"/>
          <a:sy n="68" d="100"/>
        </p:scale>
        <p:origin x="-13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0B1697-E484-45F0-9B24-1063893C926C}" type="datetimeFigureOut">
              <a:rPr lang="en-ZA" smtClean="0"/>
              <a:pPr/>
              <a:t>2020/08/19</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625201-B6D9-4732-A4D4-AE12A8371746}" type="slidenum">
              <a:rPr lang="en-ZA" smtClean="0"/>
              <a:pPr/>
              <a:t>‹#›</a:t>
            </a:fld>
            <a:endParaRPr lang="en-ZA"/>
          </a:p>
        </p:txBody>
      </p:sp>
    </p:spTree>
    <p:extLst>
      <p:ext uri="{BB962C8B-B14F-4D97-AF65-F5344CB8AC3E}">
        <p14:creationId xmlns:p14="http://schemas.microsoft.com/office/powerpoint/2010/main" xmlns="" val="2406747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ALGA">
    <p:bg>
      <p:bgPr>
        <a:solidFill>
          <a:schemeClr val="tx1"/>
        </a:solidFill>
        <a:effectLst/>
      </p:bgPr>
    </p:bg>
    <p:spTree>
      <p:nvGrpSpPr>
        <p:cNvPr id="1" name=""/>
        <p:cNvGrpSpPr/>
        <p:nvPr/>
      </p:nvGrpSpPr>
      <p:grpSpPr>
        <a:xfrm>
          <a:off x="0" y="0"/>
          <a:ext cx="0" cy="0"/>
          <a:chOff x="0" y="0"/>
          <a:chExt cx="0" cy="0"/>
        </a:xfrm>
      </p:grpSpPr>
      <p:pic>
        <p:nvPicPr>
          <p:cNvPr id="8" name="Picture 7" descr="Salga logo.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173767" y="191919"/>
            <a:ext cx="3102089" cy="1482042"/>
          </a:xfrm>
          <a:prstGeom prst="rect">
            <a:avLst/>
          </a:prstGeom>
        </p:spPr>
      </p:pic>
      <p:pic>
        <p:nvPicPr>
          <p:cNvPr id="9" name="Picture 8" descr="speech buble 2.png"/>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1819577" y="1495044"/>
            <a:ext cx="4178808" cy="4782312"/>
          </a:xfrm>
          <a:prstGeom prst="rect">
            <a:avLst/>
          </a:prstGeom>
        </p:spPr>
      </p:pic>
      <p:pic>
        <p:nvPicPr>
          <p:cNvPr id="10" name="Picture 9" descr="speech buble 1.png"/>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2708174" y="1149858"/>
            <a:ext cx="4151376" cy="4901184"/>
          </a:xfrm>
          <a:prstGeom prst="rect">
            <a:avLst/>
          </a:prstGeom>
        </p:spPr>
      </p:pic>
      <p:sp>
        <p:nvSpPr>
          <p:cNvPr id="2" name="Title 1"/>
          <p:cNvSpPr>
            <a:spLocks noGrp="1"/>
          </p:cNvSpPr>
          <p:nvPr>
            <p:ph type="ctrTitle" hasCustomPrompt="1"/>
          </p:nvPr>
        </p:nvSpPr>
        <p:spPr>
          <a:xfrm>
            <a:off x="2963452" y="1969834"/>
            <a:ext cx="3357605" cy="1023013"/>
          </a:xfrm>
        </p:spPr>
        <p:txBody>
          <a:bodyPr>
            <a:normAutofit/>
          </a:bodyPr>
          <a:lstStyle>
            <a:lvl1pPr>
              <a:defRPr sz="2400" b="1">
                <a:solidFill>
                  <a:schemeClr val="accent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963452" y="3281730"/>
            <a:ext cx="3459793" cy="1375432"/>
          </a:xfrm>
        </p:spPr>
        <p:txBody>
          <a:bodyPr>
            <a:normAutofit/>
          </a:bodyPr>
          <a:lstStyle>
            <a:lvl1pPr marL="0" indent="0" algn="ctr">
              <a:buNone/>
              <a:defRPr sz="1600" b="1">
                <a:solidFill>
                  <a:schemeClr val="accent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1" name="Rectangle 10"/>
          <p:cNvSpPr/>
          <p:nvPr userDrawn="1"/>
        </p:nvSpPr>
        <p:spPr>
          <a:xfrm>
            <a:off x="0" y="6483165"/>
            <a:ext cx="6663766" cy="15256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userDrawn="1"/>
        </p:nvSpPr>
        <p:spPr>
          <a:xfrm>
            <a:off x="8858786" y="6455126"/>
            <a:ext cx="285214" cy="15256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userDrawn="1"/>
        </p:nvSpPr>
        <p:spPr>
          <a:xfrm>
            <a:off x="6663766" y="6327553"/>
            <a:ext cx="2241176" cy="369332"/>
          </a:xfrm>
          <a:prstGeom prst="rect">
            <a:avLst/>
          </a:prstGeom>
          <a:noFill/>
        </p:spPr>
        <p:txBody>
          <a:bodyPr wrap="square" rtlCol="0">
            <a:spAutoFit/>
          </a:bodyPr>
          <a:lstStyle/>
          <a:p>
            <a:pPr algn="ctr"/>
            <a:r>
              <a:rPr lang="en-US" dirty="0" err="1" smtClean="0">
                <a:solidFill>
                  <a:schemeClr val="accent6"/>
                </a:solidFill>
              </a:rPr>
              <a:t>www.salga.org.za</a:t>
            </a:r>
            <a:endParaRPr lang="en-US" dirty="0">
              <a:solidFill>
                <a:schemeClr val="accent6"/>
              </a:solidFill>
            </a:endParaRPr>
          </a:p>
        </p:txBody>
      </p:sp>
    </p:spTree>
    <p:extLst>
      <p:ext uri="{BB962C8B-B14F-4D97-AF65-F5344CB8AC3E}">
        <p14:creationId xmlns:p14="http://schemas.microsoft.com/office/powerpoint/2010/main" xmlns="" val="1863292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6400800" cy="794815"/>
          </a:xfrm>
        </p:spPr>
        <p:txBody>
          <a:bodyPr>
            <a:normAutofit/>
          </a:bodyPr>
          <a:lstStyle>
            <a:lvl1pPr>
              <a:defRPr sz="20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642938" y="1752600"/>
            <a:ext cx="8043862" cy="4540250"/>
          </a:xfrm>
        </p:spPr>
        <p:txBody>
          <a:bodyPr>
            <a:normAutofit/>
          </a:bodyPr>
          <a:lstStyle>
            <a:lvl1pPr>
              <a:defRPr sz="1200">
                <a:solidFill>
                  <a:schemeClr val="accent6"/>
                </a:solidFill>
              </a:defRPr>
            </a:lvl1pPr>
            <a:lvl2pPr>
              <a:defRPr sz="1200">
                <a:solidFill>
                  <a:schemeClr val="accent6"/>
                </a:solidFill>
              </a:defRPr>
            </a:lvl2pPr>
            <a:lvl3pPr>
              <a:defRPr sz="1200">
                <a:solidFill>
                  <a:schemeClr val="accent6"/>
                </a:solidFill>
              </a:defRPr>
            </a:lvl3pPr>
            <a:lvl4pPr>
              <a:defRPr sz="1200">
                <a:solidFill>
                  <a:schemeClr val="accent6"/>
                </a:solidFill>
              </a:defRPr>
            </a:lvl4pPr>
            <a:lvl5pPr>
              <a:defRPr sz="1200">
                <a:solidFill>
                  <a:schemeClr val="accent6"/>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descr="Salga logo.pn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7141882" y="424666"/>
            <a:ext cx="1628589" cy="778069"/>
          </a:xfrm>
          <a:prstGeom prst="rect">
            <a:avLst/>
          </a:prstGeom>
        </p:spPr>
      </p:pic>
      <p:sp>
        <p:nvSpPr>
          <p:cNvPr id="9" name="Rectangle 8"/>
          <p:cNvSpPr/>
          <p:nvPr userDrawn="1"/>
        </p:nvSpPr>
        <p:spPr>
          <a:xfrm>
            <a:off x="0" y="6483165"/>
            <a:ext cx="6663766"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userDrawn="1"/>
        </p:nvSpPr>
        <p:spPr>
          <a:xfrm>
            <a:off x="8858786" y="6455126"/>
            <a:ext cx="285214"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userDrawn="1"/>
        </p:nvSpPr>
        <p:spPr>
          <a:xfrm>
            <a:off x="6663766" y="6327553"/>
            <a:ext cx="2241176" cy="369332"/>
          </a:xfrm>
          <a:prstGeom prst="rect">
            <a:avLst/>
          </a:prstGeom>
          <a:noFill/>
        </p:spPr>
        <p:txBody>
          <a:bodyPr wrap="square" rtlCol="0">
            <a:spAutoFit/>
          </a:bodyPr>
          <a:lstStyle/>
          <a:p>
            <a:pPr algn="ctr"/>
            <a:r>
              <a:rPr lang="en-US" dirty="0" err="1" smtClean="0">
                <a:solidFill>
                  <a:schemeClr val="accent6"/>
                </a:solidFill>
              </a:rPr>
              <a:t>www.salga.org.za</a:t>
            </a:r>
            <a:endParaRPr lang="en-US" dirty="0">
              <a:solidFill>
                <a:schemeClr val="accent6"/>
              </a:solidFill>
            </a:endParaRPr>
          </a:p>
        </p:txBody>
      </p:sp>
      <p:pic>
        <p:nvPicPr>
          <p:cNvPr id="12" name="Picture 11" descr="Speech3.png"/>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1788909" y="1364308"/>
            <a:ext cx="4871324" cy="4999329"/>
          </a:xfrm>
          <a:prstGeom prst="rect">
            <a:avLst/>
          </a:prstGeom>
        </p:spPr>
      </p:pic>
    </p:spTree>
    <p:extLst>
      <p:ext uri="{BB962C8B-B14F-4D97-AF65-F5344CB8AC3E}">
        <p14:creationId xmlns:p14="http://schemas.microsoft.com/office/powerpoint/2010/main" xmlns="" val="15186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0-#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ALGA">
    <p:bg>
      <p:bgPr>
        <a:solidFill>
          <a:schemeClr val="tx2"/>
        </a:solidFill>
        <a:effectLst/>
      </p:bgPr>
    </p:bg>
    <p:spTree>
      <p:nvGrpSpPr>
        <p:cNvPr id="1" name=""/>
        <p:cNvGrpSpPr/>
        <p:nvPr/>
      </p:nvGrpSpPr>
      <p:grpSpPr>
        <a:xfrm>
          <a:off x="0" y="0"/>
          <a:ext cx="0" cy="0"/>
          <a:chOff x="0" y="0"/>
          <a:chExt cx="0" cy="0"/>
        </a:xfrm>
      </p:grpSpPr>
      <p:pic>
        <p:nvPicPr>
          <p:cNvPr id="8" name="Picture 7" descr="Salga logo.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34346" y="264914"/>
            <a:ext cx="2687497" cy="1283968"/>
          </a:xfrm>
          <a:prstGeom prst="rect">
            <a:avLst/>
          </a:prstGeom>
        </p:spPr>
      </p:pic>
      <p:pic>
        <p:nvPicPr>
          <p:cNvPr id="9" name="Picture 8" descr="speech buble 2.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447291" y="1085136"/>
            <a:ext cx="4178808" cy="4782312"/>
          </a:xfrm>
          <a:prstGeom prst="rect">
            <a:avLst/>
          </a:prstGeom>
        </p:spPr>
      </p:pic>
      <p:pic>
        <p:nvPicPr>
          <p:cNvPr id="10" name="Picture 9" descr="speech buble 1.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3335888" y="966264"/>
            <a:ext cx="4151376" cy="4901184"/>
          </a:xfrm>
          <a:prstGeom prst="rect">
            <a:avLst/>
          </a:prstGeom>
        </p:spPr>
      </p:pic>
      <p:sp>
        <p:nvSpPr>
          <p:cNvPr id="2" name="Title 1"/>
          <p:cNvSpPr>
            <a:spLocks noGrp="1"/>
          </p:cNvSpPr>
          <p:nvPr>
            <p:ph type="ctrTitle" hasCustomPrompt="1"/>
          </p:nvPr>
        </p:nvSpPr>
        <p:spPr>
          <a:xfrm>
            <a:off x="3605778" y="1969836"/>
            <a:ext cx="3357605" cy="1023013"/>
          </a:xfrm>
        </p:spPr>
        <p:txBody>
          <a:bodyPr>
            <a:normAutofit/>
          </a:bodyPr>
          <a:lstStyle>
            <a:lvl1pPr>
              <a:defRPr sz="1800" b="1">
                <a:solidFill>
                  <a:schemeClr val="accent6"/>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605778" y="3281730"/>
            <a:ext cx="3459793" cy="1375432"/>
          </a:xfrm>
        </p:spPr>
        <p:txBody>
          <a:bodyPr>
            <a:normAutofit/>
          </a:bodyPr>
          <a:lstStyle>
            <a:lvl1pPr marL="0" indent="0" algn="ctr">
              <a:buNone/>
              <a:defRPr sz="1200" b="1">
                <a:solidFill>
                  <a:schemeClr val="accent6"/>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11" name="Rectangle 10"/>
          <p:cNvSpPr/>
          <p:nvPr/>
        </p:nvSpPr>
        <p:spPr>
          <a:xfrm>
            <a:off x="0" y="6483167"/>
            <a:ext cx="6663766"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Arial"/>
              <a:ea typeface="+mn-ea"/>
              <a:cs typeface="+mn-cs"/>
            </a:endParaRPr>
          </a:p>
        </p:txBody>
      </p:sp>
      <p:sp>
        <p:nvSpPr>
          <p:cNvPr id="12" name="Rectangle 11"/>
          <p:cNvSpPr/>
          <p:nvPr/>
        </p:nvSpPr>
        <p:spPr>
          <a:xfrm>
            <a:off x="8858787" y="6455128"/>
            <a:ext cx="285214" cy="152561"/>
          </a:xfrm>
          <a:prstGeom prst="rect">
            <a:avLst/>
          </a:prstGeom>
          <a:solidFill>
            <a:srgbClr val="F06D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Arial"/>
              <a:ea typeface="+mn-ea"/>
              <a:cs typeface="+mn-cs"/>
            </a:endParaRPr>
          </a:p>
        </p:txBody>
      </p:sp>
      <p:sp>
        <p:nvSpPr>
          <p:cNvPr id="13" name="TextBox 12"/>
          <p:cNvSpPr txBox="1"/>
          <p:nvPr/>
        </p:nvSpPr>
        <p:spPr>
          <a:xfrm>
            <a:off x="6663766" y="6327553"/>
            <a:ext cx="2241176" cy="300082"/>
          </a:xfrm>
          <a:prstGeom prst="rect">
            <a:avLst/>
          </a:prstGeom>
          <a:noFill/>
        </p:spPr>
        <p:txBody>
          <a:bodyPr wrap="square" rtlCol="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smtClean="0">
                <a:ln>
                  <a:noFill/>
                </a:ln>
                <a:solidFill>
                  <a:srgbClr val="000000"/>
                </a:solidFill>
                <a:effectLst/>
                <a:uLnTx/>
                <a:uFillTx/>
                <a:latin typeface="Arial"/>
                <a:ea typeface="+mn-ea"/>
                <a:cs typeface="+mn-cs"/>
              </a:rPr>
              <a:t>www.salga.org.za</a:t>
            </a:r>
            <a:endParaRPr kumimoji="0" lang="en-US" sz="135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xmlns="" val="1775009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0-#ppt_w/2"/>
                                          </p:val>
                                        </p:tav>
                                        <p:tav tm="100000">
                                          <p:val>
                                            <p:strVal val="#ppt_x"/>
                                          </p:val>
                                        </p:tav>
                                      </p:tavLst>
                                    </p:anim>
                                    <p:anim calcmode="lin" valueType="num">
                                      <p:cBhvr additive="base">
                                        <p:cTn id="23" dur="500" fill="hold"/>
                                        <p:tgtEl>
                                          <p:spTgt spid="1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0-#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grpId="0" nodeType="after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additive="base">
                                        <p:cTn id="32" dur="500" fill="hold"/>
                                        <p:tgtEl>
                                          <p:spTgt spid="11"/>
                                        </p:tgtEl>
                                        <p:attrNameLst>
                                          <p:attrName>ppt_x</p:attrName>
                                        </p:attrNameLst>
                                      </p:cBhvr>
                                      <p:tavLst>
                                        <p:tav tm="0">
                                          <p:val>
                                            <p:strVal val="0-#ppt_w/2"/>
                                          </p:val>
                                        </p:tav>
                                        <p:tav tm="100000">
                                          <p:val>
                                            <p:strVal val="#ppt_x"/>
                                          </p:val>
                                        </p:tav>
                                      </p:tavLst>
                                    </p:anim>
                                    <p:anim calcmode="lin" valueType="num">
                                      <p:cBhvr additive="base">
                                        <p:cTn id="33"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40"/>
            <a:ext cx="6400800" cy="794815"/>
          </a:xfrm>
        </p:spPr>
        <p:txBody>
          <a:bodyPr>
            <a:normAutofit/>
          </a:bodyPr>
          <a:lstStyle>
            <a:lvl1pPr>
              <a:defRPr sz="1500" b="1"/>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642939" y="1752600"/>
            <a:ext cx="8043862" cy="4540250"/>
          </a:xfrm>
        </p:spPr>
        <p:txBody>
          <a:bodyPr>
            <a:normAutofit/>
          </a:bodyPr>
          <a:lstStyle>
            <a:lvl1pPr>
              <a:defRPr sz="900">
                <a:solidFill>
                  <a:schemeClr val="accent6"/>
                </a:solidFill>
              </a:defRPr>
            </a:lvl1pPr>
            <a:lvl2pPr>
              <a:defRPr sz="900">
                <a:solidFill>
                  <a:schemeClr val="accent6"/>
                </a:solidFill>
              </a:defRPr>
            </a:lvl2pPr>
            <a:lvl3pPr>
              <a:defRPr sz="900">
                <a:solidFill>
                  <a:schemeClr val="accent6"/>
                </a:solidFill>
              </a:defRPr>
            </a:lvl3pPr>
            <a:lvl4pPr>
              <a:defRPr sz="900">
                <a:solidFill>
                  <a:schemeClr val="accent6"/>
                </a:solidFill>
              </a:defRPr>
            </a:lvl4pPr>
            <a:lvl5pPr>
              <a:defRPr sz="900">
                <a:solidFill>
                  <a:schemeClr val="accent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alga logo.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141883" y="424668"/>
            <a:ext cx="1628589" cy="778069"/>
          </a:xfrm>
          <a:prstGeom prst="rect">
            <a:avLst/>
          </a:prstGeom>
        </p:spPr>
      </p:pic>
      <p:sp>
        <p:nvSpPr>
          <p:cNvPr id="9" name="Rectangle 8"/>
          <p:cNvSpPr/>
          <p:nvPr/>
        </p:nvSpPr>
        <p:spPr>
          <a:xfrm>
            <a:off x="0" y="6483167"/>
            <a:ext cx="6663766"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Arial"/>
              <a:ea typeface="+mn-ea"/>
              <a:cs typeface="+mn-cs"/>
            </a:endParaRPr>
          </a:p>
        </p:txBody>
      </p:sp>
      <p:sp>
        <p:nvSpPr>
          <p:cNvPr id="10" name="Rectangle 9"/>
          <p:cNvSpPr/>
          <p:nvPr/>
        </p:nvSpPr>
        <p:spPr>
          <a:xfrm>
            <a:off x="8858787" y="6455128"/>
            <a:ext cx="285214" cy="152561"/>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a:ln>
                <a:noFill/>
              </a:ln>
              <a:solidFill>
                <a:prstClr val="white"/>
              </a:solidFill>
              <a:effectLst/>
              <a:uLnTx/>
              <a:uFillTx/>
              <a:latin typeface="Arial"/>
              <a:ea typeface="+mn-ea"/>
              <a:cs typeface="+mn-cs"/>
            </a:endParaRPr>
          </a:p>
        </p:txBody>
      </p:sp>
      <p:sp>
        <p:nvSpPr>
          <p:cNvPr id="11" name="TextBox 10"/>
          <p:cNvSpPr txBox="1"/>
          <p:nvPr/>
        </p:nvSpPr>
        <p:spPr>
          <a:xfrm>
            <a:off x="6663766" y="6327553"/>
            <a:ext cx="2241176" cy="300082"/>
          </a:xfrm>
          <a:prstGeom prst="rect">
            <a:avLst/>
          </a:prstGeom>
          <a:noFill/>
        </p:spPr>
        <p:txBody>
          <a:bodyPr wrap="square" rtlCol="0">
            <a:spAutoFit/>
          </a:bodyPr>
          <a:lstStyle/>
          <a:p>
            <a:pPr marL="0" marR="0" lvl="0" indent="0" algn="ctr" defTabSz="3429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smtClean="0">
                <a:ln>
                  <a:noFill/>
                </a:ln>
                <a:solidFill>
                  <a:srgbClr val="000000"/>
                </a:solidFill>
                <a:effectLst/>
                <a:uLnTx/>
                <a:uFillTx/>
                <a:latin typeface="Arial"/>
                <a:ea typeface="+mn-ea"/>
                <a:cs typeface="+mn-cs"/>
              </a:rPr>
              <a:t>www.salga.org.za</a:t>
            </a:r>
            <a:endParaRPr kumimoji="0" lang="en-US" sz="1350" b="0" i="0" u="none" strike="noStrike" kern="1200" cap="none" spc="0" normalizeH="0" baseline="0" noProof="0" dirty="0">
              <a:ln>
                <a:noFill/>
              </a:ln>
              <a:solidFill>
                <a:srgbClr val="000000"/>
              </a:solidFill>
              <a:effectLst/>
              <a:uLnTx/>
              <a:uFillTx/>
              <a:latin typeface="Arial"/>
              <a:ea typeface="+mn-ea"/>
              <a:cs typeface="+mn-cs"/>
            </a:endParaRPr>
          </a:p>
        </p:txBody>
      </p:sp>
      <p:pic>
        <p:nvPicPr>
          <p:cNvPr id="12" name="Picture 11" descr="Speech3.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788910" y="1364310"/>
            <a:ext cx="4871324" cy="4999329"/>
          </a:xfrm>
          <a:prstGeom prst="rect">
            <a:avLst/>
          </a:prstGeom>
        </p:spPr>
      </p:pic>
    </p:spTree>
    <p:extLst>
      <p:ext uri="{BB962C8B-B14F-4D97-AF65-F5344CB8AC3E}">
        <p14:creationId xmlns:p14="http://schemas.microsoft.com/office/powerpoint/2010/main" xmlns="" val="532917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500" fill="hold"/>
                                        <p:tgtEl>
                                          <p:spTgt spid="10"/>
                                        </p:tgtEl>
                                        <p:attrNameLst>
                                          <p:attrName>ppt_x</p:attrName>
                                        </p:attrNameLst>
                                      </p:cBhvr>
                                      <p:tavLst>
                                        <p:tav tm="0">
                                          <p:val>
                                            <p:strVal val="0-#ppt_w/2"/>
                                          </p:val>
                                        </p:tav>
                                        <p:tav tm="100000">
                                          <p:val>
                                            <p:strVal val="#ppt_x"/>
                                          </p:val>
                                        </p:tav>
                                      </p:tavLst>
                                    </p:anim>
                                    <p:anim calcmode="lin" valueType="num">
                                      <p:cBhvr additive="base">
                                        <p:cTn id="13" dur="500" fill="hold"/>
                                        <p:tgtEl>
                                          <p:spTgt spid="10"/>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grpId="0"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0-#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Text Box 3"/>
          <p:cNvSpPr txBox="1">
            <a:spLocks noGrp="1" noChangeArrowheads="1"/>
          </p:cNvSpPr>
          <p:nvPr>
            <p:ph type="sldNum" sz="quarter" idx="10"/>
          </p:nvPr>
        </p:nvSpPr>
        <p:spPr>
          <a:ln/>
        </p:spPr>
        <p:txBody>
          <a:bodyPr/>
          <a:lstStyle>
            <a:lvl1pPr>
              <a:defRPr/>
            </a:lvl1pPr>
          </a:lstStyle>
          <a:p>
            <a:pPr defTabSz="342900"/>
            <a:fld id="{22DE3D06-4437-4F43-807B-2CE4A49B76C4}" type="slidenum">
              <a:rPr lang="en-ZA" smtClean="0">
                <a:solidFill>
                  <a:srgbClr val="F06D19">
                    <a:tint val="75000"/>
                  </a:srgbClr>
                </a:solidFill>
              </a:rPr>
              <a:pPr defTabSz="342900"/>
              <a:t>‹#›</a:t>
            </a:fld>
            <a:endParaRPr lang="en-ZA" dirty="0">
              <a:solidFill>
                <a:srgbClr val="F06D19">
                  <a:tint val="75000"/>
                </a:srgbClr>
              </a:solidFill>
            </a:endParaRPr>
          </a:p>
        </p:txBody>
      </p:sp>
    </p:spTree>
    <p:extLst>
      <p:ext uri="{BB962C8B-B14F-4D97-AF65-F5344CB8AC3E}">
        <p14:creationId xmlns:p14="http://schemas.microsoft.com/office/powerpoint/2010/main" xmlns="" val="4229753602"/>
      </p:ext>
    </p:extLst>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225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125"/>
            </a:lvl1pPr>
            <a:lvl2pPr marL="257175" indent="0">
              <a:buNone/>
              <a:defRPr sz="1013"/>
            </a:lvl2pPr>
            <a:lvl3pPr marL="514350" indent="0">
              <a:buNone/>
              <a:defRPr sz="900"/>
            </a:lvl3pPr>
            <a:lvl4pPr marL="771525" indent="0">
              <a:buNone/>
              <a:defRPr sz="788"/>
            </a:lvl4pPr>
            <a:lvl5pPr marL="1028700" indent="0">
              <a:buNone/>
              <a:defRPr sz="788"/>
            </a:lvl5pPr>
            <a:lvl6pPr marL="1285875" indent="0">
              <a:buNone/>
              <a:defRPr sz="788"/>
            </a:lvl6pPr>
            <a:lvl7pPr marL="1543050" indent="0">
              <a:buNone/>
              <a:defRPr sz="788"/>
            </a:lvl7pPr>
            <a:lvl8pPr marL="1800225" indent="0">
              <a:buNone/>
              <a:defRPr sz="788"/>
            </a:lvl8pPr>
            <a:lvl9pPr marL="2057400" indent="0">
              <a:buNone/>
              <a:defRPr sz="788"/>
            </a:lvl9pPr>
          </a:lstStyle>
          <a:p>
            <a:pPr lvl="0"/>
            <a:r>
              <a:rPr lang="en-US" smtClean="0"/>
              <a:t>Click to edit Master text styles</a:t>
            </a:r>
          </a:p>
        </p:txBody>
      </p:sp>
      <p:sp>
        <p:nvSpPr>
          <p:cNvPr id="4" name="Text Box 3"/>
          <p:cNvSpPr txBox="1">
            <a:spLocks noGrp="1" noChangeArrowheads="1"/>
          </p:cNvSpPr>
          <p:nvPr>
            <p:ph type="sldNum" sz="quarter" idx="10"/>
          </p:nvPr>
        </p:nvSpPr>
        <p:spPr>
          <a:ln/>
        </p:spPr>
        <p:txBody>
          <a:bodyPr/>
          <a:lstStyle>
            <a:lvl1pPr>
              <a:defRPr/>
            </a:lvl1pPr>
          </a:lstStyle>
          <a:p>
            <a:pPr defTabSz="342900"/>
            <a:fld id="{22DE3D06-4437-4F43-807B-2CE4A49B76C4}" type="slidenum">
              <a:rPr lang="en-ZA" smtClean="0">
                <a:solidFill>
                  <a:srgbClr val="F06D19">
                    <a:tint val="75000"/>
                  </a:srgbClr>
                </a:solidFill>
              </a:rPr>
              <a:pPr defTabSz="342900"/>
              <a:t>‹#›</a:t>
            </a:fld>
            <a:endParaRPr lang="en-ZA" dirty="0">
              <a:solidFill>
                <a:srgbClr val="F06D19">
                  <a:tint val="75000"/>
                </a:srgbClr>
              </a:solidFill>
            </a:endParaRPr>
          </a:p>
        </p:txBody>
      </p:sp>
    </p:spTree>
    <p:extLst>
      <p:ext uri="{BB962C8B-B14F-4D97-AF65-F5344CB8AC3E}">
        <p14:creationId xmlns:p14="http://schemas.microsoft.com/office/powerpoint/2010/main" xmlns="" val="1576303818"/>
      </p:ext>
    </p:extLst>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
  <p:cSld name="1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defTabSz="685800"/>
            <a:fld id="{BF7728E7-6E26-40D4-A17C-14CFCABBBE11}" type="datetimeFigureOut">
              <a:rPr lang="en-US" smtClean="0">
                <a:solidFill>
                  <a:srgbClr val="F06D19">
                    <a:tint val="75000"/>
                  </a:srgbClr>
                </a:solidFill>
              </a:rPr>
              <a:pPr defTabSz="685800"/>
              <a:t>8/19/2020</a:t>
            </a:fld>
            <a:endParaRPr lang="en-US" dirty="0">
              <a:solidFill>
                <a:srgbClr val="F06D19">
                  <a:tint val="75000"/>
                </a:srgbClr>
              </a:solidFill>
            </a:endParaRPr>
          </a:p>
        </p:txBody>
      </p:sp>
      <p:sp>
        <p:nvSpPr>
          <p:cNvPr id="5" name="Footer Placeholder 4"/>
          <p:cNvSpPr>
            <a:spLocks noGrp="1"/>
          </p:cNvSpPr>
          <p:nvPr>
            <p:ph type="ftr" sz="quarter" idx="11"/>
          </p:nvPr>
        </p:nvSpPr>
        <p:spPr/>
        <p:txBody>
          <a:bodyPr/>
          <a:lstStyle/>
          <a:p>
            <a:pPr defTabSz="685800"/>
            <a:endParaRPr lang="en-US" dirty="0">
              <a:solidFill>
                <a:srgbClr val="F06D19">
                  <a:tint val="75000"/>
                </a:srgbClr>
              </a:solidFill>
            </a:endParaRPr>
          </a:p>
        </p:txBody>
      </p:sp>
      <p:sp>
        <p:nvSpPr>
          <p:cNvPr id="6" name="Slide Number Placeholder 5"/>
          <p:cNvSpPr>
            <a:spLocks noGrp="1"/>
          </p:cNvSpPr>
          <p:nvPr>
            <p:ph type="sldNum" sz="quarter" idx="12"/>
          </p:nvPr>
        </p:nvSpPr>
        <p:spPr/>
        <p:txBody>
          <a:bodyPr/>
          <a:lstStyle/>
          <a:p>
            <a:pPr defTabSz="685800"/>
            <a:fld id="{6434ABD1-81A3-44C0-ADD6-DB07EAD19A43}" type="slidenum">
              <a:rPr lang="en-US" smtClean="0">
                <a:solidFill>
                  <a:srgbClr val="F06D19">
                    <a:tint val="75000"/>
                  </a:srgbClr>
                </a:solidFill>
              </a:rPr>
              <a:pPr defTabSz="685800"/>
              <a:t>‹#›</a:t>
            </a:fld>
            <a:endParaRPr lang="en-US" dirty="0">
              <a:solidFill>
                <a:srgbClr val="F06D19">
                  <a:tint val="75000"/>
                </a:srgbClr>
              </a:solidFill>
            </a:endParaRPr>
          </a:p>
        </p:txBody>
      </p:sp>
    </p:spTree>
    <p:extLst>
      <p:ext uri="{BB962C8B-B14F-4D97-AF65-F5344CB8AC3E}">
        <p14:creationId xmlns:p14="http://schemas.microsoft.com/office/powerpoint/2010/main" xmlns="" val="1079994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Layout personalizza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5D91322C-04D9-4E36-B9FF-3AD4A4C857BC}"/>
              </a:ext>
            </a:extLst>
          </p:cNvPr>
          <p:cNvSpPr>
            <a:spLocks noGrp="1"/>
          </p:cNvSpPr>
          <p:nvPr>
            <p:ph type="title"/>
          </p:nvPr>
        </p:nvSpPr>
        <p:spPr/>
        <p:txBody>
          <a:bodyPr/>
          <a:lstStyle/>
          <a:p>
            <a:r>
              <a:rPr lang="it-IT"/>
              <a:t>Fare clic per modificare lo stile del titolo</a:t>
            </a:r>
            <a:endParaRPr lang="en-GB"/>
          </a:p>
        </p:txBody>
      </p:sp>
      <p:sp>
        <p:nvSpPr>
          <p:cNvPr id="3" name="Segnaposto numero diapositiva 2">
            <a:extLst>
              <a:ext uri="{FF2B5EF4-FFF2-40B4-BE49-F238E27FC236}">
                <a16:creationId xmlns:a16="http://schemas.microsoft.com/office/drawing/2014/main" xmlns="" id="{9968730B-3ED7-4A17-9624-BF6EE0F7A90F}"/>
              </a:ext>
            </a:extLst>
          </p:cNvPr>
          <p:cNvSpPr>
            <a:spLocks noGrp="1"/>
          </p:cNvSpPr>
          <p:nvPr>
            <p:ph type="sldNum" sz="quarter" idx="10"/>
          </p:nvPr>
        </p:nvSpPr>
        <p:spPr/>
        <p:txBody>
          <a:bodyPr/>
          <a:lstStyle/>
          <a:p>
            <a:pPr defTabSz="685800"/>
            <a:fld id="{85E4C5A4-68AA-419A-9EB9-20F6985B147C}" type="slidenum">
              <a:rPr lang="en-GB" smtClean="0">
                <a:solidFill>
                  <a:srgbClr val="F06D19">
                    <a:tint val="75000"/>
                  </a:srgbClr>
                </a:solidFill>
              </a:rPr>
              <a:pPr defTabSz="685800"/>
              <a:t>‹#›</a:t>
            </a:fld>
            <a:endParaRPr lang="en-GB" dirty="0">
              <a:solidFill>
                <a:srgbClr val="F06D19">
                  <a:tint val="75000"/>
                </a:srgbClr>
              </a:solidFill>
            </a:endParaRPr>
          </a:p>
        </p:txBody>
      </p:sp>
    </p:spTree>
    <p:extLst>
      <p:ext uri="{BB962C8B-B14F-4D97-AF65-F5344CB8AC3E}">
        <p14:creationId xmlns:p14="http://schemas.microsoft.com/office/powerpoint/2010/main" xmlns="" val="10074411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373E65-72FA-9C4C-86F5-527BDFE5F362}" type="datetimeFigureOut">
              <a:rPr lang="en-US" smtClean="0"/>
              <a:pPr/>
              <a:t>8/19/2020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74A8EF-2000-014D-A4B6-9413622816E2}" type="slidenum">
              <a:rPr lang="en-US" smtClean="0"/>
              <a:pPr/>
              <a:t>‹#›</a:t>
            </a:fld>
            <a:endParaRPr lang="en-US"/>
          </a:p>
        </p:txBody>
      </p:sp>
    </p:spTree>
    <p:extLst>
      <p:ext uri="{BB962C8B-B14F-4D97-AF65-F5344CB8AC3E}">
        <p14:creationId xmlns:p14="http://schemas.microsoft.com/office/powerpoint/2010/main" xmlns="" val="1830489832"/>
      </p:ext>
    </p:extLst>
  </p:cSld>
  <p:clrMap bg1="lt1" tx1="dk1" bg2="lt2" tx2="dk2" accent1="accent1" accent2="accent2" accent3="accent3" accent4="accent4" accent5="accent5" accent6="accent6" hlink="hlink" folHlink="folHlink"/>
  <p:sldLayoutIdLst>
    <p:sldLayoutId id="2147483649" r:id="rId1"/>
    <p:sldLayoutId id="214748366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defTabSz="342900"/>
            <a:endParaRPr lang="en-US" dirty="0">
              <a:solidFill>
                <a:srgbClr val="F06D19">
                  <a:tint val="75000"/>
                </a:srgb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342900"/>
            <a:endParaRPr lang="en-US" dirty="0">
              <a:solidFill>
                <a:srgbClr val="F06D19">
                  <a:tint val="75000"/>
                </a:srgb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defTabSz="342900"/>
            <a:fld id="{DA6C2CDB-A538-AA4E-87C3-EB7CD954E69E}" type="slidenum">
              <a:rPr lang="en-US" smtClean="0">
                <a:solidFill>
                  <a:srgbClr val="F06D19">
                    <a:tint val="75000"/>
                  </a:srgbClr>
                </a:solidFill>
              </a:rPr>
              <a:pPr defTabSz="342900"/>
              <a:t>‹#›</a:t>
            </a:fld>
            <a:endParaRPr lang="en-US" dirty="0">
              <a:solidFill>
                <a:srgbClr val="F06D19">
                  <a:tint val="75000"/>
                </a:srgbClr>
              </a:solidFill>
            </a:endParaRPr>
          </a:p>
        </p:txBody>
      </p:sp>
    </p:spTree>
    <p:extLst>
      <p:ext uri="{BB962C8B-B14F-4D97-AF65-F5344CB8AC3E}">
        <p14:creationId xmlns:p14="http://schemas.microsoft.com/office/powerpoint/2010/main" xmlns="" val="271507178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Lst>
  <p:hf hdr="0" ftr="0" dt="0"/>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2328" y="1427018"/>
            <a:ext cx="6733308" cy="2036618"/>
          </a:xfrm>
        </p:spPr>
        <p:txBody>
          <a:bodyPr>
            <a:noAutofit/>
          </a:bodyPr>
          <a:lstStyle/>
          <a:p>
            <a:r>
              <a:rPr lang="en-US" sz="4000" dirty="0" smtClean="0"/>
              <a:t>DR BEYERS NAUDE LOCAL MUNICIPALITY</a:t>
            </a:r>
            <a:endParaRPr lang="en-US" sz="4000" dirty="0"/>
          </a:p>
        </p:txBody>
      </p:sp>
      <p:sp>
        <p:nvSpPr>
          <p:cNvPr id="3" name="Subtitle 2"/>
          <p:cNvSpPr>
            <a:spLocks noGrp="1"/>
          </p:cNvSpPr>
          <p:nvPr>
            <p:ph type="subTitle" idx="1"/>
          </p:nvPr>
        </p:nvSpPr>
        <p:spPr>
          <a:xfrm>
            <a:off x="914400" y="3281730"/>
            <a:ext cx="7671816" cy="1375432"/>
          </a:xfrm>
        </p:spPr>
        <p:txBody>
          <a:bodyPr>
            <a:normAutofit fontScale="55000" lnSpcReduction="20000"/>
          </a:bodyPr>
          <a:lstStyle/>
          <a:p>
            <a:endParaRPr lang="en-US" dirty="0" smtClean="0"/>
          </a:p>
          <a:p>
            <a:endParaRPr lang="en-US" sz="4000" dirty="0" smtClean="0"/>
          </a:p>
          <a:p>
            <a:r>
              <a:rPr lang="en-US" sz="4000" dirty="0" smtClean="0"/>
              <a:t>SUPPORT PROVIDED BY SALGA IN TERMS OF MUNICIPAL AUDIT SUPPORT PROGRAMME (MASP) </a:t>
            </a:r>
            <a:endParaRPr lang="en-US" sz="4000" dirty="0"/>
          </a:p>
        </p:txBody>
      </p:sp>
    </p:spTree>
    <p:extLst>
      <p:ext uri="{BB962C8B-B14F-4D97-AF65-F5344CB8AC3E}">
        <p14:creationId xmlns:p14="http://schemas.microsoft.com/office/powerpoint/2010/main" xmlns="" val="30856328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18053" y="274640"/>
            <a:ext cx="6663192" cy="794815"/>
          </a:xfrm>
        </p:spPr>
        <p:txBody>
          <a:bodyPr>
            <a:noAutofit/>
          </a:bodyPr>
          <a:lstStyle/>
          <a:p>
            <a:r>
              <a:rPr lang="en-ZA" sz="1800" dirty="0"/>
              <a:t/>
            </a:r>
            <a:br>
              <a:rPr lang="en-ZA" sz="1800" dirty="0"/>
            </a:br>
            <a:r>
              <a:rPr lang="en-ZA" sz="1800" dirty="0" smtClean="0"/>
              <a:t>REPORT ON MUNICIPAL AUDIT SUPPORT WORK BY SALGA </a:t>
            </a:r>
            <a:endParaRPr lang="en-ZA" sz="1100" b="1" i="1" dirty="0" smtClean="0">
              <a:solidFill>
                <a:schemeClr val="tx1"/>
              </a:solidFill>
              <a:latin typeface="+mn-lt"/>
              <a:cs typeface="Calibri" panose="020F0502020204030204" pitchFamily="34" charset="0"/>
            </a:endParaRPr>
          </a:p>
        </p:txBody>
      </p:sp>
      <p:sp>
        <p:nvSpPr>
          <p:cNvPr id="4" name="Text Placeholder 3"/>
          <p:cNvSpPr>
            <a:spLocks noGrp="1"/>
          </p:cNvSpPr>
          <p:nvPr>
            <p:ph type="body" sz="quarter" idx="10"/>
          </p:nvPr>
        </p:nvSpPr>
        <p:spPr>
          <a:xfrm>
            <a:off x="642939" y="1765311"/>
            <a:ext cx="8043862" cy="3811577"/>
          </a:xfrm>
        </p:spPr>
        <p:txBody>
          <a:bodyPr/>
          <a:lstStyle/>
          <a:p>
            <a:pPr marL="0" indent="0">
              <a:buNone/>
            </a:pPr>
            <a:r>
              <a:rPr lang="en-GB" dirty="0"/>
              <a:t> </a:t>
            </a:r>
          </a:p>
        </p:txBody>
      </p:sp>
      <p:pic>
        <p:nvPicPr>
          <p:cNvPr id="7171"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114313" y="2083242"/>
            <a:ext cx="1679830" cy="31687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Box 2"/>
          <p:cNvSpPr txBox="1"/>
          <p:nvPr/>
        </p:nvSpPr>
        <p:spPr>
          <a:xfrm>
            <a:off x="7086601" y="1372896"/>
            <a:ext cx="1600200" cy="553998"/>
          </a:xfrm>
          <a:prstGeom prst="rect">
            <a:avLst/>
          </a:prstGeom>
          <a:noFill/>
        </p:spPr>
        <p:txBody>
          <a:bodyPr>
            <a:spAutoFit/>
          </a:bodyPr>
          <a:lstStyle/>
          <a:p>
            <a:pPr algn="ctr" defTabSz="342900">
              <a:defRPr/>
            </a:pPr>
            <a:r>
              <a:rPr lang="en-ZA" sz="1500" b="1" dirty="0" smtClean="0">
                <a:solidFill>
                  <a:srgbClr val="F06D19"/>
                </a:solidFill>
                <a:latin typeface="Arial"/>
              </a:rPr>
              <a:t>Institutional </a:t>
            </a:r>
            <a:r>
              <a:rPr lang="en-ZA" sz="1500" b="1" dirty="0">
                <a:solidFill>
                  <a:srgbClr val="F06D19"/>
                </a:solidFill>
                <a:latin typeface="Arial"/>
              </a:rPr>
              <a:t>Capacity </a:t>
            </a:r>
          </a:p>
        </p:txBody>
      </p:sp>
      <p:graphicFrame>
        <p:nvGraphicFramePr>
          <p:cNvPr id="14" name="Table 13"/>
          <p:cNvGraphicFramePr>
            <a:graphicFrameLocks noGrp="1"/>
          </p:cNvGraphicFramePr>
          <p:nvPr>
            <p:extLst>
              <p:ext uri="{D42A27DB-BD31-4B8C-83A1-F6EECF244321}">
                <p14:modId xmlns:p14="http://schemas.microsoft.com/office/powerpoint/2010/main" xmlns="" val="3183868085"/>
              </p:ext>
            </p:extLst>
          </p:nvPr>
        </p:nvGraphicFramePr>
        <p:xfrm>
          <a:off x="290945" y="1282891"/>
          <a:ext cx="6716025" cy="4536018"/>
        </p:xfrm>
        <a:graphic>
          <a:graphicData uri="http://schemas.openxmlformats.org/drawingml/2006/table">
            <a:tbl>
              <a:tblPr firstRow="1" bandRow="1">
                <a:tableStyleId>{5C22544A-7EE6-4342-B048-85BDC9FD1C3A}</a:tableStyleId>
              </a:tblPr>
              <a:tblGrid>
                <a:gridCol w="407032">
                  <a:extLst>
                    <a:ext uri="{9D8B030D-6E8A-4147-A177-3AD203B41FA5}">
                      <a16:colId xmlns:a16="http://schemas.microsoft.com/office/drawing/2014/main" xmlns="" val="60079389"/>
                    </a:ext>
                  </a:extLst>
                </a:gridCol>
                <a:gridCol w="2452767">
                  <a:extLst>
                    <a:ext uri="{9D8B030D-6E8A-4147-A177-3AD203B41FA5}">
                      <a16:colId xmlns:a16="http://schemas.microsoft.com/office/drawing/2014/main" xmlns="" val="649221311"/>
                    </a:ext>
                  </a:extLst>
                </a:gridCol>
                <a:gridCol w="3856226">
                  <a:extLst>
                    <a:ext uri="{9D8B030D-6E8A-4147-A177-3AD203B41FA5}">
                      <a16:colId xmlns:a16="http://schemas.microsoft.com/office/drawing/2014/main" xmlns="" val="3300162121"/>
                    </a:ext>
                  </a:extLst>
                </a:gridCol>
              </a:tblGrid>
              <a:tr h="743023">
                <a:tc>
                  <a:txBody>
                    <a:bodyPr/>
                    <a:lstStyle/>
                    <a:p>
                      <a:r>
                        <a:rPr lang="en-ZA" dirty="0" smtClean="0">
                          <a:solidFill>
                            <a:schemeClr val="accent6"/>
                          </a:solidFill>
                          <a:latin typeface="Arial Narrow" panose="020B0606020202030204" pitchFamily="34" charset="0"/>
                        </a:rPr>
                        <a:t>NO</a:t>
                      </a:r>
                      <a:endParaRPr lang="en-ZA" dirty="0">
                        <a:solidFill>
                          <a:schemeClr val="accent6"/>
                        </a:solidFill>
                        <a:latin typeface="Arial Narrow" panose="020B0606020202030204" pitchFamily="34" charset="0"/>
                      </a:endParaRPr>
                    </a:p>
                  </a:txBody>
                  <a:tcPr/>
                </a:tc>
                <a:tc>
                  <a:txBody>
                    <a:bodyPr/>
                    <a:lstStyle/>
                    <a:p>
                      <a:r>
                        <a:rPr lang="en-ZA" dirty="0" smtClean="0">
                          <a:solidFill>
                            <a:schemeClr val="accent6"/>
                          </a:solidFill>
                          <a:latin typeface="Arial Narrow" panose="020B0606020202030204" pitchFamily="34" charset="0"/>
                        </a:rPr>
                        <a:t>SUPPORT PROGRAMMES</a:t>
                      </a:r>
                      <a:endParaRPr lang="en-ZA" dirty="0">
                        <a:solidFill>
                          <a:schemeClr val="accent6"/>
                        </a:solidFill>
                        <a:latin typeface="Arial Narrow" panose="020B0606020202030204" pitchFamily="34" charset="0"/>
                      </a:endParaRPr>
                    </a:p>
                  </a:txBody>
                  <a:tcPr/>
                </a:tc>
                <a:tc>
                  <a:txBody>
                    <a:bodyPr/>
                    <a:lstStyle/>
                    <a:p>
                      <a:r>
                        <a:rPr lang="en-ZA" dirty="0" smtClean="0">
                          <a:solidFill>
                            <a:schemeClr val="accent6"/>
                          </a:solidFill>
                          <a:latin typeface="Arial Narrow" panose="020B0606020202030204" pitchFamily="34" charset="0"/>
                        </a:rPr>
                        <a:t>DESCRIPTION AND ENVISAGE</a:t>
                      </a:r>
                      <a:r>
                        <a:rPr lang="en-ZA" baseline="0" dirty="0" smtClean="0">
                          <a:solidFill>
                            <a:schemeClr val="accent6"/>
                          </a:solidFill>
                          <a:latin typeface="Arial Narrow" panose="020B0606020202030204" pitchFamily="34" charset="0"/>
                        </a:rPr>
                        <a:t> IMPACT</a:t>
                      </a:r>
                      <a:endParaRPr lang="en-ZA" dirty="0">
                        <a:solidFill>
                          <a:schemeClr val="accent6"/>
                        </a:solidFill>
                        <a:latin typeface="Arial Narrow" panose="020B0606020202030204" pitchFamily="34" charset="0"/>
                      </a:endParaRPr>
                    </a:p>
                  </a:txBody>
                  <a:tcPr/>
                </a:tc>
                <a:extLst>
                  <a:ext uri="{0D108BD9-81ED-4DB2-BD59-A6C34878D82A}">
                    <a16:rowId xmlns:a16="http://schemas.microsoft.com/office/drawing/2014/main" xmlns="" val="746760717"/>
                  </a:ext>
                </a:extLst>
              </a:tr>
              <a:tr h="1736979">
                <a:tc>
                  <a:txBody>
                    <a:bodyPr/>
                    <a:lstStyle/>
                    <a:p>
                      <a:pPr marL="0" algn="l" defTabSz="342900" rtl="0" eaLnBrk="1" latinLnBrk="0" hangingPunct="1"/>
                      <a:r>
                        <a:rPr lang="en-ZA" sz="1350" b="0" kern="1200" dirty="0" smtClean="0">
                          <a:solidFill>
                            <a:schemeClr val="accent6"/>
                          </a:solidFill>
                          <a:latin typeface="Arial Narrow" panose="020B0606020202030204" pitchFamily="34" charset="0"/>
                          <a:ea typeface="+mn-ea"/>
                          <a:cs typeface="+mn-cs"/>
                        </a:rPr>
                        <a:t>5</a:t>
                      </a:r>
                      <a:endParaRPr lang="en-ZA" sz="1350" b="0" kern="1200" dirty="0">
                        <a:solidFill>
                          <a:schemeClr val="accent6"/>
                        </a:solidFill>
                        <a:latin typeface="Arial Narrow" panose="020B0606020202030204" pitchFamily="34" charset="0"/>
                        <a:ea typeface="+mn-ea"/>
                        <a:cs typeface="+mn-cs"/>
                      </a:endParaRPr>
                    </a:p>
                  </a:txBody>
                  <a:tcPr/>
                </a:tc>
                <a:tc>
                  <a:txBody>
                    <a:bodyPr/>
                    <a:lstStyle/>
                    <a:p>
                      <a:pPr marL="0" algn="l" defTabSz="342900" rtl="0" eaLnBrk="1" latinLnBrk="0" hangingPunct="1"/>
                      <a:r>
                        <a:rPr lang="en-ZA" sz="1350" b="0" kern="1200" dirty="0" smtClean="0">
                          <a:solidFill>
                            <a:schemeClr val="accent6"/>
                          </a:solidFill>
                          <a:latin typeface="Arial Narrow" panose="020B0606020202030204" pitchFamily="34" charset="0"/>
                          <a:ea typeface="+mn-ea"/>
                          <a:cs typeface="+mn-cs"/>
                        </a:rPr>
                        <a:t>HR Policy Development</a:t>
                      </a:r>
                      <a:endParaRPr lang="en-ZA" sz="1350" b="0" kern="1200" dirty="0">
                        <a:solidFill>
                          <a:schemeClr val="accent6"/>
                        </a:solidFill>
                        <a:latin typeface="Arial Narrow" panose="020B0606020202030204" pitchFamily="34" charset="0"/>
                        <a:ea typeface="+mn-ea"/>
                        <a:cs typeface="+mn-cs"/>
                      </a:endParaRPr>
                    </a:p>
                  </a:txBody>
                  <a:tcPr/>
                </a:tc>
                <a:tc>
                  <a:txBody>
                    <a:bodyPr/>
                    <a:lstStyle/>
                    <a:p>
                      <a:pPr marL="0" algn="just" defTabSz="457200" rtl="0" eaLnBrk="1" latinLnBrk="0" hangingPunct="1"/>
                      <a:r>
                        <a:rPr lang="en-ZA" sz="1350" kern="1200" dirty="0" smtClean="0">
                          <a:solidFill>
                            <a:schemeClr val="accent6"/>
                          </a:solidFill>
                          <a:latin typeface="Arial Narrow" panose="020B0606020202030204" pitchFamily="34" charset="0"/>
                          <a:ea typeface="+mn-ea"/>
                          <a:cs typeface="+mn-cs"/>
                        </a:rPr>
                        <a:t>SALGA</a:t>
                      </a:r>
                      <a:r>
                        <a:rPr lang="en-ZA" sz="1350" kern="1200" baseline="0" dirty="0" smtClean="0">
                          <a:solidFill>
                            <a:schemeClr val="accent6"/>
                          </a:solidFill>
                          <a:latin typeface="Arial Narrow" panose="020B0606020202030204" pitchFamily="34" charset="0"/>
                          <a:ea typeface="+mn-ea"/>
                          <a:cs typeface="+mn-cs"/>
                        </a:rPr>
                        <a:t> assisted the municipality wit the development of HR Policy by providing SALGA HR Policy hand book for customisation. Participated in the strategic planning sessions to ensure that policies are aligned to the plans of the municipality.</a:t>
                      </a:r>
                      <a:endParaRPr lang="en-ZA" sz="135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xmlns="" val="391644098"/>
                  </a:ext>
                </a:extLst>
              </a:tr>
              <a:tr h="2056016">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en-ZA" sz="1350" b="0" kern="1200" dirty="0" smtClean="0">
                          <a:solidFill>
                            <a:schemeClr val="accent6"/>
                          </a:solidFill>
                          <a:latin typeface="Arial Narrow" panose="020B0606020202030204" pitchFamily="34" charset="0"/>
                          <a:ea typeface="+mn-ea"/>
                          <a:cs typeface="+mn-cs"/>
                        </a:rPr>
                        <a:t>6</a:t>
                      </a:r>
                    </a:p>
                  </a:txBody>
                  <a:tcPr/>
                </a:tc>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en-ZA" sz="1350" b="0" kern="1200" dirty="0" smtClean="0">
                          <a:solidFill>
                            <a:schemeClr val="accent6"/>
                          </a:solidFill>
                          <a:latin typeface="Arial Narrow" panose="020B0606020202030204" pitchFamily="34" charset="0"/>
                          <a:ea typeface="+mn-ea"/>
                          <a:cs typeface="+mn-cs"/>
                        </a:rPr>
                        <a:t>Training of LLF</a:t>
                      </a:r>
                    </a:p>
                    <a:p>
                      <a:pPr marL="0" algn="l" defTabSz="342900" rtl="0" eaLnBrk="1" latinLnBrk="0" hangingPunct="1"/>
                      <a:endParaRPr lang="en-ZA" sz="1350" b="0" kern="1200" dirty="0">
                        <a:solidFill>
                          <a:schemeClr val="accent6"/>
                        </a:solidFill>
                        <a:latin typeface="Arial Narrow" panose="020B0606020202030204" pitchFamily="34" charset="0"/>
                        <a:ea typeface="+mn-ea"/>
                        <a:cs typeface="+mn-cs"/>
                      </a:endParaRPr>
                    </a:p>
                  </a:txBody>
                  <a:tcPr/>
                </a:tc>
                <a:tc>
                  <a:txBody>
                    <a:bodyPr/>
                    <a:lstStyle/>
                    <a:p>
                      <a:pPr marL="0" algn="just" defTabSz="457200" rtl="0" eaLnBrk="1" latinLnBrk="0" hangingPunct="1"/>
                      <a:r>
                        <a:rPr lang="en-ZA" sz="1350" kern="1200" dirty="0" smtClean="0">
                          <a:solidFill>
                            <a:schemeClr val="accent6"/>
                          </a:solidFill>
                          <a:latin typeface="Arial Narrow" panose="020B0606020202030204" pitchFamily="34" charset="0"/>
                          <a:ea typeface="+mn-ea"/>
                          <a:cs typeface="+mn-cs"/>
                        </a:rPr>
                        <a:t>SALGA trained</a:t>
                      </a:r>
                      <a:r>
                        <a:rPr lang="en-ZA" sz="1350" kern="1200" baseline="0" dirty="0" smtClean="0">
                          <a:solidFill>
                            <a:schemeClr val="accent6"/>
                          </a:solidFill>
                          <a:latin typeface="Arial Narrow" panose="020B0606020202030204" pitchFamily="34" charset="0"/>
                          <a:ea typeface="+mn-ea"/>
                          <a:cs typeface="+mn-cs"/>
                        </a:rPr>
                        <a:t> the employer component participating in the LLF including the all Senior Managers and TROIKA. This was done to ensure that the LLF in the municipality is effective. Over and above the SALGA support, work was also done through the SALGBC were training was done to the entire LLF delegates. </a:t>
                      </a:r>
                      <a:endParaRPr lang="en-ZA" sz="135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xmlns="" val="4056732499"/>
                  </a:ext>
                </a:extLst>
              </a:tr>
            </a:tbl>
          </a:graphicData>
        </a:graphic>
      </p:graphicFrame>
    </p:spTree>
    <p:extLst>
      <p:ext uri="{BB962C8B-B14F-4D97-AF65-F5344CB8AC3E}">
        <p14:creationId xmlns:p14="http://schemas.microsoft.com/office/powerpoint/2010/main" xmlns="" val="368922906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18053" y="274640"/>
            <a:ext cx="6663192" cy="794815"/>
          </a:xfrm>
        </p:spPr>
        <p:txBody>
          <a:bodyPr>
            <a:noAutofit/>
          </a:bodyPr>
          <a:lstStyle/>
          <a:p>
            <a:r>
              <a:rPr lang="en-ZA" sz="1800" dirty="0"/>
              <a:t/>
            </a:r>
            <a:br>
              <a:rPr lang="en-ZA" sz="1800" dirty="0"/>
            </a:br>
            <a:r>
              <a:rPr lang="en-ZA" sz="1800" dirty="0" smtClean="0"/>
              <a:t>REPORT ON MUNICIPAL AUDIT SUPPORT WORK BY SALGA </a:t>
            </a:r>
            <a:endParaRPr lang="en-ZA" sz="1100" b="1" i="1" dirty="0" smtClean="0">
              <a:solidFill>
                <a:schemeClr val="tx1"/>
              </a:solidFill>
              <a:latin typeface="+mn-lt"/>
              <a:cs typeface="Calibri" panose="020F0502020204030204" pitchFamily="34" charset="0"/>
            </a:endParaRPr>
          </a:p>
        </p:txBody>
      </p:sp>
      <p:sp>
        <p:nvSpPr>
          <p:cNvPr id="4" name="Text Placeholder 3"/>
          <p:cNvSpPr>
            <a:spLocks noGrp="1"/>
          </p:cNvSpPr>
          <p:nvPr>
            <p:ph type="body" sz="quarter" idx="10"/>
          </p:nvPr>
        </p:nvSpPr>
        <p:spPr>
          <a:xfrm>
            <a:off x="642939" y="1765311"/>
            <a:ext cx="8043862" cy="3811577"/>
          </a:xfrm>
        </p:spPr>
        <p:txBody>
          <a:bodyPr/>
          <a:lstStyle/>
          <a:p>
            <a:pPr marL="0" indent="0">
              <a:buNone/>
            </a:pPr>
            <a:r>
              <a:rPr lang="en-GB" dirty="0"/>
              <a:t> </a:t>
            </a:r>
          </a:p>
        </p:txBody>
      </p:sp>
      <p:pic>
        <p:nvPicPr>
          <p:cNvPr id="7171"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114313" y="2083242"/>
            <a:ext cx="1679830" cy="31687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Box 2"/>
          <p:cNvSpPr txBox="1"/>
          <p:nvPr/>
        </p:nvSpPr>
        <p:spPr>
          <a:xfrm>
            <a:off x="7086601" y="1372896"/>
            <a:ext cx="1600200" cy="553998"/>
          </a:xfrm>
          <a:prstGeom prst="rect">
            <a:avLst/>
          </a:prstGeom>
          <a:noFill/>
        </p:spPr>
        <p:txBody>
          <a:bodyPr>
            <a:spAutoFit/>
          </a:bodyPr>
          <a:lstStyle/>
          <a:p>
            <a:pPr algn="ctr" defTabSz="342900">
              <a:defRPr/>
            </a:pPr>
            <a:r>
              <a:rPr lang="en-ZA" sz="1500" b="1" dirty="0" smtClean="0">
                <a:solidFill>
                  <a:srgbClr val="F06D19"/>
                </a:solidFill>
                <a:latin typeface="Arial"/>
              </a:rPr>
              <a:t>Institutional </a:t>
            </a:r>
            <a:r>
              <a:rPr lang="en-ZA" sz="1500" b="1" dirty="0">
                <a:solidFill>
                  <a:srgbClr val="F06D19"/>
                </a:solidFill>
                <a:latin typeface="Arial"/>
              </a:rPr>
              <a:t>Capacity </a:t>
            </a:r>
          </a:p>
        </p:txBody>
      </p:sp>
      <p:graphicFrame>
        <p:nvGraphicFramePr>
          <p:cNvPr id="14" name="Table 13"/>
          <p:cNvGraphicFramePr>
            <a:graphicFrameLocks noGrp="1"/>
          </p:cNvGraphicFramePr>
          <p:nvPr>
            <p:extLst>
              <p:ext uri="{D42A27DB-BD31-4B8C-83A1-F6EECF244321}">
                <p14:modId xmlns:p14="http://schemas.microsoft.com/office/powerpoint/2010/main" xmlns="" val="3903142908"/>
              </p:ext>
            </p:extLst>
          </p:nvPr>
        </p:nvGraphicFramePr>
        <p:xfrm>
          <a:off x="290945" y="1282891"/>
          <a:ext cx="6716025" cy="4136760"/>
        </p:xfrm>
        <a:graphic>
          <a:graphicData uri="http://schemas.openxmlformats.org/drawingml/2006/table">
            <a:tbl>
              <a:tblPr firstRow="1" bandRow="1">
                <a:tableStyleId>{5C22544A-7EE6-4342-B048-85BDC9FD1C3A}</a:tableStyleId>
              </a:tblPr>
              <a:tblGrid>
                <a:gridCol w="407032">
                  <a:extLst>
                    <a:ext uri="{9D8B030D-6E8A-4147-A177-3AD203B41FA5}">
                      <a16:colId xmlns:a16="http://schemas.microsoft.com/office/drawing/2014/main" xmlns="" val="60079389"/>
                    </a:ext>
                  </a:extLst>
                </a:gridCol>
                <a:gridCol w="2452767">
                  <a:extLst>
                    <a:ext uri="{9D8B030D-6E8A-4147-A177-3AD203B41FA5}">
                      <a16:colId xmlns:a16="http://schemas.microsoft.com/office/drawing/2014/main" xmlns="" val="649221311"/>
                    </a:ext>
                  </a:extLst>
                </a:gridCol>
                <a:gridCol w="3856226">
                  <a:extLst>
                    <a:ext uri="{9D8B030D-6E8A-4147-A177-3AD203B41FA5}">
                      <a16:colId xmlns:a16="http://schemas.microsoft.com/office/drawing/2014/main" xmlns="" val="3300162121"/>
                    </a:ext>
                  </a:extLst>
                </a:gridCol>
              </a:tblGrid>
              <a:tr h="479160">
                <a:tc>
                  <a:txBody>
                    <a:bodyPr/>
                    <a:lstStyle/>
                    <a:p>
                      <a:r>
                        <a:rPr lang="en-ZA" dirty="0" smtClean="0">
                          <a:solidFill>
                            <a:schemeClr val="accent6"/>
                          </a:solidFill>
                          <a:latin typeface="Arial Narrow" panose="020B0606020202030204" pitchFamily="34" charset="0"/>
                        </a:rPr>
                        <a:t>NO</a:t>
                      </a:r>
                      <a:endParaRPr lang="en-ZA" dirty="0">
                        <a:solidFill>
                          <a:schemeClr val="accent6"/>
                        </a:solidFill>
                        <a:latin typeface="Arial Narrow" panose="020B0606020202030204" pitchFamily="34" charset="0"/>
                      </a:endParaRPr>
                    </a:p>
                  </a:txBody>
                  <a:tcPr/>
                </a:tc>
                <a:tc>
                  <a:txBody>
                    <a:bodyPr/>
                    <a:lstStyle/>
                    <a:p>
                      <a:r>
                        <a:rPr lang="en-ZA" dirty="0" smtClean="0">
                          <a:solidFill>
                            <a:schemeClr val="accent6"/>
                          </a:solidFill>
                          <a:latin typeface="Arial Narrow" panose="020B0606020202030204" pitchFamily="34" charset="0"/>
                        </a:rPr>
                        <a:t>SUPPORT PROGRAMMES</a:t>
                      </a:r>
                      <a:endParaRPr lang="en-ZA" dirty="0">
                        <a:solidFill>
                          <a:schemeClr val="accent6"/>
                        </a:solidFill>
                        <a:latin typeface="Arial Narrow" panose="020B0606020202030204" pitchFamily="34" charset="0"/>
                      </a:endParaRPr>
                    </a:p>
                  </a:txBody>
                  <a:tcPr/>
                </a:tc>
                <a:tc>
                  <a:txBody>
                    <a:bodyPr/>
                    <a:lstStyle/>
                    <a:p>
                      <a:r>
                        <a:rPr lang="en-ZA" dirty="0" smtClean="0">
                          <a:solidFill>
                            <a:schemeClr val="accent6"/>
                          </a:solidFill>
                          <a:latin typeface="Arial Narrow" panose="020B0606020202030204" pitchFamily="34" charset="0"/>
                        </a:rPr>
                        <a:t>DESCRIPTION AND ENVISAGE</a:t>
                      </a:r>
                      <a:r>
                        <a:rPr lang="en-ZA" baseline="0" dirty="0" smtClean="0">
                          <a:solidFill>
                            <a:schemeClr val="accent6"/>
                          </a:solidFill>
                          <a:latin typeface="Arial Narrow" panose="020B0606020202030204" pitchFamily="34" charset="0"/>
                        </a:rPr>
                        <a:t> IMPACT</a:t>
                      </a:r>
                      <a:endParaRPr lang="en-ZA" dirty="0">
                        <a:solidFill>
                          <a:schemeClr val="accent6"/>
                        </a:solidFill>
                        <a:latin typeface="Arial Narrow" panose="020B0606020202030204" pitchFamily="34" charset="0"/>
                      </a:endParaRPr>
                    </a:p>
                  </a:txBody>
                  <a:tcPr/>
                </a:tc>
                <a:extLst>
                  <a:ext uri="{0D108BD9-81ED-4DB2-BD59-A6C34878D82A}">
                    <a16:rowId xmlns:a16="http://schemas.microsoft.com/office/drawing/2014/main" xmlns="" val="746760717"/>
                  </a:ext>
                </a:extLst>
              </a:tr>
              <a:tr h="693744">
                <a:tc>
                  <a:txBody>
                    <a:bodyPr/>
                    <a:lstStyle/>
                    <a:p>
                      <a:pPr marL="0" algn="l" defTabSz="342900" rtl="0" eaLnBrk="1" latinLnBrk="0" hangingPunct="1"/>
                      <a:r>
                        <a:rPr lang="en-ZA" sz="1350" b="0" kern="1200" dirty="0" smtClean="0">
                          <a:solidFill>
                            <a:schemeClr val="accent6"/>
                          </a:solidFill>
                          <a:latin typeface="Arial Narrow" panose="020B0606020202030204" pitchFamily="34" charset="0"/>
                          <a:ea typeface="+mn-ea"/>
                          <a:cs typeface="+mn-cs"/>
                        </a:rPr>
                        <a:t>7</a:t>
                      </a:r>
                      <a:endParaRPr lang="en-ZA" sz="1350" b="0" kern="1200" dirty="0">
                        <a:solidFill>
                          <a:schemeClr val="accent6"/>
                        </a:solidFill>
                        <a:latin typeface="Arial Narrow" panose="020B0606020202030204" pitchFamily="34" charset="0"/>
                        <a:ea typeface="+mn-ea"/>
                        <a:cs typeface="+mn-cs"/>
                      </a:endParaRPr>
                    </a:p>
                  </a:txBody>
                  <a:tcPr/>
                </a:tc>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en-ZA" sz="1350" b="0" kern="1200" dirty="0" smtClean="0">
                          <a:solidFill>
                            <a:schemeClr val="accent6"/>
                          </a:solidFill>
                          <a:latin typeface="Arial Narrow" panose="020B0606020202030204" pitchFamily="34" charset="0"/>
                          <a:ea typeface="+mn-ea"/>
                          <a:cs typeface="+mn-cs"/>
                        </a:rPr>
                        <a:t>HR and Labour Relations Matters</a:t>
                      </a:r>
                    </a:p>
                    <a:p>
                      <a:pPr marL="0" algn="l" defTabSz="342900" rtl="0" eaLnBrk="1" latinLnBrk="0" hangingPunct="1"/>
                      <a:endParaRPr lang="en-ZA" sz="1350" b="0" kern="1200" dirty="0">
                        <a:solidFill>
                          <a:schemeClr val="accent6"/>
                        </a:solidFill>
                        <a:latin typeface="Arial Narrow" panose="020B0606020202030204" pitchFamily="34" charset="0"/>
                        <a:ea typeface="+mn-ea"/>
                        <a:cs typeface="+mn-cs"/>
                      </a:endParaRPr>
                    </a:p>
                  </a:txBody>
                  <a:tcPr/>
                </a:tc>
                <a:tc>
                  <a:txBody>
                    <a:bodyPr/>
                    <a:lstStyle/>
                    <a:p>
                      <a:pPr marL="0" algn="just" defTabSz="457200" rtl="0" eaLnBrk="1" latinLnBrk="0" hangingPunct="1"/>
                      <a:r>
                        <a:rPr lang="en-ZA" sz="1800" kern="1200" dirty="0" smtClean="0">
                          <a:solidFill>
                            <a:schemeClr val="accent6"/>
                          </a:solidFill>
                          <a:latin typeface="Arial Narrow" panose="020B0606020202030204" pitchFamily="34" charset="0"/>
                          <a:ea typeface="+mn-ea"/>
                          <a:cs typeface="+mn-cs"/>
                        </a:rPr>
                        <a:t>SALGA provided</a:t>
                      </a:r>
                      <a:r>
                        <a:rPr lang="en-ZA" sz="1800" kern="1200" baseline="0" dirty="0" smtClean="0">
                          <a:solidFill>
                            <a:schemeClr val="accent6"/>
                          </a:solidFill>
                          <a:latin typeface="Arial Narrow" panose="020B0606020202030204" pitchFamily="34" charset="0"/>
                          <a:ea typeface="+mn-ea"/>
                          <a:cs typeface="+mn-cs"/>
                        </a:rPr>
                        <a:t> and </a:t>
                      </a:r>
                      <a:r>
                        <a:rPr lang="en-ZA" sz="1800" kern="1200" dirty="0" smtClean="0">
                          <a:solidFill>
                            <a:schemeClr val="accent6"/>
                          </a:solidFill>
                          <a:latin typeface="Arial Narrow" panose="020B0606020202030204" pitchFamily="34" charset="0"/>
                          <a:ea typeface="+mn-ea"/>
                          <a:cs typeface="+mn-cs"/>
                        </a:rPr>
                        <a:t>continue to provide ongoing support,</a:t>
                      </a:r>
                      <a:r>
                        <a:rPr lang="en-ZA" sz="1800" kern="1200" baseline="0" dirty="0" smtClean="0">
                          <a:solidFill>
                            <a:schemeClr val="accent6"/>
                          </a:solidFill>
                          <a:latin typeface="Arial Narrow" panose="020B0606020202030204" pitchFamily="34" charset="0"/>
                          <a:ea typeface="+mn-ea"/>
                          <a:cs typeface="+mn-cs"/>
                        </a:rPr>
                        <a:t> these included appointment of initiators and presiding officers for disciplinary hearings. Validation of employment contracts of senior managers, Covid19 compliance, compliance with collective agreements, job evaluation process as mentioned above. All these are to ensure that ongoing stability in the municipality is maintained at all times as a trusted partner. Further provided hands on support with regards to conciliation and verbal advise on arbitrations</a:t>
                      </a:r>
                      <a:endParaRPr lang="en-ZA" sz="180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xmlns="" val="2066263277"/>
                  </a:ext>
                </a:extLst>
              </a:tr>
            </a:tbl>
          </a:graphicData>
        </a:graphic>
      </p:graphicFrame>
    </p:spTree>
    <p:extLst>
      <p:ext uri="{BB962C8B-B14F-4D97-AF65-F5344CB8AC3E}">
        <p14:creationId xmlns:p14="http://schemas.microsoft.com/office/powerpoint/2010/main" xmlns="" val="294234315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42939" y="1765311"/>
            <a:ext cx="8043862" cy="3811577"/>
          </a:xfrm>
        </p:spPr>
        <p:txBody>
          <a:bodyPr/>
          <a:lstStyle/>
          <a:p>
            <a:pPr marL="0" indent="0">
              <a:buNone/>
            </a:pPr>
            <a:r>
              <a:rPr lang="en-GB" dirty="0"/>
              <a:t> </a:t>
            </a:r>
          </a:p>
        </p:txBody>
      </p:sp>
      <p:pic>
        <p:nvPicPr>
          <p:cNvPr id="7172"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47006" y="1972642"/>
            <a:ext cx="1491528" cy="3251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2" name="TextBox 11"/>
          <p:cNvSpPr txBox="1"/>
          <p:nvPr/>
        </p:nvSpPr>
        <p:spPr>
          <a:xfrm>
            <a:off x="7238333" y="1380091"/>
            <a:ext cx="1600200" cy="553998"/>
          </a:xfrm>
          <a:prstGeom prst="rect">
            <a:avLst/>
          </a:prstGeom>
          <a:noFill/>
        </p:spPr>
        <p:txBody>
          <a:bodyPr wrap="square">
            <a:spAutoFit/>
          </a:bodyPr>
          <a:lstStyle/>
          <a:p>
            <a:pPr algn="ctr" defTabSz="342900">
              <a:defRPr/>
            </a:pPr>
            <a:r>
              <a:rPr lang="en-ZA" sz="1500" b="1" dirty="0" smtClean="0">
                <a:solidFill>
                  <a:srgbClr val="F06D19"/>
                </a:solidFill>
                <a:latin typeface="Arial"/>
              </a:rPr>
              <a:t>Financial </a:t>
            </a:r>
            <a:r>
              <a:rPr lang="en-ZA" sz="1500" b="1" dirty="0">
                <a:solidFill>
                  <a:srgbClr val="F06D19"/>
                </a:solidFill>
                <a:latin typeface="Arial"/>
              </a:rPr>
              <a:t>Management</a:t>
            </a:r>
          </a:p>
        </p:txBody>
      </p:sp>
      <p:sp>
        <p:nvSpPr>
          <p:cNvPr id="14" name="Title 1"/>
          <p:cNvSpPr txBox="1">
            <a:spLocks/>
          </p:cNvSpPr>
          <p:nvPr/>
        </p:nvSpPr>
        <p:spPr>
          <a:xfrm>
            <a:off x="318053" y="274640"/>
            <a:ext cx="6663192" cy="794815"/>
          </a:xfrm>
          <a:prstGeom prst="rect">
            <a:avLst/>
          </a:prstGeom>
        </p:spPr>
        <p:txBody>
          <a:bodyPr vert="horz" lIns="91440" tIns="45720" rIns="91440" bIns="45720" rtlCol="0" anchor="ctr">
            <a:noAutofit/>
          </a:bodyPr>
          <a:lstStyle>
            <a:lvl1pPr algn="ctr" defTabSz="342900" rtl="0" eaLnBrk="1" latinLnBrk="0" hangingPunct="1">
              <a:spcBef>
                <a:spcPct val="0"/>
              </a:spcBef>
              <a:buNone/>
              <a:defRPr sz="1500" b="1" kern="1200">
                <a:solidFill>
                  <a:schemeClr val="tx1"/>
                </a:solidFill>
                <a:latin typeface="+mj-lt"/>
                <a:ea typeface="+mj-ea"/>
                <a:cs typeface="+mj-cs"/>
              </a:defRPr>
            </a:lvl1pPr>
          </a:lstStyle>
          <a:p>
            <a:r>
              <a:rPr lang="en-ZA" sz="1800" dirty="0" smtClean="0"/>
              <a:t/>
            </a:r>
            <a:br>
              <a:rPr lang="en-ZA" sz="1800" dirty="0" smtClean="0"/>
            </a:br>
            <a:r>
              <a:rPr lang="en-ZA" sz="1800" dirty="0" smtClean="0"/>
              <a:t>REPORT ON MUNICIPAL AUDIT SUPPORT WORK BY SALGA </a:t>
            </a:r>
            <a:endParaRPr lang="en-ZA" sz="1100" i="1" dirty="0" smtClean="0">
              <a:latin typeface="+mn-lt"/>
              <a:cs typeface="Calibri" panose="020F050202020403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xmlns="" val="1438941102"/>
              </p:ext>
            </p:extLst>
          </p:nvPr>
        </p:nvGraphicFramePr>
        <p:xfrm>
          <a:off x="318055" y="1165407"/>
          <a:ext cx="6938151" cy="5152085"/>
        </p:xfrm>
        <a:graphic>
          <a:graphicData uri="http://schemas.openxmlformats.org/drawingml/2006/table">
            <a:tbl>
              <a:tblPr firstRow="1" bandRow="1">
                <a:tableStyleId>{5C22544A-7EE6-4342-B048-85BDC9FD1C3A}</a:tableStyleId>
              </a:tblPr>
              <a:tblGrid>
                <a:gridCol w="410215">
                  <a:extLst>
                    <a:ext uri="{9D8B030D-6E8A-4147-A177-3AD203B41FA5}">
                      <a16:colId xmlns:a16="http://schemas.microsoft.com/office/drawing/2014/main" xmlns="" val="60079389"/>
                    </a:ext>
                  </a:extLst>
                </a:gridCol>
                <a:gridCol w="1965769">
                  <a:extLst>
                    <a:ext uri="{9D8B030D-6E8A-4147-A177-3AD203B41FA5}">
                      <a16:colId xmlns:a16="http://schemas.microsoft.com/office/drawing/2014/main" xmlns="" val="649221311"/>
                    </a:ext>
                  </a:extLst>
                </a:gridCol>
                <a:gridCol w="4562167">
                  <a:extLst>
                    <a:ext uri="{9D8B030D-6E8A-4147-A177-3AD203B41FA5}">
                      <a16:colId xmlns:a16="http://schemas.microsoft.com/office/drawing/2014/main" xmlns="" val="3300162121"/>
                    </a:ext>
                  </a:extLst>
                </a:gridCol>
              </a:tblGrid>
              <a:tr h="286645">
                <a:tc>
                  <a:txBody>
                    <a:bodyPr/>
                    <a:lstStyle/>
                    <a:p>
                      <a:r>
                        <a:rPr lang="en-ZA" dirty="0" smtClean="0">
                          <a:solidFill>
                            <a:schemeClr val="accent6"/>
                          </a:solidFill>
                          <a:latin typeface="Arial Narrow" panose="020B0606020202030204" pitchFamily="34" charset="0"/>
                        </a:rPr>
                        <a:t>NO</a:t>
                      </a:r>
                      <a:endParaRPr lang="en-ZA" dirty="0">
                        <a:solidFill>
                          <a:schemeClr val="accent6"/>
                        </a:solidFill>
                        <a:latin typeface="Arial Narrow" panose="020B0606020202030204" pitchFamily="34" charset="0"/>
                      </a:endParaRPr>
                    </a:p>
                  </a:txBody>
                  <a:tcPr/>
                </a:tc>
                <a:tc>
                  <a:txBody>
                    <a:bodyPr/>
                    <a:lstStyle/>
                    <a:p>
                      <a:r>
                        <a:rPr lang="en-ZA" dirty="0" smtClean="0">
                          <a:solidFill>
                            <a:schemeClr val="accent6"/>
                          </a:solidFill>
                          <a:latin typeface="Arial Narrow" panose="020B0606020202030204" pitchFamily="34" charset="0"/>
                        </a:rPr>
                        <a:t>SUPPORT PROGRAMMES</a:t>
                      </a:r>
                      <a:endParaRPr lang="en-ZA" dirty="0">
                        <a:solidFill>
                          <a:schemeClr val="accent6"/>
                        </a:solidFill>
                        <a:latin typeface="Arial Narrow" panose="020B0606020202030204" pitchFamily="34" charset="0"/>
                      </a:endParaRPr>
                    </a:p>
                  </a:txBody>
                  <a:tcPr/>
                </a:tc>
                <a:tc>
                  <a:txBody>
                    <a:bodyPr/>
                    <a:lstStyle/>
                    <a:p>
                      <a:r>
                        <a:rPr lang="en-ZA" dirty="0" smtClean="0">
                          <a:solidFill>
                            <a:schemeClr val="accent6"/>
                          </a:solidFill>
                          <a:latin typeface="Arial Narrow" panose="020B0606020202030204" pitchFamily="34" charset="0"/>
                        </a:rPr>
                        <a:t>DESCRIPTION AND ENVISAGE</a:t>
                      </a:r>
                      <a:r>
                        <a:rPr lang="en-ZA" baseline="0" dirty="0" smtClean="0">
                          <a:solidFill>
                            <a:schemeClr val="accent6"/>
                          </a:solidFill>
                          <a:latin typeface="Arial Narrow" panose="020B0606020202030204" pitchFamily="34" charset="0"/>
                        </a:rPr>
                        <a:t> IMPACT</a:t>
                      </a:r>
                      <a:endParaRPr lang="en-ZA" dirty="0">
                        <a:solidFill>
                          <a:schemeClr val="accent6"/>
                        </a:solidFill>
                        <a:latin typeface="Arial Narrow" panose="020B0606020202030204" pitchFamily="34" charset="0"/>
                      </a:endParaRPr>
                    </a:p>
                  </a:txBody>
                  <a:tcPr/>
                </a:tc>
                <a:extLst>
                  <a:ext uri="{0D108BD9-81ED-4DB2-BD59-A6C34878D82A}">
                    <a16:rowId xmlns:a16="http://schemas.microsoft.com/office/drawing/2014/main" xmlns="" val="746760717"/>
                  </a:ext>
                </a:extLst>
              </a:tr>
              <a:tr h="396893">
                <a:tc>
                  <a:txBody>
                    <a:bodyPr/>
                    <a:lstStyle/>
                    <a:p>
                      <a:pPr algn="ctr"/>
                      <a:r>
                        <a:rPr lang="en-ZA" sz="1050" dirty="0" smtClean="0">
                          <a:solidFill>
                            <a:schemeClr val="accent6"/>
                          </a:solidFill>
                          <a:latin typeface="Arial Narrow" panose="020B0606020202030204" pitchFamily="34" charset="0"/>
                        </a:rPr>
                        <a:t>1</a:t>
                      </a:r>
                      <a:endParaRPr lang="en-ZA" sz="1050" dirty="0">
                        <a:solidFill>
                          <a:schemeClr val="accent6"/>
                        </a:solidFill>
                        <a:latin typeface="Arial Narrow" panose="020B0606020202030204" pitchFamily="34" charset="0"/>
                      </a:endParaRPr>
                    </a:p>
                  </a:txBody>
                  <a:tcPr/>
                </a:tc>
                <a:tc>
                  <a:txBody>
                    <a:bodyPr/>
                    <a:lstStyle/>
                    <a:p>
                      <a:pPr marL="0" algn="l" defTabSz="457200" rtl="0" eaLnBrk="1" latinLnBrk="0" hangingPunct="1"/>
                      <a:r>
                        <a:rPr lang="en-ZA" sz="1050" b="0" kern="1200" dirty="0" smtClean="0">
                          <a:solidFill>
                            <a:schemeClr val="accent6"/>
                          </a:solidFill>
                          <a:latin typeface="Arial Narrow" panose="020B0606020202030204" pitchFamily="34" charset="0"/>
                          <a:ea typeface="+mn-ea"/>
                          <a:cs typeface="+mn-cs"/>
                        </a:rPr>
                        <a:t>Audit Action Plan</a:t>
                      </a:r>
                      <a:endParaRPr lang="en-ZA" sz="1050" b="0" kern="1200" dirty="0">
                        <a:solidFill>
                          <a:schemeClr val="accent6"/>
                        </a:solidFill>
                        <a:latin typeface="Arial Narrow" panose="020B0606020202030204" pitchFamily="34" charset="0"/>
                        <a:ea typeface="+mn-ea"/>
                        <a:cs typeface="+mn-cs"/>
                      </a:endParaRPr>
                    </a:p>
                  </a:txBody>
                  <a:tcPr/>
                </a:tc>
                <a:tc>
                  <a:txBody>
                    <a:bodyPr/>
                    <a:lstStyle/>
                    <a:p>
                      <a:pPr algn="l"/>
                      <a:r>
                        <a:rPr lang="en-ZA" sz="1050" dirty="0" smtClean="0">
                          <a:solidFill>
                            <a:schemeClr val="accent6"/>
                          </a:solidFill>
                          <a:latin typeface="Arial Narrow" panose="020B0606020202030204" pitchFamily="34" charset="0"/>
                        </a:rPr>
                        <a:t>To address issues or audit findings</a:t>
                      </a:r>
                      <a:r>
                        <a:rPr lang="en-ZA" sz="1050" baseline="0" dirty="0" smtClean="0">
                          <a:solidFill>
                            <a:schemeClr val="accent6"/>
                          </a:solidFill>
                          <a:latin typeface="Arial Narrow" panose="020B0606020202030204" pitchFamily="34" charset="0"/>
                        </a:rPr>
                        <a:t> raised by  Auditor General in the audit report</a:t>
                      </a:r>
                      <a:endParaRPr lang="en-ZA" sz="1050" dirty="0">
                        <a:solidFill>
                          <a:schemeClr val="accent6"/>
                        </a:solidFill>
                        <a:latin typeface="Arial Narrow" panose="020B0606020202030204" pitchFamily="34" charset="0"/>
                      </a:endParaRPr>
                    </a:p>
                  </a:txBody>
                  <a:tcPr/>
                </a:tc>
                <a:extLst>
                  <a:ext uri="{0D108BD9-81ED-4DB2-BD59-A6C34878D82A}">
                    <a16:rowId xmlns:a16="http://schemas.microsoft.com/office/drawing/2014/main" xmlns="" val="1907453937"/>
                  </a:ext>
                </a:extLst>
              </a:tr>
              <a:tr h="551241">
                <a:tc>
                  <a:txBody>
                    <a:bodyPr/>
                    <a:lstStyle/>
                    <a:p>
                      <a:pPr algn="ctr"/>
                      <a:r>
                        <a:rPr lang="en-ZA" sz="1050" dirty="0" smtClean="0">
                          <a:solidFill>
                            <a:schemeClr val="accent6"/>
                          </a:solidFill>
                        </a:rPr>
                        <a:t>2</a:t>
                      </a:r>
                      <a:endParaRPr lang="en-ZA" sz="1050" dirty="0">
                        <a:solidFill>
                          <a:schemeClr val="accent6"/>
                        </a:solidFill>
                      </a:endParaRPr>
                    </a:p>
                  </a:txBody>
                  <a:tcPr/>
                </a:tc>
                <a:tc>
                  <a:txBody>
                    <a:bodyPr/>
                    <a:lstStyle/>
                    <a:p>
                      <a:pPr marL="0" algn="l" defTabSz="457200" rtl="0" eaLnBrk="1" latinLnBrk="0" hangingPunct="1"/>
                      <a:r>
                        <a:rPr lang="en-ZA" sz="1050" b="0" kern="1200" dirty="0" smtClean="0">
                          <a:solidFill>
                            <a:schemeClr val="accent6"/>
                          </a:solidFill>
                          <a:latin typeface="Arial Narrow" panose="020B0606020202030204" pitchFamily="34" charset="0"/>
                          <a:ea typeface="+mn-ea"/>
                          <a:cs typeface="+mn-cs"/>
                        </a:rPr>
                        <a:t>GRAP Training</a:t>
                      </a:r>
                      <a:endParaRPr lang="en-ZA" sz="1050" b="0" kern="1200" dirty="0">
                        <a:solidFill>
                          <a:schemeClr val="accent6"/>
                        </a:solidFill>
                        <a:latin typeface="Arial Narrow" panose="020B0606020202030204" pitchFamily="34" charset="0"/>
                        <a:ea typeface="+mn-ea"/>
                        <a:cs typeface="+mn-cs"/>
                      </a:endParaRPr>
                    </a:p>
                  </a:txBody>
                  <a:tcPr/>
                </a:tc>
                <a:tc>
                  <a:txBody>
                    <a:bodyPr/>
                    <a:lstStyle/>
                    <a:p>
                      <a:pPr marL="0" algn="l" defTabSz="457200" rtl="0" eaLnBrk="1" latinLnBrk="0" hangingPunct="1"/>
                      <a:r>
                        <a:rPr lang="en-ZA" sz="1050" b="0" kern="1200" dirty="0" smtClean="0">
                          <a:solidFill>
                            <a:schemeClr val="accent6"/>
                          </a:solidFill>
                          <a:latin typeface="Arial Narrow" panose="020B0606020202030204" pitchFamily="34" charset="0"/>
                          <a:ea typeface="+mn-ea"/>
                          <a:cs typeface="+mn-cs"/>
                        </a:rPr>
                        <a:t>To empower both Councillors and Officials on the preparation of GRAP Annual Financial Statements and the oversight role of Councillors on the review of AFS</a:t>
                      </a:r>
                      <a:endParaRPr lang="en-ZA" sz="1050" b="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xmlns="" val="3802054514"/>
                  </a:ext>
                </a:extLst>
              </a:tr>
              <a:tr h="551241">
                <a:tc>
                  <a:txBody>
                    <a:bodyPr/>
                    <a:lstStyle/>
                    <a:p>
                      <a:pPr algn="ctr"/>
                      <a:r>
                        <a:rPr lang="en-ZA" sz="1050" dirty="0" smtClean="0">
                          <a:solidFill>
                            <a:schemeClr val="accent6"/>
                          </a:solidFill>
                        </a:rPr>
                        <a:t>3</a:t>
                      </a:r>
                      <a:endParaRPr lang="en-ZA" sz="1050" dirty="0">
                        <a:solidFill>
                          <a:schemeClr val="accent6"/>
                        </a:solidFill>
                      </a:endParaRPr>
                    </a:p>
                  </a:txBody>
                  <a:tcPr/>
                </a:tc>
                <a:tc>
                  <a:txBody>
                    <a:bodyPr/>
                    <a:lstStyle/>
                    <a:p>
                      <a:pPr marL="0" algn="l" defTabSz="457200" rtl="0" eaLnBrk="1" latinLnBrk="0" hangingPunct="1"/>
                      <a:r>
                        <a:rPr lang="en-ZA" sz="1050" b="0" kern="1200" dirty="0" smtClean="0">
                          <a:solidFill>
                            <a:schemeClr val="accent6"/>
                          </a:solidFill>
                          <a:latin typeface="Arial Narrow" panose="020B0606020202030204" pitchFamily="34" charset="0"/>
                          <a:ea typeface="+mn-ea"/>
                          <a:cs typeface="+mn-cs"/>
                        </a:rPr>
                        <a:t>Audit Committee</a:t>
                      </a:r>
                      <a:endParaRPr lang="en-ZA" sz="1050" b="0" kern="1200" dirty="0">
                        <a:solidFill>
                          <a:schemeClr val="accent6"/>
                        </a:solidFill>
                        <a:latin typeface="Arial Narrow" panose="020B0606020202030204" pitchFamily="34" charset="0"/>
                        <a:ea typeface="+mn-ea"/>
                        <a:cs typeface="+mn-cs"/>
                      </a:endParaRPr>
                    </a:p>
                  </a:txBody>
                  <a:tcPr/>
                </a:tc>
                <a:tc>
                  <a:txBody>
                    <a:bodyPr/>
                    <a:lstStyle/>
                    <a:p>
                      <a:pPr algn="l"/>
                      <a:r>
                        <a:rPr lang="en-ZA" sz="1050" dirty="0" smtClean="0">
                          <a:solidFill>
                            <a:schemeClr val="accent6"/>
                          </a:solidFill>
                          <a:latin typeface="Arial Narrow" panose="020B0606020202030204" pitchFamily="34" charset="0"/>
                        </a:rPr>
                        <a:t>Supported the Municipality on the AC meetings and coordinated an AC training for</a:t>
                      </a:r>
                      <a:r>
                        <a:rPr lang="en-ZA" sz="1050" baseline="0" dirty="0" smtClean="0">
                          <a:solidFill>
                            <a:schemeClr val="accent6"/>
                          </a:solidFill>
                          <a:latin typeface="Arial Narrow" panose="020B0606020202030204" pitchFamily="34" charset="0"/>
                        </a:rPr>
                        <a:t> the members of the AC in order for them to discharge their responsibility properly.</a:t>
                      </a:r>
                      <a:endParaRPr lang="en-ZA" sz="1050" dirty="0">
                        <a:solidFill>
                          <a:schemeClr val="accent6"/>
                        </a:solidFill>
                        <a:latin typeface="Arial Narrow" panose="020B0606020202030204" pitchFamily="34" charset="0"/>
                      </a:endParaRPr>
                    </a:p>
                  </a:txBody>
                  <a:tcPr/>
                </a:tc>
                <a:extLst>
                  <a:ext uri="{0D108BD9-81ED-4DB2-BD59-A6C34878D82A}">
                    <a16:rowId xmlns:a16="http://schemas.microsoft.com/office/drawing/2014/main" xmlns="" val="10003"/>
                  </a:ext>
                </a:extLst>
              </a:tr>
              <a:tr h="538322">
                <a:tc>
                  <a:txBody>
                    <a:bodyPr/>
                    <a:lstStyle/>
                    <a:p>
                      <a:pPr algn="ctr"/>
                      <a:r>
                        <a:rPr lang="en-ZA" sz="1050" dirty="0" smtClean="0">
                          <a:solidFill>
                            <a:schemeClr val="accent6"/>
                          </a:solidFill>
                        </a:rPr>
                        <a:t>4</a:t>
                      </a:r>
                      <a:endParaRPr lang="en-ZA" sz="1050" dirty="0">
                        <a:solidFill>
                          <a:schemeClr val="accent6"/>
                        </a:solidFill>
                      </a:endParaRPr>
                    </a:p>
                  </a:txBody>
                  <a:tcPr/>
                </a:tc>
                <a:tc>
                  <a:txBody>
                    <a:bodyPr/>
                    <a:lstStyle/>
                    <a:p>
                      <a:pPr algn="l"/>
                      <a:r>
                        <a:rPr lang="en-ZA" sz="1050" dirty="0" smtClean="0">
                          <a:solidFill>
                            <a:schemeClr val="accent6"/>
                          </a:solidFill>
                          <a:latin typeface="Arial Narrow" panose="020B0606020202030204" pitchFamily="34" charset="0"/>
                        </a:rPr>
                        <a:t>Budget and </a:t>
                      </a:r>
                      <a:r>
                        <a:rPr lang="en-GB" sz="1050" dirty="0" smtClean="0">
                          <a:solidFill>
                            <a:schemeClr val="accent6"/>
                          </a:solidFill>
                          <a:latin typeface="Arial Narrow" panose="020B0606020202030204" pitchFamily="34" charset="0"/>
                          <a:ea typeface="Times New Roman" panose="02020603050405020304" pitchFamily="18" charset="0"/>
                        </a:rPr>
                        <a:t>Assessment and Mid –Year Performance Reviews</a:t>
                      </a:r>
                      <a:endParaRPr lang="en-ZA" sz="1050" dirty="0">
                        <a:solidFill>
                          <a:schemeClr val="accent6"/>
                        </a:solidFill>
                        <a:latin typeface="Arial Narrow" panose="020B0606020202030204" pitchFamily="34" charset="0"/>
                      </a:endParaRPr>
                    </a:p>
                  </a:txBody>
                  <a:tcPr/>
                </a:tc>
                <a:tc>
                  <a:txBody>
                    <a:bodyPr/>
                    <a:lstStyle/>
                    <a:p>
                      <a:pPr marL="0" algn="l" defTabSz="457200" rtl="0" eaLnBrk="1" latinLnBrk="0" hangingPunct="1"/>
                      <a:r>
                        <a:rPr lang="en-ZA" sz="1050" kern="1200" dirty="0" smtClean="0">
                          <a:solidFill>
                            <a:schemeClr val="accent6"/>
                          </a:solidFill>
                          <a:latin typeface="Arial Narrow" panose="020B0606020202030204" pitchFamily="34" charset="0"/>
                          <a:ea typeface="+mn-ea"/>
                          <a:cs typeface="+mn-cs"/>
                        </a:rPr>
                        <a:t>Supported</a:t>
                      </a:r>
                      <a:r>
                        <a:rPr lang="en-ZA" sz="1050" kern="1200" baseline="0" dirty="0" smtClean="0">
                          <a:solidFill>
                            <a:schemeClr val="accent6"/>
                          </a:solidFill>
                          <a:latin typeface="Arial Narrow" panose="020B0606020202030204" pitchFamily="34" charset="0"/>
                          <a:ea typeface="+mn-ea"/>
                          <a:cs typeface="+mn-cs"/>
                        </a:rPr>
                        <a:t> the municipality during the mid-year performance reviews to make sure that they plan better and improve their performance for the remaining semester.</a:t>
                      </a:r>
                      <a:endParaRPr lang="en-ZA" sz="105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xmlns="" val="391644098"/>
                  </a:ext>
                </a:extLst>
              </a:tr>
              <a:tr h="737419">
                <a:tc>
                  <a:txBody>
                    <a:bodyPr/>
                    <a:lstStyle/>
                    <a:p>
                      <a:pPr algn="ctr"/>
                      <a:r>
                        <a:rPr lang="en-ZA" sz="1050" dirty="0" smtClean="0">
                          <a:solidFill>
                            <a:schemeClr val="accent6"/>
                          </a:solidFill>
                        </a:rPr>
                        <a:t>5</a:t>
                      </a:r>
                      <a:endParaRPr lang="en-ZA" sz="1050" dirty="0">
                        <a:solidFill>
                          <a:schemeClr val="accent6"/>
                        </a:solidFill>
                      </a:endParaRPr>
                    </a:p>
                  </a:txBody>
                  <a:tcPr/>
                </a:tc>
                <a:tc>
                  <a:txBody>
                    <a:bodyPr/>
                    <a:lstStyle/>
                    <a:p>
                      <a:pPr marL="0" algn="l" defTabSz="457200" rtl="0" eaLnBrk="1" latinLnBrk="0" hangingPunct="1"/>
                      <a:r>
                        <a:rPr lang="en-ZA" sz="1050" dirty="0" smtClean="0">
                          <a:solidFill>
                            <a:schemeClr val="accent6"/>
                          </a:solidFill>
                          <a:latin typeface="Arial Narrow" panose="020B0606020202030204" pitchFamily="34" charset="0"/>
                        </a:rPr>
                        <a:t>Eskom municipal debt</a:t>
                      </a:r>
                      <a:endParaRPr lang="en-ZA" sz="1050" b="0" kern="1200" dirty="0">
                        <a:solidFill>
                          <a:schemeClr val="accent6"/>
                        </a:solidFill>
                        <a:latin typeface="Arial Narrow" panose="020B0606020202030204" pitchFamily="34" charset="0"/>
                        <a:ea typeface="+mn-ea"/>
                        <a:cs typeface="+mn-cs"/>
                      </a:endParaRPr>
                    </a:p>
                  </a:txBody>
                  <a:tcPr/>
                </a:tc>
                <a:tc>
                  <a:txBody>
                    <a:bodyPr/>
                    <a:lstStyle/>
                    <a:p>
                      <a:pPr marL="0" algn="l" defTabSz="457200" rtl="0" eaLnBrk="1" latinLnBrk="0" hangingPunct="1"/>
                      <a:r>
                        <a:rPr lang="en-ZA" sz="1050" kern="1200" dirty="0" smtClean="0">
                          <a:solidFill>
                            <a:schemeClr val="accent6"/>
                          </a:solidFill>
                          <a:latin typeface="Arial Narrow" panose="020B0606020202030204" pitchFamily="34" charset="0"/>
                          <a:ea typeface="+mn-ea"/>
                          <a:cs typeface="+mn-cs"/>
                        </a:rPr>
                        <a:t>The municipality is owing Eskom more than R95</a:t>
                      </a:r>
                      <a:r>
                        <a:rPr lang="en-ZA" sz="1050" kern="1200" baseline="0" dirty="0" smtClean="0">
                          <a:solidFill>
                            <a:schemeClr val="accent6"/>
                          </a:solidFill>
                          <a:latin typeface="Arial Narrow" panose="020B0606020202030204" pitchFamily="34" charset="0"/>
                          <a:ea typeface="+mn-ea"/>
                          <a:cs typeface="+mn-cs"/>
                        </a:rPr>
                        <a:t> million and there are challenges with honouring the payment arrangements. A number of meetings has taken place between Eskom, CoGTA, Treasury and SALGA to solve the impulse.</a:t>
                      </a:r>
                      <a:endParaRPr lang="en-ZA" sz="105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xmlns="" val="1659354842"/>
                  </a:ext>
                </a:extLst>
              </a:tr>
              <a:tr h="551241">
                <a:tc>
                  <a:txBody>
                    <a:bodyPr/>
                    <a:lstStyle/>
                    <a:p>
                      <a:pPr algn="ctr"/>
                      <a:r>
                        <a:rPr lang="en-ZA" sz="1050" dirty="0" smtClean="0">
                          <a:solidFill>
                            <a:schemeClr val="accent6"/>
                          </a:solidFill>
                        </a:rPr>
                        <a:t>6</a:t>
                      </a:r>
                      <a:endParaRPr lang="en-ZA" sz="1050" dirty="0">
                        <a:solidFill>
                          <a:schemeClr val="accent6"/>
                        </a:solidFill>
                      </a:endParaRPr>
                    </a:p>
                  </a:txBody>
                  <a:tcPr/>
                </a:tc>
                <a:tc>
                  <a:txBody>
                    <a:bodyPr/>
                    <a:lstStyle/>
                    <a:p>
                      <a:pPr marL="0" algn="l" defTabSz="457200" rtl="0" eaLnBrk="1" latinLnBrk="0" hangingPunct="1"/>
                      <a:r>
                        <a:rPr lang="en-ZA" sz="1050" dirty="0" smtClean="0">
                          <a:solidFill>
                            <a:schemeClr val="accent6"/>
                          </a:solidFill>
                          <a:latin typeface="Arial Narrow" panose="020B0606020202030204" pitchFamily="34" charset="0"/>
                        </a:rPr>
                        <a:t>Chief Financial Officer</a:t>
                      </a:r>
                      <a:endParaRPr lang="en-ZA" sz="1050" b="0" kern="1200" dirty="0">
                        <a:solidFill>
                          <a:schemeClr val="accent6"/>
                        </a:solidFill>
                        <a:latin typeface="Arial Narrow" panose="020B0606020202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050" kern="1200" dirty="0" smtClean="0">
                          <a:solidFill>
                            <a:schemeClr val="accent6"/>
                          </a:solidFill>
                          <a:latin typeface="Arial Narrow" panose="020B0606020202030204" pitchFamily="34" charset="0"/>
                          <a:ea typeface="+mn-ea"/>
                          <a:cs typeface="+mn-cs"/>
                        </a:rPr>
                        <a:t>Assisted Dr Beyers Naude with the process of recruitment of the Chief Financial Officer by ensuring compliance with legislation</a:t>
                      </a:r>
                      <a:r>
                        <a:rPr lang="en-ZA" sz="1050" dirty="0" smtClean="0"/>
                        <a:t>.</a:t>
                      </a:r>
                      <a:endParaRPr lang="en-ZA" sz="105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xmlns="" val="1125319146"/>
                  </a:ext>
                </a:extLst>
              </a:tr>
              <a:tr h="396893">
                <a:tc>
                  <a:txBody>
                    <a:bodyPr/>
                    <a:lstStyle/>
                    <a:p>
                      <a:pPr algn="ctr"/>
                      <a:r>
                        <a:rPr lang="en-ZA" sz="1050" dirty="0" smtClean="0">
                          <a:solidFill>
                            <a:schemeClr val="accent6"/>
                          </a:solidFill>
                        </a:rPr>
                        <a:t>7</a:t>
                      </a:r>
                      <a:endParaRPr lang="en-ZA" sz="1050" dirty="0">
                        <a:solidFill>
                          <a:schemeClr val="accent6"/>
                        </a:solidFill>
                      </a:endParaRPr>
                    </a:p>
                  </a:txBody>
                  <a:tcPr/>
                </a:tc>
                <a:tc>
                  <a:txBody>
                    <a:bodyPr/>
                    <a:lstStyle/>
                    <a:p>
                      <a:pPr marL="0" algn="l" defTabSz="457200" rtl="0" eaLnBrk="1" latinLnBrk="0" hangingPunct="1"/>
                      <a:r>
                        <a:rPr lang="en-ZA" sz="1050" kern="1200" dirty="0" smtClean="0">
                          <a:solidFill>
                            <a:schemeClr val="accent6"/>
                          </a:solidFill>
                          <a:latin typeface="+mn-lt"/>
                          <a:ea typeface="+mn-ea"/>
                          <a:cs typeface="+mn-cs"/>
                        </a:rPr>
                        <a:t>Capacity building on Assets Management</a:t>
                      </a:r>
                      <a:endParaRPr lang="en-ZA" sz="1050" b="0" kern="1200" dirty="0">
                        <a:solidFill>
                          <a:schemeClr val="accent6"/>
                        </a:solidFill>
                        <a:latin typeface="Arial Narrow" panose="020B0606020202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050" dirty="0" smtClean="0">
                          <a:solidFill>
                            <a:schemeClr val="accent6"/>
                          </a:solidFill>
                        </a:rPr>
                        <a:t>Producing</a:t>
                      </a:r>
                      <a:r>
                        <a:rPr lang="en-GB" sz="1050" baseline="0" dirty="0" smtClean="0">
                          <a:solidFill>
                            <a:schemeClr val="accent6"/>
                          </a:solidFill>
                        </a:rPr>
                        <a:t> GRAP Compliant Assets Register and Annual Financial Statements.</a:t>
                      </a:r>
                      <a:endParaRPr lang="en-ZA" sz="105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xmlns="" val="3574471717"/>
                  </a:ext>
                </a:extLst>
              </a:tr>
              <a:tr h="410237">
                <a:tc>
                  <a:txBody>
                    <a:bodyPr/>
                    <a:lstStyle/>
                    <a:p>
                      <a:pPr algn="ctr"/>
                      <a:r>
                        <a:rPr lang="en-ZA" sz="1050" dirty="0" smtClean="0">
                          <a:solidFill>
                            <a:schemeClr val="accent6"/>
                          </a:solidFill>
                        </a:rPr>
                        <a:t>8</a:t>
                      </a:r>
                      <a:endParaRPr lang="en-ZA" sz="1050" dirty="0">
                        <a:solidFill>
                          <a:schemeClr val="accent6"/>
                        </a:solidFill>
                      </a:endParaRPr>
                    </a:p>
                  </a:txBody>
                  <a:tcPr/>
                </a:tc>
                <a:tc>
                  <a:txBody>
                    <a:bodyPr/>
                    <a:lstStyle/>
                    <a:p>
                      <a:pPr marL="0" algn="l" defTabSz="457200" rtl="0" eaLnBrk="1" latinLnBrk="0" hangingPunct="1"/>
                      <a:r>
                        <a:rPr lang="en-ZA" sz="1050" kern="1200" dirty="0" smtClean="0">
                          <a:solidFill>
                            <a:schemeClr val="accent6"/>
                          </a:solidFill>
                          <a:latin typeface="+mn-lt"/>
                          <a:ea typeface="+mn-ea"/>
                          <a:cs typeface="+mn-cs"/>
                        </a:rPr>
                        <a:t>mSCOA Implementation</a:t>
                      </a:r>
                      <a:endParaRPr lang="en-ZA" sz="1050" kern="1200" dirty="0">
                        <a:solidFill>
                          <a:schemeClr val="accent6"/>
                        </a:solidFill>
                        <a:latin typeface="+mn-lt"/>
                        <a:ea typeface="+mn-ea"/>
                        <a:cs typeface="+mn-cs"/>
                      </a:endParaRPr>
                    </a:p>
                  </a:txBody>
                  <a:tcPr/>
                </a:tc>
                <a:tc>
                  <a:txBody>
                    <a:bodyPr/>
                    <a:lstStyle/>
                    <a:p>
                      <a:pPr marL="0" algn="l" defTabSz="457200" rtl="0" eaLnBrk="1" latinLnBrk="0" hangingPunct="1"/>
                      <a:r>
                        <a:rPr lang="en-ZA" sz="1050" kern="1200" dirty="0" smtClean="0">
                          <a:solidFill>
                            <a:schemeClr val="accent6"/>
                          </a:solidFill>
                          <a:latin typeface="Arial Narrow" panose="020B0606020202030204" pitchFamily="34" charset="0"/>
                          <a:ea typeface="+mn-ea"/>
                          <a:cs typeface="+mn-cs"/>
                        </a:rPr>
                        <a:t>The municipality does  comply</a:t>
                      </a:r>
                      <a:r>
                        <a:rPr lang="en-ZA" sz="1050" kern="1200" baseline="0" dirty="0" smtClean="0">
                          <a:solidFill>
                            <a:schemeClr val="accent6"/>
                          </a:solidFill>
                          <a:latin typeface="Arial Narrow" panose="020B0606020202030204" pitchFamily="34" charset="0"/>
                          <a:ea typeface="+mn-ea"/>
                          <a:cs typeface="+mn-cs"/>
                        </a:rPr>
                        <a:t> with the implementation of mSCOA with minor errors on submission of data strings</a:t>
                      </a:r>
                      <a:endParaRPr lang="en-ZA" sz="105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xmlns="" val="973919459"/>
                  </a:ext>
                </a:extLst>
              </a:tr>
              <a:tr h="705588">
                <a:tc>
                  <a:txBody>
                    <a:bodyPr/>
                    <a:lstStyle/>
                    <a:p>
                      <a:pPr marL="0" algn="l" defTabSz="457200" rtl="0" eaLnBrk="1" latinLnBrk="0" hangingPunct="1"/>
                      <a:r>
                        <a:rPr lang="en-ZA" sz="1050" kern="1200" dirty="0" smtClean="0">
                          <a:solidFill>
                            <a:schemeClr val="accent6"/>
                          </a:solidFill>
                          <a:latin typeface="Arial Narrow" panose="020B0606020202030204" pitchFamily="34" charset="0"/>
                          <a:ea typeface="+mn-ea"/>
                          <a:cs typeface="+mn-cs"/>
                        </a:rPr>
                        <a:t>9</a:t>
                      </a:r>
                      <a:endParaRPr lang="en-ZA" sz="1050" kern="1200" dirty="0">
                        <a:solidFill>
                          <a:schemeClr val="accent6"/>
                        </a:solidFill>
                        <a:latin typeface="Arial Narrow" panose="020B0606020202030204" pitchFamily="34" charset="0"/>
                        <a:ea typeface="+mn-ea"/>
                        <a:cs typeface="+mn-cs"/>
                      </a:endParaRPr>
                    </a:p>
                  </a:txBody>
                  <a:tcPr/>
                </a:tc>
                <a:tc>
                  <a:txBody>
                    <a:bodyPr/>
                    <a:lstStyle/>
                    <a:p>
                      <a:pPr marL="0" algn="l" defTabSz="457200" rtl="0" eaLnBrk="1" latinLnBrk="0" hangingPunct="1"/>
                      <a:r>
                        <a:rPr lang="en-ZA" sz="1050" kern="1200" dirty="0" smtClean="0">
                          <a:solidFill>
                            <a:schemeClr val="accent6"/>
                          </a:solidFill>
                          <a:latin typeface="Arial Narrow" panose="020B0606020202030204" pitchFamily="34" charset="0"/>
                          <a:ea typeface="+mn-ea"/>
                          <a:cs typeface="+mn-cs"/>
                        </a:rPr>
                        <a:t>Support on Grant Expenditure-MIG and RBIG Expenditure</a:t>
                      </a:r>
                      <a:endParaRPr lang="en-ZA" sz="1050" kern="1200" dirty="0">
                        <a:solidFill>
                          <a:schemeClr val="accent6"/>
                        </a:solidFill>
                        <a:latin typeface="Arial Narrow" panose="020B0606020202030204" pitchFamily="34" charset="0"/>
                        <a:ea typeface="+mn-ea"/>
                        <a:cs typeface="+mn-cs"/>
                      </a:endParaRPr>
                    </a:p>
                  </a:txBody>
                  <a:tcPr/>
                </a:tc>
                <a:tc>
                  <a:txBody>
                    <a:bodyPr/>
                    <a:lstStyle/>
                    <a:p>
                      <a:pPr marL="0" algn="l" defTabSz="457200" rtl="0" eaLnBrk="1" latinLnBrk="0" hangingPunct="1"/>
                      <a:r>
                        <a:rPr lang="en-ZA" sz="1050" kern="1200" dirty="0" smtClean="0">
                          <a:solidFill>
                            <a:schemeClr val="accent6"/>
                          </a:solidFill>
                          <a:latin typeface="Arial Narrow" panose="020B0606020202030204" pitchFamily="34" charset="0"/>
                          <a:ea typeface="+mn-ea"/>
                          <a:cs typeface="+mn-cs"/>
                        </a:rPr>
                        <a:t>The municipality is being supported on their conditional grant expenditure sessions organised by COGTA to make that they spend their allocated grants on time and within the guidelines</a:t>
                      </a:r>
                      <a:endParaRPr lang="en-ZA" sz="105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xmlns="" val="4125782998"/>
                  </a:ext>
                </a:extLst>
              </a:tr>
            </a:tbl>
          </a:graphicData>
        </a:graphic>
      </p:graphicFrame>
    </p:spTree>
    <p:extLst>
      <p:ext uri="{BB962C8B-B14F-4D97-AF65-F5344CB8AC3E}">
        <p14:creationId xmlns:p14="http://schemas.microsoft.com/office/powerpoint/2010/main" xmlns="" val="81569037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42939" y="1765311"/>
            <a:ext cx="8043862" cy="3811577"/>
          </a:xfrm>
        </p:spPr>
        <p:txBody>
          <a:bodyPr/>
          <a:lstStyle/>
          <a:p>
            <a:pPr marL="0" indent="0">
              <a:buNone/>
            </a:pPr>
            <a:r>
              <a:rPr lang="en-GB" dirty="0"/>
              <a:t> </a:t>
            </a:r>
          </a:p>
        </p:txBody>
      </p:sp>
      <p:pic>
        <p:nvPicPr>
          <p:cNvPr id="7173"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23083" y="1765311"/>
            <a:ext cx="1474427" cy="32042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 name="TextBox 12"/>
          <p:cNvSpPr txBox="1"/>
          <p:nvPr/>
        </p:nvSpPr>
        <p:spPr>
          <a:xfrm>
            <a:off x="7202989" y="1423615"/>
            <a:ext cx="1600200" cy="338554"/>
          </a:xfrm>
          <a:prstGeom prst="rect">
            <a:avLst/>
          </a:prstGeom>
          <a:noFill/>
        </p:spPr>
        <p:txBody>
          <a:bodyPr>
            <a:spAutoFit/>
          </a:bodyPr>
          <a:lstStyle/>
          <a:p>
            <a:pPr algn="ctr" defTabSz="342900">
              <a:defRPr/>
            </a:pPr>
            <a:r>
              <a:rPr lang="en-ZA" sz="1600" b="1" dirty="0" smtClean="0">
                <a:solidFill>
                  <a:srgbClr val="F06D19"/>
                </a:solidFill>
                <a:latin typeface="Arial"/>
              </a:rPr>
              <a:t>Leadership</a:t>
            </a:r>
            <a:endParaRPr lang="en-ZA" sz="1600" b="1" dirty="0">
              <a:solidFill>
                <a:srgbClr val="F06D19"/>
              </a:solidFill>
              <a:latin typeface="Arial"/>
            </a:endParaRPr>
          </a:p>
        </p:txBody>
      </p:sp>
      <p:sp>
        <p:nvSpPr>
          <p:cNvPr id="14" name="Title 1"/>
          <p:cNvSpPr>
            <a:spLocks noGrp="1"/>
          </p:cNvSpPr>
          <p:nvPr>
            <p:ph type="title"/>
          </p:nvPr>
        </p:nvSpPr>
        <p:spPr>
          <a:xfrm>
            <a:off x="318053" y="274640"/>
            <a:ext cx="6663192" cy="794815"/>
          </a:xfrm>
        </p:spPr>
        <p:txBody>
          <a:bodyPr>
            <a:noAutofit/>
          </a:bodyPr>
          <a:lstStyle/>
          <a:p>
            <a:r>
              <a:rPr lang="en-ZA" sz="1800" dirty="0"/>
              <a:t/>
            </a:r>
            <a:br>
              <a:rPr lang="en-ZA" sz="1800" dirty="0"/>
            </a:br>
            <a:r>
              <a:rPr lang="en-ZA" sz="1800" dirty="0" smtClean="0"/>
              <a:t>REPORT ON MUNICIPAL AUDIT SUPPORT WORK BY SALGA </a:t>
            </a:r>
            <a:endParaRPr lang="en-ZA" sz="1100" b="1" i="1" dirty="0" smtClean="0">
              <a:solidFill>
                <a:schemeClr val="tx1"/>
              </a:solidFill>
              <a:latin typeface="+mn-lt"/>
              <a:cs typeface="Calibri" panose="020F050202020403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xmlns="" val="2518693874"/>
              </p:ext>
            </p:extLst>
          </p:nvPr>
        </p:nvGraphicFramePr>
        <p:xfrm>
          <a:off x="247886" y="1380091"/>
          <a:ext cx="6947387" cy="3191909"/>
        </p:xfrm>
        <a:graphic>
          <a:graphicData uri="http://schemas.openxmlformats.org/drawingml/2006/table">
            <a:tbl>
              <a:tblPr firstRow="1" bandRow="1">
                <a:tableStyleId>{5C22544A-7EE6-4342-B048-85BDC9FD1C3A}</a:tableStyleId>
              </a:tblPr>
              <a:tblGrid>
                <a:gridCol w="421054">
                  <a:extLst>
                    <a:ext uri="{9D8B030D-6E8A-4147-A177-3AD203B41FA5}">
                      <a16:colId xmlns:a16="http://schemas.microsoft.com/office/drawing/2014/main" xmlns="" val="60079389"/>
                    </a:ext>
                  </a:extLst>
                </a:gridCol>
                <a:gridCol w="2421060">
                  <a:extLst>
                    <a:ext uri="{9D8B030D-6E8A-4147-A177-3AD203B41FA5}">
                      <a16:colId xmlns:a16="http://schemas.microsoft.com/office/drawing/2014/main" xmlns="" val="649221311"/>
                    </a:ext>
                  </a:extLst>
                </a:gridCol>
                <a:gridCol w="4105273">
                  <a:extLst>
                    <a:ext uri="{9D8B030D-6E8A-4147-A177-3AD203B41FA5}">
                      <a16:colId xmlns:a16="http://schemas.microsoft.com/office/drawing/2014/main" xmlns="" val="3300162121"/>
                    </a:ext>
                  </a:extLst>
                </a:gridCol>
              </a:tblGrid>
              <a:tr h="460875">
                <a:tc>
                  <a:txBody>
                    <a:bodyPr/>
                    <a:lstStyle/>
                    <a:p>
                      <a:r>
                        <a:rPr lang="en-ZA" dirty="0" smtClean="0">
                          <a:solidFill>
                            <a:schemeClr val="accent6"/>
                          </a:solidFill>
                          <a:latin typeface="Arial Narrow" panose="020B0606020202030204" pitchFamily="34" charset="0"/>
                        </a:rPr>
                        <a:t>NO</a:t>
                      </a:r>
                      <a:endParaRPr lang="en-ZA" dirty="0">
                        <a:solidFill>
                          <a:schemeClr val="accent6"/>
                        </a:solidFill>
                        <a:latin typeface="Arial Narrow" panose="020B0606020202030204" pitchFamily="34" charset="0"/>
                      </a:endParaRPr>
                    </a:p>
                  </a:txBody>
                  <a:tcPr/>
                </a:tc>
                <a:tc>
                  <a:txBody>
                    <a:bodyPr/>
                    <a:lstStyle/>
                    <a:p>
                      <a:r>
                        <a:rPr lang="en-ZA" dirty="0" smtClean="0">
                          <a:solidFill>
                            <a:schemeClr val="accent6"/>
                          </a:solidFill>
                          <a:latin typeface="Arial Narrow" panose="020B0606020202030204" pitchFamily="34" charset="0"/>
                        </a:rPr>
                        <a:t>SUPPORT PROGRAMMES</a:t>
                      </a:r>
                      <a:endParaRPr lang="en-ZA" dirty="0">
                        <a:solidFill>
                          <a:schemeClr val="accent6"/>
                        </a:solidFill>
                        <a:latin typeface="Arial Narrow" panose="020B0606020202030204" pitchFamily="34" charset="0"/>
                      </a:endParaRPr>
                    </a:p>
                  </a:txBody>
                  <a:tcPr/>
                </a:tc>
                <a:tc>
                  <a:txBody>
                    <a:bodyPr/>
                    <a:lstStyle/>
                    <a:p>
                      <a:r>
                        <a:rPr lang="en-ZA" dirty="0" smtClean="0">
                          <a:solidFill>
                            <a:schemeClr val="accent6"/>
                          </a:solidFill>
                          <a:latin typeface="Arial Narrow" panose="020B0606020202030204" pitchFamily="34" charset="0"/>
                        </a:rPr>
                        <a:t>DESCRIPTION AND ENVISAGE</a:t>
                      </a:r>
                      <a:r>
                        <a:rPr lang="en-ZA" baseline="0" dirty="0" smtClean="0">
                          <a:solidFill>
                            <a:schemeClr val="accent6"/>
                          </a:solidFill>
                          <a:latin typeface="Arial Narrow" panose="020B0606020202030204" pitchFamily="34" charset="0"/>
                        </a:rPr>
                        <a:t> IMPACT</a:t>
                      </a:r>
                      <a:endParaRPr lang="en-ZA" dirty="0">
                        <a:solidFill>
                          <a:schemeClr val="accent6"/>
                        </a:solidFill>
                        <a:latin typeface="Arial Narrow" panose="020B0606020202030204" pitchFamily="34" charset="0"/>
                      </a:endParaRPr>
                    </a:p>
                  </a:txBody>
                  <a:tcPr/>
                </a:tc>
                <a:extLst>
                  <a:ext uri="{0D108BD9-81ED-4DB2-BD59-A6C34878D82A}">
                    <a16:rowId xmlns:a16="http://schemas.microsoft.com/office/drawing/2014/main" xmlns="" val="746760717"/>
                  </a:ext>
                </a:extLst>
              </a:tr>
              <a:tr h="430182">
                <a:tc>
                  <a:txBody>
                    <a:bodyPr/>
                    <a:lstStyle/>
                    <a:p>
                      <a:pPr algn="ctr"/>
                      <a:r>
                        <a:rPr lang="en-ZA" sz="1350" dirty="0" smtClean="0">
                          <a:solidFill>
                            <a:schemeClr val="accent6"/>
                          </a:solidFill>
                        </a:rPr>
                        <a:t>1</a:t>
                      </a:r>
                      <a:endParaRPr lang="en-ZA" sz="1350" dirty="0">
                        <a:solidFill>
                          <a:schemeClr val="accent6"/>
                        </a:solidFill>
                      </a:endParaRPr>
                    </a:p>
                  </a:txBody>
                  <a:tcPr/>
                </a:tc>
                <a:tc>
                  <a:txBody>
                    <a:bodyPr/>
                    <a:lstStyle/>
                    <a:p>
                      <a:pPr marL="0" algn="l" defTabSz="457200" rtl="0" eaLnBrk="1" latinLnBrk="0" hangingPunct="1"/>
                      <a:r>
                        <a:rPr lang="en-ZA" sz="1350" b="0" kern="1200" dirty="0" smtClean="0">
                          <a:solidFill>
                            <a:schemeClr val="accent6"/>
                          </a:solidFill>
                          <a:latin typeface="Arial Narrow" panose="020B0606020202030204" pitchFamily="34" charset="0"/>
                          <a:ea typeface="+mn-ea"/>
                          <a:cs typeface="+mn-cs"/>
                        </a:rPr>
                        <a:t>Committee training</a:t>
                      </a:r>
                      <a:endParaRPr lang="en-ZA" sz="1350" b="0" kern="1200" dirty="0">
                        <a:solidFill>
                          <a:schemeClr val="accent6"/>
                        </a:solidFill>
                        <a:latin typeface="Arial Narrow" panose="020B0606020202030204" pitchFamily="34" charset="0"/>
                        <a:ea typeface="+mn-ea"/>
                        <a:cs typeface="+mn-cs"/>
                      </a:endParaRPr>
                    </a:p>
                  </a:txBody>
                  <a:tcPr/>
                </a:tc>
                <a:tc>
                  <a:txBody>
                    <a:bodyPr/>
                    <a:lstStyle/>
                    <a:p>
                      <a:pPr marL="0" algn="l" defTabSz="457200" rtl="0" eaLnBrk="1" latinLnBrk="0" hangingPunct="1"/>
                      <a:r>
                        <a:rPr lang="en-GB" dirty="0" smtClean="0">
                          <a:solidFill>
                            <a:schemeClr val="accent6"/>
                          </a:solidFill>
                          <a:latin typeface="Arial Narrow" panose="020B0606020202030204" pitchFamily="34" charset="0"/>
                        </a:rPr>
                        <a:t> MPAC</a:t>
                      </a:r>
                      <a:r>
                        <a:rPr lang="en-GB" baseline="0" dirty="0" smtClean="0">
                          <a:solidFill>
                            <a:schemeClr val="accent6"/>
                          </a:solidFill>
                          <a:latin typeface="Arial Narrow" panose="020B0606020202030204" pitchFamily="34" charset="0"/>
                        </a:rPr>
                        <a:t> members were trained to ensure that they understand their oversight functions within </a:t>
                      </a:r>
                      <a:r>
                        <a:rPr lang="en-GB" baseline="0" smtClean="0">
                          <a:solidFill>
                            <a:schemeClr val="accent6"/>
                          </a:solidFill>
                          <a:latin typeface="Arial Narrow" panose="020B0606020202030204" pitchFamily="34" charset="0"/>
                        </a:rPr>
                        <a:t>the municipality.</a:t>
                      </a:r>
                      <a:endParaRPr lang="en-ZA" sz="1350" b="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xmlns="" val="3802054514"/>
                  </a:ext>
                </a:extLst>
              </a:tr>
              <a:tr h="512557">
                <a:tc>
                  <a:txBody>
                    <a:bodyPr/>
                    <a:lstStyle/>
                    <a:p>
                      <a:pPr algn="ctr"/>
                      <a:r>
                        <a:rPr lang="en-ZA" sz="1350" dirty="0" smtClean="0">
                          <a:solidFill>
                            <a:schemeClr val="accent6"/>
                          </a:solidFill>
                        </a:rPr>
                        <a:t>2</a:t>
                      </a:r>
                      <a:endParaRPr lang="en-ZA" sz="1350" dirty="0">
                        <a:solidFill>
                          <a:schemeClr val="accent6"/>
                        </a:solidFill>
                      </a:endParaRPr>
                    </a:p>
                  </a:txBody>
                  <a:tcPr/>
                </a:tc>
                <a:tc>
                  <a:txBody>
                    <a:bodyPr/>
                    <a:lstStyle/>
                    <a:p>
                      <a:pPr marL="0" algn="l" defTabSz="457200" rtl="0" eaLnBrk="1" latinLnBrk="0" hangingPunct="1"/>
                      <a:r>
                        <a:rPr lang="en-ZA" sz="1350" b="0" kern="1200" dirty="0" smtClean="0">
                          <a:solidFill>
                            <a:schemeClr val="accent6"/>
                          </a:solidFill>
                          <a:latin typeface="Arial Narrow" panose="020B0606020202030204" pitchFamily="34" charset="0"/>
                          <a:ea typeface="+mn-ea"/>
                          <a:cs typeface="+mn-cs"/>
                        </a:rPr>
                        <a:t>Portfolio based training</a:t>
                      </a:r>
                      <a:endParaRPr lang="en-ZA" sz="1350" b="0" kern="1200" dirty="0">
                        <a:solidFill>
                          <a:schemeClr val="accent6"/>
                        </a:solidFill>
                        <a:latin typeface="Arial Narrow" panose="020B0606020202030204" pitchFamily="34" charset="0"/>
                        <a:ea typeface="+mn-ea"/>
                        <a:cs typeface="+mn-cs"/>
                      </a:endParaRPr>
                    </a:p>
                  </a:txBody>
                  <a:tcPr/>
                </a:tc>
                <a:tc>
                  <a:txBody>
                    <a:bodyPr/>
                    <a:lstStyle/>
                    <a:p>
                      <a:pPr marL="0" algn="l" defTabSz="457200" rtl="0" eaLnBrk="1" latinLnBrk="0" hangingPunct="1"/>
                      <a:r>
                        <a:rPr lang="en-ZA" sz="1350" b="0" kern="1200" dirty="0" smtClean="0">
                          <a:solidFill>
                            <a:schemeClr val="accent6"/>
                          </a:solidFill>
                          <a:latin typeface="Arial Narrow" panose="020B0606020202030204" pitchFamily="34" charset="0"/>
                          <a:ea typeface="+mn-ea"/>
                          <a:cs typeface="+mn-cs"/>
                        </a:rPr>
                        <a:t>After the 2016 LG election, newly elected councillors were inducted with the aim to ensure that they understand the following in LG:</a:t>
                      </a:r>
                    </a:p>
                    <a:p>
                      <a:pPr marL="285750" indent="-285750" algn="l" defTabSz="457200" rtl="0" eaLnBrk="1" latinLnBrk="0" hangingPunct="1">
                        <a:buFont typeface="Arial" panose="020B0604020202020204" pitchFamily="34" charset="0"/>
                        <a:buChar char="•"/>
                      </a:pPr>
                      <a:r>
                        <a:rPr lang="en-GB" dirty="0" smtClean="0">
                          <a:solidFill>
                            <a:schemeClr val="accent6"/>
                          </a:solidFill>
                          <a:latin typeface="Arial Narrow" panose="020B0606020202030204" pitchFamily="34" charset="0"/>
                        </a:rPr>
                        <a:t>Their Leadership Roles; </a:t>
                      </a:r>
                    </a:p>
                    <a:p>
                      <a:pPr marL="285750" indent="-285750" algn="l" defTabSz="457200" rtl="0" eaLnBrk="1" latinLnBrk="0" hangingPunct="1">
                        <a:buFont typeface="Arial" panose="020B0604020202020204" pitchFamily="34" charset="0"/>
                        <a:buChar char="•"/>
                      </a:pPr>
                      <a:r>
                        <a:rPr lang="en-GB" dirty="0" smtClean="0">
                          <a:solidFill>
                            <a:schemeClr val="accent6"/>
                          </a:solidFill>
                          <a:latin typeface="Arial Narrow" panose="020B0606020202030204" pitchFamily="34" charset="0"/>
                        </a:rPr>
                        <a:t>Legislation that is applicable to Local Government;</a:t>
                      </a:r>
                    </a:p>
                    <a:p>
                      <a:pPr marL="285750" indent="-285750" algn="l" defTabSz="457200" rtl="0" eaLnBrk="1" latinLnBrk="0" hangingPunct="1">
                        <a:buFont typeface="Arial" panose="020B0604020202020204" pitchFamily="34" charset="0"/>
                        <a:buChar char="•"/>
                      </a:pPr>
                      <a:r>
                        <a:rPr lang="en-GB" dirty="0" smtClean="0">
                          <a:solidFill>
                            <a:schemeClr val="accent6"/>
                          </a:solidFill>
                          <a:latin typeface="Arial Narrow" panose="020B0606020202030204" pitchFamily="34" charset="0"/>
                        </a:rPr>
                        <a:t>Key Municipal Processes;</a:t>
                      </a:r>
                    </a:p>
                    <a:p>
                      <a:pPr marL="285750" indent="-285750" algn="l" defTabSz="457200" rtl="0" eaLnBrk="1" latinLnBrk="0" hangingPunct="1">
                        <a:buFont typeface="Arial" panose="020B0604020202020204" pitchFamily="34" charset="0"/>
                        <a:buChar char="•"/>
                      </a:pPr>
                      <a:r>
                        <a:rPr lang="en-GB" dirty="0" smtClean="0">
                          <a:solidFill>
                            <a:schemeClr val="accent6"/>
                          </a:solidFill>
                          <a:latin typeface="Arial Narrow" panose="020B0606020202030204" pitchFamily="34" charset="0"/>
                        </a:rPr>
                        <a:t>Developmental Local Government and Service Delivery.</a:t>
                      </a:r>
                      <a:endParaRPr lang="en-ZA" sz="1350" dirty="0">
                        <a:solidFill>
                          <a:schemeClr val="accent6"/>
                        </a:solidFill>
                        <a:latin typeface="Arial Narrow" panose="020B0606020202030204" pitchFamily="34" charset="0"/>
                      </a:endParaRPr>
                    </a:p>
                  </a:txBody>
                  <a:tcPr/>
                </a:tc>
                <a:extLst>
                  <a:ext uri="{0D108BD9-81ED-4DB2-BD59-A6C34878D82A}">
                    <a16:rowId xmlns:a16="http://schemas.microsoft.com/office/drawing/2014/main" xmlns="" val="10003"/>
                  </a:ext>
                </a:extLst>
              </a:tr>
              <a:tr h="696494">
                <a:tc>
                  <a:txBody>
                    <a:bodyPr/>
                    <a:lstStyle/>
                    <a:p>
                      <a:pPr algn="ctr"/>
                      <a:r>
                        <a:rPr lang="en-ZA" sz="1350" dirty="0" smtClean="0">
                          <a:solidFill>
                            <a:schemeClr val="accent6"/>
                          </a:solidFill>
                        </a:rPr>
                        <a:t>3</a:t>
                      </a:r>
                      <a:endParaRPr lang="en-ZA" sz="1350" dirty="0">
                        <a:solidFill>
                          <a:schemeClr val="accent6"/>
                        </a:solidFill>
                      </a:endParaRPr>
                    </a:p>
                  </a:txBody>
                  <a:tcPr/>
                </a:tc>
                <a:tc>
                  <a:txBody>
                    <a:bodyPr/>
                    <a:lstStyle/>
                    <a:p>
                      <a:pPr algn="l"/>
                      <a:r>
                        <a:rPr lang="en-ZA" sz="1350" dirty="0" smtClean="0">
                          <a:solidFill>
                            <a:schemeClr val="accent6"/>
                          </a:solidFill>
                          <a:latin typeface="Arial Narrow" panose="020B0606020202030204" pitchFamily="34" charset="0"/>
                        </a:rPr>
                        <a:t>Councillor support</a:t>
                      </a:r>
                      <a:endParaRPr lang="en-ZA" sz="1350" dirty="0">
                        <a:solidFill>
                          <a:schemeClr val="accent6"/>
                        </a:solidFill>
                        <a:latin typeface="Arial Narrow" panose="020B0606020202030204" pitchFamily="34" charset="0"/>
                      </a:endParaRPr>
                    </a:p>
                  </a:txBody>
                  <a:tcPr/>
                </a:tc>
                <a:tc>
                  <a:txBody>
                    <a:bodyPr/>
                    <a:lstStyle/>
                    <a:p>
                      <a:pPr marL="0" algn="l" defTabSz="457200" rtl="0" eaLnBrk="1" latinLnBrk="0" hangingPunct="1"/>
                      <a:r>
                        <a:rPr lang="en-ZA" sz="1350" kern="1200" dirty="0" smtClean="0">
                          <a:solidFill>
                            <a:schemeClr val="accent6"/>
                          </a:solidFill>
                          <a:latin typeface="Arial Narrow" panose="020B0606020202030204" pitchFamily="34" charset="0"/>
                          <a:ea typeface="+mn-ea"/>
                          <a:cs typeface="+mn-cs"/>
                        </a:rPr>
                        <a:t>Councillors were support with the interpretation of the Gazette on Upper Limits for Councillors</a:t>
                      </a:r>
                      <a:endParaRPr lang="en-ZA" sz="135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xmlns="" val="391644098"/>
                  </a:ext>
                </a:extLst>
              </a:tr>
            </a:tbl>
          </a:graphicData>
        </a:graphic>
      </p:graphicFrame>
    </p:spTree>
    <p:extLst>
      <p:ext uri="{BB962C8B-B14F-4D97-AF65-F5344CB8AC3E}">
        <p14:creationId xmlns:p14="http://schemas.microsoft.com/office/powerpoint/2010/main" xmlns="" val="320507016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42939" y="1765311"/>
            <a:ext cx="8043862" cy="3811577"/>
          </a:xfrm>
        </p:spPr>
        <p:txBody>
          <a:bodyPr/>
          <a:lstStyle/>
          <a:p>
            <a:pPr marL="0" indent="0">
              <a:buNone/>
            </a:pPr>
            <a:r>
              <a:rPr lang="en-GB" dirty="0"/>
              <a:t> </a:t>
            </a:r>
          </a:p>
        </p:txBody>
      </p:sp>
      <p:pic>
        <p:nvPicPr>
          <p:cNvPr id="7177"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69970" y="1578966"/>
            <a:ext cx="1420533" cy="36768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 name="TextBox 14"/>
          <p:cNvSpPr txBox="1"/>
          <p:nvPr/>
        </p:nvSpPr>
        <p:spPr>
          <a:xfrm>
            <a:off x="7190303" y="1255801"/>
            <a:ext cx="1600200" cy="323165"/>
          </a:xfrm>
          <a:prstGeom prst="rect">
            <a:avLst/>
          </a:prstGeom>
          <a:noFill/>
        </p:spPr>
        <p:txBody>
          <a:bodyPr>
            <a:spAutoFit/>
          </a:bodyPr>
          <a:lstStyle/>
          <a:p>
            <a:pPr algn="ctr" defTabSz="342900">
              <a:defRPr/>
            </a:pPr>
            <a:r>
              <a:rPr lang="en-ZA" sz="1500" b="1" dirty="0" smtClean="0">
                <a:solidFill>
                  <a:srgbClr val="F06D19"/>
                </a:solidFill>
                <a:latin typeface="Arial"/>
              </a:rPr>
              <a:t>Governance</a:t>
            </a:r>
            <a:endParaRPr lang="en-ZA" sz="1500" b="1" dirty="0">
              <a:solidFill>
                <a:srgbClr val="F06D19"/>
              </a:solidFill>
              <a:latin typeface="Arial"/>
            </a:endParaRPr>
          </a:p>
        </p:txBody>
      </p:sp>
      <p:sp>
        <p:nvSpPr>
          <p:cNvPr id="14" name="Title 1"/>
          <p:cNvSpPr>
            <a:spLocks noGrp="1"/>
          </p:cNvSpPr>
          <p:nvPr>
            <p:ph type="title"/>
          </p:nvPr>
        </p:nvSpPr>
        <p:spPr>
          <a:xfrm>
            <a:off x="318053" y="274640"/>
            <a:ext cx="6663192" cy="794815"/>
          </a:xfrm>
        </p:spPr>
        <p:txBody>
          <a:bodyPr>
            <a:noAutofit/>
          </a:bodyPr>
          <a:lstStyle/>
          <a:p>
            <a:r>
              <a:rPr lang="en-ZA" sz="1800" dirty="0"/>
              <a:t/>
            </a:r>
            <a:br>
              <a:rPr lang="en-ZA" sz="1800" dirty="0"/>
            </a:br>
            <a:r>
              <a:rPr lang="en-ZA" sz="1800" dirty="0" smtClean="0"/>
              <a:t>REPORT ON MUNICIPAL AUDIT SUPPORT WORK BY SALGA </a:t>
            </a:r>
            <a:endParaRPr lang="en-ZA" sz="1100" b="1" i="1" dirty="0" smtClean="0">
              <a:solidFill>
                <a:schemeClr val="tx1"/>
              </a:solidFill>
              <a:latin typeface="+mn-lt"/>
              <a:cs typeface="Calibri" panose="020F050202020403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xmlns="" val="778217084"/>
              </p:ext>
            </p:extLst>
          </p:nvPr>
        </p:nvGraphicFramePr>
        <p:xfrm>
          <a:off x="127220" y="1282890"/>
          <a:ext cx="7139048" cy="4181649"/>
        </p:xfrm>
        <a:graphic>
          <a:graphicData uri="http://schemas.openxmlformats.org/drawingml/2006/table">
            <a:tbl>
              <a:tblPr firstRow="1" bandRow="1">
                <a:tableStyleId>{5C22544A-7EE6-4342-B048-85BDC9FD1C3A}</a:tableStyleId>
              </a:tblPr>
              <a:tblGrid>
                <a:gridCol w="432670">
                  <a:extLst>
                    <a:ext uri="{9D8B030D-6E8A-4147-A177-3AD203B41FA5}">
                      <a16:colId xmlns:a16="http://schemas.microsoft.com/office/drawing/2014/main" xmlns="" val="60079389"/>
                    </a:ext>
                  </a:extLst>
                </a:gridCol>
                <a:gridCol w="2487850">
                  <a:extLst>
                    <a:ext uri="{9D8B030D-6E8A-4147-A177-3AD203B41FA5}">
                      <a16:colId xmlns:a16="http://schemas.microsoft.com/office/drawing/2014/main" xmlns="" val="649221311"/>
                    </a:ext>
                  </a:extLst>
                </a:gridCol>
                <a:gridCol w="4218528">
                  <a:extLst>
                    <a:ext uri="{9D8B030D-6E8A-4147-A177-3AD203B41FA5}">
                      <a16:colId xmlns:a16="http://schemas.microsoft.com/office/drawing/2014/main" xmlns="" val="3300162121"/>
                    </a:ext>
                  </a:extLst>
                </a:gridCol>
              </a:tblGrid>
              <a:tr h="495088">
                <a:tc>
                  <a:txBody>
                    <a:bodyPr/>
                    <a:lstStyle/>
                    <a:p>
                      <a:r>
                        <a:rPr lang="en-ZA" dirty="0" smtClean="0">
                          <a:solidFill>
                            <a:schemeClr val="accent6"/>
                          </a:solidFill>
                          <a:latin typeface="Arial Narrow" panose="020B0606020202030204" pitchFamily="34" charset="0"/>
                        </a:rPr>
                        <a:t>NO</a:t>
                      </a:r>
                      <a:endParaRPr lang="en-ZA" dirty="0">
                        <a:solidFill>
                          <a:schemeClr val="accent6"/>
                        </a:solidFill>
                        <a:latin typeface="Arial Narrow" panose="020B0606020202030204" pitchFamily="34" charset="0"/>
                      </a:endParaRPr>
                    </a:p>
                  </a:txBody>
                  <a:tcPr/>
                </a:tc>
                <a:tc>
                  <a:txBody>
                    <a:bodyPr/>
                    <a:lstStyle/>
                    <a:p>
                      <a:r>
                        <a:rPr lang="en-ZA" dirty="0" smtClean="0">
                          <a:solidFill>
                            <a:schemeClr val="accent6"/>
                          </a:solidFill>
                          <a:latin typeface="Arial Narrow" panose="020B0606020202030204" pitchFamily="34" charset="0"/>
                        </a:rPr>
                        <a:t>SUPPORT PROGRAMMES</a:t>
                      </a:r>
                      <a:endParaRPr lang="en-ZA" dirty="0">
                        <a:solidFill>
                          <a:schemeClr val="accent6"/>
                        </a:solidFill>
                        <a:latin typeface="Arial Narrow" panose="020B0606020202030204" pitchFamily="34" charset="0"/>
                      </a:endParaRPr>
                    </a:p>
                  </a:txBody>
                  <a:tcPr/>
                </a:tc>
                <a:tc>
                  <a:txBody>
                    <a:bodyPr/>
                    <a:lstStyle/>
                    <a:p>
                      <a:r>
                        <a:rPr lang="en-ZA" dirty="0" smtClean="0">
                          <a:solidFill>
                            <a:schemeClr val="accent6"/>
                          </a:solidFill>
                          <a:latin typeface="Arial Narrow" panose="020B0606020202030204" pitchFamily="34" charset="0"/>
                        </a:rPr>
                        <a:t>DESCRIPTION AND ENVISAGE</a:t>
                      </a:r>
                      <a:r>
                        <a:rPr lang="en-ZA" baseline="0" dirty="0" smtClean="0">
                          <a:solidFill>
                            <a:schemeClr val="accent6"/>
                          </a:solidFill>
                          <a:latin typeface="Arial Narrow" panose="020B0606020202030204" pitchFamily="34" charset="0"/>
                        </a:rPr>
                        <a:t> IMPACT</a:t>
                      </a:r>
                      <a:endParaRPr lang="en-ZA" dirty="0">
                        <a:solidFill>
                          <a:schemeClr val="accent6"/>
                        </a:solidFill>
                        <a:latin typeface="Arial Narrow" panose="020B0606020202030204" pitchFamily="34" charset="0"/>
                      </a:endParaRPr>
                    </a:p>
                  </a:txBody>
                  <a:tcPr/>
                </a:tc>
                <a:extLst>
                  <a:ext uri="{0D108BD9-81ED-4DB2-BD59-A6C34878D82A}">
                    <a16:rowId xmlns:a16="http://schemas.microsoft.com/office/drawing/2014/main" xmlns="" val="746760717"/>
                  </a:ext>
                </a:extLst>
              </a:tr>
              <a:tr h="921740">
                <a:tc>
                  <a:txBody>
                    <a:bodyPr/>
                    <a:lstStyle/>
                    <a:p>
                      <a:pPr algn="ctr"/>
                      <a:r>
                        <a:rPr lang="en-ZA" dirty="0" smtClean="0">
                          <a:solidFill>
                            <a:schemeClr val="accent6"/>
                          </a:solidFill>
                        </a:rPr>
                        <a:t>1</a:t>
                      </a:r>
                      <a:endParaRPr lang="en-ZA"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dirty="0" smtClean="0">
                          <a:solidFill>
                            <a:schemeClr val="accent6"/>
                          </a:solidFill>
                          <a:latin typeface="Arial Narrow" panose="020B0606020202030204" pitchFamily="34" charset="0"/>
                        </a:rPr>
                        <a:t>Training of Municipal Public Accounts</a:t>
                      </a:r>
                      <a:r>
                        <a:rPr lang="en-ZA" baseline="0" dirty="0" smtClean="0">
                          <a:solidFill>
                            <a:schemeClr val="accent6"/>
                          </a:solidFill>
                          <a:latin typeface="Arial Narrow" panose="020B0606020202030204" pitchFamily="34" charset="0"/>
                        </a:rPr>
                        <a:t> </a:t>
                      </a:r>
                      <a:r>
                        <a:rPr lang="en-ZA" dirty="0" smtClean="0">
                          <a:solidFill>
                            <a:schemeClr val="accent6"/>
                          </a:solidFill>
                          <a:latin typeface="Arial Narrow" panose="020B0606020202030204" pitchFamily="34" charset="0"/>
                        </a:rPr>
                        <a:t>Committee</a:t>
                      </a:r>
                    </a:p>
                    <a:p>
                      <a:pPr marL="0" algn="l" defTabSz="457200" rtl="0" eaLnBrk="1" latinLnBrk="0" hangingPunct="1"/>
                      <a:endParaRPr lang="en-ZA" sz="1800" b="0" kern="1200" dirty="0">
                        <a:solidFill>
                          <a:schemeClr val="accent6"/>
                        </a:solidFill>
                        <a:latin typeface="Arial Narrow" panose="020B0606020202030204" pitchFamily="34" charset="0"/>
                        <a:ea typeface="+mn-ea"/>
                        <a:cs typeface="+mn-cs"/>
                      </a:endParaRPr>
                    </a:p>
                  </a:txBody>
                  <a:tcPr/>
                </a:tc>
                <a:tc>
                  <a:txBody>
                    <a:bodyPr/>
                    <a:lstStyle/>
                    <a:p>
                      <a:pPr algn="l"/>
                      <a:r>
                        <a:rPr lang="en-ZA" dirty="0" smtClean="0">
                          <a:solidFill>
                            <a:schemeClr val="accent6"/>
                          </a:solidFill>
                          <a:latin typeface="Arial Narrow" panose="020B0606020202030204" pitchFamily="34" charset="0"/>
                        </a:rPr>
                        <a:t>Capacity building of MPAC members on their roles and Responsibilities to strengthen their oversight in municipal council</a:t>
                      </a:r>
                      <a:endParaRPr lang="en-ZA" dirty="0">
                        <a:solidFill>
                          <a:schemeClr val="accent6"/>
                        </a:solidFill>
                        <a:latin typeface="Arial Narrow" panose="020B0606020202030204" pitchFamily="34" charset="0"/>
                      </a:endParaRPr>
                    </a:p>
                  </a:txBody>
                  <a:tcPr/>
                </a:tc>
                <a:extLst>
                  <a:ext uri="{0D108BD9-81ED-4DB2-BD59-A6C34878D82A}">
                    <a16:rowId xmlns:a16="http://schemas.microsoft.com/office/drawing/2014/main" xmlns="" val="1907453937"/>
                  </a:ext>
                </a:extLst>
              </a:tr>
              <a:tr h="716805">
                <a:tc>
                  <a:txBody>
                    <a:bodyPr/>
                    <a:lstStyle/>
                    <a:p>
                      <a:pPr algn="ctr"/>
                      <a:r>
                        <a:rPr lang="en-ZA" dirty="0" smtClean="0">
                          <a:solidFill>
                            <a:schemeClr val="accent6"/>
                          </a:solidFill>
                        </a:rPr>
                        <a:t>2</a:t>
                      </a:r>
                      <a:endParaRPr lang="en-ZA"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350" kern="1200" dirty="0" smtClean="0">
                          <a:solidFill>
                            <a:schemeClr val="accent6"/>
                          </a:solidFill>
                          <a:latin typeface="Arial Narrow" panose="020B0606020202030204" pitchFamily="34" charset="0"/>
                          <a:ea typeface="+mn-ea"/>
                          <a:cs typeface="+mn-cs"/>
                        </a:rPr>
                        <a:t>Training on Standing Rules and Orders</a:t>
                      </a:r>
                      <a:endParaRPr lang="en-ZA" sz="1350" kern="1200" dirty="0">
                        <a:solidFill>
                          <a:schemeClr val="accent6"/>
                        </a:solidFill>
                        <a:latin typeface="Arial Narrow" panose="020B0606020202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350" kern="1200" dirty="0" smtClean="0">
                          <a:solidFill>
                            <a:schemeClr val="accent6"/>
                          </a:solidFill>
                          <a:latin typeface="Arial Narrow" panose="020B0606020202030204" pitchFamily="34" charset="0"/>
                          <a:ea typeface="+mn-ea"/>
                          <a:cs typeface="+mn-cs"/>
                        </a:rPr>
                        <a:t>Training of councillors on the interpretation of Municipal Council Standing Rules and Orders to ensure proper functioning of Council in session</a:t>
                      </a:r>
                      <a:endParaRPr lang="en-ZA" sz="135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xmlns="" val="3802054514"/>
                  </a:ext>
                </a:extLst>
              </a:tr>
              <a:tr h="1024008">
                <a:tc>
                  <a:txBody>
                    <a:bodyPr/>
                    <a:lstStyle/>
                    <a:p>
                      <a:pPr algn="ctr"/>
                      <a:r>
                        <a:rPr lang="en-ZA" dirty="0" smtClean="0">
                          <a:solidFill>
                            <a:schemeClr val="accent6"/>
                          </a:solidFill>
                        </a:rPr>
                        <a:t>3</a:t>
                      </a:r>
                      <a:endParaRPr lang="en-ZA"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350" kern="1200" dirty="0" smtClean="0">
                          <a:solidFill>
                            <a:schemeClr val="accent6"/>
                          </a:solidFill>
                          <a:latin typeface="Arial Narrow" panose="020B0606020202030204" pitchFamily="34" charset="0"/>
                          <a:ea typeface="+mn-ea"/>
                          <a:cs typeface="+mn-cs"/>
                        </a:rPr>
                        <a:t>Training on Code of Conduct</a:t>
                      </a:r>
                      <a:endParaRPr lang="en-ZA" sz="1350" kern="1200" dirty="0">
                        <a:solidFill>
                          <a:schemeClr val="accent6"/>
                        </a:solidFill>
                        <a:latin typeface="Arial Narrow" panose="020B0606020202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350" kern="1200" dirty="0" smtClean="0">
                          <a:solidFill>
                            <a:schemeClr val="accent6"/>
                          </a:solidFill>
                          <a:latin typeface="Arial Narrow" panose="020B0606020202030204" pitchFamily="34" charset="0"/>
                          <a:ea typeface="+mn-ea"/>
                          <a:cs typeface="+mn-cs"/>
                        </a:rPr>
                        <a:t>Councillors trained on Code of Conduct to ensure they understand the implications of non-adherence to each individual member of council</a:t>
                      </a:r>
                      <a:endParaRPr lang="en-ZA" sz="135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xmlns="" val="10003"/>
                  </a:ext>
                </a:extLst>
              </a:tr>
              <a:tr h="1024008">
                <a:tc>
                  <a:txBody>
                    <a:bodyPr/>
                    <a:lstStyle/>
                    <a:p>
                      <a:pPr algn="ctr"/>
                      <a:r>
                        <a:rPr lang="en-ZA" dirty="0" smtClean="0">
                          <a:solidFill>
                            <a:schemeClr val="accent6"/>
                          </a:solidFill>
                        </a:rPr>
                        <a:t>4</a:t>
                      </a:r>
                      <a:endParaRPr lang="en-ZA"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350" kern="1200" dirty="0" smtClean="0">
                          <a:solidFill>
                            <a:schemeClr val="accent6"/>
                          </a:solidFill>
                          <a:latin typeface="Arial Narrow" panose="020B0606020202030204" pitchFamily="34" charset="0"/>
                          <a:ea typeface="+mn-ea"/>
                          <a:cs typeface="+mn-cs"/>
                        </a:rPr>
                        <a:t>Training of Ward Committee members</a:t>
                      </a:r>
                      <a:endParaRPr lang="en-ZA" sz="1350" kern="1200" dirty="0">
                        <a:solidFill>
                          <a:schemeClr val="accent6"/>
                        </a:solidFill>
                        <a:latin typeface="Arial Narrow" panose="020B0606020202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350" kern="1200" dirty="0" smtClean="0">
                          <a:solidFill>
                            <a:schemeClr val="accent6"/>
                          </a:solidFill>
                          <a:latin typeface="Arial Narrow" panose="020B0606020202030204" pitchFamily="34" charset="0"/>
                          <a:ea typeface="+mn-ea"/>
                          <a:cs typeface="+mn-cs"/>
                        </a:rPr>
                        <a:t>Members of ward commitees were trained in their functions and expected behaviours in the execution of their duties, etc.</a:t>
                      </a:r>
                      <a:endParaRPr lang="en-ZA" sz="135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xmlns="" val="391644098"/>
                  </a:ext>
                </a:extLst>
              </a:tr>
            </a:tbl>
          </a:graphicData>
        </a:graphic>
      </p:graphicFrame>
    </p:spTree>
    <p:extLst>
      <p:ext uri="{BB962C8B-B14F-4D97-AF65-F5344CB8AC3E}">
        <p14:creationId xmlns:p14="http://schemas.microsoft.com/office/powerpoint/2010/main" xmlns="" val="121884951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42939" y="1765311"/>
            <a:ext cx="8043862" cy="3811577"/>
          </a:xfrm>
        </p:spPr>
        <p:txBody>
          <a:bodyPr/>
          <a:lstStyle/>
          <a:p>
            <a:pPr marL="0" indent="0">
              <a:buNone/>
            </a:pPr>
            <a:r>
              <a:rPr lang="en-GB" dirty="0"/>
              <a:t> </a:t>
            </a:r>
          </a:p>
        </p:txBody>
      </p:sp>
      <p:pic>
        <p:nvPicPr>
          <p:cNvPr id="7177"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69970" y="1578966"/>
            <a:ext cx="1420533" cy="36768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 name="TextBox 14"/>
          <p:cNvSpPr txBox="1"/>
          <p:nvPr/>
        </p:nvSpPr>
        <p:spPr>
          <a:xfrm>
            <a:off x="7190303" y="1255801"/>
            <a:ext cx="1600200" cy="323165"/>
          </a:xfrm>
          <a:prstGeom prst="rect">
            <a:avLst/>
          </a:prstGeom>
          <a:noFill/>
        </p:spPr>
        <p:txBody>
          <a:bodyPr>
            <a:spAutoFit/>
          </a:bodyPr>
          <a:lstStyle/>
          <a:p>
            <a:pPr algn="ctr" defTabSz="342900">
              <a:defRPr/>
            </a:pPr>
            <a:r>
              <a:rPr lang="en-ZA" sz="1500" b="1" dirty="0" smtClean="0">
                <a:solidFill>
                  <a:srgbClr val="F06D19"/>
                </a:solidFill>
                <a:latin typeface="Arial"/>
              </a:rPr>
              <a:t>Governance</a:t>
            </a:r>
            <a:endParaRPr lang="en-ZA" sz="1500" b="1" dirty="0">
              <a:solidFill>
                <a:srgbClr val="F06D19"/>
              </a:solidFill>
              <a:latin typeface="Arial"/>
            </a:endParaRPr>
          </a:p>
        </p:txBody>
      </p:sp>
      <p:sp>
        <p:nvSpPr>
          <p:cNvPr id="14" name="Title 1"/>
          <p:cNvSpPr>
            <a:spLocks noGrp="1"/>
          </p:cNvSpPr>
          <p:nvPr>
            <p:ph type="title"/>
          </p:nvPr>
        </p:nvSpPr>
        <p:spPr>
          <a:xfrm>
            <a:off x="318053" y="274640"/>
            <a:ext cx="6663192" cy="794815"/>
          </a:xfrm>
        </p:spPr>
        <p:txBody>
          <a:bodyPr>
            <a:noAutofit/>
          </a:bodyPr>
          <a:lstStyle/>
          <a:p>
            <a:r>
              <a:rPr lang="en-ZA" sz="1800" dirty="0"/>
              <a:t/>
            </a:r>
            <a:br>
              <a:rPr lang="en-ZA" sz="1800" dirty="0"/>
            </a:br>
            <a:r>
              <a:rPr lang="en-ZA" sz="1800" dirty="0" smtClean="0"/>
              <a:t>REPORT ON MUNICIPAL AUDIT SUPPORT WORK BY SALGA </a:t>
            </a:r>
            <a:endParaRPr lang="en-ZA" sz="1100" b="1" i="1" dirty="0" smtClean="0">
              <a:solidFill>
                <a:schemeClr val="tx1"/>
              </a:solidFill>
              <a:latin typeface="+mn-lt"/>
              <a:cs typeface="Calibri" panose="020F050202020403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xmlns="" val="778217084"/>
              </p:ext>
            </p:extLst>
          </p:nvPr>
        </p:nvGraphicFramePr>
        <p:xfrm>
          <a:off x="127220" y="1282890"/>
          <a:ext cx="7139048" cy="4181649"/>
        </p:xfrm>
        <a:graphic>
          <a:graphicData uri="http://schemas.openxmlformats.org/drawingml/2006/table">
            <a:tbl>
              <a:tblPr firstRow="1" bandRow="1">
                <a:tableStyleId>{5C22544A-7EE6-4342-B048-85BDC9FD1C3A}</a:tableStyleId>
              </a:tblPr>
              <a:tblGrid>
                <a:gridCol w="432670">
                  <a:extLst>
                    <a:ext uri="{9D8B030D-6E8A-4147-A177-3AD203B41FA5}">
                      <a16:colId xmlns:a16="http://schemas.microsoft.com/office/drawing/2014/main" xmlns="" val="60079389"/>
                    </a:ext>
                  </a:extLst>
                </a:gridCol>
                <a:gridCol w="2487850">
                  <a:extLst>
                    <a:ext uri="{9D8B030D-6E8A-4147-A177-3AD203B41FA5}">
                      <a16:colId xmlns:a16="http://schemas.microsoft.com/office/drawing/2014/main" xmlns="" val="649221311"/>
                    </a:ext>
                  </a:extLst>
                </a:gridCol>
                <a:gridCol w="4218528">
                  <a:extLst>
                    <a:ext uri="{9D8B030D-6E8A-4147-A177-3AD203B41FA5}">
                      <a16:colId xmlns:a16="http://schemas.microsoft.com/office/drawing/2014/main" xmlns="" val="3300162121"/>
                    </a:ext>
                  </a:extLst>
                </a:gridCol>
              </a:tblGrid>
              <a:tr h="495088">
                <a:tc>
                  <a:txBody>
                    <a:bodyPr/>
                    <a:lstStyle/>
                    <a:p>
                      <a:r>
                        <a:rPr lang="en-ZA" dirty="0" smtClean="0">
                          <a:solidFill>
                            <a:schemeClr val="accent6"/>
                          </a:solidFill>
                          <a:latin typeface="Arial Narrow" panose="020B0606020202030204" pitchFamily="34" charset="0"/>
                        </a:rPr>
                        <a:t>NO</a:t>
                      </a:r>
                      <a:endParaRPr lang="en-ZA" dirty="0">
                        <a:solidFill>
                          <a:schemeClr val="accent6"/>
                        </a:solidFill>
                        <a:latin typeface="Arial Narrow" panose="020B0606020202030204" pitchFamily="34" charset="0"/>
                      </a:endParaRPr>
                    </a:p>
                  </a:txBody>
                  <a:tcPr/>
                </a:tc>
                <a:tc>
                  <a:txBody>
                    <a:bodyPr/>
                    <a:lstStyle/>
                    <a:p>
                      <a:r>
                        <a:rPr lang="en-ZA" dirty="0" smtClean="0">
                          <a:solidFill>
                            <a:schemeClr val="accent6"/>
                          </a:solidFill>
                          <a:latin typeface="Arial Narrow" panose="020B0606020202030204" pitchFamily="34" charset="0"/>
                        </a:rPr>
                        <a:t>SUPPORT PROGRAMMES</a:t>
                      </a:r>
                      <a:endParaRPr lang="en-ZA" dirty="0">
                        <a:solidFill>
                          <a:schemeClr val="accent6"/>
                        </a:solidFill>
                        <a:latin typeface="Arial Narrow" panose="020B0606020202030204" pitchFamily="34" charset="0"/>
                      </a:endParaRPr>
                    </a:p>
                  </a:txBody>
                  <a:tcPr/>
                </a:tc>
                <a:tc>
                  <a:txBody>
                    <a:bodyPr/>
                    <a:lstStyle/>
                    <a:p>
                      <a:r>
                        <a:rPr lang="en-ZA" dirty="0" smtClean="0">
                          <a:solidFill>
                            <a:schemeClr val="accent6"/>
                          </a:solidFill>
                          <a:latin typeface="Arial Narrow" panose="020B0606020202030204" pitchFamily="34" charset="0"/>
                        </a:rPr>
                        <a:t>DESCRIPTION AND ENVISAGE</a:t>
                      </a:r>
                      <a:r>
                        <a:rPr lang="en-ZA" baseline="0" dirty="0" smtClean="0">
                          <a:solidFill>
                            <a:schemeClr val="accent6"/>
                          </a:solidFill>
                          <a:latin typeface="Arial Narrow" panose="020B0606020202030204" pitchFamily="34" charset="0"/>
                        </a:rPr>
                        <a:t> IMPACT</a:t>
                      </a:r>
                      <a:endParaRPr lang="en-ZA" dirty="0">
                        <a:solidFill>
                          <a:schemeClr val="accent6"/>
                        </a:solidFill>
                        <a:latin typeface="Arial Narrow" panose="020B0606020202030204" pitchFamily="34" charset="0"/>
                      </a:endParaRPr>
                    </a:p>
                  </a:txBody>
                  <a:tcPr/>
                </a:tc>
                <a:extLst>
                  <a:ext uri="{0D108BD9-81ED-4DB2-BD59-A6C34878D82A}">
                    <a16:rowId xmlns:a16="http://schemas.microsoft.com/office/drawing/2014/main" xmlns="" val="746760717"/>
                  </a:ext>
                </a:extLst>
              </a:tr>
              <a:tr h="921740">
                <a:tc>
                  <a:txBody>
                    <a:bodyPr/>
                    <a:lstStyle/>
                    <a:p>
                      <a:pPr algn="ctr"/>
                      <a:r>
                        <a:rPr lang="en-ZA" dirty="0" smtClean="0">
                          <a:solidFill>
                            <a:schemeClr val="accent6"/>
                          </a:solidFill>
                        </a:rPr>
                        <a:t>1</a:t>
                      </a:r>
                      <a:endParaRPr lang="en-ZA"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dirty="0" smtClean="0">
                          <a:solidFill>
                            <a:schemeClr val="accent6"/>
                          </a:solidFill>
                          <a:latin typeface="Arial Narrow" panose="020B0606020202030204" pitchFamily="34" charset="0"/>
                        </a:rPr>
                        <a:t>Training of Municipal Public Accounts</a:t>
                      </a:r>
                      <a:r>
                        <a:rPr lang="en-ZA" baseline="0" dirty="0" smtClean="0">
                          <a:solidFill>
                            <a:schemeClr val="accent6"/>
                          </a:solidFill>
                          <a:latin typeface="Arial Narrow" panose="020B0606020202030204" pitchFamily="34" charset="0"/>
                        </a:rPr>
                        <a:t> </a:t>
                      </a:r>
                      <a:r>
                        <a:rPr lang="en-ZA" dirty="0" smtClean="0">
                          <a:solidFill>
                            <a:schemeClr val="accent6"/>
                          </a:solidFill>
                          <a:latin typeface="Arial Narrow" panose="020B0606020202030204" pitchFamily="34" charset="0"/>
                        </a:rPr>
                        <a:t>Committee</a:t>
                      </a:r>
                    </a:p>
                    <a:p>
                      <a:pPr marL="0" algn="l" defTabSz="457200" rtl="0" eaLnBrk="1" latinLnBrk="0" hangingPunct="1"/>
                      <a:endParaRPr lang="en-ZA" sz="1800" b="0" kern="1200" dirty="0">
                        <a:solidFill>
                          <a:schemeClr val="accent6"/>
                        </a:solidFill>
                        <a:latin typeface="Arial Narrow" panose="020B0606020202030204" pitchFamily="34" charset="0"/>
                        <a:ea typeface="+mn-ea"/>
                        <a:cs typeface="+mn-cs"/>
                      </a:endParaRPr>
                    </a:p>
                  </a:txBody>
                  <a:tcPr/>
                </a:tc>
                <a:tc>
                  <a:txBody>
                    <a:bodyPr/>
                    <a:lstStyle/>
                    <a:p>
                      <a:pPr algn="l"/>
                      <a:r>
                        <a:rPr lang="en-ZA" dirty="0" smtClean="0">
                          <a:solidFill>
                            <a:schemeClr val="accent6"/>
                          </a:solidFill>
                          <a:latin typeface="Arial Narrow" panose="020B0606020202030204" pitchFamily="34" charset="0"/>
                        </a:rPr>
                        <a:t>Capacity building of MPAC members on their roles and Responsibilities to strengthen their oversight in municipal council</a:t>
                      </a:r>
                      <a:endParaRPr lang="en-ZA" dirty="0">
                        <a:solidFill>
                          <a:schemeClr val="accent6"/>
                        </a:solidFill>
                        <a:latin typeface="Arial Narrow" panose="020B0606020202030204" pitchFamily="34" charset="0"/>
                      </a:endParaRPr>
                    </a:p>
                  </a:txBody>
                  <a:tcPr/>
                </a:tc>
                <a:extLst>
                  <a:ext uri="{0D108BD9-81ED-4DB2-BD59-A6C34878D82A}">
                    <a16:rowId xmlns:a16="http://schemas.microsoft.com/office/drawing/2014/main" xmlns="" val="1907453937"/>
                  </a:ext>
                </a:extLst>
              </a:tr>
              <a:tr h="716805">
                <a:tc>
                  <a:txBody>
                    <a:bodyPr/>
                    <a:lstStyle/>
                    <a:p>
                      <a:pPr algn="ctr"/>
                      <a:r>
                        <a:rPr lang="en-ZA" dirty="0" smtClean="0">
                          <a:solidFill>
                            <a:schemeClr val="accent6"/>
                          </a:solidFill>
                        </a:rPr>
                        <a:t>2</a:t>
                      </a:r>
                      <a:endParaRPr lang="en-ZA"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350" kern="1200" dirty="0" smtClean="0">
                          <a:solidFill>
                            <a:schemeClr val="accent6"/>
                          </a:solidFill>
                          <a:latin typeface="Arial Narrow" panose="020B0606020202030204" pitchFamily="34" charset="0"/>
                          <a:ea typeface="+mn-ea"/>
                          <a:cs typeface="+mn-cs"/>
                        </a:rPr>
                        <a:t>Training on Standing Rules and Orders</a:t>
                      </a:r>
                      <a:endParaRPr lang="en-ZA" sz="1350" kern="1200" dirty="0">
                        <a:solidFill>
                          <a:schemeClr val="accent6"/>
                        </a:solidFill>
                        <a:latin typeface="Arial Narrow" panose="020B0606020202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350" kern="1200" dirty="0" smtClean="0">
                          <a:solidFill>
                            <a:schemeClr val="accent6"/>
                          </a:solidFill>
                          <a:latin typeface="Arial Narrow" panose="020B0606020202030204" pitchFamily="34" charset="0"/>
                          <a:ea typeface="+mn-ea"/>
                          <a:cs typeface="+mn-cs"/>
                        </a:rPr>
                        <a:t>Training of councillors on the interpretation of Municipal Council Standing Rules and Orders to ensure proper functioning of Council in session</a:t>
                      </a:r>
                      <a:endParaRPr lang="en-ZA" sz="135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xmlns="" val="3802054514"/>
                  </a:ext>
                </a:extLst>
              </a:tr>
              <a:tr h="1024008">
                <a:tc>
                  <a:txBody>
                    <a:bodyPr/>
                    <a:lstStyle/>
                    <a:p>
                      <a:pPr algn="ctr"/>
                      <a:r>
                        <a:rPr lang="en-ZA" dirty="0" smtClean="0">
                          <a:solidFill>
                            <a:schemeClr val="accent6"/>
                          </a:solidFill>
                        </a:rPr>
                        <a:t>3</a:t>
                      </a:r>
                      <a:endParaRPr lang="en-ZA"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350" kern="1200" dirty="0" smtClean="0">
                          <a:solidFill>
                            <a:schemeClr val="accent6"/>
                          </a:solidFill>
                          <a:latin typeface="Arial Narrow" panose="020B0606020202030204" pitchFamily="34" charset="0"/>
                          <a:ea typeface="+mn-ea"/>
                          <a:cs typeface="+mn-cs"/>
                        </a:rPr>
                        <a:t>Training on Code of Conduct</a:t>
                      </a:r>
                      <a:endParaRPr lang="en-ZA" sz="1350" kern="1200" dirty="0">
                        <a:solidFill>
                          <a:schemeClr val="accent6"/>
                        </a:solidFill>
                        <a:latin typeface="Arial Narrow" panose="020B0606020202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350" kern="1200" dirty="0" smtClean="0">
                          <a:solidFill>
                            <a:schemeClr val="accent6"/>
                          </a:solidFill>
                          <a:latin typeface="Arial Narrow" panose="020B0606020202030204" pitchFamily="34" charset="0"/>
                          <a:ea typeface="+mn-ea"/>
                          <a:cs typeface="+mn-cs"/>
                        </a:rPr>
                        <a:t>Councillors trained on Code of Conduct to ensure they understand the implications of non-adherence to each individual member of council</a:t>
                      </a:r>
                      <a:endParaRPr lang="en-ZA" sz="135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xmlns="" val="10003"/>
                  </a:ext>
                </a:extLst>
              </a:tr>
              <a:tr h="1024008">
                <a:tc>
                  <a:txBody>
                    <a:bodyPr/>
                    <a:lstStyle/>
                    <a:p>
                      <a:pPr algn="ctr"/>
                      <a:r>
                        <a:rPr lang="en-ZA" dirty="0" smtClean="0">
                          <a:solidFill>
                            <a:schemeClr val="accent6"/>
                          </a:solidFill>
                        </a:rPr>
                        <a:t>4</a:t>
                      </a:r>
                      <a:endParaRPr lang="en-ZA"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350" kern="1200" dirty="0" smtClean="0">
                          <a:solidFill>
                            <a:schemeClr val="accent6"/>
                          </a:solidFill>
                          <a:latin typeface="Arial Narrow" panose="020B0606020202030204" pitchFamily="34" charset="0"/>
                          <a:ea typeface="+mn-ea"/>
                          <a:cs typeface="+mn-cs"/>
                        </a:rPr>
                        <a:t>Training of Ward Committee members</a:t>
                      </a:r>
                      <a:endParaRPr lang="en-ZA" sz="1350" kern="1200" dirty="0">
                        <a:solidFill>
                          <a:schemeClr val="accent6"/>
                        </a:solidFill>
                        <a:latin typeface="Arial Narrow" panose="020B0606020202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350" kern="1200" dirty="0" smtClean="0">
                          <a:solidFill>
                            <a:schemeClr val="accent6"/>
                          </a:solidFill>
                          <a:latin typeface="Arial Narrow" panose="020B0606020202030204" pitchFamily="34" charset="0"/>
                          <a:ea typeface="+mn-ea"/>
                          <a:cs typeface="+mn-cs"/>
                        </a:rPr>
                        <a:t>Members of ward commitees were trained in their functions and expected behaviours in the execution of their duties, etc.</a:t>
                      </a:r>
                      <a:endParaRPr lang="en-ZA" sz="135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xmlns="" val="391644098"/>
                  </a:ext>
                </a:extLst>
              </a:tr>
            </a:tbl>
          </a:graphicData>
        </a:graphic>
      </p:graphicFrame>
    </p:spTree>
    <p:extLst>
      <p:ext uri="{BB962C8B-B14F-4D97-AF65-F5344CB8AC3E}">
        <p14:creationId xmlns:p14="http://schemas.microsoft.com/office/powerpoint/2010/main" xmlns="" val="351603085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42939" y="1765311"/>
            <a:ext cx="8043862" cy="3811577"/>
          </a:xfrm>
        </p:spPr>
        <p:txBody>
          <a:bodyPr/>
          <a:lstStyle/>
          <a:p>
            <a:pPr marL="0" indent="0">
              <a:buNone/>
            </a:pPr>
            <a:r>
              <a:rPr lang="en-GB" dirty="0"/>
              <a:t> </a:t>
            </a:r>
          </a:p>
        </p:txBody>
      </p:sp>
      <p:pic>
        <p:nvPicPr>
          <p:cNvPr id="7177"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369970" y="1578966"/>
            <a:ext cx="1420533" cy="367684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 name="TextBox 14"/>
          <p:cNvSpPr txBox="1"/>
          <p:nvPr/>
        </p:nvSpPr>
        <p:spPr>
          <a:xfrm>
            <a:off x="7190303" y="1255801"/>
            <a:ext cx="1600200" cy="323165"/>
          </a:xfrm>
          <a:prstGeom prst="rect">
            <a:avLst/>
          </a:prstGeom>
          <a:noFill/>
        </p:spPr>
        <p:txBody>
          <a:bodyPr>
            <a:spAutoFit/>
          </a:bodyPr>
          <a:lstStyle/>
          <a:p>
            <a:pPr algn="ctr" defTabSz="342900">
              <a:defRPr/>
            </a:pPr>
            <a:r>
              <a:rPr lang="en-ZA" sz="1500" b="1" dirty="0" smtClean="0">
                <a:solidFill>
                  <a:srgbClr val="F06D19"/>
                </a:solidFill>
                <a:latin typeface="Arial"/>
              </a:rPr>
              <a:t>Governance</a:t>
            </a:r>
            <a:endParaRPr lang="en-ZA" sz="1500" b="1" dirty="0">
              <a:solidFill>
                <a:srgbClr val="F06D19"/>
              </a:solidFill>
              <a:latin typeface="Arial"/>
            </a:endParaRPr>
          </a:p>
        </p:txBody>
      </p:sp>
      <p:sp>
        <p:nvSpPr>
          <p:cNvPr id="14" name="Title 1"/>
          <p:cNvSpPr>
            <a:spLocks noGrp="1"/>
          </p:cNvSpPr>
          <p:nvPr>
            <p:ph type="title"/>
          </p:nvPr>
        </p:nvSpPr>
        <p:spPr>
          <a:xfrm>
            <a:off x="318053" y="274640"/>
            <a:ext cx="6663192" cy="794815"/>
          </a:xfrm>
        </p:spPr>
        <p:txBody>
          <a:bodyPr>
            <a:noAutofit/>
          </a:bodyPr>
          <a:lstStyle/>
          <a:p>
            <a:r>
              <a:rPr lang="en-ZA" sz="1800" dirty="0"/>
              <a:t/>
            </a:r>
            <a:br>
              <a:rPr lang="en-ZA" sz="1800" dirty="0"/>
            </a:br>
            <a:r>
              <a:rPr lang="en-ZA" sz="1800" dirty="0" smtClean="0"/>
              <a:t>REPORT ON MUNICIPAL AUDIT SUPPORT WORK BY SALGA </a:t>
            </a:r>
            <a:endParaRPr lang="en-ZA" sz="1100" b="1" i="1" dirty="0" smtClean="0">
              <a:solidFill>
                <a:schemeClr val="tx1"/>
              </a:solidFill>
              <a:latin typeface="+mn-lt"/>
              <a:cs typeface="Calibri" panose="020F050202020403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xmlns="" val="778217084"/>
              </p:ext>
            </p:extLst>
          </p:nvPr>
        </p:nvGraphicFramePr>
        <p:xfrm>
          <a:off x="127220" y="1282890"/>
          <a:ext cx="7139048" cy="4181649"/>
        </p:xfrm>
        <a:graphic>
          <a:graphicData uri="http://schemas.openxmlformats.org/drawingml/2006/table">
            <a:tbl>
              <a:tblPr firstRow="1" bandRow="1">
                <a:tableStyleId>{5C22544A-7EE6-4342-B048-85BDC9FD1C3A}</a:tableStyleId>
              </a:tblPr>
              <a:tblGrid>
                <a:gridCol w="432670">
                  <a:extLst>
                    <a:ext uri="{9D8B030D-6E8A-4147-A177-3AD203B41FA5}">
                      <a16:colId xmlns:a16="http://schemas.microsoft.com/office/drawing/2014/main" xmlns="" val="60079389"/>
                    </a:ext>
                  </a:extLst>
                </a:gridCol>
                <a:gridCol w="2487850">
                  <a:extLst>
                    <a:ext uri="{9D8B030D-6E8A-4147-A177-3AD203B41FA5}">
                      <a16:colId xmlns:a16="http://schemas.microsoft.com/office/drawing/2014/main" xmlns="" val="649221311"/>
                    </a:ext>
                  </a:extLst>
                </a:gridCol>
                <a:gridCol w="4218528">
                  <a:extLst>
                    <a:ext uri="{9D8B030D-6E8A-4147-A177-3AD203B41FA5}">
                      <a16:colId xmlns:a16="http://schemas.microsoft.com/office/drawing/2014/main" xmlns="" val="3300162121"/>
                    </a:ext>
                  </a:extLst>
                </a:gridCol>
              </a:tblGrid>
              <a:tr h="495088">
                <a:tc>
                  <a:txBody>
                    <a:bodyPr/>
                    <a:lstStyle/>
                    <a:p>
                      <a:r>
                        <a:rPr lang="en-ZA" dirty="0" smtClean="0">
                          <a:solidFill>
                            <a:schemeClr val="accent6"/>
                          </a:solidFill>
                          <a:latin typeface="Arial Narrow" panose="020B0606020202030204" pitchFamily="34" charset="0"/>
                        </a:rPr>
                        <a:t>NO</a:t>
                      </a:r>
                      <a:endParaRPr lang="en-ZA" dirty="0">
                        <a:solidFill>
                          <a:schemeClr val="accent6"/>
                        </a:solidFill>
                        <a:latin typeface="Arial Narrow" panose="020B0606020202030204" pitchFamily="34" charset="0"/>
                      </a:endParaRPr>
                    </a:p>
                  </a:txBody>
                  <a:tcPr/>
                </a:tc>
                <a:tc>
                  <a:txBody>
                    <a:bodyPr/>
                    <a:lstStyle/>
                    <a:p>
                      <a:r>
                        <a:rPr lang="en-ZA" dirty="0" smtClean="0">
                          <a:solidFill>
                            <a:schemeClr val="accent6"/>
                          </a:solidFill>
                          <a:latin typeface="Arial Narrow" panose="020B0606020202030204" pitchFamily="34" charset="0"/>
                        </a:rPr>
                        <a:t>SUPPORT PROGRAMMES</a:t>
                      </a:r>
                      <a:endParaRPr lang="en-ZA" dirty="0">
                        <a:solidFill>
                          <a:schemeClr val="accent6"/>
                        </a:solidFill>
                        <a:latin typeface="Arial Narrow" panose="020B0606020202030204" pitchFamily="34" charset="0"/>
                      </a:endParaRPr>
                    </a:p>
                  </a:txBody>
                  <a:tcPr/>
                </a:tc>
                <a:tc>
                  <a:txBody>
                    <a:bodyPr/>
                    <a:lstStyle/>
                    <a:p>
                      <a:r>
                        <a:rPr lang="en-ZA" dirty="0" smtClean="0">
                          <a:solidFill>
                            <a:schemeClr val="accent6"/>
                          </a:solidFill>
                          <a:latin typeface="Arial Narrow" panose="020B0606020202030204" pitchFamily="34" charset="0"/>
                        </a:rPr>
                        <a:t>DESCRIPTION AND ENVISAGE</a:t>
                      </a:r>
                      <a:r>
                        <a:rPr lang="en-ZA" baseline="0" dirty="0" smtClean="0">
                          <a:solidFill>
                            <a:schemeClr val="accent6"/>
                          </a:solidFill>
                          <a:latin typeface="Arial Narrow" panose="020B0606020202030204" pitchFamily="34" charset="0"/>
                        </a:rPr>
                        <a:t> IMPACT</a:t>
                      </a:r>
                      <a:endParaRPr lang="en-ZA" dirty="0">
                        <a:solidFill>
                          <a:schemeClr val="accent6"/>
                        </a:solidFill>
                        <a:latin typeface="Arial Narrow" panose="020B0606020202030204" pitchFamily="34" charset="0"/>
                      </a:endParaRPr>
                    </a:p>
                  </a:txBody>
                  <a:tcPr/>
                </a:tc>
                <a:extLst>
                  <a:ext uri="{0D108BD9-81ED-4DB2-BD59-A6C34878D82A}">
                    <a16:rowId xmlns:a16="http://schemas.microsoft.com/office/drawing/2014/main" xmlns="" val="746760717"/>
                  </a:ext>
                </a:extLst>
              </a:tr>
              <a:tr h="921740">
                <a:tc>
                  <a:txBody>
                    <a:bodyPr/>
                    <a:lstStyle/>
                    <a:p>
                      <a:pPr algn="ctr"/>
                      <a:r>
                        <a:rPr lang="en-ZA" dirty="0" smtClean="0">
                          <a:solidFill>
                            <a:schemeClr val="accent6"/>
                          </a:solidFill>
                        </a:rPr>
                        <a:t>1</a:t>
                      </a:r>
                      <a:endParaRPr lang="en-ZA"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dirty="0" smtClean="0">
                          <a:solidFill>
                            <a:schemeClr val="accent6"/>
                          </a:solidFill>
                          <a:latin typeface="Arial Narrow" panose="020B0606020202030204" pitchFamily="34" charset="0"/>
                        </a:rPr>
                        <a:t>Training of Municipal Public Accounts</a:t>
                      </a:r>
                      <a:r>
                        <a:rPr lang="en-ZA" baseline="0" dirty="0" smtClean="0">
                          <a:solidFill>
                            <a:schemeClr val="accent6"/>
                          </a:solidFill>
                          <a:latin typeface="Arial Narrow" panose="020B0606020202030204" pitchFamily="34" charset="0"/>
                        </a:rPr>
                        <a:t> </a:t>
                      </a:r>
                      <a:r>
                        <a:rPr lang="en-ZA" dirty="0" smtClean="0">
                          <a:solidFill>
                            <a:schemeClr val="accent6"/>
                          </a:solidFill>
                          <a:latin typeface="Arial Narrow" panose="020B0606020202030204" pitchFamily="34" charset="0"/>
                        </a:rPr>
                        <a:t>Committee</a:t>
                      </a:r>
                    </a:p>
                    <a:p>
                      <a:pPr marL="0" algn="l" defTabSz="457200" rtl="0" eaLnBrk="1" latinLnBrk="0" hangingPunct="1"/>
                      <a:endParaRPr lang="en-ZA" sz="1800" b="0" kern="1200" dirty="0">
                        <a:solidFill>
                          <a:schemeClr val="accent6"/>
                        </a:solidFill>
                        <a:latin typeface="Arial Narrow" panose="020B0606020202030204" pitchFamily="34" charset="0"/>
                        <a:ea typeface="+mn-ea"/>
                        <a:cs typeface="+mn-cs"/>
                      </a:endParaRPr>
                    </a:p>
                  </a:txBody>
                  <a:tcPr/>
                </a:tc>
                <a:tc>
                  <a:txBody>
                    <a:bodyPr/>
                    <a:lstStyle/>
                    <a:p>
                      <a:pPr algn="l"/>
                      <a:r>
                        <a:rPr lang="en-ZA" dirty="0" smtClean="0">
                          <a:solidFill>
                            <a:schemeClr val="accent6"/>
                          </a:solidFill>
                          <a:latin typeface="Arial Narrow" panose="020B0606020202030204" pitchFamily="34" charset="0"/>
                        </a:rPr>
                        <a:t>Capacity building of MPAC members on their roles and Responsibilities to strengthen their oversight in municipal council</a:t>
                      </a:r>
                      <a:endParaRPr lang="en-ZA" dirty="0">
                        <a:solidFill>
                          <a:schemeClr val="accent6"/>
                        </a:solidFill>
                        <a:latin typeface="Arial Narrow" panose="020B0606020202030204" pitchFamily="34" charset="0"/>
                      </a:endParaRPr>
                    </a:p>
                  </a:txBody>
                  <a:tcPr/>
                </a:tc>
                <a:extLst>
                  <a:ext uri="{0D108BD9-81ED-4DB2-BD59-A6C34878D82A}">
                    <a16:rowId xmlns:a16="http://schemas.microsoft.com/office/drawing/2014/main" xmlns="" val="1907453937"/>
                  </a:ext>
                </a:extLst>
              </a:tr>
              <a:tr h="716805">
                <a:tc>
                  <a:txBody>
                    <a:bodyPr/>
                    <a:lstStyle/>
                    <a:p>
                      <a:pPr algn="ctr"/>
                      <a:r>
                        <a:rPr lang="en-ZA" dirty="0" smtClean="0">
                          <a:solidFill>
                            <a:schemeClr val="accent6"/>
                          </a:solidFill>
                        </a:rPr>
                        <a:t>2</a:t>
                      </a:r>
                      <a:endParaRPr lang="en-ZA"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350" kern="1200" dirty="0" smtClean="0">
                          <a:solidFill>
                            <a:schemeClr val="accent6"/>
                          </a:solidFill>
                          <a:latin typeface="Arial Narrow" panose="020B0606020202030204" pitchFamily="34" charset="0"/>
                          <a:ea typeface="+mn-ea"/>
                          <a:cs typeface="+mn-cs"/>
                        </a:rPr>
                        <a:t>Training on Standing Rules and Orders</a:t>
                      </a:r>
                      <a:endParaRPr lang="en-ZA" sz="1350" kern="1200" dirty="0">
                        <a:solidFill>
                          <a:schemeClr val="accent6"/>
                        </a:solidFill>
                        <a:latin typeface="Arial Narrow" panose="020B0606020202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350" kern="1200" dirty="0" smtClean="0">
                          <a:solidFill>
                            <a:schemeClr val="accent6"/>
                          </a:solidFill>
                          <a:latin typeface="Arial Narrow" panose="020B0606020202030204" pitchFamily="34" charset="0"/>
                          <a:ea typeface="+mn-ea"/>
                          <a:cs typeface="+mn-cs"/>
                        </a:rPr>
                        <a:t>Training of councillors on the interpretation of Municipal Council Standing Rules and Orders to ensure proper functioning of Council in session</a:t>
                      </a:r>
                      <a:endParaRPr lang="en-ZA" sz="135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xmlns="" val="3802054514"/>
                  </a:ext>
                </a:extLst>
              </a:tr>
              <a:tr h="1024008">
                <a:tc>
                  <a:txBody>
                    <a:bodyPr/>
                    <a:lstStyle/>
                    <a:p>
                      <a:pPr algn="ctr"/>
                      <a:r>
                        <a:rPr lang="en-ZA" dirty="0" smtClean="0">
                          <a:solidFill>
                            <a:schemeClr val="accent6"/>
                          </a:solidFill>
                        </a:rPr>
                        <a:t>3</a:t>
                      </a:r>
                      <a:endParaRPr lang="en-ZA"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350" kern="1200" dirty="0" smtClean="0">
                          <a:solidFill>
                            <a:schemeClr val="accent6"/>
                          </a:solidFill>
                          <a:latin typeface="Arial Narrow" panose="020B0606020202030204" pitchFamily="34" charset="0"/>
                          <a:ea typeface="+mn-ea"/>
                          <a:cs typeface="+mn-cs"/>
                        </a:rPr>
                        <a:t>Training on Code of Conduct</a:t>
                      </a:r>
                      <a:endParaRPr lang="en-ZA" sz="1350" kern="1200" dirty="0">
                        <a:solidFill>
                          <a:schemeClr val="accent6"/>
                        </a:solidFill>
                        <a:latin typeface="Arial Narrow" panose="020B0606020202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350" kern="1200" dirty="0" smtClean="0">
                          <a:solidFill>
                            <a:schemeClr val="accent6"/>
                          </a:solidFill>
                          <a:latin typeface="Arial Narrow" panose="020B0606020202030204" pitchFamily="34" charset="0"/>
                          <a:ea typeface="+mn-ea"/>
                          <a:cs typeface="+mn-cs"/>
                        </a:rPr>
                        <a:t>Councillors trained on Code of Conduct to ensure they understand the implications of non-adherence to each individual member of council</a:t>
                      </a:r>
                      <a:endParaRPr lang="en-ZA" sz="135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xmlns="" val="10003"/>
                  </a:ext>
                </a:extLst>
              </a:tr>
              <a:tr h="1024008">
                <a:tc>
                  <a:txBody>
                    <a:bodyPr/>
                    <a:lstStyle/>
                    <a:p>
                      <a:pPr algn="ctr"/>
                      <a:r>
                        <a:rPr lang="en-ZA" dirty="0" smtClean="0">
                          <a:solidFill>
                            <a:schemeClr val="accent6"/>
                          </a:solidFill>
                        </a:rPr>
                        <a:t>4</a:t>
                      </a:r>
                      <a:endParaRPr lang="en-ZA" dirty="0">
                        <a:solidFill>
                          <a:schemeClr val="accent6"/>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350" kern="1200" dirty="0" smtClean="0">
                          <a:solidFill>
                            <a:schemeClr val="accent6"/>
                          </a:solidFill>
                          <a:latin typeface="Arial Narrow" panose="020B0606020202030204" pitchFamily="34" charset="0"/>
                          <a:ea typeface="+mn-ea"/>
                          <a:cs typeface="+mn-cs"/>
                        </a:rPr>
                        <a:t>Training of Ward Committee members</a:t>
                      </a:r>
                      <a:endParaRPr lang="en-ZA" sz="1350" kern="1200" dirty="0">
                        <a:solidFill>
                          <a:schemeClr val="accent6"/>
                        </a:solidFill>
                        <a:latin typeface="Arial Narrow" panose="020B0606020202030204" pitchFamily="34" charset="0"/>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350" kern="1200" dirty="0" smtClean="0">
                          <a:solidFill>
                            <a:schemeClr val="accent6"/>
                          </a:solidFill>
                          <a:latin typeface="Arial Narrow" panose="020B0606020202030204" pitchFamily="34" charset="0"/>
                          <a:ea typeface="+mn-ea"/>
                          <a:cs typeface="+mn-cs"/>
                        </a:rPr>
                        <a:t>Members of ward commitees were trained in their functions and expected behaviours in the execution of their duties, etc.</a:t>
                      </a:r>
                      <a:endParaRPr lang="en-ZA" sz="1350" kern="1200" dirty="0">
                        <a:solidFill>
                          <a:schemeClr val="accent6"/>
                        </a:solidFill>
                        <a:latin typeface="Arial Narrow" panose="020B0606020202030204" pitchFamily="34" charset="0"/>
                        <a:ea typeface="+mn-ea"/>
                        <a:cs typeface="+mn-cs"/>
                      </a:endParaRPr>
                    </a:p>
                  </a:txBody>
                  <a:tcPr/>
                </a:tc>
                <a:extLst>
                  <a:ext uri="{0D108BD9-81ED-4DB2-BD59-A6C34878D82A}">
                    <a16:rowId xmlns:a16="http://schemas.microsoft.com/office/drawing/2014/main" xmlns="" val="391644098"/>
                  </a:ext>
                </a:extLst>
              </a:tr>
            </a:tbl>
          </a:graphicData>
        </a:graphic>
      </p:graphicFrame>
    </p:spTree>
    <p:extLst>
      <p:ext uri="{BB962C8B-B14F-4D97-AF65-F5344CB8AC3E}">
        <p14:creationId xmlns:p14="http://schemas.microsoft.com/office/powerpoint/2010/main" xmlns="" val="410930403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r>
              <a:rPr lang="en-GB" sz="2400" dirty="0"/>
              <a:t>            RECOMMENDATIONS</a:t>
            </a:r>
            <a:r>
              <a:rPr lang="en-US" sz="2400" dirty="0"/>
              <a:t> </a:t>
            </a:r>
          </a:p>
        </p:txBody>
      </p:sp>
      <p:sp>
        <p:nvSpPr>
          <p:cNvPr id="20483" name="Rectangle 3"/>
          <p:cNvSpPr>
            <a:spLocks noGrp="1" noChangeArrowheads="1"/>
          </p:cNvSpPr>
          <p:nvPr>
            <p:ph type="body" sz="quarter" idx="10"/>
          </p:nvPr>
        </p:nvSpPr>
        <p:spPr>
          <a:xfrm>
            <a:off x="143508" y="1754815"/>
            <a:ext cx="8856984" cy="4050449"/>
          </a:xfrm>
        </p:spPr>
        <p:txBody>
          <a:bodyPr>
            <a:normAutofit/>
          </a:bodyPr>
          <a:lstStyle/>
          <a:p>
            <a:pPr marL="0" indent="0">
              <a:buNone/>
            </a:pPr>
            <a:r>
              <a:rPr lang="en-ZA" sz="1800" b="1" dirty="0"/>
              <a:t>It is recommended that the </a:t>
            </a:r>
            <a:r>
              <a:rPr lang="en-ZA" sz="1800" b="1" dirty="0" smtClean="0"/>
              <a:t>Portfolio Committee:-  </a:t>
            </a:r>
            <a:endParaRPr lang="en-ZA" sz="1800" b="1" dirty="0"/>
          </a:p>
          <a:p>
            <a:pPr marL="0" indent="0">
              <a:buNone/>
            </a:pPr>
            <a:endParaRPr lang="en-GB" sz="1800" dirty="0"/>
          </a:p>
          <a:p>
            <a:pPr>
              <a:buFont typeface="+mj-lt"/>
              <a:buAutoNum type="arabicPeriod"/>
            </a:pPr>
            <a:r>
              <a:rPr lang="en-ZA" sz="1800" b="1" dirty="0" smtClean="0"/>
              <a:t>NOTES</a:t>
            </a:r>
            <a:r>
              <a:rPr lang="en-ZA" sz="1800" dirty="0" smtClean="0"/>
              <a:t> </a:t>
            </a:r>
            <a:r>
              <a:rPr lang="en-ZA" sz="1800" dirty="0"/>
              <a:t>the SALGA </a:t>
            </a:r>
            <a:r>
              <a:rPr lang="en-ZA" sz="1800" dirty="0" smtClean="0"/>
              <a:t>support provided to Dr Beyers Naude Local Municipality;</a:t>
            </a:r>
            <a:endParaRPr lang="en-ZA" sz="1800" dirty="0"/>
          </a:p>
          <a:p>
            <a:pPr>
              <a:buFont typeface="+mj-lt"/>
              <a:buAutoNum type="arabicPeriod"/>
            </a:pPr>
            <a:endParaRPr lang="en-ZA" sz="1800" dirty="0"/>
          </a:p>
          <a:p>
            <a:pPr>
              <a:buFont typeface="+mj-lt"/>
              <a:buAutoNum type="arabicPeriod"/>
            </a:pPr>
            <a:r>
              <a:rPr lang="en-ZA" sz="1800" b="1" dirty="0" smtClean="0"/>
              <a:t>NOTES</a:t>
            </a:r>
            <a:r>
              <a:rPr lang="en-ZA" sz="1800" dirty="0" smtClean="0"/>
              <a:t> </a:t>
            </a:r>
            <a:r>
              <a:rPr lang="en-ZA" sz="1800" dirty="0"/>
              <a:t>the SALGA proposed approach to Municipal Support and Interventions.</a:t>
            </a:r>
            <a:endParaRPr lang="en-US" sz="1800" dirty="0"/>
          </a:p>
          <a:p>
            <a:pPr>
              <a:buFont typeface="+mj-lt"/>
              <a:buAutoNum type="arabicPeriod"/>
            </a:pPr>
            <a:endParaRPr lang="en-US" sz="1800" dirty="0"/>
          </a:p>
          <a:p>
            <a:pPr marL="0" indent="0">
              <a:buNone/>
            </a:pPr>
            <a:endParaRPr lang="en-GB" sz="1800" dirty="0"/>
          </a:p>
          <a:p>
            <a:pPr marL="0" indent="0">
              <a:buNone/>
            </a:pPr>
            <a:endParaRPr lang="en-ZA" sz="1800" dirty="0"/>
          </a:p>
        </p:txBody>
      </p:sp>
    </p:spTree>
    <p:extLst>
      <p:ext uri="{BB962C8B-B14F-4D97-AF65-F5344CB8AC3E}">
        <p14:creationId xmlns:p14="http://schemas.microsoft.com/office/powerpoint/2010/main" xmlns="" val="235028057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pPr marL="39688" indent="0" algn="ctr">
              <a:buFont typeface="Arial" pitchFamily="34" charset="0"/>
              <a:buNone/>
            </a:pPr>
            <a:endParaRPr lang="en-ZA" b="1" dirty="0" smtClean="0">
              <a:solidFill>
                <a:schemeClr val="tx1"/>
              </a:solidFill>
            </a:endParaRPr>
          </a:p>
          <a:p>
            <a:pPr marL="39688" indent="0" algn="ctr">
              <a:buFont typeface="Arial" pitchFamily="34" charset="0"/>
              <a:buNone/>
            </a:pPr>
            <a:endParaRPr lang="en-ZA" b="1" dirty="0">
              <a:solidFill>
                <a:schemeClr val="tx1"/>
              </a:solidFill>
            </a:endParaRPr>
          </a:p>
          <a:p>
            <a:pPr marL="39688" indent="0" algn="ctr">
              <a:buFont typeface="Arial" pitchFamily="34" charset="0"/>
              <a:buNone/>
            </a:pPr>
            <a:endParaRPr lang="en-ZA" sz="3600" b="1" dirty="0" smtClean="0">
              <a:solidFill>
                <a:schemeClr val="tx1"/>
              </a:solidFill>
            </a:endParaRPr>
          </a:p>
          <a:p>
            <a:pPr marL="39688" indent="0" algn="ctr">
              <a:buFont typeface="Arial" pitchFamily="34" charset="0"/>
              <a:buNone/>
            </a:pPr>
            <a:r>
              <a:rPr lang="en-ZA" sz="3600" b="1" dirty="0" smtClean="0">
                <a:solidFill>
                  <a:schemeClr val="tx1"/>
                </a:solidFill>
              </a:rPr>
              <a:t>THANK YOU</a:t>
            </a:r>
          </a:p>
          <a:p>
            <a:pPr marL="39688" indent="0" algn="ctr">
              <a:buFont typeface="Arial" pitchFamily="34" charset="0"/>
              <a:buNone/>
            </a:pPr>
            <a:endParaRPr lang="en-ZA" sz="3600" b="1" dirty="0">
              <a:solidFill>
                <a:schemeClr val="tx1"/>
              </a:solidFill>
            </a:endParaRPr>
          </a:p>
        </p:txBody>
      </p:sp>
    </p:spTree>
    <p:extLst>
      <p:ext uri="{BB962C8B-B14F-4D97-AF65-F5344CB8AC3E}">
        <p14:creationId xmlns:p14="http://schemas.microsoft.com/office/powerpoint/2010/main" xmlns="" val="3351757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AREAS OF SUPPORT PROVIDED BY SALGA</a:t>
            </a:r>
            <a:endParaRPr lang="en-ZA" dirty="0"/>
          </a:p>
        </p:txBody>
      </p:sp>
      <p:sp>
        <p:nvSpPr>
          <p:cNvPr id="3" name="Text Placeholder 2"/>
          <p:cNvSpPr>
            <a:spLocks noGrp="1"/>
          </p:cNvSpPr>
          <p:nvPr>
            <p:ph type="body" sz="quarter" idx="10"/>
          </p:nvPr>
        </p:nvSpPr>
        <p:spPr>
          <a:xfrm>
            <a:off x="457200" y="1069453"/>
            <a:ext cx="8229600" cy="5223397"/>
          </a:xfrm>
        </p:spPr>
        <p:txBody>
          <a:bodyPr>
            <a:normAutofit/>
          </a:bodyPr>
          <a:lstStyle/>
          <a:p>
            <a:pPr marL="0" indent="0">
              <a:buNone/>
            </a:pPr>
            <a:r>
              <a:rPr lang="en-ZA" sz="2000" b="1" dirty="0" smtClean="0">
                <a:latin typeface="Arial Narrow" panose="020B0606020202030204" pitchFamily="34" charset="0"/>
              </a:rPr>
              <a:t>PRESENTATION OUTLINE</a:t>
            </a:r>
            <a:endParaRPr lang="en-ZA" sz="2000" b="1" dirty="0">
              <a:latin typeface="Arial Narrow" panose="020B0606020202030204" pitchFamily="34" charset="0"/>
            </a:endParaRPr>
          </a:p>
          <a:p>
            <a:pPr marL="0" indent="0" algn="ctr">
              <a:buNone/>
            </a:pPr>
            <a:endParaRPr lang="en-ZA" sz="2000" b="1" dirty="0" smtClean="0">
              <a:latin typeface="Arial Narrow" panose="020B0606020202030204" pitchFamily="34" charset="0"/>
            </a:endParaRPr>
          </a:p>
          <a:p>
            <a:pPr marL="457200" indent="-457200">
              <a:buFont typeface="+mj-lt"/>
              <a:buAutoNum type="arabicPeriod"/>
            </a:pPr>
            <a:r>
              <a:rPr lang="en-ZA" sz="2000" dirty="0" smtClean="0">
                <a:latin typeface="Arial Narrow" panose="020B0606020202030204" pitchFamily="34" charset="0"/>
              </a:rPr>
              <a:t>Historical context</a:t>
            </a:r>
          </a:p>
          <a:p>
            <a:pPr marL="457200" indent="-457200">
              <a:buFont typeface="+mj-lt"/>
              <a:buAutoNum type="arabicPeriod"/>
            </a:pPr>
            <a:r>
              <a:rPr lang="en-ZA" sz="2000" dirty="0" smtClean="0">
                <a:latin typeface="Arial Narrow" panose="020B0606020202030204" pitchFamily="34" charset="0"/>
              </a:rPr>
              <a:t>Audit Outcomes and key findings</a:t>
            </a:r>
          </a:p>
          <a:p>
            <a:pPr marL="457200" indent="-457200">
              <a:buFont typeface="+mj-lt"/>
              <a:buAutoNum type="arabicPeriod"/>
            </a:pPr>
            <a:r>
              <a:rPr lang="en-ZA" sz="2000" dirty="0" smtClean="0">
                <a:latin typeface="Arial Narrow" panose="020B0606020202030204" pitchFamily="34" charset="0"/>
              </a:rPr>
              <a:t>Municipal Audit Support</a:t>
            </a:r>
          </a:p>
          <a:p>
            <a:pPr marL="457200" indent="-457200">
              <a:buFont typeface="+mj-lt"/>
              <a:buAutoNum type="arabicPeriod"/>
            </a:pPr>
            <a:r>
              <a:rPr lang="en-ZA" sz="2000" dirty="0" smtClean="0">
                <a:latin typeface="Arial Narrow" panose="020B0606020202030204" pitchFamily="34" charset="0"/>
              </a:rPr>
              <a:t>Newly adopted SALGA approach</a:t>
            </a:r>
          </a:p>
          <a:p>
            <a:pPr marL="0" indent="0">
              <a:buNone/>
            </a:pPr>
            <a:endParaRPr lang="en-ZA" sz="2000" b="1" dirty="0" smtClean="0">
              <a:latin typeface="Arial Narrow" panose="020B0606020202030204" pitchFamily="34" charset="0"/>
            </a:endParaRPr>
          </a:p>
          <a:p>
            <a:pPr marL="0" indent="0">
              <a:buNone/>
            </a:pPr>
            <a:r>
              <a:rPr lang="en-ZA" sz="2000" b="1" dirty="0" smtClean="0">
                <a:latin typeface="Arial Narrow" panose="020B0606020202030204" pitchFamily="34" charset="0"/>
              </a:rPr>
              <a:t>AREAS OF FOCUS</a:t>
            </a:r>
          </a:p>
          <a:p>
            <a:pPr marL="457200" indent="-457200">
              <a:buFont typeface="+mj-lt"/>
              <a:buAutoNum type="arabicPeriod"/>
            </a:pPr>
            <a:r>
              <a:rPr lang="en-ZA" sz="2000" dirty="0">
                <a:latin typeface="Arial Narrow" panose="020B0606020202030204" pitchFamily="34" charset="0"/>
              </a:rPr>
              <a:t>Human Resources</a:t>
            </a:r>
          </a:p>
          <a:p>
            <a:pPr marL="457200" indent="-457200">
              <a:buFont typeface="+mj-lt"/>
              <a:buAutoNum type="arabicPeriod"/>
            </a:pPr>
            <a:r>
              <a:rPr lang="en-ZA" sz="2000" dirty="0">
                <a:latin typeface="Arial Narrow" panose="020B0606020202030204" pitchFamily="34" charset="0"/>
              </a:rPr>
              <a:t>Financial Management</a:t>
            </a:r>
          </a:p>
          <a:p>
            <a:pPr marL="457200" indent="-457200">
              <a:buFont typeface="+mj-lt"/>
              <a:buAutoNum type="arabicPeriod"/>
            </a:pPr>
            <a:r>
              <a:rPr lang="en-ZA" sz="2000" dirty="0">
                <a:latin typeface="Arial Narrow" panose="020B0606020202030204" pitchFamily="34" charset="0"/>
              </a:rPr>
              <a:t>Governance</a:t>
            </a:r>
          </a:p>
          <a:p>
            <a:pPr marL="457200" indent="-457200">
              <a:buFont typeface="+mj-lt"/>
              <a:buAutoNum type="arabicPeriod"/>
            </a:pPr>
            <a:r>
              <a:rPr lang="en-ZA" sz="2000" dirty="0">
                <a:latin typeface="Arial Narrow" panose="020B0606020202030204" pitchFamily="34" charset="0"/>
              </a:rPr>
              <a:t>Economic Development</a:t>
            </a:r>
          </a:p>
          <a:p>
            <a:pPr marL="457200" indent="-457200">
              <a:buFont typeface="+mj-lt"/>
              <a:buAutoNum type="arabicPeriod"/>
            </a:pPr>
            <a:r>
              <a:rPr lang="en-ZA" sz="2000" dirty="0">
                <a:latin typeface="Arial Narrow" panose="020B0606020202030204" pitchFamily="34" charset="0"/>
              </a:rPr>
              <a:t>Infrastructure and Services &amp; Community Development</a:t>
            </a:r>
          </a:p>
          <a:p>
            <a:pPr algn="just">
              <a:buFont typeface="Arial" panose="020B0604020202020204" pitchFamily="34" charset="0"/>
              <a:buChar char="•"/>
            </a:pPr>
            <a:endParaRPr lang="en-ZA" sz="2000" b="1" dirty="0" smtClean="0">
              <a:latin typeface="Arial Narrow" panose="020B0606020202030204" pitchFamily="34" charset="0"/>
            </a:endParaRPr>
          </a:p>
          <a:p>
            <a:pPr algn="just">
              <a:buFont typeface="Wingdings" panose="05000000000000000000" pitchFamily="2" charset="2"/>
              <a:buChar char="q"/>
            </a:pPr>
            <a:endParaRPr lang="en-ZA" b="1" dirty="0" smtClean="0">
              <a:solidFill>
                <a:schemeClr val="tx1"/>
              </a:solidFill>
              <a:latin typeface="Arial Narrow" panose="020B0606020202030204" pitchFamily="34" charset="0"/>
            </a:endParaRPr>
          </a:p>
          <a:p>
            <a:pPr>
              <a:buFont typeface="Wingdings" panose="05000000000000000000" pitchFamily="2" charset="2"/>
              <a:buChar char="q"/>
            </a:pPr>
            <a:endParaRPr lang="en-ZA" b="1"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xmlns="" val="339781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465" y="146623"/>
            <a:ext cx="6752991" cy="794815"/>
          </a:xfrm>
        </p:spPr>
        <p:txBody>
          <a:bodyPr>
            <a:normAutofit fontScale="90000"/>
          </a:bodyPr>
          <a:lstStyle/>
          <a:p>
            <a:pPr algn="l"/>
            <a:r>
              <a:rPr lang="en-ZA" sz="2800" dirty="0" smtClean="0">
                <a:latin typeface="Arial Narrow" panose="020B0606020202030204" pitchFamily="34" charset="0"/>
              </a:rPr>
              <a:t>HISTORICAL CONTEXT </a:t>
            </a:r>
            <a:br>
              <a:rPr lang="en-ZA" sz="2800" dirty="0" smtClean="0">
                <a:latin typeface="Arial Narrow" panose="020B0606020202030204" pitchFamily="34" charset="0"/>
              </a:rPr>
            </a:br>
            <a:r>
              <a:rPr lang="en-ZA" sz="1800" dirty="0" smtClean="0">
                <a:solidFill>
                  <a:schemeClr val="accent6"/>
                </a:solidFill>
                <a:latin typeface="Arial Narrow" panose="020B0606020202030204" pitchFamily="34" charset="0"/>
              </a:rPr>
              <a:t>Dr Beyers Naude is one of the recently established prior 2016 Local Government Election </a:t>
            </a:r>
            <a:endParaRPr lang="en-ZA" sz="1800" dirty="0">
              <a:solidFill>
                <a:schemeClr val="accent6"/>
              </a:solidFill>
              <a:latin typeface="Arial Narrow" panose="020B0606020202030204" pitchFamily="34" charset="0"/>
            </a:endParaRPr>
          </a:p>
        </p:txBody>
      </p:sp>
      <p:sp>
        <p:nvSpPr>
          <p:cNvPr id="3" name="Text Placeholder 2"/>
          <p:cNvSpPr>
            <a:spLocks noGrp="1"/>
          </p:cNvSpPr>
          <p:nvPr>
            <p:ph type="body" sz="quarter" idx="10"/>
          </p:nvPr>
        </p:nvSpPr>
        <p:spPr>
          <a:xfrm>
            <a:off x="198783" y="2452575"/>
            <a:ext cx="8690856" cy="4091347"/>
          </a:xfrm>
        </p:spPr>
        <p:txBody>
          <a:bodyPr>
            <a:noAutofit/>
          </a:bodyPr>
          <a:lstStyle/>
          <a:p>
            <a:pPr algn="just">
              <a:lnSpc>
                <a:spcPct val="150000"/>
              </a:lnSpc>
              <a:buFont typeface="+mj-lt"/>
              <a:buAutoNum type="alphaLcParenR"/>
            </a:pPr>
            <a:r>
              <a:rPr lang="en-ZA" sz="1400" dirty="0" smtClean="0">
                <a:latin typeface="Arial Narrow" panose="020B0606020202030204" pitchFamily="34" charset="0"/>
              </a:rPr>
              <a:t>Dr Beyers Naude Local Municipality from the onset had </a:t>
            </a:r>
            <a:r>
              <a:rPr lang="en-ZA" sz="1400" dirty="0">
                <a:latin typeface="Arial Narrow" panose="020B0606020202030204" pitchFamily="34" charset="0"/>
              </a:rPr>
              <a:t>been debt burdened from transferred liabilities of </a:t>
            </a:r>
            <a:r>
              <a:rPr lang="en-ZA" sz="1400" dirty="0" smtClean="0">
                <a:latin typeface="Arial Narrow" panose="020B0606020202030204" pitchFamily="34" charset="0"/>
              </a:rPr>
              <a:t>former separate municipalities as listed above. </a:t>
            </a:r>
          </a:p>
          <a:p>
            <a:pPr algn="just">
              <a:lnSpc>
                <a:spcPct val="150000"/>
              </a:lnSpc>
              <a:buFont typeface="+mj-lt"/>
              <a:buAutoNum type="alphaLcParenR"/>
            </a:pPr>
            <a:r>
              <a:rPr lang="en-ZA" sz="1400" dirty="0">
                <a:latin typeface="Arial Narrow" panose="020B0606020202030204" pitchFamily="34" charset="0"/>
              </a:rPr>
              <a:t>The amalgamated municipalities including Dr Beyers </a:t>
            </a:r>
            <a:r>
              <a:rPr lang="en-ZA" sz="1400" dirty="0" smtClean="0">
                <a:latin typeface="Arial Narrow" panose="020B0606020202030204" pitchFamily="34" charset="0"/>
              </a:rPr>
              <a:t>Naude, Walter Sisulu and Enoch Mgijima </a:t>
            </a:r>
            <a:r>
              <a:rPr lang="en-ZA" sz="1400" dirty="0">
                <a:latin typeface="Arial Narrow" panose="020B0606020202030204" pitchFamily="34" charset="0"/>
              </a:rPr>
              <a:t>have been </a:t>
            </a:r>
            <a:r>
              <a:rPr lang="en-ZA" sz="1400" dirty="0" err="1">
                <a:latin typeface="Arial Narrow" panose="020B0606020202030204" pitchFamily="34" charset="0"/>
              </a:rPr>
              <a:t>limpingly</a:t>
            </a:r>
            <a:r>
              <a:rPr lang="en-ZA" sz="1400" dirty="0">
                <a:latin typeface="Arial Narrow" panose="020B0606020202030204" pitchFamily="34" charset="0"/>
              </a:rPr>
              <a:t> struggling to show any prospects of generating </a:t>
            </a:r>
            <a:r>
              <a:rPr lang="en-ZA" sz="1400" dirty="0" smtClean="0">
                <a:latin typeface="Arial Narrow" panose="020B0606020202030204" pitchFamily="34" charset="0"/>
              </a:rPr>
              <a:t>sufficient revenue first to pay off debt, finance the amalgamation and show any prospects of viability and sustainability. </a:t>
            </a:r>
            <a:endParaRPr lang="en-ZA" sz="1400" dirty="0">
              <a:latin typeface="Arial Narrow" panose="020B0606020202030204" pitchFamily="34" charset="0"/>
            </a:endParaRPr>
          </a:p>
          <a:p>
            <a:pPr algn="just">
              <a:lnSpc>
                <a:spcPct val="150000"/>
              </a:lnSpc>
              <a:buFont typeface="+mj-lt"/>
              <a:buAutoNum type="alphaLcParenR"/>
            </a:pPr>
            <a:r>
              <a:rPr lang="en-ZA" sz="1400" dirty="0" smtClean="0">
                <a:latin typeface="Arial Narrow" panose="020B0606020202030204" pitchFamily="34" charset="0"/>
              </a:rPr>
              <a:t>Amongst the challenges was insufficient funding of the restructuring and amalgamation process as well as no provision made for historical debt. </a:t>
            </a:r>
            <a:endParaRPr lang="en-ZA" sz="1400" dirty="0">
              <a:latin typeface="Arial Narrow" panose="020B0606020202030204" pitchFamily="34" charset="0"/>
            </a:endParaRPr>
          </a:p>
          <a:p>
            <a:pPr algn="just">
              <a:lnSpc>
                <a:spcPct val="150000"/>
              </a:lnSpc>
              <a:buFont typeface="+mj-lt"/>
              <a:buAutoNum type="alphaLcParenR"/>
            </a:pPr>
            <a:r>
              <a:rPr lang="en-ZA" sz="1400" dirty="0" smtClean="0">
                <a:latin typeface="Arial Narrow" panose="020B0606020202030204" pitchFamily="34" charset="0"/>
              </a:rPr>
              <a:t>Dr Beyers Naude forms part of the top 10  indebted municipalities in the Province; owing Eskom, Water </a:t>
            </a:r>
            <a:r>
              <a:rPr lang="en-ZA" sz="1400" dirty="0">
                <a:latin typeface="Arial Narrow" panose="020B0606020202030204" pitchFamily="34" charset="0"/>
              </a:rPr>
              <a:t>Boards </a:t>
            </a:r>
            <a:r>
              <a:rPr lang="en-ZA" sz="1400" dirty="0" smtClean="0">
                <a:latin typeface="Arial Narrow" panose="020B0606020202030204" pitchFamily="34" charset="0"/>
              </a:rPr>
              <a:t>and Auditor General</a:t>
            </a:r>
          </a:p>
          <a:p>
            <a:pPr algn="just">
              <a:lnSpc>
                <a:spcPct val="150000"/>
              </a:lnSpc>
              <a:buFont typeface="+mj-lt"/>
              <a:buAutoNum type="alphaLcParenR"/>
            </a:pPr>
            <a:r>
              <a:rPr lang="en-GB" sz="1400" dirty="0">
                <a:solidFill>
                  <a:srgbClr val="000000"/>
                </a:solidFill>
                <a:latin typeface="Arial Narrow" panose="020B0606020202030204" pitchFamily="34" charset="0"/>
                <a:ea typeface="Times New Roman" panose="02020603050405020304" pitchFamily="18" charset="0"/>
                <a:cs typeface="Times New Roman" panose="02020603050405020304" pitchFamily="18" charset="0"/>
              </a:rPr>
              <a:t>The overall impact of the changes creates a long term burden of debt, institutional challenges and in some case even political challenges.</a:t>
            </a:r>
            <a:endParaRPr lang="en-ZA" sz="1400" dirty="0" smtClean="0">
              <a:latin typeface="Arial Narrow" panose="020B0606020202030204" pitchFamily="34" charset="0"/>
            </a:endParaRPr>
          </a:p>
          <a:p>
            <a:pPr algn="just">
              <a:lnSpc>
                <a:spcPct val="150000"/>
              </a:lnSpc>
              <a:buFont typeface="+mj-lt"/>
              <a:buAutoNum type="alphaLcParenR"/>
            </a:pPr>
            <a:endParaRPr lang="en-ZA" sz="1400" dirty="0">
              <a:latin typeface="Arial Narrow" panose="020B0606020202030204" pitchFamily="34" charset="0"/>
            </a:endParaRPr>
          </a:p>
        </p:txBody>
      </p:sp>
      <p:graphicFrame>
        <p:nvGraphicFramePr>
          <p:cNvPr id="4" name="Content Placeholder 3"/>
          <p:cNvGraphicFramePr>
            <a:graphicFrameLocks/>
          </p:cNvGraphicFramePr>
          <p:nvPr>
            <p:extLst>
              <p:ext uri="{D42A27DB-BD31-4B8C-83A1-F6EECF244321}">
                <p14:modId xmlns:p14="http://schemas.microsoft.com/office/powerpoint/2010/main" xmlns="" val="1073285171"/>
              </p:ext>
            </p:extLst>
          </p:nvPr>
        </p:nvGraphicFramePr>
        <p:xfrm>
          <a:off x="324465" y="1197469"/>
          <a:ext cx="8485236" cy="1152540"/>
        </p:xfrm>
        <a:graphic>
          <a:graphicData uri="http://schemas.openxmlformats.org/drawingml/2006/table">
            <a:tbl>
              <a:tblPr firstRow="1" firstCol="1" bandRow="1"/>
              <a:tblGrid>
                <a:gridCol w="1582602">
                  <a:extLst>
                    <a:ext uri="{9D8B030D-6E8A-4147-A177-3AD203B41FA5}">
                      <a16:colId xmlns:a16="http://schemas.microsoft.com/office/drawing/2014/main" xmlns="" val="406724242"/>
                    </a:ext>
                  </a:extLst>
                </a:gridCol>
                <a:gridCol w="3707349">
                  <a:extLst>
                    <a:ext uri="{9D8B030D-6E8A-4147-A177-3AD203B41FA5}">
                      <a16:colId xmlns:a16="http://schemas.microsoft.com/office/drawing/2014/main" xmlns="" val="3116152670"/>
                    </a:ext>
                  </a:extLst>
                </a:gridCol>
                <a:gridCol w="3195285">
                  <a:extLst>
                    <a:ext uri="{9D8B030D-6E8A-4147-A177-3AD203B41FA5}">
                      <a16:colId xmlns:a16="http://schemas.microsoft.com/office/drawing/2014/main" xmlns="" val="1920616028"/>
                    </a:ext>
                  </a:extLst>
                </a:gridCol>
              </a:tblGrid>
              <a:tr h="288135">
                <a:tc>
                  <a:txBody>
                    <a:bodyPr/>
                    <a:lstStyle/>
                    <a:p>
                      <a:pPr algn="ctr">
                        <a:spcAft>
                          <a:spcPts val="0"/>
                        </a:spcAft>
                      </a:pPr>
                      <a:r>
                        <a:rPr lang="en-ZA" sz="1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Province</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ZA" sz="1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Old Municipality</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ZA" sz="14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New Municipality</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4171815"/>
                  </a:ext>
                </a:extLst>
              </a:tr>
              <a:tr h="288135">
                <a:tc>
                  <a:txBody>
                    <a:bodyPr/>
                    <a:lstStyle/>
                    <a:p>
                      <a:pPr>
                        <a:spcAft>
                          <a:spcPts val="0"/>
                        </a:spcAft>
                      </a:pPr>
                      <a:r>
                        <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EC</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ZA"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Camdeboo LM</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l">
                        <a:spcAft>
                          <a:spcPts val="0"/>
                        </a:spcAft>
                      </a:pPr>
                      <a:r>
                        <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Dr Beyers Naude LM</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50944402"/>
                  </a:ext>
                </a:extLst>
              </a:tr>
              <a:tr h="288135">
                <a:tc>
                  <a:txBody>
                    <a:bodyPr/>
                    <a:lstStyle/>
                    <a:p>
                      <a:pPr>
                        <a:spcAft>
                          <a:spcPts val="0"/>
                        </a:spcAft>
                      </a:pPr>
                      <a:r>
                        <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EC</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ZA"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Baviaans LM</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extLst>
                  <a:ext uri="{0D108BD9-81ED-4DB2-BD59-A6C34878D82A}">
                    <a16:rowId xmlns:a16="http://schemas.microsoft.com/office/drawing/2014/main" xmlns="" val="2809297010"/>
                  </a:ext>
                </a:extLst>
              </a:tr>
              <a:tr h="288135">
                <a:tc>
                  <a:txBody>
                    <a:bodyPr/>
                    <a:lstStyle/>
                    <a:p>
                      <a:pPr>
                        <a:spcAft>
                          <a:spcPts val="0"/>
                        </a:spcAft>
                      </a:pPr>
                      <a:r>
                        <a:rPr lang="en-ZA" sz="140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EC</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ZA" sz="14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Ikwezi</a:t>
                      </a:r>
                      <a:r>
                        <a:rPr lang="en-ZA"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LM</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ZA"/>
                    </a:p>
                  </a:txBody>
                  <a:tcPr/>
                </a:tc>
                <a:extLst>
                  <a:ext uri="{0D108BD9-81ED-4DB2-BD59-A6C34878D82A}">
                    <a16:rowId xmlns:a16="http://schemas.microsoft.com/office/drawing/2014/main" xmlns="" val="1428116076"/>
                  </a:ext>
                </a:extLst>
              </a:tr>
            </a:tbl>
          </a:graphicData>
        </a:graphic>
      </p:graphicFrame>
    </p:spTree>
    <p:extLst>
      <p:ext uri="{BB962C8B-B14F-4D97-AF65-F5344CB8AC3E}">
        <p14:creationId xmlns:p14="http://schemas.microsoft.com/office/powerpoint/2010/main" xmlns="" val="5101488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334297" y="958113"/>
            <a:ext cx="8547310" cy="5506269"/>
          </a:xfrm>
        </p:spPr>
        <p:txBody>
          <a:bodyPr>
            <a:normAutofit/>
          </a:bodyPr>
          <a:lstStyle/>
          <a:p>
            <a:pPr marL="0" lvl="0" indent="0" eaLnBrk="0" fontAlgn="base" hangingPunct="0">
              <a:spcAft>
                <a:spcPct val="0"/>
              </a:spcAft>
              <a:buNone/>
            </a:pPr>
            <a:r>
              <a:rPr lang="en-ZA" sz="1400" b="1" dirty="0" smtClean="0">
                <a:solidFill>
                  <a:prstClr val="black"/>
                </a:solidFill>
                <a:latin typeface="Arial Narrow" panose="020B0606020202030204" pitchFamily="34" charset="0"/>
                <a:ea typeface="ヒラギノ角ゴ Pro W3" pitchFamily="-84" charset="-128"/>
              </a:rPr>
              <a:t>CHALLENGES THAT BEYERS NAUDE HAS HAD TO GRAPPLE WITH</a:t>
            </a:r>
          </a:p>
          <a:p>
            <a:pPr lvl="0" eaLnBrk="0" fontAlgn="base" hangingPunct="0">
              <a:spcAft>
                <a:spcPct val="0"/>
              </a:spcAft>
              <a:buFont typeface="+mj-lt"/>
              <a:buAutoNum type="arabicPeriod"/>
            </a:pPr>
            <a:r>
              <a:rPr lang="en-ZA" sz="1800" dirty="0" smtClean="0">
                <a:solidFill>
                  <a:prstClr val="black"/>
                </a:solidFill>
                <a:latin typeface="Arial Narrow" panose="020B0606020202030204" pitchFamily="34" charset="0"/>
                <a:ea typeface="ヒラギノ角ゴ Pro W3" pitchFamily="-84" charset="-128"/>
              </a:rPr>
              <a:t>Low </a:t>
            </a:r>
            <a:r>
              <a:rPr lang="en-ZA" sz="1800" dirty="0">
                <a:solidFill>
                  <a:prstClr val="black"/>
                </a:solidFill>
                <a:latin typeface="Arial Narrow" panose="020B0606020202030204" pitchFamily="34" charset="0"/>
                <a:ea typeface="ヒラギノ角ゴ Pro W3" pitchFamily="-84" charset="-128"/>
              </a:rPr>
              <a:t>revenue base </a:t>
            </a:r>
            <a:r>
              <a:rPr lang="en-ZA" sz="1800" dirty="0" smtClean="0">
                <a:solidFill>
                  <a:prstClr val="black"/>
                </a:solidFill>
                <a:latin typeface="Arial Narrow" panose="020B0606020202030204" pitchFamily="34" charset="0"/>
                <a:ea typeface="ヒラギノ角ゴ Pro W3" pitchFamily="-84" charset="-128"/>
              </a:rPr>
              <a:t>municipalities </a:t>
            </a:r>
          </a:p>
          <a:p>
            <a:pPr lvl="0" eaLnBrk="0" fontAlgn="base" hangingPunct="0">
              <a:spcAft>
                <a:spcPct val="0"/>
              </a:spcAft>
              <a:buFont typeface="+mj-lt"/>
              <a:buAutoNum type="arabicPeriod"/>
            </a:pPr>
            <a:r>
              <a:rPr lang="en-US" sz="1800" dirty="0" smtClean="0">
                <a:solidFill>
                  <a:prstClr val="black"/>
                </a:solidFill>
                <a:latin typeface="Arial Narrow" panose="020B0606020202030204" pitchFamily="34" charset="0"/>
                <a:ea typeface="ヒラギノ角ゴ Pro W3" pitchFamily="-84" charset="-128"/>
              </a:rPr>
              <a:t>More </a:t>
            </a:r>
            <a:r>
              <a:rPr lang="en-US" sz="1800" dirty="0">
                <a:solidFill>
                  <a:prstClr val="black"/>
                </a:solidFill>
                <a:latin typeface="Arial Narrow" panose="020B0606020202030204" pitchFamily="34" charset="0"/>
                <a:ea typeface="ヒラギノ角ゴ Pro W3" pitchFamily="-84" charset="-128"/>
              </a:rPr>
              <a:t>Landfill Sites that are operating illegally as a result of amalgamation, this require funding to facilitate the acquisition of permits. </a:t>
            </a:r>
            <a:endParaRPr lang="en-ZA" sz="1800" dirty="0">
              <a:solidFill>
                <a:prstClr val="black"/>
              </a:solidFill>
              <a:latin typeface="Arial Narrow" panose="020B0606020202030204" pitchFamily="34" charset="0"/>
              <a:ea typeface="ヒラギノ角ゴ Pro W3" pitchFamily="-84" charset="-128"/>
            </a:endParaRPr>
          </a:p>
          <a:p>
            <a:pPr lvl="0" eaLnBrk="0" fontAlgn="base" hangingPunct="0">
              <a:spcAft>
                <a:spcPct val="0"/>
              </a:spcAft>
              <a:buFont typeface="+mj-lt"/>
              <a:buAutoNum type="arabicPeriod"/>
            </a:pPr>
            <a:r>
              <a:rPr lang="en-ZA" sz="1800" dirty="0">
                <a:solidFill>
                  <a:prstClr val="black"/>
                </a:solidFill>
                <a:latin typeface="Arial Narrow" panose="020B0606020202030204" pitchFamily="34" charset="0"/>
                <a:ea typeface="ヒラギノ角ゴ Pro W3" pitchFamily="-84" charset="-128"/>
              </a:rPr>
              <a:t>Increase in indigent register vs decrease in Equitable Share allocation </a:t>
            </a:r>
            <a:endParaRPr lang="en-ZA" sz="1800" dirty="0" smtClean="0">
              <a:solidFill>
                <a:prstClr val="black"/>
              </a:solidFill>
              <a:latin typeface="Arial Narrow" panose="020B0606020202030204" pitchFamily="34" charset="0"/>
              <a:ea typeface="ヒラギノ角ゴ Pro W3" pitchFamily="-84" charset="-128"/>
            </a:endParaRPr>
          </a:p>
          <a:p>
            <a:pPr lvl="0" eaLnBrk="0" fontAlgn="base" hangingPunct="0">
              <a:spcAft>
                <a:spcPct val="0"/>
              </a:spcAft>
              <a:buFont typeface="+mj-lt"/>
              <a:buAutoNum type="arabicPeriod"/>
            </a:pPr>
            <a:r>
              <a:rPr lang="en-US" sz="1800" dirty="0" smtClean="0">
                <a:solidFill>
                  <a:prstClr val="black"/>
                </a:solidFill>
                <a:latin typeface="Arial Narrow" panose="020B0606020202030204" pitchFamily="34" charset="0"/>
                <a:ea typeface="ヒラギノ角ゴ Pro W3" pitchFamily="-84" charset="-128"/>
              </a:rPr>
              <a:t>The </a:t>
            </a:r>
            <a:r>
              <a:rPr lang="en-US" sz="1800" dirty="0">
                <a:solidFill>
                  <a:prstClr val="black"/>
                </a:solidFill>
                <a:latin typeface="Arial Narrow" panose="020B0606020202030204" pitchFamily="34" charset="0"/>
                <a:ea typeface="ヒラギノ角ゴ Pro W3" pitchFamily="-84" charset="-128"/>
              </a:rPr>
              <a:t>inherited nonpayment of third party payments </a:t>
            </a:r>
            <a:endParaRPr lang="en-US" sz="1800" dirty="0" smtClean="0">
              <a:solidFill>
                <a:prstClr val="black"/>
              </a:solidFill>
              <a:latin typeface="Arial Narrow" panose="020B0606020202030204" pitchFamily="34" charset="0"/>
              <a:ea typeface="ヒラギノ角ゴ Pro W3" pitchFamily="-84" charset="-128"/>
            </a:endParaRPr>
          </a:p>
          <a:p>
            <a:pPr lvl="0" eaLnBrk="0" fontAlgn="base" hangingPunct="0">
              <a:spcAft>
                <a:spcPct val="0"/>
              </a:spcAft>
              <a:buFont typeface="+mj-lt"/>
              <a:buAutoNum type="arabicPeriod"/>
            </a:pPr>
            <a:r>
              <a:rPr lang="en-US" sz="1800" dirty="0" smtClean="0">
                <a:solidFill>
                  <a:prstClr val="black"/>
                </a:solidFill>
                <a:latin typeface="Arial Narrow" panose="020B0606020202030204" pitchFamily="34" charset="0"/>
                <a:ea typeface="ヒラギノ角ゴ Pro W3" pitchFamily="-84" charset="-128"/>
              </a:rPr>
              <a:t>Reluctance </a:t>
            </a:r>
            <a:r>
              <a:rPr lang="en-US" sz="1800" dirty="0">
                <a:solidFill>
                  <a:prstClr val="black"/>
                </a:solidFill>
                <a:latin typeface="Arial Narrow" panose="020B0606020202030204" pitchFamily="34" charset="0"/>
                <a:ea typeface="ヒラギノ角ゴ Pro W3" pitchFamily="-84" charset="-128"/>
              </a:rPr>
              <a:t>of consumers to pay for services </a:t>
            </a:r>
            <a:r>
              <a:rPr lang="en-US" sz="1800" dirty="0" smtClean="0">
                <a:solidFill>
                  <a:prstClr val="black"/>
                </a:solidFill>
                <a:latin typeface="Arial Narrow" panose="020B0606020202030204" pitchFamily="34" charset="0"/>
                <a:ea typeface="ヒラギノ角ゴ Pro W3" pitchFamily="-84" charset="-128"/>
              </a:rPr>
              <a:t>in part this can be attributed to electricity disruptions </a:t>
            </a:r>
          </a:p>
          <a:p>
            <a:pPr lvl="0" eaLnBrk="0" fontAlgn="base" hangingPunct="0">
              <a:spcAft>
                <a:spcPct val="0"/>
              </a:spcAft>
              <a:buFont typeface="+mj-lt"/>
              <a:buAutoNum type="arabicPeriod"/>
            </a:pPr>
            <a:r>
              <a:rPr lang="en-ZA" sz="1800" dirty="0" smtClean="0">
                <a:solidFill>
                  <a:prstClr val="black"/>
                </a:solidFill>
                <a:latin typeface="Arial Narrow" panose="020B0606020202030204" pitchFamily="34" charset="0"/>
                <a:ea typeface="ヒラギノ角ゴ Pro W3" pitchFamily="-84" charset="-128"/>
              </a:rPr>
              <a:t>Limited capacity to provide municipal wide services due to a sudden increase of the actual areas requiring services and the existing capacity </a:t>
            </a:r>
            <a:endParaRPr lang="en-ZA" sz="1800" dirty="0">
              <a:solidFill>
                <a:prstClr val="black"/>
              </a:solidFill>
              <a:latin typeface="Arial Narrow" panose="020B0606020202030204" pitchFamily="34" charset="0"/>
              <a:ea typeface="ヒラギノ角ゴ Pro W3" pitchFamily="-84" charset="-128"/>
            </a:endParaRPr>
          </a:p>
          <a:p>
            <a:pPr lvl="0" eaLnBrk="0" fontAlgn="base" hangingPunct="0">
              <a:spcAft>
                <a:spcPct val="0"/>
              </a:spcAft>
              <a:buFont typeface="+mj-lt"/>
              <a:buAutoNum type="arabicPeriod"/>
            </a:pPr>
            <a:r>
              <a:rPr lang="en-ZA" sz="1800" dirty="0">
                <a:solidFill>
                  <a:prstClr val="black"/>
                </a:solidFill>
                <a:latin typeface="Arial Narrow" panose="020B0606020202030204" pitchFamily="34" charset="0"/>
                <a:ea typeface="ヒラギノ角ゴ Pro W3" pitchFamily="-84" charset="-128"/>
              </a:rPr>
              <a:t>Litigation over contracts that were not honoured by previous </a:t>
            </a:r>
            <a:r>
              <a:rPr lang="en-ZA" sz="1800" dirty="0" smtClean="0">
                <a:solidFill>
                  <a:prstClr val="black"/>
                </a:solidFill>
                <a:latin typeface="Arial Narrow" panose="020B0606020202030204" pitchFamily="34" charset="0"/>
                <a:ea typeface="ヒラギノ角ゴ Pro W3" pitchFamily="-84" charset="-128"/>
              </a:rPr>
              <a:t>entities</a:t>
            </a:r>
            <a:endParaRPr lang="en-ZA" sz="1800" dirty="0">
              <a:solidFill>
                <a:prstClr val="black"/>
              </a:solidFill>
              <a:latin typeface="Arial Narrow" panose="020B0606020202030204" pitchFamily="34" charset="0"/>
              <a:ea typeface="ヒラギノ角ゴ Pro W3" pitchFamily="-84" charset="-128"/>
            </a:endParaRPr>
          </a:p>
          <a:p>
            <a:pPr eaLnBrk="0" fontAlgn="base" hangingPunct="0">
              <a:spcAft>
                <a:spcPct val="0"/>
              </a:spcAft>
              <a:buFont typeface="+mj-lt"/>
              <a:buAutoNum type="arabicPeriod"/>
            </a:pPr>
            <a:r>
              <a:rPr lang="en-US" sz="1800" dirty="0" smtClean="0">
                <a:solidFill>
                  <a:prstClr val="black"/>
                </a:solidFill>
                <a:latin typeface="Arial Narrow" panose="020B0606020202030204" pitchFamily="34" charset="0"/>
                <a:ea typeface="ヒラギノ角ゴ Pro W3" pitchFamily="-84" charset="-128"/>
              </a:rPr>
              <a:t>The </a:t>
            </a:r>
            <a:r>
              <a:rPr lang="en-US" sz="1800" dirty="0">
                <a:solidFill>
                  <a:prstClr val="black"/>
                </a:solidFill>
                <a:latin typeface="Arial Narrow" panose="020B0606020202030204" pitchFamily="34" charset="0"/>
                <a:ea typeface="ヒラギノ角ゴ Pro W3" pitchFamily="-84" charset="-128"/>
              </a:rPr>
              <a:t>increased staff costs as a result of </a:t>
            </a:r>
            <a:r>
              <a:rPr lang="en-US" sz="1800" dirty="0" smtClean="0">
                <a:solidFill>
                  <a:prstClr val="black"/>
                </a:solidFill>
                <a:latin typeface="Arial Narrow" panose="020B0606020202030204" pitchFamily="34" charset="0"/>
                <a:ea typeface="ヒラギノ角ゴ Pro W3" pitchFamily="-84" charset="-128"/>
              </a:rPr>
              <a:t>rationalization </a:t>
            </a:r>
            <a:r>
              <a:rPr lang="en-US" sz="1800" dirty="0">
                <a:solidFill>
                  <a:prstClr val="black"/>
                </a:solidFill>
                <a:latin typeface="Arial Narrow" panose="020B0606020202030204" pitchFamily="34" charset="0"/>
                <a:ea typeface="ヒラギノ角ゴ Pro W3" pitchFamily="-84" charset="-128"/>
              </a:rPr>
              <a:t>of salaries and </a:t>
            </a:r>
            <a:r>
              <a:rPr lang="en-US" sz="1800" dirty="0" smtClean="0">
                <a:solidFill>
                  <a:prstClr val="black"/>
                </a:solidFill>
                <a:latin typeface="Arial Narrow" panose="020B0606020202030204" pitchFamily="34" charset="0"/>
                <a:ea typeface="ヒラギノ角ゴ Pro W3" pitchFamily="-84" charset="-128"/>
              </a:rPr>
              <a:t>allowances. </a:t>
            </a:r>
            <a:endParaRPr lang="en-ZA" sz="1800" dirty="0">
              <a:solidFill>
                <a:prstClr val="black"/>
              </a:solidFill>
              <a:latin typeface="Arial Narrow" panose="020B0606020202030204" pitchFamily="34" charset="0"/>
              <a:ea typeface="ヒラギノ角ゴ Pro W3" pitchFamily="-84" charset="-128"/>
            </a:endParaRPr>
          </a:p>
          <a:p>
            <a:pPr eaLnBrk="0" fontAlgn="base" hangingPunct="0">
              <a:spcAft>
                <a:spcPct val="0"/>
              </a:spcAft>
              <a:buFont typeface="+mj-lt"/>
              <a:buAutoNum type="arabicPeriod"/>
            </a:pPr>
            <a:r>
              <a:rPr lang="en-ZA" sz="1800" dirty="0">
                <a:solidFill>
                  <a:prstClr val="black"/>
                </a:solidFill>
                <a:latin typeface="Arial Narrow" panose="020B0606020202030204" pitchFamily="34" charset="0"/>
                <a:ea typeface="ヒラギノ角ゴ Pro W3" pitchFamily="-84" charset="-128"/>
              </a:rPr>
              <a:t>Inadequate funding for the relocation process </a:t>
            </a:r>
            <a:endParaRPr lang="en-ZA" sz="1800" dirty="0" smtClean="0">
              <a:solidFill>
                <a:prstClr val="black"/>
              </a:solidFill>
              <a:latin typeface="Arial Narrow" panose="020B0606020202030204" pitchFamily="34" charset="0"/>
              <a:ea typeface="ヒラギノ角ゴ Pro W3" pitchFamily="-84" charset="-128"/>
            </a:endParaRPr>
          </a:p>
          <a:p>
            <a:pPr eaLnBrk="0" fontAlgn="base" hangingPunct="0">
              <a:spcAft>
                <a:spcPct val="0"/>
              </a:spcAft>
              <a:buFont typeface="+mj-lt"/>
              <a:buAutoNum type="arabicPeriod"/>
            </a:pPr>
            <a:r>
              <a:rPr lang="en-ZA" sz="1800" dirty="0" smtClean="0">
                <a:solidFill>
                  <a:prstClr val="black"/>
                </a:solidFill>
                <a:latin typeface="Arial Narrow" panose="020B0606020202030204" pitchFamily="34" charset="0"/>
                <a:ea typeface="ヒラギノ角ゴ Pro W3" pitchFamily="-84" charset="-128"/>
              </a:rPr>
              <a:t>Inadequate </a:t>
            </a:r>
            <a:r>
              <a:rPr lang="en-ZA" sz="1800" dirty="0">
                <a:solidFill>
                  <a:prstClr val="black"/>
                </a:solidFill>
                <a:latin typeface="Arial Narrow" panose="020B0606020202030204" pitchFamily="34" charset="0"/>
                <a:ea typeface="ヒラギノ角ゴ Pro W3" pitchFamily="-84" charset="-128"/>
              </a:rPr>
              <a:t>funding for </a:t>
            </a:r>
            <a:r>
              <a:rPr lang="en-ZA" sz="1800" dirty="0" smtClean="0">
                <a:solidFill>
                  <a:prstClr val="black"/>
                </a:solidFill>
                <a:latin typeface="Arial Narrow" panose="020B0606020202030204" pitchFamily="34" charset="0"/>
                <a:ea typeface="ヒラギノ角ゴ Pro W3" pitchFamily="-84" charset="-128"/>
              </a:rPr>
              <a:t>pay-parities.</a:t>
            </a:r>
            <a:endParaRPr lang="en-ZA" sz="1800" dirty="0">
              <a:solidFill>
                <a:prstClr val="black"/>
              </a:solidFill>
              <a:latin typeface="Arial Narrow" panose="020B0606020202030204" pitchFamily="34" charset="0"/>
              <a:ea typeface="ヒラギノ角ゴ Pro W3" pitchFamily="-84" charset="-128"/>
            </a:endParaRPr>
          </a:p>
          <a:p>
            <a:pPr eaLnBrk="0" fontAlgn="base" hangingPunct="0">
              <a:spcAft>
                <a:spcPct val="0"/>
              </a:spcAft>
              <a:buFont typeface="+mj-lt"/>
              <a:buAutoNum type="arabicPeriod"/>
            </a:pPr>
            <a:r>
              <a:rPr lang="en-US" sz="1800" dirty="0">
                <a:solidFill>
                  <a:prstClr val="black"/>
                </a:solidFill>
                <a:latin typeface="Arial Narrow" panose="020B0606020202030204" pitchFamily="34" charset="0"/>
                <a:ea typeface="ヒラギノ角ゴ Pro W3" pitchFamily="-84" charset="-128"/>
              </a:rPr>
              <a:t>Insufficient office space to accommodate the relocated staff to the head office of the new entity was a challenge.</a:t>
            </a:r>
            <a:endParaRPr lang="en-ZA" sz="1800" dirty="0">
              <a:solidFill>
                <a:prstClr val="black"/>
              </a:solidFill>
              <a:latin typeface="Arial Narrow" panose="020B0606020202030204" pitchFamily="34" charset="0"/>
              <a:ea typeface="ヒラギノ角ゴ Pro W3" pitchFamily="-84" charset="-128"/>
            </a:endParaRPr>
          </a:p>
          <a:p>
            <a:pPr eaLnBrk="0" fontAlgn="base" hangingPunct="0">
              <a:spcAft>
                <a:spcPct val="0"/>
              </a:spcAft>
              <a:buFont typeface="+mj-lt"/>
              <a:buAutoNum type="arabicPeriod"/>
            </a:pPr>
            <a:r>
              <a:rPr lang="en-ZA" sz="1800" dirty="0">
                <a:solidFill>
                  <a:prstClr val="black"/>
                </a:solidFill>
                <a:latin typeface="Arial Narrow" panose="020B0606020202030204" pitchFamily="34" charset="0"/>
                <a:ea typeface="ヒラギノ角ゴ Pro W3" pitchFamily="-84" charset="-128"/>
              </a:rPr>
              <a:t>Inadequate funding for system integration and development.</a:t>
            </a:r>
          </a:p>
          <a:p>
            <a:pPr>
              <a:buFont typeface="+mj-lt"/>
              <a:buAutoNum type="arabicPeriod"/>
            </a:pPr>
            <a:endParaRPr lang="en-ZA" sz="1800" dirty="0"/>
          </a:p>
        </p:txBody>
      </p:sp>
      <p:sp>
        <p:nvSpPr>
          <p:cNvPr id="4" name="Title 1"/>
          <p:cNvSpPr txBox="1">
            <a:spLocks/>
          </p:cNvSpPr>
          <p:nvPr/>
        </p:nvSpPr>
        <p:spPr>
          <a:xfrm>
            <a:off x="324465" y="146623"/>
            <a:ext cx="6752991" cy="794815"/>
          </a:xfrm>
          <a:prstGeom prst="rect">
            <a:avLst/>
          </a:prstGeom>
        </p:spPr>
        <p:txBody>
          <a:bodyPr vert="horz" lIns="91440" tIns="45720" rIns="91440" bIns="45720" rtlCol="0" anchor="ctr">
            <a:normAutofit fontScale="90000" lnSpcReduction="20000"/>
          </a:bodyPr>
          <a:lstStyle>
            <a:lvl1pPr algn="ctr" defTabSz="457200" rtl="0" eaLnBrk="1" latinLnBrk="0" hangingPunct="1">
              <a:spcBef>
                <a:spcPct val="0"/>
              </a:spcBef>
              <a:buNone/>
              <a:defRPr sz="2000" b="1" kern="1200">
                <a:solidFill>
                  <a:schemeClr val="tx1"/>
                </a:solidFill>
                <a:latin typeface="+mj-lt"/>
                <a:ea typeface="+mj-ea"/>
                <a:cs typeface="+mj-cs"/>
              </a:defRPr>
            </a:lvl1pPr>
          </a:lstStyle>
          <a:p>
            <a:pPr algn="l"/>
            <a:r>
              <a:rPr lang="en-ZA" sz="2800" smtClean="0">
                <a:latin typeface="Arial Narrow" panose="020B0606020202030204" pitchFamily="34" charset="0"/>
              </a:rPr>
              <a:t>HISTORICAL CONTEXT </a:t>
            </a:r>
            <a:br>
              <a:rPr lang="en-ZA" sz="2800" smtClean="0">
                <a:latin typeface="Arial Narrow" panose="020B0606020202030204" pitchFamily="34" charset="0"/>
              </a:rPr>
            </a:br>
            <a:r>
              <a:rPr lang="en-ZA" sz="1800" smtClean="0">
                <a:solidFill>
                  <a:schemeClr val="accent6"/>
                </a:solidFill>
                <a:latin typeface="Arial Narrow" panose="020B0606020202030204" pitchFamily="34" charset="0"/>
              </a:rPr>
              <a:t>Dr Beyers Naude is one of the recently established prior 2016 Local Government Election </a:t>
            </a:r>
            <a:endParaRPr lang="en-ZA" sz="1800" dirty="0">
              <a:solidFill>
                <a:schemeClr val="accent6"/>
              </a:solidFill>
              <a:latin typeface="Arial Narrow" panose="020B0606020202030204" pitchFamily="34" charset="0"/>
            </a:endParaRPr>
          </a:p>
        </p:txBody>
      </p:sp>
    </p:spTree>
    <p:extLst>
      <p:ext uri="{BB962C8B-B14F-4D97-AF65-F5344CB8AC3E}">
        <p14:creationId xmlns:p14="http://schemas.microsoft.com/office/powerpoint/2010/main" xmlns="" val="3065392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7032171" cy="794815"/>
          </a:xfrm>
        </p:spPr>
        <p:txBody>
          <a:bodyPr>
            <a:noAutofit/>
          </a:bodyPr>
          <a:lstStyle/>
          <a:p>
            <a:r>
              <a:rPr lang="en-ZA" sz="2400" dirty="0" smtClean="0"/>
              <a:t>DR BEYERS NAUDE  LOCAL MUNICIPALITY: </a:t>
            </a:r>
            <a:br>
              <a:rPr lang="en-ZA" sz="2400" dirty="0" smtClean="0"/>
            </a:br>
            <a:r>
              <a:rPr lang="en-ZA" sz="1800" dirty="0" smtClean="0"/>
              <a:t>AUDIT OUTCOMES AND KEY FINDINGS</a:t>
            </a:r>
            <a:endParaRPr lang="en-ZA" sz="2400" dirty="0"/>
          </a:p>
        </p:txBody>
      </p:sp>
      <p:sp>
        <p:nvSpPr>
          <p:cNvPr id="3" name="Text Placeholder 2"/>
          <p:cNvSpPr>
            <a:spLocks noGrp="1"/>
          </p:cNvSpPr>
          <p:nvPr>
            <p:ph type="body" sz="quarter" idx="10"/>
          </p:nvPr>
        </p:nvSpPr>
        <p:spPr>
          <a:xfrm>
            <a:off x="174171" y="1282890"/>
            <a:ext cx="8512629" cy="5009960"/>
          </a:xfrm>
        </p:spPr>
        <p:txBody>
          <a:bodyPr>
            <a:normAutofit/>
          </a:bodyPr>
          <a:lstStyle/>
          <a:p>
            <a:pPr marL="0" indent="0">
              <a:buNone/>
            </a:pPr>
            <a:endParaRPr lang="en-ZA" sz="2000" dirty="0" smtClean="0">
              <a:solidFill>
                <a:srgbClr val="F06D19"/>
              </a:solidFill>
            </a:endParaRPr>
          </a:p>
          <a:p>
            <a:pPr marL="0" indent="0">
              <a:buNone/>
            </a:pPr>
            <a:endParaRPr lang="en-ZA" sz="2000" dirty="0" smtClean="0">
              <a:solidFill>
                <a:srgbClr val="F06D19"/>
              </a:solidFill>
            </a:endParaRPr>
          </a:p>
          <a:p>
            <a:pPr marL="0" indent="0">
              <a:buNone/>
            </a:pPr>
            <a:endParaRPr lang="en-ZA" sz="2000" dirty="0">
              <a:solidFill>
                <a:srgbClr val="F06D19"/>
              </a:solidFill>
            </a:endParaRPr>
          </a:p>
          <a:p>
            <a:pPr marL="0" indent="0">
              <a:buNone/>
            </a:pPr>
            <a:endParaRPr lang="en-ZA" sz="2000" dirty="0"/>
          </a:p>
          <a:p>
            <a:pPr marL="0" indent="0">
              <a:buNone/>
            </a:pPr>
            <a:endParaRPr lang="en-ZA" sz="2000" dirty="0"/>
          </a:p>
          <a:p>
            <a:endParaRPr lang="en-ZA" sz="2000" dirty="0"/>
          </a:p>
        </p:txBody>
      </p:sp>
      <p:graphicFrame>
        <p:nvGraphicFramePr>
          <p:cNvPr id="5" name="Table 4"/>
          <p:cNvGraphicFramePr>
            <a:graphicFrameLocks noGrp="1"/>
          </p:cNvGraphicFramePr>
          <p:nvPr>
            <p:extLst>
              <p:ext uri="{D42A27DB-BD31-4B8C-83A1-F6EECF244321}">
                <p14:modId xmlns:p14="http://schemas.microsoft.com/office/powerpoint/2010/main" xmlns="" val="169502401"/>
              </p:ext>
            </p:extLst>
          </p:nvPr>
        </p:nvGraphicFramePr>
        <p:xfrm>
          <a:off x="237506" y="974272"/>
          <a:ext cx="8043861" cy="741680"/>
        </p:xfrm>
        <a:graphic>
          <a:graphicData uri="http://schemas.openxmlformats.org/drawingml/2006/table">
            <a:tbl>
              <a:tblPr firstRow="1" bandRow="1">
                <a:tableStyleId>{5C22544A-7EE6-4342-B048-85BDC9FD1C3A}</a:tableStyleId>
              </a:tblPr>
              <a:tblGrid>
                <a:gridCol w="2727387">
                  <a:extLst>
                    <a:ext uri="{9D8B030D-6E8A-4147-A177-3AD203B41FA5}">
                      <a16:colId xmlns:a16="http://schemas.microsoft.com/office/drawing/2014/main" xmlns="" val="60079389"/>
                    </a:ext>
                  </a:extLst>
                </a:gridCol>
                <a:gridCol w="2523341">
                  <a:extLst>
                    <a:ext uri="{9D8B030D-6E8A-4147-A177-3AD203B41FA5}">
                      <a16:colId xmlns:a16="http://schemas.microsoft.com/office/drawing/2014/main" xmlns="" val="649221311"/>
                    </a:ext>
                  </a:extLst>
                </a:gridCol>
                <a:gridCol w="2793133">
                  <a:extLst>
                    <a:ext uri="{9D8B030D-6E8A-4147-A177-3AD203B41FA5}">
                      <a16:colId xmlns:a16="http://schemas.microsoft.com/office/drawing/2014/main" xmlns="" val="3300162121"/>
                    </a:ext>
                  </a:extLst>
                </a:gridCol>
              </a:tblGrid>
              <a:tr h="370840">
                <a:tc>
                  <a:txBody>
                    <a:bodyPr/>
                    <a:lstStyle/>
                    <a:p>
                      <a:r>
                        <a:rPr lang="en-ZA" dirty="0" smtClean="0">
                          <a:solidFill>
                            <a:schemeClr val="accent6"/>
                          </a:solidFill>
                        </a:rPr>
                        <a:t>2016/17</a:t>
                      </a:r>
                      <a:endParaRPr lang="en-ZA" dirty="0">
                        <a:solidFill>
                          <a:schemeClr val="accent6"/>
                        </a:solidFill>
                      </a:endParaRPr>
                    </a:p>
                  </a:txBody>
                  <a:tcPr/>
                </a:tc>
                <a:tc>
                  <a:txBody>
                    <a:bodyPr/>
                    <a:lstStyle/>
                    <a:p>
                      <a:r>
                        <a:rPr lang="en-ZA" dirty="0" smtClean="0">
                          <a:solidFill>
                            <a:schemeClr val="accent6"/>
                          </a:solidFill>
                        </a:rPr>
                        <a:t>2017/18</a:t>
                      </a:r>
                      <a:endParaRPr lang="en-ZA" dirty="0">
                        <a:solidFill>
                          <a:schemeClr val="accent6"/>
                        </a:solidFill>
                      </a:endParaRPr>
                    </a:p>
                  </a:txBody>
                  <a:tcPr/>
                </a:tc>
                <a:tc>
                  <a:txBody>
                    <a:bodyPr/>
                    <a:lstStyle/>
                    <a:p>
                      <a:r>
                        <a:rPr lang="en-ZA" dirty="0" smtClean="0">
                          <a:solidFill>
                            <a:schemeClr val="accent6"/>
                          </a:solidFill>
                        </a:rPr>
                        <a:t>2018/19</a:t>
                      </a:r>
                      <a:endParaRPr lang="en-ZA" dirty="0">
                        <a:solidFill>
                          <a:schemeClr val="accent6"/>
                        </a:solidFill>
                      </a:endParaRPr>
                    </a:p>
                  </a:txBody>
                  <a:tcPr/>
                </a:tc>
                <a:extLst>
                  <a:ext uri="{0D108BD9-81ED-4DB2-BD59-A6C34878D82A}">
                    <a16:rowId xmlns:a16="http://schemas.microsoft.com/office/drawing/2014/main" xmlns="" val="746760717"/>
                  </a:ext>
                </a:extLst>
              </a:tr>
              <a:tr h="370840">
                <a:tc>
                  <a:txBody>
                    <a:bodyPr/>
                    <a:lstStyle/>
                    <a:p>
                      <a:pPr algn="just"/>
                      <a:r>
                        <a:rPr lang="en-ZA" dirty="0" smtClean="0">
                          <a:solidFill>
                            <a:schemeClr val="accent6"/>
                          </a:solidFill>
                        </a:rPr>
                        <a:t>Disclaimer </a:t>
                      </a:r>
                      <a:r>
                        <a:rPr lang="en-ZA" baseline="0" dirty="0" smtClean="0">
                          <a:solidFill>
                            <a:schemeClr val="accent6"/>
                          </a:solidFill>
                        </a:rPr>
                        <a:t> </a:t>
                      </a:r>
                      <a:endParaRPr lang="en-ZA" dirty="0">
                        <a:solidFill>
                          <a:schemeClr val="accent6"/>
                        </a:solidFill>
                      </a:endParaRPr>
                    </a:p>
                  </a:txBody>
                  <a:tcPr/>
                </a:tc>
                <a:tc>
                  <a:txBody>
                    <a:bodyPr/>
                    <a:lstStyle/>
                    <a:p>
                      <a:pPr algn="just"/>
                      <a:r>
                        <a:rPr lang="en-ZA" dirty="0" smtClean="0">
                          <a:solidFill>
                            <a:schemeClr val="accent6"/>
                          </a:solidFill>
                        </a:rPr>
                        <a:t>Disclaimer </a:t>
                      </a:r>
                      <a:endParaRPr lang="en-ZA" dirty="0">
                        <a:solidFill>
                          <a:schemeClr val="accent6"/>
                        </a:solidFill>
                      </a:endParaRPr>
                    </a:p>
                  </a:txBody>
                  <a:tcPr/>
                </a:tc>
                <a:tc>
                  <a:txBody>
                    <a:bodyPr/>
                    <a:lstStyle/>
                    <a:p>
                      <a:pPr algn="just"/>
                      <a:r>
                        <a:rPr lang="en-ZA" dirty="0" smtClean="0">
                          <a:solidFill>
                            <a:schemeClr val="accent6"/>
                          </a:solidFill>
                        </a:rPr>
                        <a:t>Disclaimer </a:t>
                      </a:r>
                      <a:endParaRPr lang="en-ZA" dirty="0">
                        <a:solidFill>
                          <a:schemeClr val="accent6"/>
                        </a:solidFill>
                      </a:endParaRPr>
                    </a:p>
                  </a:txBody>
                  <a:tcPr/>
                </a:tc>
                <a:extLst>
                  <a:ext uri="{0D108BD9-81ED-4DB2-BD59-A6C34878D82A}">
                    <a16:rowId xmlns:a16="http://schemas.microsoft.com/office/drawing/2014/main" xmlns="" val="1907453937"/>
                  </a:ext>
                </a:extLst>
              </a:tr>
            </a:tbl>
          </a:graphicData>
        </a:graphic>
      </p:graphicFrame>
      <p:sp>
        <p:nvSpPr>
          <p:cNvPr id="6" name="Text Placeholder 2"/>
          <p:cNvSpPr txBox="1">
            <a:spLocks/>
          </p:cNvSpPr>
          <p:nvPr/>
        </p:nvSpPr>
        <p:spPr>
          <a:xfrm>
            <a:off x="237505" y="1715952"/>
            <a:ext cx="8729513" cy="5128216"/>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1200" kern="1200">
                <a:solidFill>
                  <a:schemeClr val="accent6"/>
                </a:solidFill>
                <a:latin typeface="+mn-lt"/>
                <a:ea typeface="+mn-ea"/>
                <a:cs typeface="+mn-cs"/>
              </a:defRPr>
            </a:lvl1pPr>
            <a:lvl2pPr marL="742950" indent="-285750" algn="l" defTabSz="457200" rtl="0" eaLnBrk="1" latinLnBrk="0" hangingPunct="1">
              <a:spcBef>
                <a:spcPct val="20000"/>
              </a:spcBef>
              <a:buFont typeface="Arial"/>
              <a:buChar char="–"/>
              <a:defRPr sz="1200" kern="1200">
                <a:solidFill>
                  <a:schemeClr val="accent6"/>
                </a:solidFill>
                <a:latin typeface="+mn-lt"/>
                <a:ea typeface="+mn-ea"/>
                <a:cs typeface="+mn-cs"/>
              </a:defRPr>
            </a:lvl2pPr>
            <a:lvl3pPr marL="1143000" indent="-228600" algn="l" defTabSz="457200" rtl="0" eaLnBrk="1" latinLnBrk="0" hangingPunct="1">
              <a:spcBef>
                <a:spcPct val="20000"/>
              </a:spcBef>
              <a:buFont typeface="Arial"/>
              <a:buChar char="•"/>
              <a:defRPr sz="1200" kern="1200">
                <a:solidFill>
                  <a:schemeClr val="accent6"/>
                </a:solidFill>
                <a:latin typeface="+mn-lt"/>
                <a:ea typeface="+mn-ea"/>
                <a:cs typeface="+mn-cs"/>
              </a:defRPr>
            </a:lvl3pPr>
            <a:lvl4pPr marL="1600200" indent="-228600" algn="l" defTabSz="457200" rtl="0" eaLnBrk="1" latinLnBrk="0" hangingPunct="1">
              <a:spcBef>
                <a:spcPct val="20000"/>
              </a:spcBef>
              <a:buFont typeface="Arial"/>
              <a:buChar char="–"/>
              <a:defRPr sz="1200" kern="1200">
                <a:solidFill>
                  <a:schemeClr val="accent6"/>
                </a:solidFill>
                <a:latin typeface="+mn-lt"/>
                <a:ea typeface="+mn-ea"/>
                <a:cs typeface="+mn-cs"/>
              </a:defRPr>
            </a:lvl4pPr>
            <a:lvl5pPr marL="2057400" indent="-228600" algn="l" defTabSz="457200" rtl="0" eaLnBrk="1" latinLnBrk="0" hangingPunct="1">
              <a:spcBef>
                <a:spcPct val="20000"/>
              </a:spcBef>
              <a:buFont typeface="Arial"/>
              <a:buChar char="»"/>
              <a:defRPr sz="1200" kern="1200">
                <a:solidFill>
                  <a:schemeClr val="accent6"/>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lvl="1" indent="0">
              <a:buNone/>
            </a:pPr>
            <a:r>
              <a:rPr lang="en-ZA" sz="2400" dirty="0" smtClean="0"/>
              <a:t>Below is the summary of the major audit findings raised by Auditor General over the pass three financial years:</a:t>
            </a:r>
          </a:p>
          <a:p>
            <a:pPr marL="285750" marR="164465" lvl="0" indent="-285750" algn="just" eaLnBrk="0" hangingPunct="0">
              <a:lnSpc>
                <a:spcPct val="115000"/>
              </a:lnSpc>
              <a:spcBef>
                <a:spcPts val="0"/>
              </a:spcBef>
              <a:buClr>
                <a:srgbClr val="050505"/>
              </a:buClr>
              <a:buSzPts val="1100"/>
              <a:buFont typeface="+mj-lt"/>
              <a:buAutoNum type="arabicPeriod"/>
              <a:tabLst>
                <a:tab pos="390525" algn="l"/>
              </a:tabLst>
            </a:pPr>
            <a:r>
              <a:rPr lang="en-ZA" dirty="0" smtClean="0">
                <a:solidFill>
                  <a:srgbClr val="000000"/>
                </a:solidFill>
                <a:latin typeface="Arial Narrow" panose="020B0606020202030204" pitchFamily="34" charset="0"/>
                <a:ea typeface="Times New Roman" panose="02020603050405020304" pitchFamily="18" charset="0"/>
                <a:cs typeface="Arial" panose="020B0604020202020204" pitchFamily="34" charset="0"/>
              </a:rPr>
              <a:t>Disclaimed annual financial statements </a:t>
            </a:r>
            <a:endParaRPr lang="en-ZA" dirty="0">
              <a:solidFill>
                <a:srgbClr val="000000"/>
              </a:solidFill>
              <a:latin typeface="Arial Narrow" panose="020B0606020202030204" pitchFamily="34" charset="0"/>
              <a:ea typeface="Times New Roman" panose="02020603050405020304" pitchFamily="18" charset="0"/>
              <a:cs typeface="Arial" panose="020B0604020202020204" pitchFamily="34" charset="0"/>
            </a:endParaRPr>
          </a:p>
          <a:p>
            <a:pPr marL="285750" lvl="0" indent="-285750" eaLnBrk="0" hangingPunct="0">
              <a:spcBef>
                <a:spcPts val="0"/>
              </a:spcBef>
              <a:buFont typeface="+mj-lt"/>
              <a:buAutoNum type="arabicPeriod"/>
            </a:pPr>
            <a:r>
              <a:rPr lang="en-ZA" dirty="0" smtClean="0">
                <a:solidFill>
                  <a:srgbClr val="000000"/>
                </a:solidFill>
                <a:latin typeface="Arial Narrow" panose="020B0606020202030204" pitchFamily="34" charset="0"/>
              </a:rPr>
              <a:t>Lack of a proper performance management system </a:t>
            </a:r>
            <a:endParaRPr lang="en-ZA" dirty="0">
              <a:solidFill>
                <a:srgbClr val="000000"/>
              </a:solidFill>
              <a:latin typeface="Arial Narrow" panose="020B0606020202030204" pitchFamily="34" charset="0"/>
            </a:endParaRPr>
          </a:p>
          <a:p>
            <a:pPr marL="285750" marR="164465" lvl="0" indent="-285750" algn="just" eaLnBrk="0" hangingPunct="0">
              <a:lnSpc>
                <a:spcPct val="115000"/>
              </a:lnSpc>
              <a:spcBef>
                <a:spcPts val="0"/>
              </a:spcBef>
              <a:buClr>
                <a:srgbClr val="050505"/>
              </a:buClr>
              <a:buSzPts val="1100"/>
              <a:buFont typeface="+mj-lt"/>
              <a:buAutoNum type="arabicPeriod"/>
              <a:tabLst>
                <a:tab pos="390525" algn="l"/>
              </a:tabLst>
            </a:pPr>
            <a:r>
              <a:rPr lang="en-ZA" dirty="0" smtClean="0">
                <a:solidFill>
                  <a:srgbClr val="000000"/>
                </a:solidFill>
                <a:latin typeface="Arial Narrow" panose="020B0606020202030204" pitchFamily="34" charset="0"/>
              </a:rPr>
              <a:t>Money </a:t>
            </a:r>
            <a:r>
              <a:rPr lang="en-ZA" dirty="0">
                <a:solidFill>
                  <a:srgbClr val="000000"/>
                </a:solidFill>
                <a:latin typeface="Arial Narrow" panose="020B0606020202030204" pitchFamily="34" charset="0"/>
              </a:rPr>
              <a:t>owed by the municipality was not always paid within 30 days, as required by section 65(2) of the MFMA.</a:t>
            </a:r>
          </a:p>
          <a:p>
            <a:pPr marL="285750" marR="164465" lvl="0" indent="-285750" algn="just" eaLnBrk="0" hangingPunct="0">
              <a:lnSpc>
                <a:spcPct val="115000"/>
              </a:lnSpc>
              <a:spcBef>
                <a:spcPts val="0"/>
              </a:spcBef>
              <a:buClr>
                <a:srgbClr val="050505"/>
              </a:buClr>
              <a:buSzPts val="1100"/>
              <a:buFont typeface="+mj-lt"/>
              <a:buAutoNum type="arabicPeriod"/>
              <a:tabLst>
                <a:tab pos="390525" algn="l"/>
              </a:tabLst>
            </a:pPr>
            <a:r>
              <a:rPr lang="en-ZA" dirty="0" smtClean="0">
                <a:solidFill>
                  <a:srgbClr val="000000"/>
                </a:solidFill>
                <a:latin typeface="Arial Narrow" panose="020B0606020202030204" pitchFamily="34" charset="0"/>
              </a:rPr>
              <a:t>The </a:t>
            </a:r>
            <a:r>
              <a:rPr lang="en-ZA" dirty="0">
                <a:solidFill>
                  <a:srgbClr val="000000"/>
                </a:solidFill>
                <a:latin typeface="Arial Narrow" panose="020B0606020202030204" pitchFamily="34" charset="0"/>
              </a:rPr>
              <a:t>municipality did not evaluate its performance in respect of programmes funded by the municipal infrastructure grant, as required by section 12(5) of </a:t>
            </a:r>
            <a:r>
              <a:rPr lang="en-ZA" dirty="0" err="1" smtClean="0">
                <a:solidFill>
                  <a:srgbClr val="000000"/>
                </a:solidFill>
                <a:latin typeface="Arial Narrow" panose="020B0606020202030204" pitchFamily="34" charset="0"/>
              </a:rPr>
              <a:t>DoRA</a:t>
            </a:r>
            <a:r>
              <a:rPr lang="en-ZA" dirty="0" smtClean="0">
                <a:solidFill>
                  <a:srgbClr val="000000"/>
                </a:solidFill>
                <a:latin typeface="Arial Narrow" panose="020B0606020202030204" pitchFamily="34" charset="0"/>
              </a:rPr>
              <a:t>.</a:t>
            </a:r>
          </a:p>
          <a:p>
            <a:pPr marL="285750" marR="164465" lvl="0" indent="-285750" algn="just" eaLnBrk="0" hangingPunct="0">
              <a:lnSpc>
                <a:spcPct val="115000"/>
              </a:lnSpc>
              <a:spcBef>
                <a:spcPts val="0"/>
              </a:spcBef>
              <a:buClr>
                <a:srgbClr val="050505"/>
              </a:buClr>
              <a:buSzPts val="1100"/>
              <a:buFont typeface="+mj-lt"/>
              <a:buAutoNum type="arabicPeriod"/>
              <a:tabLst>
                <a:tab pos="390525" algn="l"/>
              </a:tabLst>
            </a:pPr>
            <a:r>
              <a:rPr lang="en-ZA" dirty="0" smtClean="0">
                <a:solidFill>
                  <a:srgbClr val="000000"/>
                </a:solidFill>
                <a:latin typeface="Arial Narrow" panose="020B0606020202030204" pitchFamily="34" charset="0"/>
              </a:rPr>
              <a:t>The </a:t>
            </a:r>
            <a:r>
              <a:rPr lang="en-ZA" dirty="0">
                <a:solidFill>
                  <a:srgbClr val="000000"/>
                </a:solidFill>
                <a:latin typeface="Arial Narrow" panose="020B0606020202030204" pitchFamily="34" charset="0"/>
              </a:rPr>
              <a:t>municipality did not adequately investigate the irregular expenditure </a:t>
            </a:r>
            <a:r>
              <a:rPr lang="en-ZA" dirty="0" smtClean="0">
                <a:solidFill>
                  <a:srgbClr val="000000"/>
                </a:solidFill>
                <a:latin typeface="Arial Narrow" panose="020B0606020202030204" pitchFamily="34" charset="0"/>
              </a:rPr>
              <a:t>written </a:t>
            </a:r>
            <a:r>
              <a:rPr lang="en-ZA" dirty="0">
                <a:solidFill>
                  <a:srgbClr val="000000"/>
                </a:solidFill>
                <a:latin typeface="Arial Narrow" panose="020B0606020202030204" pitchFamily="34" charset="0"/>
              </a:rPr>
              <a:t>off in the notes of the financial statements, as required by section 	32(2)(b) of the MFMA. This was because the municipality did not implement the recommendations of the municipal public account committee (MPAC) before writing it off. Consequently, irregular expenditure as disclosed is </a:t>
            </a:r>
            <a:r>
              <a:rPr lang="en-ZA" dirty="0" smtClean="0">
                <a:solidFill>
                  <a:srgbClr val="000000"/>
                </a:solidFill>
                <a:latin typeface="Arial Narrow" panose="020B0606020202030204" pitchFamily="34" charset="0"/>
              </a:rPr>
              <a:t>understated.</a:t>
            </a:r>
          </a:p>
          <a:p>
            <a:pPr marL="285750" marR="164465" lvl="0" indent="-285750" algn="just" eaLnBrk="0" hangingPunct="0">
              <a:lnSpc>
                <a:spcPct val="115000"/>
              </a:lnSpc>
              <a:spcBef>
                <a:spcPts val="0"/>
              </a:spcBef>
              <a:buClr>
                <a:srgbClr val="050505"/>
              </a:buClr>
              <a:buSzPts val="1100"/>
              <a:buFont typeface="+mj-lt"/>
              <a:buAutoNum type="arabicPeriod"/>
              <a:tabLst>
                <a:tab pos="390525" algn="l"/>
              </a:tabLst>
            </a:pPr>
            <a:r>
              <a:rPr lang="en-ZA" dirty="0" smtClean="0">
                <a:solidFill>
                  <a:srgbClr val="000000"/>
                </a:solidFill>
                <a:latin typeface="Arial Narrow" panose="020B0606020202030204" pitchFamily="34" charset="0"/>
              </a:rPr>
              <a:t>Both </a:t>
            </a:r>
            <a:r>
              <a:rPr lang="en-ZA" dirty="0">
                <a:solidFill>
                  <a:srgbClr val="000000"/>
                </a:solidFill>
                <a:latin typeface="Arial Narrow" panose="020B0606020202030204" pitchFamily="34" charset="0"/>
              </a:rPr>
              <a:t>limitation of scope as well as disagreements – There were certain instances that proof of deliver for good &amp; services could not be confirmed. Furthermore, there were also classification errors noted that could not be quantified. </a:t>
            </a:r>
            <a:endParaRPr lang="en-ZA" dirty="0" smtClean="0">
              <a:solidFill>
                <a:srgbClr val="000000"/>
              </a:solidFill>
              <a:latin typeface="Arial Narrow" panose="020B0606020202030204" pitchFamily="34" charset="0"/>
            </a:endParaRPr>
          </a:p>
          <a:p>
            <a:pPr marL="285750" marR="164465" lvl="0" indent="-285750" algn="just" eaLnBrk="0" hangingPunct="0">
              <a:lnSpc>
                <a:spcPct val="115000"/>
              </a:lnSpc>
              <a:spcBef>
                <a:spcPts val="0"/>
              </a:spcBef>
              <a:buClr>
                <a:srgbClr val="050505"/>
              </a:buClr>
              <a:buSzPts val="1100"/>
              <a:buFont typeface="+mj-lt"/>
              <a:buAutoNum type="arabicPeriod"/>
              <a:tabLst>
                <a:tab pos="390525" algn="l"/>
              </a:tabLst>
            </a:pPr>
            <a:r>
              <a:rPr lang="en-ZA" dirty="0" smtClean="0">
                <a:solidFill>
                  <a:srgbClr val="000000"/>
                </a:solidFill>
                <a:latin typeface="Arial Narrow" panose="020B0606020202030204" pitchFamily="34" charset="0"/>
              </a:rPr>
              <a:t>The </a:t>
            </a:r>
            <a:r>
              <a:rPr lang="en-ZA" dirty="0">
                <a:solidFill>
                  <a:srgbClr val="000000"/>
                </a:solidFill>
                <a:latin typeface="Arial Narrow" panose="020B0606020202030204" pitchFamily="34" charset="0"/>
              </a:rPr>
              <a:t>expenditure disclosed does not reflect the full extent of the irregular expenditure incurred as indicated in the basis for qualification </a:t>
            </a:r>
            <a:r>
              <a:rPr lang="en-ZA" dirty="0" smtClean="0">
                <a:solidFill>
                  <a:srgbClr val="000000"/>
                </a:solidFill>
                <a:latin typeface="Arial Narrow" panose="020B0606020202030204" pitchFamily="34" charset="0"/>
              </a:rPr>
              <a:t>paragraph.</a:t>
            </a:r>
          </a:p>
          <a:p>
            <a:pPr marL="285750" marR="164465" lvl="0" indent="-285750" algn="just" eaLnBrk="0" hangingPunct="0">
              <a:lnSpc>
                <a:spcPct val="115000"/>
              </a:lnSpc>
              <a:spcBef>
                <a:spcPts val="0"/>
              </a:spcBef>
              <a:buClr>
                <a:srgbClr val="050505"/>
              </a:buClr>
              <a:buSzPts val="1100"/>
              <a:buFont typeface="+mj-lt"/>
              <a:buAutoNum type="arabicPeriod"/>
              <a:tabLst>
                <a:tab pos="390525" algn="l"/>
              </a:tabLst>
            </a:pPr>
            <a:r>
              <a:rPr lang="en-ZA" dirty="0" smtClean="0">
                <a:solidFill>
                  <a:srgbClr val="000000"/>
                </a:solidFill>
                <a:latin typeface="Arial Narrow" panose="020B0606020202030204" pitchFamily="34" charset="0"/>
              </a:rPr>
              <a:t>The </a:t>
            </a:r>
            <a:r>
              <a:rPr lang="en-ZA" dirty="0">
                <a:solidFill>
                  <a:srgbClr val="000000"/>
                </a:solidFill>
                <a:latin typeface="Arial Narrow" panose="020B0606020202030204" pitchFamily="34" charset="0"/>
              </a:rPr>
              <a:t>expenditure disclosed does not reflect the full extent of the unauthorised expenditure incurred as indicated in the basis for qualification paragraph.</a:t>
            </a:r>
          </a:p>
          <a:p>
            <a:pPr marL="285750" marR="164465" indent="-285750" algn="just" eaLnBrk="0" hangingPunct="0">
              <a:lnSpc>
                <a:spcPct val="115000"/>
              </a:lnSpc>
              <a:spcBef>
                <a:spcPts val="0"/>
              </a:spcBef>
              <a:buClr>
                <a:srgbClr val="050505"/>
              </a:buClr>
              <a:buSzPts val="1100"/>
              <a:buFont typeface="+mj-lt"/>
              <a:buAutoNum type="arabicPeriod"/>
              <a:tabLst>
                <a:tab pos="390525" algn="l"/>
              </a:tabLst>
            </a:pPr>
            <a:r>
              <a:rPr lang="en-ZA" dirty="0">
                <a:solidFill>
                  <a:srgbClr val="000000"/>
                </a:solidFill>
                <a:latin typeface="Arial Narrow" panose="020B0606020202030204" pitchFamily="34" charset="0"/>
              </a:rPr>
              <a:t>An effective system of internal control for debtors was not in place, as required by section 64(2)(f) of the MFMA.</a:t>
            </a:r>
          </a:p>
          <a:p>
            <a:pPr marL="285750" marR="164465" indent="-285750" algn="just" eaLnBrk="0" hangingPunct="0">
              <a:lnSpc>
                <a:spcPct val="115000"/>
              </a:lnSpc>
              <a:spcBef>
                <a:spcPts val="0"/>
              </a:spcBef>
              <a:buClr>
                <a:srgbClr val="050505"/>
              </a:buClr>
              <a:buSzPts val="1100"/>
              <a:buFont typeface="+mj-lt"/>
              <a:buAutoNum type="arabicPeriod"/>
              <a:tabLst>
                <a:tab pos="390525" algn="l"/>
              </a:tabLst>
            </a:pPr>
            <a:r>
              <a:rPr lang="en-ZA" dirty="0" smtClean="0">
                <a:solidFill>
                  <a:srgbClr val="000000"/>
                </a:solidFill>
                <a:latin typeface="Arial Narrow" panose="020B0606020202030204" pitchFamily="34" charset="0"/>
              </a:rPr>
              <a:t>Fruitless </a:t>
            </a:r>
            <a:r>
              <a:rPr lang="en-ZA" dirty="0">
                <a:solidFill>
                  <a:srgbClr val="000000"/>
                </a:solidFill>
                <a:latin typeface="Arial Narrow" panose="020B0606020202030204" pitchFamily="34" charset="0"/>
              </a:rPr>
              <a:t>and wasteful expenditure incurred by the municipality was not investigated to determine if any person is liable for the expenditure, as required by section 32(2)(b) of the MFMA.</a:t>
            </a:r>
          </a:p>
          <a:p>
            <a:pPr marL="285750" marR="164465" indent="-285750" algn="just" eaLnBrk="0" hangingPunct="0">
              <a:lnSpc>
                <a:spcPct val="115000"/>
              </a:lnSpc>
              <a:spcBef>
                <a:spcPts val="0"/>
              </a:spcBef>
              <a:buClr>
                <a:srgbClr val="050505"/>
              </a:buClr>
              <a:buSzPts val="1100"/>
              <a:buFont typeface="+mj-lt"/>
              <a:buAutoNum type="arabicPeriod"/>
              <a:tabLst>
                <a:tab pos="390525" algn="l"/>
              </a:tabLst>
            </a:pPr>
            <a:r>
              <a:rPr lang="en-ZA" dirty="0" smtClean="0">
                <a:solidFill>
                  <a:srgbClr val="000000"/>
                </a:solidFill>
                <a:latin typeface="Arial Narrow" panose="020B0606020202030204" pitchFamily="34" charset="0"/>
              </a:rPr>
              <a:t>Some </a:t>
            </a:r>
            <a:r>
              <a:rPr lang="en-ZA" dirty="0">
                <a:solidFill>
                  <a:srgbClr val="000000"/>
                </a:solidFill>
                <a:latin typeface="Arial Narrow" panose="020B0606020202030204" pitchFamily="34" charset="0"/>
              </a:rPr>
              <a:t>of the goods and services with a transaction value of below R200 000 were procured without obtaining the required price quotations, in contravention of by SCM regulation 17(a) and (c</a:t>
            </a:r>
            <a:r>
              <a:rPr lang="en-ZA" dirty="0" smtClean="0">
                <a:solidFill>
                  <a:srgbClr val="000000"/>
                </a:solidFill>
                <a:latin typeface="Arial Narrow" panose="020B0606020202030204" pitchFamily="34" charset="0"/>
              </a:rPr>
              <a:t>)..</a:t>
            </a:r>
            <a:endParaRPr lang="en-ZA" dirty="0">
              <a:solidFill>
                <a:srgbClr val="000000"/>
              </a:solidFill>
              <a:latin typeface="Arial Narrow" panose="020B0606020202030204" pitchFamily="34" charset="0"/>
            </a:endParaRPr>
          </a:p>
          <a:p>
            <a:pPr marL="0" lvl="1" indent="0">
              <a:buNone/>
            </a:pPr>
            <a:endParaRPr lang="en-ZA" sz="2400" dirty="0"/>
          </a:p>
          <a:p>
            <a:pPr marL="0" indent="0">
              <a:buNone/>
            </a:pPr>
            <a:endParaRPr lang="en-ZA" sz="1400" dirty="0"/>
          </a:p>
        </p:txBody>
      </p:sp>
    </p:spTree>
    <p:extLst>
      <p:ext uri="{BB962C8B-B14F-4D97-AF65-F5344CB8AC3E}">
        <p14:creationId xmlns:p14="http://schemas.microsoft.com/office/powerpoint/2010/main" xmlns="" val="3505926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86247" y="274640"/>
            <a:ext cx="6571753" cy="794815"/>
          </a:xfrm>
        </p:spPr>
        <p:txBody>
          <a:bodyPr>
            <a:normAutofit fontScale="90000"/>
          </a:bodyPr>
          <a:lstStyle/>
          <a:p>
            <a:r>
              <a:rPr lang="en-ZA" sz="2700" dirty="0" smtClean="0"/>
              <a:t>MUNICIPAL AUDIT SUPPORT PROGRAMME  </a:t>
            </a:r>
            <a:endParaRPr lang="en-ZA" b="1" i="1" dirty="0" smtClean="0">
              <a:solidFill>
                <a:schemeClr val="tx1"/>
              </a:solidFill>
              <a:latin typeface="+mn-lt"/>
              <a:cs typeface="Calibri" panose="020F0502020204030204" pitchFamily="34" charset="0"/>
            </a:endParaRPr>
          </a:p>
        </p:txBody>
      </p:sp>
      <p:sp>
        <p:nvSpPr>
          <p:cNvPr id="4" name="Text Placeholder 3"/>
          <p:cNvSpPr>
            <a:spLocks noGrp="1"/>
          </p:cNvSpPr>
          <p:nvPr>
            <p:ph type="body" sz="quarter" idx="10"/>
          </p:nvPr>
        </p:nvSpPr>
        <p:spPr>
          <a:xfrm>
            <a:off x="642939" y="1765311"/>
            <a:ext cx="8043862" cy="3811577"/>
          </a:xfrm>
        </p:spPr>
        <p:txBody>
          <a:bodyPr/>
          <a:lstStyle/>
          <a:p>
            <a:pPr marL="0" indent="0">
              <a:buNone/>
            </a:pPr>
            <a:r>
              <a:rPr lang="en-GB" dirty="0"/>
              <a:t> </a:t>
            </a:r>
          </a:p>
        </p:txBody>
      </p:sp>
      <p:pic>
        <p:nvPicPr>
          <p:cNvPr id="7171"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63322" y="4304717"/>
            <a:ext cx="1316831" cy="10569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2"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674480" y="4304717"/>
            <a:ext cx="1316831" cy="10569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3"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58972" y="4273032"/>
            <a:ext cx="1316831" cy="10886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Box 2"/>
          <p:cNvSpPr txBox="1"/>
          <p:nvPr/>
        </p:nvSpPr>
        <p:spPr>
          <a:xfrm>
            <a:off x="849466" y="3280452"/>
            <a:ext cx="1600200" cy="1015663"/>
          </a:xfrm>
          <a:prstGeom prst="rect">
            <a:avLst/>
          </a:prstGeom>
          <a:noFill/>
        </p:spPr>
        <p:txBody>
          <a:bodyPr>
            <a:spAutoFit/>
          </a:bodyPr>
          <a:lstStyle/>
          <a:p>
            <a:pPr algn="ctr" defTabSz="342900">
              <a:defRPr/>
            </a:pPr>
            <a:endParaRPr lang="en-ZA" sz="1500" b="1" dirty="0">
              <a:solidFill>
                <a:srgbClr val="F06D19"/>
              </a:solidFill>
              <a:latin typeface="Arial"/>
            </a:endParaRPr>
          </a:p>
          <a:p>
            <a:pPr algn="ctr" defTabSz="342900">
              <a:defRPr/>
            </a:pPr>
            <a:endParaRPr lang="en-ZA" sz="1500" b="1" dirty="0">
              <a:solidFill>
                <a:srgbClr val="F06D19"/>
              </a:solidFill>
              <a:latin typeface="Arial"/>
            </a:endParaRPr>
          </a:p>
          <a:p>
            <a:pPr algn="ctr" defTabSz="342900">
              <a:defRPr/>
            </a:pPr>
            <a:r>
              <a:rPr lang="en-ZA" sz="1500" b="1" dirty="0">
                <a:solidFill>
                  <a:srgbClr val="F06D19"/>
                </a:solidFill>
                <a:latin typeface="Arial"/>
              </a:rPr>
              <a:t>Institutional Capacity </a:t>
            </a:r>
          </a:p>
        </p:txBody>
      </p:sp>
      <p:sp>
        <p:nvSpPr>
          <p:cNvPr id="12" name="TextBox 11"/>
          <p:cNvSpPr txBox="1"/>
          <p:nvPr/>
        </p:nvSpPr>
        <p:spPr>
          <a:xfrm>
            <a:off x="2411892" y="3280453"/>
            <a:ext cx="1600200" cy="1015663"/>
          </a:xfrm>
          <a:prstGeom prst="rect">
            <a:avLst/>
          </a:prstGeom>
          <a:noFill/>
        </p:spPr>
        <p:txBody>
          <a:bodyPr>
            <a:spAutoFit/>
          </a:bodyPr>
          <a:lstStyle/>
          <a:p>
            <a:pPr algn="ctr" defTabSz="342900">
              <a:defRPr/>
            </a:pPr>
            <a:endParaRPr lang="en-ZA" sz="1500" b="1" dirty="0">
              <a:solidFill>
                <a:srgbClr val="F06D19"/>
              </a:solidFill>
              <a:latin typeface="Arial"/>
            </a:endParaRPr>
          </a:p>
          <a:p>
            <a:pPr algn="ctr" defTabSz="342900">
              <a:defRPr/>
            </a:pPr>
            <a:endParaRPr lang="en-ZA" sz="1500" b="1" dirty="0">
              <a:solidFill>
                <a:srgbClr val="F06D19"/>
              </a:solidFill>
              <a:latin typeface="Arial"/>
            </a:endParaRPr>
          </a:p>
          <a:p>
            <a:pPr algn="ctr" defTabSz="342900">
              <a:defRPr/>
            </a:pPr>
            <a:r>
              <a:rPr lang="en-ZA" sz="1500" b="1" dirty="0">
                <a:solidFill>
                  <a:srgbClr val="F06D19"/>
                </a:solidFill>
                <a:latin typeface="Arial"/>
              </a:rPr>
              <a:t>Financial Management</a:t>
            </a:r>
          </a:p>
        </p:txBody>
      </p:sp>
      <p:sp>
        <p:nvSpPr>
          <p:cNvPr id="13" name="TextBox 12"/>
          <p:cNvSpPr txBox="1"/>
          <p:nvPr/>
        </p:nvSpPr>
        <p:spPr>
          <a:xfrm>
            <a:off x="3990662" y="3273309"/>
            <a:ext cx="1600200" cy="784830"/>
          </a:xfrm>
          <a:prstGeom prst="rect">
            <a:avLst/>
          </a:prstGeom>
          <a:noFill/>
        </p:spPr>
        <p:txBody>
          <a:bodyPr>
            <a:spAutoFit/>
          </a:bodyPr>
          <a:lstStyle/>
          <a:p>
            <a:pPr algn="ctr" defTabSz="342900">
              <a:defRPr/>
            </a:pPr>
            <a:endParaRPr lang="en-ZA" sz="1500" b="1" dirty="0">
              <a:solidFill>
                <a:srgbClr val="F06D19"/>
              </a:solidFill>
              <a:latin typeface="Arial"/>
            </a:endParaRPr>
          </a:p>
          <a:p>
            <a:pPr algn="ctr" defTabSz="342900">
              <a:defRPr/>
            </a:pPr>
            <a:endParaRPr lang="en-ZA" sz="1500" b="1" dirty="0">
              <a:solidFill>
                <a:srgbClr val="F06D19"/>
              </a:solidFill>
              <a:latin typeface="Arial"/>
            </a:endParaRPr>
          </a:p>
          <a:p>
            <a:pPr algn="ctr" defTabSz="342900">
              <a:defRPr/>
            </a:pPr>
            <a:r>
              <a:rPr lang="en-ZA" sz="1500" b="1" dirty="0">
                <a:solidFill>
                  <a:srgbClr val="F06D19"/>
                </a:solidFill>
                <a:latin typeface="Arial"/>
              </a:rPr>
              <a:t>Leadership</a:t>
            </a:r>
          </a:p>
        </p:txBody>
      </p:sp>
      <p:pic>
        <p:nvPicPr>
          <p:cNvPr id="7177"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873472" y="4273032"/>
            <a:ext cx="1316831" cy="108863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 name="TextBox 14"/>
          <p:cNvSpPr txBox="1"/>
          <p:nvPr/>
        </p:nvSpPr>
        <p:spPr>
          <a:xfrm>
            <a:off x="5835058" y="3290371"/>
            <a:ext cx="1600200" cy="784830"/>
          </a:xfrm>
          <a:prstGeom prst="rect">
            <a:avLst/>
          </a:prstGeom>
          <a:noFill/>
        </p:spPr>
        <p:txBody>
          <a:bodyPr>
            <a:spAutoFit/>
          </a:bodyPr>
          <a:lstStyle/>
          <a:p>
            <a:pPr algn="ctr" defTabSz="342900">
              <a:defRPr/>
            </a:pPr>
            <a:endParaRPr lang="en-ZA" sz="1500" b="1" dirty="0">
              <a:solidFill>
                <a:srgbClr val="F06D19"/>
              </a:solidFill>
              <a:latin typeface="Arial"/>
            </a:endParaRPr>
          </a:p>
          <a:p>
            <a:pPr algn="ctr" defTabSz="342900">
              <a:defRPr/>
            </a:pPr>
            <a:endParaRPr lang="en-ZA" sz="1500" b="1" dirty="0">
              <a:solidFill>
                <a:srgbClr val="F06D19"/>
              </a:solidFill>
              <a:latin typeface="Arial"/>
            </a:endParaRPr>
          </a:p>
          <a:p>
            <a:pPr algn="ctr" defTabSz="342900">
              <a:defRPr/>
            </a:pPr>
            <a:r>
              <a:rPr lang="en-ZA" sz="1500" b="1" dirty="0">
                <a:solidFill>
                  <a:srgbClr val="F06D19"/>
                </a:solidFill>
                <a:latin typeface="Arial"/>
              </a:rPr>
              <a:t>Governance</a:t>
            </a:r>
          </a:p>
        </p:txBody>
      </p:sp>
      <p:sp>
        <p:nvSpPr>
          <p:cNvPr id="2" name="TextBox 1"/>
          <p:cNvSpPr txBox="1"/>
          <p:nvPr/>
        </p:nvSpPr>
        <p:spPr>
          <a:xfrm>
            <a:off x="365759" y="1203787"/>
            <a:ext cx="8321041" cy="1962076"/>
          </a:xfrm>
          <a:prstGeom prst="rect">
            <a:avLst/>
          </a:prstGeom>
          <a:noFill/>
        </p:spPr>
        <p:txBody>
          <a:bodyPr wrap="square" rtlCol="0">
            <a:spAutoFit/>
          </a:bodyPr>
          <a:lstStyle/>
          <a:p>
            <a:pPr marL="342900" indent="-342900" defTabSz="342900">
              <a:lnSpc>
                <a:spcPct val="150000"/>
              </a:lnSpc>
              <a:buFont typeface="+mj-lt"/>
              <a:buAutoNum type="alphaLcParenR"/>
            </a:pPr>
            <a:r>
              <a:rPr lang="en-ZA" sz="1350" dirty="0">
                <a:solidFill>
                  <a:srgbClr val="000000"/>
                </a:solidFill>
                <a:latin typeface="Arial" panose="020B0604020202020204" pitchFamily="34" charset="0"/>
                <a:cs typeface="Arial" panose="020B0604020202020204" pitchFamily="34" charset="0"/>
              </a:rPr>
              <a:t>SALGAs Municipal Audit Support Program (MASP) follows a Multidisciplinary </a:t>
            </a:r>
            <a:r>
              <a:rPr lang="en-ZA" sz="1350" dirty="0" smtClean="0">
                <a:solidFill>
                  <a:srgbClr val="000000"/>
                </a:solidFill>
                <a:latin typeface="Arial" panose="020B0604020202020204" pitchFamily="34" charset="0"/>
                <a:cs typeface="Arial" panose="020B0604020202020204" pitchFamily="34" charset="0"/>
              </a:rPr>
              <a:t>multi – agency approach </a:t>
            </a:r>
            <a:r>
              <a:rPr lang="en-ZA" sz="1350" dirty="0">
                <a:solidFill>
                  <a:srgbClr val="000000"/>
                </a:solidFill>
                <a:latin typeface="Arial" panose="020B0604020202020204" pitchFamily="34" charset="0"/>
                <a:cs typeface="Arial" panose="020B0604020202020204" pitchFamily="34" charset="0"/>
              </a:rPr>
              <a:t>that is based on 4 Pillars. </a:t>
            </a:r>
          </a:p>
          <a:p>
            <a:pPr marL="342900" indent="-342900" defTabSz="342900">
              <a:lnSpc>
                <a:spcPct val="150000"/>
              </a:lnSpc>
              <a:buFont typeface="+mj-lt"/>
              <a:buAutoNum type="alphaLcParenR"/>
            </a:pPr>
            <a:r>
              <a:rPr lang="en-ZA" sz="1350" dirty="0">
                <a:solidFill>
                  <a:srgbClr val="000000"/>
                </a:solidFill>
                <a:latin typeface="Arial" panose="020B0604020202020204" pitchFamily="34" charset="0"/>
                <a:cs typeface="Arial" panose="020B0604020202020204" pitchFamily="34" charset="0"/>
              </a:rPr>
              <a:t>We believe that </a:t>
            </a:r>
            <a:r>
              <a:rPr lang="en-ZA" sz="1350" b="1" dirty="0">
                <a:solidFill>
                  <a:srgbClr val="000000"/>
                </a:solidFill>
                <a:latin typeface="Arial" panose="020B0604020202020204" pitchFamily="34" charset="0"/>
                <a:cs typeface="Arial" panose="020B0604020202020204" pitchFamily="34" charset="0"/>
              </a:rPr>
              <a:t>all</a:t>
            </a:r>
            <a:r>
              <a:rPr lang="en-ZA" sz="1350" dirty="0">
                <a:solidFill>
                  <a:srgbClr val="000000"/>
                </a:solidFill>
                <a:latin typeface="Arial" panose="020B0604020202020204" pitchFamily="34" charset="0"/>
                <a:cs typeface="Arial" panose="020B0604020202020204" pitchFamily="34" charset="0"/>
              </a:rPr>
              <a:t> four pillars in a Municipality need to be strong and functioning effectively in order for a Municipality to obtain and sustain unqualified audits and good service delivery</a:t>
            </a:r>
          </a:p>
          <a:p>
            <a:pPr marL="342900" indent="-342900" defTabSz="342900">
              <a:lnSpc>
                <a:spcPct val="150000"/>
              </a:lnSpc>
              <a:buFont typeface="+mj-lt"/>
              <a:buAutoNum type="alphaLcParenR"/>
            </a:pPr>
            <a:r>
              <a:rPr lang="en-ZA" sz="1350" dirty="0">
                <a:solidFill>
                  <a:srgbClr val="000000"/>
                </a:solidFill>
                <a:latin typeface="Arial" panose="020B0604020202020204" pitchFamily="34" charset="0"/>
                <a:cs typeface="Arial" panose="020B0604020202020204" pitchFamily="34" charset="0"/>
              </a:rPr>
              <a:t>SALGA is confident that the MASP based on the 4 Pillars of Support cover the risk areas and root causes identified by the AGSA as well as the three aspects audited</a:t>
            </a:r>
          </a:p>
        </p:txBody>
      </p:sp>
    </p:spTree>
    <p:extLst>
      <p:ext uri="{BB962C8B-B14F-4D97-AF65-F5344CB8AC3E}">
        <p14:creationId xmlns:p14="http://schemas.microsoft.com/office/powerpoint/2010/main" xmlns="" val="280427456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7010400" y="5624513"/>
            <a:ext cx="2133600" cy="273844"/>
          </a:xfrm>
        </p:spPr>
        <p:txBody>
          <a:bodyPr/>
          <a:lstStyle/>
          <a:p>
            <a:fld id="{B0C31E8F-8DA3-4D6C-B41F-E84BF72BE1D6}" type="slidenum">
              <a:rPr lang="en-US" smtClean="0">
                <a:solidFill>
                  <a:srgbClr val="FFFFFF"/>
                </a:solidFill>
              </a:rPr>
              <a:pPr/>
              <a:t>7</a:t>
            </a:fld>
            <a:endParaRPr lang="en-US">
              <a:solidFill>
                <a:srgbClr val="FFFFFF"/>
              </a:solidFill>
            </a:endParaRPr>
          </a:p>
        </p:txBody>
      </p:sp>
      <p:sp>
        <p:nvSpPr>
          <p:cNvPr id="5" name="TextBox 4"/>
          <p:cNvSpPr txBox="1"/>
          <p:nvPr/>
        </p:nvSpPr>
        <p:spPr>
          <a:xfrm>
            <a:off x="2035253" y="4306690"/>
            <a:ext cx="1189518" cy="715581"/>
          </a:xfrm>
          <a:prstGeom prst="rect">
            <a:avLst/>
          </a:prstGeom>
          <a:solidFill>
            <a:schemeClr val="accent1">
              <a:lumMod val="20000"/>
              <a:lumOff val="80000"/>
            </a:schemeClr>
          </a:solidFill>
          <a:ln>
            <a:solidFill>
              <a:schemeClr val="tx1"/>
            </a:solidFill>
          </a:ln>
        </p:spPr>
        <p:txBody>
          <a:bodyPr wrap="square" rtlCol="0">
            <a:spAutoFit/>
          </a:bodyPr>
          <a:lstStyle/>
          <a:p>
            <a:pPr algn="ctr" defTabSz="342900"/>
            <a:r>
              <a:rPr lang="en-US" sz="1350" b="1" dirty="0">
                <a:solidFill>
                  <a:schemeClr val="accent6"/>
                </a:solidFill>
              </a:rPr>
              <a:t>S46 Quarterly Reports</a:t>
            </a:r>
          </a:p>
        </p:txBody>
      </p:sp>
      <p:sp>
        <p:nvSpPr>
          <p:cNvPr id="6" name="TextBox 5"/>
          <p:cNvSpPr txBox="1"/>
          <p:nvPr/>
        </p:nvSpPr>
        <p:spPr>
          <a:xfrm>
            <a:off x="3921617" y="4306690"/>
            <a:ext cx="1332963" cy="715581"/>
          </a:xfrm>
          <a:prstGeom prst="rect">
            <a:avLst/>
          </a:prstGeom>
          <a:solidFill>
            <a:schemeClr val="accent1">
              <a:lumMod val="20000"/>
              <a:lumOff val="80000"/>
            </a:schemeClr>
          </a:solidFill>
          <a:ln>
            <a:solidFill>
              <a:schemeClr val="tx1"/>
            </a:solidFill>
          </a:ln>
        </p:spPr>
        <p:txBody>
          <a:bodyPr wrap="square" rtlCol="0">
            <a:spAutoFit/>
          </a:bodyPr>
          <a:lstStyle/>
          <a:p>
            <a:pPr algn="ctr" defTabSz="342900"/>
            <a:endParaRPr lang="en-US" sz="1350" b="1" dirty="0">
              <a:solidFill>
                <a:schemeClr val="accent6"/>
              </a:solidFill>
            </a:endParaRPr>
          </a:p>
          <a:p>
            <a:pPr algn="ctr" defTabSz="342900"/>
            <a:r>
              <a:rPr lang="en-US" sz="1350" b="1" dirty="0">
                <a:solidFill>
                  <a:schemeClr val="accent6"/>
                </a:solidFill>
              </a:rPr>
              <a:t>S47 Report</a:t>
            </a:r>
          </a:p>
          <a:p>
            <a:pPr algn="ctr" defTabSz="342900"/>
            <a:endParaRPr lang="en-US" sz="1350" b="1" dirty="0">
              <a:solidFill>
                <a:schemeClr val="accent6"/>
              </a:solidFill>
            </a:endParaRPr>
          </a:p>
        </p:txBody>
      </p:sp>
      <p:sp>
        <p:nvSpPr>
          <p:cNvPr id="7" name="TextBox 6"/>
          <p:cNvSpPr txBox="1"/>
          <p:nvPr/>
        </p:nvSpPr>
        <p:spPr>
          <a:xfrm>
            <a:off x="6086470" y="4293011"/>
            <a:ext cx="1264148" cy="715581"/>
          </a:xfrm>
          <a:prstGeom prst="rect">
            <a:avLst/>
          </a:prstGeom>
          <a:solidFill>
            <a:schemeClr val="accent1">
              <a:lumMod val="20000"/>
              <a:lumOff val="80000"/>
            </a:schemeClr>
          </a:solidFill>
          <a:ln>
            <a:solidFill>
              <a:schemeClr val="tx1"/>
            </a:solidFill>
          </a:ln>
        </p:spPr>
        <p:txBody>
          <a:bodyPr wrap="square" rtlCol="0">
            <a:spAutoFit/>
          </a:bodyPr>
          <a:lstStyle/>
          <a:p>
            <a:pPr algn="ctr" defTabSz="342900"/>
            <a:endParaRPr lang="en-US" sz="1350" b="1" dirty="0">
              <a:solidFill>
                <a:schemeClr val="accent6"/>
              </a:solidFill>
            </a:endParaRPr>
          </a:p>
          <a:p>
            <a:pPr algn="ctr" defTabSz="342900"/>
            <a:r>
              <a:rPr lang="en-US" sz="1350" b="1" dirty="0">
                <a:solidFill>
                  <a:schemeClr val="accent6"/>
                </a:solidFill>
              </a:rPr>
              <a:t>S48 Report</a:t>
            </a:r>
          </a:p>
          <a:p>
            <a:pPr algn="ctr" defTabSz="342900"/>
            <a:endParaRPr lang="en-US" sz="1350" b="1" dirty="0">
              <a:solidFill>
                <a:schemeClr val="accent6"/>
              </a:solidFill>
            </a:endParaRPr>
          </a:p>
        </p:txBody>
      </p:sp>
      <p:sp>
        <p:nvSpPr>
          <p:cNvPr id="8" name="TextBox 7"/>
          <p:cNvSpPr txBox="1"/>
          <p:nvPr/>
        </p:nvSpPr>
        <p:spPr>
          <a:xfrm>
            <a:off x="3280079" y="1697191"/>
            <a:ext cx="2254616" cy="577081"/>
          </a:xfrm>
          <a:prstGeom prst="rect">
            <a:avLst/>
          </a:prstGeom>
          <a:solidFill>
            <a:srgbClr val="FFC000"/>
          </a:solidFill>
          <a:ln>
            <a:solidFill>
              <a:schemeClr val="tx1"/>
            </a:solidFill>
          </a:ln>
        </p:spPr>
        <p:txBody>
          <a:bodyPr wrap="square" rtlCol="0">
            <a:spAutoFit/>
          </a:bodyPr>
          <a:lstStyle/>
          <a:p>
            <a:pPr algn="ctr" defTabSz="342900"/>
            <a:r>
              <a:rPr lang="en-US" sz="1050" b="1" u="sng" dirty="0">
                <a:solidFill>
                  <a:srgbClr val="1F1F29"/>
                </a:solidFill>
              </a:rPr>
              <a:t>ONGOING MONITORING</a:t>
            </a:r>
            <a:r>
              <a:rPr lang="en-US" sz="1050" b="1" dirty="0">
                <a:solidFill>
                  <a:srgbClr val="1F1F29"/>
                </a:solidFill>
              </a:rPr>
              <a:t>: Provincial &amp; National Monitoring Support</a:t>
            </a:r>
          </a:p>
        </p:txBody>
      </p:sp>
      <p:sp>
        <p:nvSpPr>
          <p:cNvPr id="9" name="TextBox 8"/>
          <p:cNvSpPr txBox="1"/>
          <p:nvPr/>
        </p:nvSpPr>
        <p:spPr>
          <a:xfrm>
            <a:off x="3273639" y="2491333"/>
            <a:ext cx="2267495" cy="738664"/>
          </a:xfrm>
          <a:prstGeom prst="rect">
            <a:avLst/>
          </a:prstGeom>
          <a:solidFill>
            <a:srgbClr val="FFC000"/>
          </a:solidFill>
          <a:ln>
            <a:solidFill>
              <a:schemeClr val="tx1"/>
            </a:solidFill>
          </a:ln>
        </p:spPr>
        <p:txBody>
          <a:bodyPr wrap="square" rtlCol="0">
            <a:spAutoFit/>
          </a:bodyPr>
          <a:lstStyle/>
          <a:p>
            <a:pPr algn="ctr" defTabSz="342900"/>
            <a:r>
              <a:rPr lang="en-US" sz="1050" b="1" u="sng" dirty="0">
                <a:solidFill>
                  <a:srgbClr val="1F1F29"/>
                </a:solidFill>
              </a:rPr>
              <a:t>IDENTIFY TARGETED SUPPORT</a:t>
            </a:r>
            <a:r>
              <a:rPr lang="en-US" sz="1050" b="1" dirty="0">
                <a:solidFill>
                  <a:srgbClr val="1F1F29"/>
                </a:solidFill>
              </a:rPr>
              <a:t>: Agreement with municipality on support requirements</a:t>
            </a:r>
          </a:p>
        </p:txBody>
      </p:sp>
      <p:sp>
        <p:nvSpPr>
          <p:cNvPr id="10" name="TextBox 9"/>
          <p:cNvSpPr txBox="1"/>
          <p:nvPr/>
        </p:nvSpPr>
        <p:spPr>
          <a:xfrm>
            <a:off x="6051461" y="2730775"/>
            <a:ext cx="2252249" cy="253916"/>
          </a:xfrm>
          <a:prstGeom prst="rect">
            <a:avLst/>
          </a:prstGeom>
          <a:solidFill>
            <a:srgbClr val="92D050"/>
          </a:solidFill>
          <a:ln>
            <a:solidFill>
              <a:schemeClr val="tx1"/>
            </a:solidFill>
          </a:ln>
        </p:spPr>
        <p:txBody>
          <a:bodyPr wrap="square" rtlCol="0">
            <a:spAutoFit/>
          </a:bodyPr>
          <a:lstStyle/>
          <a:p>
            <a:pPr algn="ctr" defTabSz="342900"/>
            <a:r>
              <a:rPr lang="en-US" sz="1050" b="1" dirty="0">
                <a:solidFill>
                  <a:srgbClr val="1F1F29"/>
                </a:solidFill>
              </a:rPr>
              <a:t>Monitoring Support  </a:t>
            </a:r>
          </a:p>
        </p:txBody>
      </p:sp>
      <p:sp>
        <p:nvSpPr>
          <p:cNvPr id="11" name="TextBox 10"/>
          <p:cNvSpPr txBox="1"/>
          <p:nvPr/>
        </p:nvSpPr>
        <p:spPr>
          <a:xfrm>
            <a:off x="6042656" y="3329953"/>
            <a:ext cx="2261054" cy="415498"/>
          </a:xfrm>
          <a:prstGeom prst="rect">
            <a:avLst/>
          </a:prstGeom>
          <a:solidFill>
            <a:srgbClr val="92D050"/>
          </a:solidFill>
          <a:ln>
            <a:solidFill>
              <a:schemeClr val="tx1"/>
            </a:solidFill>
          </a:ln>
        </p:spPr>
        <p:txBody>
          <a:bodyPr wrap="square" rtlCol="0">
            <a:spAutoFit/>
          </a:bodyPr>
          <a:lstStyle/>
          <a:p>
            <a:pPr algn="ctr" defTabSz="342900"/>
            <a:r>
              <a:rPr lang="en-US" sz="1050" b="1" dirty="0">
                <a:solidFill>
                  <a:srgbClr val="1F1F29"/>
                </a:solidFill>
              </a:rPr>
              <a:t>Monitoring and Support Report (s154 Report)</a:t>
            </a:r>
          </a:p>
        </p:txBody>
      </p:sp>
      <p:cxnSp>
        <p:nvCxnSpPr>
          <p:cNvPr id="16" name="Straight Arrow Connector 15"/>
          <p:cNvCxnSpPr>
            <a:stCxn id="8" idx="2"/>
            <a:endCxn id="9" idx="0"/>
          </p:cNvCxnSpPr>
          <p:nvPr/>
        </p:nvCxnSpPr>
        <p:spPr>
          <a:xfrm>
            <a:off x="4407387" y="2274272"/>
            <a:ext cx="0" cy="21706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0" idx="2"/>
          </p:cNvCxnSpPr>
          <p:nvPr/>
        </p:nvCxnSpPr>
        <p:spPr>
          <a:xfrm>
            <a:off x="7177586" y="2984691"/>
            <a:ext cx="5760" cy="30706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267199" y="4652939"/>
            <a:ext cx="611990"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5297009" y="4635835"/>
            <a:ext cx="769955" cy="4502"/>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138193" y="905059"/>
            <a:ext cx="288969" cy="25918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200" b="1" dirty="0">
                <a:solidFill>
                  <a:srgbClr val="1F1F29"/>
                </a:solidFill>
              </a:rPr>
              <a:t>1</a:t>
            </a:r>
          </a:p>
        </p:txBody>
      </p:sp>
      <p:sp>
        <p:nvSpPr>
          <p:cNvPr id="22" name="Oval 21"/>
          <p:cNvSpPr/>
          <p:nvPr/>
        </p:nvSpPr>
        <p:spPr>
          <a:xfrm>
            <a:off x="2998759" y="954124"/>
            <a:ext cx="288969" cy="24952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200" b="1" dirty="0">
                <a:solidFill>
                  <a:srgbClr val="1F1F29"/>
                </a:solidFill>
              </a:rPr>
              <a:t>2</a:t>
            </a:r>
          </a:p>
        </p:txBody>
      </p:sp>
      <p:sp>
        <p:nvSpPr>
          <p:cNvPr id="23" name="Oval 22"/>
          <p:cNvSpPr/>
          <p:nvPr/>
        </p:nvSpPr>
        <p:spPr>
          <a:xfrm>
            <a:off x="2991110" y="1742636"/>
            <a:ext cx="288969" cy="25918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200" b="1" dirty="0">
                <a:solidFill>
                  <a:srgbClr val="1F1F29"/>
                </a:solidFill>
              </a:rPr>
              <a:t>3</a:t>
            </a:r>
          </a:p>
        </p:txBody>
      </p:sp>
      <p:sp>
        <p:nvSpPr>
          <p:cNvPr id="24" name="Oval 23"/>
          <p:cNvSpPr/>
          <p:nvPr/>
        </p:nvSpPr>
        <p:spPr>
          <a:xfrm>
            <a:off x="2978231" y="2523407"/>
            <a:ext cx="288969" cy="25918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200" b="1" dirty="0">
                <a:solidFill>
                  <a:srgbClr val="1F1F29"/>
                </a:solidFill>
              </a:rPr>
              <a:t>4</a:t>
            </a:r>
          </a:p>
        </p:txBody>
      </p:sp>
      <p:sp>
        <p:nvSpPr>
          <p:cNvPr id="25" name="Oval 24"/>
          <p:cNvSpPr/>
          <p:nvPr/>
        </p:nvSpPr>
        <p:spPr>
          <a:xfrm>
            <a:off x="2485528" y="3971585"/>
            <a:ext cx="288969" cy="25918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200" b="1" dirty="0">
                <a:solidFill>
                  <a:srgbClr val="1F1F29"/>
                </a:solidFill>
              </a:rPr>
              <a:t>5</a:t>
            </a:r>
          </a:p>
        </p:txBody>
      </p:sp>
      <p:sp>
        <p:nvSpPr>
          <p:cNvPr id="26" name="Oval 25"/>
          <p:cNvSpPr/>
          <p:nvPr/>
        </p:nvSpPr>
        <p:spPr>
          <a:xfrm>
            <a:off x="5628070" y="2212035"/>
            <a:ext cx="423392" cy="329839"/>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050" dirty="0">
                <a:solidFill>
                  <a:srgbClr val="1F1F29"/>
                </a:solidFill>
              </a:rPr>
              <a:t>4a</a:t>
            </a:r>
          </a:p>
        </p:txBody>
      </p:sp>
      <p:sp>
        <p:nvSpPr>
          <p:cNvPr id="27" name="Oval 26"/>
          <p:cNvSpPr/>
          <p:nvPr/>
        </p:nvSpPr>
        <p:spPr>
          <a:xfrm>
            <a:off x="5628070" y="2808633"/>
            <a:ext cx="423392" cy="31455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050" dirty="0">
                <a:solidFill>
                  <a:srgbClr val="1F1F29"/>
                </a:solidFill>
              </a:rPr>
              <a:t>4b</a:t>
            </a:r>
          </a:p>
        </p:txBody>
      </p:sp>
      <p:sp>
        <p:nvSpPr>
          <p:cNvPr id="36" name="TextBox 35"/>
          <p:cNvSpPr txBox="1"/>
          <p:nvPr/>
        </p:nvSpPr>
        <p:spPr>
          <a:xfrm>
            <a:off x="6051462" y="2225231"/>
            <a:ext cx="2267495" cy="253916"/>
          </a:xfrm>
          <a:prstGeom prst="rect">
            <a:avLst/>
          </a:prstGeom>
          <a:solidFill>
            <a:srgbClr val="92D050"/>
          </a:solidFill>
          <a:ln>
            <a:solidFill>
              <a:schemeClr val="tx1"/>
            </a:solidFill>
          </a:ln>
        </p:spPr>
        <p:txBody>
          <a:bodyPr wrap="square" rtlCol="0">
            <a:spAutoFit/>
          </a:bodyPr>
          <a:lstStyle>
            <a:defPPr>
              <a:defRPr lang="en-US"/>
            </a:defPPr>
            <a:lvl1pPr algn="ctr">
              <a:defRPr sz="1600" b="1">
                <a:solidFill>
                  <a:srgbClr val="1F1F29"/>
                </a:solidFill>
                <a:effectLst/>
                <a:latin typeface="+mn-lt"/>
              </a:defRPr>
            </a:lvl1pPr>
          </a:lstStyle>
          <a:p>
            <a:pPr defTabSz="342900"/>
            <a:r>
              <a:rPr lang="en-US" sz="1050" dirty="0"/>
              <a:t>Contract targeted support</a:t>
            </a:r>
          </a:p>
        </p:txBody>
      </p:sp>
      <p:sp>
        <p:nvSpPr>
          <p:cNvPr id="37" name="TextBox 36"/>
          <p:cNvSpPr txBox="1"/>
          <p:nvPr/>
        </p:nvSpPr>
        <p:spPr>
          <a:xfrm>
            <a:off x="3280079" y="953272"/>
            <a:ext cx="2254616" cy="577081"/>
          </a:xfrm>
          <a:prstGeom prst="rect">
            <a:avLst/>
          </a:prstGeom>
          <a:solidFill>
            <a:srgbClr val="FFC000"/>
          </a:solidFill>
          <a:ln>
            <a:solidFill>
              <a:schemeClr val="tx1"/>
            </a:solidFill>
          </a:ln>
        </p:spPr>
        <p:txBody>
          <a:bodyPr wrap="square" rtlCol="0">
            <a:spAutoFit/>
          </a:bodyPr>
          <a:lstStyle/>
          <a:p>
            <a:pPr algn="ctr" defTabSz="342900"/>
            <a:r>
              <a:rPr lang="en-US" sz="1050" b="1" u="sng" dirty="0">
                <a:solidFill>
                  <a:srgbClr val="1F1F29"/>
                </a:solidFill>
              </a:rPr>
              <a:t>ONGOING SELF-ASSESSMENT</a:t>
            </a:r>
            <a:r>
              <a:rPr lang="en-US" sz="1050" b="1" dirty="0">
                <a:solidFill>
                  <a:srgbClr val="1F1F29"/>
                </a:solidFill>
              </a:rPr>
              <a:t>: Identify underperformance and self-correct</a:t>
            </a:r>
          </a:p>
        </p:txBody>
      </p:sp>
      <p:cxnSp>
        <p:nvCxnSpPr>
          <p:cNvPr id="52" name="Straight Arrow Connector 51"/>
          <p:cNvCxnSpPr>
            <a:stCxn id="37" idx="2"/>
            <a:endCxn id="8" idx="0"/>
          </p:cNvCxnSpPr>
          <p:nvPr/>
        </p:nvCxnSpPr>
        <p:spPr>
          <a:xfrm>
            <a:off x="4407387" y="1530353"/>
            <a:ext cx="0" cy="16683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4443614" y="3973123"/>
            <a:ext cx="288969" cy="25918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200" b="1" dirty="0">
                <a:solidFill>
                  <a:srgbClr val="1F1F29"/>
                </a:solidFill>
              </a:rPr>
              <a:t>6</a:t>
            </a:r>
          </a:p>
        </p:txBody>
      </p:sp>
      <p:sp>
        <p:nvSpPr>
          <p:cNvPr id="61" name="Oval 60"/>
          <p:cNvSpPr/>
          <p:nvPr/>
        </p:nvSpPr>
        <p:spPr>
          <a:xfrm>
            <a:off x="5619264" y="3471511"/>
            <a:ext cx="423392" cy="31455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050" dirty="0">
                <a:solidFill>
                  <a:srgbClr val="1F1F29"/>
                </a:solidFill>
              </a:rPr>
              <a:t>4c</a:t>
            </a:r>
          </a:p>
        </p:txBody>
      </p:sp>
      <p:cxnSp>
        <p:nvCxnSpPr>
          <p:cNvPr id="63" name="Straight Arrow Connector 62"/>
          <p:cNvCxnSpPr>
            <a:stCxn id="9" idx="2"/>
          </p:cNvCxnSpPr>
          <p:nvPr/>
        </p:nvCxnSpPr>
        <p:spPr bwMode="auto">
          <a:xfrm flipH="1">
            <a:off x="2708376" y="3229997"/>
            <a:ext cx="1699011" cy="662224"/>
          </a:xfrm>
          <a:prstGeom prst="straightConnector1">
            <a:avLst/>
          </a:prstGeom>
          <a:solidFill>
            <a:schemeClr val="accent1"/>
          </a:solidFill>
          <a:ln w="38100" cap="sq" cmpd="sng" algn="ctr">
            <a:solidFill>
              <a:schemeClr val="tx1"/>
            </a:solidFill>
            <a:prstDash val="solid"/>
            <a:round/>
            <a:headEnd type="none" w="sm" len="sm"/>
            <a:tailEnd type="triangle"/>
          </a:ln>
          <a:effectLst/>
        </p:spPr>
      </p:cxnSp>
      <p:cxnSp>
        <p:nvCxnSpPr>
          <p:cNvPr id="70" name="Straight Arrow Connector 69"/>
          <p:cNvCxnSpPr>
            <a:stCxn id="36" idx="2"/>
            <a:endCxn id="10" idx="0"/>
          </p:cNvCxnSpPr>
          <p:nvPr/>
        </p:nvCxnSpPr>
        <p:spPr bwMode="auto">
          <a:xfrm flipH="1">
            <a:off x="7177586" y="2479147"/>
            <a:ext cx="7624" cy="251628"/>
          </a:xfrm>
          <a:prstGeom prst="straightConnector1">
            <a:avLst/>
          </a:prstGeom>
          <a:solidFill>
            <a:schemeClr val="accent1"/>
          </a:solidFill>
          <a:ln w="38100" cap="sq" cmpd="sng" algn="ctr">
            <a:solidFill>
              <a:schemeClr val="tx1"/>
            </a:solidFill>
            <a:prstDash val="solid"/>
            <a:round/>
            <a:headEnd type="none" w="sm" len="sm"/>
            <a:tailEnd type="triangle"/>
          </a:ln>
          <a:effectLst/>
        </p:spPr>
      </p:cxnSp>
      <p:sp>
        <p:nvSpPr>
          <p:cNvPr id="81" name="Rectangle 80"/>
          <p:cNvSpPr/>
          <p:nvPr/>
        </p:nvSpPr>
        <p:spPr bwMode="auto">
          <a:xfrm>
            <a:off x="2052066" y="5055910"/>
            <a:ext cx="5298552" cy="568603"/>
          </a:xfrm>
          <a:prstGeom prst="rect">
            <a:avLst/>
          </a:prstGeom>
          <a:solidFill>
            <a:srgbClr val="C3C3C2"/>
          </a:solidFill>
          <a:ln w="28575" cap="sq" cmpd="sng" algn="ctr">
            <a:solidFill>
              <a:schemeClr val="tx1"/>
            </a:solidFill>
            <a:prstDash val="sysDash"/>
            <a:round/>
            <a:headEnd type="none" w="sm" len="sm"/>
            <a:tailEnd type="none" w="sm" len="sm"/>
          </a:ln>
          <a:effectLst/>
        </p:spPr>
        <p:txBody>
          <a:bodyPr vert="horz" wrap="none" lIns="68580" tIns="34290" rIns="68580" bIns="34290" numCol="1" rtlCol="0" anchor="t" anchorCtr="0" compatLnSpc="1">
            <a:prstTxWarp prst="textNoShape">
              <a:avLst/>
            </a:prstTxWarp>
          </a:bodyPr>
          <a:lstStyle/>
          <a:p>
            <a:pPr algn="ctr" fontAlgn="base">
              <a:spcBef>
                <a:spcPct val="0"/>
              </a:spcBef>
              <a:spcAft>
                <a:spcPct val="0"/>
              </a:spcAft>
            </a:pPr>
            <a:endParaRPr lang="en-US" sz="1200" b="1" dirty="0">
              <a:solidFill>
                <a:srgbClr val="000000"/>
              </a:solidFill>
            </a:endParaRPr>
          </a:p>
          <a:p>
            <a:pPr algn="ctr" fontAlgn="base">
              <a:spcBef>
                <a:spcPct val="0"/>
              </a:spcBef>
              <a:spcAft>
                <a:spcPct val="0"/>
              </a:spcAft>
            </a:pPr>
            <a:r>
              <a:rPr lang="en-US" sz="1200" b="1" dirty="0">
                <a:solidFill>
                  <a:srgbClr val="000000"/>
                </a:solidFill>
              </a:rPr>
              <a:t>ONGOING MUNICIPAL SUPPORT</a:t>
            </a:r>
          </a:p>
        </p:txBody>
      </p:sp>
      <p:sp>
        <p:nvSpPr>
          <p:cNvPr id="87" name="Oval 86"/>
          <p:cNvSpPr/>
          <p:nvPr/>
        </p:nvSpPr>
        <p:spPr>
          <a:xfrm>
            <a:off x="6574060" y="3973123"/>
            <a:ext cx="288969" cy="259187"/>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42900"/>
            <a:r>
              <a:rPr lang="en-US" sz="1200" b="1" dirty="0">
                <a:solidFill>
                  <a:srgbClr val="1F1F29"/>
                </a:solidFill>
              </a:rPr>
              <a:t>7</a:t>
            </a:r>
          </a:p>
        </p:txBody>
      </p:sp>
      <p:sp>
        <p:nvSpPr>
          <p:cNvPr id="2" name="Rectangle 1"/>
          <p:cNvSpPr/>
          <p:nvPr/>
        </p:nvSpPr>
        <p:spPr>
          <a:xfrm>
            <a:off x="267613" y="1164245"/>
            <a:ext cx="2594077" cy="1569284"/>
          </a:xfrm>
          <a:prstGeom prst="rect">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defTabSz="342900"/>
            <a:r>
              <a:rPr lang="en-ZA" sz="1050" b="1" dirty="0">
                <a:solidFill>
                  <a:schemeClr val="accent6"/>
                </a:solidFill>
                <a:latin typeface="Calibri" panose="020F0502020204030204" pitchFamily="34" charset="0"/>
              </a:rPr>
              <a:t>DEVELOP EARLY WARNING SYSTEM </a:t>
            </a:r>
            <a:r>
              <a:rPr lang="en-ZA" sz="1050" dirty="0">
                <a:solidFill>
                  <a:schemeClr val="accent6"/>
                </a:solidFill>
                <a:latin typeface="Calibri" panose="020F0502020204030204" pitchFamily="34" charset="0"/>
              </a:rPr>
              <a:t>using Statutory and periodic reports:</a:t>
            </a:r>
          </a:p>
          <a:p>
            <a:pPr marL="214313" indent="-214313" defTabSz="342900">
              <a:buFontTx/>
              <a:buChar char="-"/>
            </a:pPr>
            <a:r>
              <a:rPr lang="en-ZA" sz="1050" dirty="0">
                <a:solidFill>
                  <a:schemeClr val="accent6"/>
                </a:solidFill>
                <a:latin typeface="Calibri" panose="020F0502020204030204" pitchFamily="34" charset="0"/>
              </a:rPr>
              <a:t>AG reports </a:t>
            </a:r>
          </a:p>
          <a:p>
            <a:pPr marL="214313" indent="-214313" defTabSz="342900">
              <a:buFontTx/>
              <a:buChar char="-"/>
            </a:pPr>
            <a:r>
              <a:rPr lang="en-ZA" sz="1050" dirty="0">
                <a:solidFill>
                  <a:schemeClr val="accent6"/>
                </a:solidFill>
                <a:latin typeface="Calibri" panose="020F0502020204030204" pitchFamily="34" charset="0"/>
              </a:rPr>
              <a:t>MFMA Section 71 reports</a:t>
            </a:r>
          </a:p>
          <a:p>
            <a:pPr marL="214313" indent="-214313" defTabSz="342900">
              <a:buFontTx/>
              <a:buChar char="-"/>
            </a:pPr>
            <a:r>
              <a:rPr lang="en-ZA" sz="1050" dirty="0">
                <a:solidFill>
                  <a:schemeClr val="accent6"/>
                </a:solidFill>
                <a:latin typeface="Calibri" panose="020F0502020204030204" pitchFamily="34" charset="0"/>
              </a:rPr>
              <a:t>MFMA Section 72 reports </a:t>
            </a:r>
          </a:p>
          <a:p>
            <a:pPr marL="214313" indent="-214313" defTabSz="342900">
              <a:buFontTx/>
              <a:buChar char="-"/>
            </a:pPr>
            <a:r>
              <a:rPr lang="en-ZA" sz="1050" dirty="0">
                <a:solidFill>
                  <a:schemeClr val="accent6"/>
                </a:solidFill>
                <a:latin typeface="Calibri" panose="020F0502020204030204" pitchFamily="34" charset="0"/>
              </a:rPr>
              <a:t>MFMA Section 73 reports </a:t>
            </a:r>
          </a:p>
          <a:p>
            <a:pPr marL="214313" indent="-214313" defTabSz="342900">
              <a:buFontTx/>
              <a:buChar char="-"/>
            </a:pPr>
            <a:r>
              <a:rPr lang="en-ZA" sz="1050" dirty="0">
                <a:solidFill>
                  <a:schemeClr val="accent6"/>
                </a:solidFill>
                <a:latin typeface="Calibri" panose="020F0502020204030204" pitchFamily="34" charset="0"/>
              </a:rPr>
              <a:t>MSA section 106 reports (where such were evoked) </a:t>
            </a:r>
          </a:p>
          <a:p>
            <a:pPr marL="214313" indent="-214313" defTabSz="342900">
              <a:buFontTx/>
              <a:buChar char="-"/>
            </a:pPr>
            <a:r>
              <a:rPr lang="en-ZA" sz="1050" dirty="0">
                <a:solidFill>
                  <a:schemeClr val="accent6"/>
                </a:solidFill>
                <a:latin typeface="Calibri" panose="020F0502020204030204" pitchFamily="34" charset="0"/>
              </a:rPr>
              <a:t>Quarterly performance reports</a:t>
            </a:r>
          </a:p>
        </p:txBody>
      </p:sp>
      <p:sp>
        <p:nvSpPr>
          <p:cNvPr id="31" name="Title 1"/>
          <p:cNvSpPr>
            <a:spLocks noGrp="1"/>
          </p:cNvSpPr>
          <p:nvPr>
            <p:ph type="title"/>
          </p:nvPr>
        </p:nvSpPr>
        <p:spPr>
          <a:xfrm>
            <a:off x="457200" y="124515"/>
            <a:ext cx="6400800" cy="794815"/>
          </a:xfrm>
        </p:spPr>
        <p:txBody>
          <a:bodyPr>
            <a:normAutofit fontScale="90000"/>
          </a:bodyPr>
          <a:lstStyle/>
          <a:p>
            <a:r>
              <a:rPr lang="en-ZA" sz="2400" dirty="0" smtClean="0"/>
              <a:t>NEWLY ADOPTED SALGA SUPPORT APROACH</a:t>
            </a:r>
            <a:endParaRPr lang="en-ZA" sz="2400" dirty="0"/>
          </a:p>
        </p:txBody>
      </p:sp>
    </p:spTree>
    <p:extLst>
      <p:ext uri="{BB962C8B-B14F-4D97-AF65-F5344CB8AC3E}">
        <p14:creationId xmlns:p14="http://schemas.microsoft.com/office/powerpoint/2010/main" xmlns="" val="16755184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18053" y="274640"/>
            <a:ext cx="6663192" cy="794815"/>
          </a:xfrm>
        </p:spPr>
        <p:txBody>
          <a:bodyPr>
            <a:noAutofit/>
          </a:bodyPr>
          <a:lstStyle/>
          <a:p>
            <a:r>
              <a:rPr lang="en-ZA" sz="1800" dirty="0"/>
              <a:t/>
            </a:r>
            <a:br>
              <a:rPr lang="en-ZA" sz="1800" dirty="0"/>
            </a:br>
            <a:r>
              <a:rPr lang="en-ZA" sz="1800" dirty="0" smtClean="0"/>
              <a:t>REPORT ON MUNICIPAL AUDIT SUPPORT WORK BY SALGA </a:t>
            </a:r>
            <a:endParaRPr lang="en-ZA" sz="1100" b="1" i="1" dirty="0" smtClean="0">
              <a:solidFill>
                <a:schemeClr val="tx1"/>
              </a:solidFill>
              <a:latin typeface="+mn-lt"/>
              <a:cs typeface="Calibri" panose="020F0502020204030204" pitchFamily="34" charset="0"/>
            </a:endParaRPr>
          </a:p>
        </p:txBody>
      </p:sp>
      <p:sp>
        <p:nvSpPr>
          <p:cNvPr id="4" name="Text Placeholder 3"/>
          <p:cNvSpPr>
            <a:spLocks noGrp="1"/>
          </p:cNvSpPr>
          <p:nvPr>
            <p:ph type="body" sz="quarter" idx="10"/>
          </p:nvPr>
        </p:nvSpPr>
        <p:spPr>
          <a:xfrm>
            <a:off x="642939" y="1765311"/>
            <a:ext cx="8043862" cy="3811577"/>
          </a:xfrm>
        </p:spPr>
        <p:txBody>
          <a:bodyPr/>
          <a:lstStyle/>
          <a:p>
            <a:pPr marL="0" indent="0">
              <a:buNone/>
            </a:pPr>
            <a:r>
              <a:rPr lang="en-GB" dirty="0"/>
              <a:t> </a:t>
            </a:r>
          </a:p>
        </p:txBody>
      </p:sp>
      <p:pic>
        <p:nvPicPr>
          <p:cNvPr id="7171"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114313" y="2083242"/>
            <a:ext cx="1679830" cy="31687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Box 2"/>
          <p:cNvSpPr txBox="1"/>
          <p:nvPr/>
        </p:nvSpPr>
        <p:spPr>
          <a:xfrm>
            <a:off x="7086601" y="1372896"/>
            <a:ext cx="1600200" cy="553998"/>
          </a:xfrm>
          <a:prstGeom prst="rect">
            <a:avLst/>
          </a:prstGeom>
          <a:noFill/>
        </p:spPr>
        <p:txBody>
          <a:bodyPr>
            <a:spAutoFit/>
          </a:bodyPr>
          <a:lstStyle/>
          <a:p>
            <a:pPr algn="ctr" defTabSz="342900">
              <a:defRPr/>
            </a:pPr>
            <a:r>
              <a:rPr lang="en-ZA" sz="1500" b="1" dirty="0" smtClean="0">
                <a:solidFill>
                  <a:srgbClr val="F06D19"/>
                </a:solidFill>
                <a:latin typeface="Arial"/>
              </a:rPr>
              <a:t>Institutional </a:t>
            </a:r>
            <a:r>
              <a:rPr lang="en-ZA" sz="1500" b="1" dirty="0">
                <a:solidFill>
                  <a:srgbClr val="F06D19"/>
                </a:solidFill>
                <a:latin typeface="Arial"/>
              </a:rPr>
              <a:t>Capacity </a:t>
            </a:r>
          </a:p>
        </p:txBody>
      </p:sp>
      <p:graphicFrame>
        <p:nvGraphicFramePr>
          <p:cNvPr id="14" name="Table 13"/>
          <p:cNvGraphicFramePr>
            <a:graphicFrameLocks noGrp="1"/>
          </p:cNvGraphicFramePr>
          <p:nvPr>
            <p:extLst>
              <p:ext uri="{D42A27DB-BD31-4B8C-83A1-F6EECF244321}">
                <p14:modId xmlns:p14="http://schemas.microsoft.com/office/powerpoint/2010/main" xmlns="" val="2154960181"/>
              </p:ext>
            </p:extLst>
          </p:nvPr>
        </p:nvGraphicFramePr>
        <p:xfrm>
          <a:off x="242458" y="1069455"/>
          <a:ext cx="6871855" cy="5212080"/>
        </p:xfrm>
        <a:graphic>
          <a:graphicData uri="http://schemas.openxmlformats.org/drawingml/2006/table">
            <a:tbl>
              <a:tblPr firstRow="1" bandRow="1">
                <a:tableStyleId>{5C22544A-7EE6-4342-B048-85BDC9FD1C3A}</a:tableStyleId>
              </a:tblPr>
              <a:tblGrid>
                <a:gridCol w="407032">
                  <a:extLst>
                    <a:ext uri="{9D8B030D-6E8A-4147-A177-3AD203B41FA5}">
                      <a16:colId xmlns:a16="http://schemas.microsoft.com/office/drawing/2014/main" xmlns="" val="60079389"/>
                    </a:ext>
                  </a:extLst>
                </a:gridCol>
                <a:gridCol w="1405452">
                  <a:extLst>
                    <a:ext uri="{9D8B030D-6E8A-4147-A177-3AD203B41FA5}">
                      <a16:colId xmlns:a16="http://schemas.microsoft.com/office/drawing/2014/main" xmlns="" val="649221311"/>
                    </a:ext>
                  </a:extLst>
                </a:gridCol>
                <a:gridCol w="5059371">
                  <a:extLst>
                    <a:ext uri="{9D8B030D-6E8A-4147-A177-3AD203B41FA5}">
                      <a16:colId xmlns:a16="http://schemas.microsoft.com/office/drawing/2014/main" xmlns="" val="3300162121"/>
                    </a:ext>
                  </a:extLst>
                </a:gridCol>
              </a:tblGrid>
              <a:tr h="479160">
                <a:tc>
                  <a:txBody>
                    <a:bodyPr/>
                    <a:lstStyle/>
                    <a:p>
                      <a:r>
                        <a:rPr lang="en-ZA" dirty="0" smtClean="0">
                          <a:solidFill>
                            <a:schemeClr val="accent6"/>
                          </a:solidFill>
                          <a:latin typeface="Arial Narrow" panose="020B0606020202030204" pitchFamily="34" charset="0"/>
                        </a:rPr>
                        <a:t>NO</a:t>
                      </a:r>
                      <a:endParaRPr lang="en-ZA" dirty="0">
                        <a:solidFill>
                          <a:schemeClr val="accent6"/>
                        </a:solidFill>
                        <a:latin typeface="Arial Narrow" panose="020B0606020202030204" pitchFamily="34" charset="0"/>
                      </a:endParaRPr>
                    </a:p>
                  </a:txBody>
                  <a:tcPr/>
                </a:tc>
                <a:tc>
                  <a:txBody>
                    <a:bodyPr/>
                    <a:lstStyle/>
                    <a:p>
                      <a:r>
                        <a:rPr lang="en-ZA" dirty="0" smtClean="0">
                          <a:solidFill>
                            <a:schemeClr val="accent6"/>
                          </a:solidFill>
                          <a:latin typeface="Arial Narrow" panose="020B0606020202030204" pitchFamily="34" charset="0"/>
                        </a:rPr>
                        <a:t>SUPPORT PROGRAMMES</a:t>
                      </a:r>
                      <a:endParaRPr lang="en-ZA" dirty="0">
                        <a:solidFill>
                          <a:schemeClr val="accent6"/>
                        </a:solidFill>
                        <a:latin typeface="Arial Narrow" panose="020B0606020202030204" pitchFamily="34" charset="0"/>
                      </a:endParaRPr>
                    </a:p>
                  </a:txBody>
                  <a:tcPr/>
                </a:tc>
                <a:tc>
                  <a:txBody>
                    <a:bodyPr/>
                    <a:lstStyle/>
                    <a:p>
                      <a:r>
                        <a:rPr lang="en-ZA" dirty="0" smtClean="0">
                          <a:solidFill>
                            <a:schemeClr val="accent6"/>
                          </a:solidFill>
                          <a:latin typeface="Arial Narrow" panose="020B0606020202030204" pitchFamily="34" charset="0"/>
                        </a:rPr>
                        <a:t>DESCRIPTION AND ENVISAGE</a:t>
                      </a:r>
                      <a:r>
                        <a:rPr lang="en-ZA" baseline="0" dirty="0" smtClean="0">
                          <a:solidFill>
                            <a:schemeClr val="accent6"/>
                          </a:solidFill>
                          <a:latin typeface="Arial Narrow" panose="020B0606020202030204" pitchFamily="34" charset="0"/>
                        </a:rPr>
                        <a:t> IMPACT</a:t>
                      </a:r>
                      <a:endParaRPr lang="en-ZA" dirty="0">
                        <a:solidFill>
                          <a:schemeClr val="accent6"/>
                        </a:solidFill>
                        <a:latin typeface="Arial Narrow" panose="020B0606020202030204" pitchFamily="34" charset="0"/>
                      </a:endParaRPr>
                    </a:p>
                  </a:txBody>
                  <a:tcPr/>
                </a:tc>
                <a:extLst>
                  <a:ext uri="{0D108BD9-81ED-4DB2-BD59-A6C34878D82A}">
                    <a16:rowId xmlns:a16="http://schemas.microsoft.com/office/drawing/2014/main" xmlns="" val="746760717"/>
                  </a:ext>
                </a:extLst>
              </a:tr>
              <a:tr h="620143">
                <a:tc>
                  <a:txBody>
                    <a:bodyPr/>
                    <a:lstStyle/>
                    <a:p>
                      <a:pPr marL="0" algn="l" defTabSz="342900" rtl="0" eaLnBrk="1" latinLnBrk="0" hangingPunct="1"/>
                      <a:r>
                        <a:rPr lang="en-ZA" sz="1350" b="0" kern="1200" dirty="0" smtClean="0">
                          <a:solidFill>
                            <a:schemeClr val="accent6"/>
                          </a:solidFill>
                          <a:latin typeface="Arial Narrow" panose="020B0606020202030204" pitchFamily="34" charset="0"/>
                          <a:ea typeface="+mn-ea"/>
                          <a:cs typeface="+mn-cs"/>
                        </a:rPr>
                        <a:t>1</a:t>
                      </a:r>
                      <a:endParaRPr lang="en-ZA" sz="1350" b="0" kern="1200" dirty="0">
                        <a:solidFill>
                          <a:schemeClr val="accent6"/>
                        </a:solidFill>
                        <a:latin typeface="Arial Narrow" panose="020B0606020202030204" pitchFamily="34" charset="0"/>
                        <a:ea typeface="+mn-ea"/>
                        <a:cs typeface="+mn-cs"/>
                      </a:endParaRPr>
                    </a:p>
                  </a:txBody>
                  <a:tcPr/>
                </a:tc>
                <a:tc>
                  <a:txBody>
                    <a:bodyPr/>
                    <a:lstStyle/>
                    <a:p>
                      <a:pPr marL="0" algn="l" defTabSz="342900" rtl="0" eaLnBrk="1" latinLnBrk="0" hangingPunct="1"/>
                      <a:r>
                        <a:rPr lang="en-ZA" sz="1350" b="0" kern="1200" dirty="0" smtClean="0">
                          <a:solidFill>
                            <a:schemeClr val="accent6"/>
                          </a:solidFill>
                          <a:latin typeface="Arial Narrow" panose="020B0606020202030204" pitchFamily="34" charset="0"/>
                          <a:ea typeface="+mn-ea"/>
                          <a:cs typeface="+mn-cs"/>
                        </a:rPr>
                        <a:t>Establishment of Organisational Structure</a:t>
                      </a:r>
                      <a:endParaRPr lang="en-ZA" sz="1350" b="0" kern="1200" dirty="0">
                        <a:solidFill>
                          <a:schemeClr val="accent6"/>
                        </a:solidFill>
                        <a:latin typeface="Arial Narrow" panose="020B0606020202030204" pitchFamily="34" charset="0"/>
                        <a:ea typeface="+mn-ea"/>
                        <a:cs typeface="+mn-cs"/>
                      </a:endParaRPr>
                    </a:p>
                  </a:txBody>
                  <a:tcPr/>
                </a:tc>
                <a:tc>
                  <a:txBody>
                    <a:bodyPr/>
                    <a:lstStyle/>
                    <a:p>
                      <a:pPr algn="just"/>
                      <a:r>
                        <a:rPr lang="en-ZA" dirty="0" smtClean="0">
                          <a:solidFill>
                            <a:schemeClr val="accent6"/>
                          </a:solidFill>
                        </a:rPr>
                        <a:t>After</a:t>
                      </a:r>
                      <a:r>
                        <a:rPr lang="en-ZA" baseline="0" dirty="0" smtClean="0">
                          <a:solidFill>
                            <a:schemeClr val="accent6"/>
                          </a:solidFill>
                        </a:rPr>
                        <a:t> amalgamation of the three municipalities in 2016, it was required that the need to be one organisational structure for the smooth transition. SALGA, COGTA and the District Municipality, Sarah Baartman as part of the workstream in support of the transition, needed to provide support on different aspects, one of which was the development of the Organisational Structure for the new entity.  </a:t>
                      </a:r>
                      <a:br>
                        <a:rPr lang="en-ZA" baseline="0" dirty="0" smtClean="0">
                          <a:solidFill>
                            <a:schemeClr val="accent6"/>
                          </a:solidFill>
                        </a:rPr>
                      </a:br>
                      <a:r>
                        <a:rPr lang="en-ZA" baseline="0" dirty="0" smtClean="0">
                          <a:solidFill>
                            <a:schemeClr val="accent6"/>
                          </a:solidFill>
                        </a:rPr>
                        <a:t>During the process of developing the structure, various consultation with different forums took place, including the key social partner, Trade Unions. The structure was then finally adopted by council and made a legal document.</a:t>
                      </a:r>
                      <a:endParaRPr lang="en-ZA" dirty="0">
                        <a:solidFill>
                          <a:schemeClr val="accent6"/>
                        </a:solidFill>
                      </a:endParaRPr>
                    </a:p>
                  </a:txBody>
                  <a:tcPr/>
                </a:tc>
                <a:extLst>
                  <a:ext uri="{0D108BD9-81ED-4DB2-BD59-A6C34878D82A}">
                    <a16:rowId xmlns:a16="http://schemas.microsoft.com/office/drawing/2014/main" xmlns="" val="1907453937"/>
                  </a:ext>
                </a:extLst>
              </a:tr>
              <a:tr h="371123">
                <a:tc>
                  <a:txBody>
                    <a:bodyPr/>
                    <a:lstStyle/>
                    <a:p>
                      <a:pPr marL="0" algn="l" defTabSz="342900" rtl="0" eaLnBrk="1" latinLnBrk="0" hangingPunct="1"/>
                      <a:r>
                        <a:rPr lang="en-ZA" sz="1350" b="0" kern="1200" dirty="0" smtClean="0">
                          <a:solidFill>
                            <a:schemeClr val="accent6"/>
                          </a:solidFill>
                          <a:latin typeface="Arial Narrow" panose="020B0606020202030204" pitchFamily="34" charset="0"/>
                          <a:ea typeface="+mn-ea"/>
                          <a:cs typeface="+mn-cs"/>
                        </a:rPr>
                        <a:t>2</a:t>
                      </a:r>
                      <a:endParaRPr lang="en-ZA" sz="1350" b="0" kern="1200" dirty="0">
                        <a:solidFill>
                          <a:schemeClr val="accent6"/>
                        </a:solidFill>
                        <a:latin typeface="Arial Narrow" panose="020B0606020202030204" pitchFamily="34" charset="0"/>
                        <a:ea typeface="+mn-ea"/>
                        <a:cs typeface="+mn-cs"/>
                      </a:endParaRPr>
                    </a:p>
                  </a:txBody>
                  <a:tcPr/>
                </a:tc>
                <a:tc>
                  <a:txBody>
                    <a:bodyPr/>
                    <a:lstStyle/>
                    <a:p>
                      <a:pPr marL="0" algn="l" defTabSz="342900" rtl="0" eaLnBrk="1" latinLnBrk="0" hangingPunct="1"/>
                      <a:r>
                        <a:rPr lang="en-ZA" sz="1350" b="0" kern="1200" dirty="0" smtClean="0">
                          <a:solidFill>
                            <a:schemeClr val="accent6"/>
                          </a:solidFill>
                          <a:latin typeface="Arial Narrow" panose="020B0606020202030204" pitchFamily="34" charset="0"/>
                          <a:ea typeface="+mn-ea"/>
                          <a:cs typeface="+mn-cs"/>
                        </a:rPr>
                        <a:t>Staff Placement </a:t>
                      </a:r>
                      <a:endParaRPr lang="en-ZA" sz="1350" b="0" kern="1200" dirty="0">
                        <a:solidFill>
                          <a:schemeClr val="accent6"/>
                        </a:solidFill>
                        <a:latin typeface="Arial Narrow" panose="020B0606020202030204" pitchFamily="34" charset="0"/>
                        <a:ea typeface="+mn-ea"/>
                        <a:cs typeface="+mn-cs"/>
                      </a:endParaRPr>
                    </a:p>
                  </a:txBody>
                  <a:tcPr/>
                </a:tc>
                <a:tc>
                  <a:txBody>
                    <a:bodyPr/>
                    <a:lstStyle/>
                    <a:p>
                      <a:pPr algn="just"/>
                      <a:r>
                        <a:rPr lang="en-ZA" dirty="0" smtClean="0">
                          <a:solidFill>
                            <a:schemeClr val="accent6"/>
                          </a:solidFill>
                        </a:rPr>
                        <a:t>Following the approval of the new organisational structure, in terms of the best practice, all employees from the three</a:t>
                      </a:r>
                      <a:r>
                        <a:rPr lang="en-ZA" baseline="0" dirty="0" smtClean="0">
                          <a:solidFill>
                            <a:schemeClr val="accent6"/>
                          </a:solidFill>
                        </a:rPr>
                        <a:t> amalgamated entities, has to be placed into the new structure using a placement policy. We then assisted the Municipality by developing a placement policy, which we then ask them to customise it to speak to their situation. The placement policy was then adopted by council and subsequently, we provided further hands on support i.e. participating in the placement committee to ensure full compliance with the policy. The placement process was then concluded in 2019, and then the process of appeals started also in 2019 and concluded.</a:t>
                      </a:r>
                      <a:endParaRPr lang="en-ZA" dirty="0">
                        <a:solidFill>
                          <a:schemeClr val="accent6"/>
                        </a:solidFill>
                      </a:endParaRPr>
                    </a:p>
                  </a:txBody>
                  <a:tcPr/>
                </a:tc>
                <a:extLst>
                  <a:ext uri="{0D108BD9-81ED-4DB2-BD59-A6C34878D82A}">
                    <a16:rowId xmlns:a16="http://schemas.microsoft.com/office/drawing/2014/main" xmlns="" val="3802054514"/>
                  </a:ext>
                </a:extLst>
              </a:tr>
            </a:tbl>
          </a:graphicData>
        </a:graphic>
      </p:graphicFrame>
    </p:spTree>
    <p:extLst>
      <p:ext uri="{BB962C8B-B14F-4D97-AF65-F5344CB8AC3E}">
        <p14:creationId xmlns:p14="http://schemas.microsoft.com/office/powerpoint/2010/main" xmlns="" val="340224991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318053" y="274640"/>
            <a:ext cx="6663192" cy="794815"/>
          </a:xfrm>
        </p:spPr>
        <p:txBody>
          <a:bodyPr>
            <a:noAutofit/>
          </a:bodyPr>
          <a:lstStyle/>
          <a:p>
            <a:r>
              <a:rPr lang="en-ZA" sz="1800" dirty="0"/>
              <a:t/>
            </a:r>
            <a:br>
              <a:rPr lang="en-ZA" sz="1800" dirty="0"/>
            </a:br>
            <a:r>
              <a:rPr lang="en-ZA" sz="1800" dirty="0" smtClean="0"/>
              <a:t>REPORT ON MUNICIPAL AUDIT SUPPORT WORK BY SALGA </a:t>
            </a:r>
            <a:endParaRPr lang="en-ZA" sz="1100" b="1" i="1" dirty="0" smtClean="0">
              <a:solidFill>
                <a:schemeClr val="tx1"/>
              </a:solidFill>
              <a:latin typeface="+mn-lt"/>
              <a:cs typeface="Calibri" panose="020F0502020204030204" pitchFamily="34" charset="0"/>
            </a:endParaRPr>
          </a:p>
        </p:txBody>
      </p:sp>
      <p:sp>
        <p:nvSpPr>
          <p:cNvPr id="4" name="Text Placeholder 3"/>
          <p:cNvSpPr>
            <a:spLocks noGrp="1"/>
          </p:cNvSpPr>
          <p:nvPr>
            <p:ph type="body" sz="quarter" idx="10"/>
          </p:nvPr>
        </p:nvSpPr>
        <p:spPr>
          <a:xfrm>
            <a:off x="642939" y="1765311"/>
            <a:ext cx="8043862" cy="3811577"/>
          </a:xfrm>
        </p:spPr>
        <p:txBody>
          <a:bodyPr/>
          <a:lstStyle/>
          <a:p>
            <a:pPr marL="0" indent="0">
              <a:buNone/>
            </a:pPr>
            <a:r>
              <a:rPr lang="en-GB" dirty="0"/>
              <a:t> </a:t>
            </a:r>
          </a:p>
        </p:txBody>
      </p:sp>
      <p:pic>
        <p:nvPicPr>
          <p:cNvPr id="7171" name="Picture 2" descr="C:\Users\jpatrick\AppData\Local\Microsoft\Windows\Temporary Internet Files\Content.IE5\E7DVQ15E\MC900366300[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114313" y="2083242"/>
            <a:ext cx="1679830" cy="31687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Box 2"/>
          <p:cNvSpPr txBox="1"/>
          <p:nvPr/>
        </p:nvSpPr>
        <p:spPr>
          <a:xfrm>
            <a:off x="7086601" y="1372896"/>
            <a:ext cx="1600200" cy="553998"/>
          </a:xfrm>
          <a:prstGeom prst="rect">
            <a:avLst/>
          </a:prstGeom>
          <a:noFill/>
        </p:spPr>
        <p:txBody>
          <a:bodyPr>
            <a:spAutoFit/>
          </a:bodyPr>
          <a:lstStyle/>
          <a:p>
            <a:pPr algn="ctr" defTabSz="342900">
              <a:defRPr/>
            </a:pPr>
            <a:r>
              <a:rPr lang="en-ZA" sz="1500" b="1" dirty="0" smtClean="0">
                <a:solidFill>
                  <a:srgbClr val="F06D19"/>
                </a:solidFill>
                <a:latin typeface="Arial"/>
              </a:rPr>
              <a:t>Institutional </a:t>
            </a:r>
            <a:r>
              <a:rPr lang="en-ZA" sz="1500" b="1" dirty="0">
                <a:solidFill>
                  <a:srgbClr val="F06D19"/>
                </a:solidFill>
                <a:latin typeface="Arial"/>
              </a:rPr>
              <a:t>Capacity </a:t>
            </a:r>
          </a:p>
        </p:txBody>
      </p:sp>
      <p:graphicFrame>
        <p:nvGraphicFramePr>
          <p:cNvPr id="14" name="Table 13"/>
          <p:cNvGraphicFramePr>
            <a:graphicFrameLocks noGrp="1"/>
          </p:cNvGraphicFramePr>
          <p:nvPr>
            <p:extLst>
              <p:ext uri="{D42A27DB-BD31-4B8C-83A1-F6EECF244321}">
                <p14:modId xmlns:p14="http://schemas.microsoft.com/office/powerpoint/2010/main" xmlns="" val="2290849690"/>
              </p:ext>
            </p:extLst>
          </p:nvPr>
        </p:nvGraphicFramePr>
        <p:xfrm>
          <a:off x="290945" y="1282891"/>
          <a:ext cx="6716025" cy="4183380"/>
        </p:xfrm>
        <a:graphic>
          <a:graphicData uri="http://schemas.openxmlformats.org/drawingml/2006/table">
            <a:tbl>
              <a:tblPr firstRow="1" bandRow="1">
                <a:tableStyleId>{5C22544A-7EE6-4342-B048-85BDC9FD1C3A}</a:tableStyleId>
              </a:tblPr>
              <a:tblGrid>
                <a:gridCol w="407032">
                  <a:extLst>
                    <a:ext uri="{9D8B030D-6E8A-4147-A177-3AD203B41FA5}">
                      <a16:colId xmlns:a16="http://schemas.microsoft.com/office/drawing/2014/main" xmlns="" val="60079389"/>
                    </a:ext>
                  </a:extLst>
                </a:gridCol>
                <a:gridCol w="1337300">
                  <a:extLst>
                    <a:ext uri="{9D8B030D-6E8A-4147-A177-3AD203B41FA5}">
                      <a16:colId xmlns:a16="http://schemas.microsoft.com/office/drawing/2014/main" xmlns="" val="649221311"/>
                    </a:ext>
                  </a:extLst>
                </a:gridCol>
                <a:gridCol w="4971693">
                  <a:extLst>
                    <a:ext uri="{9D8B030D-6E8A-4147-A177-3AD203B41FA5}">
                      <a16:colId xmlns:a16="http://schemas.microsoft.com/office/drawing/2014/main" xmlns="" val="3300162121"/>
                    </a:ext>
                  </a:extLst>
                </a:gridCol>
              </a:tblGrid>
              <a:tr h="479160">
                <a:tc>
                  <a:txBody>
                    <a:bodyPr/>
                    <a:lstStyle/>
                    <a:p>
                      <a:r>
                        <a:rPr lang="en-ZA" dirty="0" smtClean="0">
                          <a:solidFill>
                            <a:schemeClr val="accent6"/>
                          </a:solidFill>
                          <a:latin typeface="Arial Narrow" panose="020B0606020202030204" pitchFamily="34" charset="0"/>
                        </a:rPr>
                        <a:t>NO</a:t>
                      </a:r>
                      <a:endParaRPr lang="en-ZA" dirty="0">
                        <a:solidFill>
                          <a:schemeClr val="accent6"/>
                        </a:solidFill>
                        <a:latin typeface="Arial Narrow" panose="020B0606020202030204" pitchFamily="34" charset="0"/>
                      </a:endParaRPr>
                    </a:p>
                  </a:txBody>
                  <a:tcPr/>
                </a:tc>
                <a:tc>
                  <a:txBody>
                    <a:bodyPr/>
                    <a:lstStyle/>
                    <a:p>
                      <a:r>
                        <a:rPr lang="en-ZA" dirty="0" smtClean="0">
                          <a:solidFill>
                            <a:schemeClr val="accent6"/>
                          </a:solidFill>
                          <a:latin typeface="Arial Narrow" panose="020B0606020202030204" pitchFamily="34" charset="0"/>
                        </a:rPr>
                        <a:t>SUPPORT PROGRAMMES</a:t>
                      </a:r>
                      <a:endParaRPr lang="en-ZA" dirty="0">
                        <a:solidFill>
                          <a:schemeClr val="accent6"/>
                        </a:solidFill>
                        <a:latin typeface="Arial Narrow" panose="020B0606020202030204" pitchFamily="34" charset="0"/>
                      </a:endParaRPr>
                    </a:p>
                  </a:txBody>
                  <a:tcPr/>
                </a:tc>
                <a:tc>
                  <a:txBody>
                    <a:bodyPr/>
                    <a:lstStyle/>
                    <a:p>
                      <a:r>
                        <a:rPr lang="en-ZA" dirty="0" smtClean="0">
                          <a:solidFill>
                            <a:schemeClr val="accent6"/>
                          </a:solidFill>
                          <a:latin typeface="Arial Narrow" panose="020B0606020202030204" pitchFamily="34" charset="0"/>
                        </a:rPr>
                        <a:t>DESCRIPTION AND ENVISAGE</a:t>
                      </a:r>
                      <a:r>
                        <a:rPr lang="en-ZA" baseline="0" dirty="0" smtClean="0">
                          <a:solidFill>
                            <a:schemeClr val="accent6"/>
                          </a:solidFill>
                          <a:latin typeface="Arial Narrow" panose="020B0606020202030204" pitchFamily="34" charset="0"/>
                        </a:rPr>
                        <a:t> IMPACT</a:t>
                      </a:r>
                      <a:endParaRPr lang="en-ZA" dirty="0">
                        <a:solidFill>
                          <a:schemeClr val="accent6"/>
                        </a:solidFill>
                        <a:latin typeface="Arial Narrow" panose="020B0606020202030204" pitchFamily="34" charset="0"/>
                      </a:endParaRPr>
                    </a:p>
                  </a:txBody>
                  <a:tcPr/>
                </a:tc>
                <a:extLst>
                  <a:ext uri="{0D108BD9-81ED-4DB2-BD59-A6C34878D82A}">
                    <a16:rowId xmlns:a16="http://schemas.microsoft.com/office/drawing/2014/main" xmlns="" val="746760717"/>
                  </a:ext>
                </a:extLst>
              </a:tr>
              <a:tr h="428217">
                <a:tc>
                  <a:txBody>
                    <a:bodyPr/>
                    <a:lstStyle/>
                    <a:p>
                      <a:pPr marL="0" algn="l" defTabSz="342900" rtl="0" eaLnBrk="1" latinLnBrk="0" hangingPunct="1"/>
                      <a:r>
                        <a:rPr lang="en-ZA" sz="1350" b="0" kern="1200" dirty="0" smtClean="0">
                          <a:solidFill>
                            <a:schemeClr val="accent6"/>
                          </a:solidFill>
                          <a:latin typeface="Arial Narrow" panose="020B0606020202030204" pitchFamily="34" charset="0"/>
                          <a:ea typeface="+mn-ea"/>
                          <a:cs typeface="+mn-cs"/>
                        </a:rPr>
                        <a:t>3</a:t>
                      </a:r>
                      <a:endParaRPr lang="en-ZA" sz="1350" b="0" kern="1200" dirty="0">
                        <a:solidFill>
                          <a:schemeClr val="accent6"/>
                        </a:solidFill>
                        <a:latin typeface="Arial Narrow" panose="020B0606020202030204" pitchFamily="34" charset="0"/>
                        <a:ea typeface="+mn-ea"/>
                        <a:cs typeface="+mn-cs"/>
                      </a:endParaRPr>
                    </a:p>
                  </a:txBody>
                  <a:tcPr/>
                </a:tc>
                <a:tc>
                  <a:txBody>
                    <a:bodyPr/>
                    <a:lstStyle/>
                    <a:p>
                      <a:r>
                        <a:rPr lang="en-ZA" dirty="0" smtClean="0">
                          <a:solidFill>
                            <a:schemeClr val="accent6"/>
                          </a:solidFill>
                          <a:latin typeface="Arial Narrow" panose="020B0606020202030204" pitchFamily="34" charset="0"/>
                        </a:rPr>
                        <a:t>Job Description and Job Evaluation</a:t>
                      </a:r>
                      <a:endParaRPr lang="en-ZA" dirty="0">
                        <a:solidFill>
                          <a:schemeClr val="accent6"/>
                        </a:solidFill>
                        <a:latin typeface="Arial Narrow" panose="020B0606020202030204" pitchFamily="34" charset="0"/>
                      </a:endParaRPr>
                    </a:p>
                  </a:txBody>
                  <a:tcPr/>
                </a:tc>
                <a:tc>
                  <a:txBody>
                    <a:bodyPr/>
                    <a:lstStyle/>
                    <a:p>
                      <a:pPr algn="just"/>
                      <a:r>
                        <a:rPr lang="en-ZA" dirty="0" smtClean="0">
                          <a:solidFill>
                            <a:schemeClr val="accent6"/>
                          </a:solidFill>
                          <a:latin typeface="Arial Narrow" panose="020B0606020202030204" pitchFamily="34" charset="0"/>
                        </a:rPr>
                        <a:t>In</a:t>
                      </a:r>
                      <a:r>
                        <a:rPr lang="en-ZA" baseline="0" dirty="0" smtClean="0">
                          <a:solidFill>
                            <a:schemeClr val="accent6"/>
                          </a:solidFill>
                          <a:latin typeface="Arial Narrow" panose="020B0606020202030204" pitchFamily="34" charset="0"/>
                        </a:rPr>
                        <a:t> line with the process of placement, one of the requirements is to ensure that all positions in the organisational structure have Job Descriptions and are evaluated. SALGA, working with Sarah Baartman District provided support with Job Description writing through a consultant appointed by the Sarah Baartman District. The process has not yet been finalised however, the consultant is still working with the municipality to ensure that all positions have job descriptions, and subsequently, the process of job evaluation will resume through the District Wide Job Evaluation Committee.</a:t>
                      </a:r>
                      <a:endParaRPr lang="en-ZA" dirty="0">
                        <a:solidFill>
                          <a:schemeClr val="accent6"/>
                        </a:solidFill>
                        <a:latin typeface="Arial Narrow" panose="020B0606020202030204" pitchFamily="34" charset="0"/>
                      </a:endParaRPr>
                    </a:p>
                  </a:txBody>
                  <a:tcPr/>
                </a:tc>
                <a:extLst>
                  <a:ext uri="{0D108BD9-81ED-4DB2-BD59-A6C34878D82A}">
                    <a16:rowId xmlns:a16="http://schemas.microsoft.com/office/drawing/2014/main" xmlns="" val="10003"/>
                  </a:ext>
                </a:extLst>
              </a:tr>
              <a:tr h="504345">
                <a:tc>
                  <a:txBody>
                    <a:bodyPr/>
                    <a:lstStyle/>
                    <a:p>
                      <a:pPr marL="0" algn="l" defTabSz="342900" rtl="0" eaLnBrk="1" latinLnBrk="0" hangingPunct="1"/>
                      <a:r>
                        <a:rPr lang="en-ZA" sz="1350" b="0" kern="1200" dirty="0" smtClean="0">
                          <a:solidFill>
                            <a:schemeClr val="accent6"/>
                          </a:solidFill>
                          <a:latin typeface="Arial Narrow" panose="020B0606020202030204" pitchFamily="34" charset="0"/>
                          <a:ea typeface="+mn-ea"/>
                          <a:cs typeface="+mn-cs"/>
                        </a:rPr>
                        <a:t>4</a:t>
                      </a:r>
                      <a:endParaRPr lang="en-ZA" sz="1350" b="0" kern="1200" dirty="0">
                        <a:solidFill>
                          <a:schemeClr val="accent6"/>
                        </a:solidFill>
                        <a:latin typeface="Arial Narrow" panose="020B0606020202030204" pitchFamily="34" charset="0"/>
                        <a:ea typeface="+mn-ea"/>
                        <a:cs typeface="+mn-cs"/>
                      </a:endParaRPr>
                    </a:p>
                  </a:txBody>
                  <a:tcPr/>
                </a:tc>
                <a:tc>
                  <a:txBody>
                    <a:bodyPr/>
                    <a:lstStyle/>
                    <a:p>
                      <a:pPr marL="0" algn="l" defTabSz="342900" rtl="0" eaLnBrk="1" latinLnBrk="0" hangingPunct="1"/>
                      <a:r>
                        <a:rPr lang="en-ZA" sz="1350" b="0" kern="1200" dirty="0" smtClean="0">
                          <a:solidFill>
                            <a:schemeClr val="accent6"/>
                          </a:solidFill>
                          <a:latin typeface="Arial Narrow" panose="020B0606020202030204" pitchFamily="34" charset="0"/>
                          <a:ea typeface="+mn-ea"/>
                          <a:cs typeface="+mn-cs"/>
                        </a:rPr>
                        <a:t>Recruitment Process</a:t>
                      </a:r>
                      <a:endParaRPr lang="en-ZA" sz="1350" b="0" kern="1200" dirty="0">
                        <a:solidFill>
                          <a:schemeClr val="accent6"/>
                        </a:solidFill>
                        <a:latin typeface="Arial Narrow" panose="020B0606020202030204" pitchFamily="34" charset="0"/>
                        <a:ea typeface="+mn-ea"/>
                        <a:cs typeface="+mn-cs"/>
                      </a:endParaRPr>
                    </a:p>
                  </a:txBody>
                  <a:tcPr/>
                </a:tc>
                <a:tc>
                  <a:txBody>
                    <a:bodyPr/>
                    <a:lstStyle/>
                    <a:p>
                      <a:pPr algn="just"/>
                      <a:r>
                        <a:rPr lang="en-ZA" dirty="0" smtClean="0">
                          <a:solidFill>
                            <a:schemeClr val="accent6"/>
                          </a:solidFill>
                        </a:rPr>
                        <a:t>After</a:t>
                      </a:r>
                      <a:r>
                        <a:rPr lang="en-ZA" baseline="0" dirty="0" smtClean="0">
                          <a:solidFill>
                            <a:schemeClr val="accent6"/>
                          </a:solidFill>
                        </a:rPr>
                        <a:t> the amalgamation of the three entities, all contracts of employment of senior managers expired. SALGA, then provided hands on support with recruitment of senior managers to ensure full compliance with regulations on appointment of senior managers. The positions include, CFO, Senior manager responsible for Community Services, Senior Manager responsible for Economic Development, Senior Manager responsible for Technical Services, Senior Manager responsible for Corporate Services.</a:t>
                      </a:r>
                      <a:endParaRPr lang="en-ZA" dirty="0">
                        <a:solidFill>
                          <a:schemeClr val="accent6"/>
                        </a:solidFill>
                      </a:endParaRPr>
                    </a:p>
                  </a:txBody>
                  <a:tcPr/>
                </a:tc>
                <a:extLst>
                  <a:ext uri="{0D108BD9-81ED-4DB2-BD59-A6C34878D82A}">
                    <a16:rowId xmlns:a16="http://schemas.microsoft.com/office/drawing/2014/main" xmlns="" val="391644098"/>
                  </a:ext>
                </a:extLst>
              </a:tr>
            </a:tbl>
          </a:graphicData>
        </a:graphic>
      </p:graphicFrame>
    </p:spTree>
    <p:extLst>
      <p:ext uri="{BB962C8B-B14F-4D97-AF65-F5344CB8AC3E}">
        <p14:creationId xmlns:p14="http://schemas.microsoft.com/office/powerpoint/2010/main" xmlns="" val="340047771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Default Theme">
  <a:themeElements>
    <a:clrScheme name="SALGA 1">
      <a:dk1>
        <a:srgbClr val="F06D19"/>
      </a:dk1>
      <a:lt1>
        <a:sysClr val="window" lastClr="FFFFFF"/>
      </a:lt1>
      <a:dk2>
        <a:srgbClr val="C7C9CA"/>
      </a:dk2>
      <a:lt2>
        <a:srgbClr val="D6B758"/>
      </a:lt2>
      <a:accent1>
        <a:srgbClr val="F06D19"/>
      </a:accent1>
      <a:accent2>
        <a:srgbClr val="D6B758"/>
      </a:accent2>
      <a:accent3>
        <a:srgbClr val="8F8E8E"/>
      </a:accent3>
      <a:accent4>
        <a:srgbClr val="C7C9CA"/>
      </a:accent4>
      <a:accent5>
        <a:srgbClr val="FFFFFF"/>
      </a:accent5>
      <a:accent6>
        <a:srgbClr val="000000"/>
      </a:accent6>
      <a:hlink>
        <a:srgbClr val="8F8E8E"/>
      </a:hlink>
      <a:folHlink>
        <a:srgbClr val="C7C9C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SBP Key Focus Areas_ 11 July 2016 [Read-Only]" id="{756A072A-2630-4E26-A94B-B0BEED7BB4EC}" vid="{AE62CCC5-3FA7-4DAC-8C7B-7225B3C0125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3468</TotalTime>
  <Words>2014</Words>
  <Application>Microsoft Office PowerPoint</Application>
  <PresentationFormat>On-screen Show (4:3)</PresentationFormat>
  <Paragraphs>283</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Office Theme</vt:lpstr>
      <vt:lpstr>1_Default Theme</vt:lpstr>
      <vt:lpstr>DR BEYERS NAUDE LOCAL MUNICIPALITY</vt:lpstr>
      <vt:lpstr>AREAS OF SUPPORT PROVIDED BY SALGA</vt:lpstr>
      <vt:lpstr>HISTORICAL CONTEXT  Dr Beyers Naude is one of the recently established prior 2016 Local Government Election </vt:lpstr>
      <vt:lpstr>Slide 4</vt:lpstr>
      <vt:lpstr>DR BEYERS NAUDE  LOCAL MUNICIPALITY:  AUDIT OUTCOMES AND KEY FINDINGS</vt:lpstr>
      <vt:lpstr>MUNICIPAL AUDIT SUPPORT PROGRAMME  </vt:lpstr>
      <vt:lpstr>NEWLY ADOPTED SALGA SUPPORT APROACH</vt:lpstr>
      <vt:lpstr> REPORT ON MUNICIPAL AUDIT SUPPORT WORK BY SALGA </vt:lpstr>
      <vt:lpstr> REPORT ON MUNICIPAL AUDIT SUPPORT WORK BY SALGA </vt:lpstr>
      <vt:lpstr> REPORT ON MUNICIPAL AUDIT SUPPORT WORK BY SALGA </vt:lpstr>
      <vt:lpstr> REPORT ON MUNICIPAL AUDIT SUPPORT WORK BY SALGA </vt:lpstr>
      <vt:lpstr>Slide 12</vt:lpstr>
      <vt:lpstr> REPORT ON MUNICIPAL AUDIT SUPPORT WORK BY SALGA </vt:lpstr>
      <vt:lpstr> REPORT ON MUNICIPAL AUDIT SUPPORT WORK BY SALGA </vt:lpstr>
      <vt:lpstr> REPORT ON MUNICIPAL AUDIT SUPPORT WORK BY SALGA </vt:lpstr>
      <vt:lpstr> REPORT ON MUNICIPAL AUDIT SUPPORT WORK BY SALGA </vt:lpstr>
      <vt:lpstr>            RECOMMENDATIONS </vt:lpstr>
      <vt:lpstr>Slide 18</vt:lpstr>
    </vt:vector>
  </TitlesOfParts>
  <Company>SALGA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Mthokozisi Zwane</dc:creator>
  <cp:lastModifiedBy>Monique</cp:lastModifiedBy>
  <cp:revision>108</cp:revision>
  <dcterms:created xsi:type="dcterms:W3CDTF">2016-05-17T13:07:50Z</dcterms:created>
  <dcterms:modified xsi:type="dcterms:W3CDTF">2020-08-19T10:56:32Z</dcterms:modified>
</cp:coreProperties>
</file>