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720" r:id="rId3"/>
    <p:sldMasterId id="2147483759" r:id="rId4"/>
    <p:sldMasterId id="2147483774" r:id="rId5"/>
  </p:sldMasterIdLst>
  <p:notesMasterIdLst>
    <p:notesMasterId r:id="rId30"/>
  </p:notesMasterIdLst>
  <p:handoutMasterIdLst>
    <p:handoutMasterId r:id="rId31"/>
  </p:handoutMasterIdLst>
  <p:sldIdLst>
    <p:sldId id="1124" r:id="rId6"/>
    <p:sldId id="1152" r:id="rId7"/>
    <p:sldId id="1176" r:id="rId8"/>
    <p:sldId id="1175" r:id="rId9"/>
    <p:sldId id="1201" r:id="rId10"/>
    <p:sldId id="1198" r:id="rId11"/>
    <p:sldId id="1187" r:id="rId12"/>
    <p:sldId id="1202" r:id="rId13"/>
    <p:sldId id="1210" r:id="rId14"/>
    <p:sldId id="1204" r:id="rId15"/>
    <p:sldId id="1203" r:id="rId16"/>
    <p:sldId id="1213" r:id="rId17"/>
    <p:sldId id="1211" r:id="rId18"/>
    <p:sldId id="1170" r:id="rId19"/>
    <p:sldId id="1191" r:id="rId20"/>
    <p:sldId id="1177" r:id="rId21"/>
    <p:sldId id="1205" r:id="rId22"/>
    <p:sldId id="1183" r:id="rId23"/>
    <p:sldId id="1212" r:id="rId24"/>
    <p:sldId id="1184" r:id="rId25"/>
    <p:sldId id="1186" r:id="rId26"/>
    <p:sldId id="1200" r:id="rId27"/>
    <p:sldId id="1172" r:id="rId28"/>
    <p:sldId id="1173" r:id="rId29"/>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ukani Mthintso" initials="VM" lastIdx="2" clrIdx="0">
    <p:extLst>
      <p:ext uri="{19B8F6BF-5375-455C-9EA6-DF929625EA0E}">
        <p15:presenceInfo xmlns:p15="http://schemas.microsoft.com/office/powerpoint/2012/main" xmlns="" userId="Vukani Mthints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F4718"/>
    <a:srgbClr val="F9671C"/>
    <a:srgbClr val="3C8C40"/>
    <a:srgbClr val="D15900"/>
    <a:srgbClr val="005D2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34" autoAdjust="0"/>
    <p:restoredTop sz="94343" autoAdjust="0"/>
  </p:normalViewPr>
  <p:slideViewPr>
    <p:cSldViewPr snapToObjects="1">
      <p:cViewPr varScale="1">
        <p:scale>
          <a:sx n="73" d="100"/>
          <a:sy n="73" d="100"/>
        </p:scale>
        <p:origin x="-133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1.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commentAuthors" Target="commentAuthors.xml"/><Relationship Id="rId5" Type="http://schemas.openxmlformats.org/officeDocument/2006/relationships/slideMaster" Target="slideMasters/slideMaster3.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2.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ZA" altLang="en-US" dirty="0"/>
          </a:p>
        </p:txBody>
      </p:sp>
      <p:sp>
        <p:nvSpPr>
          <p:cNvPr id="3" name="Date Placeholder 2"/>
          <p:cNvSpPr>
            <a:spLocks noGrp="1"/>
          </p:cNvSpPr>
          <p:nvPr>
            <p:ph type="dt" sz="quarter" idx="1"/>
          </p:nvPr>
        </p:nvSpPr>
        <p:spPr>
          <a:xfrm>
            <a:off x="3970159" y="0"/>
            <a:ext cx="3038604" cy="465341"/>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A95F1E8F-4337-4EEA-ADE0-1816A0B15578}" type="datetimeFigureOut">
              <a:rPr lang="en-ZA" altLang="en-US"/>
              <a:pPr>
                <a:defRPr/>
              </a:pPr>
              <a:t>2020/08/19</a:t>
            </a:fld>
            <a:endParaRPr lang="en-ZA" altLang="en-US" dirty="0"/>
          </a:p>
        </p:txBody>
      </p:sp>
      <p:sp>
        <p:nvSpPr>
          <p:cNvPr id="4" name="Footer Placeholder 3"/>
          <p:cNvSpPr>
            <a:spLocks noGrp="1"/>
          </p:cNvSpPr>
          <p:nvPr>
            <p:ph type="ftr" sz="quarter" idx="2"/>
          </p:nvPr>
        </p:nvSpPr>
        <p:spPr>
          <a:xfrm>
            <a:off x="0" y="8829573"/>
            <a:ext cx="3038604" cy="46534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ZA" altLang="en-US" dirty="0"/>
          </a:p>
        </p:txBody>
      </p:sp>
      <p:sp>
        <p:nvSpPr>
          <p:cNvPr id="5" name="Slide Number Placeholder 4"/>
          <p:cNvSpPr>
            <a:spLocks noGrp="1"/>
          </p:cNvSpPr>
          <p:nvPr>
            <p:ph type="sldNum" sz="quarter" idx="3"/>
          </p:nvPr>
        </p:nvSpPr>
        <p:spPr>
          <a:xfrm>
            <a:off x="3970159" y="8829573"/>
            <a:ext cx="3038604" cy="46534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D877F5E-48A0-4D35-8E8F-FB17EE24D763}" type="slidenum">
              <a:rPr lang="en-ZA" altLang="en-US"/>
              <a:pPr>
                <a:defRPr/>
              </a:pPr>
              <a:t>‹#›</a:t>
            </a:fld>
            <a:endParaRPr lang="en-ZA" altLang="en-US" dirty="0"/>
          </a:p>
        </p:txBody>
      </p:sp>
    </p:spTree>
    <p:extLst>
      <p:ext uri="{BB962C8B-B14F-4D97-AF65-F5344CB8AC3E}">
        <p14:creationId xmlns:p14="http://schemas.microsoft.com/office/powerpoint/2010/main" xmlns="" val="485472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ZA" altLang="en-US" dirty="0"/>
          </a:p>
        </p:txBody>
      </p:sp>
      <p:sp>
        <p:nvSpPr>
          <p:cNvPr id="3" name="Date Placeholder 2"/>
          <p:cNvSpPr>
            <a:spLocks noGrp="1"/>
          </p:cNvSpPr>
          <p:nvPr>
            <p:ph type="dt" idx="1"/>
          </p:nvPr>
        </p:nvSpPr>
        <p:spPr>
          <a:xfrm>
            <a:off x="3970159" y="0"/>
            <a:ext cx="3038604" cy="465341"/>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8EE57824-2140-44FD-9E28-D8DE1A0246F8}" type="datetimeFigureOut">
              <a:rPr lang="en-ZA" altLang="en-US"/>
              <a:pPr>
                <a:defRPr/>
              </a:pPr>
              <a:t>2020/08/19</a:t>
            </a:fld>
            <a:endParaRPr lang="en-ZA" alt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ZA" noProof="0" dirty="0"/>
          </a:p>
        </p:txBody>
      </p:sp>
      <p:sp>
        <p:nvSpPr>
          <p:cNvPr id="5" name="Notes Placeholder 4"/>
          <p:cNvSpPr>
            <a:spLocks noGrp="1"/>
          </p:cNvSpPr>
          <p:nvPr>
            <p:ph type="body" sz="quarter" idx="3"/>
          </p:nvPr>
        </p:nvSpPr>
        <p:spPr>
          <a:xfrm>
            <a:off x="700713" y="4473512"/>
            <a:ext cx="5608975" cy="3660281"/>
          </a:xfrm>
          <a:prstGeom prst="rect">
            <a:avLst/>
          </a:prstGeom>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endParaRPr lang="en-ZA" altLang="en-US" noProof="0"/>
          </a:p>
        </p:txBody>
      </p:sp>
      <p:sp>
        <p:nvSpPr>
          <p:cNvPr id="6" name="Footer Placeholder 5"/>
          <p:cNvSpPr>
            <a:spLocks noGrp="1"/>
          </p:cNvSpPr>
          <p:nvPr>
            <p:ph type="ftr" sz="quarter" idx="4"/>
          </p:nvPr>
        </p:nvSpPr>
        <p:spPr>
          <a:xfrm>
            <a:off x="0" y="8831059"/>
            <a:ext cx="3038604" cy="465341"/>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ZA" altLang="en-US" dirty="0"/>
          </a:p>
        </p:txBody>
      </p:sp>
      <p:sp>
        <p:nvSpPr>
          <p:cNvPr id="7" name="Slide Number Placeholder 6"/>
          <p:cNvSpPr>
            <a:spLocks noGrp="1"/>
          </p:cNvSpPr>
          <p:nvPr>
            <p:ph type="sldNum" sz="quarter" idx="5"/>
          </p:nvPr>
        </p:nvSpPr>
        <p:spPr>
          <a:xfrm>
            <a:off x="3970159" y="8831059"/>
            <a:ext cx="3038604" cy="465341"/>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807BF63-E7EA-48FD-A890-33BD889E66D7}" type="slidenum">
              <a:rPr lang="en-ZA" altLang="en-US"/>
              <a:pPr>
                <a:defRPr/>
              </a:pPr>
              <a:t>‹#›</a:t>
            </a:fld>
            <a:endParaRPr lang="en-ZA" altLang="en-US" dirty="0"/>
          </a:p>
        </p:txBody>
      </p:sp>
    </p:spTree>
    <p:extLst>
      <p:ext uri="{BB962C8B-B14F-4D97-AF65-F5344CB8AC3E}">
        <p14:creationId xmlns:p14="http://schemas.microsoft.com/office/powerpoint/2010/main" xmlns="" val="17550409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A budget task team was established for the preparation of the 2020/21 budget. The budget task team was confronted with numerous challenges during the budget process. The following matters will probably impact on the final annual budget:</a:t>
            </a:r>
          </a:p>
          <a:p>
            <a:r>
              <a:rPr lang="en-ZA" dirty="0"/>
              <a:t>The continued negative effect of the economic downturn, more so now that our national economic health is in a 	volatile state.</a:t>
            </a:r>
          </a:p>
          <a:p>
            <a:r>
              <a:rPr lang="en-ZA" dirty="0"/>
              <a:t>The increasing service delivery shortcomings and the inability of the municipality to properly fund service delivery requirements.</a:t>
            </a:r>
          </a:p>
          <a:p>
            <a:r>
              <a:rPr lang="en-ZA" dirty="0"/>
              <a:t>The inability of the municipality to establish a capital replacement reserve to provide financial leverage for non-cash items in the budget.</a:t>
            </a:r>
          </a:p>
          <a:p>
            <a:r>
              <a:rPr lang="en-ZA" dirty="0"/>
              <a:t>Insufficient funding for the rehabilitation and/or replacement of components that have reached the end of their design life.</a:t>
            </a:r>
          </a:p>
          <a:p>
            <a:r>
              <a:rPr lang="en-ZA" dirty="0"/>
              <a:t>inadequate maintenance budgets, which could be attributed to the municipality’s limited income base.</a:t>
            </a:r>
          </a:p>
          <a:p>
            <a:r>
              <a:rPr lang="en-ZA" dirty="0"/>
              <a:t>Inadequate interdepartmental cooperation with the preparation and implementation of the budget.</a:t>
            </a:r>
          </a:p>
          <a:p>
            <a:r>
              <a:rPr lang="en-ZA" dirty="0"/>
              <a:t> Failure to implement strategic plans developed for the improvement of the financial health of the municipality.</a:t>
            </a:r>
          </a:p>
          <a:p>
            <a:r>
              <a:rPr lang="en-ZA" dirty="0" err="1"/>
              <a:t>Kannaland's</a:t>
            </a:r>
            <a:r>
              <a:rPr lang="en-ZA" dirty="0"/>
              <a:t> outstanding creditor book due to previous financial challenges which the current budget must provide for.</a:t>
            </a:r>
          </a:p>
          <a:p>
            <a:r>
              <a:rPr lang="en-ZA" dirty="0" err="1"/>
              <a:t>Nersa’s</a:t>
            </a:r>
            <a:r>
              <a:rPr lang="en-ZA" dirty="0"/>
              <a:t> directive that bulk purchases will once again increase above the inflation rate for municipalities.</a:t>
            </a:r>
          </a:p>
          <a:p>
            <a:r>
              <a:rPr lang="en-ZA" dirty="0"/>
              <a:t>The national disaster due the COVID 19 Pandemic.</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2895592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20" y="836712"/>
            <a:ext cx="4352156" cy="2088232"/>
          </a:xfrm>
          <a:ln>
            <a:noFill/>
          </a:ln>
        </p:spPr>
        <p:txBody>
          <a:bodyPr anchor="ctr"/>
          <a:lstStyle>
            <a:lvl1pPr algn="ctr" defTabSz="685800" rtl="0" eaLnBrk="0" fontAlgn="base" hangingPunct="0">
              <a:lnSpc>
                <a:spcPct val="90000"/>
              </a:lnSpc>
              <a:spcBef>
                <a:spcPct val="0"/>
              </a:spcBef>
              <a:spcAft>
                <a:spcPct val="0"/>
              </a:spcAft>
              <a:defRPr lang="en-US"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ENTER PRESENTATION TITLE</a:t>
            </a:r>
          </a:p>
        </p:txBody>
      </p:sp>
      <p:sp>
        <p:nvSpPr>
          <p:cNvPr id="3" name="Subtitle 2"/>
          <p:cNvSpPr>
            <a:spLocks noGrp="1"/>
          </p:cNvSpPr>
          <p:nvPr>
            <p:ph type="subTitle" idx="1" hasCustomPrompt="1"/>
          </p:nvPr>
        </p:nvSpPr>
        <p:spPr>
          <a:xfrm>
            <a:off x="12921" y="3072669"/>
            <a:ext cx="4368800" cy="1368152"/>
          </a:xfrm>
          <a:ln>
            <a:noFill/>
          </a:ln>
        </p:spPr>
        <p:style>
          <a:lnRef idx="2">
            <a:schemeClr val="accent3"/>
          </a:lnRef>
          <a:fillRef idx="1">
            <a:schemeClr val="lt1"/>
          </a:fillRef>
          <a:effectRef idx="0">
            <a:schemeClr val="accent3"/>
          </a:effectRef>
          <a:fontRef idx="none"/>
        </p:style>
        <p:txBody>
          <a:bodyPr anchor="ctr"/>
          <a:lstStyle>
            <a:lvl1pPr marL="0" indent="0" algn="ctr">
              <a:buNone/>
              <a:defRPr sz="2000" b="1">
                <a:solidFill>
                  <a:srgbClr val="F9671C"/>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Enter Meeting and Presenter</a:t>
            </a:r>
          </a:p>
        </p:txBody>
      </p:sp>
      <p:sp>
        <p:nvSpPr>
          <p:cNvPr id="4" name="Date Placeholder 3"/>
          <p:cNvSpPr>
            <a:spLocks noGrp="1"/>
          </p:cNvSpPr>
          <p:nvPr>
            <p:ph type="dt" sz="half" idx="10"/>
          </p:nvPr>
        </p:nvSpPr>
        <p:spPr>
          <a:xfrm>
            <a:off x="344339" y="6205536"/>
            <a:ext cx="2057400" cy="365125"/>
          </a:xfrm>
        </p:spPr>
        <p:txBody>
          <a:bodyPr/>
          <a:lstStyle>
            <a:lvl1pPr>
              <a:defRPr/>
            </a:lvl1pPr>
          </a:lstStyle>
          <a:p>
            <a:pPr>
              <a:defRPr/>
            </a:pPr>
            <a:fld id="{7CAC68EB-0DFE-4EAD-9AB0-6892D02DC9CC}" type="datetime1">
              <a:rPr lang="en-US" altLang="en-US" smtClean="0"/>
              <a:pPr>
                <a:defRPr/>
              </a:pPr>
              <a:t>8/19/2020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sz="1200"/>
            </a:lvl1pPr>
          </a:lstStyle>
          <a:p>
            <a:pPr>
              <a:defRPr/>
            </a:pPr>
            <a:fld id="{0771AC7C-942F-450F-AE9F-48ABDBD49A1A}" type="slidenum">
              <a:rPr lang="en-US" altLang="en-US"/>
              <a:pPr>
                <a:defRPr/>
              </a:pPr>
              <a:t>‹#›</a:t>
            </a:fld>
            <a:endParaRPr lang="en-US" altLang="en-US" dirty="0"/>
          </a:p>
        </p:txBody>
      </p:sp>
      <p:sp>
        <p:nvSpPr>
          <p:cNvPr id="7" name="Text Placeholder 8"/>
          <p:cNvSpPr txBox="1">
            <a:spLocks/>
          </p:cNvSpPr>
          <p:nvPr userDrawn="1"/>
        </p:nvSpPr>
        <p:spPr>
          <a:xfrm>
            <a:off x="74464" y="4747395"/>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rgbClr val="005D28"/>
              </a:solidFill>
              <a:effectLst/>
              <a:uLnTx/>
              <a:uFillTx/>
              <a:latin typeface="Arial" panose="020B0604020202020204" pitchFamily="34" charset="0"/>
              <a:cs typeface="Arial" panose="020B0604020202020204" pitchFamily="34" charset="0"/>
            </a:endParaRPr>
          </a:p>
        </p:txBody>
      </p:sp>
      <p:sp>
        <p:nvSpPr>
          <p:cNvPr id="8" name="Text Placeholder 8"/>
          <p:cNvSpPr txBox="1">
            <a:spLocks/>
          </p:cNvSpPr>
          <p:nvPr userDrawn="1"/>
        </p:nvSpPr>
        <p:spPr>
          <a:xfrm>
            <a:off x="-12824" y="4581128"/>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sp>
        <p:nvSpPr>
          <p:cNvPr id="10" name="Content Placeholder 9"/>
          <p:cNvSpPr>
            <a:spLocks noGrp="1"/>
          </p:cNvSpPr>
          <p:nvPr>
            <p:ph sz="quarter" idx="13" hasCustomPrompt="1"/>
          </p:nvPr>
        </p:nvSpPr>
        <p:spPr>
          <a:xfrm>
            <a:off x="6896" y="4717119"/>
            <a:ext cx="3412976" cy="448816"/>
          </a:xfrm>
        </p:spPr>
        <p:txBody>
          <a:bodyPr anchor="ctr"/>
          <a:lstStyle>
            <a:lvl1pPr marL="0" indent="0" algn="ctr">
              <a:buNone/>
              <a:defRPr sz="1400" b="1">
                <a:solidFill>
                  <a:srgbClr val="005D28"/>
                </a:solidFill>
                <a:latin typeface="Arial" panose="020B0604020202020204" pitchFamily="34" charset="0"/>
                <a:cs typeface="Arial" panose="020B060402020202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Click to enter Date</a:t>
            </a:r>
            <a:endParaRPr lang="en-ZA" dirty="0"/>
          </a:p>
        </p:txBody>
      </p:sp>
    </p:spTree>
    <p:extLst>
      <p:ext uri="{BB962C8B-B14F-4D97-AF65-F5344CB8AC3E}">
        <p14:creationId xmlns:p14="http://schemas.microsoft.com/office/powerpoint/2010/main" xmlns="" val="4245676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9E219C6-9DCD-4B25-8045-661A28C93840}" type="datetime1">
              <a:rPr lang="en-US" altLang="en-US" smtClean="0"/>
              <a:pPr>
                <a:defRPr/>
              </a:pPr>
              <a:t>8/19/2020</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17" name="TextBox 16"/>
          <p:cNvSpPr txBox="1"/>
          <p:nvPr userDrawn="1"/>
        </p:nvSpPr>
        <p:spPr>
          <a:xfrm>
            <a:off x="469218" y="3089284"/>
            <a:ext cx="3814750" cy="646331"/>
          </a:xfrm>
          <a:prstGeom prst="rect">
            <a:avLst/>
          </a:prstGeom>
          <a:noFill/>
        </p:spPr>
        <p:txBody>
          <a:bodyPr wrap="square" rtlCol="0" anchor="ctr">
            <a:spAutoFit/>
          </a:bodyPr>
          <a:lstStyle/>
          <a:p>
            <a:pPr algn="ctr" defTabSz="685800" rtl="0" eaLnBrk="0" fontAlgn="base" hangingPunct="0">
              <a:lnSpc>
                <a:spcPct val="90000"/>
              </a:lnSpc>
              <a:spcBef>
                <a:spcPct val="0"/>
              </a:spcBef>
              <a:spcAft>
                <a:spcPct val="0"/>
              </a:spcAft>
            </a:pPr>
            <a:r>
              <a:rPr lang="en-ZA"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rPr>
              <a:t>Thank You!</a:t>
            </a:r>
          </a:p>
        </p:txBody>
      </p:sp>
    </p:spTree>
    <p:extLst>
      <p:ext uri="{BB962C8B-B14F-4D97-AF65-F5344CB8AC3E}">
        <p14:creationId xmlns:p14="http://schemas.microsoft.com/office/powerpoint/2010/main" xmlns="" val="411517104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C370E3F-A316-4D5F-A2EC-C579BE8BC39E}" type="datetime1">
              <a:rPr lang="en-US" altLang="en-US" smtClean="0"/>
              <a:pPr>
                <a:defRPr/>
              </a:pPr>
              <a:t>8/19/2020</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4F7EF6C3-2C39-41F3-8068-C91AF6575724}" type="slidenum">
              <a:rPr lang="en-US" altLang="en-US"/>
              <a:pPr>
                <a:defRPr/>
              </a:pPr>
              <a:t>‹#›</a:t>
            </a:fld>
            <a:endParaRPr lang="en-US" altLang="en-US" dirty="0"/>
          </a:p>
        </p:txBody>
      </p:sp>
    </p:spTree>
    <p:extLst>
      <p:ext uri="{BB962C8B-B14F-4D97-AF65-F5344CB8AC3E}">
        <p14:creationId xmlns:p14="http://schemas.microsoft.com/office/powerpoint/2010/main" xmlns="" val="684619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BA9CD10-9ECF-436F-A9CC-62457A327D42}" type="datetime1">
              <a:rPr lang="en-US" altLang="en-US" smtClean="0"/>
              <a:pPr>
                <a:defRPr/>
              </a:pPr>
              <a:t>8/19/2020</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63F881F1-635A-4234-BF8B-81467AA297AF}" type="slidenum">
              <a:rPr lang="en-US" altLang="en-US"/>
              <a:pPr>
                <a:defRPr/>
              </a:pPr>
              <a:t>‹#›</a:t>
            </a:fld>
            <a:endParaRPr lang="en-US" altLang="en-US" dirty="0"/>
          </a:p>
        </p:txBody>
      </p:sp>
    </p:spTree>
    <p:extLst>
      <p:ext uri="{BB962C8B-B14F-4D97-AF65-F5344CB8AC3E}">
        <p14:creationId xmlns:p14="http://schemas.microsoft.com/office/powerpoint/2010/main" xmlns="" val="652527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C70B76B-7061-4AB6-962F-5EDD7338745E}" type="datetime1">
              <a:rPr lang="en-US" altLang="en-US" smtClean="0"/>
              <a:pPr>
                <a:defRPr/>
              </a:pPr>
              <a:t>8/19/2020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4B49F2DA-B8B7-4757-899C-B833A2E55C42}" type="slidenum">
              <a:rPr lang="en-US" altLang="en-US"/>
              <a:pPr>
                <a:defRPr/>
              </a:pPr>
              <a:t>‹#›</a:t>
            </a:fld>
            <a:endParaRPr lang="en-US" altLang="en-US" dirty="0"/>
          </a:p>
        </p:txBody>
      </p:sp>
    </p:spTree>
    <p:extLst>
      <p:ext uri="{BB962C8B-B14F-4D97-AF65-F5344CB8AC3E}">
        <p14:creationId xmlns:p14="http://schemas.microsoft.com/office/powerpoint/2010/main" xmlns="" val="710240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393A45B-7C88-4C98-83B8-B7FA17EC9730}" type="datetime1">
              <a:rPr lang="en-US" altLang="en-US" smtClean="0"/>
              <a:pPr>
                <a:defRPr/>
              </a:pPr>
              <a:t>8/19/2020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6DDDBA89-0625-4A0B-9E8E-0C6AA6EC87BE}" type="slidenum">
              <a:rPr lang="en-US" altLang="en-US"/>
              <a:pPr>
                <a:defRPr/>
              </a:pPr>
              <a:t>‹#›</a:t>
            </a:fld>
            <a:endParaRPr lang="en-US" altLang="en-US" dirty="0"/>
          </a:p>
        </p:txBody>
      </p:sp>
    </p:spTree>
    <p:extLst>
      <p:ext uri="{BB962C8B-B14F-4D97-AF65-F5344CB8AC3E}">
        <p14:creationId xmlns:p14="http://schemas.microsoft.com/office/powerpoint/2010/main" xmlns="" val="25292302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20" y="836712"/>
            <a:ext cx="4352156" cy="2088232"/>
          </a:xfrm>
          <a:ln>
            <a:noFill/>
          </a:ln>
        </p:spPr>
        <p:txBody>
          <a:bodyPr anchor="ctr"/>
          <a:lstStyle>
            <a:lvl1pPr algn="ctr" defTabSz="514350" rtl="0" eaLnBrk="0" fontAlgn="base" hangingPunct="0">
              <a:lnSpc>
                <a:spcPct val="90000"/>
              </a:lnSpc>
              <a:spcBef>
                <a:spcPct val="0"/>
              </a:spcBef>
              <a:spcAft>
                <a:spcPct val="0"/>
              </a:spcAft>
              <a:defRPr lang="en-US" sz="3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ENTER PRESENTATION TITLE</a:t>
            </a:r>
          </a:p>
        </p:txBody>
      </p:sp>
      <p:sp>
        <p:nvSpPr>
          <p:cNvPr id="3" name="Subtitle 2"/>
          <p:cNvSpPr>
            <a:spLocks noGrp="1"/>
          </p:cNvSpPr>
          <p:nvPr>
            <p:ph type="subTitle" idx="1" hasCustomPrompt="1"/>
          </p:nvPr>
        </p:nvSpPr>
        <p:spPr>
          <a:xfrm>
            <a:off x="12922" y="3072669"/>
            <a:ext cx="4368800" cy="1368152"/>
          </a:xfrm>
          <a:ln>
            <a:noFill/>
          </a:ln>
        </p:spPr>
        <p:style>
          <a:lnRef idx="2">
            <a:schemeClr val="accent3"/>
          </a:lnRef>
          <a:fillRef idx="1">
            <a:schemeClr val="lt1"/>
          </a:fillRef>
          <a:effectRef idx="0">
            <a:schemeClr val="accent3"/>
          </a:effectRef>
          <a:fontRef idx="none"/>
        </p:style>
        <p:txBody>
          <a:bodyPr anchor="ctr"/>
          <a:lstStyle>
            <a:lvl1pPr marL="0" indent="0" algn="ctr">
              <a:buNone/>
              <a:defRPr sz="1500" b="1">
                <a:solidFill>
                  <a:srgbClr val="F9671C"/>
                </a:solidFill>
                <a:latin typeface="Arial" panose="020B0604020202020204" pitchFamily="34" charset="0"/>
                <a:cs typeface="Arial" panose="020B0604020202020204" pitchFamily="34" charset="0"/>
              </a:defRPr>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dirty="0"/>
              <a:t>Click To Enter Meeting and Presenter</a:t>
            </a:r>
          </a:p>
        </p:txBody>
      </p:sp>
      <p:sp>
        <p:nvSpPr>
          <p:cNvPr id="4" name="Date Placeholder 3"/>
          <p:cNvSpPr>
            <a:spLocks noGrp="1"/>
          </p:cNvSpPr>
          <p:nvPr>
            <p:ph type="dt" sz="half" idx="10"/>
          </p:nvPr>
        </p:nvSpPr>
        <p:spPr>
          <a:xfrm>
            <a:off x="344339" y="6205538"/>
            <a:ext cx="2057400" cy="365125"/>
          </a:xfrm>
        </p:spPr>
        <p:txBody>
          <a:bodyPr/>
          <a:lstStyle>
            <a:lvl1pPr>
              <a:defRPr/>
            </a:lvl1pPr>
          </a:lstStyle>
          <a:p>
            <a:pPr defTabSz="342900">
              <a:defRPr/>
            </a:pPr>
            <a:fld id="{7CAC68EB-0DFE-4EAD-9AB0-6892D02DC9CC}" type="datetime1">
              <a:rPr lang="en-US" altLang="en-US" smtClean="0">
                <a:solidFill>
                  <a:prstClr val="black">
                    <a:tint val="75000"/>
                  </a:prstClr>
                </a:solidFill>
              </a:rPr>
              <a:pPr defTabSz="342900">
                <a:defRPr/>
              </a:pPr>
              <a:t>8/19/2020</a:t>
            </a:fld>
            <a:endParaRPr lang="en-US" alt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defTabSz="342900">
              <a:defRPr/>
            </a:pPr>
            <a:endParaRPr lang="en-US"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sz="900"/>
            </a:lvl1pPr>
          </a:lstStyle>
          <a:p>
            <a:pPr defTabSz="342900">
              <a:defRPr/>
            </a:pPr>
            <a:fld id="{0771AC7C-942F-450F-AE9F-48ABDBD49A1A}" type="slidenum">
              <a:rPr lang="en-US" altLang="en-US" smtClean="0">
                <a:solidFill>
                  <a:prstClr val="black">
                    <a:tint val="75000"/>
                  </a:prstClr>
                </a:solidFill>
              </a:rPr>
              <a:pPr defTabSz="342900">
                <a:defRPr/>
              </a:pPr>
              <a:t>‹#›</a:t>
            </a:fld>
            <a:endParaRPr lang="en-US" altLang="en-US" dirty="0">
              <a:solidFill>
                <a:prstClr val="black">
                  <a:tint val="75000"/>
                </a:prstClr>
              </a:solidFill>
            </a:endParaRPr>
          </a:p>
        </p:txBody>
      </p:sp>
      <p:sp>
        <p:nvSpPr>
          <p:cNvPr id="7" name="Text Placeholder 8"/>
          <p:cNvSpPr txBox="1">
            <a:spLocks/>
          </p:cNvSpPr>
          <p:nvPr userDrawn="1"/>
        </p:nvSpPr>
        <p:spPr>
          <a:xfrm>
            <a:off x="74464" y="4747395"/>
            <a:ext cx="2597150" cy="444500"/>
          </a:xfrm>
          <a:prstGeom prst="rect">
            <a:avLst/>
          </a:prstGeom>
        </p:spPr>
        <p:txBody>
          <a:bodyPr vert="horz" lIns="68580" tIns="34290" rIns="68580" bIns="3429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ZA" sz="1050" b="1" i="0" u="none" strike="noStrike" kern="1200" cap="none" spc="0" normalizeH="0" baseline="0" noProof="0" dirty="0">
              <a:ln>
                <a:noFill/>
              </a:ln>
              <a:solidFill>
                <a:srgbClr val="005D28"/>
              </a:solidFill>
              <a:effectLst/>
              <a:uLnTx/>
              <a:uFillTx/>
              <a:latin typeface="Arial" panose="020B0604020202020204" pitchFamily="34" charset="0"/>
              <a:ea typeface="+mn-ea"/>
              <a:cs typeface="Arial" panose="020B0604020202020204" pitchFamily="34" charset="0"/>
            </a:endParaRPr>
          </a:p>
        </p:txBody>
      </p:sp>
      <p:sp>
        <p:nvSpPr>
          <p:cNvPr id="8" name="Text Placeholder 8"/>
          <p:cNvSpPr txBox="1">
            <a:spLocks/>
          </p:cNvSpPr>
          <p:nvPr userDrawn="1"/>
        </p:nvSpPr>
        <p:spPr>
          <a:xfrm>
            <a:off x="-12824" y="4581128"/>
            <a:ext cx="2597150" cy="444500"/>
          </a:xfrm>
          <a:prstGeom prst="rect">
            <a:avLst/>
          </a:prstGeom>
        </p:spPr>
        <p:txBody>
          <a:bodyPr vert="horz" lIns="68580" tIns="34290" rIns="68580" bIns="3429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ZA" sz="105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p:txBody>
      </p:sp>
      <p:sp>
        <p:nvSpPr>
          <p:cNvPr id="10" name="Content Placeholder 9"/>
          <p:cNvSpPr>
            <a:spLocks noGrp="1"/>
          </p:cNvSpPr>
          <p:nvPr>
            <p:ph sz="quarter" idx="13" hasCustomPrompt="1"/>
          </p:nvPr>
        </p:nvSpPr>
        <p:spPr>
          <a:xfrm>
            <a:off x="6897" y="4717119"/>
            <a:ext cx="3412976" cy="448816"/>
          </a:xfrm>
        </p:spPr>
        <p:txBody>
          <a:bodyPr anchor="ctr"/>
          <a:lstStyle>
            <a:lvl1pPr marL="0" indent="0" algn="ctr">
              <a:buNone/>
              <a:defRPr sz="1050" b="1">
                <a:solidFill>
                  <a:srgbClr val="005D28"/>
                </a:solidFill>
                <a:latin typeface="Arial" panose="020B0604020202020204" pitchFamily="34" charset="0"/>
                <a:cs typeface="Arial" panose="020B0604020202020204" pitchFamily="34" charset="0"/>
              </a:defRPr>
            </a:lvl1pPr>
            <a:lvl2pPr marL="257175" indent="0">
              <a:buNone/>
              <a:defRPr/>
            </a:lvl2pPr>
            <a:lvl3pPr marL="514350" indent="0">
              <a:buNone/>
              <a:defRPr/>
            </a:lvl3pPr>
            <a:lvl4pPr marL="771525" indent="0">
              <a:buNone/>
              <a:defRPr/>
            </a:lvl4pPr>
            <a:lvl5pPr marL="1028700" indent="0">
              <a:buNone/>
              <a:defRPr/>
            </a:lvl5pPr>
          </a:lstStyle>
          <a:p>
            <a:pPr lvl="0"/>
            <a:r>
              <a:rPr lang="en-US" dirty="0"/>
              <a:t>Click to enter Date</a:t>
            </a:r>
            <a:endParaRPr lang="en-ZA" dirty="0"/>
          </a:p>
        </p:txBody>
      </p:sp>
    </p:spTree>
    <p:extLst>
      <p:ext uri="{BB962C8B-B14F-4D97-AF65-F5344CB8AC3E}">
        <p14:creationId xmlns:p14="http://schemas.microsoft.com/office/powerpoint/2010/main" xmlns="" val="40049298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defTabSz="514350" rtl="0" eaLnBrk="0" fontAlgn="base" hangingPunct="0">
              <a:lnSpc>
                <a:spcPct val="90000"/>
              </a:lnSpc>
              <a:spcBef>
                <a:spcPct val="0"/>
              </a:spcBef>
              <a:spcAft>
                <a:spcPct val="0"/>
              </a:spcAft>
              <a:defRPr lang="en-US" sz="3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enter Heading</a:t>
            </a:r>
          </a:p>
        </p:txBody>
      </p:sp>
      <p:sp>
        <p:nvSpPr>
          <p:cNvPr id="3" name="Content Placeholder 2"/>
          <p:cNvSpPr>
            <a:spLocks noGrp="1"/>
          </p:cNvSpPr>
          <p:nvPr>
            <p:ph idx="1"/>
          </p:nvPr>
        </p:nvSpPr>
        <p:spPr>
          <a:xfrm>
            <a:off x="628650" y="2060847"/>
            <a:ext cx="7886700" cy="4116115"/>
          </a:xfrm>
        </p:spPr>
        <p:txBody>
          <a:bodyPr/>
          <a:lstStyle>
            <a:lvl1pPr marL="342900" indent="-342900">
              <a:buFont typeface="+mj-lt"/>
              <a:buAutoNum type="arabicPeriod"/>
              <a:defRPr sz="1500">
                <a:latin typeface="Arial" panose="020B0604020202020204" pitchFamily="34" charset="0"/>
                <a:cs typeface="Arial" panose="020B0604020202020204" pitchFamily="34" charset="0"/>
              </a:defRPr>
            </a:lvl1pPr>
            <a:lvl2pPr marL="600075" indent="-342900">
              <a:buFont typeface="+mj-lt"/>
              <a:buAutoNum type="arabicPeriod"/>
              <a:defRPr sz="1500">
                <a:latin typeface="Arial" panose="020B0604020202020204" pitchFamily="34" charset="0"/>
                <a:cs typeface="Arial" panose="020B0604020202020204" pitchFamily="34" charset="0"/>
              </a:defRPr>
            </a:lvl2pPr>
            <a:lvl3pPr marL="857250" indent="-342900">
              <a:buFont typeface="+mj-lt"/>
              <a:buAutoNum type="arabicPeriod"/>
              <a:defRPr sz="1500">
                <a:latin typeface="Arial" panose="020B0604020202020204" pitchFamily="34" charset="0"/>
                <a:cs typeface="Arial" panose="020B0604020202020204" pitchFamily="34" charset="0"/>
              </a:defRPr>
            </a:lvl3pPr>
            <a:lvl4pPr marL="1114425" indent="-342900">
              <a:buFont typeface="+mj-lt"/>
              <a:buAutoNum type="arabicPeriod"/>
              <a:defRPr sz="1500">
                <a:latin typeface="Arial" panose="020B0604020202020204" pitchFamily="34" charset="0"/>
                <a:cs typeface="Arial" panose="020B0604020202020204" pitchFamily="34" charset="0"/>
              </a:defRPr>
            </a:lvl4pPr>
            <a:lvl5pPr marL="1371600" indent="-342900">
              <a:buFont typeface="+mj-lt"/>
              <a:buAutoNum type="arabicPeriod"/>
              <a:defRPr sz="15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defTabSz="342900">
              <a:defRPr/>
            </a:pPr>
            <a:fld id="{67673147-4C6F-411C-A9BE-6B969405037A}" type="datetime1">
              <a:rPr lang="en-US" altLang="en-US" smtClean="0">
                <a:solidFill>
                  <a:prstClr val="black">
                    <a:tint val="75000"/>
                  </a:prstClr>
                </a:solidFill>
              </a:rPr>
              <a:pPr defTabSz="342900">
                <a:defRPr/>
              </a:pPr>
              <a:t>8/19/2020</a:t>
            </a:fld>
            <a:endParaRPr lang="en-US" alt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defTabSz="342900">
              <a:defRPr/>
            </a:pPr>
            <a:endParaRPr lang="en-US" altLang="en-US" dirty="0">
              <a:solidFill>
                <a:prstClr val="black">
                  <a:tint val="75000"/>
                </a:prstClr>
              </a:solidFill>
            </a:endParaRPr>
          </a:p>
        </p:txBody>
      </p:sp>
      <p:sp>
        <p:nvSpPr>
          <p:cNvPr id="6" name="Slide Number Placeholder 5"/>
          <p:cNvSpPr>
            <a:spLocks noGrp="1"/>
          </p:cNvSpPr>
          <p:nvPr>
            <p:ph type="sldNum" sz="quarter" idx="12"/>
          </p:nvPr>
        </p:nvSpPr>
        <p:spPr>
          <a:xfrm>
            <a:off x="8483674" y="6356352"/>
            <a:ext cx="486966" cy="365125"/>
          </a:xfrm>
        </p:spPr>
        <p:txBody>
          <a:bodyPr/>
          <a:lstStyle>
            <a:lvl1pPr>
              <a:defRPr sz="788" b="1">
                <a:solidFill>
                  <a:schemeClr val="tx1"/>
                </a:solidFill>
              </a:defRPr>
            </a:lvl1pPr>
          </a:lstStyle>
          <a:p>
            <a:pPr defTabSz="342900">
              <a:defRPr/>
            </a:pPr>
            <a:fld id="{7773200B-CD01-40FD-9F7E-DB68DF9A3C84}" type="slidenum">
              <a:rPr lang="en-US" altLang="en-US" smtClean="0">
                <a:solidFill>
                  <a:prstClr val="black"/>
                </a:solidFill>
              </a:rPr>
              <a:pPr defTabSz="342900">
                <a:defRPr/>
              </a:pPr>
              <a:t>‹#›</a:t>
            </a:fld>
            <a:endParaRPr lang="en-US" altLang="en-US" dirty="0">
              <a:solidFill>
                <a:prstClr val="black"/>
              </a:solidFill>
            </a:endParaRPr>
          </a:p>
        </p:txBody>
      </p:sp>
    </p:spTree>
    <p:extLst>
      <p:ext uri="{BB962C8B-B14F-4D97-AF65-F5344CB8AC3E}">
        <p14:creationId xmlns:p14="http://schemas.microsoft.com/office/powerpoint/2010/main" xmlns="" val="30820780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resentation Oulin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defTabSz="342900">
              <a:defRPr/>
            </a:pPr>
            <a:fld id="{79E219C6-9DCD-4B25-8045-661A28C93840}" type="datetime1">
              <a:rPr lang="en-US" altLang="en-US" smtClean="0">
                <a:solidFill>
                  <a:prstClr val="black">
                    <a:tint val="75000"/>
                  </a:prstClr>
                </a:solidFill>
              </a:rPr>
              <a:pPr defTabSz="342900">
                <a:defRPr/>
              </a:pPr>
              <a:t>8/19/2020</a:t>
            </a:fld>
            <a:endParaRPr lang="en-US" altLang="en-US" dirty="0">
              <a:solidFill>
                <a:prstClr val="black">
                  <a:tint val="75000"/>
                </a:prstClr>
              </a:solidFill>
            </a:endParaRPr>
          </a:p>
        </p:txBody>
      </p:sp>
      <p:sp>
        <p:nvSpPr>
          <p:cNvPr id="4" name="Footer Placeholder 3"/>
          <p:cNvSpPr>
            <a:spLocks noGrp="1"/>
          </p:cNvSpPr>
          <p:nvPr>
            <p:ph type="ftr" sz="quarter" idx="11"/>
          </p:nvPr>
        </p:nvSpPr>
        <p:spPr/>
        <p:txBody>
          <a:bodyPr/>
          <a:lstStyle/>
          <a:p>
            <a:pPr defTabSz="342900">
              <a:defRPr/>
            </a:pPr>
            <a:endParaRPr lang="en-US" altLang="en-US" dirty="0">
              <a:solidFill>
                <a:prstClr val="black">
                  <a:tint val="75000"/>
                </a:prstClr>
              </a:solidFill>
            </a:endParaRPr>
          </a:p>
        </p:txBody>
      </p:sp>
      <p:sp>
        <p:nvSpPr>
          <p:cNvPr id="5" name="Slide Number Placeholder 4"/>
          <p:cNvSpPr>
            <a:spLocks noGrp="1"/>
          </p:cNvSpPr>
          <p:nvPr>
            <p:ph type="sldNum" sz="quarter" idx="12"/>
          </p:nvPr>
        </p:nvSpPr>
        <p:spPr>
          <a:xfrm>
            <a:off x="8515350" y="6375402"/>
            <a:ext cx="486966" cy="365125"/>
          </a:xfrm>
        </p:spPr>
        <p:txBody>
          <a:bodyPr/>
          <a:lstStyle>
            <a:lvl1pPr>
              <a:defRPr sz="788" b="1">
                <a:solidFill>
                  <a:schemeClr val="tx1"/>
                </a:solidFill>
              </a:defRPr>
            </a:lvl1pPr>
          </a:lstStyle>
          <a:p>
            <a:pPr defTabSz="342900">
              <a:defRPr/>
            </a:pPr>
            <a:fld id="{7DFFE2B6-938D-47C6-8A9B-DD6FD95CA4F9}" type="slidenum">
              <a:rPr lang="en-US" altLang="en-US" smtClean="0">
                <a:solidFill>
                  <a:prstClr val="black"/>
                </a:solidFill>
              </a:rPr>
              <a:pPr defTabSz="342900">
                <a:defRPr/>
              </a:pPr>
              <a:t>‹#›</a:t>
            </a:fld>
            <a:endParaRPr lang="en-US" altLang="en-US" dirty="0">
              <a:solidFill>
                <a:prstClr val="black"/>
              </a:solidFill>
            </a:endParaRPr>
          </a:p>
        </p:txBody>
      </p:sp>
      <p:sp>
        <p:nvSpPr>
          <p:cNvPr id="6" name="TextBox 5"/>
          <p:cNvSpPr txBox="1"/>
          <p:nvPr userDrawn="1"/>
        </p:nvSpPr>
        <p:spPr>
          <a:xfrm>
            <a:off x="628650" y="263407"/>
            <a:ext cx="7886700" cy="1338828"/>
          </a:xfrm>
          <a:prstGeom prst="rect">
            <a:avLst/>
          </a:prstGeom>
          <a:noFill/>
        </p:spPr>
        <p:txBody>
          <a:bodyPr wrap="square" rtlCol="0" anchor="ctr">
            <a:spAutoFit/>
          </a:bodyPr>
          <a:lstStyle/>
          <a:p>
            <a:pPr marL="0" marR="0" lvl="0" indent="0" algn="ctr" defTabSz="342900" rtl="0" eaLnBrk="0" fontAlgn="base" latinLnBrk="0" hangingPunct="0">
              <a:lnSpc>
                <a:spcPct val="100000"/>
              </a:lnSpc>
              <a:spcBef>
                <a:spcPct val="0"/>
              </a:spcBef>
              <a:spcAft>
                <a:spcPct val="0"/>
              </a:spcAft>
              <a:buClrTx/>
              <a:buSzTx/>
              <a:buFontTx/>
              <a:buNone/>
              <a:tabLst/>
              <a:defRPr/>
            </a:pPr>
            <a:endParaRPr kumimoji="0" lang="en-ZA" sz="1800" b="1" i="0" u="none" strike="noStrike" kern="1200" cap="none" spc="0" normalizeH="0" baseline="0" noProof="0" dirty="0">
              <a:ln>
                <a:noFill/>
              </a:ln>
              <a:solidFill>
                <a:srgbClr val="F9671C"/>
              </a:solidFill>
              <a:effectLst/>
              <a:uLnTx/>
              <a:uFillTx/>
              <a:latin typeface="Arial" panose="020B0604020202020204" pitchFamily="34" charset="0"/>
              <a:ea typeface="ＭＳ Ｐゴシック" pitchFamily="34" charset="-128"/>
              <a:cs typeface="+mn-cs"/>
            </a:endParaRPr>
          </a:p>
          <a:p>
            <a:pPr marL="0" marR="0" lvl="0" indent="0" algn="ctr" defTabSz="514350" rtl="0" eaLnBrk="0" fontAlgn="base" latinLnBrk="0" hangingPunct="0">
              <a:lnSpc>
                <a:spcPct val="90000"/>
              </a:lnSpc>
              <a:spcBef>
                <a:spcPct val="0"/>
              </a:spcBef>
              <a:spcAft>
                <a:spcPct val="0"/>
              </a:spcAft>
              <a:buClrTx/>
              <a:buSzTx/>
              <a:buFontTx/>
              <a:buNone/>
              <a:tabLst/>
              <a:defRPr/>
            </a:pPr>
            <a:r>
              <a:rPr kumimoji="0" lang="en-ZA" sz="3000" b="1" i="0" u="none" strike="noStrike" kern="1200" cap="none" spc="0" normalizeH="0" baseline="0" noProof="0" dirty="0">
                <a:ln>
                  <a:noFill/>
                </a:ln>
                <a:solidFill>
                  <a:srgbClr val="D15900"/>
                </a:solidFill>
                <a:effectLst>
                  <a:outerShdw blurRad="50800" dist="38100" dir="5400000" algn="t" rotWithShape="0">
                    <a:prstClr val="black">
                      <a:alpha val="40000"/>
                    </a:prstClr>
                  </a:outerShdw>
                </a:effectLst>
                <a:uLnTx/>
                <a:uFillTx/>
                <a:latin typeface="Arial" panose="020B0604020202020204" pitchFamily="34" charset="0"/>
                <a:ea typeface="ＭＳ Ｐゴシック" pitchFamily="34" charset="-128"/>
                <a:cs typeface="Arial" panose="020B0604020202020204" pitchFamily="34" charset="0"/>
              </a:rPr>
              <a:t>Presentation Outline</a:t>
            </a:r>
          </a:p>
          <a:p>
            <a:pPr marL="0" marR="0" lvl="0" indent="0" algn="ctr" defTabSz="342900" rtl="0" eaLnBrk="0" fontAlgn="base" latinLnBrk="0" hangingPunct="0">
              <a:lnSpc>
                <a:spcPct val="100000"/>
              </a:lnSpc>
              <a:spcBef>
                <a:spcPct val="0"/>
              </a:spcBef>
              <a:spcAft>
                <a:spcPct val="0"/>
              </a:spcAft>
              <a:buClrTx/>
              <a:buSzTx/>
              <a:buFontTx/>
              <a:buNone/>
              <a:tabLst/>
              <a:defRPr/>
            </a:pPr>
            <a:endParaRPr kumimoji="0" lang="en-ZA" sz="1800" b="1" i="0" u="none" strike="noStrike" kern="1200" cap="none" spc="0" normalizeH="0" baseline="0" noProof="0" dirty="0">
              <a:ln>
                <a:noFill/>
              </a:ln>
              <a:solidFill>
                <a:srgbClr val="F9671C"/>
              </a:solidFill>
              <a:effectLst/>
              <a:uLnTx/>
              <a:uFillTx/>
              <a:latin typeface="Arial" panose="020B0604020202020204" pitchFamily="34" charset="0"/>
              <a:ea typeface="ＭＳ Ｐゴシック" pitchFamily="34" charset="-128"/>
              <a:cs typeface="+mn-cs"/>
            </a:endParaRPr>
          </a:p>
          <a:p>
            <a:pPr marL="0" marR="0" lvl="0" indent="0" algn="ctr" defTabSz="342900" rtl="0" eaLnBrk="0" fontAlgn="base" latinLnBrk="0" hangingPunct="0">
              <a:lnSpc>
                <a:spcPct val="100000"/>
              </a:lnSpc>
              <a:spcBef>
                <a:spcPct val="0"/>
              </a:spcBef>
              <a:spcAft>
                <a:spcPct val="0"/>
              </a:spcAft>
              <a:buClrTx/>
              <a:buSzTx/>
              <a:buFontTx/>
              <a:buNone/>
              <a:tabLst/>
              <a:defRPr/>
            </a:pPr>
            <a:endParaRPr kumimoji="0" lang="en-ZA" sz="1800" b="1" i="0" u="none" strike="noStrike" kern="1200" cap="none" spc="0" normalizeH="0" baseline="0" noProof="0" dirty="0">
              <a:ln>
                <a:noFill/>
              </a:ln>
              <a:solidFill>
                <a:srgbClr val="F9671C"/>
              </a:solidFill>
              <a:effectLst/>
              <a:uLnTx/>
              <a:uFillTx/>
              <a:latin typeface="Arial" panose="020B0604020202020204" pitchFamily="34" charset="0"/>
              <a:ea typeface="ＭＳ Ｐゴシック" pitchFamily="34" charset="-128"/>
              <a:cs typeface="+mn-cs"/>
            </a:endParaRPr>
          </a:p>
        </p:txBody>
      </p:sp>
      <p:sp>
        <p:nvSpPr>
          <p:cNvPr id="10" name="Text Placeholder 9"/>
          <p:cNvSpPr>
            <a:spLocks noGrp="1"/>
          </p:cNvSpPr>
          <p:nvPr>
            <p:ph type="body" sz="quarter" idx="13"/>
          </p:nvPr>
        </p:nvSpPr>
        <p:spPr>
          <a:xfrm>
            <a:off x="692114" y="1412778"/>
            <a:ext cx="7759774" cy="4375645"/>
          </a:xfrm>
        </p:spPr>
        <p:txBody>
          <a:bodyPr/>
          <a:lstStyle>
            <a:lvl1pPr marL="342900" indent="-342900">
              <a:buFont typeface="+mj-lt"/>
              <a:buAutoNum type="arabicPeriod"/>
              <a:defRPr sz="1500">
                <a:latin typeface="Arial" panose="020B0604020202020204" pitchFamily="34" charset="0"/>
                <a:cs typeface="Arial" panose="020B0604020202020204" pitchFamily="34" charset="0"/>
              </a:defRPr>
            </a:lvl1pPr>
            <a:lvl2pPr marL="600075" indent="-342900">
              <a:buFont typeface="+mj-lt"/>
              <a:buAutoNum type="arabicPeriod"/>
              <a:defRPr sz="1500">
                <a:latin typeface="Arial" panose="020B0604020202020204" pitchFamily="34" charset="0"/>
                <a:cs typeface="Arial" panose="020B0604020202020204" pitchFamily="34" charset="0"/>
              </a:defRPr>
            </a:lvl2pPr>
            <a:lvl3pPr marL="857250" indent="-342900">
              <a:buFont typeface="+mj-lt"/>
              <a:buAutoNum type="arabicPeriod"/>
              <a:defRPr sz="1500">
                <a:latin typeface="Arial" panose="020B0604020202020204" pitchFamily="34" charset="0"/>
                <a:cs typeface="Arial" panose="020B0604020202020204" pitchFamily="34" charset="0"/>
              </a:defRPr>
            </a:lvl3pPr>
            <a:lvl4pPr marL="1114425" indent="-342900">
              <a:buFont typeface="+mj-lt"/>
              <a:buAutoNum type="arabicPeriod"/>
              <a:defRPr sz="1500">
                <a:latin typeface="Arial" panose="020B0604020202020204" pitchFamily="34" charset="0"/>
                <a:cs typeface="Arial" panose="020B0604020202020204" pitchFamily="34" charset="0"/>
              </a:defRPr>
            </a:lvl4pPr>
            <a:lvl5pPr marL="1371600" indent="-342900">
              <a:buFont typeface="+mj-lt"/>
              <a:buAutoNum type="arabicPeriod"/>
              <a:defRPr sz="15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Tree>
    <p:extLst>
      <p:ext uri="{BB962C8B-B14F-4D97-AF65-F5344CB8AC3E}">
        <p14:creationId xmlns:p14="http://schemas.microsoft.com/office/powerpoint/2010/main" xmlns="" val="15702018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defTabSz="514350" rtl="0" eaLnBrk="0" fontAlgn="base" hangingPunct="0">
              <a:lnSpc>
                <a:spcPct val="90000"/>
              </a:lnSpc>
              <a:spcBef>
                <a:spcPct val="0"/>
              </a:spcBef>
              <a:spcAft>
                <a:spcPct val="0"/>
              </a:spcAft>
              <a:defRPr lang="en-ZA" sz="3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enter Heading</a:t>
            </a:r>
            <a:endParaRPr lang="en-ZA" dirty="0"/>
          </a:p>
        </p:txBody>
      </p:sp>
      <p:sp>
        <p:nvSpPr>
          <p:cNvPr id="3" name="Date Placeholder 2"/>
          <p:cNvSpPr>
            <a:spLocks noGrp="1"/>
          </p:cNvSpPr>
          <p:nvPr>
            <p:ph type="dt" sz="half" idx="10"/>
          </p:nvPr>
        </p:nvSpPr>
        <p:spPr/>
        <p:txBody>
          <a:bodyPr/>
          <a:lstStyle/>
          <a:p>
            <a:pPr defTabSz="342900">
              <a:defRPr/>
            </a:pPr>
            <a:fld id="{79E219C6-9DCD-4B25-8045-661A28C93840}" type="datetime1">
              <a:rPr lang="en-US" altLang="en-US" smtClean="0">
                <a:solidFill>
                  <a:prstClr val="black">
                    <a:tint val="75000"/>
                  </a:prstClr>
                </a:solidFill>
              </a:rPr>
              <a:pPr defTabSz="342900">
                <a:defRPr/>
              </a:pPr>
              <a:t>8/19/2020</a:t>
            </a:fld>
            <a:endParaRPr lang="en-US" altLang="en-US" dirty="0">
              <a:solidFill>
                <a:prstClr val="black">
                  <a:tint val="75000"/>
                </a:prstClr>
              </a:solidFill>
            </a:endParaRPr>
          </a:p>
        </p:txBody>
      </p:sp>
      <p:sp>
        <p:nvSpPr>
          <p:cNvPr id="4" name="Footer Placeholder 3"/>
          <p:cNvSpPr>
            <a:spLocks noGrp="1"/>
          </p:cNvSpPr>
          <p:nvPr>
            <p:ph type="ftr" sz="quarter" idx="11"/>
          </p:nvPr>
        </p:nvSpPr>
        <p:spPr/>
        <p:txBody>
          <a:bodyPr/>
          <a:lstStyle/>
          <a:p>
            <a:pPr defTabSz="342900">
              <a:defRPr/>
            </a:pPr>
            <a:endParaRPr lang="en-US" altLang="en-US" dirty="0">
              <a:solidFill>
                <a:prstClr val="black">
                  <a:tint val="75000"/>
                </a:prstClr>
              </a:solidFill>
            </a:endParaRPr>
          </a:p>
        </p:txBody>
      </p:sp>
      <p:sp>
        <p:nvSpPr>
          <p:cNvPr id="5" name="Slide Number Placeholder 4"/>
          <p:cNvSpPr>
            <a:spLocks noGrp="1"/>
          </p:cNvSpPr>
          <p:nvPr>
            <p:ph type="sldNum" sz="quarter" idx="12"/>
          </p:nvPr>
        </p:nvSpPr>
        <p:spPr>
          <a:xfrm>
            <a:off x="8360966" y="6356351"/>
            <a:ext cx="630982" cy="365125"/>
          </a:xfrm>
        </p:spPr>
        <p:txBody>
          <a:bodyPr/>
          <a:lstStyle>
            <a:lvl1pPr>
              <a:defRPr sz="788" b="1">
                <a:solidFill>
                  <a:schemeClr val="tx1"/>
                </a:solidFill>
              </a:defRPr>
            </a:lvl1pPr>
          </a:lstStyle>
          <a:p>
            <a:pPr defTabSz="342900">
              <a:defRPr/>
            </a:pPr>
            <a:fld id="{7DFFE2B6-938D-47C6-8A9B-DD6FD95CA4F9}" type="slidenum">
              <a:rPr lang="en-US" altLang="en-US" smtClean="0">
                <a:solidFill>
                  <a:prstClr val="black"/>
                </a:solidFill>
              </a:rPr>
              <a:pPr defTabSz="342900">
                <a:defRPr/>
              </a:pPr>
              <a:t>‹#›</a:t>
            </a:fld>
            <a:endParaRPr lang="en-US" altLang="en-US" dirty="0">
              <a:solidFill>
                <a:prstClr val="black"/>
              </a:solidFill>
            </a:endParaRPr>
          </a:p>
        </p:txBody>
      </p:sp>
      <p:sp>
        <p:nvSpPr>
          <p:cNvPr id="7" name="Content Placeholder 6"/>
          <p:cNvSpPr>
            <a:spLocks noGrp="1"/>
          </p:cNvSpPr>
          <p:nvPr>
            <p:ph sz="quarter" idx="13"/>
          </p:nvPr>
        </p:nvSpPr>
        <p:spPr>
          <a:xfrm>
            <a:off x="628650" y="2060848"/>
            <a:ext cx="8047806" cy="4104456"/>
          </a:xfrm>
        </p:spPr>
        <p:txBody>
          <a:bodyPr/>
          <a:lstStyle>
            <a:lvl1pPr>
              <a:defRPr sz="1500">
                <a:latin typeface="Arial" panose="020B0604020202020204" pitchFamily="34" charset="0"/>
                <a:cs typeface="Arial" panose="020B0604020202020204" pitchFamily="34" charset="0"/>
              </a:defRPr>
            </a:lvl1pPr>
            <a:lvl2pPr>
              <a:defRPr sz="1500">
                <a:latin typeface="Arial" panose="020B0604020202020204" pitchFamily="34" charset="0"/>
                <a:cs typeface="Arial" panose="020B0604020202020204" pitchFamily="34" charset="0"/>
              </a:defRPr>
            </a:lvl2pPr>
            <a:lvl3pPr>
              <a:defRPr sz="1500">
                <a:latin typeface="Arial" panose="020B0604020202020204" pitchFamily="34" charset="0"/>
                <a:cs typeface="Arial" panose="020B0604020202020204" pitchFamily="34" charset="0"/>
              </a:defRPr>
            </a:lvl3pPr>
            <a:lvl4pPr>
              <a:defRPr sz="1500">
                <a:latin typeface="Arial" panose="020B0604020202020204" pitchFamily="34" charset="0"/>
                <a:cs typeface="Arial" panose="020B0604020202020204" pitchFamily="34" charset="0"/>
              </a:defRPr>
            </a:lvl4pPr>
            <a:lvl5pPr>
              <a:defRPr sz="15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xmlns="" val="9743553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9448" y="1052737"/>
            <a:ext cx="7886700" cy="1728192"/>
          </a:xfrm>
        </p:spPr>
        <p:txBody>
          <a:bodyPr anchor="ctr"/>
          <a:lstStyle>
            <a:lvl1pPr algn="ctr" defTabSz="514350" rtl="0" eaLnBrk="0" fontAlgn="base" hangingPunct="0">
              <a:lnSpc>
                <a:spcPct val="90000"/>
              </a:lnSpc>
              <a:spcBef>
                <a:spcPct val="0"/>
              </a:spcBef>
              <a:spcAft>
                <a:spcPct val="0"/>
              </a:spcAft>
              <a:defRPr lang="en-US" sz="3000" b="1" kern="120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3284984"/>
            <a:ext cx="7886700" cy="2592288"/>
          </a:xfrm>
        </p:spPr>
        <p:txBody>
          <a:bodyPr/>
          <a:lstStyle>
            <a:lvl1pPr marL="257175" indent="-257175">
              <a:buFont typeface="Arial" panose="020B0604020202020204" pitchFamily="34" charset="0"/>
              <a:buChar char="•"/>
              <a:defRPr sz="1500">
                <a:solidFill>
                  <a:schemeClr val="tx1"/>
                </a:solidFill>
                <a:latin typeface="Arial" panose="020B0604020202020204" pitchFamily="34" charset="0"/>
                <a:cs typeface="Arial" panose="020B0604020202020204" pitchFamily="34" charset="0"/>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defTabSz="342900">
              <a:defRPr/>
            </a:pPr>
            <a:fld id="{47FDB954-5FC1-4E57-BE9D-6F3CA8B59496}" type="datetime1">
              <a:rPr lang="en-US" altLang="en-US" smtClean="0">
                <a:solidFill>
                  <a:prstClr val="black">
                    <a:tint val="75000"/>
                  </a:prstClr>
                </a:solidFill>
              </a:rPr>
              <a:pPr defTabSz="342900">
                <a:defRPr/>
              </a:pPr>
              <a:t>8/19/2020</a:t>
            </a:fld>
            <a:endParaRPr lang="en-US" alt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defTabSz="342900">
              <a:defRPr/>
            </a:pPr>
            <a:endParaRPr lang="en-US" altLang="en-US" dirty="0">
              <a:solidFill>
                <a:prstClr val="black">
                  <a:tint val="75000"/>
                </a:prstClr>
              </a:solidFill>
            </a:endParaRPr>
          </a:p>
        </p:txBody>
      </p:sp>
      <p:sp>
        <p:nvSpPr>
          <p:cNvPr id="6" name="Slide Number Placeholder 5"/>
          <p:cNvSpPr>
            <a:spLocks noGrp="1"/>
          </p:cNvSpPr>
          <p:nvPr>
            <p:ph type="sldNum" sz="quarter" idx="12"/>
          </p:nvPr>
        </p:nvSpPr>
        <p:spPr>
          <a:xfrm>
            <a:off x="8316416" y="6350002"/>
            <a:ext cx="702990" cy="365125"/>
          </a:xfrm>
        </p:spPr>
        <p:txBody>
          <a:bodyPr/>
          <a:lstStyle>
            <a:lvl1pPr>
              <a:defRPr sz="788" b="1">
                <a:solidFill>
                  <a:schemeClr val="tx1"/>
                </a:solidFill>
              </a:defRPr>
            </a:lvl1pPr>
          </a:lstStyle>
          <a:p>
            <a:pPr defTabSz="342900">
              <a:defRPr/>
            </a:pPr>
            <a:fld id="{BC9634C8-74A5-40CB-934A-CD2A3BFAA19A}" type="slidenum">
              <a:rPr lang="en-US" altLang="en-US" smtClean="0">
                <a:solidFill>
                  <a:prstClr val="black"/>
                </a:solidFill>
              </a:rPr>
              <a:pPr defTabSz="342900">
                <a:defRPr/>
              </a:pPr>
              <a:t>‹#›</a:t>
            </a:fld>
            <a:endParaRPr lang="en-US" altLang="en-US" dirty="0">
              <a:solidFill>
                <a:prstClr val="black"/>
              </a:solidFill>
            </a:endParaRPr>
          </a:p>
        </p:txBody>
      </p:sp>
    </p:spTree>
    <p:extLst>
      <p:ext uri="{BB962C8B-B14F-4D97-AF65-F5344CB8AC3E}">
        <p14:creationId xmlns:p14="http://schemas.microsoft.com/office/powerpoint/2010/main" xmlns="" val="1958956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defTabSz="685800" rtl="0" eaLnBrk="0" fontAlgn="base" hangingPunct="0">
              <a:lnSpc>
                <a:spcPct val="90000"/>
              </a:lnSpc>
              <a:spcBef>
                <a:spcPct val="0"/>
              </a:spcBef>
              <a:spcAft>
                <a:spcPct val="0"/>
              </a:spcAft>
              <a:defRPr lang="en-US"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enter Heading</a:t>
            </a:r>
          </a:p>
        </p:txBody>
      </p:sp>
      <p:sp>
        <p:nvSpPr>
          <p:cNvPr id="3" name="Content Placeholder 2"/>
          <p:cNvSpPr>
            <a:spLocks noGrp="1"/>
          </p:cNvSpPr>
          <p:nvPr>
            <p:ph idx="1"/>
          </p:nvPr>
        </p:nvSpPr>
        <p:spPr>
          <a:xfrm>
            <a:off x="628650" y="2060847"/>
            <a:ext cx="7886700" cy="411611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67673147-4C6F-411C-A9BE-6B969405037A}" type="datetime1">
              <a:rPr lang="en-US" altLang="en-US" smtClean="0"/>
              <a:pPr>
                <a:defRPr/>
              </a:pPr>
              <a:t>8/19/2020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a:xfrm>
            <a:off x="8483674" y="6356350"/>
            <a:ext cx="486966" cy="365125"/>
          </a:xfrm>
        </p:spPr>
        <p:txBody>
          <a:bodyPr/>
          <a:lstStyle>
            <a:lvl1pPr>
              <a:defRPr sz="1050" b="1">
                <a:solidFill>
                  <a:schemeClr val="tx1"/>
                </a:solidFill>
              </a:defRPr>
            </a:lvl1pPr>
          </a:lstStyle>
          <a:p>
            <a:pPr>
              <a:defRPr/>
            </a:pPr>
            <a:fld id="{7773200B-CD01-40FD-9F7E-DB68DF9A3C84}" type="slidenum">
              <a:rPr lang="en-US" altLang="en-US" smtClean="0"/>
              <a:pPr>
                <a:defRPr/>
              </a:pPr>
              <a:t>‹#›</a:t>
            </a:fld>
            <a:endParaRPr lang="en-US" altLang="en-US" dirty="0"/>
          </a:p>
        </p:txBody>
      </p:sp>
    </p:spTree>
    <p:extLst>
      <p:ext uri="{BB962C8B-B14F-4D97-AF65-F5344CB8AC3E}">
        <p14:creationId xmlns:p14="http://schemas.microsoft.com/office/powerpoint/2010/main" xmlns="" val="13008518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defTabSz="514350" rtl="0" eaLnBrk="0" fontAlgn="base" hangingPunct="0">
              <a:lnSpc>
                <a:spcPct val="90000"/>
              </a:lnSpc>
              <a:spcBef>
                <a:spcPct val="0"/>
              </a:spcBef>
              <a:spcAft>
                <a:spcPct val="0"/>
              </a:spcAft>
              <a:defRPr lang="en-US" sz="3000" b="1" kern="120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lvl1pPr>
              <a:defRPr sz="1500">
                <a:latin typeface="Arial" panose="020B0604020202020204" pitchFamily="34" charset="0"/>
                <a:cs typeface="Arial" panose="020B0604020202020204" pitchFamily="34" charset="0"/>
              </a:defRPr>
            </a:lvl1pPr>
            <a:lvl2pPr>
              <a:defRPr sz="1500">
                <a:latin typeface="Arial" panose="020B0604020202020204" pitchFamily="34" charset="0"/>
                <a:cs typeface="Arial" panose="020B0604020202020204" pitchFamily="34" charset="0"/>
              </a:defRPr>
            </a:lvl2pPr>
            <a:lvl3pPr>
              <a:defRPr sz="1500">
                <a:latin typeface="Arial" panose="020B0604020202020204" pitchFamily="34" charset="0"/>
                <a:cs typeface="Arial" panose="020B0604020202020204" pitchFamily="34" charset="0"/>
              </a:defRPr>
            </a:lvl3pPr>
            <a:lvl4pPr>
              <a:defRPr sz="1500">
                <a:latin typeface="Arial" panose="020B0604020202020204" pitchFamily="34" charset="0"/>
                <a:cs typeface="Arial" panose="020B0604020202020204" pitchFamily="34" charset="0"/>
              </a:defRPr>
            </a:lvl4pPr>
            <a:lvl5pPr>
              <a:defRPr sz="15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lvl1pPr>
              <a:defRPr sz="1500">
                <a:latin typeface="Arial" panose="020B0604020202020204" pitchFamily="34" charset="0"/>
                <a:cs typeface="Arial" panose="020B0604020202020204" pitchFamily="34" charset="0"/>
              </a:defRPr>
            </a:lvl1pPr>
            <a:lvl2pPr>
              <a:defRPr sz="1500">
                <a:latin typeface="Arial" panose="020B0604020202020204" pitchFamily="34" charset="0"/>
                <a:cs typeface="Arial" panose="020B0604020202020204" pitchFamily="34" charset="0"/>
              </a:defRPr>
            </a:lvl2pPr>
            <a:lvl3pPr>
              <a:defRPr sz="1500">
                <a:latin typeface="Arial" panose="020B0604020202020204" pitchFamily="34" charset="0"/>
                <a:cs typeface="Arial" panose="020B0604020202020204" pitchFamily="34" charset="0"/>
              </a:defRPr>
            </a:lvl3pPr>
            <a:lvl4pPr>
              <a:defRPr sz="1500">
                <a:latin typeface="Arial" panose="020B0604020202020204" pitchFamily="34" charset="0"/>
                <a:cs typeface="Arial" panose="020B0604020202020204" pitchFamily="34" charset="0"/>
              </a:defRPr>
            </a:lvl4pPr>
            <a:lvl5pPr>
              <a:defRPr sz="15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defTabSz="342900">
              <a:defRPr/>
            </a:pPr>
            <a:fld id="{CF200377-9DA1-4FD9-BFAF-7F0ACE404FF3}" type="datetime1">
              <a:rPr lang="en-US" altLang="en-US" smtClean="0">
                <a:solidFill>
                  <a:prstClr val="black">
                    <a:tint val="75000"/>
                  </a:prstClr>
                </a:solidFill>
              </a:rPr>
              <a:pPr defTabSz="342900">
                <a:defRPr/>
              </a:pPr>
              <a:t>8/19/2020</a:t>
            </a:fld>
            <a:endParaRPr lang="en-US" alt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defTabSz="342900">
              <a:defRPr/>
            </a:pPr>
            <a:endParaRPr lang="en-US" altLang="en-US" dirty="0">
              <a:solidFill>
                <a:prstClr val="black">
                  <a:tint val="75000"/>
                </a:prstClr>
              </a:solidFill>
            </a:endParaRPr>
          </a:p>
        </p:txBody>
      </p:sp>
      <p:sp>
        <p:nvSpPr>
          <p:cNvPr id="7" name="Slide Number Placeholder 5"/>
          <p:cNvSpPr>
            <a:spLocks noGrp="1"/>
          </p:cNvSpPr>
          <p:nvPr>
            <p:ph type="sldNum" sz="quarter" idx="12"/>
          </p:nvPr>
        </p:nvSpPr>
        <p:spPr>
          <a:xfrm>
            <a:off x="8500566" y="6362702"/>
            <a:ext cx="486966" cy="365125"/>
          </a:xfrm>
        </p:spPr>
        <p:txBody>
          <a:bodyPr/>
          <a:lstStyle>
            <a:lvl1pPr>
              <a:defRPr sz="788" b="1">
                <a:solidFill>
                  <a:schemeClr val="tx1"/>
                </a:solidFill>
              </a:defRPr>
            </a:lvl1pPr>
          </a:lstStyle>
          <a:p>
            <a:pPr defTabSz="342900">
              <a:defRPr/>
            </a:pPr>
            <a:fld id="{7D1B44E7-E1DC-4BA0-A8D3-21BCA9610FFD}" type="slidenum">
              <a:rPr lang="en-US" altLang="en-US" smtClean="0">
                <a:solidFill>
                  <a:prstClr val="black"/>
                </a:solidFill>
              </a:rPr>
              <a:pPr defTabSz="342900">
                <a:defRPr/>
              </a:pPr>
              <a:t>‹#›</a:t>
            </a:fld>
            <a:endParaRPr lang="en-US" altLang="en-US" dirty="0">
              <a:solidFill>
                <a:prstClr val="black"/>
              </a:solidFill>
            </a:endParaRPr>
          </a:p>
        </p:txBody>
      </p:sp>
    </p:spTree>
    <p:extLst>
      <p:ext uri="{BB962C8B-B14F-4D97-AF65-F5344CB8AC3E}">
        <p14:creationId xmlns:p14="http://schemas.microsoft.com/office/powerpoint/2010/main" xmlns="" val="3734131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365128"/>
            <a:ext cx="7886700" cy="1325563"/>
          </a:xfrm>
        </p:spPr>
        <p:txBody>
          <a:bodyPr/>
          <a:lstStyle>
            <a:lvl1pPr algn="ctr" defTabSz="514350" rtl="0" eaLnBrk="0" fontAlgn="base" hangingPunct="0">
              <a:lnSpc>
                <a:spcPct val="90000"/>
              </a:lnSpc>
              <a:spcBef>
                <a:spcPct val="0"/>
              </a:spcBef>
              <a:spcAft>
                <a:spcPct val="0"/>
              </a:spcAft>
              <a:defRPr lang="en-US" sz="3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enter Heading</a:t>
            </a:r>
          </a:p>
        </p:txBody>
      </p:sp>
      <p:sp>
        <p:nvSpPr>
          <p:cNvPr id="3" name="Text Placeholder 2"/>
          <p:cNvSpPr>
            <a:spLocks noGrp="1"/>
          </p:cNvSpPr>
          <p:nvPr>
            <p:ph type="body" idx="1" hasCustomPrompt="1"/>
          </p:nvPr>
        </p:nvSpPr>
        <p:spPr>
          <a:xfrm>
            <a:off x="629842" y="1681163"/>
            <a:ext cx="3868340" cy="823912"/>
          </a:xfrm>
        </p:spPr>
        <p:txBody>
          <a:bodyPr anchor="b"/>
          <a:lstStyle>
            <a:lvl1pPr marL="0" indent="0">
              <a:buNone/>
              <a:defRPr sz="1500" b="1">
                <a:latin typeface="Arial" panose="020B0604020202020204" pitchFamily="34" charset="0"/>
                <a:cs typeface="Arial" panose="020B0604020202020204" pitchFamily="34" charset="0"/>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Click to enter sub-heading 1</a:t>
            </a:r>
          </a:p>
        </p:txBody>
      </p:sp>
      <p:sp>
        <p:nvSpPr>
          <p:cNvPr id="4" name="Content Placeholder 3"/>
          <p:cNvSpPr>
            <a:spLocks noGrp="1"/>
          </p:cNvSpPr>
          <p:nvPr>
            <p:ph sz="half" idx="2"/>
          </p:nvPr>
        </p:nvSpPr>
        <p:spPr>
          <a:xfrm>
            <a:off x="629842" y="2505075"/>
            <a:ext cx="3868340" cy="3684588"/>
          </a:xfrm>
        </p:spPr>
        <p:txBody>
          <a:bodyPr/>
          <a:lstStyle>
            <a:lvl1pPr>
              <a:defRPr sz="1500">
                <a:latin typeface="Arial" panose="020B0604020202020204" pitchFamily="34" charset="0"/>
                <a:cs typeface="Arial" panose="020B0604020202020204" pitchFamily="34" charset="0"/>
              </a:defRPr>
            </a:lvl1pPr>
            <a:lvl2pPr>
              <a:defRPr sz="1500">
                <a:latin typeface="Arial" panose="020B0604020202020204" pitchFamily="34" charset="0"/>
                <a:cs typeface="Arial" panose="020B0604020202020204" pitchFamily="34" charset="0"/>
              </a:defRPr>
            </a:lvl2pPr>
            <a:lvl3pPr>
              <a:defRPr sz="1500">
                <a:latin typeface="Arial" panose="020B0604020202020204" pitchFamily="34" charset="0"/>
                <a:cs typeface="Arial" panose="020B0604020202020204" pitchFamily="34" charset="0"/>
              </a:defRPr>
            </a:lvl3pPr>
            <a:lvl4pPr>
              <a:defRPr sz="1500">
                <a:latin typeface="Arial" panose="020B0604020202020204" pitchFamily="34" charset="0"/>
                <a:cs typeface="Arial" panose="020B0604020202020204" pitchFamily="34" charset="0"/>
              </a:defRPr>
            </a:lvl4pPr>
            <a:lvl5pPr>
              <a:defRPr sz="15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81163"/>
            <a:ext cx="3887391" cy="823912"/>
          </a:xfrm>
        </p:spPr>
        <p:txBody>
          <a:bodyPr anchor="b"/>
          <a:lstStyle>
            <a:lvl1pPr marL="0" indent="0">
              <a:buNone/>
              <a:defRPr sz="1500" b="1">
                <a:latin typeface="Arial" panose="020B0604020202020204" pitchFamily="34" charset="0"/>
                <a:cs typeface="Arial" panose="020B0604020202020204" pitchFamily="34" charset="0"/>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Click to enter sub-heading 2</a:t>
            </a:r>
          </a:p>
        </p:txBody>
      </p:sp>
      <p:sp>
        <p:nvSpPr>
          <p:cNvPr id="6" name="Content Placeholder 5"/>
          <p:cNvSpPr>
            <a:spLocks noGrp="1"/>
          </p:cNvSpPr>
          <p:nvPr>
            <p:ph sz="quarter" idx="4"/>
          </p:nvPr>
        </p:nvSpPr>
        <p:spPr>
          <a:xfrm>
            <a:off x="4629151" y="2505075"/>
            <a:ext cx="3887391" cy="3684588"/>
          </a:xfrm>
        </p:spPr>
        <p:txBody>
          <a:bodyPr/>
          <a:lstStyle>
            <a:lvl1pPr>
              <a:defRPr sz="1500">
                <a:latin typeface="Arial" panose="020B0604020202020204" pitchFamily="34" charset="0"/>
                <a:cs typeface="Arial" panose="020B0604020202020204" pitchFamily="34" charset="0"/>
              </a:defRPr>
            </a:lvl1pPr>
            <a:lvl2pPr>
              <a:defRPr sz="1500">
                <a:latin typeface="Arial" panose="020B0604020202020204" pitchFamily="34" charset="0"/>
                <a:cs typeface="Arial" panose="020B0604020202020204" pitchFamily="34" charset="0"/>
              </a:defRPr>
            </a:lvl2pPr>
            <a:lvl3pPr>
              <a:defRPr sz="1500">
                <a:latin typeface="Arial" panose="020B0604020202020204" pitchFamily="34" charset="0"/>
                <a:cs typeface="Arial" panose="020B0604020202020204" pitchFamily="34" charset="0"/>
              </a:defRPr>
            </a:lvl3pPr>
            <a:lvl4pPr>
              <a:defRPr sz="1500">
                <a:latin typeface="Arial" panose="020B0604020202020204" pitchFamily="34" charset="0"/>
                <a:cs typeface="Arial" panose="020B0604020202020204" pitchFamily="34" charset="0"/>
              </a:defRPr>
            </a:lvl4pPr>
            <a:lvl5pPr>
              <a:defRPr sz="15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lvl1pPr>
              <a:defRPr/>
            </a:lvl1pPr>
          </a:lstStyle>
          <a:p>
            <a:pPr defTabSz="342900">
              <a:defRPr/>
            </a:pPr>
            <a:fld id="{27842548-84F6-42CB-9865-ED31DA31A4AC}" type="datetime1">
              <a:rPr lang="en-US" altLang="en-US" smtClean="0">
                <a:solidFill>
                  <a:prstClr val="black">
                    <a:tint val="75000"/>
                  </a:prstClr>
                </a:solidFill>
              </a:rPr>
              <a:pPr defTabSz="342900">
                <a:defRPr/>
              </a:pPr>
              <a:t>8/19/2020</a:t>
            </a:fld>
            <a:endParaRPr lang="en-US" alt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defTabSz="342900">
              <a:defRPr/>
            </a:pPr>
            <a:endParaRPr lang="en-US" altLang="en-US" dirty="0">
              <a:solidFill>
                <a:prstClr val="black">
                  <a:tint val="75000"/>
                </a:prstClr>
              </a:solidFill>
            </a:endParaRPr>
          </a:p>
        </p:txBody>
      </p:sp>
      <p:sp>
        <p:nvSpPr>
          <p:cNvPr id="9" name="Slide Number Placeholder 5"/>
          <p:cNvSpPr>
            <a:spLocks noGrp="1"/>
          </p:cNvSpPr>
          <p:nvPr>
            <p:ph type="sldNum" sz="quarter" idx="12"/>
          </p:nvPr>
        </p:nvSpPr>
        <p:spPr>
          <a:xfrm>
            <a:off x="8676457" y="6356352"/>
            <a:ext cx="342950" cy="365125"/>
          </a:xfrm>
        </p:spPr>
        <p:txBody>
          <a:bodyPr/>
          <a:lstStyle>
            <a:lvl1pPr>
              <a:defRPr sz="788" b="1"/>
            </a:lvl1pPr>
          </a:lstStyle>
          <a:p>
            <a:pPr defTabSz="342900">
              <a:defRPr/>
            </a:pPr>
            <a:fld id="{806F8076-3A8E-4B46-B4F5-C8C360422376}" type="slidenum">
              <a:rPr lang="en-US" altLang="en-US" smtClean="0">
                <a:solidFill>
                  <a:prstClr val="black">
                    <a:tint val="75000"/>
                  </a:prstClr>
                </a:solidFill>
              </a:rPr>
              <a:pPr defTabSz="342900">
                <a:defRPr/>
              </a:pPr>
              <a:t>‹#›</a:t>
            </a:fld>
            <a:endParaRPr lang="en-US" altLang="en-US" dirty="0">
              <a:solidFill>
                <a:prstClr val="black">
                  <a:tint val="75000"/>
                </a:prstClr>
              </a:solidFill>
            </a:endParaRPr>
          </a:p>
        </p:txBody>
      </p:sp>
    </p:spTree>
    <p:extLst>
      <p:ext uri="{BB962C8B-B14F-4D97-AF65-F5344CB8AC3E}">
        <p14:creationId xmlns:p14="http://schemas.microsoft.com/office/powerpoint/2010/main" xmlns="" val="30029376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520" y="-33104"/>
            <a:ext cx="9252520" cy="1325563"/>
          </a:xfrm>
        </p:spPr>
        <p:txBody>
          <a:bodyPr/>
          <a:lstStyle>
            <a:lvl1pPr algn="ctr">
              <a:defRPr sz="3000" b="1">
                <a:solidFill>
                  <a:srgbClr val="D15900"/>
                </a:solidFill>
                <a:effectLst>
                  <a:outerShdw blurRad="50800" dist="38100" dir="5400000" algn="t" rotWithShape="0">
                    <a:prstClr val="black">
                      <a:alpha val="40000"/>
                    </a:prstClr>
                  </a:outerShdw>
                </a:effectLst>
                <a:latin typeface="Arial" panose="020B0604020202020204" pitchFamily="34" charset="0"/>
                <a:cs typeface="Arial" panose="020B0604020202020204" pitchFamily="34" charset="0"/>
              </a:defRPr>
            </a:lvl1pPr>
          </a:lstStyle>
          <a:p>
            <a:r>
              <a:rPr lang="en-US" dirty="0"/>
              <a:t>Click to enter Heading</a:t>
            </a:r>
          </a:p>
        </p:txBody>
      </p:sp>
      <p:sp>
        <p:nvSpPr>
          <p:cNvPr id="3" name="Date Placeholder 3"/>
          <p:cNvSpPr>
            <a:spLocks noGrp="1"/>
          </p:cNvSpPr>
          <p:nvPr>
            <p:ph type="dt" sz="half" idx="10"/>
          </p:nvPr>
        </p:nvSpPr>
        <p:spPr/>
        <p:txBody>
          <a:bodyPr/>
          <a:lstStyle>
            <a:lvl1pPr>
              <a:defRPr/>
            </a:lvl1pPr>
          </a:lstStyle>
          <a:p>
            <a:pPr defTabSz="342900">
              <a:defRPr/>
            </a:pPr>
            <a:fld id="{D909C6D0-C4B2-4B79-8281-4B0BBDC0C753}" type="datetime1">
              <a:rPr lang="en-US" altLang="en-US" smtClean="0">
                <a:solidFill>
                  <a:prstClr val="black">
                    <a:tint val="75000"/>
                  </a:prstClr>
                </a:solidFill>
              </a:rPr>
              <a:pPr defTabSz="342900">
                <a:defRPr/>
              </a:pPr>
              <a:t>8/19/2020</a:t>
            </a:fld>
            <a:endParaRPr lang="en-US" alt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defTabSz="342900">
              <a:defRPr/>
            </a:pPr>
            <a:endParaRPr lang="en-US" altLang="en-US" dirty="0">
              <a:solidFill>
                <a:prstClr val="black">
                  <a:tint val="75000"/>
                </a:prstClr>
              </a:solidFill>
            </a:endParaRPr>
          </a:p>
        </p:txBody>
      </p:sp>
      <p:sp>
        <p:nvSpPr>
          <p:cNvPr id="5" name="Slide Number Placeholder 5"/>
          <p:cNvSpPr>
            <a:spLocks noGrp="1"/>
          </p:cNvSpPr>
          <p:nvPr>
            <p:ph type="sldNum" sz="quarter" idx="12"/>
          </p:nvPr>
        </p:nvSpPr>
        <p:spPr>
          <a:xfrm>
            <a:off x="8547174" y="6356352"/>
            <a:ext cx="414958" cy="365125"/>
          </a:xfrm>
        </p:spPr>
        <p:txBody>
          <a:bodyPr/>
          <a:lstStyle>
            <a:lvl1pPr>
              <a:defRPr sz="788" b="1">
                <a:solidFill>
                  <a:schemeClr val="tx1"/>
                </a:solidFill>
              </a:defRPr>
            </a:lvl1pPr>
          </a:lstStyle>
          <a:p>
            <a:pPr defTabSz="342900">
              <a:defRPr/>
            </a:pPr>
            <a:fld id="{A366BFC1-2C5E-46C1-BDEF-7A7A2330CF33}" type="slidenum">
              <a:rPr lang="en-US" altLang="en-US" smtClean="0">
                <a:solidFill>
                  <a:prstClr val="black"/>
                </a:solidFill>
              </a:rPr>
              <a:pPr defTabSz="342900">
                <a:defRPr/>
              </a:pPr>
              <a:t>‹#›</a:t>
            </a:fld>
            <a:endParaRPr lang="en-US" altLang="en-US" dirty="0">
              <a:solidFill>
                <a:prstClr val="black"/>
              </a:solidFill>
            </a:endParaRPr>
          </a:p>
        </p:txBody>
      </p:sp>
    </p:spTree>
    <p:extLst>
      <p:ext uri="{BB962C8B-B14F-4D97-AF65-F5344CB8AC3E}">
        <p14:creationId xmlns:p14="http://schemas.microsoft.com/office/powerpoint/2010/main" xmlns="" val="32737171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defTabSz="342900">
              <a:defRPr/>
            </a:pPr>
            <a:fld id="{585CF3B9-10B1-49C4-A767-82CE7696D4A1}" type="datetime1">
              <a:rPr lang="en-US" altLang="en-US" smtClean="0">
                <a:solidFill>
                  <a:prstClr val="black">
                    <a:tint val="75000"/>
                  </a:prstClr>
                </a:solidFill>
              </a:rPr>
              <a:pPr defTabSz="342900">
                <a:defRPr/>
              </a:pPr>
              <a:t>8/19/2020</a:t>
            </a:fld>
            <a:endParaRPr lang="en-US" alt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defTabSz="342900">
              <a:defRPr/>
            </a:pPr>
            <a:endParaRPr lang="en-US" altLang="en-US" dirty="0">
              <a:solidFill>
                <a:prstClr val="black">
                  <a:tint val="75000"/>
                </a:prstClr>
              </a:solidFill>
            </a:endParaRPr>
          </a:p>
        </p:txBody>
      </p:sp>
      <p:sp>
        <p:nvSpPr>
          <p:cNvPr id="4" name="Slide Number Placeholder 5"/>
          <p:cNvSpPr>
            <a:spLocks noGrp="1"/>
          </p:cNvSpPr>
          <p:nvPr>
            <p:ph type="sldNum" sz="quarter" idx="12"/>
          </p:nvPr>
        </p:nvSpPr>
        <p:spPr>
          <a:xfrm>
            <a:off x="8515350" y="6375402"/>
            <a:ext cx="414958" cy="365125"/>
          </a:xfrm>
        </p:spPr>
        <p:txBody>
          <a:bodyPr/>
          <a:lstStyle>
            <a:lvl1pPr>
              <a:defRPr sz="788" b="1">
                <a:solidFill>
                  <a:schemeClr val="tx1"/>
                </a:solidFill>
              </a:defRPr>
            </a:lvl1pPr>
          </a:lstStyle>
          <a:p>
            <a:pPr defTabSz="342900">
              <a:defRPr/>
            </a:pPr>
            <a:fld id="{8DAE5F84-E312-425D-9DEB-2BEEBC90EA2A}" type="slidenum">
              <a:rPr lang="en-US" altLang="en-US" smtClean="0">
                <a:solidFill>
                  <a:prstClr val="black"/>
                </a:solidFill>
              </a:rPr>
              <a:pPr defTabSz="342900">
                <a:defRPr/>
              </a:pPr>
              <a:t>‹#›</a:t>
            </a:fld>
            <a:endParaRPr lang="en-US" altLang="en-US" dirty="0">
              <a:solidFill>
                <a:prstClr val="black"/>
              </a:solidFill>
            </a:endParaRPr>
          </a:p>
        </p:txBody>
      </p:sp>
    </p:spTree>
    <p:extLst>
      <p:ext uri="{BB962C8B-B14F-4D97-AF65-F5344CB8AC3E}">
        <p14:creationId xmlns:p14="http://schemas.microsoft.com/office/powerpoint/2010/main" xmlns="" val="17545788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ank You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defTabSz="342900">
              <a:defRPr/>
            </a:pPr>
            <a:fld id="{79E219C6-9DCD-4B25-8045-661A28C93840}" type="datetime1">
              <a:rPr lang="en-US" altLang="en-US" smtClean="0">
                <a:solidFill>
                  <a:prstClr val="black">
                    <a:tint val="75000"/>
                  </a:prstClr>
                </a:solidFill>
              </a:rPr>
              <a:pPr defTabSz="342900">
                <a:defRPr/>
              </a:pPr>
              <a:t>8/19/2020</a:t>
            </a:fld>
            <a:endParaRPr lang="en-US" altLang="en-US" dirty="0">
              <a:solidFill>
                <a:prstClr val="black">
                  <a:tint val="75000"/>
                </a:prstClr>
              </a:solidFill>
            </a:endParaRPr>
          </a:p>
        </p:txBody>
      </p:sp>
      <p:sp>
        <p:nvSpPr>
          <p:cNvPr id="4" name="Footer Placeholder 3"/>
          <p:cNvSpPr>
            <a:spLocks noGrp="1"/>
          </p:cNvSpPr>
          <p:nvPr>
            <p:ph type="ftr" sz="quarter" idx="11"/>
          </p:nvPr>
        </p:nvSpPr>
        <p:spPr/>
        <p:txBody>
          <a:bodyPr/>
          <a:lstStyle/>
          <a:p>
            <a:pPr defTabSz="342900">
              <a:defRPr/>
            </a:pPr>
            <a:endParaRPr lang="en-US" altLang="en-US" dirty="0">
              <a:solidFill>
                <a:prstClr val="black">
                  <a:tint val="75000"/>
                </a:prstClr>
              </a:solidFill>
            </a:endParaRPr>
          </a:p>
        </p:txBody>
      </p:sp>
      <p:sp>
        <p:nvSpPr>
          <p:cNvPr id="17" name="TextBox 16"/>
          <p:cNvSpPr txBox="1"/>
          <p:nvPr userDrawn="1"/>
        </p:nvSpPr>
        <p:spPr>
          <a:xfrm>
            <a:off x="469218" y="3158536"/>
            <a:ext cx="3814750" cy="507831"/>
          </a:xfrm>
          <a:prstGeom prst="rect">
            <a:avLst/>
          </a:prstGeom>
          <a:noFill/>
        </p:spPr>
        <p:txBody>
          <a:bodyPr wrap="square" rtlCol="0" anchor="ctr">
            <a:spAutoFit/>
          </a:bodyPr>
          <a:lstStyle/>
          <a:p>
            <a:pPr marL="0" marR="0" lvl="0" indent="0" algn="ctr" defTabSz="514350" rtl="0" eaLnBrk="0" fontAlgn="base" latinLnBrk="0" hangingPunct="0">
              <a:lnSpc>
                <a:spcPct val="90000"/>
              </a:lnSpc>
              <a:spcBef>
                <a:spcPct val="0"/>
              </a:spcBef>
              <a:spcAft>
                <a:spcPct val="0"/>
              </a:spcAft>
              <a:buClrTx/>
              <a:buSzTx/>
              <a:buFontTx/>
              <a:buNone/>
              <a:tabLst/>
              <a:defRPr/>
            </a:pPr>
            <a:r>
              <a:rPr kumimoji="0" lang="en-ZA" sz="3000" b="1" i="0" u="none" strike="noStrike" kern="1200" cap="none" spc="0" normalizeH="0" baseline="0" noProof="0" dirty="0">
                <a:ln>
                  <a:noFill/>
                </a:ln>
                <a:solidFill>
                  <a:srgbClr val="D15900"/>
                </a:solidFill>
                <a:effectLst>
                  <a:outerShdw blurRad="50800" dist="38100" dir="5400000" algn="t" rotWithShape="0">
                    <a:prstClr val="black">
                      <a:alpha val="40000"/>
                    </a:prstClr>
                  </a:outerShdw>
                </a:effectLst>
                <a:uLnTx/>
                <a:uFillTx/>
                <a:latin typeface="Arial" panose="020B0604020202020204" pitchFamily="34" charset="0"/>
                <a:ea typeface="ＭＳ Ｐゴシック" pitchFamily="34" charset="-128"/>
                <a:cs typeface="Arial" panose="020B0604020202020204" pitchFamily="34" charset="0"/>
              </a:rPr>
              <a:t>Thank You!</a:t>
            </a:r>
          </a:p>
        </p:txBody>
      </p:sp>
    </p:spTree>
    <p:extLst>
      <p:ext uri="{BB962C8B-B14F-4D97-AF65-F5344CB8AC3E}">
        <p14:creationId xmlns:p14="http://schemas.microsoft.com/office/powerpoint/2010/main" xmlns="" val="1781966226"/>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3887391" y="987428"/>
            <a:ext cx="4629150" cy="487362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defTabSz="342900">
              <a:defRPr/>
            </a:pPr>
            <a:fld id="{5C370E3F-A316-4D5F-A2EC-C579BE8BC39E}" type="datetime1">
              <a:rPr lang="en-US" altLang="en-US" smtClean="0">
                <a:solidFill>
                  <a:prstClr val="black">
                    <a:tint val="75000"/>
                  </a:prstClr>
                </a:solidFill>
              </a:rPr>
              <a:pPr defTabSz="342900">
                <a:defRPr/>
              </a:pPr>
              <a:t>8/19/2020</a:t>
            </a:fld>
            <a:endParaRPr lang="en-US" alt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defTabSz="342900">
              <a:defRPr/>
            </a:pPr>
            <a:endParaRPr lang="en-US" alt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defTabSz="342900">
              <a:defRPr/>
            </a:pPr>
            <a:fld id="{4F7EF6C3-2C39-41F3-8068-C91AF6575724}" type="slidenum">
              <a:rPr lang="en-US" altLang="en-US" smtClean="0">
                <a:solidFill>
                  <a:prstClr val="black">
                    <a:tint val="75000"/>
                  </a:prstClr>
                </a:solidFill>
              </a:rPr>
              <a:pPr defTabSz="342900">
                <a:defRPr/>
              </a:pPr>
              <a:t>‹#›</a:t>
            </a:fld>
            <a:endParaRPr lang="en-US" altLang="en-US" dirty="0">
              <a:solidFill>
                <a:prstClr val="black">
                  <a:tint val="75000"/>
                </a:prstClr>
              </a:solidFill>
            </a:endParaRPr>
          </a:p>
        </p:txBody>
      </p:sp>
    </p:spTree>
    <p:extLst>
      <p:ext uri="{BB962C8B-B14F-4D97-AF65-F5344CB8AC3E}">
        <p14:creationId xmlns:p14="http://schemas.microsoft.com/office/powerpoint/2010/main" xmlns="" val="34950714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3887391" y="987428"/>
            <a:ext cx="4629150" cy="48736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defTabSz="342900">
              <a:defRPr/>
            </a:pPr>
            <a:fld id="{3BA9CD10-9ECF-436F-A9CC-62457A327D42}" type="datetime1">
              <a:rPr lang="en-US" altLang="en-US" smtClean="0">
                <a:solidFill>
                  <a:prstClr val="black">
                    <a:tint val="75000"/>
                  </a:prstClr>
                </a:solidFill>
              </a:rPr>
              <a:pPr defTabSz="342900">
                <a:defRPr/>
              </a:pPr>
              <a:t>8/19/2020</a:t>
            </a:fld>
            <a:endParaRPr lang="en-US" alt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defTabSz="342900">
              <a:defRPr/>
            </a:pPr>
            <a:endParaRPr lang="en-US" alt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defTabSz="342900">
              <a:defRPr/>
            </a:pPr>
            <a:fld id="{63F881F1-635A-4234-BF8B-81467AA297AF}" type="slidenum">
              <a:rPr lang="en-US" altLang="en-US" smtClean="0">
                <a:solidFill>
                  <a:prstClr val="black">
                    <a:tint val="75000"/>
                  </a:prstClr>
                </a:solidFill>
              </a:rPr>
              <a:pPr defTabSz="342900">
                <a:defRPr/>
              </a:pPr>
              <a:t>‹#›</a:t>
            </a:fld>
            <a:endParaRPr lang="en-US" altLang="en-US" dirty="0">
              <a:solidFill>
                <a:prstClr val="black">
                  <a:tint val="75000"/>
                </a:prstClr>
              </a:solidFill>
            </a:endParaRPr>
          </a:p>
        </p:txBody>
      </p:sp>
    </p:spTree>
    <p:extLst>
      <p:ext uri="{BB962C8B-B14F-4D97-AF65-F5344CB8AC3E}">
        <p14:creationId xmlns:p14="http://schemas.microsoft.com/office/powerpoint/2010/main" xmlns="" val="17751574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defTabSz="342900">
              <a:defRPr/>
            </a:pPr>
            <a:fld id="{3C70B76B-7061-4AB6-962F-5EDD7338745E}" type="datetime1">
              <a:rPr lang="en-US" altLang="en-US" smtClean="0">
                <a:solidFill>
                  <a:prstClr val="black">
                    <a:tint val="75000"/>
                  </a:prstClr>
                </a:solidFill>
              </a:rPr>
              <a:pPr defTabSz="342900">
                <a:defRPr/>
              </a:pPr>
              <a:t>8/19/2020</a:t>
            </a:fld>
            <a:endParaRPr lang="en-US" alt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defTabSz="342900">
              <a:defRPr/>
            </a:pPr>
            <a:endParaRPr lang="en-US"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defTabSz="342900">
              <a:defRPr/>
            </a:pPr>
            <a:fld id="{4B49F2DA-B8B7-4757-899C-B833A2E55C42}" type="slidenum">
              <a:rPr lang="en-US" altLang="en-US" smtClean="0">
                <a:solidFill>
                  <a:prstClr val="black">
                    <a:tint val="75000"/>
                  </a:prstClr>
                </a:solidFill>
              </a:rPr>
              <a:pPr defTabSz="342900">
                <a:defRPr/>
              </a:pPr>
              <a:t>‹#›</a:t>
            </a:fld>
            <a:endParaRPr lang="en-US" altLang="en-US" dirty="0">
              <a:solidFill>
                <a:prstClr val="black">
                  <a:tint val="75000"/>
                </a:prstClr>
              </a:solidFill>
            </a:endParaRPr>
          </a:p>
        </p:txBody>
      </p:sp>
    </p:spTree>
    <p:extLst>
      <p:ext uri="{BB962C8B-B14F-4D97-AF65-F5344CB8AC3E}">
        <p14:creationId xmlns:p14="http://schemas.microsoft.com/office/powerpoint/2010/main" xmlns="" val="18467832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defTabSz="342900">
              <a:defRPr/>
            </a:pPr>
            <a:fld id="{8393A45B-7C88-4C98-83B8-B7FA17EC9730}" type="datetime1">
              <a:rPr lang="en-US" altLang="en-US" smtClean="0">
                <a:solidFill>
                  <a:prstClr val="black">
                    <a:tint val="75000"/>
                  </a:prstClr>
                </a:solidFill>
              </a:rPr>
              <a:pPr defTabSz="342900">
                <a:defRPr/>
              </a:pPr>
              <a:t>8/19/2020</a:t>
            </a:fld>
            <a:endParaRPr lang="en-US" alt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defTabSz="342900">
              <a:defRPr/>
            </a:pPr>
            <a:endParaRPr lang="en-US"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defTabSz="342900">
              <a:defRPr/>
            </a:pPr>
            <a:fld id="{6DDDBA89-0625-4A0B-9E8E-0C6AA6EC87BE}" type="slidenum">
              <a:rPr lang="en-US" altLang="en-US" smtClean="0">
                <a:solidFill>
                  <a:prstClr val="black">
                    <a:tint val="75000"/>
                  </a:prstClr>
                </a:solidFill>
              </a:rPr>
              <a:pPr defTabSz="342900">
                <a:defRPr/>
              </a:pPr>
              <a:t>‹#›</a:t>
            </a:fld>
            <a:endParaRPr lang="en-US" altLang="en-US" dirty="0">
              <a:solidFill>
                <a:prstClr val="black">
                  <a:tint val="75000"/>
                </a:prstClr>
              </a:solidFill>
            </a:endParaRPr>
          </a:p>
        </p:txBody>
      </p:sp>
    </p:spTree>
    <p:extLst>
      <p:ext uri="{BB962C8B-B14F-4D97-AF65-F5344CB8AC3E}">
        <p14:creationId xmlns:p14="http://schemas.microsoft.com/office/powerpoint/2010/main" xmlns="" val="15266574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ZA"/>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pPr defTabSz="685800" eaLnBrk="1" fontAlgn="auto" hangingPunct="1">
              <a:spcBef>
                <a:spcPts val="0"/>
              </a:spcBef>
              <a:spcAft>
                <a:spcPts val="0"/>
              </a:spcAft>
            </a:pPr>
            <a:fld id="{BCBA45D6-8DAC-440D-BA96-F35058A2A5A0}" type="datetime1">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2020/08/19</a:t>
            </a:fld>
            <a:endParaRPr lang="en-ZA">
              <a:solidFill>
                <a:prstClr val="black">
                  <a:tint val="75000"/>
                </a:prstClr>
              </a:solidFill>
              <a:latin typeface="Calibri" panose="020F0502020204030204"/>
              <a:ea typeface="+mn-ea"/>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pPr>
            <a:endParaRPr lang="en-ZA">
              <a:solidFill>
                <a:prstClr val="black">
                  <a:tint val="75000"/>
                </a:prstClr>
              </a:solidFill>
              <a:latin typeface="Calibri" panose="020F0502020204030204"/>
              <a:ea typeface="+mn-ea"/>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pPr>
            <a:fld id="{26B1AF27-859B-4FF8-B771-80D758C40D2B}" type="slidenum">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a:t>
            </a:fld>
            <a:endParaRPr lang="en-ZA">
              <a:solidFill>
                <a:prstClr val="black">
                  <a:tint val="75000"/>
                </a:prstClr>
              </a:solidFill>
              <a:latin typeface="Calibri" panose="020F0502020204030204"/>
              <a:ea typeface="+mn-ea"/>
            </a:endParaRPr>
          </a:p>
        </p:txBody>
      </p:sp>
    </p:spTree>
    <p:extLst>
      <p:ext uri="{BB962C8B-B14F-4D97-AF65-F5344CB8AC3E}">
        <p14:creationId xmlns:p14="http://schemas.microsoft.com/office/powerpoint/2010/main" xmlns="" val="649788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esentation Oulin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9E219C6-9DCD-4B25-8045-661A28C93840}" type="datetime1">
              <a:rPr lang="en-US" altLang="en-US" smtClean="0"/>
              <a:pPr>
                <a:defRPr/>
              </a:pPr>
              <a:t>8/19/2020</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a:xfrm>
            <a:off x="8515350" y="6375400"/>
            <a:ext cx="486966" cy="365125"/>
          </a:xfrm>
        </p:spPr>
        <p:txBody>
          <a:bodyPr/>
          <a:lstStyle>
            <a:lvl1pPr>
              <a:defRPr sz="1050" b="1">
                <a:solidFill>
                  <a:schemeClr val="tx1"/>
                </a:solidFill>
              </a:defRPr>
            </a:lvl1pPr>
          </a:lstStyle>
          <a:p>
            <a:pPr>
              <a:defRPr/>
            </a:pPr>
            <a:fld id="{7DFFE2B6-938D-47C6-8A9B-DD6FD95CA4F9}" type="slidenum">
              <a:rPr lang="en-US" altLang="en-US" smtClean="0"/>
              <a:pPr>
                <a:defRPr/>
              </a:pPr>
              <a:t>‹#›</a:t>
            </a:fld>
            <a:endParaRPr lang="en-US" altLang="en-US" dirty="0"/>
          </a:p>
        </p:txBody>
      </p:sp>
      <p:sp>
        <p:nvSpPr>
          <p:cNvPr id="6" name="TextBox 5"/>
          <p:cNvSpPr txBox="1"/>
          <p:nvPr userDrawn="1"/>
        </p:nvSpPr>
        <p:spPr>
          <a:xfrm>
            <a:off x="628650" y="24880"/>
            <a:ext cx="7886700" cy="1815882"/>
          </a:xfrm>
          <a:prstGeom prst="rect">
            <a:avLst/>
          </a:prstGeom>
          <a:noFill/>
        </p:spPr>
        <p:txBody>
          <a:bodyPr wrap="square" rtlCol="0" anchor="ctr">
            <a:spAutoFit/>
          </a:bodyPr>
          <a:lstStyle/>
          <a:p>
            <a:pPr algn="ctr"/>
            <a:endParaRPr lang="en-ZA" sz="2400" b="1" dirty="0">
              <a:solidFill>
                <a:srgbClr val="F9671C"/>
              </a:solidFill>
            </a:endParaRPr>
          </a:p>
          <a:p>
            <a:pPr algn="ctr" defTabSz="685800" rtl="0" eaLnBrk="0" fontAlgn="base" hangingPunct="0">
              <a:lnSpc>
                <a:spcPct val="90000"/>
              </a:lnSpc>
              <a:spcBef>
                <a:spcPct val="0"/>
              </a:spcBef>
              <a:spcAft>
                <a:spcPct val="0"/>
              </a:spcAft>
            </a:pPr>
            <a:r>
              <a:rPr lang="en-ZA"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rPr>
              <a:t>Presentation Outline</a:t>
            </a:r>
          </a:p>
          <a:p>
            <a:pPr algn="ctr"/>
            <a:endParaRPr lang="en-ZA" sz="2400" b="1" dirty="0">
              <a:solidFill>
                <a:srgbClr val="F9671C"/>
              </a:solidFill>
            </a:endParaRPr>
          </a:p>
          <a:p>
            <a:pPr algn="ctr"/>
            <a:endParaRPr lang="en-ZA" sz="2400" b="1" dirty="0">
              <a:solidFill>
                <a:srgbClr val="F9671C"/>
              </a:solidFill>
            </a:endParaRPr>
          </a:p>
        </p:txBody>
      </p:sp>
      <p:sp>
        <p:nvSpPr>
          <p:cNvPr id="10" name="Text Placeholder 9"/>
          <p:cNvSpPr>
            <a:spLocks noGrp="1"/>
          </p:cNvSpPr>
          <p:nvPr>
            <p:ph type="body" sz="quarter" idx="13"/>
          </p:nvPr>
        </p:nvSpPr>
        <p:spPr>
          <a:xfrm>
            <a:off x="692113" y="1412776"/>
            <a:ext cx="7759774" cy="437564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Tree>
    <p:extLst>
      <p:ext uri="{BB962C8B-B14F-4D97-AF65-F5344CB8AC3E}">
        <p14:creationId xmlns:p14="http://schemas.microsoft.com/office/powerpoint/2010/main" xmlns="" val="26475229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defTabSz="685800" eaLnBrk="1" fontAlgn="auto" hangingPunct="1">
              <a:spcBef>
                <a:spcPts val="0"/>
              </a:spcBef>
              <a:spcAft>
                <a:spcPts val="0"/>
              </a:spcAft>
            </a:pPr>
            <a:fld id="{6E79ADE0-49DC-4A28-BF49-0BF9DC57B2D4}" type="datetime1">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2020/08/19</a:t>
            </a:fld>
            <a:endParaRPr lang="en-ZA">
              <a:solidFill>
                <a:prstClr val="black">
                  <a:tint val="75000"/>
                </a:prstClr>
              </a:solidFill>
              <a:latin typeface="Calibri" panose="020F0502020204030204"/>
              <a:ea typeface="+mn-ea"/>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pPr>
            <a:endParaRPr lang="en-ZA">
              <a:solidFill>
                <a:prstClr val="black">
                  <a:tint val="75000"/>
                </a:prstClr>
              </a:solidFill>
              <a:latin typeface="Calibri" panose="020F0502020204030204"/>
              <a:ea typeface="+mn-ea"/>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pPr>
            <a:fld id="{26B1AF27-859B-4FF8-B771-80D758C40D2B}" type="slidenum">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a:t>
            </a:fld>
            <a:endParaRPr lang="en-ZA">
              <a:solidFill>
                <a:prstClr val="black">
                  <a:tint val="75000"/>
                </a:prstClr>
              </a:solidFill>
              <a:latin typeface="Calibri" panose="020F0502020204030204"/>
              <a:ea typeface="+mn-ea"/>
            </a:endParaRPr>
          </a:p>
        </p:txBody>
      </p:sp>
    </p:spTree>
    <p:extLst>
      <p:ext uri="{BB962C8B-B14F-4D97-AF65-F5344CB8AC3E}">
        <p14:creationId xmlns:p14="http://schemas.microsoft.com/office/powerpoint/2010/main" xmlns="" val="2693637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ZA"/>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defTabSz="685800" eaLnBrk="1" fontAlgn="auto" hangingPunct="1">
              <a:spcBef>
                <a:spcPts val="0"/>
              </a:spcBef>
              <a:spcAft>
                <a:spcPts val="0"/>
              </a:spcAft>
            </a:pPr>
            <a:fld id="{E516EDD9-D03B-4E0E-ABD5-FB6A87CEB21E}" type="datetime1">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2020/08/19</a:t>
            </a:fld>
            <a:endParaRPr lang="en-ZA">
              <a:solidFill>
                <a:prstClr val="black">
                  <a:tint val="75000"/>
                </a:prstClr>
              </a:solidFill>
              <a:latin typeface="Calibri" panose="020F0502020204030204"/>
              <a:ea typeface="+mn-ea"/>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pPr>
            <a:endParaRPr lang="en-ZA">
              <a:solidFill>
                <a:prstClr val="black">
                  <a:tint val="75000"/>
                </a:prstClr>
              </a:solidFill>
              <a:latin typeface="Calibri" panose="020F0502020204030204"/>
              <a:ea typeface="+mn-ea"/>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pPr>
            <a:fld id="{26B1AF27-859B-4FF8-B771-80D758C40D2B}" type="slidenum">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a:t>
            </a:fld>
            <a:endParaRPr lang="en-ZA">
              <a:solidFill>
                <a:prstClr val="black">
                  <a:tint val="75000"/>
                </a:prstClr>
              </a:solidFill>
              <a:latin typeface="Calibri" panose="020F0502020204030204"/>
              <a:ea typeface="+mn-ea"/>
            </a:endParaRPr>
          </a:p>
        </p:txBody>
      </p:sp>
    </p:spTree>
    <p:extLst>
      <p:ext uri="{BB962C8B-B14F-4D97-AF65-F5344CB8AC3E}">
        <p14:creationId xmlns:p14="http://schemas.microsoft.com/office/powerpoint/2010/main" xmlns="" val="10260136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pPr defTabSz="685800" eaLnBrk="1" fontAlgn="auto" hangingPunct="1">
              <a:spcBef>
                <a:spcPts val="0"/>
              </a:spcBef>
              <a:spcAft>
                <a:spcPts val="0"/>
              </a:spcAft>
            </a:pPr>
            <a:fld id="{3A820FD2-40B9-437A-84D6-B51013DB7CEC}" type="datetime1">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2020/08/19</a:t>
            </a:fld>
            <a:endParaRPr lang="en-ZA">
              <a:solidFill>
                <a:prstClr val="black">
                  <a:tint val="75000"/>
                </a:prstClr>
              </a:solidFill>
              <a:latin typeface="Calibri" panose="020F0502020204030204"/>
              <a:ea typeface="+mn-ea"/>
            </a:endParaRPr>
          </a:p>
        </p:txBody>
      </p:sp>
      <p:sp>
        <p:nvSpPr>
          <p:cNvPr id="6" name="Footer Placeholder 5"/>
          <p:cNvSpPr>
            <a:spLocks noGrp="1"/>
          </p:cNvSpPr>
          <p:nvPr>
            <p:ph type="ftr" sz="quarter" idx="11"/>
          </p:nvPr>
        </p:nvSpPr>
        <p:spPr/>
        <p:txBody>
          <a:bodyPr/>
          <a:lstStyle/>
          <a:p>
            <a:pPr defTabSz="685800" eaLnBrk="1" fontAlgn="auto" hangingPunct="1">
              <a:spcBef>
                <a:spcPts val="0"/>
              </a:spcBef>
              <a:spcAft>
                <a:spcPts val="0"/>
              </a:spcAft>
            </a:pPr>
            <a:endParaRPr lang="en-ZA">
              <a:solidFill>
                <a:prstClr val="black">
                  <a:tint val="75000"/>
                </a:prstClr>
              </a:solidFill>
              <a:latin typeface="Calibri" panose="020F0502020204030204"/>
              <a:ea typeface="+mn-ea"/>
            </a:endParaRPr>
          </a:p>
        </p:txBody>
      </p:sp>
      <p:sp>
        <p:nvSpPr>
          <p:cNvPr id="7" name="Slide Number Placeholder 6"/>
          <p:cNvSpPr>
            <a:spLocks noGrp="1"/>
          </p:cNvSpPr>
          <p:nvPr>
            <p:ph type="sldNum" sz="quarter" idx="12"/>
          </p:nvPr>
        </p:nvSpPr>
        <p:spPr/>
        <p:txBody>
          <a:bodyPr/>
          <a:lstStyle/>
          <a:p>
            <a:pPr defTabSz="685800" eaLnBrk="1" fontAlgn="auto" hangingPunct="1">
              <a:spcBef>
                <a:spcPts val="0"/>
              </a:spcBef>
              <a:spcAft>
                <a:spcPts val="0"/>
              </a:spcAft>
            </a:pPr>
            <a:fld id="{26B1AF27-859B-4FF8-B771-80D758C40D2B}" type="slidenum">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a:t>
            </a:fld>
            <a:endParaRPr lang="en-ZA">
              <a:solidFill>
                <a:prstClr val="black">
                  <a:tint val="75000"/>
                </a:prstClr>
              </a:solidFill>
              <a:latin typeface="Calibri" panose="020F0502020204030204"/>
              <a:ea typeface="+mn-ea"/>
            </a:endParaRPr>
          </a:p>
        </p:txBody>
      </p:sp>
    </p:spTree>
    <p:extLst>
      <p:ext uri="{BB962C8B-B14F-4D97-AF65-F5344CB8AC3E}">
        <p14:creationId xmlns:p14="http://schemas.microsoft.com/office/powerpoint/2010/main" xmlns="" val="425317502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pPr defTabSz="685800" eaLnBrk="1" fontAlgn="auto" hangingPunct="1">
              <a:spcBef>
                <a:spcPts val="0"/>
              </a:spcBef>
              <a:spcAft>
                <a:spcPts val="0"/>
              </a:spcAft>
            </a:pPr>
            <a:fld id="{76612950-9FDF-4929-88F8-4F0C1FE64A5C}" type="datetime1">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2020/08/19</a:t>
            </a:fld>
            <a:endParaRPr lang="en-ZA">
              <a:solidFill>
                <a:prstClr val="black">
                  <a:tint val="75000"/>
                </a:prstClr>
              </a:solidFill>
              <a:latin typeface="Calibri" panose="020F0502020204030204"/>
              <a:ea typeface="+mn-ea"/>
            </a:endParaRPr>
          </a:p>
        </p:txBody>
      </p:sp>
      <p:sp>
        <p:nvSpPr>
          <p:cNvPr id="8" name="Footer Placeholder 7"/>
          <p:cNvSpPr>
            <a:spLocks noGrp="1"/>
          </p:cNvSpPr>
          <p:nvPr>
            <p:ph type="ftr" sz="quarter" idx="11"/>
          </p:nvPr>
        </p:nvSpPr>
        <p:spPr/>
        <p:txBody>
          <a:bodyPr/>
          <a:lstStyle/>
          <a:p>
            <a:pPr defTabSz="685800" eaLnBrk="1" fontAlgn="auto" hangingPunct="1">
              <a:spcBef>
                <a:spcPts val="0"/>
              </a:spcBef>
              <a:spcAft>
                <a:spcPts val="0"/>
              </a:spcAft>
            </a:pPr>
            <a:endParaRPr lang="en-ZA">
              <a:solidFill>
                <a:prstClr val="black">
                  <a:tint val="75000"/>
                </a:prstClr>
              </a:solidFill>
              <a:latin typeface="Calibri" panose="020F0502020204030204"/>
              <a:ea typeface="+mn-ea"/>
            </a:endParaRPr>
          </a:p>
        </p:txBody>
      </p:sp>
      <p:sp>
        <p:nvSpPr>
          <p:cNvPr id="9" name="Slide Number Placeholder 8"/>
          <p:cNvSpPr>
            <a:spLocks noGrp="1"/>
          </p:cNvSpPr>
          <p:nvPr>
            <p:ph type="sldNum" sz="quarter" idx="12"/>
          </p:nvPr>
        </p:nvSpPr>
        <p:spPr/>
        <p:txBody>
          <a:bodyPr/>
          <a:lstStyle/>
          <a:p>
            <a:pPr defTabSz="685800" eaLnBrk="1" fontAlgn="auto" hangingPunct="1">
              <a:spcBef>
                <a:spcPts val="0"/>
              </a:spcBef>
              <a:spcAft>
                <a:spcPts val="0"/>
              </a:spcAft>
            </a:pPr>
            <a:fld id="{26B1AF27-859B-4FF8-B771-80D758C40D2B}" type="slidenum">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a:t>
            </a:fld>
            <a:endParaRPr lang="en-ZA">
              <a:solidFill>
                <a:prstClr val="black">
                  <a:tint val="75000"/>
                </a:prstClr>
              </a:solidFill>
              <a:latin typeface="Calibri" panose="020F0502020204030204"/>
              <a:ea typeface="+mn-ea"/>
            </a:endParaRPr>
          </a:p>
        </p:txBody>
      </p:sp>
    </p:spTree>
    <p:extLst>
      <p:ext uri="{BB962C8B-B14F-4D97-AF65-F5344CB8AC3E}">
        <p14:creationId xmlns:p14="http://schemas.microsoft.com/office/powerpoint/2010/main" xmlns="" val="36852401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pPr defTabSz="685800" eaLnBrk="1" fontAlgn="auto" hangingPunct="1">
              <a:spcBef>
                <a:spcPts val="0"/>
              </a:spcBef>
              <a:spcAft>
                <a:spcPts val="0"/>
              </a:spcAft>
            </a:pPr>
            <a:fld id="{16AAC371-C6CB-4F5F-AB07-E69E2EBDA0D7}" type="datetime1">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2020/08/19</a:t>
            </a:fld>
            <a:endParaRPr lang="en-ZA">
              <a:solidFill>
                <a:prstClr val="black">
                  <a:tint val="75000"/>
                </a:prstClr>
              </a:solidFill>
              <a:latin typeface="Calibri" panose="020F0502020204030204"/>
              <a:ea typeface="+mn-ea"/>
            </a:endParaRPr>
          </a:p>
        </p:txBody>
      </p:sp>
      <p:sp>
        <p:nvSpPr>
          <p:cNvPr id="4" name="Footer Placeholder 3"/>
          <p:cNvSpPr>
            <a:spLocks noGrp="1"/>
          </p:cNvSpPr>
          <p:nvPr>
            <p:ph type="ftr" sz="quarter" idx="11"/>
          </p:nvPr>
        </p:nvSpPr>
        <p:spPr/>
        <p:txBody>
          <a:bodyPr/>
          <a:lstStyle/>
          <a:p>
            <a:pPr defTabSz="685800" eaLnBrk="1" fontAlgn="auto" hangingPunct="1">
              <a:spcBef>
                <a:spcPts val="0"/>
              </a:spcBef>
              <a:spcAft>
                <a:spcPts val="0"/>
              </a:spcAft>
            </a:pPr>
            <a:endParaRPr lang="en-ZA">
              <a:solidFill>
                <a:prstClr val="black">
                  <a:tint val="75000"/>
                </a:prstClr>
              </a:solidFill>
              <a:latin typeface="Calibri" panose="020F0502020204030204"/>
              <a:ea typeface="+mn-ea"/>
            </a:endParaRPr>
          </a:p>
        </p:txBody>
      </p:sp>
      <p:sp>
        <p:nvSpPr>
          <p:cNvPr id="5" name="Slide Number Placeholder 4"/>
          <p:cNvSpPr>
            <a:spLocks noGrp="1"/>
          </p:cNvSpPr>
          <p:nvPr>
            <p:ph type="sldNum" sz="quarter" idx="12"/>
          </p:nvPr>
        </p:nvSpPr>
        <p:spPr/>
        <p:txBody>
          <a:bodyPr/>
          <a:lstStyle/>
          <a:p>
            <a:pPr defTabSz="685800" eaLnBrk="1" fontAlgn="auto" hangingPunct="1">
              <a:spcBef>
                <a:spcPts val="0"/>
              </a:spcBef>
              <a:spcAft>
                <a:spcPts val="0"/>
              </a:spcAft>
            </a:pPr>
            <a:fld id="{26B1AF27-859B-4FF8-B771-80D758C40D2B}" type="slidenum">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a:t>
            </a:fld>
            <a:endParaRPr lang="en-ZA">
              <a:solidFill>
                <a:prstClr val="black">
                  <a:tint val="75000"/>
                </a:prstClr>
              </a:solidFill>
              <a:latin typeface="Calibri" panose="020F0502020204030204"/>
              <a:ea typeface="+mn-ea"/>
            </a:endParaRPr>
          </a:p>
        </p:txBody>
      </p:sp>
    </p:spTree>
    <p:extLst>
      <p:ext uri="{BB962C8B-B14F-4D97-AF65-F5344CB8AC3E}">
        <p14:creationId xmlns:p14="http://schemas.microsoft.com/office/powerpoint/2010/main" xmlns="" val="163894164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685800" eaLnBrk="1" fontAlgn="auto" hangingPunct="1">
              <a:spcBef>
                <a:spcPts val="0"/>
              </a:spcBef>
              <a:spcAft>
                <a:spcPts val="0"/>
              </a:spcAft>
            </a:pPr>
            <a:fld id="{2F2AEA66-94E9-42CB-97CA-97721DFDB0E2}" type="datetime1">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2020/08/19</a:t>
            </a:fld>
            <a:endParaRPr lang="en-ZA">
              <a:solidFill>
                <a:prstClr val="black">
                  <a:tint val="75000"/>
                </a:prstClr>
              </a:solidFill>
              <a:latin typeface="Calibri" panose="020F0502020204030204"/>
              <a:ea typeface="+mn-ea"/>
            </a:endParaRPr>
          </a:p>
        </p:txBody>
      </p:sp>
      <p:sp>
        <p:nvSpPr>
          <p:cNvPr id="3" name="Footer Placeholder 2"/>
          <p:cNvSpPr>
            <a:spLocks noGrp="1"/>
          </p:cNvSpPr>
          <p:nvPr>
            <p:ph type="ftr" sz="quarter" idx="11"/>
          </p:nvPr>
        </p:nvSpPr>
        <p:spPr/>
        <p:txBody>
          <a:bodyPr/>
          <a:lstStyle/>
          <a:p>
            <a:pPr defTabSz="685800" eaLnBrk="1" fontAlgn="auto" hangingPunct="1">
              <a:spcBef>
                <a:spcPts val="0"/>
              </a:spcBef>
              <a:spcAft>
                <a:spcPts val="0"/>
              </a:spcAft>
            </a:pPr>
            <a:endParaRPr lang="en-ZA">
              <a:solidFill>
                <a:prstClr val="black">
                  <a:tint val="75000"/>
                </a:prstClr>
              </a:solidFill>
              <a:latin typeface="Calibri" panose="020F0502020204030204"/>
              <a:ea typeface="+mn-ea"/>
            </a:endParaRPr>
          </a:p>
        </p:txBody>
      </p:sp>
      <p:sp>
        <p:nvSpPr>
          <p:cNvPr id="4" name="Slide Number Placeholder 3"/>
          <p:cNvSpPr>
            <a:spLocks noGrp="1"/>
          </p:cNvSpPr>
          <p:nvPr>
            <p:ph type="sldNum" sz="quarter" idx="12"/>
          </p:nvPr>
        </p:nvSpPr>
        <p:spPr/>
        <p:txBody>
          <a:bodyPr/>
          <a:lstStyle/>
          <a:p>
            <a:pPr defTabSz="685800" eaLnBrk="1" fontAlgn="auto" hangingPunct="1">
              <a:spcBef>
                <a:spcPts val="0"/>
              </a:spcBef>
              <a:spcAft>
                <a:spcPts val="0"/>
              </a:spcAft>
            </a:pPr>
            <a:fld id="{26B1AF27-859B-4FF8-B771-80D758C40D2B}" type="slidenum">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a:t>
            </a:fld>
            <a:endParaRPr lang="en-ZA">
              <a:solidFill>
                <a:prstClr val="black">
                  <a:tint val="75000"/>
                </a:prstClr>
              </a:solidFill>
              <a:latin typeface="Calibri" panose="020F0502020204030204"/>
              <a:ea typeface="+mn-ea"/>
            </a:endParaRPr>
          </a:p>
        </p:txBody>
      </p:sp>
    </p:spTree>
    <p:extLst>
      <p:ext uri="{BB962C8B-B14F-4D97-AF65-F5344CB8AC3E}">
        <p14:creationId xmlns:p14="http://schemas.microsoft.com/office/powerpoint/2010/main" xmlns="" val="166660834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ZA"/>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defTabSz="685800" eaLnBrk="1" fontAlgn="auto" hangingPunct="1">
              <a:spcBef>
                <a:spcPts val="0"/>
              </a:spcBef>
              <a:spcAft>
                <a:spcPts val="0"/>
              </a:spcAft>
            </a:pPr>
            <a:fld id="{01A1B9D4-21CE-4D3D-A416-DC560DBC0E0A}" type="datetime1">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2020/08/19</a:t>
            </a:fld>
            <a:endParaRPr lang="en-ZA">
              <a:solidFill>
                <a:prstClr val="black">
                  <a:tint val="75000"/>
                </a:prstClr>
              </a:solidFill>
              <a:latin typeface="Calibri" panose="020F0502020204030204"/>
              <a:ea typeface="+mn-ea"/>
            </a:endParaRPr>
          </a:p>
        </p:txBody>
      </p:sp>
      <p:sp>
        <p:nvSpPr>
          <p:cNvPr id="6" name="Footer Placeholder 5"/>
          <p:cNvSpPr>
            <a:spLocks noGrp="1"/>
          </p:cNvSpPr>
          <p:nvPr>
            <p:ph type="ftr" sz="quarter" idx="11"/>
          </p:nvPr>
        </p:nvSpPr>
        <p:spPr/>
        <p:txBody>
          <a:bodyPr/>
          <a:lstStyle/>
          <a:p>
            <a:pPr defTabSz="685800" eaLnBrk="1" fontAlgn="auto" hangingPunct="1">
              <a:spcBef>
                <a:spcPts val="0"/>
              </a:spcBef>
              <a:spcAft>
                <a:spcPts val="0"/>
              </a:spcAft>
            </a:pPr>
            <a:endParaRPr lang="en-ZA">
              <a:solidFill>
                <a:prstClr val="black">
                  <a:tint val="75000"/>
                </a:prstClr>
              </a:solidFill>
              <a:latin typeface="Calibri" panose="020F0502020204030204"/>
              <a:ea typeface="+mn-ea"/>
            </a:endParaRPr>
          </a:p>
        </p:txBody>
      </p:sp>
      <p:sp>
        <p:nvSpPr>
          <p:cNvPr id="7" name="Slide Number Placeholder 6"/>
          <p:cNvSpPr>
            <a:spLocks noGrp="1"/>
          </p:cNvSpPr>
          <p:nvPr>
            <p:ph type="sldNum" sz="quarter" idx="12"/>
          </p:nvPr>
        </p:nvSpPr>
        <p:spPr/>
        <p:txBody>
          <a:bodyPr/>
          <a:lstStyle/>
          <a:p>
            <a:pPr defTabSz="685800" eaLnBrk="1" fontAlgn="auto" hangingPunct="1">
              <a:spcBef>
                <a:spcPts val="0"/>
              </a:spcBef>
              <a:spcAft>
                <a:spcPts val="0"/>
              </a:spcAft>
            </a:pPr>
            <a:fld id="{26B1AF27-859B-4FF8-B771-80D758C40D2B}" type="slidenum">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a:t>
            </a:fld>
            <a:endParaRPr lang="en-ZA">
              <a:solidFill>
                <a:prstClr val="black">
                  <a:tint val="75000"/>
                </a:prstClr>
              </a:solidFill>
              <a:latin typeface="Calibri" panose="020F0502020204030204"/>
              <a:ea typeface="+mn-ea"/>
            </a:endParaRPr>
          </a:p>
        </p:txBody>
      </p:sp>
    </p:spTree>
    <p:extLst>
      <p:ext uri="{BB962C8B-B14F-4D97-AF65-F5344CB8AC3E}">
        <p14:creationId xmlns:p14="http://schemas.microsoft.com/office/powerpoint/2010/main" xmlns="" val="319527234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ZA"/>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defTabSz="685800" eaLnBrk="1" fontAlgn="auto" hangingPunct="1">
              <a:spcBef>
                <a:spcPts val="0"/>
              </a:spcBef>
              <a:spcAft>
                <a:spcPts val="0"/>
              </a:spcAft>
            </a:pPr>
            <a:fld id="{9AC08985-4D03-44E8-A084-91A322F83404}" type="datetime1">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2020/08/19</a:t>
            </a:fld>
            <a:endParaRPr lang="en-ZA">
              <a:solidFill>
                <a:prstClr val="black">
                  <a:tint val="75000"/>
                </a:prstClr>
              </a:solidFill>
              <a:latin typeface="Calibri" panose="020F0502020204030204"/>
              <a:ea typeface="+mn-ea"/>
            </a:endParaRPr>
          </a:p>
        </p:txBody>
      </p:sp>
      <p:sp>
        <p:nvSpPr>
          <p:cNvPr id="6" name="Footer Placeholder 5"/>
          <p:cNvSpPr>
            <a:spLocks noGrp="1"/>
          </p:cNvSpPr>
          <p:nvPr>
            <p:ph type="ftr" sz="quarter" idx="11"/>
          </p:nvPr>
        </p:nvSpPr>
        <p:spPr/>
        <p:txBody>
          <a:bodyPr/>
          <a:lstStyle/>
          <a:p>
            <a:pPr defTabSz="685800" eaLnBrk="1" fontAlgn="auto" hangingPunct="1">
              <a:spcBef>
                <a:spcPts val="0"/>
              </a:spcBef>
              <a:spcAft>
                <a:spcPts val="0"/>
              </a:spcAft>
            </a:pPr>
            <a:endParaRPr lang="en-ZA">
              <a:solidFill>
                <a:prstClr val="black">
                  <a:tint val="75000"/>
                </a:prstClr>
              </a:solidFill>
              <a:latin typeface="Calibri" panose="020F0502020204030204"/>
              <a:ea typeface="+mn-ea"/>
            </a:endParaRPr>
          </a:p>
        </p:txBody>
      </p:sp>
      <p:sp>
        <p:nvSpPr>
          <p:cNvPr id="7" name="Slide Number Placeholder 6"/>
          <p:cNvSpPr>
            <a:spLocks noGrp="1"/>
          </p:cNvSpPr>
          <p:nvPr>
            <p:ph type="sldNum" sz="quarter" idx="12"/>
          </p:nvPr>
        </p:nvSpPr>
        <p:spPr/>
        <p:txBody>
          <a:bodyPr/>
          <a:lstStyle/>
          <a:p>
            <a:pPr defTabSz="685800" eaLnBrk="1" fontAlgn="auto" hangingPunct="1">
              <a:spcBef>
                <a:spcPts val="0"/>
              </a:spcBef>
              <a:spcAft>
                <a:spcPts val="0"/>
              </a:spcAft>
            </a:pPr>
            <a:fld id="{26B1AF27-859B-4FF8-B771-80D758C40D2B}" type="slidenum">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a:t>
            </a:fld>
            <a:endParaRPr lang="en-ZA">
              <a:solidFill>
                <a:prstClr val="black">
                  <a:tint val="75000"/>
                </a:prstClr>
              </a:solidFill>
              <a:latin typeface="Calibri" panose="020F0502020204030204"/>
              <a:ea typeface="+mn-ea"/>
            </a:endParaRPr>
          </a:p>
        </p:txBody>
      </p:sp>
    </p:spTree>
    <p:extLst>
      <p:ext uri="{BB962C8B-B14F-4D97-AF65-F5344CB8AC3E}">
        <p14:creationId xmlns:p14="http://schemas.microsoft.com/office/powerpoint/2010/main" xmlns="" val="87669053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defTabSz="685800" eaLnBrk="1" fontAlgn="auto" hangingPunct="1">
              <a:spcBef>
                <a:spcPts val="0"/>
              </a:spcBef>
              <a:spcAft>
                <a:spcPts val="0"/>
              </a:spcAft>
            </a:pPr>
            <a:fld id="{0B647824-3C18-437A-8A82-00366615DC8D}" type="datetime1">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2020/08/19</a:t>
            </a:fld>
            <a:endParaRPr lang="en-ZA">
              <a:solidFill>
                <a:prstClr val="black">
                  <a:tint val="75000"/>
                </a:prstClr>
              </a:solidFill>
              <a:latin typeface="Calibri" panose="020F0502020204030204"/>
              <a:ea typeface="+mn-ea"/>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pPr>
            <a:endParaRPr lang="en-ZA">
              <a:solidFill>
                <a:prstClr val="black">
                  <a:tint val="75000"/>
                </a:prstClr>
              </a:solidFill>
              <a:latin typeface="Calibri" panose="020F0502020204030204"/>
              <a:ea typeface="+mn-ea"/>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pPr>
            <a:fld id="{26B1AF27-859B-4FF8-B771-80D758C40D2B}" type="slidenum">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a:t>
            </a:fld>
            <a:endParaRPr lang="en-ZA">
              <a:solidFill>
                <a:prstClr val="black">
                  <a:tint val="75000"/>
                </a:prstClr>
              </a:solidFill>
              <a:latin typeface="Calibri" panose="020F0502020204030204"/>
              <a:ea typeface="+mn-ea"/>
            </a:endParaRPr>
          </a:p>
        </p:txBody>
      </p:sp>
    </p:spTree>
    <p:extLst>
      <p:ext uri="{BB962C8B-B14F-4D97-AF65-F5344CB8AC3E}">
        <p14:creationId xmlns:p14="http://schemas.microsoft.com/office/powerpoint/2010/main" xmlns="" val="129397413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defTabSz="685800" eaLnBrk="1" fontAlgn="auto" hangingPunct="1">
              <a:spcBef>
                <a:spcPts val="0"/>
              </a:spcBef>
              <a:spcAft>
                <a:spcPts val="0"/>
              </a:spcAft>
            </a:pPr>
            <a:fld id="{782312B7-A6DF-4950-9E46-E8277CC45CAF}" type="datetime1">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2020/08/19</a:t>
            </a:fld>
            <a:endParaRPr lang="en-ZA">
              <a:solidFill>
                <a:prstClr val="black">
                  <a:tint val="75000"/>
                </a:prstClr>
              </a:solidFill>
              <a:latin typeface="Calibri" panose="020F0502020204030204"/>
              <a:ea typeface="+mn-ea"/>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pPr>
            <a:endParaRPr lang="en-ZA">
              <a:solidFill>
                <a:prstClr val="black">
                  <a:tint val="75000"/>
                </a:prstClr>
              </a:solidFill>
              <a:latin typeface="Calibri" panose="020F0502020204030204"/>
              <a:ea typeface="+mn-ea"/>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pPr>
            <a:fld id="{26B1AF27-859B-4FF8-B771-80D758C40D2B}" type="slidenum">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a:t>
            </a:fld>
            <a:endParaRPr lang="en-ZA">
              <a:solidFill>
                <a:prstClr val="black">
                  <a:tint val="75000"/>
                </a:prstClr>
              </a:solidFill>
              <a:latin typeface="Calibri" panose="020F0502020204030204"/>
              <a:ea typeface="+mn-ea"/>
            </a:endParaRPr>
          </a:p>
        </p:txBody>
      </p:sp>
    </p:spTree>
    <p:extLst>
      <p:ext uri="{BB962C8B-B14F-4D97-AF65-F5344CB8AC3E}">
        <p14:creationId xmlns:p14="http://schemas.microsoft.com/office/powerpoint/2010/main" xmlns="" val="400128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defTabSz="685800" rtl="0" eaLnBrk="0" fontAlgn="base" hangingPunct="0">
              <a:lnSpc>
                <a:spcPct val="90000"/>
              </a:lnSpc>
              <a:spcBef>
                <a:spcPct val="0"/>
              </a:spcBef>
              <a:spcAft>
                <a:spcPct val="0"/>
              </a:spcAft>
              <a:defRPr lang="en-ZA"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enter Heading</a:t>
            </a:r>
            <a:endParaRPr lang="en-ZA" dirty="0"/>
          </a:p>
        </p:txBody>
      </p:sp>
      <p:sp>
        <p:nvSpPr>
          <p:cNvPr id="3" name="Date Placeholder 2"/>
          <p:cNvSpPr>
            <a:spLocks noGrp="1"/>
          </p:cNvSpPr>
          <p:nvPr>
            <p:ph type="dt" sz="half" idx="10"/>
          </p:nvPr>
        </p:nvSpPr>
        <p:spPr/>
        <p:txBody>
          <a:bodyPr/>
          <a:lstStyle/>
          <a:p>
            <a:pPr>
              <a:defRPr/>
            </a:pPr>
            <a:fld id="{79E219C6-9DCD-4B25-8045-661A28C93840}" type="datetime1">
              <a:rPr lang="en-US" altLang="en-US" smtClean="0"/>
              <a:pPr>
                <a:defRPr/>
              </a:pPr>
              <a:t>8/19/2020</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a:xfrm>
            <a:off x="8360965" y="6356349"/>
            <a:ext cx="630982" cy="365125"/>
          </a:xfrm>
        </p:spPr>
        <p:txBody>
          <a:bodyPr/>
          <a:lstStyle>
            <a:lvl1pPr>
              <a:defRPr sz="1050" b="1">
                <a:solidFill>
                  <a:schemeClr val="tx1"/>
                </a:solidFill>
              </a:defRPr>
            </a:lvl1pPr>
          </a:lstStyle>
          <a:p>
            <a:pPr>
              <a:defRPr/>
            </a:pPr>
            <a:fld id="{7DFFE2B6-938D-47C6-8A9B-DD6FD95CA4F9}" type="slidenum">
              <a:rPr lang="en-US" altLang="en-US" smtClean="0"/>
              <a:pPr>
                <a:defRPr/>
              </a:pPr>
              <a:t>‹#›</a:t>
            </a:fld>
            <a:endParaRPr lang="en-US" altLang="en-US" dirty="0"/>
          </a:p>
        </p:txBody>
      </p:sp>
      <p:sp>
        <p:nvSpPr>
          <p:cNvPr id="7" name="Content Placeholder 6"/>
          <p:cNvSpPr>
            <a:spLocks noGrp="1"/>
          </p:cNvSpPr>
          <p:nvPr>
            <p:ph sz="quarter" idx="13"/>
          </p:nvPr>
        </p:nvSpPr>
        <p:spPr>
          <a:xfrm>
            <a:off x="628650" y="2060848"/>
            <a:ext cx="8047806" cy="4104456"/>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xmlns="" val="2964832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4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385763" indent="-385763">
              <a:buFont typeface="+mj-lt"/>
              <a:buAutoNum type="arabicPeriod"/>
              <a:defRPr sz="1500">
                <a:latin typeface="Arial" panose="020B0604020202020204" pitchFamily="34" charset="0"/>
                <a:cs typeface="Arial" panose="020B0604020202020204" pitchFamily="34" charset="0"/>
              </a:defRPr>
            </a:lvl1pPr>
            <a:lvl2pPr marL="685800" indent="-342900">
              <a:buFont typeface="+mj-lt"/>
              <a:buAutoNum type="arabicPeriod"/>
              <a:defRPr sz="1500">
                <a:latin typeface="Arial" panose="020B0604020202020204" pitchFamily="34" charset="0"/>
                <a:cs typeface="Arial" panose="020B0604020202020204" pitchFamily="34" charset="0"/>
              </a:defRPr>
            </a:lvl2pPr>
            <a:lvl3pPr marL="1028700" indent="-342900">
              <a:buFont typeface="+mj-lt"/>
              <a:buAutoNum type="arabicPeriod"/>
              <a:defRPr sz="1500">
                <a:latin typeface="Arial" panose="020B0604020202020204" pitchFamily="34" charset="0"/>
                <a:cs typeface="Arial" panose="020B0604020202020204" pitchFamily="34" charset="0"/>
              </a:defRPr>
            </a:lvl3pPr>
            <a:lvl4pPr marL="1285875" indent="-257175">
              <a:buFont typeface="+mj-lt"/>
              <a:buAutoNum type="arabicPeriod"/>
              <a:defRPr sz="1500">
                <a:latin typeface="Arial" panose="020B0604020202020204" pitchFamily="34" charset="0"/>
                <a:cs typeface="Arial" panose="020B0604020202020204" pitchFamily="34" charset="0"/>
              </a:defRPr>
            </a:lvl4pPr>
            <a:lvl5pPr marL="1628775" indent="-257175">
              <a:buFont typeface="+mj-lt"/>
              <a:buAutoNum type="arabicPeriod"/>
              <a:defRPr sz="15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pPr>
            <a:fld id="{2AEFF4E0-09CF-465B-A129-0A4208E40038}" type="slidenum">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a:t>
            </a:fld>
            <a:endParaRPr lang="en-ZA">
              <a:solidFill>
                <a:prstClr val="black">
                  <a:tint val="75000"/>
                </a:prstClr>
              </a:solidFill>
              <a:latin typeface="Calibri" panose="020F0502020204030204"/>
              <a:ea typeface="+mn-ea"/>
            </a:endParaRPr>
          </a:p>
        </p:txBody>
      </p:sp>
      <p:sp>
        <p:nvSpPr>
          <p:cNvPr id="9" name="Text Placeholder 8"/>
          <p:cNvSpPr>
            <a:spLocks noGrp="1"/>
          </p:cNvSpPr>
          <p:nvPr>
            <p:ph type="body" sz="quarter" idx="13" hasCustomPrompt="1"/>
          </p:nvPr>
        </p:nvSpPr>
        <p:spPr>
          <a:xfrm>
            <a:off x="628650" y="330200"/>
            <a:ext cx="7981950" cy="787400"/>
          </a:xfrm>
        </p:spPr>
        <p:txBody>
          <a:bodyPr anchor="ctr">
            <a:noAutofit/>
          </a:bodyPr>
          <a:lstStyle>
            <a:lvl1pPr marL="0" indent="0" algn="ctr">
              <a:buNone/>
              <a:defRPr sz="1800" b="1">
                <a:solidFill>
                  <a:srgbClr val="F9671C"/>
                </a:solidFill>
                <a:latin typeface="Arial" panose="020B0604020202020204" pitchFamily="34" charset="0"/>
                <a:cs typeface="Arial" panose="020B0604020202020204" pitchFamily="34" charset="0"/>
              </a:defRPr>
            </a:lvl1pPr>
            <a:lvl2pPr marL="342900" indent="0">
              <a:buNone/>
              <a:defRPr sz="1800" b="1">
                <a:solidFill>
                  <a:srgbClr val="EF4718"/>
                </a:solidFill>
                <a:latin typeface="Arial" panose="020B0604020202020204" pitchFamily="34" charset="0"/>
                <a:cs typeface="Arial" panose="020B0604020202020204" pitchFamily="34" charset="0"/>
              </a:defRPr>
            </a:lvl2pPr>
            <a:lvl3pPr marL="685800" indent="0">
              <a:buNone/>
              <a:defRPr sz="1800" b="1">
                <a:solidFill>
                  <a:srgbClr val="EF4718"/>
                </a:solidFill>
                <a:latin typeface="Arial" panose="020B0604020202020204" pitchFamily="34" charset="0"/>
                <a:cs typeface="Arial" panose="020B0604020202020204" pitchFamily="34" charset="0"/>
              </a:defRPr>
            </a:lvl3pPr>
            <a:lvl4pPr marL="1028700" indent="0">
              <a:buNone/>
              <a:defRPr sz="1800" b="1">
                <a:solidFill>
                  <a:srgbClr val="EF4718"/>
                </a:solidFill>
                <a:latin typeface="Arial" panose="020B0604020202020204" pitchFamily="34" charset="0"/>
                <a:cs typeface="Arial" panose="020B0604020202020204" pitchFamily="34" charset="0"/>
              </a:defRPr>
            </a:lvl4pPr>
            <a:lvl5pPr marL="1371600" indent="0">
              <a:buNone/>
              <a:defRPr sz="1800" b="1">
                <a:solidFill>
                  <a:srgbClr val="EF4718"/>
                </a:solidFill>
                <a:latin typeface="Arial" panose="020B0604020202020204" pitchFamily="34" charset="0"/>
                <a:cs typeface="Arial" panose="020B0604020202020204" pitchFamily="34" charset="0"/>
              </a:defRPr>
            </a:lvl5pPr>
          </a:lstStyle>
          <a:p>
            <a:pPr lvl="0"/>
            <a:r>
              <a:rPr lang="en-US" dirty="0"/>
              <a:t>Click to enter Heading</a:t>
            </a:r>
          </a:p>
        </p:txBody>
      </p:sp>
    </p:spTree>
    <p:extLst>
      <p:ext uri="{BB962C8B-B14F-4D97-AF65-F5344CB8AC3E}">
        <p14:creationId xmlns:p14="http://schemas.microsoft.com/office/powerpoint/2010/main" xmlns="" val="323696690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20" y="836712"/>
            <a:ext cx="4352156" cy="2088232"/>
          </a:xfrm>
        </p:spPr>
        <p:txBody>
          <a:bodyPr anchor="ctr"/>
          <a:lstStyle>
            <a:lvl1pPr algn="ctr">
              <a:defRPr sz="1350" b="1">
                <a:solidFill>
                  <a:srgbClr val="F9671C"/>
                </a:solidFill>
                <a:latin typeface="Arial" panose="020B0604020202020204" pitchFamily="34" charset="0"/>
                <a:cs typeface="Arial" panose="020B0604020202020204" pitchFamily="34" charset="0"/>
              </a:defRPr>
            </a:lvl1pPr>
          </a:lstStyle>
          <a:p>
            <a:r>
              <a:rPr lang="en-US" dirty="0"/>
              <a:t>CLICK TO ENTER PRESENTATION TITLE</a:t>
            </a:r>
          </a:p>
        </p:txBody>
      </p:sp>
      <p:sp>
        <p:nvSpPr>
          <p:cNvPr id="3" name="Subtitle 2"/>
          <p:cNvSpPr>
            <a:spLocks noGrp="1"/>
          </p:cNvSpPr>
          <p:nvPr>
            <p:ph type="subTitle" idx="1" hasCustomPrompt="1"/>
          </p:nvPr>
        </p:nvSpPr>
        <p:spPr>
          <a:xfrm>
            <a:off x="-12824" y="3068960"/>
            <a:ext cx="4368800" cy="1368152"/>
          </a:xfrm>
        </p:spPr>
        <p:txBody>
          <a:bodyPr anchor="ctr"/>
          <a:lstStyle>
            <a:lvl1pPr marL="0" indent="0" algn="ctr">
              <a:buNone/>
              <a:defRPr sz="1125" b="1">
                <a:solidFill>
                  <a:srgbClr val="F9671C"/>
                </a:solidFill>
                <a:latin typeface="Arial" panose="020B0604020202020204" pitchFamily="34" charset="0"/>
                <a:cs typeface="Arial" panose="020B0604020202020204" pitchFamily="34" charset="0"/>
              </a:defRPr>
            </a:lvl1pPr>
            <a:lvl2pPr marL="192881" indent="0" algn="ctr">
              <a:buNone/>
              <a:defRPr sz="844"/>
            </a:lvl2pPr>
            <a:lvl3pPr marL="385763" indent="0" algn="ctr">
              <a:buNone/>
              <a:defRPr sz="760"/>
            </a:lvl3pPr>
            <a:lvl4pPr marL="578644" indent="0" algn="ctr">
              <a:buNone/>
              <a:defRPr sz="675"/>
            </a:lvl4pPr>
            <a:lvl5pPr marL="771525" indent="0" algn="ctr">
              <a:buNone/>
              <a:defRPr sz="675"/>
            </a:lvl5pPr>
            <a:lvl6pPr marL="964406" indent="0" algn="ctr">
              <a:buNone/>
              <a:defRPr sz="675"/>
            </a:lvl6pPr>
            <a:lvl7pPr marL="1157288" indent="0" algn="ctr">
              <a:buNone/>
              <a:defRPr sz="675"/>
            </a:lvl7pPr>
            <a:lvl8pPr marL="1350169" indent="0" algn="ctr">
              <a:buNone/>
              <a:defRPr sz="675"/>
            </a:lvl8pPr>
            <a:lvl9pPr marL="1543050" indent="0" algn="ctr">
              <a:buNone/>
              <a:defRPr sz="675"/>
            </a:lvl9pPr>
          </a:lstStyle>
          <a:p>
            <a:r>
              <a:rPr lang="en-US" dirty="0"/>
              <a:t>Click To Enter Meeting and Presenter</a:t>
            </a:r>
          </a:p>
        </p:txBody>
      </p:sp>
      <p:sp>
        <p:nvSpPr>
          <p:cNvPr id="4" name="Date Placeholder 3"/>
          <p:cNvSpPr>
            <a:spLocks noGrp="1"/>
          </p:cNvSpPr>
          <p:nvPr>
            <p:ph type="dt" sz="half" idx="10"/>
          </p:nvPr>
        </p:nvSpPr>
        <p:spPr>
          <a:xfrm>
            <a:off x="344339" y="6205540"/>
            <a:ext cx="2057400" cy="365125"/>
          </a:xfrm>
        </p:spPr>
        <p:txBody>
          <a:bodyPr/>
          <a:lstStyle>
            <a:lvl1pPr>
              <a:defRPr/>
            </a:lvl1pPr>
          </a:lstStyle>
          <a:p>
            <a:pPr defTabSz="685800" eaLnBrk="1" fontAlgn="auto" hangingPunct="1">
              <a:spcBef>
                <a:spcPts val="0"/>
              </a:spcBef>
              <a:spcAft>
                <a:spcPts val="0"/>
              </a:spcAft>
              <a:defRPr/>
            </a:pPr>
            <a:fld id="{90EB045D-CC78-4883-9145-466272C7FEAE}" type="datetime1">
              <a:rPr lang="en-ZA" altLang="en-US" smtClean="0">
                <a:solidFill>
                  <a:prstClr val="black">
                    <a:tint val="75000"/>
                  </a:prstClr>
                </a:solidFill>
                <a:latin typeface="Calibri" panose="020F0502020204030204"/>
                <a:ea typeface="+mn-ea"/>
              </a:rPr>
              <a:pPr defTabSz="685800" eaLnBrk="1" fontAlgn="auto" hangingPunct="1">
                <a:spcBef>
                  <a:spcPts val="0"/>
                </a:spcBef>
                <a:spcAft>
                  <a:spcPts val="0"/>
                </a:spcAft>
                <a:defRPr/>
              </a:pPr>
              <a:t>2020/08/19</a:t>
            </a:fld>
            <a:endParaRPr lang="en-US" altLang="en-US" dirty="0">
              <a:solidFill>
                <a:prstClr val="black">
                  <a:tint val="75000"/>
                </a:prstClr>
              </a:solidFill>
              <a:latin typeface="Calibri" panose="020F0502020204030204"/>
              <a:ea typeface="+mn-ea"/>
            </a:endParaRPr>
          </a:p>
        </p:txBody>
      </p:sp>
      <p:sp>
        <p:nvSpPr>
          <p:cNvPr id="5" name="Footer Placeholder 4"/>
          <p:cNvSpPr>
            <a:spLocks noGrp="1"/>
          </p:cNvSpPr>
          <p:nvPr>
            <p:ph type="ftr" sz="quarter" idx="11"/>
          </p:nvPr>
        </p:nvSpPr>
        <p:spPr/>
        <p:txBody>
          <a:bodyPr/>
          <a:lstStyle>
            <a:lvl1pPr>
              <a:defRPr/>
            </a:lvl1pPr>
          </a:lstStyle>
          <a:p>
            <a:pPr defTabSz="685800" eaLnBrk="1" fontAlgn="auto" hangingPunct="1">
              <a:spcBef>
                <a:spcPts val="0"/>
              </a:spcBef>
              <a:spcAft>
                <a:spcPts val="0"/>
              </a:spcAft>
              <a:defRPr/>
            </a:pPr>
            <a:endParaRPr lang="en-US" altLang="en-US" dirty="0">
              <a:solidFill>
                <a:prstClr val="black">
                  <a:tint val="75000"/>
                </a:prstClr>
              </a:solidFill>
              <a:latin typeface="Calibri" panose="020F0502020204030204"/>
              <a:ea typeface="+mn-ea"/>
            </a:endParaRPr>
          </a:p>
        </p:txBody>
      </p:sp>
      <p:sp>
        <p:nvSpPr>
          <p:cNvPr id="6" name="Slide Number Placeholder 5"/>
          <p:cNvSpPr>
            <a:spLocks noGrp="1"/>
          </p:cNvSpPr>
          <p:nvPr>
            <p:ph type="sldNum" sz="quarter" idx="12"/>
          </p:nvPr>
        </p:nvSpPr>
        <p:spPr/>
        <p:txBody>
          <a:bodyPr/>
          <a:lstStyle>
            <a:lvl1pPr>
              <a:defRPr sz="675"/>
            </a:lvl1pPr>
          </a:lstStyle>
          <a:p>
            <a:pPr defTabSz="685800" eaLnBrk="1" fontAlgn="auto" hangingPunct="1">
              <a:spcBef>
                <a:spcPts val="0"/>
              </a:spcBef>
              <a:spcAft>
                <a:spcPts val="0"/>
              </a:spcAft>
              <a:defRPr/>
            </a:pPr>
            <a:fld id="{0771AC7C-942F-450F-AE9F-48ABDBD49A1A}" type="slidenum">
              <a:rPr lang="en-US" altLang="en-US" smtClean="0">
                <a:solidFill>
                  <a:prstClr val="black">
                    <a:tint val="75000"/>
                  </a:prstClr>
                </a:solidFill>
                <a:latin typeface="Calibri" panose="020F0502020204030204"/>
                <a:ea typeface="+mn-ea"/>
              </a:rPr>
              <a:pPr defTabSz="685800" eaLnBrk="1" fontAlgn="auto" hangingPunct="1">
                <a:spcBef>
                  <a:spcPts val="0"/>
                </a:spcBef>
                <a:spcAft>
                  <a:spcPts val="0"/>
                </a:spcAft>
                <a:defRPr/>
              </a:pPr>
              <a:t>‹#›</a:t>
            </a:fld>
            <a:endParaRPr lang="en-US" altLang="en-US" dirty="0">
              <a:solidFill>
                <a:prstClr val="black">
                  <a:tint val="75000"/>
                </a:prstClr>
              </a:solidFill>
              <a:latin typeface="Calibri" panose="020F0502020204030204"/>
              <a:ea typeface="+mn-ea"/>
            </a:endParaRPr>
          </a:p>
        </p:txBody>
      </p:sp>
      <p:sp>
        <p:nvSpPr>
          <p:cNvPr id="7" name="Text Placeholder 8"/>
          <p:cNvSpPr txBox="1">
            <a:spLocks/>
          </p:cNvSpPr>
          <p:nvPr userDrawn="1"/>
        </p:nvSpPr>
        <p:spPr>
          <a:xfrm>
            <a:off x="74464" y="4747395"/>
            <a:ext cx="2597150" cy="444500"/>
          </a:xfrm>
          <a:prstGeom prst="rect">
            <a:avLst/>
          </a:prstGeom>
        </p:spPr>
        <p:txBody>
          <a:bodyPr vert="horz" lIns="51435" tIns="25718" rIns="51435" bIns="25718"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514350" rtl="0" eaLnBrk="1" fontAlgn="auto" latinLnBrk="0" hangingPunct="1">
              <a:lnSpc>
                <a:spcPct val="90000"/>
              </a:lnSpc>
              <a:spcBef>
                <a:spcPts val="563"/>
              </a:spcBef>
              <a:spcAft>
                <a:spcPts val="0"/>
              </a:spcAft>
              <a:buClrTx/>
              <a:buSzTx/>
              <a:buFont typeface="Arial" panose="020B0604020202020204" pitchFamily="34" charset="0"/>
              <a:buNone/>
              <a:tabLst/>
              <a:defRPr/>
            </a:pPr>
            <a:endParaRPr kumimoji="0" lang="en-ZA" sz="788" b="1" i="0" u="none" strike="noStrike" kern="1200" cap="none" spc="0" normalizeH="0" baseline="0" noProof="0" dirty="0">
              <a:ln>
                <a:noFill/>
              </a:ln>
              <a:solidFill>
                <a:srgbClr val="005D28"/>
              </a:solidFill>
              <a:effectLst/>
              <a:uLnTx/>
              <a:uFillTx/>
              <a:latin typeface="Arial" panose="020B0604020202020204" pitchFamily="34" charset="0"/>
              <a:ea typeface="+mn-ea"/>
              <a:cs typeface="Arial" panose="020B0604020202020204" pitchFamily="34" charset="0"/>
            </a:endParaRPr>
          </a:p>
        </p:txBody>
      </p:sp>
      <p:sp>
        <p:nvSpPr>
          <p:cNvPr id="8" name="Text Placeholder 8"/>
          <p:cNvSpPr txBox="1">
            <a:spLocks/>
          </p:cNvSpPr>
          <p:nvPr userDrawn="1"/>
        </p:nvSpPr>
        <p:spPr>
          <a:xfrm>
            <a:off x="-12824" y="4581128"/>
            <a:ext cx="2597150" cy="444500"/>
          </a:xfrm>
          <a:prstGeom prst="rect">
            <a:avLst/>
          </a:prstGeom>
        </p:spPr>
        <p:txBody>
          <a:bodyPr vert="horz" lIns="51435" tIns="25718" rIns="51435" bIns="25718"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514350" rtl="0" eaLnBrk="1" fontAlgn="auto" latinLnBrk="0" hangingPunct="1">
              <a:lnSpc>
                <a:spcPct val="90000"/>
              </a:lnSpc>
              <a:spcBef>
                <a:spcPts val="563"/>
              </a:spcBef>
              <a:spcAft>
                <a:spcPts val="0"/>
              </a:spcAft>
              <a:buClrTx/>
              <a:buSzTx/>
              <a:buFont typeface="Arial" panose="020B0604020202020204" pitchFamily="34" charset="0"/>
              <a:buNone/>
              <a:tabLst/>
              <a:defRPr/>
            </a:pPr>
            <a:endParaRPr kumimoji="0" lang="en-ZA" sz="788"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p:txBody>
      </p:sp>
      <p:sp>
        <p:nvSpPr>
          <p:cNvPr id="10" name="Content Placeholder 9"/>
          <p:cNvSpPr>
            <a:spLocks noGrp="1"/>
          </p:cNvSpPr>
          <p:nvPr>
            <p:ph sz="quarter" idx="13" hasCustomPrompt="1"/>
          </p:nvPr>
        </p:nvSpPr>
        <p:spPr>
          <a:xfrm>
            <a:off x="6898" y="4717119"/>
            <a:ext cx="3412976" cy="448816"/>
          </a:xfrm>
        </p:spPr>
        <p:txBody>
          <a:bodyPr anchor="ctr"/>
          <a:lstStyle>
            <a:lvl1pPr marL="0" indent="0" algn="ctr">
              <a:buNone/>
              <a:defRPr sz="788" b="1">
                <a:solidFill>
                  <a:srgbClr val="005D28"/>
                </a:solidFill>
                <a:latin typeface="Arial" panose="020B0604020202020204" pitchFamily="34" charset="0"/>
                <a:cs typeface="Arial" panose="020B0604020202020204" pitchFamily="34" charset="0"/>
              </a:defRPr>
            </a:lvl1pPr>
            <a:lvl2pPr marL="192881" indent="0">
              <a:buNone/>
              <a:defRPr/>
            </a:lvl2pPr>
            <a:lvl3pPr marL="385763" indent="0">
              <a:buNone/>
              <a:defRPr/>
            </a:lvl3pPr>
            <a:lvl4pPr marL="578644" indent="0">
              <a:buNone/>
              <a:defRPr/>
            </a:lvl4pPr>
            <a:lvl5pPr marL="771525" indent="0">
              <a:buNone/>
              <a:defRPr/>
            </a:lvl5pPr>
          </a:lstStyle>
          <a:p>
            <a:pPr lvl="0"/>
            <a:r>
              <a:rPr lang="en-US" dirty="0"/>
              <a:t>Click to enter Date</a:t>
            </a:r>
            <a:endParaRPr lang="en-ZA" dirty="0"/>
          </a:p>
        </p:txBody>
      </p:sp>
    </p:spTree>
    <p:extLst>
      <p:ext uri="{BB962C8B-B14F-4D97-AF65-F5344CB8AC3E}">
        <p14:creationId xmlns:p14="http://schemas.microsoft.com/office/powerpoint/2010/main" xmlns="" val="808181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9448" y="1052737"/>
            <a:ext cx="7886700" cy="1728192"/>
          </a:xfrm>
        </p:spPr>
        <p:txBody>
          <a:bodyPr anchor="ctr"/>
          <a:lstStyle>
            <a:lvl1pPr algn="ctr" defTabSz="685800" rtl="0" eaLnBrk="0" fontAlgn="base" hangingPunct="0">
              <a:lnSpc>
                <a:spcPct val="90000"/>
              </a:lnSpc>
              <a:spcBef>
                <a:spcPct val="0"/>
              </a:spcBef>
              <a:spcAft>
                <a:spcPct val="0"/>
              </a:spcAft>
              <a:defRPr lang="en-US" sz="4000" b="1" kern="120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3284984"/>
            <a:ext cx="7886700" cy="2592288"/>
          </a:xfrm>
        </p:spPr>
        <p:txBody>
          <a:bodyPr/>
          <a:lstStyle>
            <a:lvl1pPr marL="342900" indent="-3429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7FDB954-5FC1-4E57-BE9D-6F3CA8B59496}" type="datetime1">
              <a:rPr lang="en-US" altLang="en-US" smtClean="0"/>
              <a:pPr>
                <a:defRPr/>
              </a:pPr>
              <a:t>8/19/2020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a:xfrm>
            <a:off x="8316416" y="6350000"/>
            <a:ext cx="702990" cy="365125"/>
          </a:xfrm>
        </p:spPr>
        <p:txBody>
          <a:bodyPr/>
          <a:lstStyle>
            <a:lvl1pPr>
              <a:defRPr sz="1050" b="1">
                <a:solidFill>
                  <a:schemeClr val="tx1"/>
                </a:solidFill>
              </a:defRPr>
            </a:lvl1pPr>
          </a:lstStyle>
          <a:p>
            <a:pPr>
              <a:defRPr/>
            </a:pPr>
            <a:fld id="{BC9634C8-74A5-40CB-934A-CD2A3BFAA19A}" type="slidenum">
              <a:rPr lang="en-US" altLang="en-US" smtClean="0"/>
              <a:pPr>
                <a:defRPr/>
              </a:pPr>
              <a:t>‹#›</a:t>
            </a:fld>
            <a:endParaRPr lang="en-US" altLang="en-US" dirty="0"/>
          </a:p>
        </p:txBody>
      </p:sp>
    </p:spTree>
    <p:extLst>
      <p:ext uri="{BB962C8B-B14F-4D97-AF65-F5344CB8AC3E}">
        <p14:creationId xmlns:p14="http://schemas.microsoft.com/office/powerpoint/2010/main" xmlns="" val="408755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defTabSz="685800" rtl="0" eaLnBrk="0" fontAlgn="base" hangingPunct="0">
              <a:lnSpc>
                <a:spcPct val="90000"/>
              </a:lnSpc>
              <a:spcBef>
                <a:spcPct val="0"/>
              </a:spcBef>
              <a:spcAft>
                <a:spcPct val="0"/>
              </a:spcAft>
              <a:defRPr lang="en-US" sz="4000" b="1" kern="120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F200377-9DA1-4FD9-BFAF-7F0ACE404FF3}" type="datetime1">
              <a:rPr lang="en-US" altLang="en-US" smtClean="0"/>
              <a:pPr>
                <a:defRPr/>
              </a:pPr>
              <a:t>8/19/2020</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a:xfrm>
            <a:off x="8500566" y="6362700"/>
            <a:ext cx="486966" cy="365125"/>
          </a:xfrm>
        </p:spPr>
        <p:txBody>
          <a:bodyPr/>
          <a:lstStyle>
            <a:lvl1pPr>
              <a:defRPr sz="1050" b="1">
                <a:solidFill>
                  <a:schemeClr val="tx1"/>
                </a:solidFill>
              </a:defRPr>
            </a:lvl1pPr>
          </a:lstStyle>
          <a:p>
            <a:pPr>
              <a:defRPr/>
            </a:pPr>
            <a:fld id="{7D1B44E7-E1DC-4BA0-A8D3-21BCA9610FFD}" type="slidenum">
              <a:rPr lang="en-US" altLang="en-US" smtClean="0"/>
              <a:pPr>
                <a:defRPr/>
              </a:pPr>
              <a:t>‹#›</a:t>
            </a:fld>
            <a:endParaRPr lang="en-US" altLang="en-US" dirty="0"/>
          </a:p>
        </p:txBody>
      </p:sp>
    </p:spTree>
    <p:extLst>
      <p:ext uri="{BB962C8B-B14F-4D97-AF65-F5344CB8AC3E}">
        <p14:creationId xmlns:p14="http://schemas.microsoft.com/office/powerpoint/2010/main" xmlns="" val="1983931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365126"/>
            <a:ext cx="7886700" cy="1325563"/>
          </a:xfrm>
        </p:spPr>
        <p:txBody>
          <a:bodyPr/>
          <a:lstStyle>
            <a:lvl1pPr algn="ctr" defTabSz="685800" rtl="0" eaLnBrk="0" fontAlgn="base" hangingPunct="0">
              <a:lnSpc>
                <a:spcPct val="90000"/>
              </a:lnSpc>
              <a:spcBef>
                <a:spcPct val="0"/>
              </a:spcBef>
              <a:spcAft>
                <a:spcPct val="0"/>
              </a:spcAft>
              <a:defRPr lang="en-US"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enter Heading</a:t>
            </a:r>
          </a:p>
        </p:txBody>
      </p:sp>
      <p:sp>
        <p:nvSpPr>
          <p:cNvPr id="3" name="Text Placeholder 2"/>
          <p:cNvSpPr>
            <a:spLocks noGrp="1"/>
          </p:cNvSpPr>
          <p:nvPr>
            <p:ph type="body" idx="1" hasCustomPrompt="1"/>
          </p:nvPr>
        </p:nvSpPr>
        <p:spPr>
          <a:xfrm>
            <a:off x="629842" y="1681163"/>
            <a:ext cx="3868340"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enter sub-heading 1</a:t>
            </a:r>
          </a:p>
        </p:txBody>
      </p:sp>
      <p:sp>
        <p:nvSpPr>
          <p:cNvPr id="4" name="Content Placeholder 3"/>
          <p:cNvSpPr>
            <a:spLocks noGrp="1"/>
          </p:cNvSpPr>
          <p:nvPr>
            <p:ph sz="half" idx="2"/>
          </p:nvPr>
        </p:nvSpPr>
        <p:spPr>
          <a:xfrm>
            <a:off x="629842" y="2505075"/>
            <a:ext cx="3868340"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0" y="1681163"/>
            <a:ext cx="3887391"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enter sub-heading 2</a:t>
            </a:r>
          </a:p>
        </p:txBody>
      </p:sp>
      <p:sp>
        <p:nvSpPr>
          <p:cNvPr id="6" name="Content Placeholder 5"/>
          <p:cNvSpPr>
            <a:spLocks noGrp="1"/>
          </p:cNvSpPr>
          <p:nvPr>
            <p:ph sz="quarter" idx="4"/>
          </p:nvPr>
        </p:nvSpPr>
        <p:spPr>
          <a:xfrm>
            <a:off x="4629150" y="2505075"/>
            <a:ext cx="3887391"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lvl1pPr>
              <a:defRPr/>
            </a:lvl1pPr>
          </a:lstStyle>
          <a:p>
            <a:pPr>
              <a:defRPr/>
            </a:pPr>
            <a:fld id="{27842548-84F6-42CB-9865-ED31DA31A4AC}" type="datetime1">
              <a:rPr lang="en-US" altLang="en-US" smtClean="0"/>
              <a:pPr>
                <a:defRPr/>
              </a:pPr>
              <a:t>8/19/2020</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altLang="en-US" dirty="0"/>
          </a:p>
        </p:txBody>
      </p:sp>
      <p:sp>
        <p:nvSpPr>
          <p:cNvPr id="9" name="Slide Number Placeholder 5"/>
          <p:cNvSpPr>
            <a:spLocks noGrp="1"/>
          </p:cNvSpPr>
          <p:nvPr>
            <p:ph type="sldNum" sz="quarter" idx="12"/>
          </p:nvPr>
        </p:nvSpPr>
        <p:spPr>
          <a:xfrm>
            <a:off x="8676456" y="6356350"/>
            <a:ext cx="342950" cy="365125"/>
          </a:xfrm>
        </p:spPr>
        <p:txBody>
          <a:bodyPr/>
          <a:lstStyle>
            <a:lvl1pPr>
              <a:defRPr sz="1050" b="1"/>
            </a:lvl1pPr>
          </a:lstStyle>
          <a:p>
            <a:pPr>
              <a:defRPr/>
            </a:pPr>
            <a:fld id="{806F8076-3A8E-4B46-B4F5-C8C360422376}" type="slidenum">
              <a:rPr lang="en-US" altLang="en-US" smtClean="0"/>
              <a:pPr>
                <a:defRPr/>
              </a:pPr>
              <a:t>‹#›</a:t>
            </a:fld>
            <a:endParaRPr lang="en-US" altLang="en-US" dirty="0"/>
          </a:p>
        </p:txBody>
      </p:sp>
    </p:spTree>
    <p:extLst>
      <p:ext uri="{BB962C8B-B14F-4D97-AF65-F5344CB8AC3E}">
        <p14:creationId xmlns:p14="http://schemas.microsoft.com/office/powerpoint/2010/main" xmlns="" val="1398408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520" y="-33104"/>
            <a:ext cx="9252520" cy="1325563"/>
          </a:xfrm>
        </p:spPr>
        <p:txBody>
          <a:bodyPr/>
          <a:lstStyle>
            <a:lvl1pPr algn="ctr">
              <a:defRPr sz="4000" b="1">
                <a:solidFill>
                  <a:srgbClr val="D15900"/>
                </a:solidFill>
                <a:effectLst>
                  <a:outerShdw blurRad="50800" dist="38100" dir="5400000" algn="t" rotWithShape="0">
                    <a:prstClr val="black">
                      <a:alpha val="40000"/>
                    </a:prstClr>
                  </a:outerShdw>
                </a:effectLst>
                <a:latin typeface="Arial" panose="020B0604020202020204" pitchFamily="34" charset="0"/>
                <a:cs typeface="Arial" panose="020B0604020202020204" pitchFamily="34" charset="0"/>
              </a:defRPr>
            </a:lvl1pPr>
          </a:lstStyle>
          <a:p>
            <a:r>
              <a:rPr lang="en-US" dirty="0"/>
              <a:t>Click to enter Heading</a:t>
            </a:r>
          </a:p>
        </p:txBody>
      </p:sp>
      <p:sp>
        <p:nvSpPr>
          <p:cNvPr id="3" name="Date Placeholder 3"/>
          <p:cNvSpPr>
            <a:spLocks noGrp="1"/>
          </p:cNvSpPr>
          <p:nvPr>
            <p:ph type="dt" sz="half" idx="10"/>
          </p:nvPr>
        </p:nvSpPr>
        <p:spPr/>
        <p:txBody>
          <a:bodyPr/>
          <a:lstStyle>
            <a:lvl1pPr>
              <a:defRPr/>
            </a:lvl1pPr>
          </a:lstStyle>
          <a:p>
            <a:pPr>
              <a:defRPr/>
            </a:pPr>
            <a:fld id="{D909C6D0-C4B2-4B79-8281-4B0BBDC0C753}" type="datetime1">
              <a:rPr lang="en-US" altLang="en-US" smtClean="0"/>
              <a:pPr>
                <a:defRPr/>
              </a:pPr>
              <a:t>8/19/2020</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altLang="en-US" dirty="0"/>
          </a:p>
        </p:txBody>
      </p:sp>
      <p:sp>
        <p:nvSpPr>
          <p:cNvPr id="5" name="Slide Number Placeholder 5"/>
          <p:cNvSpPr>
            <a:spLocks noGrp="1"/>
          </p:cNvSpPr>
          <p:nvPr>
            <p:ph type="sldNum" sz="quarter" idx="12"/>
          </p:nvPr>
        </p:nvSpPr>
        <p:spPr>
          <a:xfrm>
            <a:off x="8547174" y="6356350"/>
            <a:ext cx="414958" cy="365125"/>
          </a:xfrm>
        </p:spPr>
        <p:txBody>
          <a:bodyPr/>
          <a:lstStyle>
            <a:lvl1pPr>
              <a:defRPr sz="1050" b="1">
                <a:solidFill>
                  <a:schemeClr val="tx1"/>
                </a:solidFill>
              </a:defRPr>
            </a:lvl1pPr>
          </a:lstStyle>
          <a:p>
            <a:pPr>
              <a:defRPr/>
            </a:pPr>
            <a:fld id="{A366BFC1-2C5E-46C1-BDEF-7A7A2330CF33}" type="slidenum">
              <a:rPr lang="en-US" altLang="en-US" smtClean="0"/>
              <a:pPr>
                <a:defRPr/>
              </a:pPr>
              <a:t>‹#›</a:t>
            </a:fld>
            <a:endParaRPr lang="en-US" altLang="en-US" dirty="0"/>
          </a:p>
        </p:txBody>
      </p:sp>
    </p:spTree>
    <p:extLst>
      <p:ext uri="{BB962C8B-B14F-4D97-AF65-F5344CB8AC3E}">
        <p14:creationId xmlns:p14="http://schemas.microsoft.com/office/powerpoint/2010/main" xmlns="" val="123772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85CF3B9-10B1-49C4-A767-82CE7696D4A1}" type="datetime1">
              <a:rPr lang="en-US" altLang="en-US" smtClean="0"/>
              <a:pPr>
                <a:defRPr/>
              </a:pPr>
              <a:t>8/19/2020</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altLang="en-US" dirty="0"/>
          </a:p>
        </p:txBody>
      </p:sp>
      <p:sp>
        <p:nvSpPr>
          <p:cNvPr id="4" name="Slide Number Placeholder 5"/>
          <p:cNvSpPr>
            <a:spLocks noGrp="1"/>
          </p:cNvSpPr>
          <p:nvPr>
            <p:ph type="sldNum" sz="quarter" idx="12"/>
          </p:nvPr>
        </p:nvSpPr>
        <p:spPr>
          <a:xfrm>
            <a:off x="8515350" y="6375400"/>
            <a:ext cx="414958" cy="365125"/>
          </a:xfrm>
        </p:spPr>
        <p:txBody>
          <a:bodyPr/>
          <a:lstStyle>
            <a:lvl1pPr>
              <a:defRPr sz="1050" b="1">
                <a:solidFill>
                  <a:schemeClr val="tx1"/>
                </a:solidFill>
              </a:defRPr>
            </a:lvl1pPr>
          </a:lstStyle>
          <a:p>
            <a:pPr>
              <a:defRPr/>
            </a:pPr>
            <a:fld id="{8DAE5F84-E312-425D-9DEB-2BEEBC90EA2A}" type="slidenum">
              <a:rPr lang="en-US" altLang="en-US" smtClean="0"/>
              <a:pPr>
                <a:defRPr/>
              </a:pPr>
              <a:t>‹#›</a:t>
            </a:fld>
            <a:endParaRPr lang="en-US" altLang="en-US" dirty="0"/>
          </a:p>
        </p:txBody>
      </p:sp>
    </p:spTree>
    <p:extLst>
      <p:ext uri="{BB962C8B-B14F-4D97-AF65-F5344CB8AC3E}">
        <p14:creationId xmlns:p14="http://schemas.microsoft.com/office/powerpoint/2010/main" xmlns="" val="4044572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79E219C6-9DCD-4B25-8045-661A28C93840}" type="datetime1">
              <a:rPr lang="en-US" altLang="en-US" smtClean="0"/>
              <a:pPr>
                <a:defRPr/>
              </a:pPr>
              <a:t>8/19/2020</a:t>
            </a:fld>
            <a:endParaRPr lang="en-US" alt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7DFFE2B6-938D-47C6-8A9B-DD6FD95CA4F9}"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55" r:id="rId1"/>
    <p:sldLayoutId id="2147483745" r:id="rId2"/>
    <p:sldLayoutId id="2147483757" r:id="rId3"/>
    <p:sldLayoutId id="2147483756" r:id="rId4"/>
    <p:sldLayoutId id="2147483746" r:id="rId5"/>
    <p:sldLayoutId id="2147483747" r:id="rId6"/>
    <p:sldLayoutId id="2147483748" r:id="rId7"/>
    <p:sldLayoutId id="2147483749" r:id="rId8"/>
    <p:sldLayoutId id="2147483750" r:id="rId9"/>
    <p:sldLayoutId id="2147483758" r:id="rId10"/>
    <p:sldLayoutId id="2147483751" r:id="rId11"/>
    <p:sldLayoutId id="2147483752" r:id="rId12"/>
    <p:sldLayoutId id="2147483753" r:id="rId13"/>
    <p:sldLayoutId id="2147483754" r:id="rId14"/>
  </p:sldLayoutIdLst>
  <p:hf hdr="0" ftr="0" dt="0"/>
  <p:txStyles>
    <p:titleStyle>
      <a:lvl1pPr algn="ctr" defTabSz="685800" rtl="0" eaLnBrk="0" fontAlgn="base" hangingPunct="0">
        <a:lnSpc>
          <a:spcPct val="90000"/>
        </a:lnSpc>
        <a:spcBef>
          <a:spcPct val="0"/>
        </a:spcBef>
        <a:spcAft>
          <a:spcPct val="0"/>
        </a:spcAft>
        <a:defRPr lang="en-US" sz="4000" b="1" kern="1200" smtClean="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7"/>
            <a:ext cx="78867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675">
                <a:solidFill>
                  <a:schemeClr val="tx1">
                    <a:tint val="75000"/>
                  </a:schemeClr>
                </a:solidFill>
              </a:defRPr>
            </a:lvl1pPr>
          </a:lstStyle>
          <a:p>
            <a:pPr defTabSz="342900">
              <a:defRPr/>
            </a:pPr>
            <a:fld id="{79E219C6-9DCD-4B25-8045-661A28C93840}" type="datetime1">
              <a:rPr lang="en-US" altLang="en-US" smtClean="0">
                <a:solidFill>
                  <a:prstClr val="black">
                    <a:tint val="75000"/>
                  </a:prstClr>
                </a:solidFill>
              </a:rPr>
              <a:pPr defTabSz="342900">
                <a:defRPr/>
              </a:pPr>
              <a:t>8/19/2020</a:t>
            </a:fld>
            <a:endParaRPr lang="en-US" altLang="en-US" dirty="0">
              <a:solidFill>
                <a:prstClr val="black">
                  <a:tint val="75000"/>
                </a:prstClr>
              </a:solidFill>
            </a:endParaRPr>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pPr defTabSz="342900">
              <a:defRPr/>
            </a:pPr>
            <a:endParaRPr lang="en-US" altLang="en-US" dirty="0">
              <a:solidFill>
                <a:prstClr val="black">
                  <a:tint val="75000"/>
                </a:prstClr>
              </a:solidFill>
            </a:endParaRPr>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675">
                <a:solidFill>
                  <a:schemeClr val="tx1">
                    <a:tint val="75000"/>
                  </a:schemeClr>
                </a:solidFill>
              </a:defRPr>
            </a:lvl1pPr>
          </a:lstStyle>
          <a:p>
            <a:pPr defTabSz="342900">
              <a:defRPr/>
            </a:pPr>
            <a:fld id="{7DFFE2B6-938D-47C6-8A9B-DD6FD95CA4F9}" type="slidenum">
              <a:rPr lang="en-US" altLang="en-US" smtClean="0">
                <a:solidFill>
                  <a:prstClr val="black">
                    <a:tint val="75000"/>
                  </a:prstClr>
                </a:solidFill>
              </a:rPr>
              <a:pPr defTabSz="342900">
                <a:defRPr/>
              </a:pPr>
              <a:t>‹#›</a:t>
            </a:fld>
            <a:endParaRPr lang="en-US" altLang="en-US" dirty="0">
              <a:solidFill>
                <a:prstClr val="black">
                  <a:tint val="75000"/>
                </a:prstClr>
              </a:solidFill>
            </a:endParaRPr>
          </a:p>
        </p:txBody>
      </p:sp>
    </p:spTree>
    <p:extLst>
      <p:ext uri="{BB962C8B-B14F-4D97-AF65-F5344CB8AC3E}">
        <p14:creationId xmlns:p14="http://schemas.microsoft.com/office/powerpoint/2010/main" xmlns="" val="1164550315"/>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 id="2147483773" r:id="rId14"/>
  </p:sldLayoutIdLst>
  <p:hf hdr="0" ftr="0" dt="0"/>
  <p:txStyles>
    <p:titleStyle>
      <a:lvl1pPr algn="ctr" defTabSz="514350" rtl="0" eaLnBrk="0" fontAlgn="base" hangingPunct="0">
        <a:lnSpc>
          <a:spcPct val="90000"/>
        </a:lnSpc>
        <a:spcBef>
          <a:spcPct val="0"/>
        </a:spcBef>
        <a:spcAft>
          <a:spcPct val="0"/>
        </a:spcAft>
        <a:defRPr lang="en-US" sz="3000" b="1" kern="1200" smtClean="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vl2pPr algn="l" defTabSz="514350" rtl="0" eaLnBrk="0" fontAlgn="base" hangingPunct="0">
        <a:lnSpc>
          <a:spcPct val="90000"/>
        </a:lnSpc>
        <a:spcBef>
          <a:spcPct val="0"/>
        </a:spcBef>
        <a:spcAft>
          <a:spcPct val="0"/>
        </a:spcAft>
        <a:defRPr sz="2475">
          <a:solidFill>
            <a:schemeClr val="tx1"/>
          </a:solidFill>
          <a:latin typeface="Calibri Light" panose="020F0302020204030204" pitchFamily="34" charset="0"/>
        </a:defRPr>
      </a:lvl2pPr>
      <a:lvl3pPr algn="l" defTabSz="514350" rtl="0" eaLnBrk="0" fontAlgn="base" hangingPunct="0">
        <a:lnSpc>
          <a:spcPct val="90000"/>
        </a:lnSpc>
        <a:spcBef>
          <a:spcPct val="0"/>
        </a:spcBef>
        <a:spcAft>
          <a:spcPct val="0"/>
        </a:spcAft>
        <a:defRPr sz="2475">
          <a:solidFill>
            <a:schemeClr val="tx1"/>
          </a:solidFill>
          <a:latin typeface="Calibri Light" panose="020F0302020204030204" pitchFamily="34" charset="0"/>
        </a:defRPr>
      </a:lvl3pPr>
      <a:lvl4pPr algn="l" defTabSz="514350" rtl="0" eaLnBrk="0" fontAlgn="base" hangingPunct="0">
        <a:lnSpc>
          <a:spcPct val="90000"/>
        </a:lnSpc>
        <a:spcBef>
          <a:spcPct val="0"/>
        </a:spcBef>
        <a:spcAft>
          <a:spcPct val="0"/>
        </a:spcAft>
        <a:defRPr sz="2475">
          <a:solidFill>
            <a:schemeClr val="tx1"/>
          </a:solidFill>
          <a:latin typeface="Calibri Light" panose="020F0302020204030204" pitchFamily="34" charset="0"/>
        </a:defRPr>
      </a:lvl4pPr>
      <a:lvl5pPr algn="l" defTabSz="514350" rtl="0" eaLnBrk="0" fontAlgn="base" hangingPunct="0">
        <a:lnSpc>
          <a:spcPct val="90000"/>
        </a:lnSpc>
        <a:spcBef>
          <a:spcPct val="0"/>
        </a:spcBef>
        <a:spcAft>
          <a:spcPct val="0"/>
        </a:spcAft>
        <a:defRPr sz="2475">
          <a:solidFill>
            <a:schemeClr val="tx1"/>
          </a:solidFill>
          <a:latin typeface="Calibri Light" panose="020F0302020204030204" pitchFamily="34" charset="0"/>
        </a:defRPr>
      </a:lvl5pPr>
      <a:lvl6pPr marL="342900" algn="l" defTabSz="514350" rtl="0" fontAlgn="base">
        <a:lnSpc>
          <a:spcPct val="90000"/>
        </a:lnSpc>
        <a:spcBef>
          <a:spcPct val="0"/>
        </a:spcBef>
        <a:spcAft>
          <a:spcPct val="0"/>
        </a:spcAft>
        <a:defRPr sz="2475">
          <a:solidFill>
            <a:schemeClr val="tx1"/>
          </a:solidFill>
          <a:latin typeface="Calibri Light" panose="020F0302020204030204" pitchFamily="34" charset="0"/>
        </a:defRPr>
      </a:lvl6pPr>
      <a:lvl7pPr marL="685800" algn="l" defTabSz="514350" rtl="0" fontAlgn="base">
        <a:lnSpc>
          <a:spcPct val="90000"/>
        </a:lnSpc>
        <a:spcBef>
          <a:spcPct val="0"/>
        </a:spcBef>
        <a:spcAft>
          <a:spcPct val="0"/>
        </a:spcAft>
        <a:defRPr sz="2475">
          <a:solidFill>
            <a:schemeClr val="tx1"/>
          </a:solidFill>
          <a:latin typeface="Calibri Light" panose="020F0302020204030204" pitchFamily="34" charset="0"/>
        </a:defRPr>
      </a:lvl7pPr>
      <a:lvl8pPr marL="1028700" algn="l" defTabSz="514350" rtl="0" fontAlgn="base">
        <a:lnSpc>
          <a:spcPct val="90000"/>
        </a:lnSpc>
        <a:spcBef>
          <a:spcPct val="0"/>
        </a:spcBef>
        <a:spcAft>
          <a:spcPct val="0"/>
        </a:spcAft>
        <a:defRPr sz="2475">
          <a:solidFill>
            <a:schemeClr val="tx1"/>
          </a:solidFill>
          <a:latin typeface="Calibri Light" panose="020F0302020204030204" pitchFamily="34" charset="0"/>
        </a:defRPr>
      </a:lvl8pPr>
      <a:lvl9pPr marL="1371600" algn="l" defTabSz="514350" rtl="0" fontAlgn="base">
        <a:lnSpc>
          <a:spcPct val="90000"/>
        </a:lnSpc>
        <a:spcBef>
          <a:spcPct val="0"/>
        </a:spcBef>
        <a:spcAft>
          <a:spcPct val="0"/>
        </a:spcAft>
        <a:defRPr sz="2475">
          <a:solidFill>
            <a:schemeClr val="tx1"/>
          </a:solidFill>
          <a:latin typeface="Calibri Light" panose="020F0302020204030204" pitchFamily="34" charset="0"/>
        </a:defRPr>
      </a:lvl9pPr>
    </p:titleStyle>
    <p:bodyStyle>
      <a:lvl1pPr marL="128588" indent="-128588" algn="l" defTabSz="514350" rtl="0" eaLnBrk="0" fontAlgn="base" hangingPunct="0">
        <a:lnSpc>
          <a:spcPct val="90000"/>
        </a:lnSpc>
        <a:spcBef>
          <a:spcPts val="563"/>
        </a:spcBef>
        <a:spcAft>
          <a:spcPct val="0"/>
        </a:spcAft>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0" fontAlgn="base" hangingPunct="0">
        <a:lnSpc>
          <a:spcPct val="90000"/>
        </a:lnSpc>
        <a:spcBef>
          <a:spcPts val="281"/>
        </a:spcBef>
        <a:spcAft>
          <a:spcPct val="0"/>
        </a:spcAft>
        <a:buFont typeface="Arial" panose="020B0604020202020204" pitchFamily="34" charset="0"/>
        <a:buChar char="•"/>
        <a:defRPr kern="1200">
          <a:solidFill>
            <a:schemeClr val="tx1"/>
          </a:solidFill>
          <a:latin typeface="+mn-lt"/>
          <a:ea typeface="+mn-ea"/>
          <a:cs typeface="+mn-cs"/>
        </a:defRPr>
      </a:lvl2pPr>
      <a:lvl3pPr marL="642938" indent="-128588" algn="l" defTabSz="514350" rtl="0" eaLnBrk="0" fontAlgn="base" hangingPunct="0">
        <a:lnSpc>
          <a:spcPct val="90000"/>
        </a:lnSpc>
        <a:spcBef>
          <a:spcPts val="281"/>
        </a:spcBef>
        <a:spcAft>
          <a:spcPct val="0"/>
        </a:spcAft>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0" fontAlgn="base" hangingPunct="0">
        <a:lnSpc>
          <a:spcPct val="90000"/>
        </a:lnSpc>
        <a:spcBef>
          <a:spcPts val="281"/>
        </a:spcBef>
        <a:spcAft>
          <a:spcPct val="0"/>
        </a:spcAft>
        <a:buFont typeface="Arial" panose="020B0604020202020204" pitchFamily="34" charset="0"/>
        <a:buChar char="•"/>
        <a:defRPr sz="975" kern="1200">
          <a:solidFill>
            <a:schemeClr val="tx1"/>
          </a:solidFill>
          <a:latin typeface="+mn-lt"/>
          <a:ea typeface="+mn-ea"/>
          <a:cs typeface="+mn-cs"/>
        </a:defRPr>
      </a:lvl4pPr>
      <a:lvl5pPr marL="1157288" indent="-128588" algn="l" defTabSz="514350" rtl="0" eaLnBrk="0" fontAlgn="base" hangingPunct="0">
        <a:lnSpc>
          <a:spcPct val="90000"/>
        </a:lnSpc>
        <a:spcBef>
          <a:spcPts val="281"/>
        </a:spcBef>
        <a:spcAft>
          <a:spcPct val="0"/>
        </a:spcAft>
        <a:buFont typeface="Arial" panose="020B0604020202020204" pitchFamily="34" charset="0"/>
        <a:buChar char="•"/>
        <a:defRPr sz="975"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eaLnBrk="1" fontAlgn="auto" hangingPunct="1">
              <a:spcBef>
                <a:spcPts val="0"/>
              </a:spcBef>
              <a:spcAft>
                <a:spcPts val="0"/>
              </a:spcAft>
            </a:pPr>
            <a:fld id="{F76BF36D-4BBF-4820-A055-62E602DF9473}" type="datetime1">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2020/08/19</a:t>
            </a:fld>
            <a:endParaRPr lang="en-ZA">
              <a:solidFill>
                <a:prstClr val="black">
                  <a:tint val="75000"/>
                </a:prstClr>
              </a:solidFill>
              <a:latin typeface="Calibri" panose="020F0502020204030204"/>
              <a:ea typeface="+mn-ea"/>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eaLnBrk="1" fontAlgn="auto" hangingPunct="1">
              <a:spcBef>
                <a:spcPts val="0"/>
              </a:spcBef>
              <a:spcAft>
                <a:spcPts val="0"/>
              </a:spcAft>
            </a:pPr>
            <a:endParaRPr lang="en-ZA">
              <a:solidFill>
                <a:prstClr val="black">
                  <a:tint val="75000"/>
                </a:prstClr>
              </a:solidFill>
              <a:latin typeface="Calibri" panose="020F0502020204030204"/>
              <a:ea typeface="+mn-ea"/>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eaLnBrk="1" fontAlgn="auto" hangingPunct="1">
              <a:spcBef>
                <a:spcPts val="0"/>
              </a:spcBef>
              <a:spcAft>
                <a:spcPts val="0"/>
              </a:spcAft>
            </a:pPr>
            <a:fld id="{26B1AF27-859B-4FF8-B771-80D758C40D2B}" type="slidenum">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a:t>
            </a:fld>
            <a:endParaRPr lang="en-ZA">
              <a:solidFill>
                <a:prstClr val="black">
                  <a:tint val="75000"/>
                </a:prstClr>
              </a:solidFill>
              <a:latin typeface="Calibri" panose="020F0502020204030204"/>
              <a:ea typeface="+mn-ea"/>
            </a:endParaRPr>
          </a:p>
        </p:txBody>
      </p:sp>
    </p:spTree>
    <p:extLst>
      <p:ext uri="{BB962C8B-B14F-4D97-AF65-F5344CB8AC3E}">
        <p14:creationId xmlns:p14="http://schemas.microsoft.com/office/powerpoint/2010/main" xmlns="" val="1572068763"/>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412776"/>
            <a:ext cx="5648300" cy="1800200"/>
          </a:xfrm>
        </p:spPr>
        <p:txBody>
          <a:bodyPr/>
          <a:lstStyle/>
          <a:p>
            <a:r>
              <a:rPr lang="en-US" sz="2800" dirty="0"/>
              <a:t>STATE OF </a:t>
            </a:r>
            <a:br>
              <a:rPr lang="en-US" sz="2800" dirty="0"/>
            </a:br>
            <a:r>
              <a:rPr lang="en-US" sz="2800" dirty="0"/>
              <a:t>LOCAL MUNICIPALITY DR BEYERS NAUDE LM</a:t>
            </a:r>
          </a:p>
        </p:txBody>
      </p:sp>
      <p:sp>
        <p:nvSpPr>
          <p:cNvPr id="3" name="Subtitle 2"/>
          <p:cNvSpPr>
            <a:spLocks noGrp="1"/>
          </p:cNvSpPr>
          <p:nvPr>
            <p:ph type="subTitle" idx="1"/>
          </p:nvPr>
        </p:nvSpPr>
        <p:spPr>
          <a:xfrm>
            <a:off x="683568" y="3212976"/>
            <a:ext cx="5403038" cy="720080"/>
          </a:xfrm>
          <a:ln>
            <a:solidFill>
              <a:schemeClr val="tx1"/>
            </a:solidFill>
          </a:ln>
        </p:spPr>
        <p:txBody>
          <a:bodyPr/>
          <a:lstStyle/>
          <a:p>
            <a:r>
              <a:rPr lang="en-US" sz="2400" dirty="0"/>
              <a:t>Presentation to the </a:t>
            </a:r>
            <a:r>
              <a:rPr lang="en-US" sz="2400" dirty="0" err="1"/>
              <a:t>CoGTA</a:t>
            </a:r>
            <a:r>
              <a:rPr lang="en-US" sz="2400" dirty="0"/>
              <a:t> Portfolio Committee</a:t>
            </a:r>
          </a:p>
        </p:txBody>
      </p:sp>
      <p:sp>
        <p:nvSpPr>
          <p:cNvPr id="4" name="Content Placeholder 3"/>
          <p:cNvSpPr>
            <a:spLocks noGrp="1"/>
          </p:cNvSpPr>
          <p:nvPr>
            <p:ph sz="quarter" idx="13"/>
          </p:nvPr>
        </p:nvSpPr>
        <p:spPr>
          <a:xfrm>
            <a:off x="667328" y="4077072"/>
            <a:ext cx="6264696" cy="1512168"/>
          </a:xfrm>
        </p:spPr>
        <p:txBody>
          <a:bodyPr/>
          <a:lstStyle/>
          <a:p>
            <a:r>
              <a:rPr lang="en-US" sz="1600" dirty="0" smtClean="0"/>
              <a:t>Presenter: </a:t>
            </a:r>
            <a:r>
              <a:rPr lang="en-US" sz="1600" dirty="0" err="1" smtClean="0"/>
              <a:t>Ms</a:t>
            </a:r>
            <a:r>
              <a:rPr lang="en-US" sz="1600" dirty="0" smtClean="0"/>
              <a:t> P M Rafedile</a:t>
            </a:r>
            <a:endParaRPr lang="en-US" sz="1600" dirty="0"/>
          </a:p>
          <a:p>
            <a:r>
              <a:rPr lang="en-US" sz="1600" dirty="0"/>
              <a:t>Time: 10H00</a:t>
            </a:r>
          </a:p>
          <a:p>
            <a:r>
              <a:rPr lang="en-US" sz="1600" dirty="0"/>
              <a:t>Date: </a:t>
            </a:r>
            <a:r>
              <a:rPr lang="en-US" sz="1600" dirty="0" smtClean="0"/>
              <a:t>20 </a:t>
            </a:r>
            <a:r>
              <a:rPr lang="en-US" sz="1600" dirty="0"/>
              <a:t>August 2020</a:t>
            </a:r>
          </a:p>
          <a:p>
            <a:r>
              <a:rPr lang="en-US" sz="1600" dirty="0"/>
              <a:t>Virtual Meeting</a:t>
            </a:r>
          </a:p>
        </p:txBody>
      </p:sp>
    </p:spTree>
    <p:extLst>
      <p:ext uri="{BB962C8B-B14F-4D97-AF65-F5344CB8AC3E}">
        <p14:creationId xmlns:p14="http://schemas.microsoft.com/office/powerpoint/2010/main" xmlns="" val="993177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424936" cy="719330"/>
          </a:xfrm>
          <a:ln>
            <a:solidFill>
              <a:schemeClr val="tx1"/>
            </a:solidFill>
          </a:ln>
        </p:spPr>
        <p:txBody>
          <a:bodyPr/>
          <a:lstStyle/>
          <a:p>
            <a:r>
              <a:rPr lang="en-US" sz="2400" dirty="0"/>
              <a:t>FINANCIAL MANAGEMENT</a:t>
            </a:r>
          </a:p>
        </p:txBody>
      </p:sp>
      <p:sp>
        <p:nvSpPr>
          <p:cNvPr id="3" name="Slide Number Placeholder 2"/>
          <p:cNvSpPr>
            <a:spLocks noGrp="1"/>
          </p:cNvSpPr>
          <p:nvPr>
            <p:ph type="sldNum" sz="quarter" idx="12"/>
          </p:nvPr>
        </p:nvSpPr>
        <p:spPr/>
        <p:txBody>
          <a:bodyPr/>
          <a:lstStyle/>
          <a:p>
            <a:pPr marL="0" marR="0" lvl="0" indent="0" algn="r" defTabSz="342900" rtl="0" eaLnBrk="0" fontAlgn="base" latinLnBrk="0" hangingPunct="0">
              <a:lnSpc>
                <a:spcPct val="100000"/>
              </a:lnSpc>
              <a:spcBef>
                <a:spcPct val="0"/>
              </a:spcBef>
              <a:spcAft>
                <a:spcPct val="0"/>
              </a:spcAft>
              <a:buClrTx/>
              <a:buSzTx/>
              <a:buFontTx/>
              <a:buNone/>
              <a:tabLst/>
              <a:defRPr/>
            </a:pPr>
            <a:fld id="{7DFFE2B6-938D-47C6-8A9B-DD6FD95CA4F9}" type="slidenum">
              <a:rPr kumimoji="0" lang="en-US" altLang="en-US" sz="788" b="1" i="0" u="none" strike="noStrike" kern="1200" cap="none" spc="0" normalizeH="0" baseline="0" noProof="0">
                <a:ln>
                  <a:noFill/>
                </a:ln>
                <a:solidFill>
                  <a:prstClr val="black"/>
                </a:solidFill>
                <a:effectLst/>
                <a:uLnTx/>
                <a:uFillTx/>
                <a:latin typeface="Arial" panose="020B0604020202020204" pitchFamily="34" charset="0"/>
                <a:ea typeface="ＭＳ Ｐゴシック" pitchFamily="34" charset="-128"/>
                <a:cs typeface="+mn-cs"/>
              </a:rPr>
              <a:pPr marL="0" marR="0" lvl="0" indent="0" algn="r" defTabSz="342900" rtl="0" eaLnBrk="0" fontAlgn="base" latinLnBrk="0" hangingPunct="0">
                <a:lnSpc>
                  <a:spcPct val="100000"/>
                </a:lnSpc>
                <a:spcBef>
                  <a:spcPct val="0"/>
                </a:spcBef>
                <a:spcAft>
                  <a:spcPct val="0"/>
                </a:spcAft>
                <a:buClrTx/>
                <a:buSzTx/>
                <a:buFontTx/>
                <a:buNone/>
                <a:tabLst/>
                <a:defRPr/>
              </a:pPr>
              <a:t>10</a:t>
            </a:fld>
            <a:endParaRPr kumimoji="0" lang="en-US" altLang="en-US" sz="788" b="1"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sp>
        <p:nvSpPr>
          <p:cNvPr id="4" name="Content Placeholder 3"/>
          <p:cNvSpPr>
            <a:spLocks noGrp="1"/>
          </p:cNvSpPr>
          <p:nvPr>
            <p:ph sz="quarter" idx="13"/>
          </p:nvPr>
        </p:nvSpPr>
        <p:spPr>
          <a:xfrm>
            <a:off x="1043608" y="2024844"/>
            <a:ext cx="6035855" cy="3456384"/>
          </a:xfrm>
        </p:spPr>
        <p:txBody>
          <a:bodyPr/>
          <a:lstStyle/>
          <a:p>
            <a:endParaRPr lang="en-US" dirty="0"/>
          </a:p>
          <a:p>
            <a:endParaRPr lang="en-US" dirty="0"/>
          </a:p>
        </p:txBody>
      </p:sp>
      <p:graphicFrame>
        <p:nvGraphicFramePr>
          <p:cNvPr id="6" name="Table 5">
            <a:extLst>
              <a:ext uri="{FF2B5EF4-FFF2-40B4-BE49-F238E27FC236}">
                <a16:creationId xmlns:a16="http://schemas.microsoft.com/office/drawing/2014/main" xmlns="" id="{E46218B4-FDEF-48FC-AEA0-1E33C3786074}"/>
              </a:ext>
            </a:extLst>
          </p:cNvPr>
          <p:cNvGraphicFramePr>
            <a:graphicFrameLocks noGrp="1"/>
          </p:cNvGraphicFramePr>
          <p:nvPr>
            <p:extLst>
              <p:ext uri="{D42A27DB-BD31-4B8C-83A1-F6EECF244321}">
                <p14:modId xmlns:p14="http://schemas.microsoft.com/office/powerpoint/2010/main" xmlns="" val="2460832390"/>
              </p:ext>
            </p:extLst>
          </p:nvPr>
        </p:nvGraphicFramePr>
        <p:xfrm>
          <a:off x="395536" y="1628802"/>
          <a:ext cx="8424936" cy="4727548"/>
        </p:xfrm>
        <a:graphic>
          <a:graphicData uri="http://schemas.openxmlformats.org/drawingml/2006/table">
            <a:tbl>
              <a:tblPr>
                <a:tableStyleId>{5C22544A-7EE6-4342-B048-85BDC9FD1C3A}</a:tableStyleId>
              </a:tblPr>
              <a:tblGrid>
                <a:gridCol w="1671061">
                  <a:extLst>
                    <a:ext uri="{9D8B030D-6E8A-4147-A177-3AD203B41FA5}">
                      <a16:colId xmlns:a16="http://schemas.microsoft.com/office/drawing/2014/main" xmlns="" val="2288215559"/>
                    </a:ext>
                  </a:extLst>
                </a:gridCol>
                <a:gridCol w="1760583">
                  <a:extLst>
                    <a:ext uri="{9D8B030D-6E8A-4147-A177-3AD203B41FA5}">
                      <a16:colId xmlns:a16="http://schemas.microsoft.com/office/drawing/2014/main" xmlns="" val="3826378616"/>
                    </a:ext>
                  </a:extLst>
                </a:gridCol>
                <a:gridCol w="1531807">
                  <a:extLst>
                    <a:ext uri="{9D8B030D-6E8A-4147-A177-3AD203B41FA5}">
                      <a16:colId xmlns:a16="http://schemas.microsoft.com/office/drawing/2014/main" xmlns="" val="1459992852"/>
                    </a:ext>
                  </a:extLst>
                </a:gridCol>
                <a:gridCol w="1452234">
                  <a:extLst>
                    <a:ext uri="{9D8B030D-6E8A-4147-A177-3AD203B41FA5}">
                      <a16:colId xmlns:a16="http://schemas.microsoft.com/office/drawing/2014/main" xmlns="" val="1431626004"/>
                    </a:ext>
                  </a:extLst>
                </a:gridCol>
                <a:gridCol w="2009251">
                  <a:extLst>
                    <a:ext uri="{9D8B030D-6E8A-4147-A177-3AD203B41FA5}">
                      <a16:colId xmlns:a16="http://schemas.microsoft.com/office/drawing/2014/main" xmlns="" val="707209747"/>
                    </a:ext>
                  </a:extLst>
                </a:gridCol>
              </a:tblGrid>
              <a:tr h="337682">
                <a:tc>
                  <a:txBody>
                    <a:bodyPr/>
                    <a:lstStyle/>
                    <a:p>
                      <a:pPr algn="l" fontAlgn="b"/>
                      <a:r>
                        <a:rPr lang="en-ZA" sz="1600" b="1" u="none" strike="noStrike" dirty="0">
                          <a:solidFill>
                            <a:schemeClr val="tx1"/>
                          </a:solidFill>
                          <a:effectLst/>
                        </a:rPr>
                        <a:t>MONTH</a:t>
                      </a:r>
                      <a:endParaRPr lang="en-ZA" sz="1600" b="1" i="0" u="none" strike="noStrike" dirty="0">
                        <a:solidFill>
                          <a:schemeClr val="tx1"/>
                        </a:solidFill>
                        <a:effectLst/>
                        <a:latin typeface="Arial" panose="020B0604020202020204" pitchFamily="34" charset="0"/>
                      </a:endParaRPr>
                    </a:p>
                  </a:txBody>
                  <a:tcPr marL="0" marR="0" marT="0" marB="0" anchor="b">
                    <a:solidFill>
                      <a:schemeClr val="accent2"/>
                    </a:solidFill>
                  </a:tcPr>
                </a:tc>
                <a:tc>
                  <a:txBody>
                    <a:bodyPr/>
                    <a:lstStyle/>
                    <a:p>
                      <a:pPr algn="l" fontAlgn="b"/>
                      <a:r>
                        <a:rPr lang="en-ZA" sz="1600" b="1" u="none" strike="noStrike" dirty="0">
                          <a:solidFill>
                            <a:schemeClr val="tx1"/>
                          </a:solidFill>
                          <a:effectLst/>
                        </a:rPr>
                        <a:t> BILLING </a:t>
                      </a:r>
                      <a:endParaRPr lang="en-ZA" sz="1600" b="1" i="0" u="none" strike="noStrike" dirty="0">
                        <a:solidFill>
                          <a:schemeClr val="tx1"/>
                        </a:solidFill>
                        <a:effectLst/>
                        <a:latin typeface="Arial" panose="020B0604020202020204" pitchFamily="34" charset="0"/>
                      </a:endParaRPr>
                    </a:p>
                  </a:txBody>
                  <a:tcPr marL="0" marR="0" marT="0" marB="0" anchor="b">
                    <a:solidFill>
                      <a:schemeClr val="accent2"/>
                    </a:solidFill>
                  </a:tcPr>
                </a:tc>
                <a:tc>
                  <a:txBody>
                    <a:bodyPr/>
                    <a:lstStyle/>
                    <a:p>
                      <a:pPr algn="l" fontAlgn="b"/>
                      <a:r>
                        <a:rPr lang="en-ZA" sz="1600" b="1" u="none" strike="noStrike" dirty="0">
                          <a:solidFill>
                            <a:schemeClr val="tx1"/>
                          </a:solidFill>
                          <a:effectLst/>
                        </a:rPr>
                        <a:t> RECEIPTS </a:t>
                      </a:r>
                      <a:endParaRPr lang="en-ZA" sz="1600" b="1" i="0" u="none" strike="noStrike" dirty="0">
                        <a:solidFill>
                          <a:schemeClr val="tx1"/>
                        </a:solidFill>
                        <a:effectLst/>
                        <a:latin typeface="Arial" panose="020B0604020202020204" pitchFamily="34" charset="0"/>
                      </a:endParaRPr>
                    </a:p>
                  </a:txBody>
                  <a:tcPr marL="0" marR="0" marT="0" marB="0" anchor="b">
                    <a:solidFill>
                      <a:schemeClr val="accent2"/>
                    </a:solidFill>
                  </a:tcPr>
                </a:tc>
                <a:tc>
                  <a:txBody>
                    <a:bodyPr/>
                    <a:lstStyle/>
                    <a:p>
                      <a:pPr algn="l" fontAlgn="b"/>
                      <a:r>
                        <a:rPr lang="en-ZA" sz="1600" b="1" u="none" strike="noStrike" dirty="0">
                          <a:solidFill>
                            <a:schemeClr val="tx1"/>
                          </a:solidFill>
                          <a:effectLst/>
                        </a:rPr>
                        <a:t> MONTH % </a:t>
                      </a:r>
                      <a:endParaRPr lang="en-ZA" sz="1600" b="1" i="0" u="none" strike="noStrike" dirty="0">
                        <a:solidFill>
                          <a:schemeClr val="tx1"/>
                        </a:solidFill>
                        <a:effectLst/>
                        <a:latin typeface="Arial" panose="020B0604020202020204" pitchFamily="34" charset="0"/>
                      </a:endParaRPr>
                    </a:p>
                  </a:txBody>
                  <a:tcPr marL="0" marR="0" marT="0" marB="0" anchor="b">
                    <a:solidFill>
                      <a:schemeClr val="accent2"/>
                    </a:solidFill>
                  </a:tcPr>
                </a:tc>
                <a:tc>
                  <a:txBody>
                    <a:bodyPr/>
                    <a:lstStyle/>
                    <a:p>
                      <a:pPr algn="l" fontAlgn="b"/>
                      <a:r>
                        <a:rPr lang="en-ZA" sz="1600" b="1" u="none" strike="noStrike" dirty="0">
                          <a:solidFill>
                            <a:schemeClr val="tx1"/>
                          </a:solidFill>
                          <a:effectLst/>
                        </a:rPr>
                        <a:t> YTD % </a:t>
                      </a:r>
                      <a:endParaRPr lang="en-ZA" sz="1600" b="1" i="0" u="none" strike="noStrike" dirty="0">
                        <a:solidFill>
                          <a:schemeClr val="tx1"/>
                        </a:solidFill>
                        <a:effectLst/>
                        <a:latin typeface="Arial" panose="020B0604020202020204" pitchFamily="34" charset="0"/>
                      </a:endParaRPr>
                    </a:p>
                  </a:txBody>
                  <a:tcPr marL="0" marR="0" marT="0" marB="0" anchor="b">
                    <a:solidFill>
                      <a:schemeClr val="accent2"/>
                    </a:solidFill>
                  </a:tcPr>
                </a:tc>
                <a:extLst>
                  <a:ext uri="{0D108BD9-81ED-4DB2-BD59-A6C34878D82A}">
                    <a16:rowId xmlns:a16="http://schemas.microsoft.com/office/drawing/2014/main" xmlns="" val="260683825"/>
                  </a:ext>
                </a:extLst>
              </a:tr>
              <a:tr h="337682">
                <a:tc>
                  <a:txBody>
                    <a:bodyPr/>
                    <a:lstStyle/>
                    <a:p>
                      <a:pPr algn="l" fontAlgn="b"/>
                      <a:endParaRPr lang="en-ZA" sz="1600" b="0" i="0" u="none" strike="noStrike" dirty="0">
                        <a:solidFill>
                          <a:srgbClr val="FF0000"/>
                        </a:solidFill>
                        <a:effectLst/>
                        <a:latin typeface="Arial" panose="020B0604020202020204" pitchFamily="34" charset="0"/>
                      </a:endParaRPr>
                    </a:p>
                  </a:txBody>
                  <a:tcPr marL="0" marR="0" marT="0" marB="0" anchor="b">
                    <a:solidFill>
                      <a:schemeClr val="accent2"/>
                    </a:solidFill>
                  </a:tcPr>
                </a:tc>
                <a:tc>
                  <a:txBody>
                    <a:bodyPr/>
                    <a:lstStyle/>
                    <a:p>
                      <a:pPr algn="l" fontAlgn="b"/>
                      <a:endParaRPr lang="en-ZA" sz="1600" b="0" i="0" u="none" strike="noStrike" dirty="0">
                        <a:solidFill>
                          <a:srgbClr val="FF0000"/>
                        </a:solidFill>
                        <a:effectLst/>
                        <a:latin typeface="Arial" panose="020B0604020202020204" pitchFamily="34" charset="0"/>
                      </a:endParaRPr>
                    </a:p>
                  </a:txBody>
                  <a:tcPr marL="0" marR="0" marT="0" marB="0" anchor="b">
                    <a:solidFill>
                      <a:schemeClr val="bg1"/>
                    </a:solidFill>
                  </a:tcPr>
                </a:tc>
                <a:tc>
                  <a:txBody>
                    <a:bodyPr/>
                    <a:lstStyle/>
                    <a:p>
                      <a:pPr algn="l" fontAlgn="b"/>
                      <a:endParaRPr lang="en-ZA" sz="1600" b="0" i="0" u="none" strike="noStrike" dirty="0">
                        <a:solidFill>
                          <a:srgbClr val="FF0000"/>
                        </a:solidFill>
                        <a:effectLst/>
                        <a:latin typeface="Arial" panose="020B0604020202020204" pitchFamily="34" charset="0"/>
                      </a:endParaRPr>
                    </a:p>
                  </a:txBody>
                  <a:tcPr marL="0" marR="0" marT="0" marB="0" anchor="b">
                    <a:solidFill>
                      <a:schemeClr val="bg1"/>
                    </a:solidFill>
                  </a:tcPr>
                </a:tc>
                <a:tc>
                  <a:txBody>
                    <a:bodyPr/>
                    <a:lstStyle/>
                    <a:p>
                      <a:pPr algn="l" fontAlgn="b"/>
                      <a:endParaRPr lang="en-ZA" sz="1600" b="0" i="0" u="none" strike="noStrike" dirty="0">
                        <a:solidFill>
                          <a:srgbClr val="FF0000"/>
                        </a:solidFill>
                        <a:effectLst/>
                        <a:latin typeface="Arial" panose="020B0604020202020204" pitchFamily="34" charset="0"/>
                      </a:endParaRPr>
                    </a:p>
                  </a:txBody>
                  <a:tcPr marL="0" marR="0" marT="0" marB="0" anchor="b">
                    <a:solidFill>
                      <a:schemeClr val="bg1"/>
                    </a:solidFill>
                  </a:tcPr>
                </a:tc>
                <a:tc>
                  <a:txBody>
                    <a:bodyPr/>
                    <a:lstStyle/>
                    <a:p>
                      <a:pPr algn="l" fontAlgn="b"/>
                      <a:endParaRPr lang="en-ZA" sz="1600" b="0" i="0" u="none" strike="noStrike" dirty="0">
                        <a:solidFill>
                          <a:srgbClr val="FF0000"/>
                        </a:solidFill>
                        <a:effectLst/>
                        <a:latin typeface="Arial" panose="020B0604020202020204" pitchFamily="34" charset="0"/>
                      </a:endParaRPr>
                    </a:p>
                  </a:txBody>
                  <a:tcPr marL="0" marR="0" marT="0" marB="0" anchor="b">
                    <a:solidFill>
                      <a:schemeClr val="bg1"/>
                    </a:solidFill>
                  </a:tcPr>
                </a:tc>
                <a:extLst>
                  <a:ext uri="{0D108BD9-81ED-4DB2-BD59-A6C34878D82A}">
                    <a16:rowId xmlns:a16="http://schemas.microsoft.com/office/drawing/2014/main" xmlns="" val="1934868981"/>
                  </a:ext>
                </a:extLst>
              </a:tr>
              <a:tr h="337682">
                <a:tc>
                  <a:txBody>
                    <a:bodyPr/>
                    <a:lstStyle/>
                    <a:p>
                      <a:pPr algn="l" fontAlgn="b"/>
                      <a:r>
                        <a:rPr lang="en-ZA" sz="1600" b="1" u="none" strike="noStrike" dirty="0">
                          <a:solidFill>
                            <a:schemeClr val="tx1"/>
                          </a:solidFill>
                          <a:effectLst/>
                        </a:rPr>
                        <a:t>JULY</a:t>
                      </a:r>
                      <a:endParaRPr lang="en-ZA" sz="1600" b="1" i="0" u="none" strike="noStrike" dirty="0">
                        <a:solidFill>
                          <a:schemeClr val="tx1"/>
                        </a:solidFill>
                        <a:effectLst/>
                        <a:latin typeface="Arial" panose="020B0604020202020204" pitchFamily="34" charset="0"/>
                      </a:endParaRPr>
                    </a:p>
                  </a:txBody>
                  <a:tcPr marL="0" marR="0" marT="0" marB="0" anchor="b">
                    <a:solidFill>
                      <a:schemeClr val="accent2"/>
                    </a:solidFill>
                  </a:tcPr>
                </a:tc>
                <a:tc>
                  <a:txBody>
                    <a:bodyPr/>
                    <a:lstStyle/>
                    <a:p>
                      <a:pPr algn="l" fontAlgn="b"/>
                      <a:r>
                        <a:rPr lang="en-ZA" sz="1600" u="none" strike="noStrike" dirty="0">
                          <a:solidFill>
                            <a:schemeClr val="tx1"/>
                          </a:solidFill>
                          <a:effectLst/>
                        </a:rPr>
                        <a:t>      63 572 297,11 </a:t>
                      </a:r>
                      <a:endParaRPr lang="en-ZA" sz="1600" b="0" i="0" u="none" strike="noStrike" dirty="0">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dirty="0">
                          <a:solidFill>
                            <a:schemeClr val="tx1"/>
                          </a:solidFill>
                          <a:effectLst/>
                        </a:rPr>
                        <a:t>  10 414 631,90 </a:t>
                      </a:r>
                      <a:endParaRPr lang="en-ZA" sz="1600" b="0" i="0" u="none" strike="noStrike" dirty="0">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a:solidFill>
                            <a:schemeClr val="tx1"/>
                          </a:solidFill>
                          <a:effectLst/>
                        </a:rPr>
                        <a:t>              16,38 </a:t>
                      </a:r>
                      <a:endParaRPr lang="en-ZA" sz="1600" b="0" i="0" u="none" strike="noStrike">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dirty="0">
                          <a:solidFill>
                            <a:schemeClr val="tx1"/>
                          </a:solidFill>
                          <a:effectLst/>
                        </a:rPr>
                        <a:t>                       16,38 </a:t>
                      </a:r>
                      <a:endParaRPr lang="en-ZA" sz="1600" b="0" i="0" u="none" strike="noStrike" dirty="0">
                        <a:solidFill>
                          <a:schemeClr val="tx1"/>
                        </a:solidFill>
                        <a:effectLst/>
                        <a:latin typeface="Arial" panose="020B0604020202020204" pitchFamily="34" charset="0"/>
                      </a:endParaRPr>
                    </a:p>
                  </a:txBody>
                  <a:tcPr marL="0" marR="0" marT="0" marB="0" anchor="b">
                    <a:solidFill>
                      <a:schemeClr val="bg1"/>
                    </a:solidFill>
                  </a:tcPr>
                </a:tc>
                <a:extLst>
                  <a:ext uri="{0D108BD9-81ED-4DB2-BD59-A6C34878D82A}">
                    <a16:rowId xmlns:a16="http://schemas.microsoft.com/office/drawing/2014/main" xmlns="" val="2436518121"/>
                  </a:ext>
                </a:extLst>
              </a:tr>
              <a:tr h="337682">
                <a:tc>
                  <a:txBody>
                    <a:bodyPr/>
                    <a:lstStyle/>
                    <a:p>
                      <a:pPr algn="l" fontAlgn="b"/>
                      <a:r>
                        <a:rPr lang="en-ZA" sz="1600" b="1" u="none" strike="noStrike" dirty="0">
                          <a:solidFill>
                            <a:schemeClr val="tx1"/>
                          </a:solidFill>
                          <a:effectLst/>
                        </a:rPr>
                        <a:t>AUGUST</a:t>
                      </a:r>
                      <a:endParaRPr lang="en-ZA" sz="1600" b="1" i="0" u="none" strike="noStrike" dirty="0">
                        <a:solidFill>
                          <a:schemeClr val="tx1"/>
                        </a:solidFill>
                        <a:effectLst/>
                        <a:latin typeface="Arial" panose="020B0604020202020204" pitchFamily="34" charset="0"/>
                      </a:endParaRPr>
                    </a:p>
                  </a:txBody>
                  <a:tcPr marL="0" marR="0" marT="0" marB="0" anchor="b">
                    <a:solidFill>
                      <a:schemeClr val="accent2"/>
                    </a:solidFill>
                  </a:tcPr>
                </a:tc>
                <a:tc>
                  <a:txBody>
                    <a:bodyPr/>
                    <a:lstStyle/>
                    <a:p>
                      <a:pPr algn="l" fontAlgn="b"/>
                      <a:r>
                        <a:rPr lang="en-ZA" sz="1600" u="none" strike="noStrike">
                          <a:solidFill>
                            <a:schemeClr val="tx1"/>
                          </a:solidFill>
                          <a:effectLst/>
                        </a:rPr>
                        <a:t>      17 934 251,20 </a:t>
                      </a:r>
                      <a:endParaRPr lang="en-ZA" sz="1600" b="0" i="0" u="none" strike="noStrike">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dirty="0">
                          <a:solidFill>
                            <a:schemeClr val="tx1"/>
                          </a:solidFill>
                          <a:effectLst/>
                        </a:rPr>
                        <a:t>  20 709 908,31 </a:t>
                      </a:r>
                      <a:endParaRPr lang="en-ZA" sz="1600" b="0" i="0" u="none" strike="noStrike" dirty="0">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dirty="0">
                          <a:solidFill>
                            <a:schemeClr val="tx1"/>
                          </a:solidFill>
                          <a:effectLst/>
                        </a:rPr>
                        <a:t>            115,48 </a:t>
                      </a:r>
                      <a:endParaRPr lang="en-ZA" sz="1600" b="0" i="0" u="none" strike="noStrike" dirty="0">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dirty="0">
                          <a:solidFill>
                            <a:schemeClr val="tx1"/>
                          </a:solidFill>
                          <a:effectLst/>
                        </a:rPr>
                        <a:t>                       38,19 </a:t>
                      </a:r>
                      <a:endParaRPr lang="en-ZA" sz="1600" b="0" i="0" u="none" strike="noStrike" dirty="0">
                        <a:solidFill>
                          <a:schemeClr val="tx1"/>
                        </a:solidFill>
                        <a:effectLst/>
                        <a:latin typeface="Arial" panose="020B0604020202020204" pitchFamily="34" charset="0"/>
                      </a:endParaRPr>
                    </a:p>
                  </a:txBody>
                  <a:tcPr marL="0" marR="0" marT="0" marB="0" anchor="b">
                    <a:solidFill>
                      <a:schemeClr val="bg1"/>
                    </a:solidFill>
                  </a:tcPr>
                </a:tc>
                <a:extLst>
                  <a:ext uri="{0D108BD9-81ED-4DB2-BD59-A6C34878D82A}">
                    <a16:rowId xmlns:a16="http://schemas.microsoft.com/office/drawing/2014/main" xmlns="" val="313260190"/>
                  </a:ext>
                </a:extLst>
              </a:tr>
              <a:tr h="337682">
                <a:tc>
                  <a:txBody>
                    <a:bodyPr/>
                    <a:lstStyle/>
                    <a:p>
                      <a:pPr algn="l" fontAlgn="b"/>
                      <a:r>
                        <a:rPr lang="en-ZA" sz="1600" b="1" u="none" strike="noStrike" dirty="0">
                          <a:solidFill>
                            <a:schemeClr val="tx1"/>
                          </a:solidFill>
                          <a:effectLst/>
                        </a:rPr>
                        <a:t>SEPTEMBER </a:t>
                      </a:r>
                      <a:endParaRPr lang="en-ZA" sz="1600" b="1" i="0" u="none" strike="noStrike" dirty="0">
                        <a:solidFill>
                          <a:schemeClr val="tx1"/>
                        </a:solidFill>
                        <a:effectLst/>
                        <a:latin typeface="Arial" panose="020B0604020202020204" pitchFamily="34" charset="0"/>
                      </a:endParaRPr>
                    </a:p>
                  </a:txBody>
                  <a:tcPr marL="0" marR="0" marT="0" marB="0" anchor="b">
                    <a:solidFill>
                      <a:schemeClr val="accent2"/>
                    </a:solidFill>
                  </a:tcPr>
                </a:tc>
                <a:tc>
                  <a:txBody>
                    <a:bodyPr/>
                    <a:lstStyle/>
                    <a:p>
                      <a:pPr algn="l" fontAlgn="b"/>
                      <a:r>
                        <a:rPr lang="en-ZA" sz="1600" u="none" strike="noStrike">
                          <a:solidFill>
                            <a:schemeClr val="tx1"/>
                          </a:solidFill>
                          <a:effectLst/>
                        </a:rPr>
                        <a:t>      16 761 130,54 </a:t>
                      </a:r>
                      <a:endParaRPr lang="en-ZA" sz="1600" b="0" i="0" u="none" strike="noStrike">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dirty="0">
                          <a:solidFill>
                            <a:schemeClr val="tx1"/>
                          </a:solidFill>
                          <a:effectLst/>
                        </a:rPr>
                        <a:t>  23 687 686,93 </a:t>
                      </a:r>
                      <a:endParaRPr lang="en-ZA" sz="1600" b="0" i="0" u="none" strike="noStrike" dirty="0">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dirty="0">
                          <a:solidFill>
                            <a:schemeClr val="tx1"/>
                          </a:solidFill>
                          <a:effectLst/>
                        </a:rPr>
                        <a:t>            141,33 </a:t>
                      </a:r>
                      <a:endParaRPr lang="en-ZA" sz="1600" b="0" i="0" u="none" strike="noStrike" dirty="0">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dirty="0">
                          <a:solidFill>
                            <a:schemeClr val="tx1"/>
                          </a:solidFill>
                          <a:effectLst/>
                        </a:rPr>
                        <a:t>                       55,78 </a:t>
                      </a:r>
                      <a:endParaRPr lang="en-ZA" sz="1600" b="0" i="0" u="none" strike="noStrike" dirty="0">
                        <a:solidFill>
                          <a:schemeClr val="tx1"/>
                        </a:solidFill>
                        <a:effectLst/>
                        <a:latin typeface="Arial" panose="020B0604020202020204" pitchFamily="34" charset="0"/>
                      </a:endParaRPr>
                    </a:p>
                  </a:txBody>
                  <a:tcPr marL="0" marR="0" marT="0" marB="0" anchor="b">
                    <a:solidFill>
                      <a:schemeClr val="bg1"/>
                    </a:solidFill>
                  </a:tcPr>
                </a:tc>
                <a:extLst>
                  <a:ext uri="{0D108BD9-81ED-4DB2-BD59-A6C34878D82A}">
                    <a16:rowId xmlns:a16="http://schemas.microsoft.com/office/drawing/2014/main" xmlns="" val="106476811"/>
                  </a:ext>
                </a:extLst>
              </a:tr>
              <a:tr h="337682">
                <a:tc>
                  <a:txBody>
                    <a:bodyPr/>
                    <a:lstStyle/>
                    <a:p>
                      <a:pPr algn="l" fontAlgn="b"/>
                      <a:r>
                        <a:rPr lang="en-ZA" sz="1600" b="1" u="none" strike="noStrike" dirty="0">
                          <a:solidFill>
                            <a:schemeClr val="tx1"/>
                          </a:solidFill>
                          <a:effectLst/>
                        </a:rPr>
                        <a:t>OCTOBER</a:t>
                      </a:r>
                      <a:endParaRPr lang="en-ZA" sz="1600" b="1" i="0" u="none" strike="noStrike" dirty="0">
                        <a:solidFill>
                          <a:schemeClr val="tx1"/>
                        </a:solidFill>
                        <a:effectLst/>
                        <a:latin typeface="Arial" panose="020B0604020202020204" pitchFamily="34" charset="0"/>
                      </a:endParaRPr>
                    </a:p>
                  </a:txBody>
                  <a:tcPr marL="0" marR="0" marT="0" marB="0" anchor="b">
                    <a:solidFill>
                      <a:schemeClr val="accent2"/>
                    </a:solidFill>
                  </a:tcPr>
                </a:tc>
                <a:tc>
                  <a:txBody>
                    <a:bodyPr/>
                    <a:lstStyle/>
                    <a:p>
                      <a:pPr algn="l" fontAlgn="b"/>
                      <a:r>
                        <a:rPr lang="en-ZA" sz="1600" u="none" strike="noStrike">
                          <a:solidFill>
                            <a:schemeClr val="tx1"/>
                          </a:solidFill>
                          <a:effectLst/>
                        </a:rPr>
                        <a:t>      14 778 155,13 </a:t>
                      </a:r>
                      <a:endParaRPr lang="en-ZA" sz="1600" b="0" i="0" u="none" strike="noStrike">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dirty="0">
                          <a:solidFill>
                            <a:schemeClr val="tx1"/>
                          </a:solidFill>
                          <a:effectLst/>
                        </a:rPr>
                        <a:t>  18 814 638,31 </a:t>
                      </a:r>
                      <a:endParaRPr lang="en-ZA" sz="1600" b="0" i="0" u="none" strike="noStrike" dirty="0">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dirty="0">
                          <a:solidFill>
                            <a:schemeClr val="tx1"/>
                          </a:solidFill>
                          <a:effectLst/>
                        </a:rPr>
                        <a:t>            127,31 </a:t>
                      </a:r>
                      <a:endParaRPr lang="en-ZA" sz="1600" b="0" i="0" u="none" strike="noStrike" dirty="0">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dirty="0">
                          <a:solidFill>
                            <a:schemeClr val="tx1"/>
                          </a:solidFill>
                          <a:effectLst/>
                        </a:rPr>
                        <a:t>                       65,13 </a:t>
                      </a:r>
                      <a:endParaRPr lang="en-ZA" sz="1600" b="0" i="0" u="none" strike="noStrike" dirty="0">
                        <a:solidFill>
                          <a:schemeClr val="tx1"/>
                        </a:solidFill>
                        <a:effectLst/>
                        <a:latin typeface="Arial" panose="020B0604020202020204" pitchFamily="34" charset="0"/>
                      </a:endParaRPr>
                    </a:p>
                  </a:txBody>
                  <a:tcPr marL="0" marR="0" marT="0" marB="0" anchor="b">
                    <a:solidFill>
                      <a:schemeClr val="bg1"/>
                    </a:solidFill>
                  </a:tcPr>
                </a:tc>
                <a:extLst>
                  <a:ext uri="{0D108BD9-81ED-4DB2-BD59-A6C34878D82A}">
                    <a16:rowId xmlns:a16="http://schemas.microsoft.com/office/drawing/2014/main" xmlns="" val="2455002432"/>
                  </a:ext>
                </a:extLst>
              </a:tr>
              <a:tr h="337682">
                <a:tc>
                  <a:txBody>
                    <a:bodyPr/>
                    <a:lstStyle/>
                    <a:p>
                      <a:pPr algn="l" fontAlgn="b"/>
                      <a:r>
                        <a:rPr lang="en-ZA" sz="1600" b="1" u="none" strike="noStrike" dirty="0">
                          <a:solidFill>
                            <a:schemeClr val="tx1"/>
                          </a:solidFill>
                          <a:effectLst/>
                        </a:rPr>
                        <a:t>NOVEMBER </a:t>
                      </a:r>
                      <a:endParaRPr lang="en-ZA" sz="1600" b="1" i="0" u="none" strike="noStrike" dirty="0">
                        <a:solidFill>
                          <a:schemeClr val="tx1"/>
                        </a:solidFill>
                        <a:effectLst/>
                        <a:latin typeface="Arial" panose="020B0604020202020204" pitchFamily="34" charset="0"/>
                      </a:endParaRPr>
                    </a:p>
                  </a:txBody>
                  <a:tcPr marL="0" marR="0" marT="0" marB="0" anchor="b">
                    <a:solidFill>
                      <a:schemeClr val="accent2"/>
                    </a:solidFill>
                  </a:tcPr>
                </a:tc>
                <a:tc>
                  <a:txBody>
                    <a:bodyPr/>
                    <a:lstStyle/>
                    <a:p>
                      <a:pPr algn="l" fontAlgn="b"/>
                      <a:r>
                        <a:rPr lang="en-ZA" sz="1600" u="none" strike="noStrike" dirty="0">
                          <a:solidFill>
                            <a:schemeClr val="tx1"/>
                          </a:solidFill>
                          <a:effectLst/>
                        </a:rPr>
                        <a:t>      19 582 230,88 </a:t>
                      </a:r>
                      <a:endParaRPr lang="en-ZA" sz="1600" b="0" i="0" u="none" strike="noStrike" dirty="0">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dirty="0">
                          <a:solidFill>
                            <a:schemeClr val="tx1"/>
                          </a:solidFill>
                          <a:effectLst/>
                        </a:rPr>
                        <a:t>  17 275 102,76 </a:t>
                      </a:r>
                      <a:endParaRPr lang="en-ZA" sz="1600" b="0" i="0" u="none" strike="noStrike" dirty="0">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dirty="0">
                          <a:solidFill>
                            <a:schemeClr val="tx1"/>
                          </a:solidFill>
                          <a:effectLst/>
                        </a:rPr>
                        <a:t>              88,22 </a:t>
                      </a:r>
                      <a:endParaRPr lang="en-ZA" sz="1600" b="0" i="0" u="none" strike="noStrike" dirty="0">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dirty="0">
                          <a:solidFill>
                            <a:schemeClr val="tx1"/>
                          </a:solidFill>
                          <a:effectLst/>
                        </a:rPr>
                        <a:t>                       68,54 </a:t>
                      </a:r>
                      <a:endParaRPr lang="en-ZA" sz="1600" b="0" i="0" u="none" strike="noStrike" dirty="0">
                        <a:solidFill>
                          <a:schemeClr val="tx1"/>
                        </a:solidFill>
                        <a:effectLst/>
                        <a:latin typeface="Arial" panose="020B0604020202020204" pitchFamily="34" charset="0"/>
                      </a:endParaRPr>
                    </a:p>
                  </a:txBody>
                  <a:tcPr marL="0" marR="0" marT="0" marB="0" anchor="b">
                    <a:solidFill>
                      <a:schemeClr val="bg1"/>
                    </a:solidFill>
                  </a:tcPr>
                </a:tc>
                <a:extLst>
                  <a:ext uri="{0D108BD9-81ED-4DB2-BD59-A6C34878D82A}">
                    <a16:rowId xmlns:a16="http://schemas.microsoft.com/office/drawing/2014/main" xmlns="" val="255458329"/>
                  </a:ext>
                </a:extLst>
              </a:tr>
              <a:tr h="337682">
                <a:tc>
                  <a:txBody>
                    <a:bodyPr/>
                    <a:lstStyle/>
                    <a:p>
                      <a:pPr algn="l" fontAlgn="b"/>
                      <a:r>
                        <a:rPr lang="en-ZA" sz="1600" b="1" u="none" strike="noStrike" dirty="0">
                          <a:solidFill>
                            <a:schemeClr val="tx1"/>
                          </a:solidFill>
                          <a:effectLst/>
                        </a:rPr>
                        <a:t>DECEMBER</a:t>
                      </a:r>
                      <a:endParaRPr lang="en-ZA" sz="1600" b="1" i="0" u="none" strike="noStrike" dirty="0">
                        <a:solidFill>
                          <a:schemeClr val="tx1"/>
                        </a:solidFill>
                        <a:effectLst/>
                        <a:latin typeface="Arial" panose="020B0604020202020204" pitchFamily="34" charset="0"/>
                      </a:endParaRPr>
                    </a:p>
                  </a:txBody>
                  <a:tcPr marL="0" marR="0" marT="0" marB="0" anchor="b">
                    <a:solidFill>
                      <a:schemeClr val="accent2"/>
                    </a:solidFill>
                  </a:tcPr>
                </a:tc>
                <a:tc>
                  <a:txBody>
                    <a:bodyPr/>
                    <a:lstStyle/>
                    <a:p>
                      <a:pPr algn="l" fontAlgn="b"/>
                      <a:r>
                        <a:rPr lang="en-ZA" sz="1600" u="none" strike="noStrike">
                          <a:solidFill>
                            <a:schemeClr val="tx1"/>
                          </a:solidFill>
                          <a:effectLst/>
                        </a:rPr>
                        <a:t>      14 348 264,46 </a:t>
                      </a:r>
                      <a:endParaRPr lang="en-ZA" sz="1600" b="0" i="0" u="none" strike="noStrike">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a:solidFill>
                            <a:schemeClr val="tx1"/>
                          </a:solidFill>
                          <a:effectLst/>
                        </a:rPr>
                        <a:t>  11 710 010,51 </a:t>
                      </a:r>
                      <a:endParaRPr lang="en-ZA" sz="1600" b="0" i="0" u="none" strike="noStrike">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dirty="0">
                          <a:solidFill>
                            <a:schemeClr val="tx1"/>
                          </a:solidFill>
                          <a:effectLst/>
                        </a:rPr>
                        <a:t>              81,61 </a:t>
                      </a:r>
                      <a:endParaRPr lang="en-ZA" sz="1600" b="0" i="0" u="none" strike="noStrike" dirty="0">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dirty="0">
                          <a:solidFill>
                            <a:schemeClr val="tx1"/>
                          </a:solidFill>
                          <a:effectLst/>
                        </a:rPr>
                        <a:t>                       69,82 </a:t>
                      </a:r>
                      <a:endParaRPr lang="en-ZA" sz="1600" b="0" i="0" u="none" strike="noStrike" dirty="0">
                        <a:solidFill>
                          <a:schemeClr val="tx1"/>
                        </a:solidFill>
                        <a:effectLst/>
                        <a:latin typeface="Arial" panose="020B0604020202020204" pitchFamily="34" charset="0"/>
                      </a:endParaRPr>
                    </a:p>
                  </a:txBody>
                  <a:tcPr marL="0" marR="0" marT="0" marB="0" anchor="b">
                    <a:solidFill>
                      <a:schemeClr val="bg1"/>
                    </a:solidFill>
                  </a:tcPr>
                </a:tc>
                <a:extLst>
                  <a:ext uri="{0D108BD9-81ED-4DB2-BD59-A6C34878D82A}">
                    <a16:rowId xmlns:a16="http://schemas.microsoft.com/office/drawing/2014/main" xmlns="" val="3732682686"/>
                  </a:ext>
                </a:extLst>
              </a:tr>
              <a:tr h="337682">
                <a:tc>
                  <a:txBody>
                    <a:bodyPr/>
                    <a:lstStyle/>
                    <a:p>
                      <a:pPr algn="l" fontAlgn="b"/>
                      <a:r>
                        <a:rPr lang="en-ZA" sz="1600" b="1" u="none" strike="noStrike" dirty="0">
                          <a:solidFill>
                            <a:schemeClr val="tx1"/>
                          </a:solidFill>
                          <a:effectLst/>
                        </a:rPr>
                        <a:t>JANUARY</a:t>
                      </a:r>
                      <a:endParaRPr lang="en-ZA" sz="1600" b="1" i="0" u="none" strike="noStrike" dirty="0">
                        <a:solidFill>
                          <a:schemeClr val="tx1"/>
                        </a:solidFill>
                        <a:effectLst/>
                        <a:latin typeface="Arial" panose="020B0604020202020204" pitchFamily="34" charset="0"/>
                      </a:endParaRPr>
                    </a:p>
                  </a:txBody>
                  <a:tcPr marL="0" marR="0" marT="0" marB="0" anchor="b">
                    <a:solidFill>
                      <a:schemeClr val="accent2"/>
                    </a:solidFill>
                  </a:tcPr>
                </a:tc>
                <a:tc>
                  <a:txBody>
                    <a:bodyPr/>
                    <a:lstStyle/>
                    <a:p>
                      <a:pPr algn="l" fontAlgn="b"/>
                      <a:r>
                        <a:rPr lang="en-ZA" sz="1600" u="none" strike="noStrike">
                          <a:solidFill>
                            <a:schemeClr val="tx1"/>
                          </a:solidFill>
                          <a:effectLst/>
                        </a:rPr>
                        <a:t>      16 562 300,67 </a:t>
                      </a:r>
                      <a:endParaRPr lang="en-ZA" sz="1600" b="0" i="0" u="none" strike="noStrike">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a:solidFill>
                            <a:schemeClr val="tx1"/>
                          </a:solidFill>
                          <a:effectLst/>
                        </a:rPr>
                        <a:t>  15 096 930,33 </a:t>
                      </a:r>
                      <a:endParaRPr lang="en-ZA" sz="1600" b="0" i="0" u="none" strike="noStrike">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dirty="0">
                          <a:solidFill>
                            <a:schemeClr val="tx1"/>
                          </a:solidFill>
                          <a:effectLst/>
                        </a:rPr>
                        <a:t>              91,15 </a:t>
                      </a:r>
                      <a:endParaRPr lang="en-ZA" sz="1600" b="0" i="0" u="none" strike="noStrike" dirty="0">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dirty="0">
                          <a:solidFill>
                            <a:schemeClr val="tx1"/>
                          </a:solidFill>
                          <a:effectLst/>
                        </a:rPr>
                        <a:t>                       71,98 </a:t>
                      </a:r>
                      <a:endParaRPr lang="en-ZA" sz="1600" b="0" i="0" u="none" strike="noStrike" dirty="0">
                        <a:solidFill>
                          <a:schemeClr val="tx1"/>
                        </a:solidFill>
                        <a:effectLst/>
                        <a:latin typeface="Arial" panose="020B0604020202020204" pitchFamily="34" charset="0"/>
                      </a:endParaRPr>
                    </a:p>
                  </a:txBody>
                  <a:tcPr marL="0" marR="0" marT="0" marB="0" anchor="b">
                    <a:solidFill>
                      <a:schemeClr val="bg1"/>
                    </a:solidFill>
                  </a:tcPr>
                </a:tc>
                <a:extLst>
                  <a:ext uri="{0D108BD9-81ED-4DB2-BD59-A6C34878D82A}">
                    <a16:rowId xmlns:a16="http://schemas.microsoft.com/office/drawing/2014/main" xmlns="" val="3346275654"/>
                  </a:ext>
                </a:extLst>
              </a:tr>
              <a:tr h="337682">
                <a:tc>
                  <a:txBody>
                    <a:bodyPr/>
                    <a:lstStyle/>
                    <a:p>
                      <a:pPr algn="l" fontAlgn="b"/>
                      <a:r>
                        <a:rPr lang="en-ZA" sz="1600" b="1" u="none" strike="noStrike" dirty="0">
                          <a:solidFill>
                            <a:schemeClr val="tx1"/>
                          </a:solidFill>
                          <a:effectLst/>
                        </a:rPr>
                        <a:t>FEBRUARY </a:t>
                      </a:r>
                      <a:endParaRPr lang="en-ZA" sz="1600" b="1" i="0" u="none" strike="noStrike" dirty="0">
                        <a:solidFill>
                          <a:schemeClr val="tx1"/>
                        </a:solidFill>
                        <a:effectLst/>
                        <a:latin typeface="Arial" panose="020B0604020202020204" pitchFamily="34" charset="0"/>
                      </a:endParaRPr>
                    </a:p>
                  </a:txBody>
                  <a:tcPr marL="0" marR="0" marT="0" marB="0" anchor="b">
                    <a:solidFill>
                      <a:schemeClr val="accent2"/>
                    </a:solidFill>
                  </a:tcPr>
                </a:tc>
                <a:tc>
                  <a:txBody>
                    <a:bodyPr/>
                    <a:lstStyle/>
                    <a:p>
                      <a:pPr algn="l" fontAlgn="b"/>
                      <a:r>
                        <a:rPr lang="en-ZA" sz="1600" u="none" strike="noStrike">
                          <a:solidFill>
                            <a:schemeClr val="tx1"/>
                          </a:solidFill>
                          <a:effectLst/>
                        </a:rPr>
                        <a:t>      14 686 661,67 </a:t>
                      </a:r>
                      <a:endParaRPr lang="en-ZA" sz="1600" b="0" i="0" u="none" strike="noStrike">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a:solidFill>
                            <a:schemeClr val="tx1"/>
                          </a:solidFill>
                          <a:effectLst/>
                        </a:rPr>
                        <a:t>  15 392 452,12 </a:t>
                      </a:r>
                      <a:endParaRPr lang="en-ZA" sz="1600" b="0" i="0" u="none" strike="noStrike">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dirty="0">
                          <a:solidFill>
                            <a:schemeClr val="tx1"/>
                          </a:solidFill>
                          <a:effectLst/>
                        </a:rPr>
                        <a:t>            104,81 </a:t>
                      </a:r>
                      <a:endParaRPr lang="en-ZA" sz="1600" b="0" i="0" u="none" strike="noStrike" dirty="0">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dirty="0">
                          <a:solidFill>
                            <a:schemeClr val="tx1"/>
                          </a:solidFill>
                          <a:effectLst/>
                        </a:rPr>
                        <a:t>                       74,68 </a:t>
                      </a:r>
                      <a:endParaRPr lang="en-ZA" sz="1600" b="0" i="0" u="none" strike="noStrike" dirty="0">
                        <a:solidFill>
                          <a:schemeClr val="tx1"/>
                        </a:solidFill>
                        <a:effectLst/>
                        <a:latin typeface="Arial" panose="020B0604020202020204" pitchFamily="34" charset="0"/>
                      </a:endParaRPr>
                    </a:p>
                  </a:txBody>
                  <a:tcPr marL="0" marR="0" marT="0" marB="0" anchor="b">
                    <a:solidFill>
                      <a:schemeClr val="bg1"/>
                    </a:solidFill>
                  </a:tcPr>
                </a:tc>
                <a:extLst>
                  <a:ext uri="{0D108BD9-81ED-4DB2-BD59-A6C34878D82A}">
                    <a16:rowId xmlns:a16="http://schemas.microsoft.com/office/drawing/2014/main" xmlns="" val="3033433661"/>
                  </a:ext>
                </a:extLst>
              </a:tr>
              <a:tr h="337682">
                <a:tc>
                  <a:txBody>
                    <a:bodyPr/>
                    <a:lstStyle/>
                    <a:p>
                      <a:pPr algn="l" fontAlgn="b"/>
                      <a:r>
                        <a:rPr lang="en-ZA" sz="1600" b="1" u="none" strike="noStrike" dirty="0">
                          <a:solidFill>
                            <a:schemeClr val="tx1"/>
                          </a:solidFill>
                          <a:effectLst/>
                        </a:rPr>
                        <a:t>MARCH</a:t>
                      </a:r>
                      <a:endParaRPr lang="en-ZA" sz="1600" b="1" i="0" u="none" strike="noStrike" dirty="0">
                        <a:solidFill>
                          <a:schemeClr val="tx1"/>
                        </a:solidFill>
                        <a:effectLst/>
                        <a:latin typeface="Arial" panose="020B0604020202020204" pitchFamily="34" charset="0"/>
                      </a:endParaRPr>
                    </a:p>
                  </a:txBody>
                  <a:tcPr marL="0" marR="0" marT="0" marB="0" anchor="b">
                    <a:solidFill>
                      <a:schemeClr val="accent2"/>
                    </a:solidFill>
                  </a:tcPr>
                </a:tc>
                <a:tc>
                  <a:txBody>
                    <a:bodyPr/>
                    <a:lstStyle/>
                    <a:p>
                      <a:pPr algn="l" fontAlgn="b"/>
                      <a:r>
                        <a:rPr lang="en-ZA" sz="1600" u="none" strike="noStrike">
                          <a:solidFill>
                            <a:schemeClr val="tx1"/>
                          </a:solidFill>
                          <a:effectLst/>
                        </a:rPr>
                        <a:t>      13 808 806,98 </a:t>
                      </a:r>
                      <a:endParaRPr lang="en-ZA" sz="1600" b="0" i="0" u="none" strike="noStrike">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a:solidFill>
                            <a:schemeClr val="tx1"/>
                          </a:solidFill>
                          <a:effectLst/>
                        </a:rPr>
                        <a:t>  11 988 481,07 </a:t>
                      </a:r>
                      <a:endParaRPr lang="en-ZA" sz="1600" b="0" i="0" u="none" strike="noStrike">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dirty="0">
                          <a:solidFill>
                            <a:schemeClr val="tx1"/>
                          </a:solidFill>
                          <a:effectLst/>
                        </a:rPr>
                        <a:t>              86,82 </a:t>
                      </a:r>
                      <a:endParaRPr lang="en-ZA" sz="1600" b="0" i="0" u="none" strike="noStrike" dirty="0">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dirty="0">
                          <a:solidFill>
                            <a:schemeClr val="tx1"/>
                          </a:solidFill>
                          <a:effectLst/>
                        </a:rPr>
                        <a:t>                       75,55 </a:t>
                      </a:r>
                      <a:endParaRPr lang="en-ZA" sz="1600" b="0" i="0" u="none" strike="noStrike" dirty="0">
                        <a:solidFill>
                          <a:schemeClr val="tx1"/>
                        </a:solidFill>
                        <a:effectLst/>
                        <a:latin typeface="Arial" panose="020B0604020202020204" pitchFamily="34" charset="0"/>
                      </a:endParaRPr>
                    </a:p>
                  </a:txBody>
                  <a:tcPr marL="0" marR="0" marT="0" marB="0" anchor="b">
                    <a:solidFill>
                      <a:schemeClr val="bg1"/>
                    </a:solidFill>
                  </a:tcPr>
                </a:tc>
                <a:extLst>
                  <a:ext uri="{0D108BD9-81ED-4DB2-BD59-A6C34878D82A}">
                    <a16:rowId xmlns:a16="http://schemas.microsoft.com/office/drawing/2014/main" xmlns="" val="2153078881"/>
                  </a:ext>
                </a:extLst>
              </a:tr>
              <a:tr h="337682">
                <a:tc>
                  <a:txBody>
                    <a:bodyPr/>
                    <a:lstStyle/>
                    <a:p>
                      <a:pPr algn="l" fontAlgn="b"/>
                      <a:r>
                        <a:rPr lang="en-ZA" sz="1600" b="1" u="none" strike="noStrike" dirty="0">
                          <a:solidFill>
                            <a:schemeClr val="tx1"/>
                          </a:solidFill>
                          <a:effectLst/>
                        </a:rPr>
                        <a:t>APRIL</a:t>
                      </a:r>
                      <a:endParaRPr lang="en-ZA" sz="1600" b="1" i="0" u="none" strike="noStrike" dirty="0">
                        <a:solidFill>
                          <a:schemeClr val="tx1"/>
                        </a:solidFill>
                        <a:effectLst/>
                        <a:latin typeface="Arial" panose="020B0604020202020204" pitchFamily="34" charset="0"/>
                      </a:endParaRPr>
                    </a:p>
                  </a:txBody>
                  <a:tcPr marL="0" marR="0" marT="0" marB="0" anchor="b">
                    <a:solidFill>
                      <a:schemeClr val="accent2"/>
                    </a:solidFill>
                  </a:tcPr>
                </a:tc>
                <a:tc>
                  <a:txBody>
                    <a:bodyPr/>
                    <a:lstStyle/>
                    <a:p>
                      <a:pPr algn="l" fontAlgn="b"/>
                      <a:r>
                        <a:rPr lang="en-ZA" sz="1600" u="none" strike="noStrike">
                          <a:solidFill>
                            <a:schemeClr val="tx1"/>
                          </a:solidFill>
                          <a:effectLst/>
                        </a:rPr>
                        <a:t>      14 301 726,31 </a:t>
                      </a:r>
                      <a:endParaRPr lang="en-ZA" sz="1600" b="0" i="0" u="none" strike="noStrike">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a:solidFill>
                            <a:schemeClr val="tx1"/>
                          </a:solidFill>
                          <a:effectLst/>
                        </a:rPr>
                        <a:t>    9 495 232,24 </a:t>
                      </a:r>
                      <a:endParaRPr lang="en-ZA" sz="1600" b="0" i="0" u="none" strike="noStrike">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dirty="0">
                          <a:solidFill>
                            <a:schemeClr val="tx1"/>
                          </a:solidFill>
                          <a:effectLst/>
                        </a:rPr>
                        <a:t>              66,39 </a:t>
                      </a:r>
                      <a:endParaRPr lang="en-ZA" sz="1600" b="0" i="0" u="none" strike="noStrike" dirty="0">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dirty="0">
                          <a:solidFill>
                            <a:schemeClr val="tx1"/>
                          </a:solidFill>
                          <a:effectLst/>
                        </a:rPr>
                        <a:t>                       74,92 </a:t>
                      </a:r>
                      <a:endParaRPr lang="en-ZA" sz="1600" b="0" i="0" u="none" strike="noStrike" dirty="0">
                        <a:solidFill>
                          <a:schemeClr val="tx1"/>
                        </a:solidFill>
                        <a:effectLst/>
                        <a:latin typeface="Arial" panose="020B0604020202020204" pitchFamily="34" charset="0"/>
                      </a:endParaRPr>
                    </a:p>
                  </a:txBody>
                  <a:tcPr marL="0" marR="0" marT="0" marB="0" anchor="b">
                    <a:solidFill>
                      <a:schemeClr val="bg1"/>
                    </a:solidFill>
                  </a:tcPr>
                </a:tc>
                <a:extLst>
                  <a:ext uri="{0D108BD9-81ED-4DB2-BD59-A6C34878D82A}">
                    <a16:rowId xmlns:a16="http://schemas.microsoft.com/office/drawing/2014/main" xmlns="" val="1349256469"/>
                  </a:ext>
                </a:extLst>
              </a:tr>
              <a:tr h="337682">
                <a:tc>
                  <a:txBody>
                    <a:bodyPr/>
                    <a:lstStyle/>
                    <a:p>
                      <a:pPr algn="l" fontAlgn="b"/>
                      <a:r>
                        <a:rPr lang="en-ZA" sz="1600" b="1" u="none" strike="noStrike" dirty="0">
                          <a:solidFill>
                            <a:schemeClr val="tx1"/>
                          </a:solidFill>
                          <a:effectLst/>
                        </a:rPr>
                        <a:t>MAY</a:t>
                      </a:r>
                      <a:endParaRPr lang="en-ZA" sz="1600" b="1" i="0" u="none" strike="noStrike" dirty="0">
                        <a:solidFill>
                          <a:schemeClr val="tx1"/>
                        </a:solidFill>
                        <a:effectLst/>
                        <a:latin typeface="Arial" panose="020B0604020202020204" pitchFamily="34" charset="0"/>
                      </a:endParaRPr>
                    </a:p>
                  </a:txBody>
                  <a:tcPr marL="0" marR="0" marT="0" marB="0" anchor="b">
                    <a:solidFill>
                      <a:schemeClr val="accent2"/>
                    </a:solidFill>
                  </a:tcPr>
                </a:tc>
                <a:tc>
                  <a:txBody>
                    <a:bodyPr/>
                    <a:lstStyle/>
                    <a:p>
                      <a:pPr algn="l" fontAlgn="b"/>
                      <a:r>
                        <a:rPr lang="en-ZA" sz="1600" u="none" strike="noStrike">
                          <a:solidFill>
                            <a:schemeClr val="tx1"/>
                          </a:solidFill>
                          <a:effectLst/>
                        </a:rPr>
                        <a:t>      11 363 257,78 </a:t>
                      </a:r>
                      <a:endParaRPr lang="en-ZA" sz="1600" b="0" i="0" u="none" strike="noStrike">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a:solidFill>
                            <a:schemeClr val="tx1"/>
                          </a:solidFill>
                          <a:effectLst/>
                        </a:rPr>
                        <a:t>  10 437 909,31 </a:t>
                      </a:r>
                      <a:endParaRPr lang="en-ZA" sz="1600" b="0" i="0" u="none" strike="noStrike">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a:solidFill>
                            <a:schemeClr val="tx1"/>
                          </a:solidFill>
                          <a:effectLst/>
                        </a:rPr>
                        <a:t>              91,86 </a:t>
                      </a:r>
                      <a:endParaRPr lang="en-ZA" sz="1600" b="0" i="0" u="none" strike="noStrike">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dirty="0">
                          <a:solidFill>
                            <a:schemeClr val="tx1"/>
                          </a:solidFill>
                          <a:effectLst/>
                        </a:rPr>
                        <a:t>                       75,80 </a:t>
                      </a:r>
                      <a:endParaRPr lang="en-ZA" sz="1600" b="0" i="0" u="none" strike="noStrike" dirty="0">
                        <a:solidFill>
                          <a:schemeClr val="tx1"/>
                        </a:solidFill>
                        <a:effectLst/>
                        <a:latin typeface="Arial" panose="020B0604020202020204" pitchFamily="34" charset="0"/>
                      </a:endParaRPr>
                    </a:p>
                  </a:txBody>
                  <a:tcPr marL="0" marR="0" marT="0" marB="0" anchor="b">
                    <a:solidFill>
                      <a:schemeClr val="bg1"/>
                    </a:solidFill>
                  </a:tcPr>
                </a:tc>
                <a:extLst>
                  <a:ext uri="{0D108BD9-81ED-4DB2-BD59-A6C34878D82A}">
                    <a16:rowId xmlns:a16="http://schemas.microsoft.com/office/drawing/2014/main" xmlns="" val="2693835071"/>
                  </a:ext>
                </a:extLst>
              </a:tr>
              <a:tr h="337682">
                <a:tc>
                  <a:txBody>
                    <a:bodyPr/>
                    <a:lstStyle/>
                    <a:p>
                      <a:pPr algn="l" fontAlgn="b"/>
                      <a:r>
                        <a:rPr lang="en-ZA" sz="1600" b="1" u="none" strike="noStrike" dirty="0">
                          <a:solidFill>
                            <a:schemeClr val="tx1"/>
                          </a:solidFill>
                          <a:effectLst/>
                        </a:rPr>
                        <a:t>JUNE</a:t>
                      </a:r>
                      <a:endParaRPr lang="en-ZA" sz="1600" b="1" i="0" u="none" strike="noStrike" dirty="0">
                        <a:solidFill>
                          <a:schemeClr val="tx1"/>
                        </a:solidFill>
                        <a:effectLst/>
                        <a:latin typeface="Arial" panose="020B0604020202020204" pitchFamily="34" charset="0"/>
                      </a:endParaRPr>
                    </a:p>
                  </a:txBody>
                  <a:tcPr marL="0" marR="0" marT="0" marB="0" anchor="b">
                    <a:solidFill>
                      <a:schemeClr val="accent2"/>
                    </a:solidFill>
                  </a:tcPr>
                </a:tc>
                <a:tc>
                  <a:txBody>
                    <a:bodyPr/>
                    <a:lstStyle/>
                    <a:p>
                      <a:pPr algn="l" fontAlgn="b"/>
                      <a:r>
                        <a:rPr lang="en-ZA" sz="1600" u="none" strike="noStrike" dirty="0">
                          <a:solidFill>
                            <a:schemeClr val="tx1"/>
                          </a:solidFill>
                          <a:effectLst/>
                        </a:rPr>
                        <a:t>      14 484 212,09 </a:t>
                      </a:r>
                      <a:endParaRPr lang="en-ZA" sz="1600" b="0" i="0" u="none" strike="noStrike" dirty="0">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dirty="0">
                          <a:solidFill>
                            <a:schemeClr val="tx1"/>
                          </a:solidFill>
                          <a:effectLst/>
                        </a:rPr>
                        <a:t>  20 368 177,23 </a:t>
                      </a:r>
                      <a:endParaRPr lang="en-ZA" sz="1600" b="0" i="0" u="none" strike="noStrike" dirty="0">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dirty="0">
                          <a:solidFill>
                            <a:schemeClr val="tx1"/>
                          </a:solidFill>
                          <a:effectLst/>
                        </a:rPr>
                        <a:t>            140,62 </a:t>
                      </a:r>
                      <a:endParaRPr lang="en-ZA" sz="1600" b="0" i="0" u="none" strike="noStrike" dirty="0">
                        <a:solidFill>
                          <a:schemeClr val="tx1"/>
                        </a:solidFill>
                        <a:effectLst/>
                        <a:latin typeface="Arial" panose="020B0604020202020204" pitchFamily="34" charset="0"/>
                      </a:endParaRPr>
                    </a:p>
                  </a:txBody>
                  <a:tcPr marL="0" marR="0" marT="0" marB="0" anchor="b">
                    <a:solidFill>
                      <a:schemeClr val="bg1"/>
                    </a:solidFill>
                  </a:tcPr>
                </a:tc>
                <a:tc>
                  <a:txBody>
                    <a:bodyPr/>
                    <a:lstStyle/>
                    <a:p>
                      <a:pPr algn="l" fontAlgn="b"/>
                      <a:r>
                        <a:rPr lang="en-ZA" sz="1600" u="none" strike="noStrike" dirty="0">
                          <a:solidFill>
                            <a:schemeClr val="tx1"/>
                          </a:solidFill>
                          <a:effectLst/>
                        </a:rPr>
                        <a:t>                       79,85 </a:t>
                      </a:r>
                      <a:endParaRPr lang="en-ZA" sz="1600" b="0" i="0" u="none" strike="noStrike" dirty="0">
                        <a:solidFill>
                          <a:schemeClr val="tx1"/>
                        </a:solidFill>
                        <a:effectLst/>
                        <a:latin typeface="Arial" panose="020B0604020202020204" pitchFamily="34" charset="0"/>
                      </a:endParaRPr>
                    </a:p>
                  </a:txBody>
                  <a:tcPr marL="0" marR="0" marT="0" marB="0" anchor="b">
                    <a:solidFill>
                      <a:schemeClr val="bg1"/>
                    </a:solidFill>
                  </a:tcPr>
                </a:tc>
                <a:extLst>
                  <a:ext uri="{0D108BD9-81ED-4DB2-BD59-A6C34878D82A}">
                    <a16:rowId xmlns:a16="http://schemas.microsoft.com/office/drawing/2014/main" xmlns="" val="160778086"/>
                  </a:ext>
                </a:extLst>
              </a:tr>
            </a:tbl>
          </a:graphicData>
        </a:graphic>
      </p:graphicFrame>
      <p:sp>
        <p:nvSpPr>
          <p:cNvPr id="7" name="Rectangle 6"/>
          <p:cNvSpPr/>
          <p:nvPr/>
        </p:nvSpPr>
        <p:spPr>
          <a:xfrm>
            <a:off x="432599" y="1124744"/>
            <a:ext cx="7007046" cy="369332"/>
          </a:xfrm>
          <a:prstGeom prst="rect">
            <a:avLst/>
          </a:prstGeom>
        </p:spPr>
        <p:txBody>
          <a:bodyPr wrap="none">
            <a:spAutoFit/>
          </a:bodyPr>
          <a:lstStyle/>
          <a:p>
            <a:r>
              <a:rPr lang="en-ZA" dirty="0"/>
              <a:t>Revenue collection pre-audited 79.85</a:t>
            </a:r>
            <a:r>
              <a:rPr lang="en-ZA" dirty="0" smtClean="0"/>
              <a:t>% as at the end of June 2020.</a:t>
            </a:r>
            <a:endParaRPr lang="en-ZA" dirty="0"/>
          </a:p>
        </p:txBody>
      </p:sp>
    </p:spTree>
    <p:extLst>
      <p:ext uri="{BB962C8B-B14F-4D97-AF65-F5344CB8AC3E}">
        <p14:creationId xmlns:p14="http://schemas.microsoft.com/office/powerpoint/2010/main" xmlns="" val="2973002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263830" cy="509257"/>
          </a:xfrm>
        </p:spPr>
        <p:txBody>
          <a:bodyPr/>
          <a:lstStyle/>
          <a:p>
            <a:r>
              <a:rPr lang="en-US" sz="2400" dirty="0"/>
              <a:t>FINANCIAL MANAGEMENT</a:t>
            </a:r>
            <a:r>
              <a:rPr lang="en-US" sz="3200" dirty="0"/>
              <a:t> </a:t>
            </a:r>
            <a:endParaRPr lang="en-ZA" sz="3200" dirty="0"/>
          </a:p>
        </p:txBody>
      </p:sp>
      <p:sp>
        <p:nvSpPr>
          <p:cNvPr id="5" name="Slide Number Placeholder 4"/>
          <p:cNvSpPr>
            <a:spLocks noGrp="1"/>
          </p:cNvSpPr>
          <p:nvPr>
            <p:ph type="sldNum" sz="quarter" idx="12"/>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7D1B44E7-E1DC-4BA0-A8D3-21BCA9610FFD}" type="slidenum">
              <a:rPr kumimoji="0" lang="en-US" altLang="en-US" sz="105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11</a:t>
            </a:fld>
            <a:endParaRPr kumimoji="0" lang="en-US" altLang="en-US" sz="1050" b="1"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sp>
        <p:nvSpPr>
          <p:cNvPr id="6" name="Content Placeholder 5"/>
          <p:cNvSpPr>
            <a:spLocks noGrp="1"/>
          </p:cNvSpPr>
          <p:nvPr>
            <p:ph sz="half" idx="2"/>
          </p:nvPr>
        </p:nvSpPr>
        <p:spPr/>
        <p:txBody>
          <a:bodyPr/>
          <a:lstStyle/>
          <a:p>
            <a:endParaRPr lang="en-US"/>
          </a:p>
        </p:txBody>
      </p:sp>
      <p:graphicFrame>
        <p:nvGraphicFramePr>
          <p:cNvPr id="7" name="Content Placeholder 5"/>
          <p:cNvGraphicFramePr>
            <a:graphicFrameLocks noGrp="1"/>
          </p:cNvGraphicFramePr>
          <p:nvPr>
            <p:ph sz="quarter" idx="4294967295"/>
            <p:extLst>
              <p:ext uri="{D42A27DB-BD31-4B8C-83A1-F6EECF244321}">
                <p14:modId xmlns:p14="http://schemas.microsoft.com/office/powerpoint/2010/main" xmlns="" val="4038471137"/>
              </p:ext>
            </p:extLst>
          </p:nvPr>
        </p:nvGraphicFramePr>
        <p:xfrm>
          <a:off x="251520" y="836712"/>
          <a:ext cx="8640960" cy="5486400"/>
        </p:xfrm>
        <a:graphic>
          <a:graphicData uri="http://schemas.openxmlformats.org/drawingml/2006/table">
            <a:tbl>
              <a:tblPr firstRow="1" bandRow="1">
                <a:tableStyleId>{5C22544A-7EE6-4342-B048-85BDC9FD1C3A}</a:tableStyleId>
              </a:tblPr>
              <a:tblGrid>
                <a:gridCol w="4320480">
                  <a:extLst>
                    <a:ext uri="{9D8B030D-6E8A-4147-A177-3AD203B41FA5}">
                      <a16:colId xmlns:a16="http://schemas.microsoft.com/office/drawing/2014/main" xmlns="" val="295696003"/>
                    </a:ext>
                  </a:extLst>
                </a:gridCol>
                <a:gridCol w="4320480">
                  <a:extLst>
                    <a:ext uri="{9D8B030D-6E8A-4147-A177-3AD203B41FA5}">
                      <a16:colId xmlns:a16="http://schemas.microsoft.com/office/drawing/2014/main" xmlns="" val="3436170383"/>
                    </a:ext>
                  </a:extLst>
                </a:gridCol>
              </a:tblGrid>
              <a:tr h="770889">
                <a:tc>
                  <a:txBody>
                    <a:bodyPr/>
                    <a:lstStyle/>
                    <a:p>
                      <a:pPr marL="0" marR="0" lvl="0" indent="0" algn="just" defTabSz="342900" rtl="0" eaLnBrk="0" fontAlgn="base" latinLnBrk="0" hangingPunct="0">
                        <a:lnSpc>
                          <a:spcPct val="100000"/>
                        </a:lnSpc>
                        <a:spcBef>
                          <a:spcPct val="0"/>
                        </a:spcBef>
                        <a:spcAft>
                          <a:spcPct val="0"/>
                        </a:spcAft>
                        <a:buClrTx/>
                        <a:buSzTx/>
                        <a:buFont typeface="Arial" panose="020B0604020202020204" pitchFamily="34" charset="0"/>
                        <a:buNone/>
                        <a:tabLst/>
                        <a:defRPr/>
                      </a:pPr>
                      <a:r>
                        <a:rPr kumimoji="0" lang="en-ZA" sz="2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Capacity support </a:t>
                      </a:r>
                    </a:p>
                    <a:p>
                      <a:endParaRPr lang="en-US" sz="2400" dirty="0">
                        <a:latin typeface="Arial" panose="020B0604020202020204" pitchFamily="34" charset="0"/>
                        <a:cs typeface="Arial" panose="020B0604020202020204" pitchFamily="34" charset="0"/>
                      </a:endParaRPr>
                    </a:p>
                  </a:txBody>
                  <a:tcPr>
                    <a:solidFill>
                      <a:schemeClr val="accent2"/>
                    </a:solidFill>
                  </a:tcPr>
                </a:tc>
                <a:tc>
                  <a:txBody>
                    <a:bodyPr/>
                    <a:lstStyle/>
                    <a:p>
                      <a:pPr marL="0" marR="0" lvl="0" indent="0" algn="just" defTabSz="342900" rtl="0" eaLnBrk="0" fontAlgn="base" latinLnBrk="0" hangingPunct="0">
                        <a:lnSpc>
                          <a:spcPct val="100000"/>
                        </a:lnSpc>
                        <a:spcBef>
                          <a:spcPct val="0"/>
                        </a:spcBef>
                        <a:spcAft>
                          <a:spcPct val="0"/>
                        </a:spcAft>
                        <a:buClrTx/>
                        <a:buSzTx/>
                        <a:buFont typeface="Arial" panose="020B0604020202020204" pitchFamily="34" charset="0"/>
                        <a:buNone/>
                        <a:tabLst/>
                        <a:defRPr/>
                      </a:pPr>
                      <a:r>
                        <a:rPr kumimoji="0" lang="en-ZA" sz="2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Required</a:t>
                      </a:r>
                    </a:p>
                    <a:p>
                      <a:endParaRPr lang="en-US" sz="2400" dirty="0">
                        <a:latin typeface="Arial" panose="020B0604020202020204" pitchFamily="34" charset="0"/>
                        <a:cs typeface="Arial" panose="020B0604020202020204" pitchFamily="34" charset="0"/>
                      </a:endParaRPr>
                    </a:p>
                  </a:txBody>
                  <a:tcPr>
                    <a:solidFill>
                      <a:schemeClr val="accent2"/>
                    </a:solidFill>
                  </a:tcPr>
                </a:tc>
                <a:extLst>
                  <a:ext uri="{0D108BD9-81ED-4DB2-BD59-A6C34878D82A}">
                    <a16:rowId xmlns:a16="http://schemas.microsoft.com/office/drawing/2014/main" xmlns="" val="2555920002"/>
                  </a:ext>
                </a:extLst>
              </a:tr>
              <a:tr h="4497354">
                <a:tc>
                  <a:txBody>
                    <a:bodyPr/>
                    <a:lstStyle/>
                    <a:p>
                      <a:pPr marL="400050" marR="0" lvl="0" indent="-285750" algn="just" defTabSz="3429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MFIP deployment </a:t>
                      </a:r>
                      <a:r>
                        <a:rPr kumimoji="0" lang="en-ZA" sz="2000" b="0" i="0" u="none" strike="noStrike" kern="1200" cap="none" spc="0" normalizeH="0" baseline="0" noProof="0" dirty="0">
                          <a:ln>
                            <a:noFill/>
                          </a:ln>
                          <a:solidFill>
                            <a:schemeClr val="tx1"/>
                          </a:solidFill>
                          <a:effectLst/>
                          <a:uLnTx/>
                          <a:uFillTx/>
                          <a:latin typeface="Arial" panose="020B0604020202020204" pitchFamily="34" charset="0"/>
                          <a:ea typeface="ＭＳ Ｐゴシック" pitchFamily="34" charset="-128"/>
                          <a:cs typeface="Arial" panose="020B0604020202020204" pitchFamily="34" charset="0"/>
                        </a:rPr>
                        <a:t>- Official has been deployed by National Treasury for two years to deal with compliance issues </a:t>
                      </a:r>
                    </a:p>
                    <a:p>
                      <a:pPr marL="400050" marR="0" lvl="0" indent="-285750" algn="just" defTabSz="3429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Simplified Revenue Enhancement </a:t>
                      </a:r>
                    </a:p>
                    <a:p>
                      <a:pPr marL="400050" marR="0" lvl="0" indent="-285750" algn="just" defTabSz="3429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MSIG (National COGTA)</a:t>
                      </a:r>
                    </a:p>
                    <a:p>
                      <a:pPr marL="400050" marR="0" lvl="0" indent="-285750" algn="just" defTabSz="3429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Assistance with payment of AG (NT)</a:t>
                      </a:r>
                    </a:p>
                    <a:p>
                      <a:pPr marL="400050" marR="0" lvl="0" indent="-285750" algn="just" defTabSz="3429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Drought disaster funding (DWS and Provincial COGTA)</a:t>
                      </a:r>
                    </a:p>
                    <a:p>
                      <a:pPr marL="400050" marR="0" lvl="0" indent="-285750" algn="just" defTabSz="3429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Truck for Water carting (DWS)</a:t>
                      </a:r>
                    </a:p>
                    <a:p>
                      <a:pPr marL="400050" marR="0" lvl="0" indent="-285750" algn="just" defTabSz="3429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Water Tanks COVID 19 and Drought (</a:t>
                      </a:r>
                      <a:r>
                        <a:rPr kumimoji="0" lang="en-ZA" sz="20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Distric</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t)</a:t>
                      </a:r>
                    </a:p>
                    <a:p>
                      <a:pPr algn="just"/>
                      <a:endParaRPr lang="en-US" sz="1800" dirty="0"/>
                    </a:p>
                  </a:txBody>
                  <a:tcPr>
                    <a:solidFill>
                      <a:schemeClr val="accent2">
                        <a:lumMod val="40000"/>
                        <a:lumOff val="60000"/>
                      </a:schemeClr>
                    </a:solidFill>
                  </a:tcPr>
                </a:tc>
                <a:tc>
                  <a:txBody>
                    <a:bodyPr/>
                    <a:lstStyle/>
                    <a:p>
                      <a:pPr marL="400050" marR="0" lvl="0" indent="-285750" algn="just" defTabSz="3429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Bulk electricity account and statutory payments</a:t>
                      </a:r>
                    </a:p>
                    <a:p>
                      <a:pPr marL="400050" marR="0" lvl="0" indent="-285750" algn="just" defTabSz="3429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Finding required for system integration MSCOA(HR module and records management electronic) ICT upgrade </a:t>
                      </a:r>
                    </a:p>
                    <a:p>
                      <a:pPr marL="400050" marR="0" lvl="0" indent="-285750" algn="just" defTabSz="3429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Upgrade of </a:t>
                      </a:r>
                      <a:r>
                        <a:rPr kumimoji="0" lang="en-ZA" sz="20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Jansenville</a:t>
                      </a: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 MVA</a:t>
                      </a:r>
                    </a:p>
                    <a:p>
                      <a:pPr marL="400050" marR="0" lvl="0" indent="-285750" algn="just" defTabSz="3429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Financial recovery plan</a:t>
                      </a:r>
                    </a:p>
                    <a:p>
                      <a:pPr marL="400050" marR="0" lvl="0" indent="-285750" algn="just" defTabSz="3429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Funding to complete water meter replacement</a:t>
                      </a:r>
                    </a:p>
                    <a:p>
                      <a:pPr marL="400050" marR="0" lvl="0" indent="-285750" algn="just" defTabSz="3429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Funding to complete electricity large power users audit</a:t>
                      </a:r>
                    </a:p>
                    <a:p>
                      <a:pPr marL="400050" marR="0" lvl="0" indent="-285750" algn="just" defTabSz="3429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Fleet for service Delivery</a:t>
                      </a:r>
                    </a:p>
                    <a:p>
                      <a:pPr marL="400050" marR="0" lvl="0" indent="-285750" algn="just" defTabSz="3429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Additional funding for upgrade of bulk Sewerage line GR</a:t>
                      </a:r>
                    </a:p>
                  </a:txBody>
                  <a:tcPr>
                    <a:solidFill>
                      <a:schemeClr val="accent2">
                        <a:lumMod val="40000"/>
                        <a:lumOff val="60000"/>
                      </a:schemeClr>
                    </a:solidFill>
                  </a:tcPr>
                </a:tc>
                <a:extLst>
                  <a:ext uri="{0D108BD9-81ED-4DB2-BD59-A6C34878D82A}">
                    <a16:rowId xmlns:a16="http://schemas.microsoft.com/office/drawing/2014/main" xmlns="" val="2236460962"/>
                  </a:ext>
                </a:extLst>
              </a:tr>
            </a:tbl>
          </a:graphicData>
        </a:graphic>
      </p:graphicFrame>
    </p:spTree>
    <p:extLst>
      <p:ext uri="{BB962C8B-B14F-4D97-AF65-F5344CB8AC3E}">
        <p14:creationId xmlns:p14="http://schemas.microsoft.com/office/powerpoint/2010/main" xmlns="" val="127405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251520" y="332656"/>
            <a:ext cx="8712968" cy="406768"/>
          </a:xfrm>
          <a:ln>
            <a:solidFill>
              <a:schemeClr val="accent2"/>
            </a:solidFill>
          </a:ln>
        </p:spPr>
        <p:txBody>
          <a:bodyPr/>
          <a:lstStyle/>
          <a:p>
            <a:r>
              <a:rPr lang="en-ZA" sz="2100" dirty="0">
                <a:solidFill>
                  <a:schemeClr val="accent2"/>
                </a:solidFill>
              </a:rPr>
              <a:t>FINANCIAL RECOVERY PLAN</a:t>
            </a:r>
          </a:p>
        </p:txBody>
      </p:sp>
      <p:sp>
        <p:nvSpPr>
          <p:cNvPr id="5" name="Slide Number Placeholder 4"/>
          <p:cNvSpPr>
            <a:spLocks noGrp="1"/>
          </p:cNvSpPr>
          <p:nvPr>
            <p:ph type="sldNum" sz="quarter" idx="12"/>
          </p:nvPr>
        </p:nvSpPr>
        <p:spPr/>
        <p:txBody>
          <a:bodyPr/>
          <a:lstStyle/>
          <a:p>
            <a:pPr defTabSz="685800" eaLnBrk="1" fontAlgn="auto" hangingPunct="1">
              <a:spcBef>
                <a:spcPts val="0"/>
              </a:spcBef>
              <a:spcAft>
                <a:spcPts val="0"/>
              </a:spcAft>
              <a:defRPr/>
            </a:pPr>
            <a:fld id="{2AEFF4E0-09CF-465B-A129-0A4208E40038}" type="slidenum">
              <a:rPr lang="en-ZA">
                <a:solidFill>
                  <a:prstClr val="black">
                    <a:tint val="75000"/>
                  </a:prstClr>
                </a:solidFill>
                <a:latin typeface="Calibri" panose="020F0502020204030204"/>
                <a:ea typeface="+mn-ea"/>
              </a:rPr>
              <a:pPr defTabSz="685800" eaLnBrk="1" fontAlgn="auto" hangingPunct="1">
                <a:spcBef>
                  <a:spcPts val="0"/>
                </a:spcBef>
                <a:spcAft>
                  <a:spcPts val="0"/>
                </a:spcAft>
                <a:defRPr/>
              </a:pPr>
              <a:t>12</a:t>
            </a:fld>
            <a:endParaRPr lang="en-ZA">
              <a:solidFill>
                <a:prstClr val="black">
                  <a:tint val="75000"/>
                </a:prstClr>
              </a:solidFill>
              <a:latin typeface="Calibri" panose="020F0502020204030204"/>
              <a:ea typeface="+mn-ea"/>
            </a:endParaRPr>
          </a:p>
        </p:txBody>
      </p:sp>
      <p:sp>
        <p:nvSpPr>
          <p:cNvPr id="3" name="Rectangle 2"/>
          <p:cNvSpPr/>
          <p:nvPr/>
        </p:nvSpPr>
        <p:spPr>
          <a:xfrm>
            <a:off x="9849119" y="2499307"/>
            <a:ext cx="34289"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en-ZA" sz="1350">
              <a:solidFill>
                <a:prstClr val="white"/>
              </a:solidFill>
              <a:latin typeface="Calibri" panose="020F0502020204030204"/>
            </a:endParaRPr>
          </a:p>
        </p:txBody>
      </p:sp>
      <p:sp>
        <p:nvSpPr>
          <p:cNvPr id="6" name="Content Placeholder 5"/>
          <p:cNvSpPr>
            <a:spLocks noGrp="1"/>
          </p:cNvSpPr>
          <p:nvPr>
            <p:ph idx="1"/>
          </p:nvPr>
        </p:nvSpPr>
        <p:spPr>
          <a:xfrm>
            <a:off x="251520" y="877663"/>
            <a:ext cx="8712968" cy="5303614"/>
          </a:xfrm>
        </p:spPr>
        <p:txBody>
          <a:bodyPr>
            <a:noAutofit/>
          </a:bodyPr>
          <a:lstStyle/>
          <a:p>
            <a:pPr marL="0" indent="0" algn="just">
              <a:buNone/>
            </a:pPr>
            <a:r>
              <a:rPr lang="en-ZA" sz="1600" dirty="0" smtClean="0"/>
              <a:t>Dr Beyers Naude Municipality have been experiencing financial difficulties since its establishment on 7 August 2016 after the conclusion of the Local Government Election of 03 August 2016. The municipality was established with the amalgamation of Baviaans, </a:t>
            </a:r>
            <a:r>
              <a:rPr lang="en-ZA" sz="1600" dirty="0" err="1" smtClean="0"/>
              <a:t>Camdeboo</a:t>
            </a:r>
            <a:r>
              <a:rPr lang="en-ZA" sz="1600" dirty="0" smtClean="0"/>
              <a:t> and Ikhwezi Local Municipalities. The geographical nature of the municipalities which requires huge distance to be travelled by the officials and Councillors to meetings and work related leaves the municipality with service </a:t>
            </a:r>
            <a:r>
              <a:rPr lang="en-ZA" sz="1600" dirty="0"/>
              <a:t>delivery difficulties, which undermine the effective and efficient performance of its functions and </a:t>
            </a:r>
            <a:r>
              <a:rPr lang="en-ZA" sz="1600" dirty="0" smtClean="0"/>
              <a:t>mandate.</a:t>
            </a:r>
            <a:endParaRPr lang="en-ZA" sz="1600" dirty="0"/>
          </a:p>
          <a:p>
            <a:pPr marL="0" indent="0" algn="just">
              <a:buNone/>
            </a:pPr>
            <a:r>
              <a:rPr lang="en-ZA" sz="1600" dirty="0" smtClean="0"/>
              <a:t>The municipality deemed it necessary to develop a plan to address the challenges hindering its performance on basic service delivery.</a:t>
            </a:r>
          </a:p>
          <a:p>
            <a:pPr marL="0" indent="0" algn="just">
              <a:buNone/>
            </a:pPr>
            <a:r>
              <a:rPr lang="en-ZA" sz="1600" dirty="0" smtClean="0"/>
              <a:t>Key Priority areas are: </a:t>
            </a:r>
            <a:endParaRPr lang="en-ZA" sz="1600" dirty="0"/>
          </a:p>
          <a:p>
            <a:pPr lvl="1" algn="just">
              <a:buFont typeface="Wingdings" panose="05000000000000000000" pitchFamily="2" charset="2"/>
              <a:buChar char="ü"/>
            </a:pPr>
            <a:r>
              <a:rPr lang="en-ZA" sz="1600" dirty="0" smtClean="0"/>
              <a:t>Review and finalise the organogram as a matter of urgency in order to ensure a streamlined municipality considering minimum service delivery requirement and filling of positions ( short, medium and long term.</a:t>
            </a:r>
            <a:endParaRPr lang="en-ZA" sz="1600" dirty="0"/>
          </a:p>
          <a:p>
            <a:pPr lvl="1" algn="just">
              <a:buFont typeface="Wingdings" panose="05000000000000000000" pitchFamily="2" charset="2"/>
              <a:buChar char="ü"/>
            </a:pPr>
            <a:r>
              <a:rPr lang="en-ZA" sz="1600" dirty="0" smtClean="0"/>
              <a:t>Implementation of recommendation emanating from the outcome of the survey related to the Budget and Treasury Office (BTO)</a:t>
            </a:r>
            <a:endParaRPr lang="en-ZA" sz="1600" dirty="0"/>
          </a:p>
          <a:p>
            <a:pPr lvl="1" algn="just">
              <a:buFont typeface="Wingdings" panose="05000000000000000000" pitchFamily="2" charset="2"/>
              <a:buChar char="ü"/>
            </a:pPr>
            <a:r>
              <a:rPr lang="en-ZA" sz="1600" dirty="0" smtClean="0"/>
              <a:t>Review of a </a:t>
            </a:r>
            <a:r>
              <a:rPr lang="en-ZA" sz="1600" dirty="0"/>
              <a:t>C</a:t>
            </a:r>
            <a:r>
              <a:rPr lang="en-ZA" sz="1600" dirty="0" smtClean="0"/>
              <a:t>redible and Cash funded budget . </a:t>
            </a:r>
            <a:endParaRPr lang="en-ZA" sz="1600" dirty="0"/>
          </a:p>
          <a:p>
            <a:pPr lvl="1" algn="just">
              <a:buFont typeface="Wingdings" panose="05000000000000000000" pitchFamily="2" charset="2"/>
              <a:buChar char="ü"/>
            </a:pPr>
            <a:r>
              <a:rPr lang="en-ZA" sz="1600" dirty="0" smtClean="0"/>
              <a:t>Implementing </a:t>
            </a:r>
            <a:r>
              <a:rPr lang="en-ZA" sz="1600" dirty="0"/>
              <a:t>asset management through an integrated infrastructure and asset management plan. </a:t>
            </a:r>
          </a:p>
          <a:p>
            <a:pPr lvl="1" algn="just">
              <a:buFont typeface="Wingdings" panose="05000000000000000000" pitchFamily="2" charset="2"/>
              <a:buChar char="ü"/>
            </a:pPr>
            <a:r>
              <a:rPr lang="en-ZA" sz="1600" dirty="0" smtClean="0"/>
              <a:t>Review policy on enhancement of revenue base </a:t>
            </a:r>
            <a:endParaRPr lang="en-GB" sz="1600" dirty="0"/>
          </a:p>
          <a:p>
            <a:pPr lvl="1" algn="just">
              <a:buFont typeface="Wingdings" panose="05000000000000000000" pitchFamily="2" charset="2"/>
              <a:buChar char="ü"/>
            </a:pPr>
            <a:r>
              <a:rPr lang="en-GB" sz="1600" dirty="0" smtClean="0"/>
              <a:t>Review credit control and debt collection policies </a:t>
            </a:r>
          </a:p>
          <a:p>
            <a:pPr lvl="1" algn="just">
              <a:buFont typeface="Wingdings" panose="05000000000000000000" pitchFamily="2" charset="2"/>
              <a:buChar char="ü"/>
            </a:pPr>
            <a:r>
              <a:rPr lang="en-ZA" sz="1600" dirty="0" smtClean="0">
                <a:solidFill>
                  <a:prstClr val="black"/>
                </a:solidFill>
              </a:rPr>
              <a:t>Review </a:t>
            </a:r>
            <a:r>
              <a:rPr lang="en-ZA" sz="1600" dirty="0">
                <a:solidFill>
                  <a:prstClr val="black"/>
                </a:solidFill>
              </a:rPr>
              <a:t>internal controls and delegations regarding financial management. </a:t>
            </a:r>
            <a:endParaRPr lang="en-ZA" sz="1600" dirty="0" smtClean="0">
              <a:solidFill>
                <a:prstClr val="black"/>
              </a:solidFill>
            </a:endParaRPr>
          </a:p>
          <a:p>
            <a:pPr algn="just">
              <a:buFont typeface="+mj-lt"/>
              <a:buAutoNum type="alphaLcParenR"/>
            </a:pPr>
            <a:endParaRPr lang="en-ZA" sz="1600" dirty="0">
              <a:solidFill>
                <a:prstClr val="black"/>
              </a:solidFill>
            </a:endParaRPr>
          </a:p>
          <a:p>
            <a:pPr algn="just">
              <a:buFont typeface="+mj-lt"/>
              <a:buAutoNum type="alphaLcParenR"/>
            </a:pPr>
            <a:endParaRPr lang="en-GB" sz="1600" dirty="0" smtClean="0"/>
          </a:p>
          <a:p>
            <a:pPr algn="just">
              <a:buFont typeface="+mj-lt"/>
              <a:buAutoNum type="alphaLcParenR"/>
            </a:pPr>
            <a:endParaRPr lang="en-ZA" sz="1600" dirty="0" smtClean="0"/>
          </a:p>
        </p:txBody>
      </p:sp>
    </p:spTree>
    <p:extLst>
      <p:ext uri="{BB962C8B-B14F-4D97-AF65-F5344CB8AC3E}">
        <p14:creationId xmlns:p14="http://schemas.microsoft.com/office/powerpoint/2010/main" xmlns="" val="1336161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208912" cy="648072"/>
          </a:xfrm>
          <a:ln>
            <a:solidFill>
              <a:schemeClr val="tx1"/>
            </a:solidFill>
          </a:ln>
        </p:spPr>
        <p:txBody>
          <a:bodyPr/>
          <a:lstStyle/>
          <a:p>
            <a:r>
              <a:rPr lang="en-US" sz="2400" dirty="0"/>
              <a:t>FINANCIAL MANAGEMENT</a:t>
            </a:r>
          </a:p>
        </p:txBody>
      </p:sp>
      <p:sp>
        <p:nvSpPr>
          <p:cNvPr id="3" name="Slide Number Placeholder 2"/>
          <p:cNvSpPr>
            <a:spLocks noGrp="1"/>
          </p:cNvSpPr>
          <p:nvPr>
            <p:ph type="sldNum" sz="quarter" idx="12"/>
          </p:nvPr>
        </p:nvSpPr>
        <p:spPr/>
        <p:txBody>
          <a:bodyPr/>
          <a:lstStyle/>
          <a:p>
            <a:pPr marL="0" marR="0" lvl="0" indent="0" algn="r" defTabSz="342900" rtl="0" eaLnBrk="0" fontAlgn="base" latinLnBrk="0" hangingPunct="0">
              <a:lnSpc>
                <a:spcPct val="100000"/>
              </a:lnSpc>
              <a:spcBef>
                <a:spcPct val="0"/>
              </a:spcBef>
              <a:spcAft>
                <a:spcPct val="0"/>
              </a:spcAft>
              <a:buClrTx/>
              <a:buSzTx/>
              <a:buFontTx/>
              <a:buNone/>
              <a:tabLst/>
              <a:defRPr/>
            </a:pPr>
            <a:fld id="{7DFFE2B6-938D-47C6-8A9B-DD6FD95CA4F9}" type="slidenum">
              <a:rPr kumimoji="0" lang="en-US" altLang="en-US" sz="788" b="1" i="0" u="none" strike="noStrike" kern="1200" cap="none" spc="0" normalizeH="0" baseline="0" noProof="0">
                <a:ln>
                  <a:noFill/>
                </a:ln>
                <a:solidFill>
                  <a:prstClr val="black"/>
                </a:solidFill>
                <a:effectLst/>
                <a:uLnTx/>
                <a:uFillTx/>
                <a:latin typeface="Arial" panose="020B0604020202020204" pitchFamily="34" charset="0"/>
                <a:ea typeface="ＭＳ Ｐゴシック" pitchFamily="34" charset="-128"/>
                <a:cs typeface="+mn-cs"/>
              </a:rPr>
              <a:pPr marL="0" marR="0" lvl="0" indent="0" algn="r" defTabSz="342900" rtl="0" eaLnBrk="0" fontAlgn="base" latinLnBrk="0" hangingPunct="0">
                <a:lnSpc>
                  <a:spcPct val="100000"/>
                </a:lnSpc>
                <a:spcBef>
                  <a:spcPct val="0"/>
                </a:spcBef>
                <a:spcAft>
                  <a:spcPct val="0"/>
                </a:spcAft>
                <a:buClrTx/>
                <a:buSzTx/>
                <a:buFontTx/>
                <a:buNone/>
                <a:tabLst/>
                <a:defRPr/>
              </a:pPr>
              <a:t>13</a:t>
            </a:fld>
            <a:endParaRPr kumimoji="0" lang="en-US" altLang="en-US" sz="788" b="1"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sp>
        <p:nvSpPr>
          <p:cNvPr id="4" name="Content Placeholder 3"/>
          <p:cNvSpPr>
            <a:spLocks noGrp="1"/>
          </p:cNvSpPr>
          <p:nvPr>
            <p:ph sz="quarter" idx="13"/>
          </p:nvPr>
        </p:nvSpPr>
        <p:spPr>
          <a:xfrm>
            <a:off x="1614487" y="2024844"/>
            <a:ext cx="6035855" cy="3456384"/>
          </a:xfrm>
        </p:spPr>
        <p:txBody>
          <a:bodyPr/>
          <a:lstStyle/>
          <a:p>
            <a:endParaRPr lang="en-US" dirty="0"/>
          </a:p>
          <a:p>
            <a:endParaRPr lang="en-US" dirty="0"/>
          </a:p>
        </p:txBody>
      </p:sp>
      <p:sp>
        <p:nvSpPr>
          <p:cNvPr id="5" name="TextBox 4"/>
          <p:cNvSpPr txBox="1"/>
          <p:nvPr/>
        </p:nvSpPr>
        <p:spPr>
          <a:xfrm>
            <a:off x="446042" y="1608185"/>
            <a:ext cx="8208912" cy="3416320"/>
          </a:xfrm>
          <a:prstGeom prst="rect">
            <a:avLst/>
          </a:prstGeom>
          <a:noFill/>
          <a:ln>
            <a:solidFill>
              <a:schemeClr val="tx1"/>
            </a:solidFill>
          </a:ln>
        </p:spPr>
        <p:txBody>
          <a:bodyPr wrap="square" rtlCol="0">
            <a:spAutoFit/>
          </a:bodyPr>
          <a:lstStyle/>
          <a:p>
            <a:pPr marL="257175" marR="0" lvl="0" indent="-257175" algn="just" defTabSz="3429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ZA" sz="2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rPr>
              <a:t>Requisite human </a:t>
            </a:r>
            <a:r>
              <a:rPr kumimoji="0" lang="en-ZA" sz="24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itchFamily="34" charset="-128"/>
                <a:cs typeface="+mn-cs"/>
              </a:rPr>
              <a:t>capital:</a:t>
            </a:r>
            <a:endParaRPr kumimoji="0" lang="en-ZA" sz="2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a:p>
            <a:pPr marL="0" marR="0" lvl="0" indent="0" algn="just" defTabSz="342900" rtl="0" eaLnBrk="0" fontAlgn="base" latinLnBrk="0" hangingPunct="0">
              <a:lnSpc>
                <a:spcPct val="100000"/>
              </a:lnSpc>
              <a:spcBef>
                <a:spcPct val="0"/>
              </a:spcBef>
              <a:spcAft>
                <a:spcPct val="0"/>
              </a:spcAft>
              <a:buClrTx/>
              <a:buSzTx/>
              <a:buFontTx/>
              <a:buNone/>
              <a:tabLst/>
              <a:defRPr/>
            </a:pPr>
            <a:endParaRPr kumimoji="0" lang="en-ZA" sz="2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a:p>
            <a:pPr marL="800100" marR="0" lvl="1" indent="-527050" algn="just" defTabSz="342900" rtl="0" eaLnBrk="0" fontAlgn="base" latinLnBrk="0" hangingPunct="0">
              <a:lnSpc>
                <a:spcPct val="100000"/>
              </a:lnSpc>
              <a:spcBef>
                <a:spcPct val="0"/>
              </a:spcBef>
              <a:spcAft>
                <a:spcPct val="0"/>
              </a:spcAft>
              <a:buClrTx/>
              <a:buSzTx/>
              <a:buFont typeface="Wingdings" panose="05000000000000000000" pitchFamily="2" charset="2"/>
              <a:buChar char="ü"/>
              <a:tabLst/>
              <a:defRPr/>
            </a:pPr>
            <a:r>
              <a:rPr kumimoji="0" lang="en-ZA" sz="2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rPr>
              <a:t>Municipality sources internal capacity to strengthen human capital with in the finance department </a:t>
            </a:r>
          </a:p>
          <a:p>
            <a:pPr marL="800100" marR="0" lvl="1" indent="-527050" algn="just" defTabSz="342900" rtl="0" eaLnBrk="0" fontAlgn="base" latinLnBrk="0" hangingPunct="0">
              <a:lnSpc>
                <a:spcPct val="100000"/>
              </a:lnSpc>
              <a:spcBef>
                <a:spcPct val="0"/>
              </a:spcBef>
              <a:spcAft>
                <a:spcPct val="0"/>
              </a:spcAft>
              <a:buClrTx/>
              <a:buSzTx/>
              <a:buFont typeface="Wingdings" panose="05000000000000000000" pitchFamily="2" charset="2"/>
              <a:buChar char="ü"/>
              <a:tabLst/>
              <a:defRPr/>
            </a:pPr>
            <a:r>
              <a:rPr kumimoji="0" lang="en-ZA" sz="2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rPr>
              <a:t>80% of officials in the Finance unit is qualified</a:t>
            </a:r>
          </a:p>
          <a:p>
            <a:pPr marL="800100" marR="0" lvl="1" indent="-527050" algn="just" defTabSz="342900" rtl="0" eaLnBrk="0" fontAlgn="base" latinLnBrk="0" hangingPunct="0">
              <a:lnSpc>
                <a:spcPct val="100000"/>
              </a:lnSpc>
              <a:spcBef>
                <a:spcPct val="0"/>
              </a:spcBef>
              <a:spcAft>
                <a:spcPct val="0"/>
              </a:spcAft>
              <a:buClrTx/>
              <a:buSzTx/>
              <a:buFont typeface="Wingdings" panose="05000000000000000000" pitchFamily="2" charset="2"/>
              <a:buChar char="ü"/>
              <a:tabLst/>
              <a:defRPr/>
            </a:pPr>
            <a:r>
              <a:rPr kumimoji="0" lang="en-ZA" sz="2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rPr>
              <a:t>CA in-house appointment transferred from Internal Audit to Finance unit</a:t>
            </a:r>
          </a:p>
          <a:p>
            <a:pPr marL="800100" marR="0" lvl="1" indent="-527050" algn="just" defTabSz="342900" rtl="0" eaLnBrk="0" fontAlgn="base" latinLnBrk="0" hangingPunct="0">
              <a:lnSpc>
                <a:spcPct val="100000"/>
              </a:lnSpc>
              <a:spcBef>
                <a:spcPct val="0"/>
              </a:spcBef>
              <a:spcAft>
                <a:spcPct val="0"/>
              </a:spcAft>
              <a:buClrTx/>
              <a:buSzTx/>
              <a:buFont typeface="Wingdings" panose="05000000000000000000" pitchFamily="2" charset="2"/>
              <a:buChar char="ü"/>
              <a:tabLst/>
              <a:defRPr/>
            </a:pPr>
            <a:r>
              <a:rPr kumimoji="0" lang="en-ZA" sz="2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rPr>
              <a:t>Training on the Accounting system is required</a:t>
            </a:r>
          </a:p>
          <a:p>
            <a:pPr marL="714375" marR="0" lvl="1" indent="-257175" algn="just" defTabSz="342900" rtl="0" eaLnBrk="0" fontAlgn="base" latinLnBrk="0" hangingPunct="0">
              <a:lnSpc>
                <a:spcPct val="100000"/>
              </a:lnSpc>
              <a:spcBef>
                <a:spcPct val="0"/>
              </a:spcBef>
              <a:spcAft>
                <a:spcPct val="0"/>
              </a:spcAft>
              <a:buClrTx/>
              <a:buSzTx/>
              <a:buFont typeface="Wingdings" panose="05000000000000000000" pitchFamily="2" charset="2"/>
              <a:buChar char="Ø"/>
              <a:tabLst/>
              <a:defRPr/>
            </a:pPr>
            <a:endParaRPr kumimoji="0" lang="en-ZA" sz="2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spTree>
    <p:extLst>
      <p:ext uri="{BB962C8B-B14F-4D97-AF65-F5344CB8AC3E}">
        <p14:creationId xmlns:p14="http://schemas.microsoft.com/office/powerpoint/2010/main" xmlns="" val="2856671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SERVICE DELIVERY</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14</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044892"/>
            <a:ext cx="8208912" cy="5509200"/>
          </a:xfrm>
          <a:prstGeom prst="rect">
            <a:avLst/>
          </a:prstGeom>
          <a:noFill/>
          <a:ln>
            <a:solidFill>
              <a:schemeClr val="tx1"/>
            </a:solidFill>
          </a:ln>
        </p:spPr>
        <p:txBody>
          <a:bodyPr wrap="square" rtlCol="0">
            <a:spAutoFit/>
          </a:bodyPr>
          <a:lstStyle/>
          <a:p>
            <a:pPr marL="342900" indent="-342900" algn="just">
              <a:buFont typeface="Arial" panose="020B0604020202020204" pitchFamily="34" charset="0"/>
              <a:buChar char="•"/>
            </a:pPr>
            <a:r>
              <a:rPr lang="en-ZA" sz="2200" dirty="0">
                <a:cs typeface="Arial" panose="020B0604020202020204" pitchFamily="34" charset="0"/>
              </a:rPr>
              <a:t>Requisite human capital- The Municipality has the requisite capacity for implementation of infrastructure projects, on the water and sanitation its assisted by DWS and </a:t>
            </a:r>
            <a:r>
              <a:rPr lang="en-ZA" sz="2200" dirty="0" smtClean="0">
                <a:cs typeface="Arial" panose="020B0604020202020204" pitchFamily="34" charset="0"/>
              </a:rPr>
              <a:t>MISA </a:t>
            </a:r>
            <a:r>
              <a:rPr lang="en-ZA" sz="2200" dirty="0">
                <a:cs typeface="Arial" panose="020B0604020202020204" pitchFamily="34" charset="0"/>
              </a:rPr>
              <a:t>Engineers</a:t>
            </a:r>
          </a:p>
          <a:p>
            <a:pPr marL="342900" indent="-342900" algn="just">
              <a:buFont typeface="Arial" panose="020B0604020202020204" pitchFamily="34" charset="0"/>
              <a:buChar char="•"/>
            </a:pPr>
            <a:r>
              <a:rPr lang="en-ZA" sz="2200" dirty="0">
                <a:cs typeface="Arial" panose="020B0604020202020204" pitchFamily="34" charset="0"/>
              </a:rPr>
              <a:t>Capacity to implement programmes and projects:</a:t>
            </a:r>
          </a:p>
          <a:p>
            <a:pPr marL="800100" lvl="1" indent="-342900" algn="just">
              <a:buFont typeface="Arial" panose="020B0604020202020204" pitchFamily="34" charset="0"/>
              <a:buChar char="•"/>
            </a:pPr>
            <a:r>
              <a:rPr lang="en-ZA" sz="2200" dirty="0">
                <a:cs typeface="Arial" panose="020B0604020202020204" pitchFamily="34" charset="0"/>
              </a:rPr>
              <a:t>Financial resources for implementing projects- INEP  and MIG funding are the main funding resources to implement.</a:t>
            </a:r>
          </a:p>
          <a:p>
            <a:pPr marL="800100" lvl="1" indent="-342900" algn="just">
              <a:buFont typeface="Arial" panose="020B0604020202020204" pitchFamily="34" charset="0"/>
              <a:buChar char="•"/>
            </a:pPr>
            <a:r>
              <a:rPr lang="en-ZA" sz="2200" dirty="0">
                <a:cs typeface="Arial" panose="020B0604020202020204" pitchFamily="34" charset="0"/>
              </a:rPr>
              <a:t>Project and contract management capabilities- the municipality is implementing all projects budgeted for in this financial year - Just completed the drought projects and will enable the municipality to have additional water and will increase revenue collection due to new meter reading replacements </a:t>
            </a:r>
          </a:p>
          <a:p>
            <a:pPr marL="342900" indent="-342900" algn="just">
              <a:buFont typeface="Arial" panose="020B0604020202020204" pitchFamily="34" charset="0"/>
              <a:buChar char="•"/>
            </a:pPr>
            <a:r>
              <a:rPr lang="en-ZA" sz="2200" dirty="0">
                <a:cs typeface="Arial" panose="020B0604020202020204" pitchFamily="34" charset="0"/>
              </a:rPr>
              <a:t>Service delivery backlogs </a:t>
            </a:r>
            <a:r>
              <a:rPr lang="en-ZA" sz="2200" dirty="0"/>
              <a:t>and access to services</a:t>
            </a:r>
          </a:p>
          <a:p>
            <a:pPr marL="800100" lvl="1" indent="-342900" algn="just">
              <a:buFont typeface="Arial" panose="020B0604020202020204" pitchFamily="34" charset="0"/>
              <a:buChar char="•"/>
            </a:pPr>
            <a:r>
              <a:rPr lang="en-ZA" sz="2200" dirty="0"/>
              <a:t>Sanitation backlogs in farms and outside areas.</a:t>
            </a:r>
          </a:p>
          <a:p>
            <a:pPr marL="800100" lvl="1" indent="-342900" algn="just">
              <a:buFont typeface="Arial" panose="020B0604020202020204" pitchFamily="34" charset="0"/>
              <a:buChar char="•"/>
            </a:pPr>
            <a:r>
              <a:rPr lang="en-ZA" sz="2200" dirty="0"/>
              <a:t>5% water and sanitation backlog</a:t>
            </a:r>
          </a:p>
        </p:txBody>
      </p:sp>
    </p:spTree>
    <p:extLst>
      <p:ext uri="{BB962C8B-B14F-4D97-AF65-F5344CB8AC3E}">
        <p14:creationId xmlns:p14="http://schemas.microsoft.com/office/powerpoint/2010/main" xmlns="" val="2336119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SERVICE DELIVERY</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15</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044892"/>
            <a:ext cx="8208912" cy="4832092"/>
          </a:xfrm>
          <a:prstGeom prst="rect">
            <a:avLst/>
          </a:prstGeom>
          <a:noFill/>
          <a:ln>
            <a:solidFill>
              <a:schemeClr val="tx1"/>
            </a:solidFill>
          </a:ln>
        </p:spPr>
        <p:txBody>
          <a:bodyPr wrap="square" rtlCol="0">
            <a:spAutoFit/>
          </a:bodyPr>
          <a:lstStyle/>
          <a:p>
            <a:pPr marL="342900" lvl="0" indent="-342900" algn="just">
              <a:buFont typeface="Arial" panose="020B0604020202020204" pitchFamily="34" charset="0"/>
              <a:buChar char="•"/>
            </a:pPr>
            <a:r>
              <a:rPr lang="en-ZA" sz="2200" dirty="0">
                <a:solidFill>
                  <a:prstClr val="black"/>
                </a:solidFill>
              </a:rPr>
              <a:t>State of municipal infrastructure:</a:t>
            </a:r>
          </a:p>
          <a:p>
            <a:pPr marL="714375" lvl="1" indent="-357188" algn="just">
              <a:buFont typeface="Wingdings" panose="05000000000000000000" pitchFamily="2" charset="2"/>
              <a:buChar char="ü"/>
            </a:pPr>
            <a:r>
              <a:rPr lang="en-ZA" sz="2200" dirty="0">
                <a:solidFill>
                  <a:prstClr val="black"/>
                </a:solidFill>
              </a:rPr>
              <a:t>State of municipal roads- some are being upgraded a and some have challenges and this is caused by funds and yellow plant equipment</a:t>
            </a:r>
          </a:p>
          <a:p>
            <a:pPr marL="714375" lvl="1" indent="-357188" algn="just">
              <a:buFont typeface="Wingdings" panose="05000000000000000000" pitchFamily="2" charset="2"/>
              <a:buChar char="ü"/>
            </a:pPr>
            <a:r>
              <a:rPr lang="en-ZA" sz="2200" dirty="0">
                <a:solidFill>
                  <a:prstClr val="black"/>
                </a:solidFill>
              </a:rPr>
              <a:t>State of water and sanitation services- In terms of water there is drought challenges, and in high areas are affected by water interruptions. In some cases water is cut, other areas water rations are implemented  </a:t>
            </a:r>
          </a:p>
          <a:p>
            <a:pPr marL="714375" lvl="1" indent="-357188" algn="just">
              <a:buFont typeface="Wingdings" panose="05000000000000000000" pitchFamily="2" charset="2"/>
              <a:buChar char="ü"/>
            </a:pPr>
            <a:r>
              <a:rPr lang="en-ZA" sz="2200" dirty="0">
                <a:solidFill>
                  <a:prstClr val="black"/>
                </a:solidFill>
              </a:rPr>
              <a:t>Sanitation – challenges with sewer pump stations an vandalisation</a:t>
            </a:r>
          </a:p>
          <a:p>
            <a:pPr marL="342900" indent="-342900" algn="just">
              <a:buFont typeface="Arial" panose="020B0604020202020204" pitchFamily="34" charset="0"/>
              <a:buChar char="•"/>
            </a:pPr>
            <a:r>
              <a:rPr lang="en-ZA" sz="2200" dirty="0"/>
              <a:t>Capacity to operate and maintain infrastructure- municipality has capacity to maintain and there are challenges on funding of operation.</a:t>
            </a:r>
          </a:p>
          <a:p>
            <a:pPr marL="342900" indent="-342900" algn="just">
              <a:buFont typeface="Arial" panose="020B0604020202020204" pitchFamily="34" charset="0"/>
              <a:buChar char="•"/>
            </a:pPr>
            <a:endParaRPr lang="en-ZA" sz="2200" dirty="0"/>
          </a:p>
        </p:txBody>
      </p:sp>
    </p:spTree>
    <p:extLst>
      <p:ext uri="{BB962C8B-B14F-4D97-AF65-F5344CB8AC3E}">
        <p14:creationId xmlns:p14="http://schemas.microsoft.com/office/powerpoint/2010/main" xmlns="" val="668575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MIG FUNDING </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16</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044892"/>
            <a:ext cx="8208912" cy="5755422"/>
          </a:xfrm>
          <a:prstGeom prst="rect">
            <a:avLst/>
          </a:prstGeom>
          <a:noFill/>
          <a:ln>
            <a:solidFill>
              <a:schemeClr val="tx1"/>
            </a:solidFill>
          </a:ln>
        </p:spPr>
        <p:txBody>
          <a:bodyPr wrap="square" rtlCol="0">
            <a:spAutoFit/>
          </a:bodyPr>
          <a:lstStyle/>
          <a:p>
            <a:pPr marL="342900" indent="-342900" algn="just">
              <a:buFont typeface="Arial" panose="020B0604020202020204" pitchFamily="34" charset="0"/>
              <a:buChar char="•"/>
            </a:pPr>
            <a:r>
              <a:rPr lang="en-ZA" sz="2400" dirty="0"/>
              <a:t>The municipality received an amount of R20 608.00 for MIG during the 2019/2020 financial year.</a:t>
            </a:r>
          </a:p>
          <a:p>
            <a:pPr marL="342900" indent="-342900" algn="just">
              <a:buFont typeface="Arial" panose="020B0604020202020204" pitchFamily="34" charset="0"/>
              <a:buChar char="•"/>
            </a:pPr>
            <a:r>
              <a:rPr lang="en-ZA" sz="2400" dirty="0">
                <a:ea typeface="Times New Roman" panose="02020603050405020304" pitchFamily="18" charset="0"/>
                <a:cs typeface="Arial" panose="020B0604020202020204" pitchFamily="34" charset="0"/>
              </a:rPr>
              <a:t>Only R7,5million (37%) of the allocated R20,6million was spent as at 30 June 2020</a:t>
            </a:r>
            <a:r>
              <a:rPr lang="en-ZA" sz="2400" dirty="0" smtClean="0">
                <a:ea typeface="Times New Roman" panose="02020603050405020304" pitchFamily="18" charset="0"/>
                <a:cs typeface="Arial" panose="020B0604020202020204" pitchFamily="34" charset="0"/>
              </a:rPr>
              <a:t>.</a:t>
            </a:r>
          </a:p>
          <a:p>
            <a:pPr marL="800100" lvl="1" indent="-342900" algn="just">
              <a:buFont typeface="Wingdings" panose="05000000000000000000" pitchFamily="2" charset="2"/>
              <a:buChar char="ü"/>
            </a:pPr>
            <a:r>
              <a:rPr lang="en-ZA" sz="2000" dirty="0" smtClean="0">
                <a:ea typeface="Times New Roman" panose="02020603050405020304" pitchFamily="18" charset="0"/>
                <a:cs typeface="Arial" panose="020B0604020202020204" pitchFamily="34" charset="0"/>
              </a:rPr>
              <a:t>Under expenditure as a result of late procurement  process and COVID-19 lockdown haulted a number of projects in the municipality. </a:t>
            </a:r>
            <a:endParaRPr lang="en-US" sz="2000" dirty="0">
              <a:ea typeface="Times New Roman" panose="02020603050405020304" pitchFamily="18" charset="0"/>
              <a:cs typeface="Arial" panose="020B0604020202020204" pitchFamily="34" charset="0"/>
            </a:endParaRPr>
          </a:p>
          <a:p>
            <a:pPr marL="342900" indent="-342900" algn="just">
              <a:buFont typeface="Arial" panose="020B0604020202020204" pitchFamily="34" charset="0"/>
              <a:buChar char="•"/>
            </a:pPr>
            <a:r>
              <a:rPr lang="en-ZA" sz="2400" dirty="0">
                <a:ea typeface="Times New Roman" panose="02020603050405020304" pitchFamily="18" charset="0"/>
                <a:cs typeface="Arial" panose="020B0604020202020204" pitchFamily="34" charset="0"/>
              </a:rPr>
              <a:t>Throughout the year, the municipality has been slow with implementation of projects and failed to report expenditure regularly as required by Division of Revenue Act (</a:t>
            </a:r>
            <a:r>
              <a:rPr lang="en-ZA" sz="2400" dirty="0" err="1">
                <a:ea typeface="Times New Roman" panose="02020603050405020304" pitchFamily="18" charset="0"/>
                <a:cs typeface="Arial" panose="020B0604020202020204" pitchFamily="34" charset="0"/>
              </a:rPr>
              <a:t>DoRA</a:t>
            </a:r>
            <a:r>
              <a:rPr lang="en-ZA" sz="2400" dirty="0">
                <a:ea typeface="Times New Roman" panose="02020603050405020304" pitchFamily="18" charset="0"/>
                <a:cs typeface="Arial" panose="020B0604020202020204" pitchFamily="34" charset="0"/>
              </a:rPr>
              <a:t>).</a:t>
            </a:r>
          </a:p>
          <a:p>
            <a:pPr marL="342900" indent="-342900" algn="just">
              <a:buFont typeface="Arial" panose="020B0604020202020204" pitchFamily="34" charset="0"/>
              <a:buChar char="•"/>
            </a:pPr>
            <a:r>
              <a:rPr lang="en-ZA" sz="2400" dirty="0">
                <a:ea typeface="Times New Roman" panose="02020603050405020304" pitchFamily="18" charset="0"/>
                <a:cs typeface="Arial" panose="020B0604020202020204" pitchFamily="34" charset="0"/>
              </a:rPr>
              <a:t>An amount of R4 million was stopped during the 2018/19 financial year due to poor performance and general no-compliance of the </a:t>
            </a:r>
            <a:r>
              <a:rPr lang="en-ZA" sz="2400" dirty="0" err="1">
                <a:ea typeface="Times New Roman" panose="02020603050405020304" pitchFamily="18" charset="0"/>
                <a:cs typeface="Arial" panose="020B0604020202020204" pitchFamily="34" charset="0"/>
              </a:rPr>
              <a:t>DoRA</a:t>
            </a:r>
            <a:r>
              <a:rPr lang="en-ZA" sz="2400" dirty="0">
                <a:ea typeface="Times New Roman" panose="02020603050405020304" pitchFamily="18" charset="0"/>
                <a:cs typeface="Arial" panose="020B0604020202020204" pitchFamily="34" charset="0"/>
              </a:rPr>
              <a:t>.</a:t>
            </a:r>
          </a:p>
          <a:p>
            <a:pPr marL="342900" indent="-342900" algn="just">
              <a:buFont typeface="Arial" panose="020B0604020202020204" pitchFamily="34" charset="0"/>
              <a:buChar char="•"/>
            </a:pPr>
            <a:endParaRPr lang="en-US" sz="2000" dirty="0">
              <a:ea typeface="Times New Roman" panose="02020603050405020304" pitchFamily="18" charset="0"/>
              <a:cs typeface="Arial" panose="020B0604020202020204" pitchFamily="34" charset="0"/>
            </a:endParaRPr>
          </a:p>
          <a:p>
            <a:pPr marL="342900" indent="-342900" algn="just">
              <a:buFont typeface="Arial" panose="020B0604020202020204" pitchFamily="34" charset="0"/>
              <a:buChar char="•"/>
            </a:pPr>
            <a:endParaRPr lang="en-ZA" sz="2400" dirty="0">
              <a:cs typeface="Arial" panose="020B0604020202020204" pitchFamily="34" charset="0"/>
            </a:endParaRPr>
          </a:p>
        </p:txBody>
      </p:sp>
    </p:spTree>
    <p:extLst>
      <p:ext uri="{BB962C8B-B14F-4D97-AF65-F5344CB8AC3E}">
        <p14:creationId xmlns:p14="http://schemas.microsoft.com/office/powerpoint/2010/main" xmlns="" val="2499237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MIG FUNDING </a:t>
            </a:r>
          </a:p>
        </p:txBody>
      </p:sp>
      <p:sp>
        <p:nvSpPr>
          <p:cNvPr id="3" name="Slide Number Placeholder 2"/>
          <p:cNvSpPr>
            <a:spLocks noGrp="1"/>
          </p:cNvSpPr>
          <p:nvPr>
            <p:ph type="sldNum" sz="quarter" idx="12"/>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7DFFE2B6-938D-47C6-8A9B-DD6FD95CA4F9}" type="slidenum">
              <a:rPr kumimoji="0" lang="en-US" altLang="en-US" sz="105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17</a:t>
            </a:fld>
            <a:endParaRPr kumimoji="0" lang="en-US" altLang="en-US" sz="1050" b="1"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044892"/>
            <a:ext cx="8208912" cy="5549211"/>
          </a:xfrm>
          <a:prstGeom prst="rect">
            <a:avLst/>
          </a:prstGeom>
          <a:noFill/>
          <a:ln>
            <a:solidFill>
              <a:schemeClr val="tx1"/>
            </a:solidFill>
          </a:ln>
        </p:spPr>
        <p:txBody>
          <a:bodyPr wrap="square" rtlCol="0">
            <a:spAutoFit/>
          </a:bodyPr>
          <a:lstStyle/>
          <a:p>
            <a:pPr marL="0" marR="0" lvl="0" indent="0" algn="just" defTabSz="457200" rtl="0" eaLnBrk="0" fontAlgn="base" latinLnBrk="0" hangingPunct="0">
              <a:lnSpc>
                <a:spcPct val="115000"/>
              </a:lnSpc>
              <a:spcBef>
                <a:spcPts val="0"/>
              </a:spcBef>
              <a:spcAft>
                <a:spcPts val="100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MIG Projects</a:t>
            </a: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457200" rtl="0" eaLnBrk="0" fontAlgn="base" latinLnBrk="0" hangingPunct="0">
              <a:lnSpc>
                <a:spcPct val="115000"/>
              </a:lnSpc>
              <a:spcBef>
                <a:spcPts val="0"/>
              </a:spcBef>
              <a:spcAft>
                <a:spcPts val="1000"/>
              </a:spcAft>
              <a:buClrTx/>
              <a:buSzTx/>
              <a:buFontTx/>
              <a:buNone/>
              <a:tabLst/>
              <a:defRPr/>
            </a:pP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The municipality’s 2019/20 MIG PIP had 7 MIG projects, 1 for water, 4 for roads, 1 for waste and 1 for Sports Facility.</a:t>
            </a:r>
          </a:p>
          <a:p>
            <a:pPr marL="0" marR="0" lvl="0" indent="0" algn="just" defTabSz="457200" rtl="0" eaLnBrk="0" fontAlgn="base" latinLnBrk="0" hangingPunct="0">
              <a:lnSpc>
                <a:spcPct val="115000"/>
              </a:lnSpc>
              <a:spcBef>
                <a:spcPts val="0"/>
              </a:spcBef>
              <a:spcAft>
                <a:spcPts val="1000"/>
              </a:spcAft>
              <a:buClrTx/>
              <a:buSzTx/>
              <a:buFontTx/>
              <a:buNone/>
              <a:tabLst/>
              <a:defRPr/>
            </a:pP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457200" rtl="0" eaLnBrk="0" fontAlgn="base" latinLnBrk="0" hangingPunct="0">
              <a:lnSpc>
                <a:spcPct val="115000"/>
              </a:lnSpc>
              <a:spcBef>
                <a:spcPts val="0"/>
              </a:spcBef>
              <a:spcAft>
                <a:spcPts val="1000"/>
              </a:spcAft>
              <a:buClrTx/>
              <a:buSzTx/>
              <a:buFontTx/>
              <a:buNone/>
              <a:tabLst/>
              <a:defRPr/>
            </a:pP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457200" rtl="0" eaLnBrk="0" fontAlgn="base" latinLnBrk="0" hangingPunct="0">
              <a:lnSpc>
                <a:spcPct val="115000"/>
              </a:lnSpc>
              <a:spcBef>
                <a:spcPts val="0"/>
              </a:spcBef>
              <a:spcAft>
                <a:spcPts val="1000"/>
              </a:spcAft>
              <a:buClrTx/>
              <a:buSzTx/>
              <a:buFontTx/>
              <a:buNone/>
              <a:tabLst/>
              <a:defRPr/>
            </a:pP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457200" rtl="0" eaLnBrk="0" fontAlgn="base" latinLnBrk="0" hangingPunct="0">
              <a:lnSpc>
                <a:spcPct val="115000"/>
              </a:lnSpc>
              <a:spcBef>
                <a:spcPts val="0"/>
              </a:spcBef>
              <a:spcAft>
                <a:spcPts val="1000"/>
              </a:spcAft>
              <a:buClrTx/>
              <a:buSzTx/>
              <a:buFontTx/>
              <a:buNone/>
              <a:tabLst/>
              <a:defRPr/>
            </a:pPr>
            <a:endParaRPr kumimoji="0" lang="en-ZA"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457200" rtl="0" eaLnBrk="0" fontAlgn="base" latinLnBrk="0" hangingPunct="0">
              <a:lnSpc>
                <a:spcPct val="115000"/>
              </a:lnSpc>
              <a:spcBef>
                <a:spcPts val="0"/>
              </a:spcBef>
              <a:spcAft>
                <a:spcPts val="1000"/>
              </a:spcAft>
              <a:buClrTx/>
              <a:buSzTx/>
              <a:buFontTx/>
              <a:buNone/>
              <a:tabLst/>
              <a:defRPr/>
            </a:pPr>
            <a:endParaRPr kumimoji="0" lang="en-ZA"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457200" rtl="0" eaLnBrk="0" fontAlgn="base" latinLnBrk="0" hangingPunct="0">
              <a:lnSpc>
                <a:spcPct val="115000"/>
              </a:lnSpc>
              <a:spcBef>
                <a:spcPts val="0"/>
              </a:spcBef>
              <a:spcAft>
                <a:spcPts val="100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457200" rtl="0" eaLnBrk="0" fontAlgn="base" latinLnBrk="0" hangingPunct="0">
              <a:lnSpc>
                <a:spcPct val="115000"/>
              </a:lnSpc>
              <a:spcBef>
                <a:spcPts val="0"/>
              </a:spcBef>
              <a:spcAft>
                <a:spcPts val="100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ZA" sz="2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a:p>
            <a:pPr marL="342900" marR="0" lvl="0" indent="-342900" algn="just"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ZA" sz="2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graphicFrame>
        <p:nvGraphicFramePr>
          <p:cNvPr id="8" name="Table 7"/>
          <p:cNvGraphicFramePr>
            <a:graphicFrameLocks noGrp="1"/>
          </p:cNvGraphicFramePr>
          <p:nvPr/>
        </p:nvGraphicFramePr>
        <p:xfrm>
          <a:off x="628651" y="2204865"/>
          <a:ext cx="8047804" cy="4129078"/>
        </p:xfrm>
        <a:graphic>
          <a:graphicData uri="http://schemas.openxmlformats.org/drawingml/2006/table">
            <a:tbl>
              <a:tblPr firstRow="1" firstCol="1" bandRow="1"/>
              <a:tblGrid>
                <a:gridCol w="4273759">
                  <a:extLst>
                    <a:ext uri="{9D8B030D-6E8A-4147-A177-3AD203B41FA5}">
                      <a16:colId xmlns:a16="http://schemas.microsoft.com/office/drawing/2014/main" xmlns="" val="2672951418"/>
                    </a:ext>
                  </a:extLst>
                </a:gridCol>
                <a:gridCol w="1509795">
                  <a:extLst>
                    <a:ext uri="{9D8B030D-6E8A-4147-A177-3AD203B41FA5}">
                      <a16:colId xmlns:a16="http://schemas.microsoft.com/office/drawing/2014/main" xmlns="" val="174357314"/>
                    </a:ext>
                  </a:extLst>
                </a:gridCol>
                <a:gridCol w="2264250">
                  <a:extLst>
                    <a:ext uri="{9D8B030D-6E8A-4147-A177-3AD203B41FA5}">
                      <a16:colId xmlns:a16="http://schemas.microsoft.com/office/drawing/2014/main" xmlns="" val="2482152205"/>
                    </a:ext>
                  </a:extLst>
                </a:gridCol>
              </a:tblGrid>
              <a:tr h="476921">
                <a:tc>
                  <a:txBody>
                    <a:bodyPr/>
                    <a:lstStyle/>
                    <a:p>
                      <a:pPr marL="0" marR="0">
                        <a:lnSpc>
                          <a:spcPct val="115000"/>
                        </a:lnSpc>
                        <a:spcBef>
                          <a:spcPts val="0"/>
                        </a:spcBef>
                        <a:spcAft>
                          <a:spcPts val="1000"/>
                        </a:spcAft>
                      </a:pPr>
                      <a:r>
                        <a:rPr lang="en-ZA" sz="1400" b="1" dirty="0">
                          <a:effectLst/>
                          <a:latin typeface="Arial" panose="020B0604020202020204" pitchFamily="34" charset="0"/>
                          <a:ea typeface="Times New Roman" panose="02020603050405020304" pitchFamily="18" charset="0"/>
                          <a:cs typeface="Arial" panose="020B0604020202020204" pitchFamily="34" charset="0"/>
                        </a:rPr>
                        <a:t>MIG Project</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ZA" sz="1400" b="1" dirty="0">
                          <a:effectLst/>
                          <a:latin typeface="Arial" panose="020B0604020202020204" pitchFamily="34" charset="0"/>
                          <a:ea typeface="Times New Roman" panose="02020603050405020304" pitchFamily="18" charset="0"/>
                          <a:cs typeface="Arial" panose="020B0604020202020204" pitchFamily="34" charset="0"/>
                        </a:rPr>
                        <a:t>Type</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ZA" sz="1400" b="1">
                          <a:effectLst/>
                          <a:latin typeface="Arial" panose="020B0604020202020204" pitchFamily="34" charset="0"/>
                          <a:ea typeface="Times New Roman" panose="02020603050405020304" pitchFamily="18" charset="0"/>
                          <a:cs typeface="Arial" panose="020B0604020202020204" pitchFamily="34" charset="0"/>
                        </a:rPr>
                        <a:t> </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42536933"/>
                  </a:ext>
                </a:extLst>
              </a:tr>
              <a:tr h="456519">
                <a:tc>
                  <a:txBody>
                    <a:bodyPr/>
                    <a:lstStyle/>
                    <a:p>
                      <a:pPr marL="0" marR="0">
                        <a:lnSpc>
                          <a:spcPct val="115000"/>
                        </a:lnSpc>
                        <a:spcBef>
                          <a:spcPts val="0"/>
                        </a:spcBef>
                        <a:spcAft>
                          <a:spcPts val="1000"/>
                        </a:spcAft>
                      </a:pPr>
                      <a:r>
                        <a:rPr lang="en-ZA" sz="1400" dirty="0">
                          <a:effectLst/>
                          <a:latin typeface="Arial" panose="020B0604020202020204" pitchFamily="34" charset="0"/>
                          <a:ea typeface="Times New Roman" panose="02020603050405020304" pitchFamily="18" charset="0"/>
                          <a:cs typeface="Arial" panose="020B0604020202020204" pitchFamily="34" charset="0"/>
                        </a:rPr>
                        <a:t>Aberdeen: Upgrading of Bulk Water Supply Phase 2</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ZA" sz="1400" dirty="0">
                          <a:effectLst/>
                          <a:latin typeface="Arial" panose="020B0604020202020204" pitchFamily="34" charset="0"/>
                          <a:ea typeface="Times New Roman" panose="02020603050405020304" pitchFamily="18" charset="0"/>
                          <a:cs typeface="Arial" panose="020B0604020202020204" pitchFamily="34" charset="0"/>
                        </a:rPr>
                        <a:t>Water</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ZA" sz="1400">
                          <a:effectLst/>
                          <a:latin typeface="Arial" panose="020B0604020202020204" pitchFamily="34" charset="0"/>
                          <a:ea typeface="Times New Roman" panose="02020603050405020304" pitchFamily="18" charset="0"/>
                          <a:cs typeface="Arial" panose="020B0604020202020204" pitchFamily="34" charset="0"/>
                        </a:rPr>
                        <a:t>New</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15465054"/>
                  </a:ext>
                </a:extLst>
              </a:tr>
              <a:tr h="456519">
                <a:tc>
                  <a:txBody>
                    <a:bodyPr/>
                    <a:lstStyle/>
                    <a:p>
                      <a:pPr marL="0" marR="0">
                        <a:lnSpc>
                          <a:spcPct val="115000"/>
                        </a:lnSpc>
                        <a:spcBef>
                          <a:spcPts val="0"/>
                        </a:spcBef>
                        <a:spcAft>
                          <a:spcPts val="1000"/>
                        </a:spcAft>
                      </a:pPr>
                      <a:r>
                        <a:rPr lang="en-ZA" sz="1400" dirty="0">
                          <a:effectLst/>
                          <a:latin typeface="Arial" panose="020B0604020202020204" pitchFamily="34" charset="0"/>
                          <a:ea typeface="Times New Roman" panose="02020603050405020304" pitchFamily="18" charset="0"/>
                          <a:cs typeface="Arial" panose="020B0604020202020204" pitchFamily="34" charset="0"/>
                        </a:rPr>
                        <a:t>Janesville &amp; </a:t>
                      </a:r>
                      <a:r>
                        <a:rPr lang="en-ZA" sz="1400" dirty="0" err="1">
                          <a:effectLst/>
                          <a:latin typeface="Arial" panose="020B0604020202020204" pitchFamily="34" charset="0"/>
                          <a:ea typeface="Times New Roman" panose="02020603050405020304" pitchFamily="18" charset="0"/>
                          <a:cs typeface="Arial" panose="020B0604020202020204" pitchFamily="34" charset="0"/>
                        </a:rPr>
                        <a:t>Kiplagat</a:t>
                      </a:r>
                      <a:r>
                        <a:rPr lang="en-ZA" sz="1400" dirty="0">
                          <a:effectLst/>
                          <a:latin typeface="Arial" panose="020B0604020202020204" pitchFamily="34" charset="0"/>
                          <a:ea typeface="Times New Roman" panose="02020603050405020304" pitchFamily="18" charset="0"/>
                          <a:cs typeface="Arial" panose="020B0604020202020204" pitchFamily="34" charset="0"/>
                        </a:rPr>
                        <a:t> Upgrading of Streets</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ZA" sz="1400" dirty="0">
                          <a:effectLst/>
                          <a:latin typeface="Arial" panose="020B0604020202020204" pitchFamily="34" charset="0"/>
                          <a:ea typeface="Times New Roman" panose="02020603050405020304" pitchFamily="18" charset="0"/>
                          <a:cs typeface="Arial" panose="020B0604020202020204" pitchFamily="34" charset="0"/>
                        </a:rPr>
                        <a:t>Roads</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ZA" sz="1400">
                          <a:effectLst/>
                          <a:latin typeface="Arial" panose="020B0604020202020204" pitchFamily="34" charset="0"/>
                          <a:ea typeface="Times New Roman" panose="02020603050405020304" pitchFamily="18" charset="0"/>
                          <a:cs typeface="Arial" panose="020B0604020202020204" pitchFamily="34" charset="0"/>
                        </a:rPr>
                        <a:t>Rehabilitation</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60677581"/>
                  </a:ext>
                </a:extLst>
              </a:tr>
              <a:tr h="456519">
                <a:tc>
                  <a:txBody>
                    <a:bodyPr/>
                    <a:lstStyle/>
                    <a:p>
                      <a:pPr marL="0" marR="0">
                        <a:lnSpc>
                          <a:spcPct val="115000"/>
                        </a:lnSpc>
                        <a:spcBef>
                          <a:spcPts val="0"/>
                        </a:spcBef>
                        <a:spcAft>
                          <a:spcPts val="1000"/>
                        </a:spcAft>
                      </a:pPr>
                      <a:r>
                        <a:rPr lang="en-ZA" sz="1400" dirty="0" err="1">
                          <a:effectLst/>
                          <a:latin typeface="Arial" panose="020B0604020202020204" pitchFamily="34" charset="0"/>
                          <a:ea typeface="Times New Roman" panose="02020603050405020304" pitchFamily="18" charset="0"/>
                          <a:cs typeface="Arial" panose="020B0604020202020204" pitchFamily="34" charset="0"/>
                        </a:rPr>
                        <a:t>Steytlerville</a:t>
                      </a:r>
                      <a:r>
                        <a:rPr lang="en-ZA" sz="1400" dirty="0">
                          <a:effectLst/>
                          <a:latin typeface="Arial" panose="020B0604020202020204" pitchFamily="34" charset="0"/>
                          <a:ea typeface="Times New Roman" panose="02020603050405020304" pitchFamily="18" charset="0"/>
                          <a:cs typeface="Arial" panose="020B0604020202020204" pitchFamily="34" charset="0"/>
                        </a:rPr>
                        <a:t> Upgrading of Streets</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ZA" sz="1400" dirty="0">
                          <a:effectLst/>
                          <a:latin typeface="Arial" panose="020B0604020202020204" pitchFamily="34" charset="0"/>
                          <a:ea typeface="Times New Roman" panose="02020603050405020304" pitchFamily="18" charset="0"/>
                          <a:cs typeface="Arial" panose="020B0604020202020204" pitchFamily="34" charset="0"/>
                        </a:rPr>
                        <a:t>Roads</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ZA" sz="1400">
                          <a:effectLst/>
                          <a:latin typeface="Arial" panose="020B0604020202020204" pitchFamily="34" charset="0"/>
                          <a:ea typeface="Times New Roman" panose="02020603050405020304" pitchFamily="18" charset="0"/>
                          <a:cs typeface="Arial" panose="020B0604020202020204" pitchFamily="34" charset="0"/>
                        </a:rPr>
                        <a:t>Rehabilitation</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24343024"/>
                  </a:ext>
                </a:extLst>
              </a:tr>
              <a:tr h="456519">
                <a:tc>
                  <a:txBody>
                    <a:bodyPr/>
                    <a:lstStyle/>
                    <a:p>
                      <a:pPr marL="0" marR="0">
                        <a:lnSpc>
                          <a:spcPct val="115000"/>
                        </a:lnSpc>
                        <a:spcBef>
                          <a:spcPts val="0"/>
                        </a:spcBef>
                        <a:spcAft>
                          <a:spcPts val="1000"/>
                        </a:spcAft>
                      </a:pPr>
                      <a:r>
                        <a:rPr lang="en-ZA" sz="1400" dirty="0">
                          <a:effectLst/>
                          <a:latin typeface="Arial" panose="020B0604020202020204" pitchFamily="34" charset="0"/>
                          <a:ea typeface="Times New Roman" panose="02020603050405020304" pitchFamily="18" charset="0"/>
                          <a:cs typeface="Arial" panose="020B0604020202020204" pitchFamily="34" charset="0"/>
                        </a:rPr>
                        <a:t>Graaff </a:t>
                      </a:r>
                      <a:r>
                        <a:rPr lang="en-ZA" sz="1400" dirty="0" err="1">
                          <a:effectLst/>
                          <a:latin typeface="Arial" panose="020B0604020202020204" pitchFamily="34" charset="0"/>
                          <a:ea typeface="Times New Roman" panose="02020603050405020304" pitchFamily="18" charset="0"/>
                          <a:cs typeface="Arial" panose="020B0604020202020204" pitchFamily="34" charset="0"/>
                        </a:rPr>
                        <a:t>Reinet</a:t>
                      </a:r>
                      <a:r>
                        <a:rPr lang="en-ZA" sz="1400" dirty="0">
                          <a:effectLst/>
                          <a:latin typeface="Arial" panose="020B0604020202020204" pitchFamily="34" charset="0"/>
                          <a:ea typeface="Times New Roman" panose="02020603050405020304" pitchFamily="18" charset="0"/>
                          <a:cs typeface="Arial" panose="020B0604020202020204" pitchFamily="34" charset="0"/>
                        </a:rPr>
                        <a:t> Upgrading of Streets</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ZA" sz="1400" dirty="0">
                          <a:effectLst/>
                          <a:latin typeface="Arial" panose="020B0604020202020204" pitchFamily="34" charset="0"/>
                          <a:ea typeface="Times New Roman" panose="02020603050405020304" pitchFamily="18" charset="0"/>
                          <a:cs typeface="Arial" panose="020B0604020202020204" pitchFamily="34" charset="0"/>
                        </a:rPr>
                        <a:t>Roads</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ZA" sz="1400" dirty="0">
                          <a:effectLst/>
                          <a:latin typeface="Arial" panose="020B0604020202020204" pitchFamily="34" charset="0"/>
                          <a:ea typeface="Times New Roman" panose="02020603050405020304" pitchFamily="18" charset="0"/>
                          <a:cs typeface="Arial" panose="020B0604020202020204" pitchFamily="34" charset="0"/>
                        </a:rPr>
                        <a:t>Rehabilitation</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65454255"/>
                  </a:ext>
                </a:extLst>
              </a:tr>
              <a:tr h="456519">
                <a:tc>
                  <a:txBody>
                    <a:bodyPr/>
                    <a:lstStyle/>
                    <a:p>
                      <a:pPr marL="0" marR="0">
                        <a:lnSpc>
                          <a:spcPct val="115000"/>
                        </a:lnSpc>
                        <a:spcBef>
                          <a:spcPts val="0"/>
                        </a:spcBef>
                        <a:spcAft>
                          <a:spcPts val="1000"/>
                        </a:spcAft>
                      </a:pPr>
                      <a:r>
                        <a:rPr lang="en-ZA" sz="1400" dirty="0" err="1">
                          <a:effectLst/>
                          <a:latin typeface="Arial" panose="020B0604020202020204" pitchFamily="34" charset="0"/>
                          <a:ea typeface="Times New Roman" panose="02020603050405020304" pitchFamily="18" charset="0"/>
                          <a:cs typeface="Arial" panose="020B0604020202020204" pitchFamily="34" charset="0"/>
                        </a:rPr>
                        <a:t>Steytlerville</a:t>
                      </a:r>
                      <a:r>
                        <a:rPr lang="en-ZA" sz="1400" dirty="0">
                          <a:effectLst/>
                          <a:latin typeface="Arial" panose="020B0604020202020204" pitchFamily="34" charset="0"/>
                          <a:ea typeface="Times New Roman" panose="02020603050405020304" pitchFamily="18" charset="0"/>
                          <a:cs typeface="Arial" panose="020B0604020202020204" pitchFamily="34" charset="0"/>
                        </a:rPr>
                        <a:t>: New Proposed Solid Waste Site</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ZA" sz="1400" dirty="0">
                          <a:effectLst/>
                          <a:latin typeface="Arial" panose="020B0604020202020204" pitchFamily="34" charset="0"/>
                          <a:ea typeface="Times New Roman" panose="02020603050405020304" pitchFamily="18" charset="0"/>
                          <a:cs typeface="Arial" panose="020B0604020202020204" pitchFamily="34" charset="0"/>
                        </a:rPr>
                        <a:t>Community</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ZA" sz="1400" dirty="0">
                          <a:effectLst/>
                          <a:latin typeface="Arial" panose="020B0604020202020204" pitchFamily="34" charset="0"/>
                          <a:ea typeface="Times New Roman" panose="02020603050405020304" pitchFamily="18" charset="0"/>
                          <a:cs typeface="Arial" panose="020B0604020202020204" pitchFamily="34" charset="0"/>
                        </a:rPr>
                        <a:t>Rehabilitation</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7198765"/>
                  </a:ext>
                </a:extLst>
              </a:tr>
              <a:tr h="456519">
                <a:tc>
                  <a:txBody>
                    <a:bodyPr/>
                    <a:lstStyle/>
                    <a:p>
                      <a:pPr marL="0" marR="0">
                        <a:lnSpc>
                          <a:spcPct val="115000"/>
                        </a:lnSpc>
                        <a:spcBef>
                          <a:spcPts val="0"/>
                        </a:spcBef>
                        <a:spcAft>
                          <a:spcPts val="1000"/>
                        </a:spcAft>
                      </a:pPr>
                      <a:r>
                        <a:rPr lang="en-ZA" sz="1400" dirty="0">
                          <a:effectLst/>
                          <a:latin typeface="Arial" panose="020B0604020202020204" pitchFamily="34" charset="0"/>
                          <a:ea typeface="Times New Roman" panose="02020603050405020304" pitchFamily="18" charset="0"/>
                          <a:cs typeface="Arial" panose="020B0604020202020204" pitchFamily="34" charset="0"/>
                        </a:rPr>
                        <a:t>Graaff-</a:t>
                      </a:r>
                      <a:r>
                        <a:rPr lang="en-ZA" sz="1400" dirty="0" err="1">
                          <a:effectLst/>
                          <a:latin typeface="Arial" panose="020B0604020202020204" pitchFamily="34" charset="0"/>
                          <a:ea typeface="Times New Roman" panose="02020603050405020304" pitchFamily="18" charset="0"/>
                          <a:cs typeface="Arial" panose="020B0604020202020204" pitchFamily="34" charset="0"/>
                        </a:rPr>
                        <a:t>Reinet</a:t>
                      </a:r>
                      <a:r>
                        <a:rPr lang="en-ZA" sz="1400" dirty="0">
                          <a:effectLst/>
                          <a:latin typeface="Arial" panose="020B0604020202020204" pitchFamily="34" charset="0"/>
                          <a:ea typeface="Times New Roman" panose="02020603050405020304" pitchFamily="18" charset="0"/>
                          <a:cs typeface="Arial" panose="020B0604020202020204" pitchFamily="34" charset="0"/>
                        </a:rPr>
                        <a:t>: Rehabilitation of Storm water</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ZA" sz="1400">
                          <a:effectLst/>
                          <a:latin typeface="Arial" panose="020B0604020202020204" pitchFamily="34" charset="0"/>
                          <a:ea typeface="Times New Roman" panose="02020603050405020304" pitchFamily="18" charset="0"/>
                          <a:cs typeface="Arial" panose="020B0604020202020204" pitchFamily="34" charset="0"/>
                        </a:rPr>
                        <a:t>Roads</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ZA" sz="1400" dirty="0">
                          <a:effectLst/>
                          <a:latin typeface="Arial" panose="020B0604020202020204" pitchFamily="34" charset="0"/>
                          <a:ea typeface="Times New Roman" panose="02020603050405020304" pitchFamily="18" charset="0"/>
                          <a:cs typeface="Arial" panose="020B0604020202020204" pitchFamily="34" charset="0"/>
                        </a:rPr>
                        <a:t>Rehabilitation</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56053419"/>
                  </a:ext>
                </a:extLst>
              </a:tr>
              <a:tr h="913043">
                <a:tc>
                  <a:txBody>
                    <a:bodyPr/>
                    <a:lstStyle/>
                    <a:p>
                      <a:pPr marL="0" marR="0">
                        <a:lnSpc>
                          <a:spcPct val="115000"/>
                        </a:lnSpc>
                        <a:spcBef>
                          <a:spcPts val="0"/>
                        </a:spcBef>
                        <a:spcAft>
                          <a:spcPts val="1000"/>
                        </a:spcAft>
                      </a:pPr>
                      <a:r>
                        <a:rPr lang="en-ZA" sz="1400" dirty="0">
                          <a:effectLst/>
                          <a:latin typeface="Arial" panose="020B0604020202020204" pitchFamily="34" charset="0"/>
                          <a:ea typeface="Times New Roman" panose="02020603050405020304" pitchFamily="18" charset="0"/>
                          <a:cs typeface="Arial" panose="020B0604020202020204" pitchFamily="34" charset="0"/>
                        </a:rPr>
                        <a:t>Graaff-</a:t>
                      </a:r>
                      <a:r>
                        <a:rPr lang="en-ZA" sz="1400" dirty="0" err="1">
                          <a:effectLst/>
                          <a:latin typeface="Arial" panose="020B0604020202020204" pitchFamily="34" charset="0"/>
                          <a:ea typeface="Times New Roman" panose="02020603050405020304" pitchFamily="18" charset="0"/>
                          <a:cs typeface="Arial" panose="020B0604020202020204" pitchFamily="34" charset="0"/>
                        </a:rPr>
                        <a:t>Reinet</a:t>
                      </a:r>
                      <a:r>
                        <a:rPr lang="en-ZA" sz="1400" dirty="0">
                          <a:effectLst/>
                          <a:latin typeface="Arial" panose="020B0604020202020204" pitchFamily="34" charset="0"/>
                          <a:ea typeface="Times New Roman" panose="02020603050405020304" pitchFamily="18" charset="0"/>
                          <a:cs typeface="Arial" panose="020B0604020202020204" pitchFamily="34" charset="0"/>
                        </a:rPr>
                        <a:t>: Development of a </a:t>
                      </a:r>
                      <a:r>
                        <a:rPr lang="en-ZA" sz="1400" dirty="0" err="1">
                          <a:effectLst/>
                          <a:latin typeface="Arial" panose="020B0604020202020204" pitchFamily="34" charset="0"/>
                          <a:ea typeface="Times New Roman" panose="02020603050405020304" pitchFamily="18" charset="0"/>
                          <a:cs typeface="Arial" panose="020B0604020202020204" pitchFamily="34" charset="0"/>
                        </a:rPr>
                        <a:t>Soccerfield</a:t>
                      </a:r>
                      <a:r>
                        <a:rPr lang="en-ZA" sz="1400" dirty="0">
                          <a:effectLst/>
                          <a:latin typeface="Arial" panose="020B0604020202020204" pitchFamily="34" charset="0"/>
                          <a:ea typeface="Times New Roman" panose="02020603050405020304" pitchFamily="18" charset="0"/>
                          <a:cs typeface="Arial" panose="020B0604020202020204" pitchFamily="34" charset="0"/>
                        </a:rPr>
                        <a:t> in </a:t>
                      </a:r>
                      <a:r>
                        <a:rPr lang="en-ZA" sz="1400" dirty="0" err="1">
                          <a:effectLst/>
                          <a:latin typeface="Arial" panose="020B0604020202020204" pitchFamily="34" charset="0"/>
                          <a:ea typeface="Times New Roman" panose="02020603050405020304" pitchFamily="18" charset="0"/>
                          <a:cs typeface="Arial" panose="020B0604020202020204" pitchFamily="34" charset="0"/>
                        </a:rPr>
                        <a:t>Kroonvale</a:t>
                      </a:r>
                      <a:r>
                        <a:rPr lang="en-ZA" sz="1400" dirty="0">
                          <a:effectLst/>
                          <a:latin typeface="Arial" panose="020B0604020202020204" pitchFamily="34" charset="0"/>
                          <a:ea typeface="Times New Roman" panose="02020603050405020304" pitchFamily="18" charset="0"/>
                          <a:cs typeface="Arial" panose="020B0604020202020204" pitchFamily="34" charset="0"/>
                        </a:rPr>
                        <a:t>, phase 2</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ZA" sz="1400">
                          <a:effectLst/>
                          <a:latin typeface="Arial" panose="020B0604020202020204" pitchFamily="34" charset="0"/>
                          <a:ea typeface="Times New Roman" panose="02020603050405020304" pitchFamily="18" charset="0"/>
                          <a:cs typeface="Arial" panose="020B0604020202020204" pitchFamily="34" charset="0"/>
                        </a:rPr>
                        <a:t>Sport Facilities</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ZA" sz="1400" dirty="0">
                          <a:effectLst/>
                          <a:latin typeface="Arial" panose="020B0604020202020204" pitchFamily="34" charset="0"/>
                          <a:ea typeface="Times New Roman" panose="02020603050405020304" pitchFamily="18" charset="0"/>
                          <a:cs typeface="Arial" panose="020B0604020202020204" pitchFamily="34" charset="0"/>
                        </a:rPr>
                        <a:t>Rehabilitation</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99357487"/>
                  </a:ext>
                </a:extLst>
              </a:tr>
            </a:tbl>
          </a:graphicData>
        </a:graphic>
      </p:graphicFrame>
    </p:spTree>
    <p:extLst>
      <p:ext uri="{BB962C8B-B14F-4D97-AF65-F5344CB8AC3E}">
        <p14:creationId xmlns:p14="http://schemas.microsoft.com/office/powerpoint/2010/main" xmlns="" val="10900768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1"/>
            <a:ext cx="8280920" cy="608194"/>
          </a:xfrm>
          <a:ln>
            <a:solidFill>
              <a:schemeClr val="tx1"/>
            </a:solidFill>
          </a:ln>
        </p:spPr>
        <p:txBody>
          <a:bodyPr/>
          <a:lstStyle/>
          <a:p>
            <a:r>
              <a:rPr lang="en-US" sz="2600" dirty="0"/>
              <a:t>MIG FUNDING : CHALLENGES OR SUPPORT  </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18</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395536" y="836887"/>
            <a:ext cx="8352929" cy="6882910"/>
          </a:xfrm>
          <a:prstGeom prst="rect">
            <a:avLst/>
          </a:prstGeom>
          <a:noFill/>
          <a:ln>
            <a:solidFill>
              <a:schemeClr val="tx1"/>
            </a:solidFill>
          </a:ln>
        </p:spPr>
        <p:txBody>
          <a:bodyPr wrap="square" rtlCol="0">
            <a:spAutoFit/>
          </a:bodyPr>
          <a:lstStyle/>
          <a:p>
            <a:pPr marL="0" marR="0" algn="just">
              <a:lnSpc>
                <a:spcPct val="115000"/>
              </a:lnSpc>
              <a:spcBef>
                <a:spcPts val="0"/>
              </a:spcBef>
              <a:spcAft>
                <a:spcPts val="0"/>
              </a:spcAft>
            </a:pPr>
            <a:r>
              <a:rPr lang="en-ZA" b="1" dirty="0">
                <a:ea typeface="Times New Roman" panose="02020603050405020304" pitchFamily="18" charset="0"/>
                <a:cs typeface="Arial" panose="020B0604020202020204" pitchFamily="34" charset="0"/>
              </a:rPr>
              <a:t>Challenges identified at the municipality:</a:t>
            </a:r>
          </a:p>
          <a:p>
            <a:pPr marL="800100" lvl="1" indent="-342900" algn="just">
              <a:lnSpc>
                <a:spcPct val="115000"/>
              </a:lnSpc>
              <a:spcBef>
                <a:spcPts val="0"/>
              </a:spcBef>
              <a:spcAft>
                <a:spcPts val="0"/>
              </a:spcAft>
              <a:buFont typeface="Wingdings" panose="05000000000000000000" pitchFamily="2" charset="2"/>
              <a:buChar char="ü"/>
            </a:pPr>
            <a:r>
              <a:rPr lang="en-ZA" dirty="0">
                <a:ea typeface="Times New Roman" panose="02020603050405020304" pitchFamily="18" charset="0"/>
                <a:cs typeface="Arial" panose="020B0604020202020204" pitchFamily="34" charset="0"/>
              </a:rPr>
              <a:t>Sanitation- Sewerage spillages</a:t>
            </a:r>
          </a:p>
          <a:p>
            <a:pPr marL="800100" lvl="1" indent="-342900" algn="just">
              <a:lnSpc>
                <a:spcPct val="115000"/>
              </a:lnSpc>
              <a:spcBef>
                <a:spcPts val="0"/>
              </a:spcBef>
              <a:spcAft>
                <a:spcPts val="0"/>
              </a:spcAft>
              <a:buFont typeface="Wingdings" panose="05000000000000000000" pitchFamily="2" charset="2"/>
              <a:buChar char="ü"/>
            </a:pPr>
            <a:r>
              <a:rPr lang="en-ZA" dirty="0">
                <a:ea typeface="Times New Roman" panose="02020603050405020304" pitchFamily="18" charset="0"/>
                <a:cs typeface="Arial" panose="020B0604020202020204" pitchFamily="34" charset="0"/>
              </a:rPr>
              <a:t>Poor operations and maintenance to infrastructure. </a:t>
            </a:r>
            <a:endParaRPr lang="en-US" dirty="0">
              <a:ea typeface="Times New Roman" panose="02020603050405020304" pitchFamily="18" charset="0"/>
              <a:cs typeface="Arial" panose="020B0604020202020204" pitchFamily="34" charset="0"/>
            </a:endParaRPr>
          </a:p>
          <a:p>
            <a:pPr marL="800100" lvl="1" indent="-342900" algn="just">
              <a:lnSpc>
                <a:spcPct val="115000"/>
              </a:lnSpc>
              <a:spcBef>
                <a:spcPts val="0"/>
              </a:spcBef>
              <a:spcAft>
                <a:spcPts val="0"/>
              </a:spcAft>
              <a:buFont typeface="Wingdings" panose="05000000000000000000" pitchFamily="2" charset="2"/>
              <a:buChar char="ü"/>
            </a:pPr>
            <a:r>
              <a:rPr lang="en-ZA" dirty="0">
                <a:ea typeface="Times New Roman" panose="02020603050405020304" pitchFamily="18" charset="0"/>
                <a:cs typeface="Arial" panose="020B0604020202020204" pitchFamily="34" charset="0"/>
              </a:rPr>
              <a:t>Roads – Lack of Integrated Waste Management plan. </a:t>
            </a:r>
          </a:p>
          <a:p>
            <a:pPr marL="800100" lvl="1" indent="-342900" algn="just">
              <a:lnSpc>
                <a:spcPct val="115000"/>
              </a:lnSpc>
              <a:spcBef>
                <a:spcPts val="0"/>
              </a:spcBef>
              <a:spcAft>
                <a:spcPts val="0"/>
              </a:spcAft>
              <a:buFont typeface="Wingdings" panose="05000000000000000000" pitchFamily="2" charset="2"/>
              <a:buChar char="ü"/>
            </a:pPr>
            <a:r>
              <a:rPr lang="en-ZA" dirty="0">
                <a:ea typeface="Times New Roman" panose="02020603050405020304" pitchFamily="18" charset="0"/>
                <a:cs typeface="Arial" panose="020B0604020202020204" pitchFamily="34" charset="0"/>
              </a:rPr>
              <a:t>Poor condition of roads and potholes. </a:t>
            </a:r>
            <a:endParaRPr lang="en-US" dirty="0">
              <a:ea typeface="Times New Roman" panose="02020603050405020304" pitchFamily="18" charset="0"/>
              <a:cs typeface="Arial" panose="020B0604020202020204" pitchFamily="34" charset="0"/>
            </a:endParaRPr>
          </a:p>
          <a:p>
            <a:pPr marL="800100" lvl="1" indent="-342900" algn="just">
              <a:lnSpc>
                <a:spcPct val="115000"/>
              </a:lnSpc>
              <a:spcBef>
                <a:spcPts val="0"/>
              </a:spcBef>
              <a:spcAft>
                <a:spcPts val="0"/>
              </a:spcAft>
              <a:buFont typeface="Wingdings" panose="05000000000000000000" pitchFamily="2" charset="2"/>
              <a:buChar char="ü"/>
            </a:pPr>
            <a:r>
              <a:rPr lang="en-ZA" dirty="0">
                <a:ea typeface="Times New Roman" panose="02020603050405020304" pitchFamily="18" charset="0"/>
                <a:cs typeface="Arial" panose="020B0604020202020204" pitchFamily="34" charset="0"/>
              </a:rPr>
              <a:t>Solid waste - Not all landfill sites are permitted and do not comply with the requirements</a:t>
            </a:r>
            <a:endParaRPr lang="en-US" dirty="0">
              <a:ea typeface="Times New Roman" panose="02020603050405020304" pitchFamily="18" charset="0"/>
              <a:cs typeface="Arial" panose="020B0604020202020204" pitchFamily="34" charset="0"/>
            </a:endParaRPr>
          </a:p>
          <a:p>
            <a:pPr marL="800100" lvl="1" indent="-342900" algn="just">
              <a:lnSpc>
                <a:spcPct val="115000"/>
              </a:lnSpc>
              <a:spcBef>
                <a:spcPts val="0"/>
              </a:spcBef>
              <a:spcAft>
                <a:spcPts val="0"/>
              </a:spcAft>
              <a:buFont typeface="Wingdings" panose="05000000000000000000" pitchFamily="2" charset="2"/>
              <a:buChar char="ü"/>
            </a:pPr>
            <a:r>
              <a:rPr lang="en-GB" dirty="0">
                <a:ea typeface="Times New Roman" panose="02020603050405020304" pitchFamily="18" charset="0"/>
                <a:cs typeface="Arial" panose="020B0604020202020204" pitchFamily="34" charset="0"/>
              </a:rPr>
              <a:t>Transfer station not operational</a:t>
            </a:r>
            <a:endParaRPr lang="en-US" dirty="0">
              <a:ea typeface="Times New Roman" panose="02020603050405020304" pitchFamily="18" charset="0"/>
              <a:cs typeface="Arial" panose="020B0604020202020204" pitchFamily="34" charset="0"/>
            </a:endParaRPr>
          </a:p>
          <a:p>
            <a:pPr marL="0" marR="0" algn="just">
              <a:spcBef>
                <a:spcPts val="0"/>
              </a:spcBef>
              <a:spcAft>
                <a:spcPts val="1000"/>
              </a:spcAft>
            </a:pPr>
            <a:r>
              <a:rPr lang="en-ZA" dirty="0">
                <a:ea typeface="Times New Roman" panose="02020603050405020304" pitchFamily="18" charset="0"/>
                <a:cs typeface="Arial" panose="020B0604020202020204" pitchFamily="34" charset="0"/>
              </a:rPr>
              <a:t>Despite water scarcity and drought in the area for the past few years, only 1 water project was prioritized by the municipality during 2019/20 financial year.</a:t>
            </a:r>
          </a:p>
          <a:p>
            <a:pPr lvl="0" algn="just">
              <a:spcBef>
                <a:spcPts val="0"/>
              </a:spcBef>
              <a:spcAft>
                <a:spcPts val="1000"/>
              </a:spcAft>
            </a:pPr>
            <a:r>
              <a:rPr lang="en-ZA" b="1" dirty="0">
                <a:solidFill>
                  <a:prstClr val="black"/>
                </a:solidFill>
                <a:ea typeface="Times New Roman" panose="02020603050405020304" pitchFamily="18" charset="0"/>
                <a:cs typeface="Arial" panose="020B0604020202020204" pitchFamily="34" charset="0"/>
              </a:rPr>
              <a:t>Support Provided to the municipality </a:t>
            </a:r>
            <a:endParaRPr lang="en-US" dirty="0">
              <a:solidFill>
                <a:prstClr val="black"/>
              </a:solidFill>
              <a:ea typeface="Times New Roman" panose="02020603050405020304" pitchFamily="18" charset="0"/>
              <a:cs typeface="Arial" panose="020B0604020202020204" pitchFamily="34" charset="0"/>
            </a:endParaRPr>
          </a:p>
          <a:p>
            <a:pPr marL="742950" lvl="1" indent="-285750" algn="just">
              <a:spcBef>
                <a:spcPts val="0"/>
              </a:spcBef>
              <a:spcAft>
                <a:spcPts val="1000"/>
              </a:spcAft>
              <a:buFont typeface="Wingdings" panose="05000000000000000000" pitchFamily="2" charset="2"/>
              <a:buChar char="ü"/>
            </a:pPr>
            <a:r>
              <a:rPr lang="en-ZA" dirty="0" smtClean="0">
                <a:solidFill>
                  <a:prstClr val="black"/>
                </a:solidFill>
                <a:ea typeface="Times New Roman" panose="02020603050405020304" pitchFamily="18" charset="0"/>
                <a:cs typeface="Arial" panose="020B0604020202020204" pitchFamily="34" charset="0"/>
              </a:rPr>
              <a:t>As part of support DCOG has assisted the municipality to reprioritise the funding for water and sanitation projects, to address the COVID 19 hygienic requirement. </a:t>
            </a:r>
          </a:p>
          <a:p>
            <a:pPr marL="742950" lvl="1" indent="-285750" algn="just">
              <a:spcBef>
                <a:spcPts val="0"/>
              </a:spcBef>
              <a:spcAft>
                <a:spcPts val="1000"/>
              </a:spcAft>
              <a:buFont typeface="Wingdings" panose="05000000000000000000" pitchFamily="2" charset="2"/>
              <a:buChar char="ü"/>
            </a:pPr>
            <a:r>
              <a:rPr lang="en-ZA" dirty="0" smtClean="0">
                <a:solidFill>
                  <a:prstClr val="black"/>
                </a:solidFill>
                <a:ea typeface="Times New Roman" panose="02020603050405020304" pitchFamily="18" charset="0"/>
                <a:cs typeface="Arial" panose="020B0604020202020204" pitchFamily="34" charset="0"/>
              </a:rPr>
              <a:t>MISA </a:t>
            </a:r>
            <a:r>
              <a:rPr lang="en-ZA" dirty="0">
                <a:solidFill>
                  <a:prstClr val="black"/>
                </a:solidFill>
                <a:ea typeface="Times New Roman" panose="02020603050405020304" pitchFamily="18" charset="0"/>
                <a:cs typeface="Arial" panose="020B0604020202020204" pitchFamily="34" charset="0"/>
              </a:rPr>
              <a:t>has allocated an engineer to the municipality.</a:t>
            </a:r>
            <a:endParaRPr lang="en-US" dirty="0">
              <a:solidFill>
                <a:prstClr val="black"/>
              </a:solidFill>
              <a:ea typeface="Times New Roman" panose="02020603050405020304" pitchFamily="18" charset="0"/>
              <a:cs typeface="Arial" panose="020B0604020202020204" pitchFamily="34" charset="0"/>
            </a:endParaRPr>
          </a:p>
          <a:p>
            <a:pPr marL="742950" lvl="1" indent="-285750" algn="just">
              <a:spcBef>
                <a:spcPts val="0"/>
              </a:spcBef>
              <a:spcAft>
                <a:spcPts val="1000"/>
              </a:spcAft>
              <a:buFont typeface="Wingdings" panose="05000000000000000000" pitchFamily="2" charset="2"/>
              <a:buChar char="ü"/>
            </a:pPr>
            <a:r>
              <a:rPr lang="en-ZA" dirty="0">
                <a:solidFill>
                  <a:prstClr val="black"/>
                </a:solidFill>
                <a:ea typeface="Times New Roman" panose="02020603050405020304" pitchFamily="18" charset="0"/>
                <a:cs typeface="Arial" panose="020B0604020202020204" pitchFamily="34" charset="0"/>
              </a:rPr>
              <a:t>DCOG, Provincial CoGTA coordinates MIG appraisal processes to ensure delivery of funded projects. This effort also ensures the participation of Department of Water and Sanitation, Department of Public Works, Sports and the Provincial Treasury.</a:t>
            </a:r>
            <a:endParaRPr lang="en-US" dirty="0">
              <a:solidFill>
                <a:prstClr val="black"/>
              </a:solidFill>
              <a:ea typeface="Times New Roman" panose="02020603050405020304" pitchFamily="18" charset="0"/>
              <a:cs typeface="Arial" panose="020B0604020202020204" pitchFamily="34" charset="0"/>
            </a:endParaRPr>
          </a:p>
          <a:p>
            <a:pPr marL="742950" lvl="1" indent="-285750" algn="just">
              <a:spcBef>
                <a:spcPts val="0"/>
              </a:spcBef>
              <a:spcAft>
                <a:spcPts val="1000"/>
              </a:spcAft>
              <a:buFont typeface="Wingdings" panose="05000000000000000000" pitchFamily="2" charset="2"/>
              <a:buChar char="ü"/>
            </a:pPr>
            <a:r>
              <a:rPr lang="en-ZA" dirty="0">
                <a:solidFill>
                  <a:prstClr val="black"/>
                </a:solidFill>
                <a:ea typeface="Times New Roman" panose="02020603050405020304" pitchFamily="18" charset="0"/>
                <a:cs typeface="Arial" panose="020B0604020202020204" pitchFamily="34" charset="0"/>
              </a:rPr>
              <a:t>Training for reporting on the MIG MIS was conducted twice in the past financial year to all municipalities in the Province.</a:t>
            </a:r>
            <a:endParaRPr lang="en-ZA" b="1" dirty="0">
              <a:solidFill>
                <a:prstClr val="black"/>
              </a:solidFill>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xmlns="" val="335211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9451"/>
            <a:ext cx="8208912" cy="687611"/>
          </a:xfrm>
          <a:ln>
            <a:solidFill>
              <a:schemeClr val="tx1"/>
            </a:solidFill>
          </a:ln>
        </p:spPr>
        <p:txBody>
          <a:bodyPr/>
          <a:lstStyle/>
          <a:p>
            <a:r>
              <a:rPr lang="en-US" sz="2600" dirty="0"/>
              <a:t>COVID-19 INTERVENTIONS</a:t>
            </a:r>
          </a:p>
        </p:txBody>
      </p:sp>
      <p:sp>
        <p:nvSpPr>
          <p:cNvPr id="3" name="Slide Number Placeholder 2"/>
          <p:cNvSpPr>
            <a:spLocks noGrp="1"/>
          </p:cNvSpPr>
          <p:nvPr>
            <p:ph type="sldNum" sz="quarter" idx="12"/>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7DFFE2B6-938D-47C6-8A9B-DD6FD95CA4F9}" type="slidenum">
              <a:rPr kumimoji="0" lang="en-US" altLang="en-US" sz="105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19</a:t>
            </a:fld>
            <a:endParaRPr kumimoji="0" lang="en-US" altLang="en-US" sz="1050" b="1"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11240" y="937170"/>
            <a:ext cx="8424936" cy="5847755"/>
          </a:xfrm>
          <a:prstGeom prst="rect">
            <a:avLst/>
          </a:prstGeom>
          <a:noFill/>
          <a:ln>
            <a:solidFill>
              <a:schemeClr val="tx1"/>
            </a:solidFill>
          </a:ln>
        </p:spPr>
        <p:txBody>
          <a:bodyPr wrap="square" rtlCol="0">
            <a:spAutoFit/>
          </a:bodyPr>
          <a:lstStyle/>
          <a:p>
            <a:pPr marL="342900" marR="0" lvl="0" indent="-342900" algn="just"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ZA" sz="2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itchFamily="34" charset="-128"/>
                <a:cs typeface="+mn-cs"/>
              </a:rPr>
              <a:t>The municipality’s containment strategy is in place and report to the District (Sarah Baartman) JOC every Thursday.</a:t>
            </a:r>
          </a:p>
          <a:p>
            <a:pPr marL="342900" marR="0" lvl="0" indent="-342900" algn="just"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ZA" sz="2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itchFamily="34" charset="-128"/>
                <a:cs typeface="+mn-cs"/>
              </a:rPr>
              <a:t>The areas of Graff </a:t>
            </a:r>
            <a:r>
              <a:rPr kumimoji="0" lang="en-ZA" sz="2200" b="0" i="0" u="none" strike="noStrike" kern="1200" cap="none" spc="0" normalizeH="0" baseline="0" noProof="0" dirty="0" err="1" smtClean="0">
                <a:ln>
                  <a:noFill/>
                </a:ln>
                <a:solidFill>
                  <a:prstClr val="black"/>
                </a:solidFill>
                <a:effectLst/>
                <a:uLnTx/>
                <a:uFillTx/>
                <a:latin typeface="Arial" panose="020B0604020202020204" pitchFamily="34" charset="0"/>
                <a:ea typeface="ＭＳ Ｐゴシック" pitchFamily="34" charset="-128"/>
                <a:cs typeface="+mn-cs"/>
              </a:rPr>
              <a:t>Reinet</a:t>
            </a:r>
            <a:r>
              <a:rPr kumimoji="0" lang="en-ZA" sz="2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itchFamily="34" charset="-128"/>
                <a:cs typeface="+mn-cs"/>
              </a:rPr>
              <a:t>, Aberdeen and Willowmore have been identified as hot spot </a:t>
            </a:r>
            <a:r>
              <a:rPr lang="en-ZA" sz="2200" dirty="0" smtClean="0">
                <a:solidFill>
                  <a:prstClr val="black"/>
                </a:solidFill>
              </a:rPr>
              <a:t>due to its location </a:t>
            </a:r>
            <a:r>
              <a:rPr kumimoji="0" lang="en-ZA" sz="2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itchFamily="34" charset="-128"/>
                <a:cs typeface="+mn-cs"/>
              </a:rPr>
              <a:t> on national route for border crossing from Western cape to the Eastern cape.</a:t>
            </a:r>
          </a:p>
          <a:p>
            <a:pPr marL="342900" marR="0" lvl="0" indent="-342900" algn="just"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ZA" sz="2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itchFamily="34" charset="-128"/>
                <a:cs typeface="+mn-cs"/>
              </a:rPr>
              <a:t>Mitigation measures- </a:t>
            </a:r>
          </a:p>
          <a:p>
            <a:pPr marL="800100" lvl="1" indent="-342900" algn="just">
              <a:buFont typeface="Wingdings" panose="05000000000000000000" pitchFamily="2" charset="2"/>
              <a:buChar char="ü"/>
            </a:pPr>
            <a:r>
              <a:rPr kumimoji="0" lang="en-ZA" sz="2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itchFamily="34" charset="-128"/>
                <a:cs typeface="+mn-cs"/>
              </a:rPr>
              <a:t>The municipality</a:t>
            </a:r>
            <a:r>
              <a:rPr kumimoji="0" lang="en-ZA" sz="2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 ensures awareness of the pandemic in mostly affected areas.</a:t>
            </a:r>
          </a:p>
          <a:p>
            <a:pPr marL="800100" lvl="1" indent="-342900" algn="just">
              <a:buFont typeface="Wingdings" panose="05000000000000000000" pitchFamily="2" charset="2"/>
              <a:buChar char="ü"/>
            </a:pPr>
            <a:r>
              <a:rPr kumimoji="0" lang="en-ZA" sz="2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itchFamily="34" charset="-128"/>
                <a:cs typeface="+mn-cs"/>
              </a:rPr>
              <a:t>Dr Beyers ensures that</a:t>
            </a:r>
            <a:r>
              <a:rPr kumimoji="0" lang="en-US" sz="22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all public schools, public spaces</a:t>
            </a:r>
            <a:r>
              <a:rPr kumimoji="0" lang="en-ZA" sz="2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 municipal buildings are sanitised on a daily basis.</a:t>
            </a:r>
          </a:p>
          <a:p>
            <a:pPr marL="342900" marR="0" lvl="0" indent="-342900" algn="just"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ZA" sz="2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Support was given to Indigent households, check-points, two shelters in </a:t>
            </a:r>
            <a:r>
              <a:rPr kumimoji="0" lang="en-ZA" sz="2200" b="0" i="0" u="none" strike="noStrike" kern="1200" cap="none" spc="0" normalizeH="0" baseline="0" noProof="0" dirty="0" err="1"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Arbedeen</a:t>
            </a:r>
            <a:r>
              <a:rPr kumimoji="0" lang="en-ZA" sz="2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 and Graff- </a:t>
            </a:r>
            <a:r>
              <a:rPr kumimoji="0" lang="en-ZA" sz="2200" b="0" i="0" u="none" strike="noStrike" kern="1200" cap="none" spc="0" normalizeH="0" baseline="0" noProof="0" dirty="0" err="1"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Reinet</a:t>
            </a:r>
            <a:r>
              <a:rPr kumimoji="0" lang="en-ZA" sz="2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 </a:t>
            </a:r>
            <a:r>
              <a:rPr kumimoji="0" lang="en-ZA" sz="2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a:t>
            </a:r>
            <a:endParaRPr kumimoji="0" lang="en-ZA" sz="2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a:p>
            <a:pPr marL="342900" marR="0" lvl="0" indent="-342900" algn="just"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ZA" sz="2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A proper process of procurement </a:t>
            </a:r>
            <a:r>
              <a:rPr kumimoji="0" lang="en-ZA" sz="2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t</a:t>
            </a:r>
            <a:r>
              <a:rPr kumimoji="0" lang="en-ZA" sz="2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o obtain PPE has been followed and reported to Provincial Disaster Management Centre</a:t>
            </a:r>
            <a:endParaRPr kumimoji="0" lang="en-ZA" sz="2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itchFamily="34" charset="-128"/>
              <a:cs typeface="+mn-cs"/>
            </a:endParaRPr>
          </a:p>
          <a:p>
            <a:pPr marL="342900" marR="0" lvl="0" indent="-342900" algn="just"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ZA" sz="2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itchFamily="34" charset="-128"/>
                <a:cs typeface="+mn-cs"/>
              </a:rPr>
              <a:t>PPE distributed </a:t>
            </a:r>
            <a:r>
              <a:rPr kumimoji="0" lang="en-US" sz="22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to staff in line with disaster management regulations.</a:t>
            </a:r>
            <a:endParaRPr kumimoji="0" lang="en-ZA" sz="2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spTree>
    <p:extLst>
      <p:ext uri="{BB962C8B-B14F-4D97-AF65-F5344CB8AC3E}">
        <p14:creationId xmlns:p14="http://schemas.microsoft.com/office/powerpoint/2010/main" xmlns="" val="964747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03921" cy="615603"/>
          </a:xfrm>
          <a:ln>
            <a:solidFill>
              <a:schemeClr val="tx1"/>
            </a:solidFill>
          </a:ln>
        </p:spPr>
        <p:txBody>
          <a:bodyPr/>
          <a:lstStyle/>
          <a:p>
            <a:r>
              <a:rPr lang="en-US" sz="2600" dirty="0"/>
              <a:t>PRESENTATION LAYOUT</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a:t>
            </a:fld>
            <a:endParaRPr lang="en-US" altLang="en-US" dirty="0"/>
          </a:p>
        </p:txBody>
      </p:sp>
      <p:sp>
        <p:nvSpPr>
          <p:cNvPr id="4" name="Content Placeholder 3"/>
          <p:cNvSpPr>
            <a:spLocks noGrp="1"/>
          </p:cNvSpPr>
          <p:nvPr>
            <p:ph sz="quarter" idx="13"/>
          </p:nvPr>
        </p:nvSpPr>
        <p:spPr>
          <a:xfrm>
            <a:off x="467544" y="1124744"/>
            <a:ext cx="8203921" cy="4608512"/>
          </a:xfrm>
          <a:ln>
            <a:solidFill>
              <a:schemeClr val="tx1"/>
            </a:solidFill>
          </a:ln>
        </p:spPr>
        <p:txBody>
          <a:bodyPr/>
          <a:lstStyle/>
          <a:p>
            <a:pPr>
              <a:buFont typeface="Wingdings" panose="05000000000000000000" pitchFamily="2" charset="2"/>
              <a:buChar char="§"/>
            </a:pPr>
            <a:r>
              <a:rPr lang="en-US" sz="2400" dirty="0"/>
              <a:t>Purpose</a:t>
            </a:r>
          </a:p>
          <a:p>
            <a:pPr>
              <a:buFont typeface="Wingdings" panose="05000000000000000000" pitchFamily="2" charset="2"/>
              <a:buChar char="§"/>
            </a:pPr>
            <a:r>
              <a:rPr lang="en-US" sz="2400" dirty="0"/>
              <a:t>Introduction</a:t>
            </a:r>
          </a:p>
          <a:p>
            <a:pPr>
              <a:buFont typeface="Wingdings" panose="05000000000000000000" pitchFamily="2" charset="2"/>
              <a:buChar char="§"/>
            </a:pPr>
            <a:r>
              <a:rPr lang="en-US" sz="2400" dirty="0"/>
              <a:t>Governance</a:t>
            </a:r>
          </a:p>
          <a:p>
            <a:pPr>
              <a:buFont typeface="Wingdings" panose="05000000000000000000" pitchFamily="2" charset="2"/>
              <a:buChar char="§"/>
            </a:pPr>
            <a:r>
              <a:rPr lang="en-US" sz="2400" dirty="0"/>
              <a:t>Municipal Administration</a:t>
            </a:r>
          </a:p>
          <a:p>
            <a:pPr>
              <a:buFont typeface="Wingdings" panose="05000000000000000000" pitchFamily="2" charset="2"/>
              <a:buChar char="§"/>
            </a:pPr>
            <a:r>
              <a:rPr lang="en-US" sz="2400" dirty="0"/>
              <a:t>Financial Management</a:t>
            </a:r>
          </a:p>
          <a:p>
            <a:pPr>
              <a:buFont typeface="Wingdings" panose="05000000000000000000" pitchFamily="2" charset="2"/>
              <a:buChar char="§"/>
            </a:pPr>
            <a:r>
              <a:rPr lang="en-US" sz="2400" dirty="0"/>
              <a:t>Service Delivery</a:t>
            </a:r>
          </a:p>
          <a:p>
            <a:pPr>
              <a:buFont typeface="Wingdings" panose="05000000000000000000" pitchFamily="2" charset="2"/>
              <a:buChar char="§"/>
            </a:pPr>
            <a:r>
              <a:rPr lang="en-US" sz="2400" dirty="0"/>
              <a:t>COVID-19 Interventions</a:t>
            </a:r>
          </a:p>
          <a:p>
            <a:pPr>
              <a:buFont typeface="Wingdings" panose="05000000000000000000" pitchFamily="2" charset="2"/>
              <a:buChar char="§"/>
            </a:pPr>
            <a:r>
              <a:rPr lang="en-US" sz="2400" dirty="0"/>
              <a:t>Recommendations </a:t>
            </a:r>
          </a:p>
          <a:p>
            <a:endParaRPr lang="en-US" dirty="0"/>
          </a:p>
          <a:p>
            <a:endParaRPr lang="en-US" dirty="0"/>
          </a:p>
        </p:txBody>
      </p:sp>
    </p:spTree>
    <p:extLst>
      <p:ext uri="{BB962C8B-B14F-4D97-AF65-F5344CB8AC3E}">
        <p14:creationId xmlns:p14="http://schemas.microsoft.com/office/powerpoint/2010/main" xmlns="" val="624044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352928" cy="687611"/>
          </a:xfrm>
          <a:ln>
            <a:solidFill>
              <a:schemeClr val="tx1"/>
            </a:solidFill>
          </a:ln>
        </p:spPr>
        <p:txBody>
          <a:bodyPr/>
          <a:lstStyle/>
          <a:p>
            <a:r>
              <a:rPr lang="en-US" sz="2600" dirty="0"/>
              <a:t>MISA SUPPORT </a:t>
            </a:r>
            <a:br>
              <a:rPr lang="en-US" sz="2600" dirty="0"/>
            </a:br>
            <a:r>
              <a:rPr lang="en-US" sz="2600" dirty="0"/>
              <a:t>SPATIAL DEVELOPMENT </a:t>
            </a:r>
            <a:r>
              <a:rPr lang="en-US" sz="2600" dirty="0" smtClean="0"/>
              <a:t>PLANNING </a:t>
            </a:r>
            <a:r>
              <a:rPr lang="en-US" sz="2600" dirty="0"/>
              <a:t>SECTOR</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20</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pic>
        <p:nvPicPr>
          <p:cNvPr id="6" name="Picture 5"/>
          <p:cNvPicPr>
            <a:picLocks noChangeAspect="1"/>
          </p:cNvPicPr>
          <p:nvPr/>
        </p:nvPicPr>
        <p:blipFill>
          <a:blip r:embed="rId2"/>
          <a:stretch>
            <a:fillRect/>
          </a:stretch>
        </p:blipFill>
        <p:spPr>
          <a:xfrm>
            <a:off x="323528" y="980728"/>
            <a:ext cx="8496944" cy="5472608"/>
          </a:xfrm>
          <a:prstGeom prst="rect">
            <a:avLst/>
          </a:prstGeom>
        </p:spPr>
      </p:pic>
    </p:spTree>
    <p:extLst>
      <p:ext uri="{BB962C8B-B14F-4D97-AF65-F5344CB8AC3E}">
        <p14:creationId xmlns:p14="http://schemas.microsoft.com/office/powerpoint/2010/main" xmlns="" val="14463488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MISA SUPPORT (2019/2020 FY)</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21</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044892"/>
            <a:ext cx="8208912" cy="4009816"/>
          </a:xfrm>
          <a:prstGeom prst="rect">
            <a:avLst/>
          </a:prstGeom>
          <a:noFill/>
          <a:ln>
            <a:solidFill>
              <a:schemeClr val="tx1"/>
            </a:solidFill>
          </a:ln>
        </p:spPr>
        <p:txBody>
          <a:bodyPr wrap="square" rtlCol="0">
            <a:spAutoFit/>
          </a:bodyPr>
          <a:lstStyle/>
          <a:p>
            <a:pPr lvl="0" defTabSz="685800" eaLnBrk="1" fontAlgn="auto" hangingPunct="1">
              <a:lnSpc>
                <a:spcPct val="90000"/>
              </a:lnSpc>
              <a:spcBef>
                <a:spcPts val="750"/>
              </a:spcBef>
              <a:spcAft>
                <a:spcPts val="0"/>
              </a:spcAft>
            </a:pPr>
            <a:r>
              <a:rPr lang="en-ZA" sz="2100" dirty="0">
                <a:solidFill>
                  <a:prstClr val="black"/>
                </a:solidFill>
                <a:ea typeface="+mn-ea"/>
                <a:cs typeface="Arial" panose="020B0604020202020204" pitchFamily="34" charset="0"/>
              </a:rPr>
              <a:t>MISA provided the following support to the municipality:</a:t>
            </a:r>
          </a:p>
          <a:p>
            <a:pPr marL="171450" lvl="0" indent="-171450" defTabSz="685800" eaLnBrk="1" fontAlgn="auto" hangingPunct="1">
              <a:lnSpc>
                <a:spcPct val="90000"/>
              </a:lnSpc>
              <a:spcBef>
                <a:spcPts val="750"/>
              </a:spcBef>
              <a:spcAft>
                <a:spcPts val="0"/>
              </a:spcAft>
              <a:buFont typeface="Arial" panose="020B0604020202020204" pitchFamily="34" charset="0"/>
              <a:buChar char="•"/>
            </a:pPr>
            <a:r>
              <a:rPr lang="en-ZA" sz="2100" dirty="0">
                <a:solidFill>
                  <a:prstClr val="black"/>
                </a:solidFill>
                <a:ea typeface="+mn-ea"/>
                <a:cs typeface="Arial" panose="020B0604020202020204" pitchFamily="34" charset="0"/>
              </a:rPr>
              <a:t>Operations &amp; Maintenance manual for Oil Filled Distribution transformers, </a:t>
            </a:r>
          </a:p>
          <a:p>
            <a:pPr marL="171450" lvl="0" indent="-171450" defTabSz="685800" eaLnBrk="1" fontAlgn="auto" hangingPunct="1">
              <a:lnSpc>
                <a:spcPct val="90000"/>
              </a:lnSpc>
              <a:spcBef>
                <a:spcPts val="750"/>
              </a:spcBef>
              <a:spcAft>
                <a:spcPts val="0"/>
              </a:spcAft>
              <a:buFont typeface="Arial" panose="020B0604020202020204" pitchFamily="34" charset="0"/>
              <a:buChar char="•"/>
            </a:pPr>
            <a:r>
              <a:rPr lang="en-ZA" sz="2100" dirty="0">
                <a:solidFill>
                  <a:prstClr val="black"/>
                </a:solidFill>
                <a:ea typeface="+mn-ea"/>
                <a:cs typeface="Arial" panose="020B0604020202020204" pitchFamily="34" charset="0"/>
              </a:rPr>
              <a:t>Needs analysis for Smart Meters </a:t>
            </a:r>
          </a:p>
          <a:p>
            <a:pPr marL="171450" lvl="0" indent="-171450" defTabSz="685800" eaLnBrk="1" fontAlgn="auto" hangingPunct="1">
              <a:lnSpc>
                <a:spcPct val="90000"/>
              </a:lnSpc>
              <a:spcBef>
                <a:spcPts val="750"/>
              </a:spcBef>
              <a:spcAft>
                <a:spcPts val="0"/>
              </a:spcAft>
              <a:buFont typeface="Arial" panose="020B0604020202020204" pitchFamily="34" charset="0"/>
              <a:buChar char="•"/>
            </a:pPr>
            <a:r>
              <a:rPr lang="en-ZA" sz="2100" dirty="0">
                <a:solidFill>
                  <a:prstClr val="black"/>
                </a:solidFill>
                <a:ea typeface="+mn-ea"/>
                <a:cs typeface="Arial" panose="020B0604020202020204" pitchFamily="34" charset="0"/>
              </a:rPr>
              <a:t>Electrical network input into the draft Spatial Development Framework</a:t>
            </a:r>
          </a:p>
          <a:p>
            <a:pPr marL="171450" lvl="0" indent="-171450" defTabSz="685800" eaLnBrk="1" fontAlgn="auto" hangingPunct="1">
              <a:lnSpc>
                <a:spcPct val="90000"/>
              </a:lnSpc>
              <a:spcBef>
                <a:spcPts val="750"/>
              </a:spcBef>
              <a:spcAft>
                <a:spcPts val="0"/>
              </a:spcAft>
              <a:buFont typeface="Arial" panose="020B0604020202020204" pitchFamily="34" charset="0"/>
              <a:buChar char="•"/>
            </a:pPr>
            <a:r>
              <a:rPr lang="en-ZA" sz="2100" dirty="0">
                <a:solidFill>
                  <a:prstClr val="black"/>
                </a:solidFill>
                <a:ea typeface="+mn-ea"/>
                <a:cs typeface="Arial" panose="020B0604020202020204" pitchFamily="34" charset="0"/>
              </a:rPr>
              <a:t>Technical support for the drought eradication projects</a:t>
            </a:r>
          </a:p>
          <a:p>
            <a:pPr marL="171450" lvl="0" indent="-171450" defTabSz="685800" eaLnBrk="1" fontAlgn="auto" hangingPunct="1">
              <a:lnSpc>
                <a:spcPct val="90000"/>
              </a:lnSpc>
              <a:spcBef>
                <a:spcPts val="750"/>
              </a:spcBef>
              <a:spcAft>
                <a:spcPts val="0"/>
              </a:spcAft>
              <a:buFont typeface="Arial" panose="020B0604020202020204" pitchFamily="34" charset="0"/>
              <a:buChar char="•"/>
            </a:pPr>
            <a:r>
              <a:rPr lang="en-ZA" sz="2100" dirty="0">
                <a:solidFill>
                  <a:prstClr val="black"/>
                </a:solidFill>
                <a:ea typeface="+mn-ea"/>
                <a:cs typeface="Arial" panose="020B0604020202020204" pitchFamily="34" charset="0"/>
              </a:rPr>
              <a:t>Technical support for the MIG reprioritisation projects</a:t>
            </a:r>
          </a:p>
          <a:p>
            <a:pPr marL="171450" lvl="0" indent="-171450" defTabSz="685800" eaLnBrk="1" fontAlgn="auto" hangingPunct="1">
              <a:lnSpc>
                <a:spcPct val="90000"/>
              </a:lnSpc>
              <a:spcBef>
                <a:spcPts val="750"/>
              </a:spcBef>
              <a:spcAft>
                <a:spcPts val="0"/>
              </a:spcAft>
              <a:buFont typeface="Arial" panose="020B0604020202020204" pitchFamily="34" charset="0"/>
              <a:buChar char="•"/>
            </a:pPr>
            <a:r>
              <a:rPr lang="en-ZA" sz="2100" dirty="0">
                <a:solidFill>
                  <a:prstClr val="black"/>
                </a:solidFill>
                <a:ea typeface="+mn-ea"/>
                <a:cs typeface="Arial" panose="020B0604020202020204" pitchFamily="34" charset="0"/>
              </a:rPr>
              <a:t>Technical support for the installation of water projects</a:t>
            </a:r>
          </a:p>
          <a:p>
            <a:pPr marL="171450" lvl="0" indent="-171450" defTabSz="685800" eaLnBrk="1" fontAlgn="auto" hangingPunct="1">
              <a:lnSpc>
                <a:spcPct val="90000"/>
              </a:lnSpc>
              <a:spcBef>
                <a:spcPts val="750"/>
              </a:spcBef>
              <a:spcAft>
                <a:spcPts val="0"/>
              </a:spcAft>
              <a:buFont typeface="Arial" panose="020B0604020202020204" pitchFamily="34" charset="0"/>
              <a:buChar char="•"/>
            </a:pPr>
            <a:r>
              <a:rPr lang="en-ZA" sz="2100" dirty="0">
                <a:solidFill>
                  <a:prstClr val="black"/>
                </a:solidFill>
                <a:ea typeface="+mn-ea"/>
                <a:cs typeface="Arial" panose="020B0604020202020204" pitchFamily="34" charset="0"/>
              </a:rPr>
              <a:t>Technical support for Upgrading of Graaff Reinett Sewer Pump Stations and Reticulation</a:t>
            </a:r>
            <a:endParaRPr lang="en-ZA" sz="1300" dirty="0">
              <a:solidFill>
                <a:prstClr val="black"/>
              </a:solidFill>
              <a:ea typeface="+mn-ea"/>
              <a:cs typeface="Arial" panose="020B0604020202020204" pitchFamily="34" charset="0"/>
            </a:endParaRPr>
          </a:p>
        </p:txBody>
      </p:sp>
      <p:pic>
        <p:nvPicPr>
          <p:cNvPr id="9" name="Picture 8"/>
          <p:cNvPicPr>
            <a:picLocks noChangeAspect="1"/>
          </p:cNvPicPr>
          <p:nvPr/>
        </p:nvPicPr>
        <p:blipFill>
          <a:blip r:embed="rId2"/>
          <a:stretch>
            <a:fillRect/>
          </a:stretch>
        </p:blipFill>
        <p:spPr>
          <a:xfrm>
            <a:off x="439146" y="4941168"/>
            <a:ext cx="8309318" cy="1932599"/>
          </a:xfrm>
          <a:prstGeom prst="rect">
            <a:avLst/>
          </a:prstGeom>
        </p:spPr>
      </p:pic>
    </p:spTree>
    <p:extLst>
      <p:ext uri="{BB962C8B-B14F-4D97-AF65-F5344CB8AC3E}">
        <p14:creationId xmlns:p14="http://schemas.microsoft.com/office/powerpoint/2010/main" xmlns="" val="4759266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260648"/>
            <a:ext cx="2718023" cy="864096"/>
          </a:xfrm>
        </p:spPr>
        <p:txBody>
          <a:bodyPr/>
          <a:lstStyle/>
          <a:p>
            <a:r>
              <a:rPr lang="en-US" dirty="0"/>
              <a:t>COVID-19 INTERVENTIONS</a:t>
            </a:r>
            <a:endParaRPr lang="en-ZA"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304833943"/>
              </p:ext>
            </p:extLst>
          </p:nvPr>
        </p:nvGraphicFramePr>
        <p:xfrm>
          <a:off x="3873394" y="836712"/>
          <a:ext cx="4947080" cy="1944367"/>
        </p:xfrm>
        <a:graphic>
          <a:graphicData uri="http://schemas.openxmlformats.org/drawingml/2006/table">
            <a:tbl>
              <a:tblPr firstRow="1" bandRow="1">
                <a:tableStyleId>{BDBED569-4797-4DF1-A0F4-6AAB3CD982D8}</a:tableStyleId>
              </a:tblPr>
              <a:tblGrid>
                <a:gridCol w="989416">
                  <a:extLst>
                    <a:ext uri="{9D8B030D-6E8A-4147-A177-3AD203B41FA5}">
                      <a16:colId xmlns:a16="http://schemas.microsoft.com/office/drawing/2014/main" xmlns="" val="20000"/>
                    </a:ext>
                  </a:extLst>
                </a:gridCol>
                <a:gridCol w="989416">
                  <a:extLst>
                    <a:ext uri="{9D8B030D-6E8A-4147-A177-3AD203B41FA5}">
                      <a16:colId xmlns:a16="http://schemas.microsoft.com/office/drawing/2014/main" xmlns="" val="20001"/>
                    </a:ext>
                  </a:extLst>
                </a:gridCol>
                <a:gridCol w="989416">
                  <a:extLst>
                    <a:ext uri="{9D8B030D-6E8A-4147-A177-3AD203B41FA5}">
                      <a16:colId xmlns:a16="http://schemas.microsoft.com/office/drawing/2014/main" xmlns="" val="20002"/>
                    </a:ext>
                  </a:extLst>
                </a:gridCol>
                <a:gridCol w="989416">
                  <a:extLst>
                    <a:ext uri="{9D8B030D-6E8A-4147-A177-3AD203B41FA5}">
                      <a16:colId xmlns:a16="http://schemas.microsoft.com/office/drawing/2014/main" xmlns="" val="20003"/>
                    </a:ext>
                  </a:extLst>
                </a:gridCol>
                <a:gridCol w="989416">
                  <a:extLst>
                    <a:ext uri="{9D8B030D-6E8A-4147-A177-3AD203B41FA5}">
                      <a16:colId xmlns:a16="http://schemas.microsoft.com/office/drawing/2014/main" xmlns="" val="20004"/>
                    </a:ext>
                  </a:extLst>
                </a:gridCol>
              </a:tblGrid>
              <a:tr h="485153">
                <a:tc gridSpan="5">
                  <a:txBody>
                    <a:bodyPr/>
                    <a:lstStyle/>
                    <a:p>
                      <a:pPr marL="0" marR="0" indent="0" algn="ctr" defTabSz="685800" rtl="0" eaLnBrk="1" fontAlgn="auto" latinLnBrk="0" hangingPunct="1">
                        <a:lnSpc>
                          <a:spcPct val="107000"/>
                        </a:lnSpc>
                        <a:spcBef>
                          <a:spcPts val="0"/>
                        </a:spcBef>
                        <a:spcAft>
                          <a:spcPts val="800"/>
                        </a:spcAft>
                        <a:buClrTx/>
                        <a:buSzTx/>
                        <a:buFontTx/>
                        <a:buNone/>
                        <a:tabLst/>
                        <a:defRPr/>
                      </a:pPr>
                      <a:r>
                        <a:rPr lang="en-US" sz="1700" b="1" kern="1200" dirty="0">
                          <a:solidFill>
                            <a:schemeClr val="tx1"/>
                          </a:solidFill>
                          <a:effectLst/>
                          <a:latin typeface="+mn-lt"/>
                          <a:ea typeface="+mn-ea"/>
                          <a:cs typeface="+mn-cs"/>
                        </a:rPr>
                        <a:t>MIG Expenditure as at 30 June 2020 – </a:t>
                      </a:r>
                      <a:r>
                        <a:rPr lang="en-US" sz="1700" b="1" kern="1200" dirty="0" err="1">
                          <a:solidFill>
                            <a:schemeClr val="tx1"/>
                          </a:solidFill>
                          <a:effectLst/>
                          <a:latin typeface="+mn-lt"/>
                          <a:ea typeface="+mn-ea"/>
                          <a:cs typeface="+mn-cs"/>
                        </a:rPr>
                        <a:t>Dr</a:t>
                      </a:r>
                      <a:r>
                        <a:rPr lang="en-US" sz="1700" b="1" kern="1200" baseline="0" dirty="0">
                          <a:solidFill>
                            <a:schemeClr val="tx1"/>
                          </a:solidFill>
                          <a:effectLst/>
                          <a:latin typeface="+mn-lt"/>
                          <a:ea typeface="+mn-ea"/>
                          <a:cs typeface="+mn-cs"/>
                        </a:rPr>
                        <a:t> Beyers Naude</a:t>
                      </a:r>
                      <a:r>
                        <a:rPr lang="en-US" sz="1700" b="1" kern="1200" dirty="0">
                          <a:solidFill>
                            <a:schemeClr val="tx1"/>
                          </a:solidFill>
                          <a:effectLst/>
                          <a:latin typeface="+mn-lt"/>
                          <a:ea typeface="+mn-ea"/>
                          <a:cs typeface="+mn-cs"/>
                        </a:rPr>
                        <a:t> LM</a:t>
                      </a:r>
                      <a:endParaRPr lang="en-ZA"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hMerge="1">
                  <a:txBody>
                    <a:bodyPr/>
                    <a:lstStyle/>
                    <a:p>
                      <a:pPr>
                        <a:lnSpc>
                          <a:spcPct val="107000"/>
                        </a:lnSpc>
                        <a:spcAft>
                          <a:spcPts val="800"/>
                        </a:spcAft>
                      </a:pP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hMerge="1">
                  <a:txBody>
                    <a:bodyPr/>
                    <a:lstStyle/>
                    <a:p>
                      <a:pPr>
                        <a:lnSpc>
                          <a:spcPct val="107000"/>
                        </a:lnSpc>
                        <a:spcAft>
                          <a:spcPts val="800"/>
                        </a:spcAft>
                      </a:pP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hMerge="1">
                  <a:txBody>
                    <a:bodyPr/>
                    <a:lstStyle/>
                    <a:p>
                      <a:pPr>
                        <a:lnSpc>
                          <a:spcPct val="107000"/>
                        </a:lnSpc>
                        <a:spcAft>
                          <a:spcPts val="800"/>
                        </a:spcAft>
                      </a:pP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hMerge="1">
                  <a:txBody>
                    <a:bodyPr/>
                    <a:lstStyle/>
                    <a:p>
                      <a:pPr>
                        <a:lnSpc>
                          <a:spcPct val="107000"/>
                        </a:lnSpc>
                        <a:spcAft>
                          <a:spcPts val="80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xmlns="" val="10000"/>
                  </a:ext>
                </a:extLst>
              </a:tr>
              <a:tr h="895207">
                <a:tc>
                  <a:txBody>
                    <a:bodyPr/>
                    <a:lstStyle/>
                    <a:p>
                      <a:pPr>
                        <a:lnSpc>
                          <a:spcPct val="107000"/>
                        </a:lnSpc>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Allocated (R'000)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Transferred </a:t>
                      </a:r>
                      <a:br>
                        <a:rPr lang="en-US" sz="1400" b="1">
                          <a:effectLst/>
                          <a:latin typeface="Calibri" panose="020F0502020204030204" pitchFamily="34" charset="0"/>
                          <a:ea typeface="Calibri" panose="020F0502020204030204" pitchFamily="34" charset="0"/>
                          <a:cs typeface="Times New Roman" panose="02020603050405020304" pitchFamily="18" charset="0"/>
                        </a:rPr>
                      </a:br>
                      <a:r>
                        <a:rPr lang="en-US" sz="1400" b="1">
                          <a:effectLst/>
                          <a:latin typeface="Calibri" panose="020F0502020204030204" pitchFamily="34" charset="0"/>
                          <a:ea typeface="Calibri" panose="020F0502020204030204" pitchFamily="34" charset="0"/>
                          <a:cs typeface="Times New Roman" panose="02020603050405020304" pitchFamily="18" charset="0"/>
                        </a:rPr>
                        <a:t>(R'000)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Expenditure</a:t>
                      </a:r>
                      <a:br>
                        <a:rPr lang="en-US" sz="1400" b="1" dirty="0">
                          <a:effectLst/>
                          <a:latin typeface="Calibri" panose="020F0502020204030204" pitchFamily="34" charset="0"/>
                          <a:ea typeface="Calibri" panose="020F0502020204030204" pitchFamily="34" charset="0"/>
                          <a:cs typeface="Times New Roman" panose="02020603050405020304" pitchFamily="18" charset="0"/>
                        </a:rPr>
                      </a:br>
                      <a:r>
                        <a:rPr lang="en-US" sz="1400" b="1" dirty="0">
                          <a:effectLst/>
                          <a:latin typeface="Calibri" panose="020F0502020204030204" pitchFamily="34" charset="0"/>
                          <a:ea typeface="Calibri" panose="020F0502020204030204" pitchFamily="34" charset="0"/>
                          <a:cs typeface="Times New Roman" panose="02020603050405020304" pitchFamily="18" charset="0"/>
                        </a:rPr>
                        <a:t>(R'000)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Expenditure as % of allocation</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Unspent</a:t>
                      </a:r>
                      <a:br>
                        <a:rPr lang="en-US" sz="1400" b="1">
                          <a:effectLst/>
                          <a:latin typeface="Calibri" panose="020F0502020204030204" pitchFamily="34" charset="0"/>
                          <a:ea typeface="Calibri" panose="020F0502020204030204" pitchFamily="34" charset="0"/>
                          <a:cs typeface="Times New Roman" panose="02020603050405020304" pitchFamily="18" charset="0"/>
                        </a:rPr>
                      </a:br>
                      <a:r>
                        <a:rPr lang="en-US" sz="1400" b="1">
                          <a:effectLst/>
                          <a:latin typeface="Calibri" panose="020F0502020204030204" pitchFamily="34" charset="0"/>
                          <a:ea typeface="Calibri" panose="020F0502020204030204" pitchFamily="34" charset="0"/>
                          <a:cs typeface="Times New Roman" panose="02020603050405020304" pitchFamily="18" charset="0"/>
                        </a:rPr>
                        <a:t>(R'000)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xmlns="" val="10001"/>
                  </a:ext>
                </a:extLst>
              </a:tr>
              <a:tr h="485153">
                <a:tc>
                  <a:txBody>
                    <a:bodyPr/>
                    <a:lstStyle/>
                    <a:p>
                      <a:pPr algn="ctr">
                        <a:lnSpc>
                          <a:spcPct val="107000"/>
                        </a:lnSpc>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20</a:t>
                      </a:r>
                      <a:r>
                        <a:rPr lang="en-US" sz="1400" b="1" baseline="0" dirty="0">
                          <a:effectLst/>
                          <a:latin typeface="Calibri" panose="020F0502020204030204" pitchFamily="34" charset="0"/>
                          <a:ea typeface="Calibri" panose="020F0502020204030204" pitchFamily="34" charset="0"/>
                          <a:cs typeface="Times New Roman" panose="02020603050405020304" pitchFamily="18" charset="0"/>
                        </a:rPr>
                        <a:t> 608</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20</a:t>
                      </a:r>
                      <a:r>
                        <a:rPr lang="en-US" sz="1400" b="1" baseline="0" dirty="0">
                          <a:effectLst/>
                          <a:latin typeface="Calibri" panose="020F0502020204030204" pitchFamily="34" charset="0"/>
                          <a:ea typeface="Calibri" panose="020F0502020204030204" pitchFamily="34" charset="0"/>
                          <a:cs typeface="Times New Roman" panose="02020603050405020304" pitchFamily="18" charset="0"/>
                        </a:rPr>
                        <a:t> 608</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7 576</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36.76%</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    13</a:t>
                      </a:r>
                      <a:r>
                        <a:rPr lang="en-US" sz="1400" b="1" baseline="0" dirty="0">
                          <a:effectLst/>
                          <a:latin typeface="Calibri" panose="020F0502020204030204" pitchFamily="34" charset="0"/>
                          <a:ea typeface="Calibri" panose="020F0502020204030204" pitchFamily="34" charset="0"/>
                          <a:cs typeface="Times New Roman" panose="02020603050405020304" pitchFamily="18" charset="0"/>
                        </a:rPr>
                        <a:t> 032</a:t>
                      </a:r>
                      <a:r>
                        <a:rPr lang="en-US" sz="1400" b="1" dirty="0">
                          <a:effectLst/>
                          <a:latin typeface="Calibri" panose="020F0502020204030204" pitchFamily="34" charset="0"/>
                          <a:ea typeface="Calibri" panose="020F0502020204030204" pitchFamily="34" charset="0"/>
                          <a:cs typeface="Times New Roman" panose="02020603050405020304" pitchFamily="18" charset="0"/>
                        </a:rPr>
                        <a:t> </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xmlns="" val="10002"/>
                  </a:ext>
                </a:extLst>
              </a:tr>
            </a:tbl>
          </a:graphicData>
        </a:graphic>
      </p:graphicFrame>
      <p:sp>
        <p:nvSpPr>
          <p:cNvPr id="4" name="Text Placeholder 3"/>
          <p:cNvSpPr>
            <a:spLocks noGrp="1"/>
          </p:cNvSpPr>
          <p:nvPr>
            <p:ph type="body" sz="half" idx="2"/>
          </p:nvPr>
        </p:nvSpPr>
        <p:spPr>
          <a:xfrm>
            <a:off x="629841" y="1196752"/>
            <a:ext cx="2949178" cy="3024336"/>
          </a:xfrm>
        </p:spPr>
        <p:txBody>
          <a:bodyPr/>
          <a:lstStyle/>
          <a:p>
            <a:r>
              <a:rPr lang="en-ZA" sz="1800" dirty="0"/>
              <a:t>Dr Beyers Naude was allocated </a:t>
            </a:r>
            <a:r>
              <a:rPr lang="en-ZA" sz="1800" b="1" u="sng" dirty="0"/>
              <a:t>R14 349 000 </a:t>
            </a:r>
            <a:r>
              <a:rPr lang="en-ZA" sz="1800" dirty="0"/>
              <a:t>as part of the funding of R11 billion made available to municipalities through the LGES in response to COVID19 nationally.</a:t>
            </a:r>
          </a:p>
          <a:p>
            <a:r>
              <a:rPr lang="en-ZA" sz="1800" dirty="0">
                <a:solidFill>
                  <a:srgbClr val="7030A0"/>
                </a:solidFill>
              </a:rPr>
              <a:t>MUNICIPAL DISASTER GRANT FUNDING FOR COVID-19 PANDEMIC INTERVENTIONS is </a:t>
            </a:r>
            <a:r>
              <a:rPr lang="en-ZA" sz="2400" b="1" dirty="0">
                <a:solidFill>
                  <a:srgbClr val="7030A0"/>
                </a:solidFill>
              </a:rPr>
              <a:t>R1 132 000</a:t>
            </a:r>
          </a:p>
        </p:txBody>
      </p:sp>
      <p:sp>
        <p:nvSpPr>
          <p:cNvPr id="5" name="Slide Number Placeholder 4"/>
          <p:cNvSpPr>
            <a:spLocks noGrp="1"/>
          </p:cNvSpPr>
          <p:nvPr>
            <p:ph type="sldNum" sz="quarter" idx="12"/>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4F7EF6C3-2C39-41F3-8068-C91AF6575724}" type="slidenum">
              <a:rPr kumimoji="0" lang="en-US" altLang="en-US"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22</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graphicFrame>
        <p:nvGraphicFramePr>
          <p:cNvPr id="7" name="Table 6"/>
          <p:cNvGraphicFramePr>
            <a:graphicFrameLocks noGrp="1"/>
          </p:cNvGraphicFramePr>
          <p:nvPr>
            <p:extLst>
              <p:ext uri="{D42A27DB-BD31-4B8C-83A1-F6EECF244321}">
                <p14:modId xmlns:p14="http://schemas.microsoft.com/office/powerpoint/2010/main" xmlns="" val="518068248"/>
              </p:ext>
            </p:extLst>
          </p:nvPr>
        </p:nvGraphicFramePr>
        <p:xfrm>
          <a:off x="4211960" y="3429000"/>
          <a:ext cx="4608513" cy="1872208"/>
        </p:xfrm>
        <a:graphic>
          <a:graphicData uri="http://schemas.openxmlformats.org/drawingml/2006/table">
            <a:tbl>
              <a:tblPr firstRow="1" firstCol="1" bandRow="1">
                <a:tableStyleId>{5C22544A-7EE6-4342-B048-85BDC9FD1C3A}</a:tableStyleId>
              </a:tblPr>
              <a:tblGrid>
                <a:gridCol w="1437173">
                  <a:extLst>
                    <a:ext uri="{9D8B030D-6E8A-4147-A177-3AD203B41FA5}">
                      <a16:colId xmlns:a16="http://schemas.microsoft.com/office/drawing/2014/main" xmlns="" val="20000"/>
                    </a:ext>
                  </a:extLst>
                </a:gridCol>
                <a:gridCol w="1585670">
                  <a:extLst>
                    <a:ext uri="{9D8B030D-6E8A-4147-A177-3AD203B41FA5}">
                      <a16:colId xmlns:a16="http://schemas.microsoft.com/office/drawing/2014/main" xmlns="" val="20001"/>
                    </a:ext>
                  </a:extLst>
                </a:gridCol>
                <a:gridCol w="1585670">
                  <a:extLst>
                    <a:ext uri="{9D8B030D-6E8A-4147-A177-3AD203B41FA5}">
                      <a16:colId xmlns:a16="http://schemas.microsoft.com/office/drawing/2014/main" xmlns="" val="20002"/>
                    </a:ext>
                  </a:extLst>
                </a:gridCol>
              </a:tblGrid>
              <a:tr h="748883">
                <a:tc gridSpan="3">
                  <a:txBody>
                    <a:bodyPr/>
                    <a:lstStyle/>
                    <a:p>
                      <a:pPr marL="0" marR="0" indent="0" algn="l" defTabSz="685800" rtl="0" eaLnBrk="1" fontAlgn="auto" latinLnBrk="0" hangingPunct="1">
                        <a:lnSpc>
                          <a:spcPct val="107000"/>
                        </a:lnSpc>
                        <a:spcBef>
                          <a:spcPts val="0"/>
                        </a:spcBef>
                        <a:spcAft>
                          <a:spcPts val="0"/>
                        </a:spcAft>
                        <a:buClrTx/>
                        <a:buSzTx/>
                        <a:buFontTx/>
                        <a:buNone/>
                        <a:tabLst/>
                        <a:defRPr/>
                      </a:pPr>
                      <a:r>
                        <a:rPr lang="en-US" sz="1800" dirty="0">
                          <a:solidFill>
                            <a:schemeClr val="tx1"/>
                          </a:solidFill>
                        </a:rPr>
                        <a:t>2020/21 MIG MTEF ALLOCATIONS</a:t>
                      </a:r>
                    </a:p>
                    <a:p>
                      <a:pPr>
                        <a:lnSpc>
                          <a:spcPct val="107000"/>
                        </a:lnSpc>
                        <a:spcAft>
                          <a:spcPts val="0"/>
                        </a:spcAft>
                      </a:pP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748883">
                <a:tc>
                  <a:txBody>
                    <a:bodyPr/>
                    <a:lstStyle/>
                    <a:p>
                      <a:pPr>
                        <a:lnSpc>
                          <a:spcPct val="107000"/>
                        </a:lnSpc>
                        <a:spcAft>
                          <a:spcPts val="0"/>
                        </a:spcAft>
                      </a:pPr>
                      <a:r>
                        <a:rPr lang="en-ZA" sz="1800" dirty="0">
                          <a:effectLst/>
                        </a:rPr>
                        <a:t>2020/21</a:t>
                      </a:r>
                    </a:p>
                    <a:p>
                      <a:pPr>
                        <a:lnSpc>
                          <a:spcPct val="107000"/>
                        </a:lnSpc>
                        <a:spcAft>
                          <a:spcPts val="0"/>
                        </a:spcAft>
                      </a:pPr>
                      <a:r>
                        <a:rPr lang="en-ZA" sz="1800" dirty="0">
                          <a:effectLst/>
                        </a:rPr>
                        <a:t>R’000</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dirty="0">
                          <a:effectLst/>
                        </a:rPr>
                        <a:t>2021/22</a:t>
                      </a:r>
                    </a:p>
                    <a:p>
                      <a:pPr>
                        <a:lnSpc>
                          <a:spcPct val="107000"/>
                        </a:lnSpc>
                        <a:spcAft>
                          <a:spcPts val="0"/>
                        </a:spcAft>
                      </a:pPr>
                      <a:r>
                        <a:rPr lang="en-ZA" sz="1800" dirty="0">
                          <a:effectLst/>
                        </a:rPr>
                        <a:t>R’000</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dirty="0">
                          <a:effectLst/>
                        </a:rPr>
                        <a:t>2022/23</a:t>
                      </a:r>
                    </a:p>
                    <a:p>
                      <a:pPr>
                        <a:lnSpc>
                          <a:spcPct val="107000"/>
                        </a:lnSpc>
                        <a:spcAft>
                          <a:spcPts val="0"/>
                        </a:spcAft>
                      </a:pPr>
                      <a:r>
                        <a:rPr lang="en-ZA" sz="1800" dirty="0">
                          <a:effectLst/>
                        </a:rPr>
                        <a:t>R’000</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374442">
                <a:tc>
                  <a:txBody>
                    <a:bodyPr/>
                    <a:lstStyle/>
                    <a:p>
                      <a:pPr>
                        <a:lnSpc>
                          <a:spcPct val="107000"/>
                        </a:lnSpc>
                        <a:spcAft>
                          <a:spcPts val="0"/>
                        </a:spcAft>
                      </a:pPr>
                      <a:r>
                        <a:rPr lang="en-ZA" sz="1800" dirty="0">
                          <a:effectLst/>
                        </a:rPr>
                        <a:t>20</a:t>
                      </a:r>
                      <a:r>
                        <a:rPr lang="en-ZA" sz="1800" baseline="0" dirty="0">
                          <a:effectLst/>
                        </a:rPr>
                        <a:t> 495</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dirty="0">
                          <a:effectLst/>
                        </a:rPr>
                        <a:t>21</a:t>
                      </a:r>
                      <a:r>
                        <a:rPr lang="en-ZA" sz="1800" baseline="0" dirty="0">
                          <a:effectLst/>
                        </a:rPr>
                        <a:t> 948</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dirty="0">
                          <a:effectLst/>
                        </a:rPr>
                        <a:t>23</a:t>
                      </a:r>
                      <a:r>
                        <a:rPr lang="en-ZA" sz="1800" baseline="0" dirty="0">
                          <a:effectLst/>
                        </a:rPr>
                        <a:t> 011</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2017667076"/>
              </p:ext>
            </p:extLst>
          </p:nvPr>
        </p:nvGraphicFramePr>
        <p:xfrm>
          <a:off x="467544" y="4365104"/>
          <a:ext cx="3277954" cy="2064004"/>
        </p:xfrm>
        <a:graphic>
          <a:graphicData uri="http://schemas.openxmlformats.org/drawingml/2006/table">
            <a:tbl>
              <a:tblPr>
                <a:effectLst>
                  <a:outerShdw blurRad="50800" dist="38100" dir="18900000" algn="bl" rotWithShape="0">
                    <a:prstClr val="black">
                      <a:alpha val="40000"/>
                    </a:prstClr>
                  </a:outerShdw>
                </a:effectLst>
                <a:tableStyleId>{5C22544A-7EE6-4342-B048-85BDC9FD1C3A}</a:tableStyleId>
              </a:tblPr>
              <a:tblGrid>
                <a:gridCol w="3277954">
                  <a:extLst>
                    <a:ext uri="{9D8B030D-6E8A-4147-A177-3AD203B41FA5}">
                      <a16:colId xmlns:a16="http://schemas.microsoft.com/office/drawing/2014/main" xmlns="" val="20000"/>
                    </a:ext>
                  </a:extLst>
                </a:gridCol>
              </a:tblGrid>
              <a:tr h="1340481">
                <a:tc>
                  <a:txBody>
                    <a:bodyPr/>
                    <a:lstStyle/>
                    <a:p>
                      <a:pPr marL="0" marR="0" indent="0" algn="l" defTabSz="685800" rtl="0" eaLnBrk="1" fontAlgn="auto" latinLnBrk="0" hangingPunct="1">
                        <a:lnSpc>
                          <a:spcPct val="107000"/>
                        </a:lnSpc>
                        <a:spcBef>
                          <a:spcPts val="0"/>
                        </a:spcBef>
                        <a:spcAft>
                          <a:spcPts val="800"/>
                        </a:spcAft>
                        <a:buClrTx/>
                        <a:buSzTx/>
                        <a:buFontTx/>
                        <a:buNone/>
                        <a:tabLst/>
                        <a:defRPr/>
                      </a:pPr>
                      <a:r>
                        <a:rPr lang="en-US" sz="1800" dirty="0">
                          <a:effectLst/>
                        </a:rPr>
                        <a:t> </a:t>
                      </a:r>
                      <a:r>
                        <a:rPr lang="en-US" sz="1800" b="1" dirty="0">
                          <a:solidFill>
                            <a:srgbClr val="C00000"/>
                          </a:solidFill>
                          <a:effectLst/>
                        </a:rPr>
                        <a:t>R3</a:t>
                      </a:r>
                      <a:r>
                        <a:rPr lang="en-US" sz="1800" b="1" baseline="0" dirty="0">
                          <a:solidFill>
                            <a:srgbClr val="C00000"/>
                          </a:solidFill>
                          <a:effectLst/>
                        </a:rPr>
                        <a:t> 326 000</a:t>
                      </a:r>
                      <a:r>
                        <a:rPr lang="en-US" sz="1800" dirty="0">
                          <a:effectLst/>
                        </a:rPr>
                        <a:t> was to provided to the municipality as part of the </a:t>
                      </a:r>
                      <a:r>
                        <a:rPr lang="en-US" sz="1800" dirty="0">
                          <a:solidFill>
                            <a:srgbClr val="EF4718"/>
                          </a:solidFill>
                        </a:rPr>
                        <a:t>REPRIORITIZATION OF 2019/20 MIG </a:t>
                      </a:r>
                      <a:r>
                        <a:rPr lang="en-US" sz="1800" dirty="0">
                          <a:effectLst/>
                        </a:rPr>
                        <a:t>( for the Refurbishments of Sewer mains, pump station and sewer lines,</a:t>
                      </a:r>
                      <a:r>
                        <a:rPr lang="en-US" sz="1800" baseline="0" dirty="0">
                          <a:effectLst/>
                        </a:rPr>
                        <a:t> water mains, pump station and </a:t>
                      </a:r>
                      <a:r>
                        <a:rPr lang="en-US" sz="1800" baseline="0" dirty="0" err="1">
                          <a:effectLst/>
                        </a:rPr>
                        <a:t>reservior</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blipFill>
                      <a:blip r:embed="rId2"/>
                      <a:tile tx="0" ty="0" sx="100000" sy="100000" flip="none" algn="tl"/>
                    </a:blip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xmlns="" val="245988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RECOMMENDATIONS</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23</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556792"/>
            <a:ext cx="8208912" cy="3416320"/>
          </a:xfrm>
          <a:prstGeom prst="rect">
            <a:avLst/>
          </a:prstGeom>
          <a:noFill/>
          <a:ln>
            <a:solidFill>
              <a:schemeClr val="tx1"/>
            </a:solidFill>
          </a:ln>
        </p:spPr>
        <p:txBody>
          <a:bodyPr wrap="square" rtlCol="0">
            <a:spAutoFit/>
          </a:bodyPr>
          <a:lstStyle/>
          <a:p>
            <a:pPr algn="just"/>
            <a:endParaRPr lang="en-ZA" sz="2400" dirty="0" smtClean="0"/>
          </a:p>
          <a:p>
            <a:pPr algn="just"/>
            <a:endParaRPr lang="en-ZA" sz="2400" dirty="0"/>
          </a:p>
          <a:p>
            <a:pPr algn="just"/>
            <a:r>
              <a:rPr lang="en-ZA" sz="2400" dirty="0" smtClean="0"/>
              <a:t>The Portfolio Committee to note the state of </a:t>
            </a:r>
            <a:r>
              <a:rPr lang="en-ZA" sz="2400" b="1" dirty="0" smtClean="0"/>
              <a:t>Dr </a:t>
            </a:r>
            <a:r>
              <a:rPr lang="en-ZA" sz="2400" b="1" dirty="0"/>
              <a:t>Beyers Naude Local Municipality.</a:t>
            </a:r>
            <a:endParaRPr lang="en-ZA" sz="2400" dirty="0"/>
          </a:p>
          <a:p>
            <a:pPr algn="just"/>
            <a:endParaRPr lang="en-ZA" sz="2400" dirty="0"/>
          </a:p>
          <a:p>
            <a:pPr algn="just"/>
            <a:endParaRPr lang="en-ZA" sz="2400" dirty="0"/>
          </a:p>
          <a:p>
            <a:pPr algn="just"/>
            <a:endParaRPr lang="en-ZA" sz="2400" dirty="0"/>
          </a:p>
          <a:p>
            <a:pPr algn="just"/>
            <a:endParaRPr lang="en-ZA" sz="2400" dirty="0"/>
          </a:p>
          <a:p>
            <a:pPr algn="just"/>
            <a:endParaRPr lang="en-ZA" sz="2400" dirty="0"/>
          </a:p>
        </p:txBody>
      </p:sp>
    </p:spTree>
    <p:extLst>
      <p:ext uri="{BB962C8B-B14F-4D97-AF65-F5344CB8AC3E}">
        <p14:creationId xmlns:p14="http://schemas.microsoft.com/office/powerpoint/2010/main" xmlns="" val="569135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END</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24</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556792"/>
            <a:ext cx="8208912" cy="4708981"/>
          </a:xfrm>
          <a:prstGeom prst="rect">
            <a:avLst/>
          </a:prstGeom>
          <a:noFill/>
          <a:ln>
            <a:solidFill>
              <a:schemeClr val="tx1"/>
            </a:solidFill>
          </a:ln>
        </p:spPr>
        <p:txBody>
          <a:bodyPr wrap="square" rtlCol="0">
            <a:spAutoFit/>
          </a:bodyPr>
          <a:lstStyle/>
          <a:p>
            <a:pPr algn="ctr"/>
            <a:endParaRPr lang="en-ZA" sz="2400" dirty="0"/>
          </a:p>
          <a:p>
            <a:pPr algn="ctr"/>
            <a:endParaRPr lang="en-ZA" sz="2400" dirty="0"/>
          </a:p>
          <a:p>
            <a:pPr algn="ctr"/>
            <a:endParaRPr lang="en-ZA" sz="2400" dirty="0"/>
          </a:p>
          <a:p>
            <a:pPr algn="ctr"/>
            <a:endParaRPr lang="en-ZA" sz="2400" dirty="0"/>
          </a:p>
          <a:p>
            <a:pPr algn="ctr"/>
            <a:endParaRPr lang="en-ZA" sz="2400" dirty="0"/>
          </a:p>
          <a:p>
            <a:pPr algn="ctr"/>
            <a:endParaRPr lang="en-ZA" sz="2400" dirty="0"/>
          </a:p>
          <a:p>
            <a:pPr algn="ctr"/>
            <a:r>
              <a:rPr lang="en-ZA" sz="3600" b="1" dirty="0"/>
              <a:t>Thank You </a:t>
            </a:r>
          </a:p>
          <a:p>
            <a:pPr algn="just"/>
            <a:endParaRPr lang="en-ZA" sz="2400" dirty="0"/>
          </a:p>
          <a:p>
            <a:pPr algn="just"/>
            <a:endParaRPr lang="en-ZA" sz="2400" dirty="0"/>
          </a:p>
          <a:p>
            <a:pPr algn="just"/>
            <a:endParaRPr lang="en-ZA" sz="2400" dirty="0"/>
          </a:p>
          <a:p>
            <a:pPr algn="just"/>
            <a:endParaRPr lang="en-ZA" sz="2400" dirty="0"/>
          </a:p>
          <a:p>
            <a:pPr algn="just"/>
            <a:endParaRPr lang="en-ZA" sz="2400" dirty="0"/>
          </a:p>
        </p:txBody>
      </p:sp>
    </p:spTree>
    <p:extLst>
      <p:ext uri="{BB962C8B-B14F-4D97-AF65-F5344CB8AC3E}">
        <p14:creationId xmlns:p14="http://schemas.microsoft.com/office/powerpoint/2010/main" xmlns="" val="2235903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PURPOSE</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3</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556792"/>
            <a:ext cx="8208912" cy="2677656"/>
          </a:xfrm>
          <a:prstGeom prst="rect">
            <a:avLst/>
          </a:prstGeom>
          <a:noFill/>
          <a:ln>
            <a:solidFill>
              <a:schemeClr val="tx1"/>
            </a:solidFill>
          </a:ln>
        </p:spPr>
        <p:txBody>
          <a:bodyPr wrap="square" rtlCol="0">
            <a:spAutoFit/>
          </a:bodyPr>
          <a:lstStyle/>
          <a:p>
            <a:pPr algn="just"/>
            <a:r>
              <a:rPr lang="en-ZA" sz="2400" dirty="0"/>
              <a:t>To brief the Portfolio Committee on Cooperative Governance and Traditional Affairs (CoGTA) on the status of </a:t>
            </a:r>
            <a:r>
              <a:rPr lang="en-ZA" sz="2400" b="1" dirty="0"/>
              <a:t>Dr Beyers Naude Local Municipality.</a:t>
            </a:r>
            <a:endParaRPr lang="en-ZA" sz="2400" dirty="0"/>
          </a:p>
          <a:p>
            <a:pPr algn="just"/>
            <a:endParaRPr lang="en-ZA" sz="2400" dirty="0"/>
          </a:p>
          <a:p>
            <a:pPr algn="just"/>
            <a:endParaRPr lang="en-ZA" sz="2400" dirty="0"/>
          </a:p>
          <a:p>
            <a:pPr algn="just"/>
            <a:endParaRPr lang="en-ZA" sz="2400" dirty="0"/>
          </a:p>
          <a:p>
            <a:pPr algn="just"/>
            <a:endParaRPr lang="en-ZA" sz="2400" dirty="0"/>
          </a:p>
        </p:txBody>
      </p:sp>
    </p:spTree>
    <p:extLst>
      <p:ext uri="{BB962C8B-B14F-4D97-AF65-F5344CB8AC3E}">
        <p14:creationId xmlns:p14="http://schemas.microsoft.com/office/powerpoint/2010/main" xmlns="" val="137303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INTRODUCTION</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4</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052736"/>
            <a:ext cx="8208912" cy="5909310"/>
          </a:xfrm>
          <a:prstGeom prst="rect">
            <a:avLst/>
          </a:prstGeom>
          <a:noFill/>
          <a:ln>
            <a:solidFill>
              <a:schemeClr val="tx1"/>
            </a:solidFill>
          </a:ln>
        </p:spPr>
        <p:txBody>
          <a:bodyPr wrap="square" rtlCol="0">
            <a:spAutoFit/>
          </a:bodyPr>
          <a:lstStyle/>
          <a:p>
            <a:pPr lvl="0" algn="just">
              <a:spcBef>
                <a:spcPts val="0"/>
              </a:spcBef>
              <a:spcAft>
                <a:spcPts val="0"/>
              </a:spcAft>
            </a:pPr>
            <a:r>
              <a:rPr lang="en-US" dirty="0">
                <a:solidFill>
                  <a:prstClr val="black"/>
                </a:solidFill>
                <a:ea typeface="Calibri" panose="020F0502020204030204" pitchFamily="34" charset="0"/>
                <a:cs typeface="Arial" panose="020B0604020202020204" pitchFamily="34" charset="0"/>
              </a:rPr>
              <a:t>The Dr. Beyers </a:t>
            </a:r>
            <a:r>
              <a:rPr lang="en-US" dirty="0" err="1">
                <a:solidFill>
                  <a:prstClr val="black"/>
                </a:solidFill>
                <a:ea typeface="Calibri" panose="020F0502020204030204" pitchFamily="34" charset="0"/>
                <a:cs typeface="Arial" panose="020B0604020202020204" pitchFamily="34" charset="0"/>
              </a:rPr>
              <a:t>Naudé</a:t>
            </a:r>
            <a:r>
              <a:rPr lang="en-US" dirty="0">
                <a:solidFill>
                  <a:prstClr val="black"/>
                </a:solidFill>
                <a:ea typeface="Calibri" panose="020F0502020204030204" pitchFamily="34" charset="0"/>
                <a:cs typeface="Arial" panose="020B0604020202020204" pitchFamily="34" charset="0"/>
              </a:rPr>
              <a:t> Local Municipality was established by merging the </a:t>
            </a:r>
            <a:r>
              <a:rPr lang="en-US" dirty="0" err="1">
                <a:solidFill>
                  <a:prstClr val="black"/>
                </a:solidFill>
                <a:ea typeface="Calibri" panose="020F0502020204030204" pitchFamily="34" charset="0"/>
                <a:cs typeface="Arial" panose="020B0604020202020204" pitchFamily="34" charset="0"/>
              </a:rPr>
              <a:t>Camdeboo</a:t>
            </a:r>
            <a:r>
              <a:rPr lang="en-US" dirty="0">
                <a:solidFill>
                  <a:prstClr val="black"/>
                </a:solidFill>
                <a:ea typeface="Calibri" panose="020F0502020204030204" pitchFamily="34" charset="0"/>
                <a:cs typeface="Arial" panose="020B0604020202020204" pitchFamily="34" charset="0"/>
              </a:rPr>
              <a:t>, </a:t>
            </a:r>
            <a:r>
              <a:rPr lang="en-US" dirty="0" err="1">
                <a:solidFill>
                  <a:prstClr val="black"/>
                </a:solidFill>
                <a:ea typeface="Calibri" panose="020F0502020204030204" pitchFamily="34" charset="0"/>
                <a:cs typeface="Arial" panose="020B0604020202020204" pitchFamily="34" charset="0"/>
              </a:rPr>
              <a:t>Ikwezi</a:t>
            </a:r>
            <a:r>
              <a:rPr lang="en-US" dirty="0">
                <a:solidFill>
                  <a:prstClr val="black"/>
                </a:solidFill>
                <a:ea typeface="Calibri" panose="020F0502020204030204" pitchFamily="34" charset="0"/>
                <a:cs typeface="Arial" panose="020B0604020202020204" pitchFamily="34" charset="0"/>
              </a:rPr>
              <a:t> and </a:t>
            </a:r>
            <a:r>
              <a:rPr lang="en-US" dirty="0" err="1">
                <a:solidFill>
                  <a:prstClr val="black"/>
                </a:solidFill>
                <a:ea typeface="Calibri" panose="020F0502020204030204" pitchFamily="34" charset="0"/>
                <a:cs typeface="Arial" panose="020B0604020202020204" pitchFamily="34" charset="0"/>
              </a:rPr>
              <a:t>Baviaans</a:t>
            </a:r>
            <a:r>
              <a:rPr lang="en-US" dirty="0">
                <a:solidFill>
                  <a:prstClr val="black"/>
                </a:solidFill>
                <a:ea typeface="Calibri" panose="020F0502020204030204" pitchFamily="34" charset="0"/>
                <a:cs typeface="Arial" panose="020B0604020202020204" pitchFamily="34" charset="0"/>
              </a:rPr>
              <a:t> Local Municipalities. The Municipality was officially established on 6 August 2016 after the Local Government Elections. </a:t>
            </a:r>
          </a:p>
          <a:p>
            <a:pPr lvl="0" algn="just">
              <a:spcBef>
                <a:spcPts val="0"/>
              </a:spcBef>
              <a:spcAft>
                <a:spcPts val="0"/>
              </a:spcAft>
            </a:pPr>
            <a:r>
              <a:rPr lang="en-US" dirty="0">
                <a:solidFill>
                  <a:prstClr val="black"/>
                </a:solidFill>
                <a:ea typeface="Calibri" panose="020F0502020204030204" pitchFamily="34" charset="0"/>
                <a:cs typeface="Arial" panose="020B0604020202020204" pitchFamily="34" charset="0"/>
              </a:rPr>
              <a:t> </a:t>
            </a:r>
          </a:p>
          <a:p>
            <a:pPr lvl="0" algn="just">
              <a:spcBef>
                <a:spcPts val="0"/>
              </a:spcBef>
              <a:spcAft>
                <a:spcPts val="0"/>
              </a:spcAft>
            </a:pPr>
            <a:r>
              <a:rPr lang="en-US" dirty="0">
                <a:solidFill>
                  <a:prstClr val="black"/>
                </a:solidFill>
                <a:ea typeface="Calibri" panose="020F0502020204030204" pitchFamily="34" charset="0"/>
                <a:cs typeface="Arial" panose="020B0604020202020204" pitchFamily="34" charset="0"/>
              </a:rPr>
              <a:t>The municipality incorporates the towns of </a:t>
            </a:r>
            <a:r>
              <a:rPr lang="en-US" dirty="0" err="1">
                <a:solidFill>
                  <a:prstClr val="black"/>
                </a:solidFill>
                <a:ea typeface="Calibri" panose="020F0502020204030204" pitchFamily="34" charset="0"/>
                <a:cs typeface="Arial" panose="020B0604020202020204" pitchFamily="34" charset="0"/>
              </a:rPr>
              <a:t>Nieu</a:t>
            </a:r>
            <a:r>
              <a:rPr lang="en-US" dirty="0">
                <a:solidFill>
                  <a:prstClr val="black"/>
                </a:solidFill>
                <a:ea typeface="Calibri" panose="020F0502020204030204" pitchFamily="34" charset="0"/>
                <a:cs typeface="Arial" panose="020B0604020202020204" pitchFamily="34" charset="0"/>
              </a:rPr>
              <a:t> Bethesda, Graaff-</a:t>
            </a:r>
            <a:r>
              <a:rPr lang="en-US" dirty="0" err="1">
                <a:solidFill>
                  <a:prstClr val="black"/>
                </a:solidFill>
                <a:ea typeface="Calibri" panose="020F0502020204030204" pitchFamily="34" charset="0"/>
                <a:cs typeface="Arial" panose="020B0604020202020204" pitchFamily="34" charset="0"/>
              </a:rPr>
              <a:t>Reinet</a:t>
            </a:r>
            <a:r>
              <a:rPr lang="en-US" dirty="0">
                <a:solidFill>
                  <a:prstClr val="black"/>
                </a:solidFill>
                <a:ea typeface="Calibri" panose="020F0502020204030204" pitchFamily="34" charset="0"/>
                <a:cs typeface="Arial" panose="020B0604020202020204" pitchFamily="34" charset="0"/>
              </a:rPr>
              <a:t>, Aberdeen, </a:t>
            </a:r>
            <a:r>
              <a:rPr lang="en-US" dirty="0" err="1">
                <a:solidFill>
                  <a:prstClr val="black"/>
                </a:solidFill>
                <a:ea typeface="Calibri" panose="020F0502020204030204" pitchFamily="34" charset="0"/>
                <a:cs typeface="Arial" panose="020B0604020202020204" pitchFamily="34" charset="0"/>
              </a:rPr>
              <a:t>Jansenville</a:t>
            </a:r>
            <a:r>
              <a:rPr lang="en-US" dirty="0">
                <a:solidFill>
                  <a:prstClr val="black"/>
                </a:solidFill>
                <a:ea typeface="Calibri" panose="020F0502020204030204" pitchFamily="34" charset="0"/>
                <a:cs typeface="Arial" panose="020B0604020202020204" pitchFamily="34" charset="0"/>
              </a:rPr>
              <a:t>, </a:t>
            </a:r>
            <a:r>
              <a:rPr lang="en-US" dirty="0" err="1">
                <a:solidFill>
                  <a:prstClr val="black"/>
                </a:solidFill>
                <a:ea typeface="Calibri" panose="020F0502020204030204" pitchFamily="34" charset="0"/>
                <a:cs typeface="Arial" panose="020B0604020202020204" pitchFamily="34" charset="0"/>
              </a:rPr>
              <a:t>Klipplaat</a:t>
            </a:r>
            <a:r>
              <a:rPr lang="en-US" dirty="0">
                <a:solidFill>
                  <a:prstClr val="black"/>
                </a:solidFill>
                <a:ea typeface="Calibri" panose="020F0502020204030204" pitchFamily="34" charset="0"/>
                <a:cs typeface="Arial" panose="020B0604020202020204" pitchFamily="34" charset="0"/>
              </a:rPr>
              <a:t>, </a:t>
            </a:r>
            <a:r>
              <a:rPr lang="en-US" dirty="0" err="1">
                <a:solidFill>
                  <a:prstClr val="black"/>
                </a:solidFill>
                <a:ea typeface="Calibri" panose="020F0502020204030204" pitchFamily="34" charset="0"/>
                <a:cs typeface="Arial" panose="020B0604020202020204" pitchFamily="34" charset="0"/>
              </a:rPr>
              <a:t>Steytlerville</a:t>
            </a:r>
            <a:r>
              <a:rPr lang="en-US" dirty="0">
                <a:solidFill>
                  <a:prstClr val="black"/>
                </a:solidFill>
                <a:ea typeface="Calibri" panose="020F0502020204030204" pitchFamily="34" charset="0"/>
                <a:cs typeface="Arial" panose="020B0604020202020204" pitchFamily="34" charset="0"/>
              </a:rPr>
              <a:t>, Willowmore with Graaff-</a:t>
            </a:r>
            <a:r>
              <a:rPr lang="en-US" dirty="0" err="1">
                <a:solidFill>
                  <a:prstClr val="black"/>
                </a:solidFill>
                <a:ea typeface="Calibri" panose="020F0502020204030204" pitchFamily="34" charset="0"/>
                <a:cs typeface="Arial" panose="020B0604020202020204" pitchFamily="34" charset="0"/>
              </a:rPr>
              <a:t>Reinet</a:t>
            </a:r>
            <a:r>
              <a:rPr lang="en-US" dirty="0">
                <a:solidFill>
                  <a:prstClr val="black"/>
                </a:solidFill>
                <a:ea typeface="Calibri" panose="020F0502020204030204" pitchFamily="34" charset="0"/>
                <a:cs typeface="Arial" panose="020B0604020202020204" pitchFamily="34" charset="0"/>
              </a:rPr>
              <a:t> being the Seat.</a:t>
            </a:r>
          </a:p>
          <a:p>
            <a:pPr lvl="0" algn="just">
              <a:spcBef>
                <a:spcPts val="0"/>
              </a:spcBef>
              <a:spcAft>
                <a:spcPts val="0"/>
              </a:spcAft>
            </a:pPr>
            <a:r>
              <a:rPr lang="en-US" dirty="0">
                <a:solidFill>
                  <a:prstClr val="black"/>
                </a:solidFill>
                <a:ea typeface="Calibri" panose="020F0502020204030204" pitchFamily="34" charset="0"/>
                <a:cs typeface="Arial" panose="020B0604020202020204" pitchFamily="34" charset="0"/>
              </a:rPr>
              <a:t>The municipality covers an area of 28,653 square kilometers, from the </a:t>
            </a:r>
            <a:r>
              <a:rPr lang="en-US" dirty="0" err="1">
                <a:solidFill>
                  <a:prstClr val="black"/>
                </a:solidFill>
                <a:ea typeface="Calibri" panose="020F0502020204030204" pitchFamily="34" charset="0"/>
                <a:cs typeface="Arial" panose="020B0604020202020204" pitchFamily="34" charset="0"/>
              </a:rPr>
              <a:t>Sneeuberge</a:t>
            </a:r>
            <a:r>
              <a:rPr lang="en-US" dirty="0">
                <a:solidFill>
                  <a:prstClr val="black"/>
                </a:solidFill>
                <a:ea typeface="Calibri" panose="020F0502020204030204" pitchFamily="34" charset="0"/>
                <a:cs typeface="Arial" panose="020B0604020202020204" pitchFamily="34" charset="0"/>
              </a:rPr>
              <a:t> in the North to the </a:t>
            </a:r>
            <a:r>
              <a:rPr lang="en-US" dirty="0" err="1">
                <a:solidFill>
                  <a:prstClr val="black"/>
                </a:solidFill>
                <a:ea typeface="Calibri" panose="020F0502020204030204" pitchFamily="34" charset="0"/>
                <a:cs typeface="Arial" panose="020B0604020202020204" pitchFamily="34" charset="0"/>
              </a:rPr>
              <a:t>Baviaanskloof</a:t>
            </a:r>
            <a:r>
              <a:rPr lang="en-US" dirty="0">
                <a:solidFill>
                  <a:prstClr val="black"/>
                </a:solidFill>
                <a:ea typeface="Calibri" panose="020F0502020204030204" pitchFamily="34" charset="0"/>
                <a:cs typeface="Arial" panose="020B0604020202020204" pitchFamily="34" charset="0"/>
              </a:rPr>
              <a:t> in the south.  </a:t>
            </a:r>
          </a:p>
          <a:p>
            <a:pPr lvl="0" algn="just">
              <a:spcBef>
                <a:spcPts val="0"/>
              </a:spcBef>
              <a:spcAft>
                <a:spcPts val="0"/>
              </a:spcAft>
            </a:pPr>
            <a:endParaRPr lang="en-US" dirty="0">
              <a:solidFill>
                <a:prstClr val="black"/>
              </a:solidFill>
              <a:ea typeface="Calibri" panose="020F0502020204030204" pitchFamily="34" charset="0"/>
              <a:cs typeface="Arial" panose="020B0604020202020204" pitchFamily="34" charset="0"/>
            </a:endParaRPr>
          </a:p>
          <a:p>
            <a:pPr lvl="0" algn="just">
              <a:spcBef>
                <a:spcPts val="0"/>
              </a:spcBef>
              <a:spcAft>
                <a:spcPts val="0"/>
              </a:spcAft>
            </a:pPr>
            <a:r>
              <a:rPr lang="en-US" dirty="0">
                <a:solidFill>
                  <a:prstClr val="black"/>
                </a:solidFill>
                <a:ea typeface="Calibri" panose="020F0502020204030204" pitchFamily="34" charset="0"/>
                <a:cs typeface="Arial" panose="020B0604020202020204" pitchFamily="34" charset="0"/>
              </a:rPr>
              <a:t>The municipality has a population of 79,291 residents. The municipality consists of 14 Wards and 27 Council Members.</a:t>
            </a:r>
          </a:p>
          <a:p>
            <a:pPr lvl="0" algn="just">
              <a:spcBef>
                <a:spcPts val="0"/>
              </a:spcBef>
              <a:spcAft>
                <a:spcPts val="0"/>
              </a:spcAft>
            </a:pPr>
            <a:r>
              <a:rPr lang="en-US" dirty="0">
                <a:solidFill>
                  <a:prstClr val="black"/>
                </a:solidFill>
                <a:ea typeface="Calibri" panose="020F0502020204030204" pitchFamily="34" charset="0"/>
                <a:cs typeface="Arial" panose="020B0604020202020204" pitchFamily="34" charset="0"/>
              </a:rPr>
              <a:t> </a:t>
            </a:r>
          </a:p>
          <a:p>
            <a:pPr lvl="0" algn="just">
              <a:spcBef>
                <a:spcPts val="0"/>
              </a:spcBef>
              <a:spcAft>
                <a:spcPts val="0"/>
              </a:spcAft>
            </a:pPr>
            <a:r>
              <a:rPr lang="en-US" dirty="0">
                <a:solidFill>
                  <a:prstClr val="black"/>
                </a:solidFill>
                <a:ea typeface="Calibri" panose="020F0502020204030204" pitchFamily="34" charset="0"/>
                <a:cs typeface="Arial" panose="020B0604020202020204" pitchFamily="34" charset="0"/>
              </a:rPr>
              <a:t>The Dr. Beyers </a:t>
            </a:r>
            <a:r>
              <a:rPr lang="en-US" dirty="0" err="1">
                <a:solidFill>
                  <a:prstClr val="black"/>
                </a:solidFill>
                <a:ea typeface="Calibri" panose="020F0502020204030204" pitchFamily="34" charset="0"/>
                <a:cs typeface="Arial" panose="020B0604020202020204" pitchFamily="34" charset="0"/>
              </a:rPr>
              <a:t>Naudé</a:t>
            </a:r>
            <a:r>
              <a:rPr lang="en-US" dirty="0">
                <a:solidFill>
                  <a:prstClr val="black"/>
                </a:solidFill>
                <a:ea typeface="Calibri" panose="020F0502020204030204" pitchFamily="34" charset="0"/>
                <a:cs typeface="Arial" panose="020B0604020202020204" pitchFamily="34" charset="0"/>
              </a:rPr>
              <a:t> LM consists of the following management/service areas:</a:t>
            </a:r>
          </a:p>
          <a:p>
            <a:pPr lvl="0" algn="just">
              <a:spcBef>
                <a:spcPts val="0"/>
              </a:spcBef>
              <a:spcAft>
                <a:spcPts val="0"/>
              </a:spcAft>
            </a:pPr>
            <a:r>
              <a:rPr lang="en-US" dirty="0">
                <a:solidFill>
                  <a:prstClr val="black"/>
                </a:solidFill>
                <a:ea typeface="Calibri" panose="020F0502020204030204" pitchFamily="34" charset="0"/>
                <a:cs typeface="Arial" panose="020B0604020202020204" pitchFamily="34" charset="0"/>
              </a:rPr>
              <a:t> </a:t>
            </a:r>
          </a:p>
          <a:p>
            <a:pPr marL="342900" lvl="0" indent="-342900" algn="just">
              <a:spcBef>
                <a:spcPts val="0"/>
              </a:spcBef>
              <a:spcAft>
                <a:spcPts val="0"/>
              </a:spcAft>
              <a:buFont typeface="Symbol" panose="05050102010706020507" pitchFamily="18" charset="2"/>
              <a:buChar char=""/>
            </a:pPr>
            <a:r>
              <a:rPr lang="en-US" dirty="0">
                <a:solidFill>
                  <a:prstClr val="black"/>
                </a:solidFill>
                <a:ea typeface="Calibri" panose="020F0502020204030204" pitchFamily="34" charset="0"/>
                <a:cs typeface="Arial" panose="020B0604020202020204" pitchFamily="34" charset="0"/>
              </a:rPr>
              <a:t>Willowmore, </a:t>
            </a:r>
            <a:r>
              <a:rPr lang="en-US" dirty="0" err="1">
                <a:solidFill>
                  <a:prstClr val="black"/>
                </a:solidFill>
                <a:ea typeface="Calibri" panose="020F0502020204030204" pitchFamily="34" charset="0"/>
                <a:cs typeface="Arial" panose="020B0604020202020204" pitchFamily="34" charset="0"/>
              </a:rPr>
              <a:t>Steytlerville</a:t>
            </a:r>
            <a:r>
              <a:rPr lang="en-US" dirty="0">
                <a:solidFill>
                  <a:prstClr val="black"/>
                </a:solidFill>
                <a:ea typeface="Calibri" panose="020F0502020204030204" pitchFamily="34" charset="0"/>
                <a:cs typeface="Arial" panose="020B0604020202020204" pitchFamily="34" charset="0"/>
              </a:rPr>
              <a:t>, </a:t>
            </a:r>
            <a:r>
              <a:rPr lang="en-US" dirty="0" err="1">
                <a:solidFill>
                  <a:prstClr val="black"/>
                </a:solidFill>
                <a:ea typeface="Calibri" panose="020F0502020204030204" pitchFamily="34" charset="0"/>
                <a:cs typeface="Arial" panose="020B0604020202020204" pitchFamily="34" charset="0"/>
              </a:rPr>
              <a:t>Baviaanskloof</a:t>
            </a:r>
            <a:r>
              <a:rPr lang="en-US" dirty="0">
                <a:solidFill>
                  <a:prstClr val="black"/>
                </a:solidFill>
                <a:ea typeface="Calibri" panose="020F0502020204030204" pitchFamily="34" charset="0"/>
                <a:cs typeface="Arial" panose="020B0604020202020204" pitchFamily="34" charset="0"/>
              </a:rPr>
              <a:t>, </a:t>
            </a:r>
            <a:r>
              <a:rPr lang="en-US" dirty="0" err="1">
                <a:solidFill>
                  <a:prstClr val="black"/>
                </a:solidFill>
                <a:ea typeface="Calibri" panose="020F0502020204030204" pitchFamily="34" charset="0"/>
                <a:cs typeface="Arial" panose="020B0604020202020204" pitchFamily="34" charset="0"/>
              </a:rPr>
              <a:t>Rietbron</a:t>
            </a:r>
            <a:endParaRPr lang="en-US" dirty="0">
              <a:solidFill>
                <a:prstClr val="black"/>
              </a:solidFill>
              <a:ea typeface="Calibri" panose="020F0502020204030204" pitchFamily="34" charset="0"/>
              <a:cs typeface="Arial" panose="020B0604020202020204" pitchFamily="34" charset="0"/>
            </a:endParaRPr>
          </a:p>
          <a:p>
            <a:pPr marL="342900" lvl="0" indent="-342900" algn="just">
              <a:spcBef>
                <a:spcPts val="0"/>
              </a:spcBef>
              <a:spcAft>
                <a:spcPts val="0"/>
              </a:spcAft>
              <a:buFont typeface="Symbol" panose="05050102010706020507" pitchFamily="18" charset="2"/>
              <a:buChar char=""/>
            </a:pPr>
            <a:r>
              <a:rPr lang="en-US" dirty="0" err="1">
                <a:solidFill>
                  <a:prstClr val="black"/>
                </a:solidFill>
                <a:ea typeface="Calibri" panose="020F0502020204030204" pitchFamily="34" charset="0"/>
                <a:cs typeface="Arial" panose="020B0604020202020204" pitchFamily="34" charset="0"/>
              </a:rPr>
              <a:t>Jansenville</a:t>
            </a:r>
            <a:r>
              <a:rPr lang="en-US" dirty="0">
                <a:solidFill>
                  <a:prstClr val="black"/>
                </a:solidFill>
                <a:ea typeface="Calibri" panose="020F0502020204030204" pitchFamily="34" charset="0"/>
                <a:cs typeface="Arial" panose="020B0604020202020204" pitchFamily="34" charset="0"/>
              </a:rPr>
              <a:t>, </a:t>
            </a:r>
            <a:r>
              <a:rPr lang="en-US" dirty="0" err="1">
                <a:solidFill>
                  <a:prstClr val="black"/>
                </a:solidFill>
                <a:ea typeface="Calibri" panose="020F0502020204030204" pitchFamily="34" charset="0"/>
                <a:cs typeface="Arial" panose="020B0604020202020204" pitchFamily="34" charset="0"/>
              </a:rPr>
              <a:t>Klipplaat</a:t>
            </a:r>
            <a:r>
              <a:rPr lang="en-US" dirty="0">
                <a:solidFill>
                  <a:prstClr val="black"/>
                </a:solidFill>
                <a:ea typeface="Calibri" panose="020F0502020204030204" pitchFamily="34" charset="0"/>
                <a:cs typeface="Arial" panose="020B0604020202020204" pitchFamily="34" charset="0"/>
              </a:rPr>
              <a:t>, Waterford</a:t>
            </a:r>
          </a:p>
          <a:p>
            <a:pPr marL="342900" lvl="0" indent="-342900" algn="just">
              <a:spcBef>
                <a:spcPts val="0"/>
              </a:spcBef>
              <a:spcAft>
                <a:spcPts val="0"/>
              </a:spcAft>
              <a:buFont typeface="Symbol" panose="05050102010706020507" pitchFamily="18" charset="2"/>
              <a:buChar char=""/>
            </a:pPr>
            <a:r>
              <a:rPr lang="en-US" dirty="0">
                <a:solidFill>
                  <a:prstClr val="black"/>
                </a:solidFill>
                <a:ea typeface="Calibri" panose="020F0502020204030204" pitchFamily="34" charset="0"/>
                <a:cs typeface="Arial" panose="020B0604020202020204" pitchFamily="34" charset="0"/>
              </a:rPr>
              <a:t>Graaff-</a:t>
            </a:r>
            <a:r>
              <a:rPr lang="en-US" dirty="0" err="1">
                <a:solidFill>
                  <a:prstClr val="black"/>
                </a:solidFill>
                <a:ea typeface="Calibri" panose="020F0502020204030204" pitchFamily="34" charset="0"/>
                <a:cs typeface="Arial" panose="020B0604020202020204" pitchFamily="34" charset="0"/>
              </a:rPr>
              <a:t>Reinet</a:t>
            </a:r>
            <a:endParaRPr lang="en-US" dirty="0">
              <a:solidFill>
                <a:prstClr val="black"/>
              </a:solidFill>
              <a:ea typeface="Calibri" panose="020F0502020204030204" pitchFamily="34" charset="0"/>
              <a:cs typeface="Arial" panose="020B0604020202020204" pitchFamily="34" charset="0"/>
            </a:endParaRPr>
          </a:p>
          <a:p>
            <a:pPr marL="342900" lvl="0" indent="-342900" algn="just">
              <a:spcBef>
                <a:spcPts val="0"/>
              </a:spcBef>
              <a:spcAft>
                <a:spcPts val="0"/>
              </a:spcAft>
              <a:buFont typeface="Symbol" panose="05050102010706020507" pitchFamily="18" charset="2"/>
              <a:buChar char=""/>
            </a:pPr>
            <a:r>
              <a:rPr lang="en-US" dirty="0">
                <a:solidFill>
                  <a:prstClr val="black"/>
                </a:solidFill>
                <a:ea typeface="Calibri" panose="020F0502020204030204" pitchFamily="34" charset="0"/>
                <a:cs typeface="Arial" panose="020B0604020202020204" pitchFamily="34" charset="0"/>
              </a:rPr>
              <a:t>Aberdeen</a:t>
            </a:r>
          </a:p>
          <a:p>
            <a:pPr marL="342900" lvl="0" indent="-342900" algn="just">
              <a:spcBef>
                <a:spcPts val="0"/>
              </a:spcBef>
              <a:spcAft>
                <a:spcPts val="0"/>
              </a:spcAft>
              <a:buFont typeface="Symbol" panose="05050102010706020507" pitchFamily="18" charset="2"/>
              <a:buChar char=""/>
              <a:tabLst>
                <a:tab pos="720090" algn="l"/>
              </a:tabLst>
            </a:pPr>
            <a:r>
              <a:rPr lang="en-US" dirty="0" err="1">
                <a:solidFill>
                  <a:prstClr val="black"/>
                </a:solidFill>
                <a:ea typeface="Calibri" panose="020F0502020204030204" pitchFamily="34" charset="0"/>
                <a:cs typeface="Arial" panose="020B0604020202020204" pitchFamily="34" charset="0"/>
              </a:rPr>
              <a:t>Nieu</a:t>
            </a:r>
            <a:r>
              <a:rPr lang="en-US" dirty="0">
                <a:solidFill>
                  <a:prstClr val="black"/>
                </a:solidFill>
                <a:ea typeface="Calibri" panose="020F0502020204030204" pitchFamily="34" charset="0"/>
                <a:cs typeface="Arial" panose="020B0604020202020204" pitchFamily="34" charset="0"/>
              </a:rPr>
              <a:t> Bethesda</a:t>
            </a:r>
            <a:endParaRPr lang="en-ZA" dirty="0"/>
          </a:p>
          <a:p>
            <a:pPr algn="just"/>
            <a:endParaRPr lang="en-ZA" dirty="0"/>
          </a:p>
        </p:txBody>
      </p:sp>
    </p:spTree>
    <p:extLst>
      <p:ext uri="{BB962C8B-B14F-4D97-AF65-F5344CB8AC3E}">
        <p14:creationId xmlns:p14="http://schemas.microsoft.com/office/powerpoint/2010/main" xmlns="" val="2052284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687611"/>
          </a:xfrm>
        </p:spPr>
        <p:txBody>
          <a:bodyPr/>
          <a:lstStyle/>
          <a:p>
            <a:r>
              <a:rPr lang="en-US" sz="3200" dirty="0"/>
              <a:t>GOVERNANCE </a:t>
            </a:r>
            <a:endParaRPr lang="en-ZA" sz="3200" dirty="0"/>
          </a:p>
        </p:txBody>
      </p:sp>
      <p:sp>
        <p:nvSpPr>
          <p:cNvPr id="3" name="Content Placeholder 2"/>
          <p:cNvSpPr>
            <a:spLocks noGrp="1"/>
          </p:cNvSpPr>
          <p:nvPr>
            <p:ph sz="half" idx="1"/>
          </p:nvPr>
        </p:nvSpPr>
        <p:spPr>
          <a:xfrm>
            <a:off x="395536" y="1052736"/>
            <a:ext cx="4032448" cy="5616624"/>
          </a:xfrm>
        </p:spPr>
        <p:txBody>
          <a:bodyPr/>
          <a:lstStyle/>
          <a:p>
            <a:pPr marL="114300" indent="0" algn="just" defTabSz="457200">
              <a:lnSpc>
                <a:spcPct val="100000"/>
              </a:lnSpc>
              <a:spcBef>
                <a:spcPct val="0"/>
              </a:spcBef>
              <a:buNone/>
            </a:pPr>
            <a:r>
              <a:rPr lang="en-US" sz="1700" b="1" dirty="0">
                <a:solidFill>
                  <a:prstClr val="black"/>
                </a:solidFill>
                <a:ea typeface="ＭＳ Ｐゴシック" pitchFamily="34" charset="-128"/>
                <a:cs typeface="+mn-cs"/>
              </a:rPr>
              <a:t>Composition of Council:</a:t>
            </a:r>
            <a:r>
              <a:rPr lang="en-US" sz="1700" dirty="0">
                <a:solidFill>
                  <a:prstClr val="black"/>
                </a:solidFill>
                <a:ea typeface="ＭＳ Ｐゴシック" pitchFamily="34" charset="-128"/>
                <a:cs typeface="+mn-cs"/>
              </a:rPr>
              <a:t> ANC 14, DA 13</a:t>
            </a:r>
          </a:p>
          <a:p>
            <a:pPr marL="400050" indent="-285750" algn="just" defTabSz="457200">
              <a:lnSpc>
                <a:spcPct val="100000"/>
              </a:lnSpc>
              <a:spcBef>
                <a:spcPct val="0"/>
              </a:spcBef>
            </a:pPr>
            <a:r>
              <a:rPr lang="en-US" sz="1700" b="1" dirty="0">
                <a:solidFill>
                  <a:prstClr val="black"/>
                </a:solidFill>
                <a:ea typeface="ＭＳ Ｐゴシック" pitchFamily="34" charset="-128"/>
                <a:cs typeface="+mn-cs"/>
              </a:rPr>
              <a:t>Controlling Party:</a:t>
            </a:r>
            <a:r>
              <a:rPr lang="en-US" sz="1700" dirty="0">
                <a:solidFill>
                  <a:prstClr val="black"/>
                </a:solidFill>
                <a:ea typeface="ＭＳ Ｐゴシック" pitchFamily="34" charset="-128"/>
                <a:cs typeface="+mn-cs"/>
              </a:rPr>
              <a:t> ANC</a:t>
            </a:r>
          </a:p>
          <a:p>
            <a:pPr marL="400050" indent="-285750" algn="just" defTabSz="457200">
              <a:lnSpc>
                <a:spcPct val="100000"/>
              </a:lnSpc>
              <a:spcBef>
                <a:spcPct val="0"/>
              </a:spcBef>
            </a:pPr>
            <a:r>
              <a:rPr lang="en-US" sz="1700" b="1" dirty="0">
                <a:solidFill>
                  <a:prstClr val="black"/>
                </a:solidFill>
                <a:ea typeface="ＭＳ Ｐゴシック" pitchFamily="34" charset="-128"/>
                <a:cs typeface="+mn-cs"/>
              </a:rPr>
              <a:t>Mayor:</a:t>
            </a:r>
            <a:endParaRPr lang="en-US" sz="1700" dirty="0">
              <a:solidFill>
                <a:prstClr val="black"/>
              </a:solidFill>
              <a:ea typeface="ＭＳ Ｐゴシック" pitchFamily="34" charset="-128"/>
              <a:cs typeface="+mn-cs"/>
            </a:endParaRPr>
          </a:p>
          <a:p>
            <a:pPr marL="400050" indent="-285750" algn="just" defTabSz="457200">
              <a:lnSpc>
                <a:spcPct val="100000"/>
              </a:lnSpc>
              <a:spcBef>
                <a:spcPct val="0"/>
              </a:spcBef>
            </a:pPr>
            <a:r>
              <a:rPr lang="en-US" sz="1700" dirty="0" err="1">
                <a:solidFill>
                  <a:prstClr val="black"/>
                </a:solidFill>
                <a:ea typeface="ＭＳ Ｐゴシック" pitchFamily="34" charset="-128"/>
                <a:cs typeface="+mn-cs"/>
              </a:rPr>
              <a:t>Mr</a:t>
            </a:r>
            <a:r>
              <a:rPr lang="en-US" sz="1700" dirty="0">
                <a:solidFill>
                  <a:prstClr val="black"/>
                </a:solidFill>
                <a:ea typeface="ＭＳ Ｐゴシック" pitchFamily="34" charset="-128"/>
                <a:cs typeface="+mn-cs"/>
              </a:rPr>
              <a:t> Deon de </a:t>
            </a:r>
            <a:r>
              <a:rPr lang="en-US" sz="1700" dirty="0" err="1">
                <a:solidFill>
                  <a:prstClr val="black"/>
                </a:solidFill>
                <a:ea typeface="ＭＳ Ｐゴシック" pitchFamily="34" charset="-128"/>
                <a:cs typeface="+mn-cs"/>
              </a:rPr>
              <a:t>Vos</a:t>
            </a:r>
            <a:r>
              <a:rPr lang="en-US" sz="1700" dirty="0">
                <a:solidFill>
                  <a:prstClr val="black"/>
                </a:solidFill>
                <a:ea typeface="ＭＳ Ｐゴシック" pitchFamily="34" charset="-128"/>
                <a:cs typeface="+mn-cs"/>
              </a:rPr>
              <a:t> </a:t>
            </a:r>
          </a:p>
          <a:p>
            <a:pPr marL="400050" indent="-285750" algn="just" defTabSz="457200">
              <a:lnSpc>
                <a:spcPct val="100000"/>
              </a:lnSpc>
              <a:spcBef>
                <a:spcPct val="0"/>
              </a:spcBef>
            </a:pPr>
            <a:r>
              <a:rPr lang="en-US" sz="1700" b="1" dirty="0">
                <a:solidFill>
                  <a:prstClr val="black"/>
                </a:solidFill>
                <a:ea typeface="ＭＳ Ｐゴシック" pitchFamily="34" charset="-128"/>
                <a:cs typeface="+mn-cs"/>
              </a:rPr>
              <a:t>Deputy Mayor:</a:t>
            </a:r>
            <a:endParaRPr lang="en-US" sz="1700" dirty="0">
              <a:solidFill>
                <a:prstClr val="black"/>
              </a:solidFill>
              <a:ea typeface="ＭＳ Ｐゴシック" pitchFamily="34" charset="-128"/>
              <a:cs typeface="+mn-cs"/>
            </a:endParaRPr>
          </a:p>
          <a:p>
            <a:pPr marL="400050" indent="-285750" algn="just" defTabSz="457200">
              <a:lnSpc>
                <a:spcPct val="100000"/>
              </a:lnSpc>
              <a:spcBef>
                <a:spcPct val="0"/>
              </a:spcBef>
            </a:pPr>
            <a:r>
              <a:rPr lang="en-US" sz="1700" dirty="0">
                <a:solidFill>
                  <a:prstClr val="black"/>
                </a:solidFill>
                <a:ea typeface="ＭＳ Ｐゴシック" pitchFamily="34" charset="-128"/>
                <a:cs typeface="+mn-cs"/>
              </a:rPr>
              <a:t>n/a</a:t>
            </a:r>
          </a:p>
          <a:p>
            <a:pPr marL="400050" indent="-285750" algn="just" defTabSz="457200">
              <a:lnSpc>
                <a:spcPct val="100000"/>
              </a:lnSpc>
              <a:spcBef>
                <a:spcPct val="0"/>
              </a:spcBef>
            </a:pPr>
            <a:r>
              <a:rPr lang="en-US" sz="1700" b="1" dirty="0">
                <a:solidFill>
                  <a:prstClr val="black"/>
                </a:solidFill>
                <a:ea typeface="ＭＳ Ｐゴシック" pitchFamily="34" charset="-128"/>
                <a:cs typeface="+mn-cs"/>
              </a:rPr>
              <a:t>Speaker:</a:t>
            </a:r>
            <a:endParaRPr lang="en-US" sz="1700" dirty="0">
              <a:solidFill>
                <a:prstClr val="black"/>
              </a:solidFill>
              <a:ea typeface="ＭＳ Ｐゴシック" pitchFamily="34" charset="-128"/>
              <a:cs typeface="+mn-cs"/>
            </a:endParaRPr>
          </a:p>
          <a:p>
            <a:pPr marL="400050" indent="-285750" algn="just" defTabSz="457200">
              <a:lnSpc>
                <a:spcPct val="100000"/>
              </a:lnSpc>
              <a:spcBef>
                <a:spcPct val="0"/>
              </a:spcBef>
            </a:pPr>
            <a:r>
              <a:rPr lang="en-US" sz="1700" dirty="0" err="1">
                <a:solidFill>
                  <a:prstClr val="black"/>
                </a:solidFill>
                <a:ea typeface="ＭＳ Ｐゴシック" pitchFamily="34" charset="-128"/>
                <a:cs typeface="+mn-cs"/>
              </a:rPr>
              <a:t>Ms</a:t>
            </a:r>
            <a:r>
              <a:rPr lang="en-US" sz="1700" dirty="0">
                <a:solidFill>
                  <a:prstClr val="black"/>
                </a:solidFill>
                <a:ea typeface="ＭＳ Ｐゴシック" pitchFamily="34" charset="-128"/>
                <a:cs typeface="+mn-cs"/>
              </a:rPr>
              <a:t> </a:t>
            </a:r>
            <a:r>
              <a:rPr lang="en-US" sz="1700" dirty="0" err="1">
                <a:solidFill>
                  <a:prstClr val="black"/>
                </a:solidFill>
                <a:ea typeface="ＭＳ Ｐゴシック" pitchFamily="34" charset="-128"/>
                <a:cs typeface="+mn-cs"/>
              </a:rPr>
              <a:t>Thembisa</a:t>
            </a:r>
            <a:r>
              <a:rPr lang="en-US" sz="1700" dirty="0">
                <a:solidFill>
                  <a:prstClr val="black"/>
                </a:solidFill>
                <a:ea typeface="ＭＳ Ｐゴシック" pitchFamily="34" charset="-128"/>
                <a:cs typeface="+mn-cs"/>
              </a:rPr>
              <a:t> </a:t>
            </a:r>
            <a:r>
              <a:rPr lang="en-US" sz="1700" dirty="0" err="1">
                <a:solidFill>
                  <a:prstClr val="black"/>
                </a:solidFill>
                <a:ea typeface="ＭＳ Ｐゴシック" pitchFamily="34" charset="-128"/>
                <a:cs typeface="+mn-cs"/>
              </a:rPr>
              <a:t>Nonnies</a:t>
            </a:r>
            <a:r>
              <a:rPr lang="en-US" sz="1700" dirty="0">
                <a:solidFill>
                  <a:prstClr val="black"/>
                </a:solidFill>
                <a:ea typeface="ＭＳ Ｐゴシック" pitchFamily="34" charset="-128"/>
                <a:cs typeface="+mn-cs"/>
              </a:rPr>
              <a:t> </a:t>
            </a:r>
          </a:p>
          <a:p>
            <a:pPr marL="400050" indent="-285750" algn="just" defTabSz="457200">
              <a:lnSpc>
                <a:spcPct val="100000"/>
              </a:lnSpc>
              <a:spcBef>
                <a:spcPct val="0"/>
              </a:spcBef>
            </a:pPr>
            <a:r>
              <a:rPr lang="en-US" sz="1700" b="1" dirty="0">
                <a:solidFill>
                  <a:prstClr val="black"/>
                </a:solidFill>
                <a:ea typeface="ＭＳ Ｐゴシック" pitchFamily="34" charset="-128"/>
                <a:cs typeface="+mn-cs"/>
              </a:rPr>
              <a:t>MPAC Chairperson:</a:t>
            </a:r>
            <a:endParaRPr lang="en-US" sz="1700" dirty="0">
              <a:solidFill>
                <a:prstClr val="black"/>
              </a:solidFill>
              <a:ea typeface="ＭＳ Ｐゴシック" pitchFamily="34" charset="-128"/>
              <a:cs typeface="+mn-cs"/>
            </a:endParaRPr>
          </a:p>
          <a:p>
            <a:pPr marL="400050" indent="-285750" algn="just" defTabSz="457200">
              <a:lnSpc>
                <a:spcPct val="100000"/>
              </a:lnSpc>
              <a:spcBef>
                <a:spcPts val="0"/>
              </a:spcBef>
              <a:spcAft>
                <a:spcPts val="0"/>
              </a:spcAft>
            </a:pPr>
            <a:r>
              <a:rPr lang="en-US" sz="1700" dirty="0">
                <a:solidFill>
                  <a:srgbClr val="000000"/>
                </a:solidFill>
                <a:ea typeface="Times New Roman" panose="02020603050405020304" pitchFamily="18" charset="0"/>
                <a:cs typeface="+mn-cs"/>
              </a:rPr>
              <a:t>Cllr Willem Jacobus </a:t>
            </a:r>
            <a:r>
              <a:rPr lang="en-US" sz="1700" dirty="0" err="1">
                <a:solidFill>
                  <a:srgbClr val="000000"/>
                </a:solidFill>
                <a:ea typeface="Times New Roman" panose="02020603050405020304" pitchFamily="18" charset="0"/>
                <a:cs typeface="+mn-cs"/>
              </a:rPr>
              <a:t>Safers</a:t>
            </a:r>
            <a:endParaRPr lang="en-US" sz="1700" dirty="0">
              <a:solidFill>
                <a:prstClr val="black"/>
              </a:solidFill>
              <a:latin typeface="Times New Roman" panose="02020603050405020304" pitchFamily="18" charset="0"/>
              <a:ea typeface="Times New Roman" panose="02020603050405020304" pitchFamily="18" charset="0"/>
              <a:cs typeface="+mn-cs"/>
            </a:endParaRPr>
          </a:p>
          <a:p>
            <a:pPr marL="400050" indent="-285750" algn="just" defTabSz="457200">
              <a:lnSpc>
                <a:spcPct val="100000"/>
              </a:lnSpc>
              <a:spcBef>
                <a:spcPct val="0"/>
              </a:spcBef>
            </a:pPr>
            <a:r>
              <a:rPr lang="en-US" sz="1700" b="1" dirty="0">
                <a:solidFill>
                  <a:prstClr val="black"/>
                </a:solidFill>
                <a:ea typeface="ＭＳ Ｐゴシック" pitchFamily="34" charset="-128"/>
                <a:cs typeface="+mn-cs"/>
              </a:rPr>
              <a:t>Chief Whip:</a:t>
            </a:r>
            <a:r>
              <a:rPr lang="en-US" sz="1700" dirty="0">
                <a:solidFill>
                  <a:prstClr val="black"/>
                </a:solidFill>
                <a:ea typeface="ＭＳ Ｐゴシック" pitchFamily="34" charset="-128"/>
                <a:cs typeface="+mn-cs"/>
              </a:rPr>
              <a:t> </a:t>
            </a:r>
            <a:r>
              <a:rPr lang="en-US" sz="1700" dirty="0" err="1">
                <a:solidFill>
                  <a:prstClr val="black"/>
                </a:solidFill>
                <a:ea typeface="ＭＳ Ｐゴシック" pitchFamily="34" charset="-128"/>
                <a:cs typeface="+mn-cs"/>
              </a:rPr>
              <a:t>Ms</a:t>
            </a:r>
            <a:r>
              <a:rPr lang="en-US" sz="1700" dirty="0">
                <a:solidFill>
                  <a:prstClr val="black"/>
                </a:solidFill>
                <a:ea typeface="ＭＳ Ｐゴシック" pitchFamily="34" charset="-128"/>
                <a:cs typeface="+mn-cs"/>
              </a:rPr>
              <a:t> Angeline </a:t>
            </a:r>
            <a:r>
              <a:rPr lang="en-US" sz="1700" dirty="0" err="1">
                <a:solidFill>
                  <a:prstClr val="black"/>
                </a:solidFill>
                <a:ea typeface="ＭＳ Ｐゴシック" pitchFamily="34" charset="-128"/>
                <a:cs typeface="+mn-cs"/>
              </a:rPr>
              <a:t>Booysen</a:t>
            </a:r>
            <a:r>
              <a:rPr lang="en-US" sz="1700" dirty="0">
                <a:solidFill>
                  <a:prstClr val="black"/>
                </a:solidFill>
                <a:ea typeface="ＭＳ Ｐゴシック" pitchFamily="34" charset="-128"/>
                <a:cs typeface="+mn-cs"/>
              </a:rPr>
              <a:t> </a:t>
            </a:r>
          </a:p>
          <a:p>
            <a:pPr marL="400050" indent="-285750" algn="just" defTabSz="457200">
              <a:lnSpc>
                <a:spcPct val="100000"/>
              </a:lnSpc>
              <a:spcBef>
                <a:spcPct val="0"/>
              </a:spcBef>
            </a:pPr>
            <a:r>
              <a:rPr lang="en-US" sz="1700" b="1" dirty="0">
                <a:solidFill>
                  <a:prstClr val="black"/>
                </a:solidFill>
                <a:ea typeface="ＭＳ Ｐゴシック" pitchFamily="34" charset="-128"/>
                <a:cs typeface="+mn-cs"/>
              </a:rPr>
              <a:t>Other Council:</a:t>
            </a:r>
            <a:r>
              <a:rPr lang="en-US" sz="1700" dirty="0">
                <a:solidFill>
                  <a:prstClr val="black"/>
                </a:solidFill>
                <a:ea typeface="ＭＳ Ｐゴシック" pitchFamily="34" charset="-128"/>
                <a:cs typeface="+mn-cs"/>
              </a:rPr>
              <a:t> </a:t>
            </a:r>
            <a:r>
              <a:rPr lang="en-US" sz="1700" dirty="0" err="1">
                <a:solidFill>
                  <a:prstClr val="black"/>
                </a:solidFill>
                <a:ea typeface="ＭＳ Ｐゴシック" pitchFamily="34" charset="-128"/>
                <a:cs typeface="+mn-cs"/>
              </a:rPr>
              <a:t>Mr</a:t>
            </a:r>
            <a:r>
              <a:rPr lang="en-US" sz="1700" dirty="0">
                <a:solidFill>
                  <a:prstClr val="black"/>
                </a:solidFill>
                <a:ea typeface="ＭＳ Ｐゴシック" pitchFamily="34" charset="-128"/>
                <a:cs typeface="+mn-cs"/>
              </a:rPr>
              <a:t> Deon de </a:t>
            </a:r>
            <a:r>
              <a:rPr lang="en-US" sz="1700" dirty="0" err="1">
                <a:solidFill>
                  <a:prstClr val="black"/>
                </a:solidFill>
                <a:ea typeface="ＭＳ Ｐゴシック" pitchFamily="34" charset="-128"/>
                <a:cs typeface="+mn-cs"/>
              </a:rPr>
              <a:t>Vos</a:t>
            </a:r>
            <a:r>
              <a:rPr lang="en-US" sz="1700" dirty="0">
                <a:solidFill>
                  <a:prstClr val="black"/>
                </a:solidFill>
                <a:ea typeface="ＭＳ Ｐゴシック" pitchFamily="34" charset="-128"/>
                <a:cs typeface="+mn-cs"/>
              </a:rPr>
              <a:t> (</a:t>
            </a:r>
            <a:r>
              <a:rPr lang="en-US" sz="1700" dirty="0" err="1">
                <a:solidFill>
                  <a:prstClr val="black"/>
                </a:solidFill>
                <a:ea typeface="ＭＳ Ｐゴシック" pitchFamily="34" charset="-128"/>
                <a:cs typeface="+mn-cs"/>
              </a:rPr>
              <a:t>Exco</a:t>
            </a:r>
            <a:r>
              <a:rPr lang="en-US" sz="1700" dirty="0">
                <a:solidFill>
                  <a:prstClr val="black"/>
                </a:solidFill>
                <a:ea typeface="ＭＳ Ｐゴシック" pitchFamily="34" charset="-128"/>
                <a:cs typeface="+mn-cs"/>
              </a:rPr>
              <a:t> Chairperson)</a:t>
            </a:r>
          </a:p>
          <a:p>
            <a:pPr marL="400050" indent="-285750" algn="just" defTabSz="457200">
              <a:lnSpc>
                <a:spcPct val="100000"/>
              </a:lnSpc>
              <a:spcBef>
                <a:spcPct val="0"/>
              </a:spcBef>
            </a:pPr>
            <a:r>
              <a:rPr lang="en-US" sz="1700" dirty="0" err="1">
                <a:solidFill>
                  <a:prstClr val="black"/>
                </a:solidFill>
                <a:ea typeface="ＭＳ Ｐゴシック" pitchFamily="34" charset="-128"/>
                <a:cs typeface="+mn-cs"/>
              </a:rPr>
              <a:t>Mr</a:t>
            </a:r>
            <a:r>
              <a:rPr lang="en-US" sz="1700" dirty="0">
                <a:solidFill>
                  <a:prstClr val="black"/>
                </a:solidFill>
                <a:ea typeface="ＭＳ Ｐゴシック" pitchFamily="34" charset="-128"/>
                <a:cs typeface="+mn-cs"/>
              </a:rPr>
              <a:t> Pieter William </a:t>
            </a:r>
            <a:r>
              <a:rPr lang="en-US" sz="1700" dirty="0" err="1">
                <a:solidFill>
                  <a:prstClr val="black"/>
                </a:solidFill>
                <a:ea typeface="ＭＳ Ｐゴシック" pitchFamily="34" charset="-128"/>
                <a:cs typeface="+mn-cs"/>
              </a:rPr>
              <a:t>Koeberg</a:t>
            </a:r>
            <a:r>
              <a:rPr lang="en-US" sz="1700" dirty="0">
                <a:solidFill>
                  <a:prstClr val="black"/>
                </a:solidFill>
                <a:ea typeface="ＭＳ Ｐゴシック" pitchFamily="34" charset="-128"/>
                <a:cs typeface="+mn-cs"/>
              </a:rPr>
              <a:t> (Chairperson: Engineering and Planning Services Committee)</a:t>
            </a:r>
          </a:p>
          <a:p>
            <a:pPr marL="400050" indent="-285750" algn="just" defTabSz="457200">
              <a:lnSpc>
                <a:spcPct val="100000"/>
              </a:lnSpc>
              <a:spcBef>
                <a:spcPct val="0"/>
              </a:spcBef>
            </a:pPr>
            <a:r>
              <a:rPr lang="en-US" sz="1700" dirty="0" err="1">
                <a:solidFill>
                  <a:prstClr val="black"/>
                </a:solidFill>
                <a:ea typeface="ＭＳ Ｐゴシック" pitchFamily="34" charset="-128"/>
                <a:cs typeface="+mn-cs"/>
              </a:rPr>
              <a:t>Mr</a:t>
            </a:r>
            <a:r>
              <a:rPr lang="en-US" sz="1700" dirty="0">
                <a:solidFill>
                  <a:prstClr val="black"/>
                </a:solidFill>
                <a:ea typeface="ＭＳ Ｐゴシック" pitchFamily="34" charset="-128"/>
                <a:cs typeface="+mn-cs"/>
              </a:rPr>
              <a:t> Ewald </a:t>
            </a:r>
            <a:r>
              <a:rPr lang="en-US" sz="1700" dirty="0" err="1">
                <a:solidFill>
                  <a:prstClr val="black"/>
                </a:solidFill>
                <a:ea typeface="ＭＳ Ｐゴシック" pitchFamily="34" charset="-128"/>
                <a:cs typeface="+mn-cs"/>
              </a:rPr>
              <a:t>Loock</a:t>
            </a:r>
            <a:r>
              <a:rPr lang="en-US" sz="1700" dirty="0">
                <a:solidFill>
                  <a:prstClr val="black"/>
                </a:solidFill>
                <a:ea typeface="ＭＳ Ｐゴシック" pitchFamily="34" charset="-128"/>
                <a:cs typeface="+mn-cs"/>
              </a:rPr>
              <a:t> (Chairperson: Budget and Treasury Committee)</a:t>
            </a:r>
          </a:p>
          <a:p>
            <a:pPr marL="400050" indent="-285750" algn="just" defTabSz="457200">
              <a:lnSpc>
                <a:spcPct val="100000"/>
              </a:lnSpc>
              <a:spcBef>
                <a:spcPct val="0"/>
              </a:spcBef>
            </a:pPr>
            <a:r>
              <a:rPr lang="en-US" sz="1700" dirty="0" err="1">
                <a:solidFill>
                  <a:prstClr val="black"/>
                </a:solidFill>
                <a:ea typeface="ＭＳ Ｐゴシック" pitchFamily="34" charset="-128"/>
                <a:cs typeface="+mn-cs"/>
              </a:rPr>
              <a:t>Notizi</a:t>
            </a:r>
            <a:r>
              <a:rPr lang="en-US" sz="1700" dirty="0">
                <a:solidFill>
                  <a:prstClr val="black"/>
                </a:solidFill>
                <a:ea typeface="ＭＳ Ｐゴシック" pitchFamily="34" charset="-128"/>
                <a:cs typeface="+mn-cs"/>
              </a:rPr>
              <a:t> Vanda (Chairperson: Community Services Committee)</a:t>
            </a:r>
          </a:p>
        </p:txBody>
      </p:sp>
      <p:sp>
        <p:nvSpPr>
          <p:cNvPr id="4" name="Content Placeholder 3"/>
          <p:cNvSpPr>
            <a:spLocks noGrp="1"/>
          </p:cNvSpPr>
          <p:nvPr>
            <p:ph sz="half" idx="2"/>
          </p:nvPr>
        </p:nvSpPr>
        <p:spPr>
          <a:xfrm>
            <a:off x="4629150" y="1196752"/>
            <a:ext cx="3886200" cy="5328592"/>
          </a:xfrm>
        </p:spPr>
        <p:txBody>
          <a:bodyPr/>
          <a:lstStyle/>
          <a:p>
            <a:pPr marL="0" marR="0" indent="0" algn="just">
              <a:lnSpc>
                <a:spcPct val="115000"/>
              </a:lnSpc>
              <a:spcBef>
                <a:spcPts val="0"/>
              </a:spcBef>
              <a:spcAft>
                <a:spcPts val="0"/>
              </a:spcAft>
              <a:buNone/>
            </a:pPr>
            <a:r>
              <a:rPr lang="en-ZA" sz="1700" b="1" i="1" dirty="0">
                <a:ea typeface="Calibri" panose="020F0502020204030204" pitchFamily="34" charset="0"/>
                <a:cs typeface="Times New Roman" panose="02020603050405020304" pitchFamily="18" charset="0"/>
              </a:rPr>
              <a:t>The relationship between councillors and municipal administration:</a:t>
            </a:r>
          </a:p>
          <a:p>
            <a:pPr marL="0" marR="0" indent="0" algn="just">
              <a:lnSpc>
                <a:spcPct val="115000"/>
              </a:lnSpc>
              <a:spcBef>
                <a:spcPts val="0"/>
              </a:spcBef>
              <a:spcAft>
                <a:spcPts val="0"/>
              </a:spcAft>
              <a:buNone/>
            </a:pPr>
            <a:endParaRPr lang="en-US" sz="17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spcAft>
                <a:spcPts val="0"/>
              </a:spcAft>
            </a:pPr>
            <a:r>
              <a:rPr lang="en-ZA" dirty="0">
                <a:ea typeface="Calibri" panose="020F0502020204030204" pitchFamily="34" charset="0"/>
                <a:cs typeface="Times New Roman" panose="02020603050405020304" pitchFamily="18" charset="0"/>
              </a:rPr>
              <a:t>Relationship between Political leadership, Troika and DBNLM administration is sound  and each have a reasonably good understanding of their roles and responsibilities. </a:t>
            </a:r>
          </a:p>
          <a:p>
            <a:pPr marL="0" indent="0" algn="just">
              <a:lnSpc>
                <a:spcPct val="115000"/>
              </a:lnSpc>
              <a:spcBef>
                <a:spcPts val="0"/>
              </a:spcBef>
              <a:spcAft>
                <a:spcPts val="0"/>
              </a:spcAft>
              <a:buNone/>
            </a:pPr>
            <a:endParaRPr lang="en-ZA" dirty="0">
              <a:ea typeface="Calibri" panose="020F0502020204030204" pitchFamily="34" charset="0"/>
              <a:cs typeface="Times New Roman" panose="02020603050405020304" pitchFamily="18" charset="0"/>
            </a:endParaRPr>
          </a:p>
          <a:p>
            <a:pPr algn="just">
              <a:lnSpc>
                <a:spcPct val="115000"/>
              </a:lnSpc>
              <a:spcBef>
                <a:spcPts val="0"/>
              </a:spcBef>
              <a:spcAft>
                <a:spcPts val="0"/>
              </a:spcAft>
            </a:pPr>
            <a:r>
              <a:rPr lang="en-ZA" dirty="0">
                <a:ea typeface="Calibri" panose="020F0502020204030204" pitchFamily="34" charset="0"/>
                <a:cs typeface="Times New Roman" panose="02020603050405020304" pitchFamily="18" charset="0"/>
              </a:rPr>
              <a:t>Troika meets per schedule, dedicated all Mondays for their Political meeting.</a:t>
            </a:r>
          </a:p>
          <a:p>
            <a:pPr algn="just">
              <a:lnSpc>
                <a:spcPct val="115000"/>
              </a:lnSpc>
              <a:spcBef>
                <a:spcPts val="0"/>
              </a:spcBef>
              <a:spcAft>
                <a:spcPts val="0"/>
              </a:spcAft>
            </a:pPr>
            <a:endParaRPr lang="en-ZA" dirty="0">
              <a:ea typeface="Calibri" panose="020F0502020204030204" pitchFamily="34" charset="0"/>
              <a:cs typeface="Times New Roman" panose="02020603050405020304" pitchFamily="18" charset="0"/>
            </a:endParaRPr>
          </a:p>
          <a:p>
            <a:pPr algn="just">
              <a:lnSpc>
                <a:spcPct val="115000"/>
              </a:lnSpc>
              <a:spcBef>
                <a:spcPts val="0"/>
              </a:spcBef>
              <a:spcAft>
                <a:spcPts val="0"/>
              </a:spcAft>
            </a:pPr>
            <a:endParaRPr lang="en-ZA" dirty="0">
              <a:ea typeface="Calibri" panose="020F0502020204030204" pitchFamily="34" charset="0"/>
              <a:cs typeface="Times New Roman" panose="02020603050405020304" pitchFamily="18" charset="0"/>
            </a:endParaRPr>
          </a:p>
          <a:p>
            <a:pPr marL="0" indent="0" algn="just">
              <a:lnSpc>
                <a:spcPct val="115000"/>
              </a:lnSpc>
              <a:spcBef>
                <a:spcPts val="0"/>
              </a:spcBef>
              <a:spcAft>
                <a:spcPts val="0"/>
              </a:spcAft>
              <a:buNone/>
            </a:pPr>
            <a:endParaRPr lang="en-ZA" dirty="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endParaRPr lang="en-US" dirty="0"/>
          </a:p>
          <a:p>
            <a:pPr algn="just"/>
            <a:endParaRPr lang="en-ZA" dirty="0"/>
          </a:p>
          <a:p>
            <a:endParaRPr lang="en-ZA" dirty="0"/>
          </a:p>
        </p:txBody>
      </p:sp>
      <p:sp>
        <p:nvSpPr>
          <p:cNvPr id="5" name="Slide Number Placeholder 4"/>
          <p:cNvSpPr>
            <a:spLocks noGrp="1"/>
          </p:cNvSpPr>
          <p:nvPr>
            <p:ph type="sldNum" sz="quarter" idx="12"/>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7D1B44E7-E1DC-4BA0-A8D3-21BCA9610FFD}" type="slidenum">
              <a:rPr kumimoji="0" lang="en-US" altLang="en-US" sz="105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5</a:t>
            </a:fld>
            <a:endParaRPr kumimoji="0" lang="en-US" altLang="en-US" sz="1050" b="1"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spTree>
    <p:extLst>
      <p:ext uri="{BB962C8B-B14F-4D97-AF65-F5344CB8AC3E}">
        <p14:creationId xmlns:p14="http://schemas.microsoft.com/office/powerpoint/2010/main" xmlns="" val="3499119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1"/>
            <a:ext cx="8352928" cy="576064"/>
          </a:xfrm>
          <a:ln>
            <a:solidFill>
              <a:schemeClr val="tx1"/>
            </a:solidFill>
          </a:ln>
        </p:spPr>
        <p:txBody>
          <a:bodyPr/>
          <a:lstStyle/>
          <a:p>
            <a:r>
              <a:rPr lang="en-US" sz="2600" dirty="0"/>
              <a:t>GOVERNANCE</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6</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395536" y="836712"/>
            <a:ext cx="8352928" cy="5995487"/>
          </a:xfrm>
          <a:prstGeom prst="rect">
            <a:avLst/>
          </a:prstGeom>
          <a:noFill/>
          <a:ln>
            <a:solidFill>
              <a:schemeClr val="tx1"/>
            </a:solidFill>
          </a:ln>
        </p:spPr>
        <p:txBody>
          <a:bodyPr wrap="square" rtlCol="0">
            <a:spAutoFit/>
          </a:bodyPr>
          <a:lstStyle/>
          <a:p>
            <a:pPr marL="342900" lvl="0" indent="-342900" algn="just">
              <a:buFont typeface="Arial" panose="020B0604020202020204" pitchFamily="34" charset="0"/>
              <a:buChar char="•"/>
            </a:pPr>
            <a:r>
              <a:rPr lang="en-ZA" sz="1900" dirty="0">
                <a:solidFill>
                  <a:prstClr val="black"/>
                </a:solidFill>
              </a:rPr>
              <a:t>Political administrative interface- It is constituted by 27 council members and is governed by ANC.</a:t>
            </a:r>
          </a:p>
          <a:p>
            <a:pPr marL="342900" lvl="0" indent="-342900" algn="just">
              <a:buFont typeface="Arial" panose="020B0604020202020204" pitchFamily="34" charset="0"/>
              <a:buChar char="•"/>
            </a:pPr>
            <a:r>
              <a:rPr lang="en-ZA" sz="1900" dirty="0">
                <a:solidFill>
                  <a:prstClr val="black"/>
                </a:solidFill>
              </a:rPr>
              <a:t>Functionality of governance structures:</a:t>
            </a:r>
            <a:endParaRPr lang="en-US" sz="1900" dirty="0">
              <a:ea typeface="Calibri" panose="020F0502020204030204" pitchFamily="34" charset="0"/>
              <a:cs typeface="Arial" panose="020B0604020202020204" pitchFamily="34" charset="0"/>
            </a:endParaRPr>
          </a:p>
          <a:p>
            <a:pPr marL="630238" lvl="1" indent="-273050" algn="just">
              <a:lnSpc>
                <a:spcPct val="115000"/>
              </a:lnSpc>
              <a:spcBef>
                <a:spcPts val="0"/>
              </a:spcBef>
              <a:spcAft>
                <a:spcPts val="0"/>
              </a:spcAft>
              <a:buFont typeface="Wingdings" panose="05000000000000000000" pitchFamily="2" charset="2"/>
              <a:buChar char="ü"/>
            </a:pPr>
            <a:r>
              <a:rPr lang="en-US" sz="1900" dirty="0">
                <a:ea typeface="Calibri" panose="020F0502020204030204" pitchFamily="34" charset="0"/>
                <a:cs typeface="Arial" panose="020B0604020202020204" pitchFamily="34" charset="0"/>
              </a:rPr>
              <a:t>Council and the Executive Committee meet on a regular basis since the inaugural meeting. Committees meet regularly as per year planner.</a:t>
            </a:r>
          </a:p>
          <a:p>
            <a:pPr marL="630238" lvl="1" indent="-273050" algn="just">
              <a:lnSpc>
                <a:spcPct val="115000"/>
              </a:lnSpc>
              <a:spcBef>
                <a:spcPts val="0"/>
              </a:spcBef>
              <a:spcAft>
                <a:spcPts val="0"/>
              </a:spcAft>
              <a:buFont typeface="Wingdings" panose="05000000000000000000" pitchFamily="2" charset="2"/>
              <a:buChar char="ü"/>
            </a:pPr>
            <a:r>
              <a:rPr lang="en-US" sz="1900" dirty="0">
                <a:ea typeface="Calibri" panose="020F0502020204030204" pitchFamily="34" charset="0"/>
                <a:cs typeface="Arial" panose="020B0604020202020204" pitchFamily="34" charset="0"/>
              </a:rPr>
              <a:t>A Council policy Workshop was held on after the merger where the rules of order of Council, some HR and Financial Policies, have been dealt with. These policies were approved by Council on 29 May 2018 they are now being reviewed with the assistance of Provincial Cogta,</a:t>
            </a:r>
          </a:p>
          <a:p>
            <a:pPr marL="630238" lvl="1" indent="-273050" algn="just">
              <a:lnSpc>
                <a:spcPct val="115000"/>
              </a:lnSpc>
              <a:spcBef>
                <a:spcPts val="0"/>
              </a:spcBef>
              <a:spcAft>
                <a:spcPts val="0"/>
              </a:spcAft>
              <a:buFont typeface="Wingdings" panose="05000000000000000000" pitchFamily="2" charset="2"/>
              <a:buChar char="ü"/>
            </a:pPr>
            <a:r>
              <a:rPr lang="en-US" sz="1900" dirty="0">
                <a:ea typeface="Calibri" panose="020F0502020204030204" pitchFamily="34" charset="0"/>
                <a:cs typeface="Arial" panose="020B0604020202020204" pitchFamily="34" charset="0"/>
              </a:rPr>
              <a:t>An Audit Committee has been appointed and meet on a quarterly basis. </a:t>
            </a:r>
          </a:p>
          <a:p>
            <a:pPr marL="630238" lvl="1" indent="-273050" algn="just">
              <a:lnSpc>
                <a:spcPct val="115000"/>
              </a:lnSpc>
              <a:spcBef>
                <a:spcPts val="0"/>
              </a:spcBef>
              <a:spcAft>
                <a:spcPts val="0"/>
              </a:spcAft>
              <a:buFont typeface="Wingdings" panose="05000000000000000000" pitchFamily="2" charset="2"/>
              <a:buChar char="ü"/>
            </a:pPr>
            <a:r>
              <a:rPr lang="en-US" sz="1900" dirty="0">
                <a:ea typeface="Calibri" panose="020F0502020204030204" pitchFamily="34" charset="0"/>
                <a:cs typeface="Arial" panose="020B0604020202020204" pitchFamily="34" charset="0"/>
              </a:rPr>
              <a:t>An Internal Audit Steering Committee has been established chaired by the Accounting Officer. The purpose of this committee is for management to discuss the internal audit reports submitted to the audit committee.</a:t>
            </a:r>
          </a:p>
          <a:p>
            <a:pPr marL="630238" lvl="1" indent="-273050" algn="just">
              <a:lnSpc>
                <a:spcPct val="115000"/>
              </a:lnSpc>
              <a:spcBef>
                <a:spcPts val="0"/>
              </a:spcBef>
              <a:spcAft>
                <a:spcPts val="0"/>
              </a:spcAft>
              <a:buFont typeface="Wingdings" panose="05000000000000000000" pitchFamily="2" charset="2"/>
              <a:buChar char="ü"/>
            </a:pPr>
            <a:r>
              <a:rPr lang="en-US" sz="1900" dirty="0">
                <a:ea typeface="Calibri" panose="020F0502020204030204" pitchFamily="34" charset="0"/>
                <a:cs typeface="Arial" panose="020B0604020202020204" pitchFamily="34" charset="0"/>
              </a:rPr>
              <a:t>MPAC Committee has been established and is meeting regularly.</a:t>
            </a:r>
          </a:p>
          <a:p>
            <a:pPr lvl="1">
              <a:lnSpc>
                <a:spcPct val="115000"/>
              </a:lnSpc>
              <a:spcBef>
                <a:spcPts val="0"/>
              </a:spcBef>
              <a:spcAft>
                <a:spcPts val="0"/>
              </a:spcAft>
            </a:pPr>
            <a:endParaRPr lang="en-US" dirty="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226313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352928" cy="481649"/>
          </a:xfrm>
          <a:ln>
            <a:solidFill>
              <a:schemeClr val="tx1"/>
            </a:solidFill>
          </a:ln>
        </p:spPr>
        <p:txBody>
          <a:bodyPr/>
          <a:lstStyle/>
          <a:p>
            <a:r>
              <a:rPr lang="en-US" sz="2600" dirty="0"/>
              <a:t>GOVERNANCE</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7</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395536" y="764704"/>
            <a:ext cx="8352928" cy="6155531"/>
          </a:xfrm>
          <a:prstGeom prst="rect">
            <a:avLst/>
          </a:prstGeom>
          <a:noFill/>
          <a:ln>
            <a:solidFill>
              <a:schemeClr val="tx1"/>
            </a:solidFill>
          </a:ln>
        </p:spPr>
        <p:txBody>
          <a:bodyPr wrap="square" rtlCol="0">
            <a:spAutoFit/>
          </a:bodyPr>
          <a:lstStyle/>
          <a:p>
            <a:pPr lvl="0" algn="just"/>
            <a:r>
              <a:rPr lang="en-ZA" sz="2200" b="1" dirty="0"/>
              <a:t>Audit outcomes </a:t>
            </a:r>
            <a:r>
              <a:rPr lang="en-ZA" sz="2200" dirty="0"/>
              <a:t>– last 3 financial years</a:t>
            </a:r>
          </a:p>
          <a:p>
            <a:pPr marL="357188" lvl="1" indent="-357188" algn="just">
              <a:buFont typeface="Arial" panose="020B0604020202020204" pitchFamily="34" charset="0"/>
              <a:buChar char="•"/>
            </a:pPr>
            <a:r>
              <a:rPr lang="en-ZA" sz="2200" dirty="0"/>
              <a:t>The municipality received a disclaimer audit opinion for three consecutive years 2016/17, 2017/18 and 2018/19.</a:t>
            </a:r>
          </a:p>
          <a:p>
            <a:pPr marL="342900" indent="-342900" algn="just">
              <a:buFont typeface="Arial" panose="020B0604020202020204" pitchFamily="34" charset="0"/>
              <a:buChar char="•"/>
            </a:pPr>
            <a:r>
              <a:rPr lang="en-ZA" sz="2200" dirty="0"/>
              <a:t>Litigations by and against the municipality</a:t>
            </a:r>
          </a:p>
          <a:p>
            <a:pPr marL="342900" indent="-342900" algn="just">
              <a:buFont typeface="Arial" panose="020B0604020202020204" pitchFamily="34" charset="0"/>
              <a:buChar char="•"/>
            </a:pPr>
            <a:r>
              <a:rPr lang="en-ZA" sz="2200" dirty="0">
                <a:solidFill>
                  <a:prstClr val="black"/>
                </a:solidFill>
              </a:rPr>
              <a:t>The Auditor-General report for 2018/19 reflects the following areas of non-compliance with legislation:</a:t>
            </a:r>
          </a:p>
          <a:p>
            <a:pPr marL="800100" lvl="1" indent="-342900" algn="just">
              <a:buFont typeface="Wingdings" panose="05000000000000000000" pitchFamily="2" charset="2"/>
              <a:buChar char="ü"/>
            </a:pPr>
            <a:r>
              <a:rPr lang="en-ZA" sz="2200" dirty="0">
                <a:solidFill>
                  <a:prstClr val="black"/>
                </a:solidFill>
              </a:rPr>
              <a:t>Council has failed to adopt an oversight report containing the Council’s comments on the annual report as required by section 129 of the MFMA;</a:t>
            </a:r>
          </a:p>
          <a:p>
            <a:pPr marL="800100" lvl="1" indent="-342900" algn="just">
              <a:buFont typeface="Wingdings" panose="05000000000000000000" pitchFamily="2" charset="2"/>
              <a:buChar char="ü"/>
            </a:pPr>
            <a:r>
              <a:rPr lang="en-ZA" sz="2200" dirty="0">
                <a:solidFill>
                  <a:prstClr val="black"/>
                </a:solidFill>
              </a:rPr>
              <a:t>Lack of an adequate record keeping system;</a:t>
            </a:r>
          </a:p>
          <a:p>
            <a:pPr marL="800100" lvl="1" indent="-342900" algn="just">
              <a:buFont typeface="Wingdings" panose="05000000000000000000" pitchFamily="2" charset="2"/>
              <a:buChar char="ü"/>
            </a:pPr>
            <a:r>
              <a:rPr lang="en-ZA" sz="2200" dirty="0">
                <a:solidFill>
                  <a:prstClr val="black"/>
                </a:solidFill>
              </a:rPr>
              <a:t>Unreliability of performance information.</a:t>
            </a:r>
          </a:p>
          <a:p>
            <a:pPr marL="342900" lvl="0" indent="-342900" algn="just">
              <a:buFont typeface="Arial" panose="020B0604020202020204" pitchFamily="34" charset="0"/>
              <a:buChar char="•"/>
            </a:pPr>
            <a:r>
              <a:rPr lang="en-ZA" sz="2400" dirty="0">
                <a:solidFill>
                  <a:prstClr val="black"/>
                </a:solidFill>
              </a:rPr>
              <a:t>The </a:t>
            </a:r>
            <a:r>
              <a:rPr lang="en-ZA" sz="2400" dirty="0" err="1">
                <a:solidFill>
                  <a:prstClr val="black"/>
                </a:solidFill>
              </a:rPr>
              <a:t>Beyers</a:t>
            </a:r>
            <a:r>
              <a:rPr lang="en-ZA" sz="2400" dirty="0">
                <a:solidFill>
                  <a:prstClr val="black"/>
                </a:solidFill>
              </a:rPr>
              <a:t> </a:t>
            </a:r>
            <a:r>
              <a:rPr lang="en-ZA" sz="2400" dirty="0" err="1">
                <a:solidFill>
                  <a:prstClr val="black"/>
                </a:solidFill>
              </a:rPr>
              <a:t>Naude</a:t>
            </a:r>
            <a:r>
              <a:rPr lang="en-ZA" sz="2400" dirty="0">
                <a:solidFill>
                  <a:prstClr val="black"/>
                </a:solidFill>
              </a:rPr>
              <a:t> LM responded </a:t>
            </a:r>
            <a:r>
              <a:rPr lang="en-ZA" sz="2400" dirty="0" smtClean="0">
                <a:solidFill>
                  <a:prstClr val="black"/>
                </a:solidFill>
              </a:rPr>
              <a:t>during </a:t>
            </a:r>
            <a:r>
              <a:rPr lang="en-ZA" sz="2400" dirty="0">
                <a:solidFill>
                  <a:prstClr val="black"/>
                </a:solidFill>
              </a:rPr>
              <a:t>July, August, September and </a:t>
            </a:r>
            <a:r>
              <a:rPr lang="en-ZA" sz="2400" dirty="0" smtClean="0">
                <a:solidFill>
                  <a:prstClr val="black"/>
                </a:solidFill>
              </a:rPr>
              <a:t>October in </a:t>
            </a:r>
            <a:r>
              <a:rPr lang="en-ZA" sz="2400" dirty="0">
                <a:solidFill>
                  <a:prstClr val="black"/>
                </a:solidFill>
              </a:rPr>
              <a:t>the 2019/20 municipal financial year (July 2019 to June 2020) in terms of the monthly B2B reporting to the </a:t>
            </a:r>
            <a:r>
              <a:rPr lang="en-ZA" sz="2400" dirty="0" err="1">
                <a:solidFill>
                  <a:prstClr val="black"/>
                </a:solidFill>
              </a:rPr>
              <a:t>DCoG</a:t>
            </a:r>
            <a:r>
              <a:rPr lang="en-ZA" sz="2400" dirty="0">
                <a:solidFill>
                  <a:prstClr val="black"/>
                </a:solidFill>
              </a:rPr>
              <a:t>. </a:t>
            </a:r>
          </a:p>
          <a:p>
            <a:pPr marL="342900" lvl="0" indent="-342900" algn="just">
              <a:buFont typeface="Arial" panose="020B0604020202020204" pitchFamily="34" charset="0"/>
              <a:buChar char="•"/>
            </a:pPr>
            <a:r>
              <a:rPr lang="en-ZA" sz="2400" dirty="0">
                <a:solidFill>
                  <a:prstClr val="black"/>
                </a:solidFill>
              </a:rPr>
              <a:t>The IDP and Budget was approved for </a:t>
            </a:r>
            <a:r>
              <a:rPr lang="en-ZA" sz="2400" dirty="0" smtClean="0">
                <a:solidFill>
                  <a:prstClr val="black"/>
                </a:solidFill>
              </a:rPr>
              <a:t>2020/2021.</a:t>
            </a:r>
            <a:endParaRPr lang="en-ZA" sz="2400" dirty="0">
              <a:solidFill>
                <a:prstClr val="black"/>
              </a:solidFill>
            </a:endParaRPr>
          </a:p>
          <a:p>
            <a:pPr algn="just"/>
            <a:endParaRPr lang="en-ZA" sz="1600" dirty="0"/>
          </a:p>
          <a:p>
            <a:pPr marL="342900" indent="-342900" algn="just">
              <a:buFont typeface="Arial" panose="020B0604020202020204" pitchFamily="34" charset="0"/>
              <a:buChar char="•"/>
            </a:pPr>
            <a:endParaRPr lang="en-ZA" sz="1600" dirty="0"/>
          </a:p>
        </p:txBody>
      </p:sp>
    </p:spTree>
    <p:extLst>
      <p:ext uri="{BB962C8B-B14F-4D97-AF65-F5344CB8AC3E}">
        <p14:creationId xmlns:p14="http://schemas.microsoft.com/office/powerpoint/2010/main" xmlns="" val="4010866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2697"/>
            <a:ext cx="7886700" cy="437991"/>
          </a:xfrm>
        </p:spPr>
        <p:txBody>
          <a:bodyPr/>
          <a:lstStyle/>
          <a:p>
            <a:r>
              <a:rPr lang="en-US" sz="3200" dirty="0"/>
              <a:t>MUNICIPAL ADMINISTRATION</a:t>
            </a:r>
            <a:endParaRPr lang="en-ZA" sz="3200" dirty="0"/>
          </a:p>
        </p:txBody>
      </p:sp>
      <p:sp>
        <p:nvSpPr>
          <p:cNvPr id="3" name="Content Placeholder 2"/>
          <p:cNvSpPr>
            <a:spLocks noGrp="1"/>
          </p:cNvSpPr>
          <p:nvPr>
            <p:ph sz="half" idx="1"/>
          </p:nvPr>
        </p:nvSpPr>
        <p:spPr>
          <a:xfrm>
            <a:off x="628650" y="764704"/>
            <a:ext cx="3886200" cy="4908203"/>
          </a:xfrm>
        </p:spPr>
        <p:txBody>
          <a:bodyPr/>
          <a:lstStyle/>
          <a:p>
            <a:pPr marL="342900" lvl="0" indent="-342900" algn="just" defTabSz="457200">
              <a:lnSpc>
                <a:spcPct val="100000"/>
              </a:lnSpc>
              <a:spcBef>
                <a:spcPct val="0"/>
              </a:spcBef>
            </a:pPr>
            <a:r>
              <a:rPr lang="en-ZA" sz="1700" b="1" dirty="0"/>
              <a:t>Section 56 positions </a:t>
            </a:r>
            <a:r>
              <a:rPr lang="en-ZA" sz="1700" dirty="0"/>
              <a:t>(</a:t>
            </a:r>
            <a:r>
              <a:rPr lang="en-ZA" sz="1700" dirty="0">
                <a:solidFill>
                  <a:prstClr val="black"/>
                </a:solidFill>
                <a:ea typeface="ＭＳ Ｐゴシック" pitchFamily="34" charset="-128"/>
              </a:rPr>
              <a:t>The process of filling three critical posts of CFO, Director: Community Services and Cooperative affairs has been finalised awaiting MEC concurrence.</a:t>
            </a:r>
            <a:endParaRPr lang="en-ZA" sz="1700" dirty="0"/>
          </a:p>
          <a:p>
            <a:pPr marL="457200" lvl="1" indent="0" defTabSz="457200">
              <a:lnSpc>
                <a:spcPct val="100000"/>
              </a:lnSpc>
              <a:spcBef>
                <a:spcPts val="0"/>
              </a:spcBef>
              <a:spcAft>
                <a:spcPts val="0"/>
              </a:spcAft>
              <a:buNone/>
            </a:pPr>
            <a:r>
              <a:rPr lang="en-US" sz="1700" dirty="0">
                <a:solidFill>
                  <a:prstClr val="black"/>
                </a:solidFill>
                <a:ea typeface="Calibri" panose="020F0502020204030204" pitchFamily="34" charset="0"/>
              </a:rPr>
              <a:t>An organogram has been approved by Council in September 2017.   The following four Directorates have been approved by Council:</a:t>
            </a:r>
          </a:p>
          <a:p>
            <a:pPr marL="800100" lvl="1" indent="-342900" defTabSz="457200">
              <a:lnSpc>
                <a:spcPct val="100000"/>
              </a:lnSpc>
              <a:spcBef>
                <a:spcPts val="0"/>
              </a:spcBef>
              <a:spcAft>
                <a:spcPts val="0"/>
              </a:spcAft>
            </a:pPr>
            <a:r>
              <a:rPr lang="en-US" sz="1700" dirty="0">
                <a:solidFill>
                  <a:prstClr val="black"/>
                </a:solidFill>
                <a:ea typeface="Calibri" panose="020F0502020204030204" pitchFamily="34" charset="0"/>
              </a:rPr>
              <a:t>Corporate Services</a:t>
            </a:r>
          </a:p>
          <a:p>
            <a:pPr marL="800100" lvl="1" indent="-342900" defTabSz="457200">
              <a:lnSpc>
                <a:spcPct val="100000"/>
              </a:lnSpc>
              <a:spcBef>
                <a:spcPts val="0"/>
              </a:spcBef>
              <a:spcAft>
                <a:spcPts val="0"/>
              </a:spcAft>
            </a:pPr>
            <a:r>
              <a:rPr lang="en-US" sz="1700" dirty="0">
                <a:solidFill>
                  <a:prstClr val="black"/>
                </a:solidFill>
                <a:ea typeface="Calibri" panose="020F0502020204030204" pitchFamily="34" charset="0"/>
              </a:rPr>
              <a:t>Budget and Treasury</a:t>
            </a:r>
          </a:p>
          <a:p>
            <a:pPr marL="800100" lvl="1" indent="-342900" defTabSz="457200">
              <a:lnSpc>
                <a:spcPct val="100000"/>
              </a:lnSpc>
              <a:spcBef>
                <a:spcPts val="0"/>
              </a:spcBef>
              <a:spcAft>
                <a:spcPts val="0"/>
              </a:spcAft>
            </a:pPr>
            <a:r>
              <a:rPr lang="en-US" sz="1700" dirty="0">
                <a:solidFill>
                  <a:prstClr val="black"/>
                </a:solidFill>
                <a:ea typeface="Calibri" panose="020F0502020204030204" pitchFamily="34" charset="0"/>
              </a:rPr>
              <a:t>Community Services</a:t>
            </a:r>
          </a:p>
          <a:p>
            <a:pPr marL="800100" lvl="1" indent="-342900" defTabSz="457200">
              <a:lnSpc>
                <a:spcPct val="100000"/>
              </a:lnSpc>
              <a:spcBef>
                <a:spcPts val="0"/>
              </a:spcBef>
              <a:spcAft>
                <a:spcPts val="0"/>
              </a:spcAft>
            </a:pPr>
            <a:r>
              <a:rPr lang="en-US" sz="1700" dirty="0">
                <a:solidFill>
                  <a:prstClr val="black"/>
                </a:solidFill>
                <a:ea typeface="Calibri" panose="020F0502020204030204" pitchFamily="34" charset="0"/>
              </a:rPr>
              <a:t>Engineering and Planning</a:t>
            </a:r>
          </a:p>
          <a:p>
            <a:r>
              <a:rPr lang="en-ZA" sz="1700" dirty="0">
                <a:solidFill>
                  <a:prstClr val="black"/>
                </a:solidFill>
                <a:ea typeface="Times New Roman" panose="02020603050405020304" pitchFamily="18" charset="0"/>
              </a:rPr>
              <a:t>The municipality is in a process of  reviewing and adopted its organogram for the current financial year. </a:t>
            </a:r>
            <a:endParaRPr lang="en-ZA" sz="1700" dirty="0"/>
          </a:p>
        </p:txBody>
      </p:sp>
      <p:sp>
        <p:nvSpPr>
          <p:cNvPr id="4" name="Content Placeholder 3"/>
          <p:cNvSpPr>
            <a:spLocks noGrp="1"/>
          </p:cNvSpPr>
          <p:nvPr>
            <p:ph sz="half" idx="2"/>
          </p:nvPr>
        </p:nvSpPr>
        <p:spPr>
          <a:xfrm>
            <a:off x="4860032" y="764704"/>
            <a:ext cx="3960440" cy="5328592"/>
          </a:xfrm>
        </p:spPr>
        <p:txBody>
          <a:bodyPr/>
          <a:lstStyle/>
          <a:p>
            <a:pPr marL="0" lvl="0" indent="0" defTabSz="457200">
              <a:lnSpc>
                <a:spcPct val="115000"/>
              </a:lnSpc>
              <a:spcBef>
                <a:spcPts val="0"/>
              </a:spcBef>
              <a:spcAft>
                <a:spcPts val="0"/>
              </a:spcAft>
              <a:buNone/>
            </a:pPr>
            <a:r>
              <a:rPr lang="en-ZA" sz="1800" b="1" dirty="0">
                <a:solidFill>
                  <a:prstClr val="black"/>
                </a:solidFill>
                <a:ea typeface="ＭＳ Ｐゴシック" pitchFamily="34" charset="-128"/>
              </a:rPr>
              <a:t>Capacity levels:</a:t>
            </a:r>
          </a:p>
          <a:p>
            <a:pPr marL="800100" lvl="1" indent="-342900" defTabSz="457200">
              <a:lnSpc>
                <a:spcPct val="115000"/>
              </a:lnSpc>
              <a:spcBef>
                <a:spcPts val="0"/>
              </a:spcBef>
              <a:spcAft>
                <a:spcPts val="0"/>
              </a:spcAft>
            </a:pPr>
            <a:r>
              <a:rPr lang="en-US" sz="1800" dirty="0">
                <a:solidFill>
                  <a:prstClr val="black"/>
                </a:solidFill>
                <a:ea typeface="Calibri" panose="020F0502020204030204" pitchFamily="34" charset="0"/>
              </a:rPr>
              <a:t>A Placement policy was adopted by Council.</a:t>
            </a:r>
            <a:r>
              <a:rPr lang="en-US" sz="1800" b="1" dirty="0">
                <a:solidFill>
                  <a:prstClr val="black"/>
                </a:solidFill>
                <a:ea typeface="Calibri" panose="020F0502020204030204" pitchFamily="34" charset="0"/>
              </a:rPr>
              <a:t> </a:t>
            </a:r>
            <a:r>
              <a:rPr lang="en-US" sz="1800" dirty="0">
                <a:solidFill>
                  <a:prstClr val="black"/>
                </a:solidFill>
                <a:ea typeface="Calibri" panose="020F0502020204030204" pitchFamily="34" charset="0"/>
              </a:rPr>
              <a:t>A skills and qualifications audit was done for proper placement of staff from all three municipalities.</a:t>
            </a:r>
          </a:p>
          <a:p>
            <a:pPr marL="800100" lvl="1" indent="-342900" defTabSz="457200">
              <a:lnSpc>
                <a:spcPct val="115000"/>
              </a:lnSpc>
              <a:spcBef>
                <a:spcPts val="0"/>
              </a:spcBef>
              <a:spcAft>
                <a:spcPts val="0"/>
              </a:spcAft>
            </a:pPr>
            <a:r>
              <a:rPr lang="en-ZA" sz="1800" dirty="0">
                <a:solidFill>
                  <a:prstClr val="black"/>
                </a:solidFill>
                <a:ea typeface="Times New Roman" panose="02020603050405020304" pitchFamily="18" charset="0"/>
              </a:rPr>
              <a:t>The Employment Equity report was submitted to the Department of Labour. A consolidated report will be submitted when reporting for 2018/19. The municipality has identified officials to serve on the Local Labour Forum</a:t>
            </a:r>
            <a:endParaRPr lang="en-ZA" sz="1800" dirty="0">
              <a:solidFill>
                <a:prstClr val="black"/>
              </a:solidFill>
              <a:ea typeface="ＭＳ Ｐゴシック" pitchFamily="34" charset="-128"/>
              <a:cs typeface="+mn-cs"/>
            </a:endParaRPr>
          </a:p>
          <a:p>
            <a:pPr marL="800100" lvl="1" indent="-342900" defTabSz="457200">
              <a:lnSpc>
                <a:spcPct val="115000"/>
              </a:lnSpc>
              <a:spcBef>
                <a:spcPts val="0"/>
              </a:spcBef>
              <a:spcAft>
                <a:spcPts val="0"/>
              </a:spcAft>
            </a:pPr>
            <a:endParaRPr lang="en-US" sz="1800" dirty="0">
              <a:solidFill>
                <a:prstClr val="black"/>
              </a:solidFill>
              <a:ea typeface="Calibri" panose="020F0502020204030204" pitchFamily="34" charset="0"/>
            </a:endParaRPr>
          </a:p>
          <a:p>
            <a:endParaRPr lang="en-ZA" b="1" dirty="0"/>
          </a:p>
          <a:p>
            <a:endParaRPr lang="en-ZA" dirty="0"/>
          </a:p>
        </p:txBody>
      </p:sp>
      <p:sp>
        <p:nvSpPr>
          <p:cNvPr id="5" name="Slide Number Placeholder 4"/>
          <p:cNvSpPr>
            <a:spLocks noGrp="1"/>
          </p:cNvSpPr>
          <p:nvPr>
            <p:ph type="sldNum" sz="quarter" idx="12"/>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7D1B44E7-E1DC-4BA0-A8D3-21BCA9610FFD}" type="slidenum">
              <a:rPr kumimoji="0" lang="en-US" altLang="en-US" sz="105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8</a:t>
            </a:fld>
            <a:endParaRPr kumimoji="0" lang="en-US" altLang="en-US" sz="1050" b="1"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graphicFrame>
        <p:nvGraphicFramePr>
          <p:cNvPr id="6" name="Table 5"/>
          <p:cNvGraphicFramePr>
            <a:graphicFrameLocks noGrp="1"/>
          </p:cNvGraphicFramePr>
          <p:nvPr>
            <p:extLst>
              <p:ext uri="{D42A27DB-BD31-4B8C-83A1-F6EECF244321}">
                <p14:modId xmlns:p14="http://schemas.microsoft.com/office/powerpoint/2010/main" xmlns="" val="4285795413"/>
              </p:ext>
            </p:extLst>
          </p:nvPr>
        </p:nvGraphicFramePr>
        <p:xfrm>
          <a:off x="467544" y="5877272"/>
          <a:ext cx="8352928" cy="1188720"/>
        </p:xfrm>
        <a:graphic>
          <a:graphicData uri="http://schemas.openxmlformats.org/drawingml/2006/table">
            <a:tbl>
              <a:tblPr firstRow="1" bandRow="1">
                <a:effectLst>
                  <a:outerShdw blurRad="50800" dist="38100" dir="16200000" rotWithShape="0">
                    <a:prstClr val="black">
                      <a:alpha val="40000"/>
                    </a:prstClr>
                  </a:outerShdw>
                </a:effectLst>
                <a:tableStyleId>{5C22544A-7EE6-4342-B048-85BDC9FD1C3A}</a:tableStyleId>
              </a:tblPr>
              <a:tblGrid>
                <a:gridCol w="8352928">
                  <a:extLst>
                    <a:ext uri="{9D8B030D-6E8A-4147-A177-3AD203B41FA5}">
                      <a16:colId xmlns:a16="http://schemas.microsoft.com/office/drawing/2014/main" xmlns="" val="20000"/>
                    </a:ext>
                  </a:extLst>
                </a:gridCol>
              </a:tblGrid>
              <a:tr h="1152128">
                <a:tc>
                  <a:txBody>
                    <a:bodyPr/>
                    <a:lstStyle/>
                    <a:p>
                      <a:pPr marL="0" marR="0" lvl="0" indent="0" algn="just" defTabSz="457200" rtl="0" eaLnBrk="0" fontAlgn="base" latinLnBrk="0" hangingPunct="0">
                        <a:lnSpc>
                          <a:spcPct val="100000"/>
                        </a:lnSpc>
                        <a:spcBef>
                          <a:spcPct val="0"/>
                        </a:spcBef>
                        <a:spcAft>
                          <a:spcPct val="0"/>
                        </a:spcAft>
                        <a:buClrTx/>
                        <a:buSzTx/>
                        <a:buFont typeface="Arial" panose="020B0604020202020204" pitchFamily="34" charset="0"/>
                        <a:buNone/>
                        <a:tabLst/>
                        <a:defRPr/>
                      </a:pPr>
                      <a:r>
                        <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Support by both National and Provincial COGTA was provided during the pre and post merger, drafting of policies; facilitation of workshops and induction of council members. Provincial Cogta </a:t>
                      </a:r>
                      <a:r>
                        <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rPr>
                        <a:t>is in a process of reviewing the organogram and other policies</a:t>
                      </a:r>
                      <a:endParaRPr lang="en-ZA" sz="1600" dirty="0"/>
                    </a:p>
                  </a:txBody>
                  <a:tcPr>
                    <a:solidFill>
                      <a:schemeClr val="accent2">
                        <a:lumMod val="75000"/>
                      </a:schemeClr>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xmlns="" val="1779688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496944" cy="515708"/>
          </a:xfrm>
          <a:ln>
            <a:solidFill>
              <a:schemeClr val="tx1"/>
            </a:solidFill>
          </a:ln>
        </p:spPr>
        <p:txBody>
          <a:bodyPr/>
          <a:lstStyle/>
          <a:p>
            <a:r>
              <a:rPr lang="en-US" sz="2400" dirty="0"/>
              <a:t>FINANCIAL MANAGEMENT</a:t>
            </a:r>
          </a:p>
        </p:txBody>
      </p:sp>
      <p:sp>
        <p:nvSpPr>
          <p:cNvPr id="3" name="Slide Number Placeholder 2"/>
          <p:cNvSpPr>
            <a:spLocks noGrp="1"/>
          </p:cNvSpPr>
          <p:nvPr>
            <p:ph type="sldNum" sz="quarter" idx="12"/>
          </p:nvPr>
        </p:nvSpPr>
        <p:spPr/>
        <p:txBody>
          <a:bodyPr/>
          <a:lstStyle/>
          <a:p>
            <a:pPr marL="0" marR="0" lvl="0" indent="0" algn="r" defTabSz="342900" rtl="0" eaLnBrk="0" fontAlgn="base" latinLnBrk="0" hangingPunct="0">
              <a:lnSpc>
                <a:spcPct val="100000"/>
              </a:lnSpc>
              <a:spcBef>
                <a:spcPct val="0"/>
              </a:spcBef>
              <a:spcAft>
                <a:spcPct val="0"/>
              </a:spcAft>
              <a:buClrTx/>
              <a:buSzTx/>
              <a:buFontTx/>
              <a:buNone/>
              <a:tabLst/>
              <a:defRPr/>
            </a:pPr>
            <a:fld id="{7DFFE2B6-938D-47C6-8A9B-DD6FD95CA4F9}" type="slidenum">
              <a:rPr kumimoji="0" lang="en-US" altLang="en-US" sz="788" b="1" i="0" u="none" strike="noStrike" kern="1200" cap="none" spc="0" normalizeH="0" baseline="0" noProof="0">
                <a:ln>
                  <a:noFill/>
                </a:ln>
                <a:solidFill>
                  <a:prstClr val="black"/>
                </a:solidFill>
                <a:effectLst/>
                <a:uLnTx/>
                <a:uFillTx/>
                <a:latin typeface="Arial" panose="020B0604020202020204" pitchFamily="34" charset="0"/>
                <a:ea typeface="ＭＳ Ｐゴシック" pitchFamily="34" charset="-128"/>
                <a:cs typeface="+mn-cs"/>
              </a:rPr>
              <a:pPr marL="0" marR="0" lvl="0" indent="0" algn="r" defTabSz="342900" rtl="0" eaLnBrk="0" fontAlgn="base" latinLnBrk="0" hangingPunct="0">
                <a:lnSpc>
                  <a:spcPct val="100000"/>
                </a:lnSpc>
                <a:spcBef>
                  <a:spcPct val="0"/>
                </a:spcBef>
                <a:spcAft>
                  <a:spcPct val="0"/>
                </a:spcAft>
                <a:buClrTx/>
                <a:buSzTx/>
                <a:buFontTx/>
                <a:buNone/>
                <a:tabLst/>
                <a:defRPr/>
              </a:pPr>
              <a:t>9</a:t>
            </a:fld>
            <a:endParaRPr kumimoji="0" lang="en-US" altLang="en-US" sz="788" b="1"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sp>
        <p:nvSpPr>
          <p:cNvPr id="4" name="Content Placeholder 3"/>
          <p:cNvSpPr>
            <a:spLocks noGrp="1"/>
          </p:cNvSpPr>
          <p:nvPr>
            <p:ph sz="quarter" idx="13"/>
          </p:nvPr>
        </p:nvSpPr>
        <p:spPr>
          <a:xfrm>
            <a:off x="1614487" y="2024844"/>
            <a:ext cx="6035855" cy="3456384"/>
          </a:xfrm>
        </p:spPr>
        <p:txBody>
          <a:bodyPr/>
          <a:lstStyle/>
          <a:p>
            <a:endParaRPr lang="en-US" dirty="0"/>
          </a:p>
          <a:p>
            <a:endParaRPr lang="en-US" dirty="0"/>
          </a:p>
        </p:txBody>
      </p:sp>
      <p:sp>
        <p:nvSpPr>
          <p:cNvPr id="5" name="TextBox 4"/>
          <p:cNvSpPr txBox="1"/>
          <p:nvPr/>
        </p:nvSpPr>
        <p:spPr>
          <a:xfrm>
            <a:off x="323528" y="692696"/>
            <a:ext cx="8496944" cy="6247864"/>
          </a:xfrm>
          <a:prstGeom prst="rect">
            <a:avLst/>
          </a:prstGeom>
          <a:noFill/>
          <a:ln>
            <a:solidFill>
              <a:schemeClr val="tx1"/>
            </a:solidFill>
          </a:ln>
        </p:spPr>
        <p:txBody>
          <a:bodyPr wrap="square" rtlCol="0">
            <a:spAutoFit/>
          </a:bodyPr>
          <a:lstStyle/>
          <a:p>
            <a:pPr marL="0" marR="0" lvl="0" indent="0" algn="just" defTabSz="342900" rtl="0" eaLnBrk="0" fontAlgn="base" latinLnBrk="0" hangingPunct="0">
              <a:lnSpc>
                <a:spcPct val="100000"/>
              </a:lnSpc>
              <a:spcBef>
                <a:spcPct val="0"/>
              </a:spcBef>
              <a:spcAft>
                <a:spcPct val="0"/>
              </a:spcAft>
              <a:buClrTx/>
              <a:buSzTx/>
              <a:buFontTx/>
              <a:buNone/>
              <a:tabLst/>
              <a:defRPr/>
            </a:pP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rPr>
              <a:t>The AG report for 2018/19 highlighted non-compliance with  finance and governance legislation.  Some key findings that were expressed by the AG is as follows:</a:t>
            </a:r>
          </a:p>
          <a:p>
            <a:pPr marL="357188" marR="0" lvl="1" indent="-357188" algn="just" defTabSz="342900" rtl="0" eaLnBrk="0" fontAlgn="base" latinLnBrk="0" hangingPunct="0">
              <a:lnSpc>
                <a:spcPct val="100000"/>
              </a:lnSpc>
              <a:spcBef>
                <a:spcPct val="0"/>
              </a:spcBef>
              <a:spcAft>
                <a:spcPct val="0"/>
              </a:spcAft>
              <a:buClrTx/>
              <a:buSzTx/>
              <a:buFont typeface="Wingdings" panose="05000000000000000000" pitchFamily="2" charset="2"/>
              <a:buChar char="ü"/>
              <a:tabLst/>
              <a:defRPr/>
            </a:pP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rPr>
              <a:t>Unauthorised expenditure incurred by the municipality was not investigated as required in terms of section 32 of the MFMA. Irregular expenditure that was written off was not adequately investigated and the recommendations from the MPAC was not implemented;</a:t>
            </a:r>
          </a:p>
          <a:p>
            <a:pPr marL="357188" marR="0" lvl="1" indent="-357188" algn="just" defTabSz="342900" rtl="0" eaLnBrk="0" fontAlgn="base" latinLnBrk="0" hangingPunct="0">
              <a:lnSpc>
                <a:spcPct val="100000"/>
              </a:lnSpc>
              <a:spcBef>
                <a:spcPct val="0"/>
              </a:spcBef>
              <a:spcAft>
                <a:spcPct val="0"/>
              </a:spcAft>
              <a:buClrTx/>
              <a:buSzTx/>
              <a:buFont typeface="Wingdings" panose="05000000000000000000" pitchFamily="2" charset="2"/>
              <a:buChar char="ü"/>
              <a:tabLst/>
              <a:defRPr/>
            </a:pP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rPr>
              <a:t>Lack of evidence that the Drought Relief Fund of R22,1m was spend for it’s intended purpose;. </a:t>
            </a:r>
          </a:p>
          <a:p>
            <a:pPr marL="357188" marR="0" lvl="1" indent="-357188" algn="just" defTabSz="342900" rtl="0" eaLnBrk="0" fontAlgn="base" latinLnBrk="0" hangingPunct="0">
              <a:lnSpc>
                <a:spcPct val="100000"/>
              </a:lnSpc>
              <a:spcBef>
                <a:spcPct val="0"/>
              </a:spcBef>
              <a:spcAft>
                <a:spcPct val="0"/>
              </a:spcAft>
              <a:buClrTx/>
              <a:buSzTx/>
              <a:buFont typeface="Wingdings" panose="05000000000000000000" pitchFamily="2" charset="2"/>
              <a:buChar char="ü"/>
              <a:tabLst/>
              <a:defRPr/>
            </a:pP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rPr>
              <a:t>Irregular expenditure was understated with R79m and no evidence was provided that this expenditure was investigated. </a:t>
            </a:r>
          </a:p>
          <a:p>
            <a:pPr marL="357188" marR="0" lvl="1" indent="-357188" algn="just" defTabSz="342900" rtl="0" eaLnBrk="0" fontAlgn="base" latinLnBrk="0" hangingPunct="0">
              <a:lnSpc>
                <a:spcPct val="100000"/>
              </a:lnSpc>
              <a:spcBef>
                <a:spcPct val="0"/>
              </a:spcBef>
              <a:spcAft>
                <a:spcPct val="0"/>
              </a:spcAft>
              <a:buClrTx/>
              <a:buSzTx/>
              <a:buFont typeface="Wingdings" panose="05000000000000000000" pitchFamily="2" charset="2"/>
              <a:buChar char="ü"/>
              <a:tabLst/>
              <a:defRPr/>
            </a:pP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rPr>
              <a:t>Fruitless and Wasteful expenditure of R16,2m was not investigated and neither was adequate steps taken by the municipality to prevent this expenditure;</a:t>
            </a:r>
          </a:p>
          <a:p>
            <a:pPr marL="357188" marR="0" lvl="1" indent="-357188" algn="just" defTabSz="342900" rtl="0" eaLnBrk="0" fontAlgn="base" latinLnBrk="0" hangingPunct="0">
              <a:lnSpc>
                <a:spcPct val="100000"/>
              </a:lnSpc>
              <a:spcBef>
                <a:spcPct val="0"/>
              </a:spcBef>
              <a:spcAft>
                <a:spcPct val="0"/>
              </a:spcAft>
              <a:buClrTx/>
              <a:buSzTx/>
              <a:buFont typeface="Wingdings" panose="05000000000000000000" pitchFamily="2" charset="2"/>
              <a:buChar char="ü"/>
              <a:tabLst/>
              <a:defRPr/>
            </a:pP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rPr>
              <a:t>Lack of consequence management due to Unauthorised, Irregular and Fruitless and Wasteful expenditure not being investigated</a:t>
            </a:r>
          </a:p>
          <a:p>
            <a:pPr marL="357188" marR="0" lvl="1" indent="-357188" algn="just" defTabSz="342900" rtl="0" eaLnBrk="0" fontAlgn="base" latinLnBrk="0" hangingPunct="0">
              <a:lnSpc>
                <a:spcPct val="100000"/>
              </a:lnSpc>
              <a:spcBef>
                <a:spcPct val="0"/>
              </a:spcBef>
              <a:spcAft>
                <a:spcPct val="0"/>
              </a:spcAft>
              <a:buClrTx/>
              <a:buSzTx/>
              <a:buFont typeface="Wingdings" panose="05000000000000000000" pitchFamily="2" charset="2"/>
              <a:buChar char="ü"/>
              <a:tabLst/>
              <a:defRPr/>
            </a:pP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rPr>
              <a:t>An effective system of internal controls for debtors was not in place as required by section 64 of the MFMA</a:t>
            </a:r>
          </a:p>
          <a:p>
            <a:pPr marL="357188" marR="0" lvl="1" indent="-357188" algn="just" defTabSz="342900" rtl="0" eaLnBrk="0" fontAlgn="base" latinLnBrk="0" hangingPunct="0">
              <a:lnSpc>
                <a:spcPct val="100000"/>
              </a:lnSpc>
              <a:spcBef>
                <a:spcPct val="0"/>
              </a:spcBef>
              <a:spcAft>
                <a:spcPct val="0"/>
              </a:spcAft>
              <a:buClrTx/>
              <a:buSzTx/>
              <a:buFont typeface="Wingdings" panose="05000000000000000000" pitchFamily="2" charset="2"/>
              <a:buChar char="ü"/>
              <a:tabLst/>
              <a:defRPr/>
            </a:pP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rPr>
              <a:t>Non-compliance to Supply Chain Regulations related to the procurement of goods and services.  </a:t>
            </a:r>
          </a:p>
        </p:txBody>
      </p:sp>
    </p:spTree>
    <p:extLst>
      <p:ext uri="{BB962C8B-B14F-4D97-AF65-F5344CB8AC3E}">
        <p14:creationId xmlns:p14="http://schemas.microsoft.com/office/powerpoint/2010/main" xmlns="" val="4037764282"/>
      </p:ext>
    </p:extLst>
  </p:cSld>
  <p:clrMapOvr>
    <a:masterClrMapping/>
  </p:clrMapOvr>
</p:sld>
</file>

<file path=ppt/theme/theme1.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60F5EF8F474C247BD9D7329AB4A6B75" ma:contentTypeVersion="0" ma:contentTypeDescription="Create a new document." ma:contentTypeScope="" ma:versionID="1fd02bf320a7e14157a18691c299b34f">
  <xsd:schema xmlns:xsd="http://www.w3.org/2001/XMLSchema" xmlns:xs="http://www.w3.org/2001/XMLSchema" xmlns:p="http://schemas.microsoft.com/office/2006/metadata/properties" targetNamespace="http://schemas.microsoft.com/office/2006/metadata/properties" ma:root="true" ma:fieldsID="b0f8e7e6d3b19e1f1282e283569f99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ask Nam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0B14EE-EA88-46B3-B4E3-AC1B9AC0A912}">
  <ds:schemaRefs>
    <ds:schemaRef ds:uri="http://schemas.microsoft.com/office/2006/documentManagement/types"/>
    <ds:schemaRef ds:uri="http://schemas.openxmlformats.org/package/2006/metadata/core-properties"/>
    <ds:schemaRef ds:uri="http://purl.org/dc/elements/1.1/"/>
    <ds:schemaRef ds:uri="http://purl.org/dc/terms/"/>
    <ds:schemaRef ds:uri="http://schemas.microsoft.com/office/2006/metadata/properties"/>
    <ds:schemaRef ds:uri="http://www.w3.org/XML/1998/namespace"/>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E8B709C1-31E1-441B-A40D-72F7E2E83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62072</TotalTime>
  <Words>2487</Words>
  <Application>Microsoft Office PowerPoint</Application>
  <PresentationFormat>On-screen Show (4:3)</PresentationFormat>
  <Paragraphs>369</Paragraphs>
  <Slides>24</Slides>
  <Notes>1</Notes>
  <HiddenSlides>0</HiddenSlides>
  <MMClips>0</MMClips>
  <ScaleCrop>false</ScaleCrop>
  <HeadingPairs>
    <vt:vector size="4" baseType="variant">
      <vt:variant>
        <vt:lpstr>Theme</vt:lpstr>
      </vt:variant>
      <vt:variant>
        <vt:i4>3</vt:i4>
      </vt:variant>
      <vt:variant>
        <vt:lpstr>Slide Titles</vt:lpstr>
      </vt:variant>
      <vt:variant>
        <vt:i4>24</vt:i4>
      </vt:variant>
    </vt:vector>
  </HeadingPairs>
  <TitlesOfParts>
    <vt:vector size="27" baseType="lpstr">
      <vt:lpstr>Office Theme</vt:lpstr>
      <vt:lpstr>1_Office Theme</vt:lpstr>
      <vt:lpstr>2_Office Theme</vt:lpstr>
      <vt:lpstr>STATE OF  LOCAL MUNICIPALITY DR BEYERS NAUDE LM</vt:lpstr>
      <vt:lpstr>PRESENTATION LAYOUT</vt:lpstr>
      <vt:lpstr>PURPOSE</vt:lpstr>
      <vt:lpstr>INTRODUCTION</vt:lpstr>
      <vt:lpstr>GOVERNANCE </vt:lpstr>
      <vt:lpstr>GOVERNANCE</vt:lpstr>
      <vt:lpstr>GOVERNANCE</vt:lpstr>
      <vt:lpstr>MUNICIPAL ADMINISTRATION</vt:lpstr>
      <vt:lpstr>FINANCIAL MANAGEMENT</vt:lpstr>
      <vt:lpstr>FINANCIAL MANAGEMENT</vt:lpstr>
      <vt:lpstr>FINANCIAL MANAGEMENT </vt:lpstr>
      <vt:lpstr>Slide 12</vt:lpstr>
      <vt:lpstr>FINANCIAL MANAGEMENT</vt:lpstr>
      <vt:lpstr>SERVICE DELIVERY</vt:lpstr>
      <vt:lpstr>SERVICE DELIVERY</vt:lpstr>
      <vt:lpstr>MIG FUNDING </vt:lpstr>
      <vt:lpstr>MIG FUNDING </vt:lpstr>
      <vt:lpstr>MIG FUNDING : CHALLENGES OR SUPPORT  </vt:lpstr>
      <vt:lpstr>COVID-19 INTERVENTIONS</vt:lpstr>
      <vt:lpstr>MISA SUPPORT  SPATIAL DEVELOPMENT PLANNING SECTOR</vt:lpstr>
      <vt:lpstr>MISA SUPPORT (2019/2020 FY)</vt:lpstr>
      <vt:lpstr>COVID-19 INTERVENTIONS</vt:lpstr>
      <vt:lpstr>RECOMMENDATIONS</vt:lpstr>
      <vt:lpstr>END</vt:lpstr>
    </vt:vector>
  </TitlesOfParts>
  <Company>Crome</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"Maphuti Leta" &lt;MaphutiL@cogta.gov.za&gt;</dc:creator>
  <cp:lastModifiedBy>Monique</cp:lastModifiedBy>
  <cp:revision>1505</cp:revision>
  <cp:lastPrinted>2019-08-27T14:26:15Z</cp:lastPrinted>
  <dcterms:created xsi:type="dcterms:W3CDTF">2011-07-14T18:52:25Z</dcterms:created>
  <dcterms:modified xsi:type="dcterms:W3CDTF">2020-08-19T10:56:50Z</dcterms:modified>
</cp:coreProperties>
</file>