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339" r:id="rId2"/>
    <p:sldId id="326" r:id="rId3"/>
    <p:sldId id="375" r:id="rId4"/>
    <p:sldId id="376" r:id="rId5"/>
    <p:sldId id="377" r:id="rId6"/>
    <p:sldId id="396" r:id="rId7"/>
    <p:sldId id="397" r:id="rId8"/>
    <p:sldId id="378" r:id="rId9"/>
    <p:sldId id="379" r:id="rId10"/>
    <p:sldId id="380" r:id="rId11"/>
    <p:sldId id="381" r:id="rId12"/>
    <p:sldId id="382" r:id="rId13"/>
    <p:sldId id="383" r:id="rId14"/>
    <p:sldId id="384" r:id="rId15"/>
    <p:sldId id="385" r:id="rId16"/>
    <p:sldId id="386" r:id="rId17"/>
    <p:sldId id="387" r:id="rId18"/>
    <p:sldId id="398" r:id="rId19"/>
    <p:sldId id="388" r:id="rId20"/>
    <p:sldId id="399" r:id="rId21"/>
    <p:sldId id="389" r:id="rId22"/>
    <p:sldId id="391" r:id="rId23"/>
    <p:sldId id="392" r:id="rId24"/>
    <p:sldId id="393" r:id="rId25"/>
    <p:sldId id="394" r:id="rId26"/>
    <p:sldId id="390" r:id="rId27"/>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01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834" autoAdjust="0"/>
  </p:normalViewPr>
  <p:slideViewPr>
    <p:cSldViewPr>
      <p:cViewPr varScale="1">
        <p:scale>
          <a:sx n="68" d="100"/>
          <a:sy n="68" d="100"/>
        </p:scale>
        <p:origin x="-1446" y="-108"/>
      </p:cViewPr>
      <p:guideLst>
        <p:guide orient="horz" pos="2016"/>
        <p:guide pos="2880"/>
      </p:guideLst>
    </p:cSldViewPr>
  </p:slideViewPr>
  <p:notesTextViewPr>
    <p:cViewPr>
      <p:scale>
        <a:sx n="1" d="1"/>
        <a:sy n="1" d="1"/>
      </p:scale>
      <p:origin x="0" y="0"/>
    </p:cViewPr>
  </p:notesTextViewPr>
  <p:sorterViewPr>
    <p:cViewPr>
      <p:scale>
        <a:sx n="100" d="100"/>
        <a:sy n="100" d="100"/>
      </p:scale>
      <p:origin x="0" y="273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1804"/>
          </a:xfrm>
          <a:prstGeom prst="rect">
            <a:avLst/>
          </a:prstGeom>
        </p:spPr>
        <p:txBody>
          <a:bodyPr vert="horz" lIns="91440" tIns="45720" rIns="91440" bIns="45720" rtlCol="0"/>
          <a:lstStyle>
            <a:lvl1pPr algn="r">
              <a:defRPr sz="1200"/>
            </a:lvl1pPr>
          </a:lstStyle>
          <a:p>
            <a:fld id="{F56818BA-01C9-48BA-ACF2-7F93941A9A1D}" type="datetimeFigureOut">
              <a:rPr lang="en-US" smtClean="0"/>
              <a:pPr/>
              <a:t>8/20/2020</a:t>
            </a:fld>
            <a:endParaRPr lang="en-US" dirty="0"/>
          </a:p>
        </p:txBody>
      </p:sp>
      <p:sp>
        <p:nvSpPr>
          <p:cNvPr id="4" name="Footer Placeholder 3"/>
          <p:cNvSpPr>
            <a:spLocks noGrp="1"/>
          </p:cNvSpPr>
          <p:nvPr>
            <p:ph type="ftr" sz="quarter" idx="2"/>
          </p:nvPr>
        </p:nvSpPr>
        <p:spPr>
          <a:xfrm>
            <a:off x="0" y="8772669"/>
            <a:ext cx="3037840" cy="461804"/>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772669"/>
            <a:ext cx="3037840" cy="461804"/>
          </a:xfrm>
          <a:prstGeom prst="rect">
            <a:avLst/>
          </a:prstGeom>
        </p:spPr>
        <p:txBody>
          <a:bodyPr vert="horz" lIns="91440" tIns="45720" rIns="91440" bIns="45720" rtlCol="0" anchor="b"/>
          <a:lstStyle>
            <a:lvl1pPr algn="r">
              <a:defRPr sz="1200"/>
            </a:lvl1pPr>
          </a:lstStyle>
          <a:p>
            <a:fld id="{9E65A3CC-A489-40F0-85D5-CE31E9102741}" type="slidenum">
              <a:rPr lang="en-US" smtClean="0"/>
              <a:pPr/>
              <a:t>‹#›</a:t>
            </a:fld>
            <a:endParaRPr lang="en-US" dirty="0"/>
          </a:p>
        </p:txBody>
      </p:sp>
    </p:spTree>
    <p:extLst>
      <p:ext uri="{BB962C8B-B14F-4D97-AF65-F5344CB8AC3E}">
        <p14:creationId xmlns:p14="http://schemas.microsoft.com/office/powerpoint/2010/main" xmlns="" val="25921156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lIns="91440" tIns="45720" rIns="91440" bIns="45720" rtlCol="0"/>
          <a:lstStyle>
            <a:lvl1pPr algn="r">
              <a:defRPr sz="1200"/>
            </a:lvl1pPr>
          </a:lstStyle>
          <a:p>
            <a:fld id="{D507BF2F-097D-4C5C-9503-0578C4D1101D}" type="datetimeFigureOut">
              <a:rPr lang="en-US" smtClean="0"/>
              <a:pPr/>
              <a:t>8/20/2020</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1" y="4387137"/>
            <a:ext cx="5608320" cy="415623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37840" cy="46180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1440" tIns="45720" rIns="91440" bIns="45720" rtlCol="0" anchor="b"/>
          <a:lstStyle>
            <a:lvl1pPr algn="r">
              <a:defRPr sz="1200"/>
            </a:lvl1pPr>
          </a:lstStyle>
          <a:p>
            <a:fld id="{ECC4CE50-2AF2-4359-B1F0-3F22CCB112F7}" type="slidenum">
              <a:rPr lang="en-US" smtClean="0"/>
              <a:pPr/>
              <a:t>‹#›</a:t>
            </a:fld>
            <a:endParaRPr lang="en-US" dirty="0"/>
          </a:p>
        </p:txBody>
      </p:sp>
    </p:spTree>
    <p:extLst>
      <p:ext uri="{BB962C8B-B14F-4D97-AF65-F5344CB8AC3E}">
        <p14:creationId xmlns:p14="http://schemas.microsoft.com/office/powerpoint/2010/main" xmlns="" val="3101748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2ECA0CC-561A-40B8-AE39-C5C7C45F0407}" type="datetimeFigureOut">
              <a:rPr lang="en-US" smtClean="0"/>
              <a:pPr/>
              <a:t>8/20/2020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C30837-FA77-4606-8156-BAD282C0647B}" type="slidenum">
              <a:rPr lang="en-US" smtClean="0"/>
              <a:pPr/>
              <a:t>‹#›</a:t>
            </a:fld>
            <a:endParaRPr lang="en-US" dirty="0"/>
          </a:p>
        </p:txBody>
      </p:sp>
      <p:pic>
        <p:nvPicPr>
          <p:cNvPr id="9" name="Picture 8" descr="Justice logo on white.jp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7200" y="5715000"/>
            <a:ext cx="2974721" cy="1004316"/>
          </a:xfrm>
          <a:prstGeom prst="rect">
            <a:avLst/>
          </a:prstGeom>
        </p:spPr>
      </p:pic>
      <p:pic>
        <p:nvPicPr>
          <p:cNvPr id="10" name="Picture 9" descr="DOJ&amp;CD revised footer.jpg"/>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0" y="5334000"/>
            <a:ext cx="9144000" cy="274137"/>
          </a:xfrm>
          <a:prstGeom prst="rect">
            <a:avLst/>
          </a:prstGeom>
        </p:spPr>
      </p:pic>
      <p:pic>
        <p:nvPicPr>
          <p:cNvPr id="11" name="Picture 10" descr="DOJ&amp;CD revised header.jpg"/>
          <p:cNvPicPr>
            <a:picLocks noChangeAspect="1"/>
          </p:cNvPicPr>
          <p:nvPr userDrawn="1"/>
        </p:nvPicPr>
        <p:blipFill>
          <a:blip r:embed="rId4">
            <a:extLst>
              <a:ext uri="{28A0092B-C50C-407E-A947-70E740481C1C}">
                <a14:useLocalDpi xmlns:a14="http://schemas.microsoft.com/office/drawing/2010/main" xmlns="" val="0"/>
              </a:ext>
            </a:extLst>
          </a:blip>
          <a:stretch>
            <a:fillRect/>
          </a:stretch>
        </p:blipFill>
        <p:spPr>
          <a:xfrm>
            <a:off x="0" y="0"/>
            <a:ext cx="9144000" cy="1145284"/>
          </a:xfrm>
          <a:prstGeom prst="rect">
            <a:avLst/>
          </a:prstGeom>
        </p:spPr>
      </p:pic>
      <p:pic>
        <p:nvPicPr>
          <p:cNvPr id="2" name="Picture 1" descr="DOJ&amp;CD handles.jpg"/>
          <p:cNvPicPr>
            <a:picLocks noChangeAspect="1"/>
          </p:cNvPicPr>
          <p:nvPr userDrawn="1"/>
        </p:nvPicPr>
        <p:blipFill>
          <a:blip r:embed="rId5">
            <a:extLst>
              <a:ext uri="{28A0092B-C50C-407E-A947-70E740481C1C}">
                <a14:useLocalDpi xmlns:a14="http://schemas.microsoft.com/office/drawing/2010/main" xmlns="" val="0"/>
              </a:ext>
            </a:extLst>
          </a:blip>
          <a:stretch>
            <a:fillRect/>
          </a:stretch>
        </p:blipFill>
        <p:spPr>
          <a:xfrm>
            <a:off x="6172200" y="5791200"/>
            <a:ext cx="2529840" cy="500218"/>
          </a:xfrm>
          <a:prstGeom prst="rect">
            <a:avLst/>
          </a:prstGeom>
        </p:spPr>
      </p:pic>
    </p:spTree>
    <p:extLst>
      <p:ext uri="{BB962C8B-B14F-4D97-AF65-F5344CB8AC3E}">
        <p14:creationId xmlns:p14="http://schemas.microsoft.com/office/powerpoint/2010/main" xmlns="" val="3424857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2ECA0CC-561A-40B8-AE39-C5C7C45F0407}" type="datetimeFigureOut">
              <a:rPr lang="en-US" smtClean="0"/>
              <a:pPr/>
              <a:t>8/20/2020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C30837-FA77-4606-8156-BAD282C0647B}" type="slidenum">
              <a:rPr lang="en-US" smtClean="0"/>
              <a:pPr/>
              <a:t>‹#›</a:t>
            </a:fld>
            <a:endParaRPr lang="en-US" dirty="0"/>
          </a:p>
        </p:txBody>
      </p:sp>
      <p:pic>
        <p:nvPicPr>
          <p:cNvPr id="2" name="Picture 1" descr="DOJ&amp;CD revised footer.jpg"/>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0" y="6096000"/>
            <a:ext cx="9144000" cy="274137"/>
          </a:xfrm>
          <a:prstGeom prst="rect">
            <a:avLst/>
          </a:prstGeom>
        </p:spPr>
      </p:pic>
      <p:pic>
        <p:nvPicPr>
          <p:cNvPr id="3" name="Picture 2" descr="DOJ&amp;CD revised header.jpg"/>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0" y="0"/>
            <a:ext cx="9144000" cy="1145284"/>
          </a:xfrm>
          <a:prstGeom prst="rect">
            <a:avLst/>
          </a:prstGeom>
        </p:spPr>
      </p:pic>
    </p:spTree>
    <p:extLst>
      <p:ext uri="{BB962C8B-B14F-4D97-AF65-F5344CB8AC3E}">
        <p14:creationId xmlns:p14="http://schemas.microsoft.com/office/powerpoint/2010/main" xmlns="" val="41544870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ECA0CC-561A-40B8-AE39-C5C7C45F0407}" type="datetimeFigureOut">
              <a:rPr lang="en-US" smtClean="0"/>
              <a:pPr/>
              <a:t>8/20/2020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C30837-FA77-4606-8156-BAD282C0647B}" type="slidenum">
              <a:rPr lang="en-US" smtClean="0"/>
              <a:pPr/>
              <a:t>‹#›</a:t>
            </a:fld>
            <a:endParaRPr lang="en-US" dirty="0"/>
          </a:p>
        </p:txBody>
      </p:sp>
    </p:spTree>
    <p:extLst>
      <p:ext uri="{BB962C8B-B14F-4D97-AF65-F5344CB8AC3E}">
        <p14:creationId xmlns:p14="http://schemas.microsoft.com/office/powerpoint/2010/main" xmlns="" val="2291362988"/>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371600"/>
            <a:ext cx="9067800" cy="3276600"/>
          </a:xfrm>
        </p:spPr>
        <p:txBody>
          <a:bodyPr>
            <a:normAutofit fontScale="90000"/>
          </a:bodyPr>
          <a:lstStyle/>
          <a:p>
            <a:r>
              <a:rPr lang="en-US" altLang="en-US" sz="3600" b="1" dirty="0" smtClean="0">
                <a:latin typeface="Arial" panose="020B0604020202020204" pitchFamily="34" charset="0"/>
                <a:cs typeface="Arial" panose="020B0604020202020204" pitchFamily="34" charset="0"/>
              </a:rPr>
              <a:t/>
            </a:r>
            <a:br>
              <a:rPr lang="en-US" altLang="en-US" sz="3600" b="1" dirty="0" smtClean="0">
                <a:latin typeface="Arial" panose="020B0604020202020204" pitchFamily="34" charset="0"/>
                <a:cs typeface="Arial" panose="020B0604020202020204" pitchFamily="34" charset="0"/>
              </a:rPr>
            </a:br>
            <a:r>
              <a:rPr lang="en-US" altLang="en-US" sz="3600" b="1" dirty="0">
                <a:latin typeface="Arial" panose="020B0604020202020204" pitchFamily="34" charset="0"/>
                <a:cs typeface="Arial" panose="020B0604020202020204" pitchFamily="34" charset="0"/>
              </a:rPr>
              <a:t/>
            </a:r>
            <a:br>
              <a:rPr lang="en-US" altLang="en-US" sz="3600" b="1" dirty="0">
                <a:latin typeface="Arial" panose="020B0604020202020204" pitchFamily="34" charset="0"/>
                <a:cs typeface="Arial" panose="020B0604020202020204" pitchFamily="34" charset="0"/>
              </a:rPr>
            </a:br>
            <a:r>
              <a:rPr lang="en-US" altLang="en-US" sz="3600" b="1" dirty="0" smtClean="0">
                <a:cs typeface="Arial" panose="020B0604020202020204" pitchFamily="34" charset="0"/>
              </a:rPr>
              <a:t>Overview of the </a:t>
            </a:r>
            <a:r>
              <a:rPr lang="en-US" altLang="en-US" sz="2800" b="1" dirty="0" smtClean="0">
                <a:latin typeface="Arial" panose="020B0604020202020204" pitchFamily="34" charset="0"/>
                <a:cs typeface="Arial" panose="020B0604020202020204" pitchFamily="34" charset="0"/>
              </a:rPr>
              <a:t>Cybercrimes Bill [B6B-2017]</a:t>
            </a:r>
            <a:br>
              <a:rPr lang="en-US" altLang="en-US" sz="2800" b="1" dirty="0" smtClean="0">
                <a:latin typeface="Arial" panose="020B0604020202020204" pitchFamily="34" charset="0"/>
                <a:cs typeface="Arial" panose="020B0604020202020204" pitchFamily="34" charset="0"/>
              </a:rPr>
            </a:br>
            <a:r>
              <a:rPr lang="en-US" altLang="en-US" sz="2800" b="1" dirty="0" smtClean="0">
                <a:latin typeface="Arial" panose="020B0604020202020204" pitchFamily="34" charset="0"/>
                <a:cs typeface="Arial" panose="020B0604020202020204" pitchFamily="34" charset="0"/>
              </a:rPr>
              <a:t>Portfolio Committee on Justice and </a:t>
            </a:r>
            <a:br>
              <a:rPr lang="en-US" altLang="en-US" sz="2800" b="1" dirty="0" smtClean="0">
                <a:latin typeface="Arial" panose="020B0604020202020204" pitchFamily="34" charset="0"/>
                <a:cs typeface="Arial" panose="020B0604020202020204" pitchFamily="34" charset="0"/>
              </a:rPr>
            </a:br>
            <a:r>
              <a:rPr lang="en-US" altLang="en-US" sz="2800" b="1" dirty="0" smtClean="0">
                <a:latin typeface="Arial" panose="020B0604020202020204" pitchFamily="34" charset="0"/>
                <a:cs typeface="Arial" panose="020B0604020202020204" pitchFamily="34" charset="0"/>
              </a:rPr>
              <a:t>Correctional Services</a:t>
            </a:r>
            <a:br>
              <a:rPr lang="en-US" altLang="en-US" sz="2800" b="1" dirty="0" smtClean="0">
                <a:latin typeface="Arial" panose="020B0604020202020204" pitchFamily="34" charset="0"/>
                <a:cs typeface="Arial" panose="020B0604020202020204" pitchFamily="34" charset="0"/>
              </a:rPr>
            </a:br>
            <a:r>
              <a:rPr lang="en-US" altLang="en-US" sz="2800" b="1" dirty="0" smtClean="0">
                <a:latin typeface="Arial" panose="020B0604020202020204" pitchFamily="34" charset="0"/>
                <a:cs typeface="Arial" panose="020B0604020202020204" pitchFamily="34" charset="0"/>
              </a:rPr>
              <a:t>(19 August 2020)</a:t>
            </a:r>
            <a:r>
              <a:rPr lang="en-US" altLang="en-US" sz="3100" b="1" dirty="0">
                <a:latin typeface="Arial" panose="020B0604020202020204" pitchFamily="34" charset="0"/>
                <a:cs typeface="Arial" panose="020B0604020202020204" pitchFamily="34" charset="0"/>
              </a:rPr>
              <a:t/>
            </a:r>
            <a:br>
              <a:rPr lang="en-US" altLang="en-US" sz="3100" b="1" dirty="0">
                <a:latin typeface="Arial" panose="020B0604020202020204" pitchFamily="34" charset="0"/>
                <a:cs typeface="Arial" panose="020B0604020202020204" pitchFamily="34" charset="0"/>
              </a:rPr>
            </a:br>
            <a:endParaRPr lang="en-US" sz="3100" dirty="0">
              <a:latin typeface="Arial" panose="020B0604020202020204" pitchFamily="34" charset="0"/>
              <a:cs typeface="Arial" panose="020B0604020202020204" pitchFamily="34" charset="0"/>
            </a:endParaRPr>
          </a:p>
        </p:txBody>
      </p:sp>
      <p:sp>
        <p:nvSpPr>
          <p:cNvPr id="3" name="Subtitle 2"/>
          <p:cNvSpPr>
            <a:spLocks noGrp="1"/>
          </p:cNvSpPr>
          <p:nvPr>
            <p:ph type="subTitle" idx="4294967295"/>
          </p:nvPr>
        </p:nvSpPr>
        <p:spPr>
          <a:xfrm>
            <a:off x="0" y="2057400"/>
            <a:ext cx="9144000" cy="3124574"/>
          </a:xfrm>
        </p:spPr>
        <p:txBody>
          <a:bodyPr>
            <a:normAutofit/>
          </a:bodyPr>
          <a:lstStyle/>
          <a:p>
            <a:pPr marL="0" indent="0" algn="ctr">
              <a:buNone/>
            </a:pPr>
            <a:r>
              <a:rPr lang="en-US" dirty="0" smtClean="0"/>
              <a:t> </a:t>
            </a:r>
            <a:endParaRPr lang="en-US" dirty="0"/>
          </a:p>
        </p:txBody>
      </p:sp>
    </p:spTree>
    <p:extLst>
      <p:ext uri="{BB962C8B-B14F-4D97-AF65-F5344CB8AC3E}">
        <p14:creationId xmlns:p14="http://schemas.microsoft.com/office/powerpoint/2010/main" xmlns="" val="25650270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143000"/>
            <a:ext cx="9067800" cy="381000"/>
          </a:xfrm>
        </p:spPr>
        <p:txBody>
          <a:bodyPr>
            <a:normAutofit fontScale="90000"/>
          </a:bodyPr>
          <a:lstStyle/>
          <a:p>
            <a:fld id="{556631B4-7078-4796-8C4B-0888D70C5AFB}" type="slidenum">
              <a:rPr lang="en-US" sz="1600" b="1" smtClean="0">
                <a:latin typeface="Arial" panose="020B0604020202020204" pitchFamily="34" charset="0"/>
                <a:cs typeface="Arial" panose="020B0604020202020204" pitchFamily="34" charset="0"/>
              </a:rPr>
              <a:pPr/>
              <a:t>10</a:t>
            </a:fld>
            <a:r>
              <a:rPr lang="en-US" sz="2400" b="1" dirty="0" smtClean="0">
                <a:latin typeface="Arial" panose="020B0604020202020204" pitchFamily="34" charset="0"/>
                <a:cs typeface="Arial" panose="020B0604020202020204" pitchFamily="34" charset="0"/>
              </a:rPr>
              <a:t/>
            </a:r>
            <a:br>
              <a:rPr lang="en-US" sz="2400" b="1" dirty="0" smtClean="0">
                <a:latin typeface="Arial" panose="020B0604020202020204" pitchFamily="34" charset="0"/>
                <a:cs typeface="Arial" panose="020B0604020202020204" pitchFamily="34" charset="0"/>
              </a:rPr>
            </a:br>
            <a:endParaRPr lang="en-US" sz="2400" b="1" dirty="0">
              <a:latin typeface="Arial" panose="020B0604020202020204" pitchFamily="34" charset="0"/>
              <a:cs typeface="Arial" panose="020B0604020202020204" pitchFamily="34" charset="0"/>
            </a:endParaRPr>
          </a:p>
        </p:txBody>
      </p:sp>
      <p:sp>
        <p:nvSpPr>
          <p:cNvPr id="3" name="Subtitle 2"/>
          <p:cNvSpPr>
            <a:spLocks noGrp="1"/>
          </p:cNvSpPr>
          <p:nvPr>
            <p:ph type="subTitle" idx="4294967295"/>
          </p:nvPr>
        </p:nvSpPr>
        <p:spPr>
          <a:xfrm>
            <a:off x="0" y="1143000"/>
            <a:ext cx="8915400" cy="4953000"/>
          </a:xfrm>
        </p:spPr>
        <p:txBody>
          <a:bodyPr>
            <a:noAutofit/>
          </a:bodyPr>
          <a:lstStyle/>
          <a:p>
            <a:pPr marL="688975" marR="0" indent="-225425" algn="just">
              <a:spcBef>
                <a:spcPts val="0"/>
              </a:spcBef>
              <a:spcAft>
                <a:spcPts val="0"/>
              </a:spcAft>
              <a:buNone/>
            </a:pPr>
            <a:r>
              <a:rPr lang="en-GB" sz="1800" b="1" dirty="0" smtClean="0">
                <a:solidFill>
                  <a:srgbClr val="231F20"/>
                </a:solidFill>
                <a:latin typeface="Arial"/>
                <a:ea typeface="Calibri"/>
                <a:cs typeface="Arial"/>
              </a:rPr>
              <a:t>5</a:t>
            </a:r>
            <a:r>
              <a:rPr lang="en-GB" sz="1800" b="1" dirty="0">
                <a:solidFill>
                  <a:srgbClr val="231F20"/>
                </a:solidFill>
                <a:latin typeface="Arial"/>
                <a:ea typeface="Calibri"/>
                <a:cs typeface="Arial"/>
              </a:rPr>
              <a:t>.</a:t>
            </a:r>
            <a:r>
              <a:rPr lang="en-GB" sz="1800" dirty="0">
                <a:solidFill>
                  <a:srgbClr val="231F20"/>
                </a:solidFill>
                <a:latin typeface="Arial"/>
                <a:ea typeface="Calibri"/>
                <a:cs typeface="Arial"/>
              </a:rPr>
              <a:t>	</a:t>
            </a:r>
            <a:r>
              <a:rPr lang="en-GB" sz="1800" b="1" dirty="0" smtClean="0">
                <a:solidFill>
                  <a:srgbClr val="231F20"/>
                </a:solidFill>
                <a:latin typeface="Arial"/>
                <a:ea typeface="Calibri"/>
                <a:cs typeface="Arial"/>
              </a:rPr>
              <a:t>Cybercrimes and  </a:t>
            </a:r>
            <a:r>
              <a:rPr lang="en-GB" sz="1800" b="1" dirty="0">
                <a:solidFill>
                  <a:srgbClr val="231F20"/>
                </a:solidFill>
                <a:latin typeface="Arial"/>
                <a:ea typeface="Calibri"/>
                <a:cs typeface="Arial"/>
              </a:rPr>
              <a:t>malicious </a:t>
            </a:r>
            <a:r>
              <a:rPr lang="en-GB" sz="1800" b="1" dirty="0" smtClean="0">
                <a:solidFill>
                  <a:srgbClr val="231F20"/>
                </a:solidFill>
                <a:latin typeface="Arial"/>
                <a:ea typeface="Calibri"/>
                <a:cs typeface="Arial"/>
              </a:rPr>
              <a:t>communications (</a:t>
            </a:r>
            <a:r>
              <a:rPr lang="en-GB" sz="1800" b="1" dirty="0">
                <a:solidFill>
                  <a:srgbClr val="231F20"/>
                </a:solidFill>
                <a:latin typeface="Arial"/>
                <a:ea typeface="Calibri"/>
                <a:cs typeface="Arial"/>
              </a:rPr>
              <a:t>Chapter 2</a:t>
            </a:r>
            <a:r>
              <a:rPr lang="en-GB" sz="1800" b="1" dirty="0" smtClean="0">
                <a:solidFill>
                  <a:srgbClr val="231F20"/>
                </a:solidFill>
                <a:latin typeface="Arial"/>
                <a:ea typeface="Calibri"/>
                <a:cs typeface="Arial"/>
              </a:rPr>
              <a:t>)</a:t>
            </a:r>
            <a:endParaRPr lang="en-US" sz="1800" dirty="0">
              <a:latin typeface="Arial"/>
              <a:ea typeface="Calibri"/>
              <a:cs typeface="Times New Roman"/>
            </a:endParaRPr>
          </a:p>
          <a:p>
            <a:pPr marL="0" marR="0" indent="0" algn="just">
              <a:spcBef>
                <a:spcPts val="0"/>
              </a:spcBef>
              <a:spcAft>
                <a:spcPts val="0"/>
              </a:spcAft>
              <a:buNone/>
            </a:pPr>
            <a:endParaRPr lang="en-US" sz="1800" dirty="0">
              <a:latin typeface="Arial"/>
              <a:ea typeface="Calibri"/>
              <a:cs typeface="Times New Roman"/>
            </a:endParaRPr>
          </a:p>
          <a:p>
            <a:pPr marL="688975" marR="0" indent="-293688" algn="just">
              <a:spcBef>
                <a:spcPts val="0"/>
              </a:spcBef>
              <a:spcAft>
                <a:spcPts val="0"/>
              </a:spcAft>
              <a:buNone/>
            </a:pPr>
            <a:r>
              <a:rPr lang="en-GB" sz="1800" dirty="0" smtClean="0">
                <a:solidFill>
                  <a:srgbClr val="231F20"/>
                </a:solidFill>
                <a:latin typeface="Arial"/>
                <a:ea typeface="Calibri"/>
                <a:cs typeface="Arial"/>
              </a:rPr>
              <a:t>5.1</a:t>
            </a:r>
            <a:r>
              <a:rPr lang="en-GB" sz="1800" dirty="0">
                <a:solidFill>
                  <a:srgbClr val="231F20"/>
                </a:solidFill>
                <a:latin typeface="Arial"/>
                <a:ea typeface="Calibri"/>
                <a:cs typeface="Arial"/>
              </a:rPr>
              <a:t>	</a:t>
            </a:r>
            <a:r>
              <a:rPr lang="en-GB" sz="1800" i="1" u="sng" dirty="0">
                <a:solidFill>
                  <a:srgbClr val="231F20"/>
                </a:solidFill>
                <a:latin typeface="Arial"/>
                <a:ea typeface="Calibri"/>
                <a:cs typeface="Arial"/>
              </a:rPr>
              <a:t>Cybercrimes (Part 1 of Chapter 2)</a:t>
            </a:r>
            <a:endParaRPr lang="en-US" sz="1800" dirty="0">
              <a:latin typeface="Arial"/>
              <a:ea typeface="Calibri"/>
              <a:cs typeface="Times New Roman"/>
            </a:endParaRPr>
          </a:p>
          <a:p>
            <a:pPr marL="395288" marR="0" indent="0" algn="just">
              <a:spcBef>
                <a:spcPts val="0"/>
              </a:spcBef>
              <a:spcAft>
                <a:spcPts val="0"/>
              </a:spcAft>
              <a:buNone/>
            </a:pPr>
            <a:r>
              <a:rPr lang="en-GB" sz="1800" dirty="0" smtClean="0">
                <a:solidFill>
                  <a:srgbClr val="231F20"/>
                </a:solidFill>
                <a:latin typeface="Arial"/>
                <a:ea typeface="Calibri"/>
                <a:cs typeface="Arial"/>
              </a:rPr>
              <a:t>For </a:t>
            </a:r>
            <a:r>
              <a:rPr lang="en-GB" sz="1800" b="1" dirty="0">
                <a:solidFill>
                  <a:srgbClr val="231F20"/>
                </a:solidFill>
                <a:latin typeface="Arial"/>
                <a:ea typeface="Calibri"/>
                <a:cs typeface="Arial"/>
              </a:rPr>
              <a:t>criminal liability </a:t>
            </a:r>
            <a:r>
              <a:rPr lang="en-GB" sz="1800" dirty="0">
                <a:solidFill>
                  <a:srgbClr val="231F20"/>
                </a:solidFill>
                <a:latin typeface="Arial"/>
                <a:ea typeface="Calibri"/>
                <a:cs typeface="Arial"/>
              </a:rPr>
              <a:t>to result in terms of the various offences provided for in the Bill, the prosecution must prove, beyond reasonable doubt, that the accused committed, (i) an act that </a:t>
            </a:r>
            <a:r>
              <a:rPr lang="en-GB" sz="1800" b="1" dirty="0">
                <a:solidFill>
                  <a:srgbClr val="231F20"/>
                </a:solidFill>
                <a:latin typeface="Arial"/>
                <a:ea typeface="Calibri"/>
                <a:cs typeface="Arial"/>
              </a:rPr>
              <a:t>complies with the definitional element of an offence </a:t>
            </a:r>
            <a:r>
              <a:rPr lang="en-GB" sz="1800" dirty="0">
                <a:solidFill>
                  <a:srgbClr val="231F20"/>
                </a:solidFill>
                <a:latin typeface="Arial"/>
                <a:ea typeface="Calibri"/>
                <a:cs typeface="Arial"/>
              </a:rPr>
              <a:t>provided for in the Bill, (ii) that the act is unlawful, and (iii) culpability. </a:t>
            </a:r>
            <a:endParaRPr lang="en-US" sz="1800" dirty="0">
              <a:latin typeface="Arial"/>
              <a:ea typeface="Calibri"/>
              <a:cs typeface="Times New Roman"/>
            </a:endParaRPr>
          </a:p>
          <a:p>
            <a:pPr marL="688975" marR="0" indent="-293688" algn="just">
              <a:spcBef>
                <a:spcPts val="0"/>
              </a:spcBef>
              <a:spcAft>
                <a:spcPts val="0"/>
              </a:spcAft>
              <a:buNone/>
            </a:pPr>
            <a:endParaRPr lang="en-GB" sz="1800" dirty="0" smtClean="0">
              <a:solidFill>
                <a:srgbClr val="231F20"/>
              </a:solidFill>
              <a:latin typeface="Arial"/>
              <a:ea typeface="Calibri"/>
              <a:cs typeface="Arial"/>
            </a:endParaRPr>
          </a:p>
          <a:p>
            <a:pPr marL="688975" marR="0" indent="-293688" algn="just">
              <a:spcBef>
                <a:spcPts val="0"/>
              </a:spcBef>
              <a:spcAft>
                <a:spcPts val="0"/>
              </a:spcAft>
              <a:buNone/>
            </a:pPr>
            <a:r>
              <a:rPr lang="en-GB" sz="1800" dirty="0" smtClean="0">
                <a:solidFill>
                  <a:srgbClr val="231F20"/>
                </a:solidFill>
                <a:latin typeface="Arial"/>
                <a:ea typeface="Calibri"/>
                <a:cs typeface="Arial"/>
              </a:rPr>
              <a:t>•	</a:t>
            </a:r>
            <a:r>
              <a:rPr lang="en-GB" sz="1800" b="1" dirty="0" smtClean="0">
                <a:solidFill>
                  <a:srgbClr val="231F20"/>
                </a:solidFill>
                <a:latin typeface="Arial"/>
                <a:ea typeface="Calibri"/>
                <a:cs typeface="Arial"/>
              </a:rPr>
              <a:t>Unlawfulness</a:t>
            </a:r>
            <a:r>
              <a:rPr lang="en-GB" sz="1800" dirty="0" smtClean="0">
                <a:solidFill>
                  <a:srgbClr val="231F20"/>
                </a:solidFill>
                <a:latin typeface="Arial"/>
                <a:ea typeface="Calibri"/>
                <a:cs typeface="Arial"/>
              </a:rPr>
              <a:t> = the </a:t>
            </a:r>
            <a:r>
              <a:rPr lang="en-GB" sz="1800" dirty="0">
                <a:solidFill>
                  <a:srgbClr val="231F20"/>
                </a:solidFill>
                <a:latin typeface="Arial"/>
                <a:ea typeface="Calibri"/>
                <a:cs typeface="Arial"/>
              </a:rPr>
              <a:t>absence of any ground of justification or defence recognised in law which would justify the act that </a:t>
            </a:r>
            <a:r>
              <a:rPr lang="en-GB" sz="1800" dirty="0" smtClean="0">
                <a:solidFill>
                  <a:srgbClr val="231F20"/>
                </a:solidFill>
                <a:latin typeface="Arial"/>
                <a:ea typeface="Calibri"/>
                <a:cs typeface="Arial"/>
              </a:rPr>
              <a:t>complies </a:t>
            </a:r>
            <a:r>
              <a:rPr lang="en-GB" sz="1800" dirty="0">
                <a:solidFill>
                  <a:srgbClr val="231F20"/>
                </a:solidFill>
                <a:latin typeface="Arial"/>
                <a:ea typeface="Calibri"/>
                <a:cs typeface="Arial"/>
              </a:rPr>
              <a:t>with the proscription. </a:t>
            </a:r>
            <a:endParaRPr lang="en-US" sz="1800" dirty="0">
              <a:latin typeface="Arial"/>
              <a:ea typeface="Calibri"/>
              <a:cs typeface="Times New Roman"/>
            </a:endParaRPr>
          </a:p>
          <a:p>
            <a:pPr marL="688975" marR="0" indent="-293688" algn="just">
              <a:spcBef>
                <a:spcPts val="0"/>
              </a:spcBef>
              <a:spcAft>
                <a:spcPts val="0"/>
              </a:spcAft>
              <a:buNone/>
            </a:pPr>
            <a:endParaRPr lang="en-GB" sz="1800" dirty="0" smtClean="0">
              <a:solidFill>
                <a:srgbClr val="231F20"/>
              </a:solidFill>
              <a:latin typeface="Arial"/>
              <a:ea typeface="Calibri"/>
              <a:cs typeface="Arial"/>
            </a:endParaRPr>
          </a:p>
          <a:p>
            <a:pPr marL="688975" marR="0" indent="-293688" algn="just">
              <a:spcBef>
                <a:spcPts val="0"/>
              </a:spcBef>
              <a:spcAft>
                <a:spcPts val="0"/>
              </a:spcAft>
              <a:buNone/>
            </a:pPr>
            <a:r>
              <a:rPr lang="en-GB" sz="1800" dirty="0" smtClean="0">
                <a:solidFill>
                  <a:srgbClr val="231F20"/>
                </a:solidFill>
                <a:latin typeface="Arial"/>
                <a:ea typeface="Calibri"/>
                <a:cs typeface="Arial"/>
              </a:rPr>
              <a:t>•	</a:t>
            </a:r>
            <a:r>
              <a:rPr lang="en-GB" sz="1800" b="1" dirty="0" smtClean="0">
                <a:solidFill>
                  <a:srgbClr val="231F20"/>
                </a:solidFill>
                <a:latin typeface="Arial"/>
                <a:ea typeface="Calibri"/>
                <a:cs typeface="Arial"/>
              </a:rPr>
              <a:t>Culpability</a:t>
            </a:r>
            <a:r>
              <a:rPr lang="en-GB" sz="1800" dirty="0" smtClean="0">
                <a:solidFill>
                  <a:srgbClr val="231F20"/>
                </a:solidFill>
                <a:latin typeface="Arial"/>
                <a:ea typeface="Calibri"/>
                <a:cs typeface="Arial"/>
              </a:rPr>
              <a:t> is comprised </a:t>
            </a:r>
            <a:r>
              <a:rPr lang="en-GB" sz="1800" dirty="0">
                <a:solidFill>
                  <a:srgbClr val="231F20"/>
                </a:solidFill>
                <a:latin typeface="Arial"/>
                <a:ea typeface="Calibri"/>
                <a:cs typeface="Arial"/>
              </a:rPr>
              <a:t>of two elements, namely fault and criminal capacity:</a:t>
            </a:r>
            <a:endParaRPr lang="en-US" sz="1800" dirty="0">
              <a:latin typeface="Arial"/>
              <a:ea typeface="Calibri"/>
              <a:cs typeface="Times New Roman"/>
            </a:endParaRPr>
          </a:p>
          <a:p>
            <a:pPr marL="914400" marR="0" indent="-225425" algn="just">
              <a:spcBef>
                <a:spcPts val="0"/>
              </a:spcBef>
              <a:spcAft>
                <a:spcPts val="0"/>
              </a:spcAft>
              <a:buNone/>
            </a:pPr>
            <a:r>
              <a:rPr lang="en-GB" sz="1800" dirty="0" smtClean="0">
                <a:solidFill>
                  <a:srgbClr val="231F20"/>
                </a:solidFill>
                <a:latin typeface="Arial"/>
                <a:ea typeface="Calibri"/>
                <a:cs typeface="Arial"/>
              </a:rPr>
              <a:t>*	</a:t>
            </a:r>
            <a:r>
              <a:rPr lang="en-GB" sz="1800" b="1" i="1" dirty="0" smtClean="0">
                <a:solidFill>
                  <a:srgbClr val="231F20"/>
                </a:solidFill>
                <a:latin typeface="Arial"/>
                <a:ea typeface="Calibri"/>
                <a:cs typeface="Arial"/>
              </a:rPr>
              <a:t>Fault</a:t>
            </a:r>
            <a:r>
              <a:rPr lang="en-GB" sz="1800" dirty="0" smtClean="0">
                <a:solidFill>
                  <a:srgbClr val="231F20"/>
                </a:solidFill>
                <a:latin typeface="Arial"/>
                <a:ea typeface="Calibri"/>
                <a:cs typeface="Arial"/>
              </a:rPr>
              <a:t> = </a:t>
            </a:r>
            <a:r>
              <a:rPr lang="en-GB" sz="1800" dirty="0">
                <a:solidFill>
                  <a:srgbClr val="231F20"/>
                </a:solidFill>
                <a:latin typeface="Arial"/>
                <a:ea typeface="Calibri"/>
                <a:cs typeface="Arial"/>
              </a:rPr>
              <a:t>intention in the form of </a:t>
            </a:r>
            <a:r>
              <a:rPr lang="en-GB" sz="1800" i="1" dirty="0" err="1">
                <a:solidFill>
                  <a:srgbClr val="231F20"/>
                </a:solidFill>
                <a:latin typeface="Arial"/>
                <a:ea typeface="Calibri"/>
                <a:cs typeface="Arial"/>
              </a:rPr>
              <a:t>dolus</a:t>
            </a:r>
            <a:r>
              <a:rPr lang="en-GB" sz="1800" i="1" dirty="0">
                <a:solidFill>
                  <a:srgbClr val="231F20"/>
                </a:solidFill>
                <a:latin typeface="Arial"/>
                <a:ea typeface="Calibri"/>
                <a:cs typeface="Arial"/>
              </a:rPr>
              <a:t> </a:t>
            </a:r>
            <a:r>
              <a:rPr lang="en-GB" sz="1800" i="1" dirty="0" err="1">
                <a:solidFill>
                  <a:srgbClr val="231F20"/>
                </a:solidFill>
                <a:latin typeface="Arial"/>
                <a:ea typeface="Calibri"/>
                <a:cs typeface="Arial"/>
              </a:rPr>
              <a:t>directus</a:t>
            </a:r>
            <a:r>
              <a:rPr lang="en-GB" sz="1800" i="1" dirty="0">
                <a:solidFill>
                  <a:srgbClr val="231F20"/>
                </a:solidFill>
                <a:latin typeface="Arial"/>
                <a:ea typeface="Calibri"/>
                <a:cs typeface="Arial"/>
              </a:rPr>
              <a:t>, </a:t>
            </a:r>
            <a:r>
              <a:rPr lang="en-GB" sz="1800" i="1" dirty="0" err="1">
                <a:solidFill>
                  <a:srgbClr val="231F20"/>
                </a:solidFill>
                <a:latin typeface="Arial"/>
                <a:ea typeface="Calibri"/>
                <a:cs typeface="Arial"/>
              </a:rPr>
              <a:t>dolus</a:t>
            </a:r>
            <a:r>
              <a:rPr lang="en-GB" sz="1800" i="1" dirty="0">
                <a:solidFill>
                  <a:srgbClr val="231F20"/>
                </a:solidFill>
                <a:latin typeface="Arial"/>
                <a:ea typeface="Calibri"/>
                <a:cs typeface="Arial"/>
              </a:rPr>
              <a:t> </a:t>
            </a:r>
            <a:r>
              <a:rPr lang="en-GB" sz="1800" i="1" dirty="0" err="1">
                <a:solidFill>
                  <a:srgbClr val="231F20"/>
                </a:solidFill>
                <a:latin typeface="Arial"/>
                <a:ea typeface="Calibri"/>
                <a:cs typeface="Arial"/>
              </a:rPr>
              <a:t>indirectus</a:t>
            </a:r>
            <a:r>
              <a:rPr lang="en-GB" sz="1800" i="1" dirty="0">
                <a:solidFill>
                  <a:srgbClr val="231F20"/>
                </a:solidFill>
                <a:latin typeface="Arial"/>
                <a:ea typeface="Calibri"/>
                <a:cs typeface="Arial"/>
              </a:rPr>
              <a:t> or </a:t>
            </a:r>
            <a:r>
              <a:rPr lang="en-GB" sz="1800" i="1" dirty="0" err="1">
                <a:solidFill>
                  <a:srgbClr val="231F20"/>
                </a:solidFill>
                <a:latin typeface="Arial"/>
                <a:ea typeface="Calibri"/>
                <a:cs typeface="Arial"/>
              </a:rPr>
              <a:t>dolus</a:t>
            </a:r>
            <a:r>
              <a:rPr lang="en-GB" sz="1800" i="1" dirty="0">
                <a:solidFill>
                  <a:srgbClr val="231F20"/>
                </a:solidFill>
                <a:latin typeface="Arial"/>
                <a:ea typeface="Calibri"/>
                <a:cs typeface="Arial"/>
              </a:rPr>
              <a:t> </a:t>
            </a:r>
            <a:r>
              <a:rPr lang="en-GB" sz="1800" i="1" dirty="0" err="1">
                <a:solidFill>
                  <a:srgbClr val="231F20"/>
                </a:solidFill>
                <a:latin typeface="Arial"/>
                <a:ea typeface="Calibri"/>
                <a:cs typeface="Arial"/>
              </a:rPr>
              <a:t>eventualis</a:t>
            </a:r>
            <a:r>
              <a:rPr lang="en-GB" sz="1800" dirty="0">
                <a:solidFill>
                  <a:srgbClr val="231F20"/>
                </a:solidFill>
                <a:latin typeface="Arial"/>
                <a:ea typeface="Calibri"/>
                <a:cs typeface="Arial"/>
              </a:rPr>
              <a:t> </a:t>
            </a:r>
            <a:r>
              <a:rPr lang="en-GB" sz="1800" dirty="0" smtClean="0">
                <a:solidFill>
                  <a:srgbClr val="231F20"/>
                </a:solidFill>
                <a:latin typeface="Arial"/>
                <a:ea typeface="Calibri"/>
                <a:cs typeface="Arial"/>
              </a:rPr>
              <a:t>- not negligence.</a:t>
            </a:r>
            <a:endParaRPr lang="en-US" sz="1800" dirty="0" smtClean="0">
              <a:latin typeface="Arial"/>
              <a:ea typeface="Calibri"/>
              <a:cs typeface="Times New Roman"/>
            </a:endParaRPr>
          </a:p>
          <a:p>
            <a:pPr marL="914400" marR="0" indent="-225425" algn="just">
              <a:spcBef>
                <a:spcPts val="0"/>
              </a:spcBef>
              <a:spcAft>
                <a:spcPts val="0"/>
              </a:spcAft>
              <a:buNone/>
            </a:pPr>
            <a:r>
              <a:rPr lang="en-GB" sz="1800" dirty="0" smtClean="0">
                <a:solidFill>
                  <a:srgbClr val="231F20"/>
                </a:solidFill>
                <a:latin typeface="Arial"/>
                <a:ea typeface="Calibri"/>
                <a:cs typeface="Arial"/>
              </a:rPr>
              <a:t>*	</a:t>
            </a:r>
            <a:r>
              <a:rPr lang="en-GB" sz="1800" b="1" i="1" dirty="0" smtClean="0">
                <a:solidFill>
                  <a:srgbClr val="231F20"/>
                </a:solidFill>
                <a:latin typeface="Arial"/>
                <a:ea typeface="Calibri"/>
                <a:cs typeface="Arial"/>
              </a:rPr>
              <a:t>Criminal </a:t>
            </a:r>
            <a:r>
              <a:rPr lang="en-GB" sz="1800" b="1" i="1" dirty="0">
                <a:solidFill>
                  <a:srgbClr val="231F20"/>
                </a:solidFill>
                <a:latin typeface="Arial"/>
                <a:ea typeface="Calibri"/>
                <a:cs typeface="Arial"/>
              </a:rPr>
              <a:t>capacity </a:t>
            </a:r>
            <a:r>
              <a:rPr lang="en-GB" sz="1800" dirty="0" smtClean="0">
                <a:solidFill>
                  <a:srgbClr val="231F20"/>
                </a:solidFill>
                <a:latin typeface="Arial"/>
                <a:ea typeface="Calibri"/>
                <a:cs typeface="Arial"/>
              </a:rPr>
              <a:t>= </a:t>
            </a:r>
            <a:r>
              <a:rPr lang="en-GB" sz="1800" dirty="0">
                <a:solidFill>
                  <a:srgbClr val="231F20"/>
                </a:solidFill>
                <a:latin typeface="Arial"/>
                <a:ea typeface="Calibri"/>
                <a:cs typeface="Arial"/>
              </a:rPr>
              <a:t>perpetrator had the ability to appreciate the wrongfulness (in other words that he or she acts unlawfully) and to conduct him or her in accordance with this appreciation of the wrongfulness.</a:t>
            </a:r>
            <a:endParaRPr lang="en-US" sz="1800" dirty="0">
              <a:latin typeface="Arial"/>
              <a:ea typeface="Calibri"/>
              <a:cs typeface="Times New Roman"/>
            </a:endParaRPr>
          </a:p>
          <a:p>
            <a:pPr marL="463550" indent="0" algn="just">
              <a:buNone/>
            </a:pPr>
            <a:endParaRPr lang="en-US" sz="1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1211279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143000"/>
            <a:ext cx="9067800" cy="381000"/>
          </a:xfrm>
        </p:spPr>
        <p:txBody>
          <a:bodyPr>
            <a:normAutofit fontScale="90000"/>
          </a:bodyPr>
          <a:lstStyle/>
          <a:p>
            <a:fld id="{556631B4-7078-4796-8C4B-0888D70C5AFB}" type="slidenum">
              <a:rPr lang="en-US" sz="1600" b="1" smtClean="0">
                <a:latin typeface="Arial" panose="020B0604020202020204" pitchFamily="34" charset="0"/>
                <a:cs typeface="Arial" panose="020B0604020202020204" pitchFamily="34" charset="0"/>
              </a:rPr>
              <a:pPr/>
              <a:t>11</a:t>
            </a:fld>
            <a:r>
              <a:rPr lang="en-US" sz="2400" b="1" dirty="0" smtClean="0">
                <a:latin typeface="Arial" panose="020B0604020202020204" pitchFamily="34" charset="0"/>
                <a:cs typeface="Arial" panose="020B0604020202020204" pitchFamily="34" charset="0"/>
              </a:rPr>
              <a:t/>
            </a:r>
            <a:br>
              <a:rPr lang="en-US" sz="2400" b="1" dirty="0" smtClean="0">
                <a:latin typeface="Arial" panose="020B0604020202020204" pitchFamily="34" charset="0"/>
                <a:cs typeface="Arial" panose="020B0604020202020204" pitchFamily="34" charset="0"/>
              </a:rPr>
            </a:br>
            <a:endParaRPr lang="en-US" sz="2400" b="1" dirty="0">
              <a:latin typeface="Arial" panose="020B0604020202020204" pitchFamily="34" charset="0"/>
              <a:cs typeface="Arial" panose="020B0604020202020204" pitchFamily="34" charset="0"/>
            </a:endParaRPr>
          </a:p>
        </p:txBody>
      </p:sp>
      <p:sp>
        <p:nvSpPr>
          <p:cNvPr id="3" name="Subtitle 2"/>
          <p:cNvSpPr>
            <a:spLocks noGrp="1"/>
          </p:cNvSpPr>
          <p:nvPr>
            <p:ph type="subTitle" idx="4294967295"/>
          </p:nvPr>
        </p:nvSpPr>
        <p:spPr>
          <a:xfrm>
            <a:off x="0" y="1143000"/>
            <a:ext cx="8915400" cy="4953000"/>
          </a:xfrm>
        </p:spPr>
        <p:txBody>
          <a:bodyPr>
            <a:noAutofit/>
          </a:bodyPr>
          <a:lstStyle/>
          <a:p>
            <a:pPr marL="463550" indent="0" algn="just">
              <a:buNone/>
            </a:pPr>
            <a:r>
              <a:rPr lang="en-US" sz="1800" b="1" dirty="0" smtClean="0">
                <a:latin typeface="Arial" panose="020B0604020202020204" pitchFamily="34" charset="0"/>
                <a:cs typeface="Arial" panose="020B0604020202020204" pitchFamily="34" charset="0"/>
              </a:rPr>
              <a:t>5.1.2 Offences </a:t>
            </a:r>
            <a:r>
              <a:rPr lang="en-US" sz="1800" b="1" dirty="0">
                <a:latin typeface="Arial" panose="020B0604020202020204" pitchFamily="34" charset="0"/>
                <a:cs typeface="Arial" panose="020B0604020202020204" pitchFamily="34" charset="0"/>
              </a:rPr>
              <a:t>against the confidentiality, integrity and availability of data, computer programs, data storage mediums and computer </a:t>
            </a:r>
            <a:r>
              <a:rPr lang="en-US" sz="1800" b="1" dirty="0" smtClean="0">
                <a:latin typeface="Arial" panose="020B0604020202020204" pitchFamily="34" charset="0"/>
                <a:cs typeface="Arial" panose="020B0604020202020204" pitchFamily="34" charset="0"/>
              </a:rPr>
              <a:t>systems:</a:t>
            </a:r>
          </a:p>
          <a:p>
            <a:pPr marL="463550" indent="0" algn="just">
              <a:buNone/>
            </a:pPr>
            <a:endParaRPr lang="en-US" sz="1800" b="1" dirty="0" smtClean="0">
              <a:latin typeface="Arial" panose="020B0604020202020204" pitchFamily="34" charset="0"/>
              <a:cs typeface="Arial" panose="020B0604020202020204" pitchFamily="34" charset="0"/>
            </a:endParaRPr>
          </a:p>
          <a:p>
            <a:pPr marL="688975" indent="-225425" algn="just">
              <a:buNone/>
            </a:pPr>
            <a:r>
              <a:rPr lang="en-US" sz="1800" dirty="0" smtClean="0">
                <a:latin typeface="Arial" panose="020B0604020202020204" pitchFamily="34" charset="0"/>
                <a:cs typeface="Arial" panose="020B0604020202020204" pitchFamily="34" charset="0"/>
              </a:rPr>
              <a:t>• 	</a:t>
            </a:r>
            <a:r>
              <a:rPr lang="en-US" sz="1800" b="1" dirty="0" smtClean="0">
                <a:latin typeface="Arial" panose="020B0604020202020204" pitchFamily="34" charset="0"/>
                <a:cs typeface="Arial" panose="020B0604020202020204" pitchFamily="34" charset="0"/>
              </a:rPr>
              <a:t>Unlawful </a:t>
            </a:r>
            <a:r>
              <a:rPr lang="en-US" sz="1800" b="1" dirty="0">
                <a:latin typeface="Arial" panose="020B0604020202020204" pitchFamily="34" charset="0"/>
                <a:cs typeface="Arial" panose="020B0604020202020204" pitchFamily="34" charset="0"/>
              </a:rPr>
              <a:t>access </a:t>
            </a:r>
            <a:r>
              <a:rPr lang="en-US" sz="1800" dirty="0">
                <a:latin typeface="Arial" panose="020B0604020202020204" pitchFamily="34" charset="0"/>
                <a:cs typeface="Arial" panose="020B0604020202020204" pitchFamily="34" charset="0"/>
              </a:rPr>
              <a:t>to data, a computer program, a computer data storage medium or a computer </a:t>
            </a:r>
            <a:r>
              <a:rPr lang="en-US" sz="1800" dirty="0" smtClean="0">
                <a:latin typeface="Arial" panose="020B0604020202020204" pitchFamily="34" charset="0"/>
                <a:cs typeface="Arial" panose="020B0604020202020204" pitchFamily="34" charset="0"/>
              </a:rPr>
              <a:t>system (clause 2)</a:t>
            </a:r>
            <a:endParaRPr lang="en-US" sz="1800" dirty="0">
              <a:latin typeface="Arial" panose="020B0604020202020204" pitchFamily="34" charset="0"/>
              <a:cs typeface="Arial" panose="020B0604020202020204" pitchFamily="34" charset="0"/>
            </a:endParaRPr>
          </a:p>
          <a:p>
            <a:pPr marL="688975" indent="-225425" algn="just">
              <a:buNone/>
            </a:pPr>
            <a:r>
              <a:rPr lang="en-US" sz="1800" dirty="0">
                <a:latin typeface="Arial" panose="020B0604020202020204" pitchFamily="34" charset="0"/>
                <a:cs typeface="Arial" panose="020B0604020202020204" pitchFamily="34" charset="0"/>
              </a:rPr>
              <a:t>•	</a:t>
            </a:r>
            <a:r>
              <a:rPr lang="en-US" sz="1800" b="1" dirty="0" smtClean="0">
                <a:latin typeface="Arial" panose="020B0604020202020204" pitchFamily="34" charset="0"/>
                <a:cs typeface="Arial" panose="020B0604020202020204" pitchFamily="34" charset="0"/>
              </a:rPr>
              <a:t>Unlawful </a:t>
            </a:r>
            <a:r>
              <a:rPr lang="en-US" sz="1800" b="1" dirty="0">
                <a:latin typeface="Arial" panose="020B0604020202020204" pitchFamily="34" charset="0"/>
                <a:cs typeface="Arial" panose="020B0604020202020204" pitchFamily="34" charset="0"/>
              </a:rPr>
              <a:t>interception </a:t>
            </a:r>
            <a:r>
              <a:rPr lang="en-US" sz="1800" dirty="0">
                <a:latin typeface="Arial" panose="020B0604020202020204" pitchFamily="34" charset="0"/>
                <a:cs typeface="Arial" panose="020B0604020202020204" pitchFamily="34" charset="0"/>
              </a:rPr>
              <a:t>of </a:t>
            </a:r>
            <a:r>
              <a:rPr lang="en-US" sz="1800" dirty="0" smtClean="0">
                <a:latin typeface="Arial" panose="020B0604020202020204" pitchFamily="34" charset="0"/>
                <a:cs typeface="Arial" panose="020B0604020202020204" pitchFamily="34" charset="0"/>
              </a:rPr>
              <a:t>data/ </a:t>
            </a:r>
            <a:r>
              <a:rPr lang="en-US" sz="1800" dirty="0">
                <a:latin typeface="Arial" panose="020B0604020202020204" pitchFamily="34" charset="0"/>
                <a:cs typeface="Arial" panose="020B0604020202020204" pitchFamily="34" charset="0"/>
              </a:rPr>
              <a:t>possession of  </a:t>
            </a:r>
            <a:r>
              <a:rPr lang="en-US" sz="1800" dirty="0" smtClean="0">
                <a:latin typeface="Arial" panose="020B0604020202020204" pitchFamily="34" charset="0"/>
                <a:cs typeface="Arial" panose="020B0604020202020204" pitchFamily="34" charset="0"/>
              </a:rPr>
              <a:t>data with </a:t>
            </a:r>
            <a:r>
              <a:rPr lang="en-US" sz="1800" dirty="0">
                <a:latin typeface="Arial" panose="020B0604020202020204" pitchFamily="34" charset="0"/>
                <a:cs typeface="Arial" panose="020B0604020202020204" pitchFamily="34" charset="0"/>
              </a:rPr>
              <a:t>the knowledge that such data was intercepted </a:t>
            </a:r>
            <a:r>
              <a:rPr lang="en-US" sz="1800" dirty="0" smtClean="0">
                <a:latin typeface="Arial" panose="020B0604020202020204" pitchFamily="34" charset="0"/>
                <a:cs typeface="Arial" panose="020B0604020202020204" pitchFamily="34" charset="0"/>
              </a:rPr>
              <a:t>unlawfully/ possession </a:t>
            </a:r>
            <a:r>
              <a:rPr lang="en-US" sz="1800" dirty="0">
                <a:latin typeface="Arial" panose="020B0604020202020204" pitchFamily="34" charset="0"/>
                <a:cs typeface="Arial" panose="020B0604020202020204" pitchFamily="34" charset="0"/>
              </a:rPr>
              <a:t>of </a:t>
            </a:r>
            <a:r>
              <a:rPr lang="en-US" sz="1800" dirty="0" smtClean="0">
                <a:latin typeface="Arial" panose="020B0604020202020204" pitchFamily="34" charset="0"/>
                <a:cs typeface="Arial" panose="020B0604020202020204" pitchFamily="34" charset="0"/>
              </a:rPr>
              <a:t>data where </a:t>
            </a:r>
            <a:r>
              <a:rPr lang="en-US" sz="1800" dirty="0">
                <a:latin typeface="Arial" panose="020B0604020202020204" pitchFamily="34" charset="0"/>
                <a:cs typeface="Arial" panose="020B0604020202020204" pitchFamily="34" charset="0"/>
              </a:rPr>
              <a:t>the possessor is unable to give a satisfactory exculpatory account of such possession</a:t>
            </a:r>
            <a:r>
              <a:rPr lang="en-US" sz="1800" dirty="0" smtClean="0">
                <a:latin typeface="Arial" panose="020B0604020202020204" pitchFamily="34" charset="0"/>
                <a:cs typeface="Arial" panose="020B0604020202020204" pitchFamily="34" charset="0"/>
              </a:rPr>
              <a:t>. (clause 3)</a:t>
            </a:r>
            <a:endParaRPr lang="en-US" sz="1800" dirty="0">
              <a:latin typeface="Arial" panose="020B0604020202020204" pitchFamily="34" charset="0"/>
              <a:cs typeface="Arial" panose="020B0604020202020204" pitchFamily="34" charset="0"/>
            </a:endParaRPr>
          </a:p>
          <a:p>
            <a:pPr marL="688975" indent="-225425" algn="just">
              <a:buNone/>
            </a:pPr>
            <a:r>
              <a:rPr lang="en-US" sz="1800" dirty="0" smtClean="0">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Use </a:t>
            </a:r>
            <a:r>
              <a:rPr lang="en-US" sz="1800" dirty="0">
                <a:latin typeface="Arial" panose="020B0604020202020204" pitchFamily="34" charset="0"/>
                <a:cs typeface="Arial" panose="020B0604020202020204" pitchFamily="34" charset="0"/>
              </a:rPr>
              <a:t>and possession of </a:t>
            </a:r>
            <a:r>
              <a:rPr lang="en-US" sz="1800" b="1" dirty="0">
                <a:latin typeface="Arial" panose="020B0604020202020204" pitchFamily="34" charset="0"/>
                <a:cs typeface="Arial" panose="020B0604020202020204" pitchFamily="34" charset="0"/>
              </a:rPr>
              <a:t>software or hardware tools </a:t>
            </a:r>
            <a:r>
              <a:rPr lang="en-US" sz="1800" dirty="0">
                <a:latin typeface="Arial" panose="020B0604020202020204" pitchFamily="34" charset="0"/>
                <a:cs typeface="Arial" panose="020B0604020202020204" pitchFamily="34" charset="0"/>
              </a:rPr>
              <a:t>for purposes of committing other cyber </a:t>
            </a:r>
            <a:r>
              <a:rPr lang="en-US" sz="1800" dirty="0" smtClean="0">
                <a:latin typeface="Arial" panose="020B0604020202020204" pitchFamily="34" charset="0"/>
                <a:cs typeface="Arial" panose="020B0604020202020204" pitchFamily="34" charset="0"/>
              </a:rPr>
              <a:t>offences (clause 4) </a:t>
            </a:r>
            <a:endParaRPr lang="en-US" sz="1800" dirty="0">
              <a:latin typeface="Arial" panose="020B0604020202020204" pitchFamily="34" charset="0"/>
              <a:cs typeface="Arial" panose="020B0604020202020204" pitchFamily="34" charset="0"/>
            </a:endParaRPr>
          </a:p>
          <a:p>
            <a:pPr marL="688975" indent="-225425" algn="just">
              <a:buNone/>
            </a:pPr>
            <a:r>
              <a:rPr lang="en-US" sz="1800" dirty="0" smtClean="0">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Unlawful </a:t>
            </a:r>
            <a:r>
              <a:rPr lang="en-US" sz="1800" b="1" dirty="0" smtClean="0">
                <a:latin typeface="Arial" panose="020B0604020202020204" pitchFamily="34" charset="0"/>
                <a:cs typeface="Arial" panose="020B0604020202020204" pitchFamily="34" charset="0"/>
              </a:rPr>
              <a:t>interference</a:t>
            </a:r>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with </a:t>
            </a:r>
            <a:r>
              <a:rPr lang="en-US" sz="1800" dirty="0" smtClean="0">
                <a:latin typeface="Arial" panose="020B0604020202020204" pitchFamily="34" charset="0"/>
                <a:cs typeface="Arial" panose="020B0604020202020204" pitchFamily="34" charset="0"/>
              </a:rPr>
              <a:t>data/computer program (clause 5) or </a:t>
            </a:r>
            <a:r>
              <a:rPr lang="en-US" sz="1800" dirty="0">
                <a:latin typeface="Arial" panose="020B0604020202020204" pitchFamily="34" charset="0"/>
                <a:cs typeface="Arial" panose="020B0604020202020204" pitchFamily="34" charset="0"/>
              </a:rPr>
              <a:t>computer data storage </a:t>
            </a:r>
            <a:r>
              <a:rPr lang="en-US" sz="1800" dirty="0" smtClean="0">
                <a:latin typeface="Arial" panose="020B0604020202020204" pitchFamily="34" charset="0"/>
                <a:cs typeface="Arial" panose="020B0604020202020204" pitchFamily="34" charset="0"/>
              </a:rPr>
              <a:t>medium/computer system (clause 6) </a:t>
            </a:r>
            <a:endParaRPr lang="en-US" sz="1800" dirty="0">
              <a:latin typeface="Arial" panose="020B0604020202020204" pitchFamily="34" charset="0"/>
              <a:cs typeface="Arial" panose="020B0604020202020204" pitchFamily="34" charset="0"/>
            </a:endParaRPr>
          </a:p>
          <a:p>
            <a:pPr marL="688975" indent="-225425" algn="just">
              <a:buNone/>
            </a:pPr>
            <a:r>
              <a:rPr lang="en-US" sz="1800" dirty="0" smtClean="0">
                <a:latin typeface="Arial" panose="020B0604020202020204" pitchFamily="34" charset="0"/>
                <a:cs typeface="Arial" panose="020B0604020202020204" pitchFamily="34" charset="0"/>
              </a:rPr>
              <a:t>•  </a:t>
            </a:r>
            <a:r>
              <a:rPr lang="en-US" sz="1800" b="1" dirty="0" smtClean="0">
                <a:latin typeface="Arial" panose="020B0604020202020204" pitchFamily="34" charset="0"/>
                <a:cs typeface="Arial" panose="020B0604020202020204" pitchFamily="34" charset="0"/>
              </a:rPr>
              <a:t>	Password-related offences </a:t>
            </a:r>
            <a:r>
              <a:rPr lang="en-US" sz="1800" dirty="0" smtClean="0">
                <a:latin typeface="Arial" panose="020B0604020202020204" pitchFamily="34" charset="0"/>
                <a:cs typeface="Arial" panose="020B0604020202020204" pitchFamily="34" charset="0"/>
              </a:rPr>
              <a:t>(clause 7)</a:t>
            </a:r>
          </a:p>
        </p:txBody>
      </p:sp>
    </p:spTree>
    <p:extLst>
      <p:ext uri="{BB962C8B-B14F-4D97-AF65-F5344CB8AC3E}">
        <p14:creationId xmlns:p14="http://schemas.microsoft.com/office/powerpoint/2010/main" xmlns="" val="327908303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143000"/>
            <a:ext cx="9067800" cy="381000"/>
          </a:xfrm>
        </p:spPr>
        <p:txBody>
          <a:bodyPr>
            <a:normAutofit fontScale="90000"/>
          </a:bodyPr>
          <a:lstStyle/>
          <a:p>
            <a:fld id="{556631B4-7078-4796-8C4B-0888D70C5AFB}" type="slidenum">
              <a:rPr lang="en-US" sz="1600" b="1" smtClean="0">
                <a:latin typeface="Arial" panose="020B0604020202020204" pitchFamily="34" charset="0"/>
                <a:cs typeface="Arial" panose="020B0604020202020204" pitchFamily="34" charset="0"/>
              </a:rPr>
              <a:pPr/>
              <a:t>12</a:t>
            </a:fld>
            <a:r>
              <a:rPr lang="en-US" sz="2400" b="1" dirty="0" smtClean="0">
                <a:latin typeface="Arial" panose="020B0604020202020204" pitchFamily="34" charset="0"/>
                <a:cs typeface="Arial" panose="020B0604020202020204" pitchFamily="34" charset="0"/>
              </a:rPr>
              <a:t/>
            </a:r>
            <a:br>
              <a:rPr lang="en-US" sz="2400" b="1" dirty="0" smtClean="0">
                <a:latin typeface="Arial" panose="020B0604020202020204" pitchFamily="34" charset="0"/>
                <a:cs typeface="Arial" panose="020B0604020202020204" pitchFamily="34" charset="0"/>
              </a:rPr>
            </a:br>
            <a:endParaRPr lang="en-US" sz="2400" b="1" dirty="0">
              <a:latin typeface="Arial" panose="020B0604020202020204" pitchFamily="34" charset="0"/>
              <a:cs typeface="Arial" panose="020B0604020202020204" pitchFamily="34" charset="0"/>
            </a:endParaRPr>
          </a:p>
        </p:txBody>
      </p:sp>
      <p:sp>
        <p:nvSpPr>
          <p:cNvPr id="3" name="Subtitle 2"/>
          <p:cNvSpPr>
            <a:spLocks noGrp="1"/>
          </p:cNvSpPr>
          <p:nvPr>
            <p:ph type="subTitle" idx="4294967295"/>
          </p:nvPr>
        </p:nvSpPr>
        <p:spPr>
          <a:xfrm>
            <a:off x="0" y="1143000"/>
            <a:ext cx="8915400" cy="4953000"/>
          </a:xfrm>
        </p:spPr>
        <p:txBody>
          <a:bodyPr>
            <a:noAutofit/>
          </a:bodyPr>
          <a:lstStyle/>
          <a:p>
            <a:pPr marL="688975" marR="0" indent="-225425" algn="just">
              <a:lnSpc>
                <a:spcPct val="150000"/>
              </a:lnSpc>
              <a:spcBef>
                <a:spcPts val="0"/>
              </a:spcBef>
              <a:spcAft>
                <a:spcPts val="0"/>
              </a:spcAft>
              <a:buNone/>
            </a:pPr>
            <a:r>
              <a:rPr lang="en-GB" sz="1800" b="1" dirty="0" smtClean="0">
                <a:solidFill>
                  <a:srgbClr val="231F20"/>
                </a:solidFill>
                <a:latin typeface="Arial"/>
                <a:ea typeface="Calibri"/>
                <a:cs typeface="Arial"/>
              </a:rPr>
              <a:t>5.1.3 </a:t>
            </a:r>
            <a:r>
              <a:rPr lang="en-GB" sz="1800" b="1" i="1" dirty="0" smtClean="0">
                <a:solidFill>
                  <a:srgbClr val="231F20"/>
                </a:solidFill>
                <a:latin typeface="Arial"/>
                <a:ea typeface="Calibri"/>
                <a:cs typeface="Arial"/>
              </a:rPr>
              <a:t>Offences facilitated </a:t>
            </a:r>
            <a:r>
              <a:rPr lang="en-GB" sz="1800" b="1" i="1" dirty="0">
                <a:solidFill>
                  <a:srgbClr val="231F20"/>
                </a:solidFill>
                <a:latin typeface="Arial"/>
                <a:ea typeface="Calibri"/>
                <a:cs typeface="Arial"/>
              </a:rPr>
              <a:t>by cyber </a:t>
            </a:r>
            <a:r>
              <a:rPr lang="en-GB" sz="1800" b="1" i="1" dirty="0" smtClean="0">
                <a:solidFill>
                  <a:srgbClr val="231F20"/>
                </a:solidFill>
                <a:latin typeface="Arial"/>
                <a:ea typeface="Calibri"/>
                <a:cs typeface="Arial"/>
              </a:rPr>
              <a:t>means:</a:t>
            </a:r>
          </a:p>
          <a:p>
            <a:pPr marL="688975" marR="0" indent="-225425" algn="just">
              <a:lnSpc>
                <a:spcPct val="150000"/>
              </a:lnSpc>
              <a:spcBef>
                <a:spcPts val="0"/>
              </a:spcBef>
              <a:spcAft>
                <a:spcPts val="0"/>
              </a:spcAft>
              <a:buNone/>
            </a:pPr>
            <a:r>
              <a:rPr lang="en-GB" sz="1800" dirty="0" smtClean="0">
                <a:solidFill>
                  <a:srgbClr val="231F20"/>
                </a:solidFill>
                <a:latin typeface="Arial"/>
                <a:ea typeface="Calibri"/>
                <a:cs typeface="Arial"/>
              </a:rPr>
              <a:t>• 	C</a:t>
            </a:r>
            <a:r>
              <a:rPr lang="sv-SE" sz="1800" dirty="0" smtClean="0">
                <a:solidFill>
                  <a:srgbClr val="231F20"/>
                </a:solidFill>
                <a:latin typeface="Arial"/>
                <a:ea typeface="Calibri"/>
                <a:cs typeface="Arial"/>
              </a:rPr>
              <a:t>yber fraud (clause 8) </a:t>
            </a:r>
          </a:p>
          <a:p>
            <a:pPr marL="688975" marR="0" indent="-225425" algn="just">
              <a:lnSpc>
                <a:spcPct val="150000"/>
              </a:lnSpc>
              <a:spcBef>
                <a:spcPts val="0"/>
              </a:spcBef>
              <a:spcAft>
                <a:spcPts val="0"/>
              </a:spcAft>
              <a:buNone/>
            </a:pPr>
            <a:r>
              <a:rPr lang="sv-SE" sz="1800" dirty="0" smtClean="0">
                <a:solidFill>
                  <a:srgbClr val="231F20"/>
                </a:solidFill>
                <a:latin typeface="Arial"/>
                <a:ea typeface="Calibri"/>
                <a:cs typeface="Arial"/>
              </a:rPr>
              <a:t>•	Cyber </a:t>
            </a:r>
            <a:r>
              <a:rPr lang="sv-SE" sz="1800" dirty="0">
                <a:solidFill>
                  <a:srgbClr val="231F20"/>
                </a:solidFill>
                <a:latin typeface="Arial"/>
                <a:ea typeface="Calibri"/>
                <a:cs typeface="Arial"/>
              </a:rPr>
              <a:t>forgery and </a:t>
            </a:r>
            <a:r>
              <a:rPr lang="sv-SE" sz="1800" dirty="0" smtClean="0">
                <a:solidFill>
                  <a:srgbClr val="231F20"/>
                </a:solidFill>
                <a:latin typeface="Arial"/>
                <a:ea typeface="Calibri"/>
                <a:cs typeface="Arial"/>
              </a:rPr>
              <a:t>uttering (clause 9) </a:t>
            </a:r>
          </a:p>
          <a:p>
            <a:pPr marL="688975" marR="0" indent="-225425" algn="just">
              <a:lnSpc>
                <a:spcPct val="150000"/>
              </a:lnSpc>
              <a:spcBef>
                <a:spcPts val="0"/>
              </a:spcBef>
              <a:spcAft>
                <a:spcPts val="0"/>
              </a:spcAft>
              <a:buNone/>
            </a:pPr>
            <a:r>
              <a:rPr lang="sv-SE" sz="1800" dirty="0" smtClean="0">
                <a:solidFill>
                  <a:srgbClr val="231F20"/>
                </a:solidFill>
                <a:latin typeface="Arial"/>
                <a:ea typeface="Calibri"/>
                <a:cs typeface="Arial"/>
              </a:rPr>
              <a:t>•	Cyber extortion (clause 10) </a:t>
            </a:r>
            <a:r>
              <a:rPr lang="en-GB" sz="1800" dirty="0" smtClean="0">
                <a:solidFill>
                  <a:srgbClr val="231F20"/>
                </a:solidFill>
                <a:latin typeface="Arial"/>
                <a:ea typeface="Calibri"/>
                <a:cs typeface="Arial"/>
              </a:rPr>
              <a:t> </a:t>
            </a:r>
          </a:p>
          <a:p>
            <a:pPr marL="688975" marR="0" indent="-225425" algn="just">
              <a:lnSpc>
                <a:spcPct val="150000"/>
              </a:lnSpc>
              <a:spcBef>
                <a:spcPts val="0"/>
              </a:spcBef>
              <a:spcAft>
                <a:spcPts val="0"/>
              </a:spcAft>
              <a:buNone/>
            </a:pPr>
            <a:endParaRPr lang="en-GB" sz="1800" dirty="0">
              <a:solidFill>
                <a:srgbClr val="231F20"/>
              </a:solidFill>
              <a:latin typeface="Arial"/>
              <a:ea typeface="Calibri"/>
              <a:cs typeface="Arial"/>
            </a:endParaRPr>
          </a:p>
          <a:p>
            <a:pPr marL="688975" marR="0" indent="-225425" algn="just">
              <a:lnSpc>
                <a:spcPct val="150000"/>
              </a:lnSpc>
              <a:spcBef>
                <a:spcPts val="0"/>
              </a:spcBef>
              <a:spcAft>
                <a:spcPts val="0"/>
              </a:spcAft>
              <a:buNone/>
            </a:pPr>
            <a:r>
              <a:rPr lang="en-GB" sz="1800" b="1" dirty="0">
                <a:solidFill>
                  <a:srgbClr val="231F20"/>
                </a:solidFill>
                <a:latin typeface="Arial"/>
                <a:ea typeface="Calibri"/>
                <a:cs typeface="Arial"/>
              </a:rPr>
              <a:t>5.1.4 Aggravated </a:t>
            </a:r>
            <a:r>
              <a:rPr lang="en-GB" sz="1800" b="1" dirty="0" smtClean="0">
                <a:solidFill>
                  <a:srgbClr val="231F20"/>
                </a:solidFill>
                <a:latin typeface="Arial"/>
                <a:ea typeface="Calibri"/>
                <a:cs typeface="Arial"/>
              </a:rPr>
              <a:t>offences:</a:t>
            </a:r>
          </a:p>
          <a:p>
            <a:pPr marL="688975" marR="0" indent="-225425" algn="just">
              <a:lnSpc>
                <a:spcPct val="150000"/>
              </a:lnSpc>
              <a:spcBef>
                <a:spcPts val="0"/>
              </a:spcBef>
              <a:spcAft>
                <a:spcPts val="0"/>
              </a:spcAft>
              <a:buNone/>
            </a:pPr>
            <a:r>
              <a:rPr lang="en-GB" sz="1800" dirty="0" smtClean="0">
                <a:solidFill>
                  <a:srgbClr val="231F20"/>
                </a:solidFill>
                <a:latin typeface="Arial"/>
                <a:ea typeface="Calibri"/>
                <a:cs typeface="Arial"/>
              </a:rPr>
              <a:t>•  O</a:t>
            </a:r>
            <a:r>
              <a:rPr lang="en-US" sz="1800" dirty="0" err="1" smtClean="0">
                <a:solidFill>
                  <a:srgbClr val="231F20"/>
                </a:solidFill>
                <a:latin typeface="Arial"/>
                <a:ea typeface="Calibri"/>
                <a:cs typeface="Arial"/>
              </a:rPr>
              <a:t>ffences</a:t>
            </a:r>
            <a:r>
              <a:rPr lang="en-US" sz="1800" dirty="0" smtClean="0">
                <a:solidFill>
                  <a:srgbClr val="231F20"/>
                </a:solidFill>
                <a:latin typeface="Arial"/>
                <a:ea typeface="Calibri"/>
                <a:cs typeface="Arial"/>
              </a:rPr>
              <a:t> against restricted </a:t>
            </a:r>
            <a:r>
              <a:rPr lang="en-US" sz="1800" dirty="0">
                <a:solidFill>
                  <a:srgbClr val="231F20"/>
                </a:solidFill>
                <a:latin typeface="Arial"/>
                <a:ea typeface="Calibri"/>
                <a:cs typeface="Arial"/>
              </a:rPr>
              <a:t>computer </a:t>
            </a:r>
            <a:r>
              <a:rPr lang="en-US" sz="1800" dirty="0" smtClean="0">
                <a:solidFill>
                  <a:srgbClr val="231F20"/>
                </a:solidFill>
                <a:latin typeface="Arial"/>
                <a:ea typeface="Calibri"/>
                <a:cs typeface="Arial"/>
              </a:rPr>
              <a:t>systems (clause 11(1)) </a:t>
            </a:r>
            <a:r>
              <a:rPr lang="en-GB" sz="1800" dirty="0" smtClean="0">
                <a:solidFill>
                  <a:srgbClr val="231F20"/>
                </a:solidFill>
                <a:latin typeface="Arial"/>
                <a:ea typeface="Calibri"/>
                <a:cs typeface="Arial"/>
              </a:rPr>
              <a:t> </a:t>
            </a:r>
          </a:p>
          <a:p>
            <a:pPr marL="688975" marR="0" indent="-225425" algn="just">
              <a:lnSpc>
                <a:spcPct val="150000"/>
              </a:lnSpc>
              <a:spcBef>
                <a:spcPts val="0"/>
              </a:spcBef>
              <a:spcAft>
                <a:spcPts val="0"/>
              </a:spcAft>
              <a:buNone/>
            </a:pPr>
            <a:r>
              <a:rPr lang="en-GB" sz="1800" dirty="0" smtClean="0">
                <a:solidFill>
                  <a:srgbClr val="231F20"/>
                </a:solidFill>
                <a:latin typeface="Arial"/>
                <a:cs typeface="Arial"/>
              </a:rPr>
              <a:t>•  Offences endangering life/limb or causing serious damage (11(2))</a:t>
            </a:r>
          </a:p>
          <a:p>
            <a:pPr marL="688975" marR="0" indent="-225425" algn="just">
              <a:lnSpc>
                <a:spcPct val="150000"/>
              </a:lnSpc>
              <a:spcBef>
                <a:spcPts val="0"/>
              </a:spcBef>
              <a:spcAft>
                <a:spcPts val="0"/>
              </a:spcAft>
              <a:buNone/>
            </a:pPr>
            <a:endParaRPr lang="en-GB" sz="1800" dirty="0">
              <a:solidFill>
                <a:srgbClr val="231F20"/>
              </a:solidFill>
              <a:latin typeface="Arial"/>
              <a:cs typeface="Arial"/>
            </a:endParaRPr>
          </a:p>
          <a:p>
            <a:pPr marL="1084263" marR="0" indent="-620713" algn="just">
              <a:lnSpc>
                <a:spcPct val="150000"/>
              </a:lnSpc>
              <a:spcBef>
                <a:spcPts val="0"/>
              </a:spcBef>
              <a:spcAft>
                <a:spcPts val="0"/>
              </a:spcAft>
              <a:buNone/>
            </a:pPr>
            <a:r>
              <a:rPr lang="en-GB" sz="1800" b="1" dirty="0" smtClean="0">
                <a:solidFill>
                  <a:srgbClr val="231F20"/>
                </a:solidFill>
                <a:latin typeface="Arial"/>
                <a:cs typeface="Arial"/>
              </a:rPr>
              <a:t>5.1.5</a:t>
            </a:r>
            <a:r>
              <a:rPr lang="en-GB" sz="1800" dirty="0" smtClean="0">
                <a:solidFill>
                  <a:srgbClr val="231F20"/>
                </a:solidFill>
                <a:latin typeface="Arial"/>
                <a:cs typeface="Arial"/>
              </a:rPr>
              <a:t>	The o</a:t>
            </a:r>
            <a:r>
              <a:rPr lang="en-US" sz="1800" dirty="0" err="1" smtClean="0">
                <a:solidFill>
                  <a:srgbClr val="231F20"/>
                </a:solidFill>
                <a:latin typeface="Arial"/>
                <a:cs typeface="Arial"/>
              </a:rPr>
              <a:t>ffence</a:t>
            </a:r>
            <a:r>
              <a:rPr lang="en-US" sz="1800" dirty="0" smtClean="0">
                <a:solidFill>
                  <a:srgbClr val="231F20"/>
                </a:solidFill>
                <a:latin typeface="Arial"/>
                <a:cs typeface="Arial"/>
              </a:rPr>
              <a:t> </a:t>
            </a:r>
            <a:r>
              <a:rPr lang="en-US" sz="1800" dirty="0">
                <a:solidFill>
                  <a:srgbClr val="231F20"/>
                </a:solidFill>
                <a:latin typeface="Arial"/>
                <a:cs typeface="Arial"/>
              </a:rPr>
              <a:t>of theft must be interpreted so as to </a:t>
            </a:r>
            <a:r>
              <a:rPr lang="en-US" sz="1800" dirty="0" smtClean="0">
                <a:solidFill>
                  <a:srgbClr val="231F20"/>
                </a:solidFill>
                <a:latin typeface="Arial"/>
                <a:cs typeface="Arial"/>
              </a:rPr>
              <a:t>include the </a:t>
            </a:r>
            <a:r>
              <a:rPr lang="en-US" sz="1800" dirty="0">
                <a:solidFill>
                  <a:srgbClr val="231F20"/>
                </a:solidFill>
                <a:latin typeface="Arial"/>
                <a:cs typeface="Arial"/>
              </a:rPr>
              <a:t>theft of an </a:t>
            </a:r>
            <a:r>
              <a:rPr lang="en-US" sz="1800" dirty="0" smtClean="0">
                <a:solidFill>
                  <a:srgbClr val="231F20"/>
                </a:solidFill>
                <a:latin typeface="Arial"/>
                <a:cs typeface="Arial"/>
              </a:rPr>
              <a:t>incorporeal (clause 12)</a:t>
            </a:r>
            <a:endParaRPr lang="en-US" sz="1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8573127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143000"/>
            <a:ext cx="9067800" cy="381000"/>
          </a:xfrm>
        </p:spPr>
        <p:txBody>
          <a:bodyPr>
            <a:normAutofit fontScale="90000"/>
          </a:bodyPr>
          <a:lstStyle/>
          <a:p>
            <a:fld id="{556631B4-7078-4796-8C4B-0888D70C5AFB}" type="slidenum">
              <a:rPr lang="en-US" sz="1600" b="1" smtClean="0">
                <a:latin typeface="Arial" panose="020B0604020202020204" pitchFamily="34" charset="0"/>
                <a:cs typeface="Arial" panose="020B0604020202020204" pitchFamily="34" charset="0"/>
              </a:rPr>
              <a:pPr/>
              <a:t>13</a:t>
            </a:fld>
            <a:r>
              <a:rPr lang="en-US" sz="2400" b="1" dirty="0" smtClean="0">
                <a:latin typeface="Arial" panose="020B0604020202020204" pitchFamily="34" charset="0"/>
                <a:cs typeface="Arial" panose="020B0604020202020204" pitchFamily="34" charset="0"/>
              </a:rPr>
              <a:t/>
            </a:r>
            <a:br>
              <a:rPr lang="en-US" sz="2400" b="1" dirty="0" smtClean="0">
                <a:latin typeface="Arial" panose="020B0604020202020204" pitchFamily="34" charset="0"/>
                <a:cs typeface="Arial" panose="020B0604020202020204" pitchFamily="34" charset="0"/>
              </a:rPr>
            </a:br>
            <a:endParaRPr lang="en-US" sz="2400" b="1" dirty="0">
              <a:latin typeface="Arial" panose="020B0604020202020204" pitchFamily="34" charset="0"/>
              <a:cs typeface="Arial" panose="020B0604020202020204" pitchFamily="34" charset="0"/>
            </a:endParaRPr>
          </a:p>
        </p:txBody>
      </p:sp>
      <p:sp>
        <p:nvSpPr>
          <p:cNvPr id="3" name="Subtitle 2"/>
          <p:cNvSpPr>
            <a:spLocks noGrp="1"/>
          </p:cNvSpPr>
          <p:nvPr>
            <p:ph type="subTitle" idx="4294967295"/>
          </p:nvPr>
        </p:nvSpPr>
        <p:spPr>
          <a:xfrm>
            <a:off x="0" y="1143000"/>
            <a:ext cx="8915400" cy="4876800"/>
          </a:xfrm>
        </p:spPr>
        <p:txBody>
          <a:bodyPr>
            <a:noAutofit/>
          </a:bodyPr>
          <a:lstStyle/>
          <a:p>
            <a:pPr marL="688975" marR="0" indent="-225425" algn="just">
              <a:spcBef>
                <a:spcPts val="0"/>
              </a:spcBef>
              <a:spcAft>
                <a:spcPts val="0"/>
              </a:spcAft>
              <a:buNone/>
            </a:pPr>
            <a:r>
              <a:rPr lang="en-US" sz="1800" b="1" dirty="0" smtClean="0">
                <a:latin typeface="Arial" panose="020B0604020202020204" pitchFamily="34" charset="0"/>
                <a:cs typeface="Arial" panose="020B0604020202020204" pitchFamily="34" charset="0"/>
              </a:rPr>
              <a:t>5.2	Malicious </a:t>
            </a:r>
            <a:r>
              <a:rPr lang="en-US" sz="1800" b="1" dirty="0">
                <a:latin typeface="Arial" panose="020B0604020202020204" pitchFamily="34" charset="0"/>
                <a:cs typeface="Arial" panose="020B0604020202020204" pitchFamily="34" charset="0"/>
              </a:rPr>
              <a:t>communications (Part II of Chapter 2</a:t>
            </a:r>
            <a:r>
              <a:rPr lang="en-US" sz="1800" b="1" dirty="0" smtClean="0">
                <a:latin typeface="Arial" panose="020B0604020202020204" pitchFamily="34" charset="0"/>
                <a:cs typeface="Arial" panose="020B0604020202020204" pitchFamily="34" charset="0"/>
              </a:rPr>
              <a:t>)</a:t>
            </a:r>
          </a:p>
          <a:p>
            <a:pPr marL="688975" marR="0" indent="-225425" algn="just">
              <a:spcBef>
                <a:spcPts val="0"/>
              </a:spcBef>
              <a:spcAft>
                <a:spcPts val="0"/>
              </a:spcAft>
              <a:buNone/>
            </a:pPr>
            <a:r>
              <a:rPr lang="en-US" sz="1800" dirty="0" smtClean="0">
                <a:latin typeface="Arial" panose="020B0604020202020204" pitchFamily="34" charset="0"/>
                <a:cs typeface="Arial" panose="020B0604020202020204" pitchFamily="34" charset="0"/>
              </a:rPr>
              <a:t>The disclosure </a:t>
            </a:r>
            <a:r>
              <a:rPr lang="en-US" sz="1800" dirty="0">
                <a:latin typeface="Arial" panose="020B0604020202020204" pitchFamily="34" charset="0"/>
                <a:cs typeface="Arial" panose="020B0604020202020204" pitchFamily="34" charset="0"/>
              </a:rPr>
              <a:t>of a data message -</a:t>
            </a:r>
          </a:p>
          <a:p>
            <a:pPr marL="688975" marR="0" indent="-225425" algn="just">
              <a:spcBef>
                <a:spcPts val="0"/>
              </a:spcBef>
              <a:spcAft>
                <a:spcPts val="0"/>
              </a:spcAft>
              <a:buNone/>
            </a:pPr>
            <a:r>
              <a:rPr lang="en-US" sz="1800" dirty="0">
                <a:latin typeface="Arial" panose="020B0604020202020204" pitchFamily="34" charset="0"/>
                <a:cs typeface="Arial" panose="020B0604020202020204" pitchFamily="34" charset="0"/>
              </a:rPr>
              <a:t>•	that incites damage to property or </a:t>
            </a:r>
            <a:r>
              <a:rPr lang="en-US" sz="1800" dirty="0" smtClean="0">
                <a:latin typeface="Arial" panose="020B0604020202020204" pitchFamily="34" charset="0"/>
                <a:cs typeface="Arial" panose="020B0604020202020204" pitchFamily="34" charset="0"/>
              </a:rPr>
              <a:t>violence (clause 14); </a:t>
            </a:r>
            <a:endParaRPr lang="en-US" sz="1800" dirty="0">
              <a:latin typeface="Arial" panose="020B0604020202020204" pitchFamily="34" charset="0"/>
              <a:cs typeface="Arial" panose="020B0604020202020204" pitchFamily="34" charset="0"/>
            </a:endParaRPr>
          </a:p>
          <a:p>
            <a:pPr marL="688975" marR="0" indent="-225425" algn="just">
              <a:spcBef>
                <a:spcPts val="0"/>
              </a:spcBef>
              <a:spcAft>
                <a:spcPts val="0"/>
              </a:spcAft>
              <a:buNone/>
            </a:pPr>
            <a:r>
              <a:rPr lang="en-US" sz="1800" dirty="0">
                <a:latin typeface="Arial" panose="020B0604020202020204" pitchFamily="34" charset="0"/>
                <a:cs typeface="Arial" panose="020B0604020202020204" pitchFamily="34" charset="0"/>
              </a:rPr>
              <a:t>•	that threatens persons with damage to property or </a:t>
            </a:r>
            <a:r>
              <a:rPr lang="en-US" sz="1800" dirty="0" smtClean="0">
                <a:latin typeface="Arial" panose="020B0604020202020204" pitchFamily="34" charset="0"/>
                <a:cs typeface="Arial" panose="020B0604020202020204" pitchFamily="34" charset="0"/>
              </a:rPr>
              <a:t>violence (clause 15); </a:t>
            </a:r>
            <a:r>
              <a:rPr lang="en-US" sz="1800" dirty="0">
                <a:latin typeface="Arial" panose="020B0604020202020204" pitchFamily="34" charset="0"/>
                <a:cs typeface="Arial" panose="020B0604020202020204" pitchFamily="34" charset="0"/>
              </a:rPr>
              <a:t>or</a:t>
            </a:r>
          </a:p>
          <a:p>
            <a:pPr marL="688975" marR="0" indent="-225425" algn="just">
              <a:spcBef>
                <a:spcPts val="0"/>
              </a:spcBef>
              <a:spcAft>
                <a:spcPts val="0"/>
              </a:spcAft>
              <a:buNone/>
            </a:pPr>
            <a:r>
              <a:rPr lang="en-US" sz="1800" dirty="0">
                <a:latin typeface="Arial" panose="020B0604020202020204" pitchFamily="34" charset="0"/>
                <a:cs typeface="Arial" panose="020B0604020202020204" pitchFamily="34" charset="0"/>
              </a:rPr>
              <a:t>•</a:t>
            </a:r>
            <a:r>
              <a:rPr lang="en-US" sz="1800" dirty="0" smtClean="0">
                <a:latin typeface="Arial" panose="020B0604020202020204" pitchFamily="34" charset="0"/>
                <a:cs typeface="Arial" panose="020B0604020202020204" pitchFamily="34" charset="0"/>
              </a:rPr>
              <a:t>	without </a:t>
            </a:r>
            <a:r>
              <a:rPr lang="en-US" sz="1800" dirty="0">
                <a:latin typeface="Arial" panose="020B0604020202020204" pitchFamily="34" charset="0"/>
                <a:cs typeface="Arial" panose="020B0604020202020204" pitchFamily="34" charset="0"/>
              </a:rPr>
              <a:t>the consent of a victim which is of an intimate </a:t>
            </a:r>
            <a:r>
              <a:rPr lang="en-US" sz="1800" dirty="0" smtClean="0">
                <a:latin typeface="Arial" panose="020B0604020202020204" pitchFamily="34" charset="0"/>
                <a:cs typeface="Arial" panose="020B0604020202020204" pitchFamily="34" charset="0"/>
              </a:rPr>
              <a:t>nature (clause 16),</a:t>
            </a:r>
          </a:p>
          <a:p>
            <a:pPr marL="463550" marR="0" indent="0" algn="just">
              <a:spcBef>
                <a:spcPts val="0"/>
              </a:spcBef>
              <a:spcAft>
                <a:spcPts val="0"/>
              </a:spcAft>
              <a:buNone/>
            </a:pPr>
            <a:r>
              <a:rPr lang="en-US" sz="1800" dirty="0" smtClean="0">
                <a:latin typeface="Arial" panose="020B0604020202020204" pitchFamily="34" charset="0"/>
                <a:cs typeface="Arial" panose="020B0604020202020204" pitchFamily="34" charset="0"/>
              </a:rPr>
              <a:t>is </a:t>
            </a:r>
            <a:r>
              <a:rPr lang="en-US" sz="1800" dirty="0" err="1" smtClean="0">
                <a:latin typeface="Arial" panose="020B0604020202020204" pitchFamily="34" charset="0"/>
                <a:cs typeface="Arial" panose="020B0604020202020204" pitchFamily="34" charset="0"/>
              </a:rPr>
              <a:t>criminalised</a:t>
            </a:r>
            <a:r>
              <a:rPr lang="en-US" sz="1800" dirty="0" smtClean="0">
                <a:latin typeface="Arial" panose="020B0604020202020204" pitchFamily="34" charset="0"/>
                <a:cs typeface="Arial" panose="020B0604020202020204" pitchFamily="34" charset="0"/>
              </a:rPr>
              <a:t>.</a:t>
            </a:r>
          </a:p>
          <a:p>
            <a:pPr marL="463550" marR="0" indent="0" algn="just">
              <a:spcBef>
                <a:spcPts val="0"/>
              </a:spcBef>
              <a:spcAft>
                <a:spcPts val="0"/>
              </a:spcAft>
              <a:buNone/>
            </a:pPr>
            <a:endParaRPr lang="en-US" sz="1800" dirty="0">
              <a:latin typeface="Arial" panose="020B0604020202020204" pitchFamily="34" charset="0"/>
              <a:cs typeface="Arial" panose="020B0604020202020204" pitchFamily="34" charset="0"/>
            </a:endParaRPr>
          </a:p>
          <a:p>
            <a:pPr marL="914400" marR="0" indent="-450850" algn="just">
              <a:spcBef>
                <a:spcPts val="0"/>
              </a:spcBef>
              <a:spcAft>
                <a:spcPts val="0"/>
              </a:spcAft>
              <a:buNone/>
            </a:pPr>
            <a:r>
              <a:rPr lang="en-US" sz="1800" b="1" dirty="0">
                <a:latin typeface="Arial" panose="020B0604020202020204" pitchFamily="34" charset="0"/>
                <a:cs typeface="Arial" panose="020B0604020202020204" pitchFamily="34" charset="0"/>
              </a:rPr>
              <a:t>5.3	Attempting, conspiring, aiding, abetting, inducing, inciting, instigating, instructing, commanding or procuring to commit and offence (Part III of Chapter 2)</a:t>
            </a:r>
          </a:p>
          <a:p>
            <a:pPr marL="519113" marR="0" indent="-55563" algn="just">
              <a:spcBef>
                <a:spcPts val="0"/>
              </a:spcBef>
              <a:spcAft>
                <a:spcPts val="0"/>
              </a:spcAft>
              <a:buNone/>
            </a:pPr>
            <a:r>
              <a:rPr lang="en-US" sz="1800" dirty="0" smtClean="0">
                <a:latin typeface="Arial" panose="020B0604020202020204" pitchFamily="34" charset="0"/>
                <a:cs typeface="Arial" panose="020B0604020202020204" pitchFamily="34" charset="0"/>
              </a:rPr>
              <a:t> A person </a:t>
            </a:r>
            <a:r>
              <a:rPr lang="en-US" sz="1800" dirty="0">
                <a:latin typeface="Arial" panose="020B0604020202020204" pitchFamily="34" charset="0"/>
                <a:cs typeface="Arial" panose="020B0604020202020204" pitchFamily="34" charset="0"/>
              </a:rPr>
              <a:t>who attempts, conspires with any other person, or aids, abets, induces, incites, instigates, instructs, commands or procures another person, to commit an offence in terms of Part I or Part II of Chapter 2, is guilty of an </a:t>
            </a:r>
            <a:r>
              <a:rPr lang="en-US" sz="1800" dirty="0" smtClean="0">
                <a:latin typeface="Arial" panose="020B0604020202020204" pitchFamily="34" charset="0"/>
                <a:cs typeface="Arial" panose="020B0604020202020204" pitchFamily="34" charset="0"/>
              </a:rPr>
              <a:t>offence and </a:t>
            </a:r>
            <a:r>
              <a:rPr lang="en-US" sz="1800" dirty="0">
                <a:latin typeface="Arial" panose="020B0604020202020204" pitchFamily="34" charset="0"/>
                <a:cs typeface="Arial" panose="020B0604020202020204" pitchFamily="34" charset="0"/>
              </a:rPr>
              <a:t>is liable on conviction to the punishment to which a person convicted of actually committing that offence would be </a:t>
            </a:r>
            <a:r>
              <a:rPr lang="en-US" sz="1800" dirty="0" smtClean="0">
                <a:latin typeface="Arial" panose="020B0604020202020204" pitchFamily="34" charset="0"/>
                <a:cs typeface="Arial" panose="020B0604020202020204" pitchFamily="34" charset="0"/>
              </a:rPr>
              <a:t>liable (clause 17).</a:t>
            </a:r>
            <a:endParaRPr lang="en-US" sz="1800" dirty="0">
              <a:latin typeface="Arial" panose="020B0604020202020204" pitchFamily="34" charset="0"/>
              <a:cs typeface="Arial" panose="020B0604020202020204" pitchFamily="34" charset="0"/>
            </a:endParaRPr>
          </a:p>
          <a:p>
            <a:pPr marL="688975" marR="0" indent="-225425" algn="just">
              <a:spcBef>
                <a:spcPts val="0"/>
              </a:spcBef>
              <a:spcAft>
                <a:spcPts val="0"/>
              </a:spcAft>
              <a:buNone/>
            </a:pPr>
            <a:endParaRPr lang="en-US" sz="1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26793414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143000"/>
            <a:ext cx="9067800" cy="381000"/>
          </a:xfrm>
        </p:spPr>
        <p:txBody>
          <a:bodyPr>
            <a:normAutofit fontScale="90000"/>
          </a:bodyPr>
          <a:lstStyle/>
          <a:p>
            <a:fld id="{556631B4-7078-4796-8C4B-0888D70C5AFB}" type="slidenum">
              <a:rPr lang="en-US" sz="1600" b="1" smtClean="0">
                <a:latin typeface="Arial" panose="020B0604020202020204" pitchFamily="34" charset="0"/>
                <a:cs typeface="Arial" panose="020B0604020202020204" pitchFamily="34" charset="0"/>
              </a:rPr>
              <a:pPr/>
              <a:t>14</a:t>
            </a:fld>
            <a:r>
              <a:rPr lang="en-US" sz="2400" b="1" dirty="0" smtClean="0">
                <a:latin typeface="Arial" panose="020B0604020202020204" pitchFamily="34" charset="0"/>
                <a:cs typeface="Arial" panose="020B0604020202020204" pitchFamily="34" charset="0"/>
              </a:rPr>
              <a:t/>
            </a:r>
            <a:br>
              <a:rPr lang="en-US" sz="2400" b="1" dirty="0" smtClean="0">
                <a:latin typeface="Arial" panose="020B0604020202020204" pitchFamily="34" charset="0"/>
                <a:cs typeface="Arial" panose="020B0604020202020204" pitchFamily="34" charset="0"/>
              </a:rPr>
            </a:br>
            <a:endParaRPr lang="en-US" sz="2400" b="1" dirty="0">
              <a:latin typeface="Arial" panose="020B0604020202020204" pitchFamily="34" charset="0"/>
              <a:cs typeface="Arial" panose="020B0604020202020204" pitchFamily="34" charset="0"/>
            </a:endParaRPr>
          </a:p>
        </p:txBody>
      </p:sp>
      <p:sp>
        <p:nvSpPr>
          <p:cNvPr id="3" name="Subtitle 2"/>
          <p:cNvSpPr>
            <a:spLocks noGrp="1"/>
          </p:cNvSpPr>
          <p:nvPr>
            <p:ph type="subTitle" idx="4294967295"/>
          </p:nvPr>
        </p:nvSpPr>
        <p:spPr>
          <a:xfrm>
            <a:off x="0" y="1143000"/>
            <a:ext cx="8915400" cy="5029200"/>
          </a:xfrm>
        </p:spPr>
        <p:txBody>
          <a:bodyPr>
            <a:noAutofit/>
          </a:bodyPr>
          <a:lstStyle/>
          <a:p>
            <a:pPr marL="688975" marR="0" indent="-225425" algn="just">
              <a:spcBef>
                <a:spcPts val="0"/>
              </a:spcBef>
              <a:spcAft>
                <a:spcPts val="0"/>
              </a:spcAft>
              <a:buNone/>
            </a:pPr>
            <a:endParaRPr lang="en-US" sz="1800" dirty="0">
              <a:latin typeface="Arial" panose="020B0604020202020204" pitchFamily="34" charset="0"/>
              <a:cs typeface="Arial" panose="020B0604020202020204" pitchFamily="34" charset="0"/>
            </a:endParaRPr>
          </a:p>
          <a:p>
            <a:pPr marL="688975" marR="0" indent="-225425" algn="just">
              <a:spcBef>
                <a:spcPts val="0"/>
              </a:spcBef>
              <a:spcAft>
                <a:spcPts val="0"/>
              </a:spcAft>
              <a:buNone/>
            </a:pPr>
            <a:r>
              <a:rPr lang="en-US" sz="1800" b="1" dirty="0">
                <a:latin typeface="Arial" panose="020B0604020202020204" pitchFamily="34" charset="0"/>
                <a:cs typeface="Arial" panose="020B0604020202020204" pitchFamily="34" charset="0"/>
              </a:rPr>
              <a:t>5.4	Competent verdicts (Part IV of Chapter 2)</a:t>
            </a:r>
          </a:p>
          <a:p>
            <a:pPr marL="463550" marR="0" indent="0" algn="just">
              <a:spcBef>
                <a:spcPts val="0"/>
              </a:spcBef>
              <a:spcAft>
                <a:spcPts val="0"/>
              </a:spcAft>
              <a:buNone/>
            </a:pPr>
            <a:r>
              <a:rPr lang="en-US" sz="1800" dirty="0">
                <a:latin typeface="Arial" panose="020B0604020202020204" pitchFamily="34" charset="0"/>
                <a:cs typeface="Arial" panose="020B0604020202020204" pitchFamily="34" charset="0"/>
              </a:rPr>
              <a:t>Clause 18 of the Bill provides for competent verdicts in respect of the offences contemplated in Parts I and II of Chapter 2 of </a:t>
            </a:r>
            <a:r>
              <a:rPr lang="en-US" sz="1800" dirty="0" smtClean="0">
                <a:latin typeface="Arial" panose="020B0604020202020204" pitchFamily="34" charset="0"/>
                <a:cs typeface="Arial" panose="020B0604020202020204" pitchFamily="34" charset="0"/>
              </a:rPr>
              <a:t>the </a:t>
            </a:r>
            <a:r>
              <a:rPr lang="en-US" sz="1800" dirty="0">
                <a:latin typeface="Arial" panose="020B0604020202020204" pitchFamily="34" charset="0"/>
                <a:cs typeface="Arial" panose="020B0604020202020204" pitchFamily="34" charset="0"/>
              </a:rPr>
              <a:t>Bill</a:t>
            </a:r>
            <a:r>
              <a:rPr lang="en-US" sz="1800" dirty="0" smtClean="0">
                <a:latin typeface="Arial" panose="020B0604020202020204" pitchFamily="34" charset="0"/>
                <a:cs typeface="Arial" panose="020B0604020202020204" pitchFamily="34" charset="0"/>
              </a:rPr>
              <a:t>.</a:t>
            </a:r>
          </a:p>
          <a:p>
            <a:pPr marL="463550" marR="0" indent="0" algn="just">
              <a:spcBef>
                <a:spcPts val="0"/>
              </a:spcBef>
              <a:spcAft>
                <a:spcPts val="0"/>
              </a:spcAft>
              <a:buNone/>
            </a:pPr>
            <a:endParaRPr lang="en-US" sz="1800" dirty="0">
              <a:latin typeface="Arial" panose="020B0604020202020204" pitchFamily="34" charset="0"/>
              <a:cs typeface="Arial" panose="020B0604020202020204" pitchFamily="34" charset="0"/>
            </a:endParaRPr>
          </a:p>
          <a:p>
            <a:pPr marL="463550" marR="0" indent="0" algn="just">
              <a:spcBef>
                <a:spcPts val="0"/>
              </a:spcBef>
              <a:spcAft>
                <a:spcPts val="0"/>
              </a:spcAft>
              <a:buNone/>
            </a:pPr>
            <a:r>
              <a:rPr lang="en-US" sz="1800" b="1" dirty="0">
                <a:latin typeface="Arial" panose="020B0604020202020204" pitchFamily="34" charset="0"/>
                <a:cs typeface="Arial" panose="020B0604020202020204" pitchFamily="34" charset="0"/>
              </a:rPr>
              <a:t>5.5	Sentencing (Part V of Chapter 2)</a:t>
            </a:r>
          </a:p>
          <a:p>
            <a:pPr marL="463550" marR="0" indent="0" algn="just">
              <a:spcBef>
                <a:spcPts val="0"/>
              </a:spcBef>
              <a:spcAft>
                <a:spcPts val="0"/>
              </a:spcAft>
              <a:buNone/>
            </a:pPr>
            <a:r>
              <a:rPr lang="en-US" sz="1800" dirty="0">
                <a:latin typeface="Arial" panose="020B0604020202020204" pitchFamily="34" charset="0"/>
                <a:cs typeface="Arial" panose="020B0604020202020204" pitchFamily="34" charset="0"/>
              </a:rPr>
              <a:t>Clause 19 deals with penalties and prescribes certain factors which must be taken into account </a:t>
            </a:r>
            <a:r>
              <a:rPr lang="en-US" sz="1800" dirty="0" smtClean="0">
                <a:latin typeface="Arial" panose="020B0604020202020204" pitchFamily="34" charset="0"/>
                <a:cs typeface="Arial" panose="020B0604020202020204" pitchFamily="34" charset="0"/>
              </a:rPr>
              <a:t>as </a:t>
            </a:r>
            <a:r>
              <a:rPr lang="en-US" sz="1800" dirty="0">
                <a:latin typeface="Arial" panose="020B0604020202020204" pitchFamily="34" charset="0"/>
                <a:cs typeface="Arial" panose="020B0604020202020204" pitchFamily="34" charset="0"/>
              </a:rPr>
              <a:t>aggravating circumstances.</a:t>
            </a:r>
          </a:p>
          <a:p>
            <a:pPr marL="688975" marR="0" indent="-225425" algn="just">
              <a:spcBef>
                <a:spcPts val="0"/>
              </a:spcBef>
              <a:spcAft>
                <a:spcPts val="0"/>
              </a:spcAft>
              <a:buNone/>
            </a:pPr>
            <a:r>
              <a:rPr lang="en-US" sz="1800" dirty="0">
                <a:latin typeface="Arial" panose="020B0604020202020204" pitchFamily="34" charset="0"/>
                <a:cs typeface="Arial" panose="020B0604020202020204" pitchFamily="34" charset="0"/>
              </a:rPr>
              <a:t>•</a:t>
            </a:r>
            <a:r>
              <a:rPr lang="en-US" sz="1800" dirty="0" smtClean="0">
                <a:latin typeface="Arial" panose="020B0604020202020204" pitchFamily="34" charset="0"/>
                <a:cs typeface="Arial" panose="020B0604020202020204" pitchFamily="34" charset="0"/>
              </a:rPr>
              <a:t>	Offences contemplated </a:t>
            </a:r>
            <a:r>
              <a:rPr lang="en-US" sz="1800" dirty="0">
                <a:latin typeface="Arial" panose="020B0604020202020204" pitchFamily="34" charset="0"/>
                <a:cs typeface="Arial" panose="020B0604020202020204" pitchFamily="34" charset="0"/>
              </a:rPr>
              <a:t>in clauses 2 to 7 - punishable with both a fine and imprisonment for a period </a:t>
            </a:r>
            <a:r>
              <a:rPr lang="en-US" sz="1800" dirty="0" smtClean="0">
                <a:latin typeface="Arial" panose="020B0604020202020204" pitchFamily="34" charset="0"/>
                <a:cs typeface="Arial" panose="020B0604020202020204" pitchFamily="34" charset="0"/>
              </a:rPr>
              <a:t>ranging from five to 10 </a:t>
            </a:r>
            <a:r>
              <a:rPr lang="en-US" sz="1800" dirty="0">
                <a:latin typeface="Arial" panose="020B0604020202020204" pitchFamily="34" charset="0"/>
                <a:cs typeface="Arial" panose="020B0604020202020204" pitchFamily="34" charset="0"/>
              </a:rPr>
              <a:t>years</a:t>
            </a:r>
            <a:r>
              <a:rPr lang="en-US" sz="1800" dirty="0" smtClean="0">
                <a:latin typeface="Arial" panose="020B0604020202020204" pitchFamily="34" charset="0"/>
                <a:cs typeface="Arial" panose="020B0604020202020204" pitchFamily="34" charset="0"/>
              </a:rPr>
              <a:t>.</a:t>
            </a:r>
          </a:p>
          <a:p>
            <a:pPr marL="688975" marR="0" indent="-225425" algn="just">
              <a:spcBef>
                <a:spcPts val="0"/>
              </a:spcBef>
              <a:spcAft>
                <a:spcPts val="0"/>
              </a:spcAft>
              <a:buNone/>
            </a:pPr>
            <a:r>
              <a:rPr lang="en-US" sz="1800" dirty="0" smtClean="0">
                <a:latin typeface="Arial" panose="020B0604020202020204" pitchFamily="34" charset="0"/>
                <a:cs typeface="Arial" panose="020B0604020202020204" pitchFamily="34" charset="0"/>
              </a:rPr>
              <a:t>•	Offences contemplated in clauses 8 to 10 and 11(2) – sentences in the discretion of a court – minimum sentences apply in certain circumstances.</a:t>
            </a:r>
          </a:p>
          <a:p>
            <a:pPr marL="688975" indent="-225425" algn="just">
              <a:spcBef>
                <a:spcPts val="0"/>
              </a:spcBef>
              <a:buNone/>
            </a:pPr>
            <a:r>
              <a:rPr lang="en-US" sz="1800" dirty="0" smtClean="0">
                <a:latin typeface="Arial" panose="020B0604020202020204" pitchFamily="34" charset="0"/>
                <a:cs typeface="Arial" panose="020B0604020202020204" pitchFamily="34" charset="0"/>
              </a:rPr>
              <a:t>•	Contravention of section 11(1) </a:t>
            </a:r>
            <a:r>
              <a:rPr lang="en-US" sz="1800" dirty="0">
                <a:latin typeface="Arial" panose="020B0604020202020204" pitchFamily="34" charset="0"/>
                <a:cs typeface="Arial" panose="020B0604020202020204" pitchFamily="34" charset="0"/>
              </a:rPr>
              <a:t>- punishable with both a fine and </a:t>
            </a:r>
            <a:r>
              <a:rPr lang="en-US" sz="1800" dirty="0" smtClean="0">
                <a:latin typeface="Arial" panose="020B0604020202020204" pitchFamily="34" charset="0"/>
                <a:cs typeface="Arial" panose="020B0604020202020204" pitchFamily="34" charset="0"/>
              </a:rPr>
              <a:t>imprisonment up to 15 years.</a:t>
            </a:r>
          </a:p>
          <a:p>
            <a:pPr marL="688975" indent="-225425" algn="just">
              <a:spcBef>
                <a:spcPts val="0"/>
              </a:spcBef>
              <a:buNone/>
            </a:pPr>
            <a:r>
              <a:rPr lang="en-US" sz="1800" dirty="0" smtClean="0">
                <a:latin typeface="Arial" panose="020B0604020202020204" pitchFamily="34" charset="0"/>
                <a:cs typeface="Arial" panose="020B0604020202020204" pitchFamily="34" charset="0"/>
              </a:rPr>
              <a:t>•	Aggravating circumstances – Offence committed by electronic means/insider participation.</a:t>
            </a:r>
          </a:p>
          <a:p>
            <a:pPr marL="463550" marR="0" indent="0" algn="just">
              <a:spcBef>
                <a:spcPts val="0"/>
              </a:spcBef>
              <a:spcAft>
                <a:spcPts val="0"/>
              </a:spcAft>
              <a:buNone/>
            </a:pPr>
            <a:endParaRPr lang="en-US" sz="1800" dirty="0">
              <a:latin typeface="Arial" panose="020B0604020202020204" pitchFamily="34" charset="0"/>
              <a:cs typeface="Arial" panose="020B0604020202020204" pitchFamily="34" charset="0"/>
            </a:endParaRPr>
          </a:p>
          <a:p>
            <a:pPr marL="688975" marR="0" indent="-225425" algn="just">
              <a:spcBef>
                <a:spcPts val="0"/>
              </a:spcBef>
              <a:spcAft>
                <a:spcPts val="0"/>
              </a:spcAft>
              <a:buNone/>
            </a:pPr>
            <a:endParaRPr lang="en-US" sz="1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9265683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143000"/>
            <a:ext cx="9067800" cy="381000"/>
          </a:xfrm>
        </p:spPr>
        <p:txBody>
          <a:bodyPr>
            <a:normAutofit fontScale="90000"/>
          </a:bodyPr>
          <a:lstStyle/>
          <a:p>
            <a:fld id="{556631B4-7078-4796-8C4B-0888D70C5AFB}" type="slidenum">
              <a:rPr lang="en-US" sz="1600" b="1" smtClean="0">
                <a:latin typeface="Arial" panose="020B0604020202020204" pitchFamily="34" charset="0"/>
                <a:cs typeface="Arial" panose="020B0604020202020204" pitchFamily="34" charset="0"/>
              </a:rPr>
              <a:pPr/>
              <a:t>15</a:t>
            </a:fld>
            <a:r>
              <a:rPr lang="en-US" sz="2400" b="1" dirty="0" smtClean="0">
                <a:latin typeface="Arial" panose="020B0604020202020204" pitchFamily="34" charset="0"/>
                <a:cs typeface="Arial" panose="020B0604020202020204" pitchFamily="34" charset="0"/>
              </a:rPr>
              <a:t/>
            </a:r>
            <a:br>
              <a:rPr lang="en-US" sz="2400" b="1" dirty="0" smtClean="0">
                <a:latin typeface="Arial" panose="020B0604020202020204" pitchFamily="34" charset="0"/>
                <a:cs typeface="Arial" panose="020B0604020202020204" pitchFamily="34" charset="0"/>
              </a:rPr>
            </a:br>
            <a:endParaRPr lang="en-US" sz="2400" b="1" dirty="0">
              <a:latin typeface="Arial" panose="020B0604020202020204" pitchFamily="34" charset="0"/>
              <a:cs typeface="Arial" panose="020B0604020202020204" pitchFamily="34" charset="0"/>
            </a:endParaRPr>
          </a:p>
        </p:txBody>
      </p:sp>
      <p:sp>
        <p:nvSpPr>
          <p:cNvPr id="3" name="Subtitle 2"/>
          <p:cNvSpPr>
            <a:spLocks noGrp="1"/>
          </p:cNvSpPr>
          <p:nvPr>
            <p:ph type="subTitle" idx="4294967295"/>
          </p:nvPr>
        </p:nvSpPr>
        <p:spPr>
          <a:xfrm>
            <a:off x="0" y="1143000"/>
            <a:ext cx="8915400" cy="4953000"/>
          </a:xfrm>
        </p:spPr>
        <p:txBody>
          <a:bodyPr>
            <a:noAutofit/>
          </a:bodyPr>
          <a:lstStyle/>
          <a:p>
            <a:pPr marL="688975" marR="0" indent="-225425" algn="just">
              <a:spcBef>
                <a:spcPts val="0"/>
              </a:spcBef>
              <a:spcAft>
                <a:spcPts val="0"/>
              </a:spcAft>
              <a:buNone/>
            </a:pPr>
            <a:endParaRPr lang="en-US" sz="1800" dirty="0">
              <a:latin typeface="Arial" panose="020B0604020202020204" pitchFamily="34" charset="0"/>
              <a:cs typeface="Arial" panose="020B0604020202020204" pitchFamily="34" charset="0"/>
            </a:endParaRPr>
          </a:p>
          <a:p>
            <a:pPr marL="457200" marR="0" indent="0" algn="just">
              <a:spcBef>
                <a:spcPts val="0"/>
              </a:spcBef>
              <a:spcAft>
                <a:spcPts val="0"/>
              </a:spcAft>
              <a:buNone/>
            </a:pPr>
            <a:r>
              <a:rPr lang="en-US" sz="1800" b="1" dirty="0" smtClean="0">
                <a:solidFill>
                  <a:srgbClr val="231F20"/>
                </a:solidFill>
                <a:latin typeface="Arial"/>
                <a:ea typeface="Calibri"/>
                <a:cs typeface="Arial"/>
              </a:rPr>
              <a:t>5.6	Part </a:t>
            </a:r>
            <a:r>
              <a:rPr lang="en-US" sz="1800" b="1" dirty="0">
                <a:solidFill>
                  <a:srgbClr val="231F20"/>
                </a:solidFill>
                <a:latin typeface="Arial"/>
                <a:ea typeface="Calibri"/>
                <a:cs typeface="Arial"/>
              </a:rPr>
              <a:t>VI of Chapter 2 of the Bill provides for orders to protect complainants from the harmful effect of malicious </a:t>
            </a:r>
            <a:r>
              <a:rPr lang="en-US" sz="1800" b="1" dirty="0" smtClean="0">
                <a:solidFill>
                  <a:srgbClr val="231F20"/>
                </a:solidFill>
                <a:latin typeface="Arial"/>
                <a:ea typeface="Calibri"/>
                <a:cs typeface="Arial"/>
              </a:rPr>
              <a:t>communications</a:t>
            </a:r>
          </a:p>
          <a:p>
            <a:pPr marL="914400" marR="0" indent="-457200" algn="just">
              <a:spcBef>
                <a:spcPts val="0"/>
              </a:spcBef>
              <a:spcAft>
                <a:spcPts val="0"/>
              </a:spcAft>
              <a:buNone/>
            </a:pPr>
            <a:r>
              <a:rPr lang="en-US" sz="1800" dirty="0" smtClean="0">
                <a:latin typeface="Arial"/>
                <a:ea typeface="Calibri"/>
                <a:cs typeface="Times New Roman"/>
              </a:rPr>
              <a:t>•	Clause 20 </a:t>
            </a:r>
            <a:r>
              <a:rPr lang="en-US" sz="1800" dirty="0">
                <a:latin typeface="Arial"/>
                <a:ea typeface="Calibri"/>
                <a:cs typeface="Times New Roman"/>
              </a:rPr>
              <a:t>provides for an interim protection order pending </a:t>
            </a:r>
            <a:r>
              <a:rPr lang="en-US" sz="1800" dirty="0" err="1">
                <a:latin typeface="Arial"/>
                <a:ea typeface="Calibri"/>
                <a:cs typeface="Times New Roman"/>
              </a:rPr>
              <a:t>finalisation</a:t>
            </a:r>
            <a:r>
              <a:rPr lang="en-US" sz="1800" dirty="0">
                <a:latin typeface="Arial"/>
                <a:ea typeface="Calibri"/>
                <a:cs typeface="Times New Roman"/>
              </a:rPr>
              <a:t> of criminal proceedings. In terms of the protection order a court </a:t>
            </a:r>
            <a:r>
              <a:rPr lang="en-US" sz="1800" dirty="0" smtClean="0">
                <a:latin typeface="Arial"/>
                <a:ea typeface="Calibri"/>
                <a:cs typeface="Times New Roman"/>
              </a:rPr>
              <a:t>may prohibit </a:t>
            </a:r>
            <a:r>
              <a:rPr lang="en-US" sz="1800" dirty="0">
                <a:latin typeface="Arial"/>
                <a:ea typeface="Calibri"/>
                <a:cs typeface="Times New Roman"/>
              </a:rPr>
              <a:t>any person from further </a:t>
            </a:r>
            <a:r>
              <a:rPr lang="en-US" sz="1800" dirty="0" smtClean="0">
                <a:latin typeface="Arial"/>
                <a:ea typeface="Calibri"/>
                <a:cs typeface="Times New Roman"/>
              </a:rPr>
              <a:t>disclosing a data </a:t>
            </a:r>
            <a:r>
              <a:rPr lang="en-US" sz="1800" dirty="0">
                <a:latin typeface="Arial"/>
                <a:ea typeface="Calibri"/>
                <a:cs typeface="Times New Roman"/>
              </a:rPr>
              <a:t>message contemplated in </a:t>
            </a:r>
            <a:r>
              <a:rPr lang="en-US" sz="1800" dirty="0" smtClean="0">
                <a:latin typeface="Arial"/>
                <a:ea typeface="Calibri"/>
                <a:cs typeface="Times New Roman"/>
              </a:rPr>
              <a:t>clauses 14, 15 and 16/ order </a:t>
            </a:r>
            <a:r>
              <a:rPr lang="en-US" sz="1800" dirty="0">
                <a:latin typeface="Arial"/>
                <a:ea typeface="Calibri"/>
                <a:cs typeface="Times New Roman"/>
              </a:rPr>
              <a:t>an electronic communications service </a:t>
            </a:r>
            <a:r>
              <a:rPr lang="en-US" sz="1800" dirty="0" smtClean="0">
                <a:latin typeface="Arial"/>
                <a:ea typeface="Calibri"/>
                <a:cs typeface="Times New Roman"/>
              </a:rPr>
              <a:t>provider to </a:t>
            </a:r>
            <a:r>
              <a:rPr lang="en-US" sz="1800" dirty="0">
                <a:latin typeface="Arial"/>
                <a:ea typeface="Calibri"/>
                <a:cs typeface="Times New Roman"/>
              </a:rPr>
              <a:t>remove or disable access to the data message in question</a:t>
            </a:r>
            <a:r>
              <a:rPr lang="en-US" sz="1800" dirty="0" smtClean="0">
                <a:latin typeface="Arial"/>
                <a:ea typeface="Calibri"/>
                <a:cs typeface="Times New Roman"/>
              </a:rPr>
              <a:t>.</a:t>
            </a:r>
            <a:endParaRPr lang="en-US" sz="1800" dirty="0">
              <a:latin typeface="Arial"/>
              <a:ea typeface="Calibri"/>
              <a:cs typeface="Times New Roman"/>
            </a:endParaRPr>
          </a:p>
          <a:p>
            <a:pPr marL="914400" marR="0" indent="-457200" algn="just">
              <a:spcBef>
                <a:spcPts val="0"/>
              </a:spcBef>
              <a:spcAft>
                <a:spcPts val="0"/>
              </a:spcAft>
              <a:buNone/>
            </a:pPr>
            <a:r>
              <a:rPr lang="en-US" sz="1800" dirty="0" smtClean="0">
                <a:latin typeface="Arial"/>
                <a:ea typeface="Calibri"/>
                <a:cs typeface="Times New Roman"/>
              </a:rPr>
              <a:t>•	An electronic </a:t>
            </a:r>
            <a:r>
              <a:rPr lang="en-US" sz="1800" dirty="0">
                <a:latin typeface="Arial"/>
                <a:ea typeface="Calibri"/>
                <a:cs typeface="Times New Roman"/>
              </a:rPr>
              <a:t>communications service provider </a:t>
            </a:r>
            <a:r>
              <a:rPr lang="en-US" sz="1800" dirty="0" smtClean="0">
                <a:latin typeface="Arial"/>
                <a:ea typeface="Calibri"/>
                <a:cs typeface="Times New Roman"/>
              </a:rPr>
              <a:t>is </a:t>
            </a:r>
            <a:r>
              <a:rPr lang="en-US" sz="1800" dirty="0">
                <a:latin typeface="Arial"/>
                <a:ea typeface="Calibri"/>
                <a:cs typeface="Times New Roman"/>
              </a:rPr>
              <a:t>compelled to assist a court during proceedings in terms of clause </a:t>
            </a:r>
            <a:r>
              <a:rPr lang="en-US" sz="1800" dirty="0" smtClean="0">
                <a:latin typeface="Arial"/>
                <a:ea typeface="Calibri"/>
                <a:cs typeface="Times New Roman"/>
              </a:rPr>
              <a:t>20 </a:t>
            </a:r>
            <a:r>
              <a:rPr lang="en-US" sz="1800" dirty="0">
                <a:latin typeface="Arial"/>
                <a:ea typeface="Calibri"/>
                <a:cs typeface="Times New Roman"/>
              </a:rPr>
              <a:t>to make available particulars of a person who distributed the malicious </a:t>
            </a:r>
            <a:r>
              <a:rPr lang="en-US" sz="1800" dirty="0" smtClean="0">
                <a:latin typeface="Arial"/>
                <a:ea typeface="Calibri"/>
                <a:cs typeface="Times New Roman"/>
              </a:rPr>
              <a:t>communications or an electronic communications </a:t>
            </a:r>
            <a:r>
              <a:rPr lang="en-US" sz="1800" dirty="0">
                <a:latin typeface="Arial"/>
                <a:ea typeface="Calibri"/>
                <a:cs typeface="Times New Roman"/>
              </a:rPr>
              <a:t>service provider whose electronic communications service is used to host or disclose the data </a:t>
            </a:r>
            <a:r>
              <a:rPr lang="en-US" sz="1800" dirty="0" smtClean="0">
                <a:latin typeface="Arial"/>
                <a:ea typeface="Calibri"/>
                <a:cs typeface="Times New Roman"/>
              </a:rPr>
              <a:t>message, </a:t>
            </a:r>
            <a:r>
              <a:rPr lang="en-US" sz="1800" dirty="0">
                <a:latin typeface="Arial"/>
                <a:ea typeface="Calibri"/>
                <a:cs typeface="Times New Roman"/>
              </a:rPr>
              <a:t>in order to ensure that the </a:t>
            </a:r>
            <a:r>
              <a:rPr lang="en-US" sz="1800" dirty="0" smtClean="0">
                <a:latin typeface="Arial"/>
                <a:ea typeface="Calibri"/>
                <a:cs typeface="Times New Roman"/>
              </a:rPr>
              <a:t>protection </a:t>
            </a:r>
            <a:r>
              <a:rPr lang="en-US" sz="1800" dirty="0">
                <a:latin typeface="Arial"/>
                <a:ea typeface="Calibri"/>
                <a:cs typeface="Times New Roman"/>
              </a:rPr>
              <a:t>order can be served on him or </a:t>
            </a:r>
            <a:r>
              <a:rPr lang="en-US" sz="1800" dirty="0" smtClean="0">
                <a:latin typeface="Arial"/>
                <a:ea typeface="Calibri"/>
                <a:cs typeface="Times New Roman"/>
              </a:rPr>
              <a:t>her.</a:t>
            </a:r>
            <a:endParaRPr lang="en-US" sz="1800" dirty="0">
              <a:latin typeface="Arial"/>
              <a:ea typeface="Calibri"/>
              <a:cs typeface="Times New Roman"/>
            </a:endParaRPr>
          </a:p>
          <a:p>
            <a:pPr marL="914400" marR="0" indent="-457200" algn="just">
              <a:spcBef>
                <a:spcPts val="0"/>
              </a:spcBef>
              <a:spcAft>
                <a:spcPts val="0"/>
              </a:spcAft>
              <a:buNone/>
            </a:pPr>
            <a:r>
              <a:rPr lang="en-US" sz="1800" dirty="0" smtClean="0">
                <a:latin typeface="Arial"/>
                <a:ea typeface="Calibri"/>
                <a:cs typeface="Times New Roman"/>
              </a:rPr>
              <a:t>•	Clause </a:t>
            </a:r>
            <a:r>
              <a:rPr lang="en-US" sz="1800" dirty="0">
                <a:latin typeface="Arial"/>
                <a:ea typeface="Calibri"/>
                <a:cs typeface="Times New Roman"/>
              </a:rPr>
              <a:t>21 provides for orders on completion of criminal proceedings, which includes a prohibition to further distribute, to destroy or to disable access to the malicious communication.</a:t>
            </a:r>
          </a:p>
          <a:p>
            <a:pPr marL="457200" marR="0" indent="0" algn="just">
              <a:spcBef>
                <a:spcPts val="0"/>
              </a:spcBef>
              <a:spcAft>
                <a:spcPts val="0"/>
              </a:spcAft>
              <a:buNone/>
            </a:pPr>
            <a:endParaRPr lang="en-US" sz="1800" dirty="0">
              <a:latin typeface="Arial"/>
              <a:ea typeface="Calibri"/>
              <a:cs typeface="Times New Roman"/>
            </a:endParaRPr>
          </a:p>
          <a:p>
            <a:pPr marL="463550" marR="0" indent="0" algn="just">
              <a:spcBef>
                <a:spcPts val="0"/>
              </a:spcBef>
              <a:spcAft>
                <a:spcPts val="0"/>
              </a:spcAft>
              <a:buNone/>
            </a:pPr>
            <a:endParaRPr lang="en-US" sz="1800" dirty="0">
              <a:latin typeface="Arial" panose="020B0604020202020204" pitchFamily="34" charset="0"/>
              <a:cs typeface="Arial" panose="020B0604020202020204" pitchFamily="34" charset="0"/>
            </a:endParaRPr>
          </a:p>
          <a:p>
            <a:pPr marL="688975" marR="0" indent="-225425" algn="just">
              <a:spcBef>
                <a:spcPts val="0"/>
              </a:spcBef>
              <a:spcAft>
                <a:spcPts val="0"/>
              </a:spcAft>
              <a:buNone/>
            </a:pPr>
            <a:endParaRPr lang="en-US" sz="1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3453518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143000"/>
            <a:ext cx="9067800" cy="381000"/>
          </a:xfrm>
        </p:spPr>
        <p:txBody>
          <a:bodyPr>
            <a:normAutofit fontScale="90000"/>
          </a:bodyPr>
          <a:lstStyle/>
          <a:p>
            <a:fld id="{556631B4-7078-4796-8C4B-0888D70C5AFB}" type="slidenum">
              <a:rPr lang="en-US" sz="1600" b="1" smtClean="0">
                <a:latin typeface="Arial" panose="020B0604020202020204" pitchFamily="34" charset="0"/>
                <a:cs typeface="Arial" panose="020B0604020202020204" pitchFamily="34" charset="0"/>
              </a:rPr>
              <a:pPr/>
              <a:t>16</a:t>
            </a:fld>
            <a:r>
              <a:rPr lang="en-US" sz="2400" b="1" dirty="0" smtClean="0">
                <a:latin typeface="Arial" panose="020B0604020202020204" pitchFamily="34" charset="0"/>
                <a:cs typeface="Arial" panose="020B0604020202020204" pitchFamily="34" charset="0"/>
              </a:rPr>
              <a:t/>
            </a:r>
            <a:br>
              <a:rPr lang="en-US" sz="2400" b="1" dirty="0" smtClean="0">
                <a:latin typeface="Arial" panose="020B0604020202020204" pitchFamily="34" charset="0"/>
                <a:cs typeface="Arial" panose="020B0604020202020204" pitchFamily="34" charset="0"/>
              </a:rPr>
            </a:br>
            <a:endParaRPr lang="en-US" sz="2400" b="1" dirty="0">
              <a:latin typeface="Arial" panose="020B0604020202020204" pitchFamily="34" charset="0"/>
              <a:cs typeface="Arial" panose="020B0604020202020204" pitchFamily="34" charset="0"/>
            </a:endParaRPr>
          </a:p>
        </p:txBody>
      </p:sp>
      <p:sp>
        <p:nvSpPr>
          <p:cNvPr id="3" name="Subtitle 2"/>
          <p:cNvSpPr>
            <a:spLocks noGrp="1"/>
          </p:cNvSpPr>
          <p:nvPr>
            <p:ph type="subTitle" idx="4294967295"/>
          </p:nvPr>
        </p:nvSpPr>
        <p:spPr>
          <a:xfrm>
            <a:off x="0" y="1143000"/>
            <a:ext cx="8915400" cy="4953000"/>
          </a:xfrm>
        </p:spPr>
        <p:txBody>
          <a:bodyPr>
            <a:noAutofit/>
          </a:bodyPr>
          <a:lstStyle/>
          <a:p>
            <a:pPr marL="857250" marR="0" indent="-393700" algn="just">
              <a:spcBef>
                <a:spcPts val="0"/>
              </a:spcBef>
              <a:spcAft>
                <a:spcPts val="0"/>
              </a:spcAft>
              <a:buNone/>
            </a:pPr>
            <a:r>
              <a:rPr lang="en-US" sz="1800" b="1" dirty="0" smtClean="0">
                <a:latin typeface="Arial" panose="020B0604020202020204" pitchFamily="34" charset="0"/>
                <a:cs typeface="Arial" panose="020B0604020202020204" pitchFamily="34" charset="0"/>
              </a:rPr>
              <a:t>6.	Jurisdiction</a:t>
            </a:r>
            <a:endParaRPr lang="en-US" sz="1800" b="1" dirty="0">
              <a:latin typeface="Arial" panose="020B0604020202020204" pitchFamily="34" charset="0"/>
              <a:cs typeface="Arial" panose="020B0604020202020204" pitchFamily="34" charset="0"/>
            </a:endParaRPr>
          </a:p>
          <a:p>
            <a:pPr marL="463550" marR="0" indent="0" algn="just">
              <a:spcBef>
                <a:spcPts val="0"/>
              </a:spcBef>
              <a:spcAft>
                <a:spcPts val="0"/>
              </a:spcAft>
              <a:buNone/>
            </a:pPr>
            <a:r>
              <a:rPr lang="en-US" sz="1800" dirty="0" smtClean="0">
                <a:latin typeface="Arial" panose="020B0604020202020204" pitchFamily="34" charset="0"/>
                <a:cs typeface="Arial" panose="020B0604020202020204" pitchFamily="34" charset="0"/>
              </a:rPr>
              <a:t>Clause 24 of the Bill provides for appropriate jurisdiction to deal with </a:t>
            </a:r>
            <a:r>
              <a:rPr lang="en-US" sz="1800" dirty="0">
                <a:latin typeface="Arial" panose="020B0604020202020204" pitchFamily="34" charset="0"/>
                <a:cs typeface="Arial" panose="020B0604020202020204" pitchFamily="34" charset="0"/>
              </a:rPr>
              <a:t>the transnational dimension of cybercrimes. </a:t>
            </a:r>
            <a:endParaRPr lang="en-US" sz="1800" dirty="0" smtClean="0">
              <a:latin typeface="Arial" panose="020B0604020202020204" pitchFamily="34" charset="0"/>
              <a:cs typeface="Arial" panose="020B0604020202020204" pitchFamily="34" charset="0"/>
            </a:endParaRPr>
          </a:p>
          <a:p>
            <a:pPr marL="463550" marR="0" indent="0" algn="just">
              <a:spcBef>
                <a:spcPts val="0"/>
              </a:spcBef>
              <a:spcAft>
                <a:spcPts val="0"/>
              </a:spcAft>
              <a:buNone/>
            </a:pPr>
            <a:endParaRPr lang="en-US" sz="1800" dirty="0">
              <a:latin typeface="Arial" panose="020B0604020202020204" pitchFamily="34" charset="0"/>
              <a:cs typeface="Arial" panose="020B0604020202020204" pitchFamily="34" charset="0"/>
            </a:endParaRPr>
          </a:p>
          <a:p>
            <a:pPr marL="463550" marR="0" indent="0" algn="just">
              <a:spcBef>
                <a:spcPts val="0"/>
              </a:spcBef>
              <a:spcAft>
                <a:spcPts val="0"/>
              </a:spcAft>
              <a:buNone/>
            </a:pPr>
            <a:r>
              <a:rPr lang="en-US" sz="1800" b="1" dirty="0" smtClean="0">
                <a:latin typeface="Arial" panose="020B0604020202020204" pitchFamily="34" charset="0"/>
                <a:cs typeface="Arial" panose="020B0604020202020204" pitchFamily="34" charset="0"/>
              </a:rPr>
              <a:t>7.	Investigation of cybercrime (Chapter 4)</a:t>
            </a:r>
          </a:p>
          <a:p>
            <a:pPr marL="749300" marR="0" indent="-285750" algn="just">
              <a:spcBef>
                <a:spcPts val="0"/>
              </a:spcBef>
              <a:spcAft>
                <a:spcPts val="0"/>
              </a:spcAft>
              <a:buFont typeface="Arial" charset="0"/>
              <a:buChar char="•"/>
            </a:pPr>
            <a:r>
              <a:rPr lang="en-US" sz="1800" dirty="0" smtClean="0">
                <a:latin typeface="Arial" panose="020B0604020202020204" pitchFamily="34" charset="0"/>
                <a:cs typeface="Arial" panose="020B0604020202020204" pitchFamily="34" charset="0"/>
              </a:rPr>
              <a:t>Chapter regulates </a:t>
            </a:r>
            <a:r>
              <a:rPr lang="en-US" sz="1800" dirty="0">
                <a:latin typeface="Arial" panose="020B0604020202020204" pitchFamily="34" charset="0"/>
                <a:cs typeface="Arial" panose="020B0604020202020204" pitchFamily="34" charset="0"/>
              </a:rPr>
              <a:t>the powers of the </a:t>
            </a:r>
            <a:r>
              <a:rPr lang="en-US" sz="1800" dirty="0" smtClean="0">
                <a:latin typeface="Arial" panose="020B0604020202020204" pitchFamily="34" charset="0"/>
                <a:cs typeface="Arial" panose="020B0604020202020204" pitchFamily="34" charset="0"/>
              </a:rPr>
              <a:t>SAPS to </a:t>
            </a:r>
            <a:r>
              <a:rPr lang="en-US" sz="1800" dirty="0">
                <a:latin typeface="Arial" panose="020B0604020202020204" pitchFamily="34" charset="0"/>
                <a:cs typeface="Arial" panose="020B0604020202020204" pitchFamily="34" charset="0"/>
              </a:rPr>
              <a:t>investigate cybercrime or other offences that is committed or facilitated by cyber means. </a:t>
            </a:r>
            <a:endParaRPr lang="en-US" sz="1800" dirty="0" smtClean="0">
              <a:latin typeface="Arial" panose="020B0604020202020204" pitchFamily="34" charset="0"/>
              <a:cs typeface="Arial" panose="020B0604020202020204" pitchFamily="34" charset="0"/>
            </a:endParaRPr>
          </a:p>
          <a:p>
            <a:pPr marL="749300" marR="0" indent="-285750" algn="just">
              <a:spcBef>
                <a:spcPts val="0"/>
              </a:spcBef>
              <a:spcAft>
                <a:spcPts val="0"/>
              </a:spcAft>
              <a:buFont typeface="Arial" charset="0"/>
              <a:buChar char="•"/>
            </a:pPr>
            <a:r>
              <a:rPr lang="en-US" sz="1800" dirty="0" smtClean="0">
                <a:latin typeface="Arial" panose="020B0604020202020204" pitchFamily="34" charset="0"/>
                <a:cs typeface="Arial" panose="020B0604020202020204" pitchFamily="34" charset="0"/>
              </a:rPr>
              <a:t>Chapter </a:t>
            </a:r>
            <a:r>
              <a:rPr lang="en-US" sz="1800" dirty="0">
                <a:latin typeface="Arial" panose="020B0604020202020204" pitchFamily="34" charset="0"/>
                <a:cs typeface="Arial" panose="020B0604020202020204" pitchFamily="34" charset="0"/>
              </a:rPr>
              <a:t>aims to supplement the </a:t>
            </a:r>
            <a:r>
              <a:rPr lang="en-US" sz="1800" dirty="0" smtClean="0">
                <a:latin typeface="Arial" panose="020B0604020202020204" pitchFamily="34" charset="0"/>
                <a:cs typeface="Arial" panose="020B0604020202020204" pitchFamily="34" charset="0"/>
              </a:rPr>
              <a:t>CPA, which </a:t>
            </a:r>
            <a:r>
              <a:rPr lang="en-US" sz="1800" dirty="0">
                <a:latin typeface="Arial" panose="020B0604020202020204" pitchFamily="34" charset="0"/>
                <a:cs typeface="Arial" panose="020B0604020202020204" pitchFamily="34" charset="0"/>
              </a:rPr>
              <a:t>does not adequately provide for the investigation of offences with a cyber-dimension. </a:t>
            </a:r>
            <a:endParaRPr lang="en-US" sz="1800" dirty="0" smtClean="0">
              <a:latin typeface="Arial" panose="020B0604020202020204" pitchFamily="34" charset="0"/>
              <a:cs typeface="Arial" panose="020B0604020202020204" pitchFamily="34" charset="0"/>
            </a:endParaRPr>
          </a:p>
          <a:p>
            <a:pPr marL="749300" marR="0" indent="-285750" algn="just">
              <a:spcBef>
                <a:spcPts val="0"/>
              </a:spcBef>
              <a:spcAft>
                <a:spcPts val="0"/>
              </a:spcAft>
              <a:buFont typeface="Arial" charset="0"/>
              <a:buChar char="•"/>
            </a:pPr>
            <a:r>
              <a:rPr lang="en-US" sz="1800" dirty="0" smtClean="0">
                <a:latin typeface="Arial" panose="020B0604020202020204" pitchFamily="34" charset="0"/>
                <a:cs typeface="Arial" panose="020B0604020202020204" pitchFamily="34" charset="0"/>
              </a:rPr>
              <a:t>Considerable </a:t>
            </a:r>
            <a:r>
              <a:rPr lang="en-US" sz="1800" dirty="0">
                <a:latin typeface="Arial" panose="020B0604020202020204" pitchFamily="34" charset="0"/>
                <a:cs typeface="Arial" panose="020B0604020202020204" pitchFamily="34" charset="0"/>
              </a:rPr>
              <a:t>jurisprudence have been developed in the </a:t>
            </a:r>
            <a:r>
              <a:rPr lang="en-US" sz="1800" dirty="0" smtClean="0">
                <a:latin typeface="Arial" panose="020B0604020202020204" pitchFamily="34" charset="0"/>
                <a:cs typeface="Arial" panose="020B0604020202020204" pitchFamily="34" charset="0"/>
              </a:rPr>
              <a:t>SA Law </a:t>
            </a:r>
            <a:r>
              <a:rPr lang="en-US" sz="1800" dirty="0">
                <a:latin typeface="Arial" panose="020B0604020202020204" pitchFamily="34" charset="0"/>
                <a:cs typeface="Arial" panose="020B0604020202020204" pitchFamily="34" charset="0"/>
              </a:rPr>
              <a:t>regarding conditions and safeguards which applies to search and seizure and it is submitted that the Chapter adheres to those conditions and safeguards. </a:t>
            </a:r>
            <a:endParaRPr lang="en-US" sz="1800" dirty="0" smtClean="0">
              <a:latin typeface="Arial" panose="020B0604020202020204" pitchFamily="34" charset="0"/>
              <a:cs typeface="Arial" panose="020B0604020202020204" pitchFamily="34" charset="0"/>
            </a:endParaRPr>
          </a:p>
          <a:p>
            <a:pPr marL="744538" marR="0" indent="-280988" algn="just">
              <a:spcBef>
                <a:spcPts val="0"/>
              </a:spcBef>
              <a:spcAft>
                <a:spcPts val="0"/>
              </a:spcAft>
              <a:buNone/>
            </a:pPr>
            <a:r>
              <a:rPr lang="en-US" sz="1800" dirty="0" smtClean="0">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rPr>
              <a:t>	Clause 26 provides for the issuing of </a:t>
            </a:r>
            <a:r>
              <a:rPr lang="en-US" sz="1800" dirty="0" smtClean="0">
                <a:latin typeface="Arial" panose="020B0604020202020204" pitchFamily="34" charset="0"/>
                <a:cs typeface="Arial" panose="020B0604020202020204" pitchFamily="34" charset="0"/>
              </a:rPr>
              <a:t>SOPS which </a:t>
            </a:r>
            <a:r>
              <a:rPr lang="en-US" sz="1800" dirty="0">
                <a:latin typeface="Arial" panose="020B0604020202020204" pitchFamily="34" charset="0"/>
                <a:cs typeface="Arial" panose="020B0604020202020204" pitchFamily="34" charset="0"/>
              </a:rPr>
              <a:t>must be followed in the investigation of cyber offences or offences which have a cyber </a:t>
            </a:r>
            <a:r>
              <a:rPr lang="en-US" sz="1800" dirty="0" smtClean="0">
                <a:latin typeface="Arial" panose="020B0604020202020204" pitchFamily="34" charset="0"/>
                <a:cs typeface="Arial" panose="020B0604020202020204" pitchFamily="34" charset="0"/>
              </a:rPr>
              <a:t>element</a:t>
            </a:r>
            <a:r>
              <a:rPr lang="en-US" sz="1800" dirty="0">
                <a:latin typeface="Arial" panose="020B0604020202020204" pitchFamily="34" charset="0"/>
                <a:cs typeface="Arial" panose="020B0604020202020204" pitchFamily="34" charset="0"/>
              </a:rPr>
              <a:t> – </a:t>
            </a:r>
            <a:r>
              <a:rPr lang="en-US" sz="1800" dirty="0" smtClean="0">
                <a:latin typeface="Arial" panose="020B0604020202020204" pitchFamily="34" charset="0"/>
                <a:cs typeface="Arial" panose="020B0604020202020204" pitchFamily="34" charset="0"/>
              </a:rPr>
              <a:t>aim of SOPS is to </a:t>
            </a:r>
            <a:r>
              <a:rPr lang="en-US" sz="1800" dirty="0">
                <a:latin typeface="Arial" panose="020B0604020202020204" pitchFamily="34" charset="0"/>
                <a:cs typeface="Arial" panose="020B0604020202020204" pitchFamily="34" charset="0"/>
              </a:rPr>
              <a:t>provides for the manner to deal with electronic evidence </a:t>
            </a:r>
            <a:r>
              <a:rPr lang="en-US" sz="1800" dirty="0" smtClean="0">
                <a:latin typeface="Arial" panose="020B0604020202020204" pitchFamily="34" charset="0"/>
                <a:cs typeface="Arial" panose="020B0604020202020204" pitchFamily="34" charset="0"/>
              </a:rPr>
              <a:t>during the investigation in order to </a:t>
            </a:r>
            <a:r>
              <a:rPr lang="en-US" sz="1800" dirty="0">
                <a:latin typeface="Arial" panose="020B0604020202020204" pitchFamily="34" charset="0"/>
                <a:cs typeface="Arial" panose="020B0604020202020204" pitchFamily="34" charset="0"/>
              </a:rPr>
              <a:t>maintain the integrity of </a:t>
            </a:r>
            <a:r>
              <a:rPr lang="en-US" sz="1800" dirty="0" smtClean="0">
                <a:latin typeface="Arial" panose="020B0604020202020204" pitchFamily="34" charset="0"/>
                <a:cs typeface="Arial" panose="020B0604020202020204" pitchFamily="34" charset="0"/>
              </a:rPr>
              <a:t>the evidence.</a:t>
            </a:r>
          </a:p>
          <a:p>
            <a:pPr marL="744538" marR="0" indent="-280988" algn="just">
              <a:spcBef>
                <a:spcPts val="0"/>
              </a:spcBef>
              <a:spcAft>
                <a:spcPts val="0"/>
              </a:spcAft>
              <a:buNone/>
            </a:pPr>
            <a:endParaRPr lang="en-US" sz="1800" dirty="0">
              <a:latin typeface="Arial" panose="020B0604020202020204" pitchFamily="34" charset="0"/>
              <a:cs typeface="Arial" panose="020B0604020202020204" pitchFamily="34" charset="0"/>
            </a:endParaRPr>
          </a:p>
          <a:p>
            <a:pPr marL="744538" marR="0" indent="-280988" algn="just">
              <a:spcBef>
                <a:spcPts val="0"/>
              </a:spcBef>
              <a:spcAft>
                <a:spcPts val="0"/>
              </a:spcAft>
              <a:buNone/>
            </a:pPr>
            <a:r>
              <a:rPr lang="en-US" sz="1800" dirty="0" smtClean="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xmlns="" val="311317178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143000"/>
            <a:ext cx="9067800" cy="381000"/>
          </a:xfrm>
        </p:spPr>
        <p:txBody>
          <a:bodyPr>
            <a:normAutofit fontScale="90000"/>
          </a:bodyPr>
          <a:lstStyle/>
          <a:p>
            <a:fld id="{556631B4-7078-4796-8C4B-0888D70C5AFB}" type="slidenum">
              <a:rPr lang="en-US" sz="1600" b="1" smtClean="0">
                <a:latin typeface="Arial" panose="020B0604020202020204" pitchFamily="34" charset="0"/>
                <a:cs typeface="Arial" panose="020B0604020202020204" pitchFamily="34" charset="0"/>
              </a:rPr>
              <a:pPr/>
              <a:t>17</a:t>
            </a:fld>
            <a:r>
              <a:rPr lang="en-US" sz="2400" b="1" dirty="0" smtClean="0">
                <a:latin typeface="Arial" panose="020B0604020202020204" pitchFamily="34" charset="0"/>
                <a:cs typeface="Arial" panose="020B0604020202020204" pitchFamily="34" charset="0"/>
              </a:rPr>
              <a:t/>
            </a:r>
            <a:br>
              <a:rPr lang="en-US" sz="2400" b="1" dirty="0" smtClean="0">
                <a:latin typeface="Arial" panose="020B0604020202020204" pitchFamily="34" charset="0"/>
                <a:cs typeface="Arial" panose="020B0604020202020204" pitchFamily="34" charset="0"/>
              </a:rPr>
            </a:br>
            <a:endParaRPr lang="en-US" sz="2400" b="1" dirty="0">
              <a:latin typeface="Arial" panose="020B0604020202020204" pitchFamily="34" charset="0"/>
              <a:cs typeface="Arial" panose="020B0604020202020204" pitchFamily="34" charset="0"/>
            </a:endParaRPr>
          </a:p>
        </p:txBody>
      </p:sp>
      <p:sp>
        <p:nvSpPr>
          <p:cNvPr id="3" name="Subtitle 2"/>
          <p:cNvSpPr>
            <a:spLocks noGrp="1"/>
          </p:cNvSpPr>
          <p:nvPr>
            <p:ph type="subTitle" idx="4294967295"/>
          </p:nvPr>
        </p:nvSpPr>
        <p:spPr>
          <a:xfrm>
            <a:off x="0" y="1143000"/>
            <a:ext cx="8915400" cy="4419600"/>
          </a:xfrm>
        </p:spPr>
        <p:txBody>
          <a:bodyPr>
            <a:noAutofit/>
          </a:bodyPr>
          <a:lstStyle/>
          <a:p>
            <a:pPr marL="744538" marR="0" indent="-280988" algn="just">
              <a:spcBef>
                <a:spcPts val="0"/>
              </a:spcBef>
              <a:spcAft>
                <a:spcPts val="0"/>
              </a:spcAft>
              <a:buNone/>
            </a:pPr>
            <a:r>
              <a:rPr lang="en-US" sz="1800" dirty="0">
                <a:latin typeface="Arial" panose="020B0604020202020204" pitchFamily="34" charset="0"/>
                <a:cs typeface="Arial" panose="020B0604020202020204" pitchFamily="34" charset="0"/>
              </a:rPr>
              <a:t>•	A search warrant is necessary to search for, access or seize an article involved in the commission of an offence (clause 29). An application for a search warrant may be made orally in exigent circumstances (clause 30</a:t>
            </a:r>
            <a:r>
              <a:rPr lang="en-US" sz="1800" dirty="0" smtClean="0">
                <a:latin typeface="Arial" panose="020B0604020202020204" pitchFamily="34" charset="0"/>
                <a:cs typeface="Arial" panose="020B0604020202020204" pitchFamily="34" charset="0"/>
              </a:rPr>
              <a:t>).</a:t>
            </a:r>
          </a:p>
          <a:p>
            <a:pPr marL="744538" marR="0" indent="-280988" algn="just">
              <a:spcBef>
                <a:spcPts val="0"/>
              </a:spcBef>
              <a:spcAft>
                <a:spcPts val="0"/>
              </a:spcAft>
              <a:buNone/>
            </a:pPr>
            <a:r>
              <a:rPr lang="en-US" sz="1800" dirty="0">
                <a:latin typeface="Arial" panose="020B0604020202020204" pitchFamily="34" charset="0"/>
                <a:cs typeface="Arial" panose="020B0604020202020204" pitchFamily="34" charset="0"/>
              </a:rPr>
              <a:t>•	A search warrant is not necessary if a person who has lawful authority to consent, consent to a search for, access or seize an article (clause 31</a:t>
            </a:r>
            <a:r>
              <a:rPr lang="en-US" sz="1800" dirty="0" smtClean="0">
                <a:latin typeface="Arial" panose="020B0604020202020204" pitchFamily="34" charset="0"/>
                <a:cs typeface="Arial" panose="020B0604020202020204" pitchFamily="34" charset="0"/>
              </a:rPr>
              <a:t>).</a:t>
            </a:r>
          </a:p>
          <a:p>
            <a:pPr marL="744538" marR="0" indent="-280988" algn="just">
              <a:spcBef>
                <a:spcPts val="0"/>
              </a:spcBef>
              <a:spcAft>
                <a:spcPts val="0"/>
              </a:spcAft>
              <a:buNone/>
            </a:pPr>
            <a:r>
              <a:rPr lang="en-US" sz="1800" dirty="0" smtClean="0">
                <a:latin typeface="Arial" panose="020B0604020202020204" pitchFamily="34" charset="0"/>
                <a:cs typeface="Arial" panose="020B0604020202020204" pitchFamily="34" charset="0"/>
              </a:rPr>
              <a:t>•	</a:t>
            </a:r>
            <a:r>
              <a:rPr lang="en-US" sz="1800" dirty="0" smtClean="0">
                <a:solidFill>
                  <a:srgbClr val="231F20"/>
                </a:solidFill>
                <a:latin typeface="Arial"/>
                <a:ea typeface="Calibri"/>
              </a:rPr>
              <a:t>In </a:t>
            </a:r>
            <a:r>
              <a:rPr lang="en-US" sz="1800" dirty="0">
                <a:solidFill>
                  <a:srgbClr val="231F20"/>
                </a:solidFill>
                <a:latin typeface="Arial"/>
                <a:ea typeface="Calibri"/>
              </a:rPr>
              <a:t>exigent circumstances a police official may search for and seize an article if the police official on reasonable grounds believes that a search warrant will be issued to him or her, but the delay in obtaining such warrant would defeat the object of the search. </a:t>
            </a:r>
            <a:r>
              <a:rPr lang="en-US" sz="1800" dirty="0" smtClean="0">
                <a:solidFill>
                  <a:srgbClr val="231F20"/>
                </a:solidFill>
                <a:latin typeface="Arial"/>
                <a:ea typeface="Calibri"/>
              </a:rPr>
              <a:t>Ito the Bill as approved by the </a:t>
            </a:r>
            <a:r>
              <a:rPr lang="en-US" sz="1800" dirty="0" err="1" smtClean="0">
                <a:solidFill>
                  <a:srgbClr val="231F20"/>
                </a:solidFill>
                <a:latin typeface="Arial"/>
                <a:ea typeface="Calibri"/>
              </a:rPr>
              <a:t>JPC</a:t>
            </a:r>
            <a:r>
              <a:rPr lang="en-US" sz="1800" dirty="0" smtClean="0">
                <a:solidFill>
                  <a:srgbClr val="231F20"/>
                </a:solidFill>
                <a:latin typeface="Arial"/>
                <a:ea typeface="Calibri"/>
              </a:rPr>
              <a:t> - a </a:t>
            </a:r>
            <a:r>
              <a:rPr lang="en-US" sz="1800" dirty="0">
                <a:solidFill>
                  <a:srgbClr val="231F20"/>
                </a:solidFill>
                <a:latin typeface="Arial"/>
                <a:ea typeface="Calibri"/>
              </a:rPr>
              <a:t>search warrant is required to access the computer device and to search and seize data on the </a:t>
            </a:r>
            <a:r>
              <a:rPr lang="en-US" sz="1800" dirty="0" smtClean="0">
                <a:solidFill>
                  <a:srgbClr val="231F20"/>
                </a:solidFill>
                <a:latin typeface="Arial"/>
                <a:ea typeface="Calibri"/>
              </a:rPr>
              <a:t>device. Ito Select Committee recommendations: A </a:t>
            </a:r>
            <a:r>
              <a:rPr lang="en-US" sz="1800" dirty="0">
                <a:solidFill>
                  <a:srgbClr val="231F20"/>
                </a:solidFill>
                <a:latin typeface="Arial"/>
                <a:ea typeface="Calibri"/>
              </a:rPr>
              <a:t>search warrant is required to access the computer device and to search and seize data on the </a:t>
            </a:r>
            <a:r>
              <a:rPr lang="en-US" sz="1800" dirty="0" smtClean="0">
                <a:solidFill>
                  <a:srgbClr val="231F20"/>
                </a:solidFill>
                <a:latin typeface="Arial"/>
                <a:ea typeface="Calibri"/>
              </a:rPr>
              <a:t>device, however, in exigent circumstances, similar to section 22 of the CPA, SAPS </a:t>
            </a:r>
            <a:r>
              <a:rPr lang="en-US" sz="1800" dirty="0">
                <a:solidFill>
                  <a:srgbClr val="231F20"/>
                </a:solidFill>
                <a:latin typeface="Arial"/>
                <a:ea typeface="Calibri"/>
              </a:rPr>
              <a:t>may access the computer device and to search and seize data on the </a:t>
            </a:r>
            <a:r>
              <a:rPr lang="en-US" sz="1800" dirty="0" smtClean="0">
                <a:solidFill>
                  <a:srgbClr val="231F20"/>
                </a:solidFill>
                <a:latin typeface="Arial"/>
                <a:ea typeface="Calibri"/>
              </a:rPr>
              <a:t>device if SAPS on reasonable </a:t>
            </a:r>
            <a:r>
              <a:rPr lang="en-US" sz="1800" dirty="0">
                <a:solidFill>
                  <a:srgbClr val="231F20"/>
                </a:solidFill>
                <a:latin typeface="Arial"/>
                <a:ea typeface="Calibri"/>
              </a:rPr>
              <a:t>grounds </a:t>
            </a:r>
            <a:r>
              <a:rPr lang="en-US" sz="1800" dirty="0" smtClean="0">
                <a:solidFill>
                  <a:srgbClr val="231F20"/>
                </a:solidFill>
                <a:latin typeface="Arial"/>
                <a:ea typeface="Calibri"/>
              </a:rPr>
              <a:t>believes that –</a:t>
            </a:r>
          </a:p>
          <a:p>
            <a:pPr marL="744538" marR="0" indent="-280988" algn="just">
              <a:spcBef>
                <a:spcPts val="0"/>
              </a:spcBef>
              <a:spcAft>
                <a:spcPts val="0"/>
              </a:spcAft>
              <a:buNone/>
            </a:pPr>
            <a:r>
              <a:rPr lang="en-US" sz="1800" dirty="0">
                <a:solidFill>
                  <a:srgbClr val="231F20"/>
                </a:solidFill>
                <a:latin typeface="Arial"/>
                <a:ea typeface="Calibri"/>
              </a:rPr>
              <a:t>	</a:t>
            </a:r>
            <a:endParaRPr lang="en-US" sz="1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0381675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143000"/>
            <a:ext cx="9067800" cy="381000"/>
          </a:xfrm>
        </p:spPr>
        <p:txBody>
          <a:bodyPr>
            <a:normAutofit fontScale="90000"/>
          </a:bodyPr>
          <a:lstStyle/>
          <a:p>
            <a:fld id="{556631B4-7078-4796-8C4B-0888D70C5AFB}" type="slidenum">
              <a:rPr lang="en-US" sz="1600" b="1" smtClean="0">
                <a:latin typeface="Arial" panose="020B0604020202020204" pitchFamily="34" charset="0"/>
                <a:cs typeface="Arial" panose="020B0604020202020204" pitchFamily="34" charset="0"/>
              </a:rPr>
              <a:pPr/>
              <a:t>18</a:t>
            </a:fld>
            <a:r>
              <a:rPr lang="en-US" sz="2400" b="1" dirty="0" smtClean="0">
                <a:latin typeface="Arial" panose="020B0604020202020204" pitchFamily="34" charset="0"/>
                <a:cs typeface="Arial" panose="020B0604020202020204" pitchFamily="34" charset="0"/>
              </a:rPr>
              <a:t/>
            </a:r>
            <a:br>
              <a:rPr lang="en-US" sz="2400" b="1" dirty="0" smtClean="0">
                <a:latin typeface="Arial" panose="020B0604020202020204" pitchFamily="34" charset="0"/>
                <a:cs typeface="Arial" panose="020B0604020202020204" pitchFamily="34" charset="0"/>
              </a:rPr>
            </a:br>
            <a:endParaRPr lang="en-US" sz="2400" b="1" dirty="0">
              <a:latin typeface="Arial" panose="020B0604020202020204" pitchFamily="34" charset="0"/>
              <a:cs typeface="Arial" panose="020B0604020202020204" pitchFamily="34" charset="0"/>
            </a:endParaRPr>
          </a:p>
        </p:txBody>
      </p:sp>
      <p:sp>
        <p:nvSpPr>
          <p:cNvPr id="3" name="Subtitle 2"/>
          <p:cNvSpPr>
            <a:spLocks noGrp="1"/>
          </p:cNvSpPr>
          <p:nvPr>
            <p:ph type="subTitle" idx="4294967295"/>
          </p:nvPr>
        </p:nvSpPr>
        <p:spPr>
          <a:xfrm>
            <a:off x="0" y="1143000"/>
            <a:ext cx="8915400" cy="4419600"/>
          </a:xfrm>
        </p:spPr>
        <p:txBody>
          <a:bodyPr>
            <a:noAutofit/>
          </a:bodyPr>
          <a:lstStyle/>
          <a:p>
            <a:pPr marL="744538" marR="0" indent="-280988" algn="just">
              <a:spcBef>
                <a:spcPts val="0"/>
              </a:spcBef>
              <a:spcAft>
                <a:spcPts val="0"/>
              </a:spcAft>
              <a:buNone/>
            </a:pP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rPr>
              <a:t>	 a search warrant will be issued;  and</a:t>
            </a:r>
          </a:p>
          <a:p>
            <a:pPr marL="744538" marR="0" indent="-280988" algn="just">
              <a:spcBef>
                <a:spcPts val="0"/>
              </a:spcBef>
              <a:spcAft>
                <a:spcPts val="0"/>
              </a:spcAft>
              <a:buNone/>
            </a:pP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rPr>
              <a:t>	 the delay in obtaining such warrant would defeat the object of the </a:t>
            </a:r>
            <a:r>
              <a:rPr lang="en-US" sz="1800" dirty="0" smtClean="0">
                <a:latin typeface="Arial" panose="020B0604020202020204" pitchFamily="34" charset="0"/>
                <a:cs typeface="Arial" panose="020B0604020202020204" pitchFamily="34" charset="0"/>
              </a:rPr>
              <a:t>search.  (Clause </a:t>
            </a:r>
            <a:r>
              <a:rPr lang="en-US" sz="1800" dirty="0">
                <a:latin typeface="Arial" panose="020B0604020202020204" pitchFamily="34" charset="0"/>
                <a:cs typeface="Arial" panose="020B0604020202020204" pitchFamily="34" charset="0"/>
              </a:rPr>
              <a:t>32</a:t>
            </a:r>
            <a:r>
              <a:rPr lang="en-US" sz="1800" dirty="0" smtClean="0">
                <a:latin typeface="Arial" panose="020B0604020202020204" pitchFamily="34" charset="0"/>
                <a:cs typeface="Arial" panose="020B0604020202020204" pitchFamily="34" charset="0"/>
              </a:rPr>
              <a:t>)</a:t>
            </a:r>
            <a:endParaRPr lang="en-US" sz="1800" dirty="0">
              <a:latin typeface="Arial" panose="020B0604020202020204" pitchFamily="34" charset="0"/>
              <a:cs typeface="Arial" panose="020B0604020202020204" pitchFamily="34" charset="0"/>
            </a:endParaRPr>
          </a:p>
          <a:p>
            <a:pPr marL="744538" marR="0" indent="-280988" algn="just">
              <a:spcBef>
                <a:spcPts val="0"/>
              </a:spcBef>
              <a:spcAft>
                <a:spcPts val="0"/>
              </a:spcAft>
              <a:buNone/>
            </a:pPr>
            <a:r>
              <a:rPr lang="en-US" sz="1800" dirty="0" smtClean="0">
                <a:latin typeface="Arial" panose="020B0604020202020204" pitchFamily="34" charset="0"/>
                <a:cs typeface="Arial" panose="020B0604020202020204" pitchFamily="34" charset="0"/>
              </a:rPr>
              <a:t>•	Where </a:t>
            </a:r>
            <a:r>
              <a:rPr lang="en-US" sz="1800" dirty="0">
                <a:latin typeface="Arial" panose="020B0604020202020204" pitchFamily="34" charset="0"/>
                <a:cs typeface="Arial" panose="020B0604020202020204" pitchFamily="34" charset="0"/>
              </a:rPr>
              <a:t>a person is arrested for an offence, </a:t>
            </a:r>
            <a:r>
              <a:rPr lang="en-US" sz="1800" dirty="0" smtClean="0">
                <a:latin typeface="Arial" panose="020B0604020202020204" pitchFamily="34" charset="0"/>
                <a:cs typeface="Arial" panose="020B0604020202020204" pitchFamily="34" charset="0"/>
              </a:rPr>
              <a:t>a </a:t>
            </a:r>
            <a:r>
              <a:rPr lang="en-US" sz="1800" dirty="0">
                <a:latin typeface="Arial" panose="020B0604020202020204" pitchFamily="34" charset="0"/>
                <a:cs typeface="Arial" panose="020B0604020202020204" pitchFamily="34" charset="0"/>
              </a:rPr>
              <a:t>police official may search the person and seize an article. Ito the Bill as approved by the </a:t>
            </a:r>
            <a:r>
              <a:rPr lang="en-US" sz="1800" dirty="0" err="1">
                <a:latin typeface="Arial" panose="020B0604020202020204" pitchFamily="34" charset="0"/>
                <a:cs typeface="Arial" panose="020B0604020202020204" pitchFamily="34" charset="0"/>
              </a:rPr>
              <a:t>JPC</a:t>
            </a:r>
            <a:r>
              <a:rPr lang="en-US" sz="1800" dirty="0">
                <a:latin typeface="Arial" panose="020B0604020202020204" pitchFamily="34" charset="0"/>
                <a:cs typeface="Arial" panose="020B0604020202020204" pitchFamily="34" charset="0"/>
              </a:rPr>
              <a:t> - a search warrant is required to access the computer device and to search and seize data on the device. Ito Select Committee recommendations: A search warrant is required to access the computer device and to search and seize data on the device, however, in exigent circumstances, similar to section 22 of the CPA, SAPS may access the computer device and to search and seize data on the device if SAPS on reasonable grounds believes that </a:t>
            </a:r>
            <a:r>
              <a:rPr lang="en-US" sz="1800" dirty="0" smtClean="0">
                <a:latin typeface="Arial" panose="020B0604020202020204" pitchFamily="34" charset="0"/>
                <a:cs typeface="Arial" panose="020B0604020202020204" pitchFamily="34" charset="0"/>
              </a:rPr>
              <a:t>–</a:t>
            </a:r>
          </a:p>
          <a:p>
            <a:pPr marL="744538" marR="0" indent="-280988" algn="just">
              <a:spcBef>
                <a:spcPts val="0"/>
              </a:spcBef>
              <a:spcAft>
                <a:spcPts val="0"/>
              </a:spcAft>
              <a:buNone/>
            </a:pP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rPr>
              <a:t>	 a search warrant will be issued;  and</a:t>
            </a:r>
          </a:p>
          <a:p>
            <a:pPr marL="744538" marR="0" indent="-280988" algn="just">
              <a:spcBef>
                <a:spcPts val="0"/>
              </a:spcBef>
              <a:spcAft>
                <a:spcPts val="0"/>
              </a:spcAft>
              <a:buNone/>
            </a:pP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rPr>
              <a:t>	 the delay in obtaining such warrant would defeat the object of the search.  (Clause </a:t>
            </a:r>
            <a:r>
              <a:rPr lang="en-US" sz="1800" dirty="0" smtClean="0">
                <a:latin typeface="Arial" panose="020B0604020202020204" pitchFamily="34" charset="0"/>
                <a:cs typeface="Arial" panose="020B0604020202020204" pitchFamily="34" charset="0"/>
              </a:rPr>
              <a:t>33)</a:t>
            </a:r>
            <a:endParaRPr lang="en-US" sz="1800" dirty="0">
              <a:latin typeface="Arial" panose="020B0604020202020204" pitchFamily="34" charset="0"/>
              <a:cs typeface="Arial" panose="020B0604020202020204" pitchFamily="34" charset="0"/>
            </a:endParaRPr>
          </a:p>
          <a:p>
            <a:pPr marL="744538" marR="0" indent="-280988" algn="just">
              <a:spcBef>
                <a:spcPts val="0"/>
              </a:spcBef>
              <a:spcAft>
                <a:spcPts val="0"/>
              </a:spcAft>
              <a:buNone/>
            </a:pPr>
            <a:r>
              <a:rPr lang="en-US" sz="1800" dirty="0" smtClean="0">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rPr>
              <a:t>	Investigators may be appointed to assist the SAPS with the investigation of cybercrime subject to the direction and control of a member of the SAPS (clauses 29(3), 32, 33).</a:t>
            </a:r>
          </a:p>
          <a:p>
            <a:pPr marL="744538" marR="0" indent="-280988" algn="just">
              <a:spcBef>
                <a:spcPts val="0"/>
              </a:spcBef>
              <a:spcAft>
                <a:spcPts val="0"/>
              </a:spcAft>
              <a:buNone/>
            </a:pPr>
            <a:r>
              <a:rPr lang="en-US" sz="1800" dirty="0">
                <a:latin typeface="Arial" panose="020B0604020202020204" pitchFamily="34" charset="0"/>
                <a:cs typeface="Arial" panose="020B0604020202020204" pitchFamily="34" charset="0"/>
              </a:rPr>
              <a:t>	</a:t>
            </a:r>
          </a:p>
          <a:p>
            <a:pPr marL="744538" marR="0" indent="-280988" algn="just">
              <a:spcBef>
                <a:spcPts val="0"/>
              </a:spcBef>
              <a:spcAft>
                <a:spcPts val="0"/>
              </a:spcAft>
              <a:buNone/>
            </a:pPr>
            <a:endParaRPr lang="en-US" sz="1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3589667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143000"/>
            <a:ext cx="9067800" cy="381000"/>
          </a:xfrm>
        </p:spPr>
        <p:txBody>
          <a:bodyPr>
            <a:normAutofit fontScale="90000"/>
          </a:bodyPr>
          <a:lstStyle/>
          <a:p>
            <a:fld id="{556631B4-7078-4796-8C4B-0888D70C5AFB}" type="slidenum">
              <a:rPr lang="en-US" sz="1600" b="1" smtClean="0">
                <a:latin typeface="Arial" panose="020B0604020202020204" pitchFamily="34" charset="0"/>
                <a:cs typeface="Arial" panose="020B0604020202020204" pitchFamily="34" charset="0"/>
              </a:rPr>
              <a:pPr/>
              <a:t>19</a:t>
            </a:fld>
            <a:r>
              <a:rPr lang="en-US" sz="2400" b="1" dirty="0" smtClean="0">
                <a:latin typeface="Arial" panose="020B0604020202020204" pitchFamily="34" charset="0"/>
                <a:cs typeface="Arial" panose="020B0604020202020204" pitchFamily="34" charset="0"/>
              </a:rPr>
              <a:t/>
            </a:r>
            <a:br>
              <a:rPr lang="en-US" sz="2400" b="1" dirty="0" smtClean="0">
                <a:latin typeface="Arial" panose="020B0604020202020204" pitchFamily="34" charset="0"/>
                <a:cs typeface="Arial" panose="020B0604020202020204" pitchFamily="34" charset="0"/>
              </a:rPr>
            </a:br>
            <a:endParaRPr lang="en-US" sz="2400" b="1" dirty="0">
              <a:latin typeface="Arial" panose="020B0604020202020204" pitchFamily="34" charset="0"/>
              <a:cs typeface="Arial" panose="020B0604020202020204" pitchFamily="34" charset="0"/>
            </a:endParaRPr>
          </a:p>
        </p:txBody>
      </p:sp>
      <p:sp>
        <p:nvSpPr>
          <p:cNvPr id="3" name="Subtitle 2"/>
          <p:cNvSpPr>
            <a:spLocks noGrp="1"/>
          </p:cNvSpPr>
          <p:nvPr>
            <p:ph type="subTitle" idx="4294967295"/>
          </p:nvPr>
        </p:nvSpPr>
        <p:spPr>
          <a:xfrm>
            <a:off x="0" y="1143000"/>
            <a:ext cx="8915400" cy="4953000"/>
          </a:xfrm>
        </p:spPr>
        <p:txBody>
          <a:bodyPr>
            <a:noAutofit/>
          </a:bodyPr>
          <a:lstStyle/>
          <a:p>
            <a:pPr marL="744538" marR="0" indent="-280988" algn="just">
              <a:spcBef>
                <a:spcPts val="0"/>
              </a:spcBef>
              <a:spcAft>
                <a:spcPts val="0"/>
              </a:spcAft>
              <a:buNone/>
            </a:pPr>
            <a:r>
              <a:rPr lang="en-US" sz="1800" dirty="0">
                <a:latin typeface="Arial" panose="020B0604020202020204" pitchFamily="34" charset="0"/>
                <a:cs typeface="Arial" panose="020B0604020202020204" pitchFamily="34" charset="0"/>
              </a:rPr>
              <a:t>•	There are obligations on persons, electronic communications service providers and financial institutions to assist members of the SAPS in the investigation of cybercrime (clause 34</a:t>
            </a:r>
            <a:r>
              <a:rPr lang="en-US" sz="1800" dirty="0" smtClean="0">
                <a:latin typeface="Arial" panose="020B0604020202020204" pitchFamily="34" charset="0"/>
                <a:cs typeface="Arial" panose="020B0604020202020204" pitchFamily="34" charset="0"/>
              </a:rPr>
              <a:t>).</a:t>
            </a:r>
          </a:p>
          <a:p>
            <a:pPr marL="744538" marR="0" indent="-280988" algn="just">
              <a:spcBef>
                <a:spcPts val="0"/>
              </a:spcBef>
              <a:spcAft>
                <a:spcPts val="0"/>
              </a:spcAft>
              <a:buNone/>
            </a:pPr>
            <a:r>
              <a:rPr lang="en-US" sz="1800" dirty="0" smtClean="0">
                <a:latin typeface="Arial" panose="020B0604020202020204" pitchFamily="34" charset="0"/>
                <a:cs typeface="Arial" panose="020B0604020202020204" pitchFamily="34" charset="0"/>
              </a:rPr>
              <a:t>•	Clause 35 deals with </a:t>
            </a:r>
            <a:r>
              <a:rPr lang="en-US" sz="1800" dirty="0">
                <a:latin typeface="Arial" panose="020B0604020202020204" pitchFamily="34" charset="0"/>
                <a:cs typeface="Arial" panose="020B0604020202020204" pitchFamily="34" charset="0"/>
              </a:rPr>
              <a:t>the obstructing </a:t>
            </a:r>
            <a:r>
              <a:rPr lang="en-US" sz="1800" dirty="0" smtClean="0">
                <a:latin typeface="Arial" panose="020B0604020202020204" pitchFamily="34" charset="0"/>
                <a:cs typeface="Arial" panose="020B0604020202020204" pitchFamily="34" charset="0"/>
              </a:rPr>
              <a:t>or </a:t>
            </a:r>
            <a:r>
              <a:rPr lang="en-US" sz="1800" dirty="0">
                <a:latin typeface="Arial" panose="020B0604020202020204" pitchFamily="34" charset="0"/>
                <a:cs typeface="Arial" panose="020B0604020202020204" pitchFamily="34" charset="0"/>
              </a:rPr>
              <a:t>hindering </a:t>
            </a:r>
            <a:r>
              <a:rPr lang="en-US" sz="1800" dirty="0" smtClean="0">
                <a:latin typeface="Arial" panose="020B0604020202020204" pitchFamily="34" charset="0"/>
                <a:cs typeface="Arial" panose="020B0604020202020204" pitchFamily="34" charset="0"/>
              </a:rPr>
              <a:t>of a police </a:t>
            </a:r>
            <a:r>
              <a:rPr lang="en-US" sz="1800" dirty="0">
                <a:latin typeface="Arial" panose="020B0604020202020204" pitchFamily="34" charset="0"/>
                <a:cs typeface="Arial" panose="020B0604020202020204" pitchFamily="34" charset="0"/>
              </a:rPr>
              <a:t>official or investigator and authority to overcome </a:t>
            </a:r>
            <a:r>
              <a:rPr lang="en-US" sz="1800" dirty="0" smtClean="0">
                <a:latin typeface="Arial" panose="020B0604020202020204" pitchFamily="34" charset="0"/>
                <a:cs typeface="Arial" panose="020B0604020202020204" pitchFamily="34" charset="0"/>
              </a:rPr>
              <a:t>resistance.</a:t>
            </a:r>
          </a:p>
          <a:p>
            <a:pPr marL="744538" marR="0" indent="-280988" algn="just">
              <a:spcBef>
                <a:spcPts val="0"/>
              </a:spcBef>
              <a:spcAft>
                <a:spcPts val="0"/>
              </a:spcAft>
              <a:buNone/>
            </a:pPr>
            <a:r>
              <a:rPr lang="en-US" sz="1800" dirty="0">
                <a:latin typeface="Arial" panose="020B0604020202020204" pitchFamily="34" charset="0"/>
                <a:cs typeface="Arial" panose="020B0604020202020204" pitchFamily="34" charset="0"/>
              </a:rPr>
              <a:t>•	Various clauses in Chapter 4 of the Bill provides for a “scales clause”, to ensure that the powers to investigate offences must be exercised with strict regard to decency and order and with due regard to the rights, responsibilities and legitimate interests of other persons in proportion to the severity of the offence (clauses 36, 41, 42). </a:t>
            </a:r>
            <a:endParaRPr lang="en-US" sz="1800" dirty="0" smtClean="0">
              <a:latin typeface="Arial" panose="020B0604020202020204" pitchFamily="34" charset="0"/>
              <a:cs typeface="Arial" panose="020B0604020202020204" pitchFamily="34" charset="0"/>
            </a:endParaRPr>
          </a:p>
          <a:p>
            <a:pPr marL="744538" marR="0" indent="-280988" algn="just">
              <a:spcBef>
                <a:spcPts val="0"/>
              </a:spcBef>
              <a:spcAft>
                <a:spcPts val="0"/>
              </a:spcAft>
              <a:buNone/>
            </a:pPr>
            <a:r>
              <a:rPr lang="en-US" sz="1800" dirty="0">
                <a:latin typeface="Arial" panose="020B0604020202020204" pitchFamily="34" charset="0"/>
                <a:cs typeface="Arial" panose="020B0604020202020204" pitchFamily="34" charset="0"/>
              </a:rPr>
              <a:t>•	The exercise of powers to search, access and seize that is not </a:t>
            </a:r>
            <a:r>
              <a:rPr lang="en-US" sz="1800" dirty="0" err="1">
                <a:latin typeface="Arial" panose="020B0604020202020204" pitchFamily="34" charset="0"/>
                <a:cs typeface="Arial" panose="020B0604020202020204" pitchFamily="34" charset="0"/>
              </a:rPr>
              <a:t>authorised</a:t>
            </a:r>
            <a:r>
              <a:rPr lang="en-US" sz="1800" dirty="0">
                <a:latin typeface="Arial" panose="020B0604020202020204" pitchFamily="34" charset="0"/>
                <a:cs typeface="Arial" panose="020B0604020202020204" pitchFamily="34" charset="0"/>
              </a:rPr>
              <a:t> in terms of Chapter 4 of the Bill is </a:t>
            </a:r>
            <a:r>
              <a:rPr lang="en-US" sz="1800" dirty="0" err="1">
                <a:latin typeface="Arial" panose="020B0604020202020204" pitchFamily="34" charset="0"/>
                <a:cs typeface="Arial" panose="020B0604020202020204" pitchFamily="34" charset="0"/>
              </a:rPr>
              <a:t>criminalised</a:t>
            </a:r>
            <a:r>
              <a:rPr lang="en-US" sz="1800" dirty="0">
                <a:latin typeface="Arial" panose="020B0604020202020204" pitchFamily="34" charset="0"/>
                <a:cs typeface="Arial" panose="020B0604020202020204" pitchFamily="34" charset="0"/>
              </a:rPr>
              <a:t> and may </a:t>
            </a:r>
            <a:r>
              <a:rPr lang="en-US" sz="1800" dirty="0" smtClean="0">
                <a:latin typeface="Arial" panose="020B0604020202020204" pitchFamily="34" charset="0"/>
                <a:cs typeface="Arial" panose="020B0604020202020204" pitchFamily="34" charset="0"/>
              </a:rPr>
              <a:t>result in civil </a:t>
            </a:r>
            <a:r>
              <a:rPr lang="en-US" sz="1800" dirty="0">
                <a:latin typeface="Arial" panose="020B0604020202020204" pitchFamily="34" charset="0"/>
                <a:cs typeface="Arial" panose="020B0604020202020204" pitchFamily="34" charset="0"/>
              </a:rPr>
              <a:t>liability (clause 37</a:t>
            </a:r>
            <a:r>
              <a:rPr lang="en-US" sz="1800" dirty="0" smtClean="0">
                <a:latin typeface="Arial" panose="020B0604020202020204" pitchFamily="34" charset="0"/>
                <a:cs typeface="Arial" panose="020B0604020202020204" pitchFamily="34" charset="0"/>
              </a:rPr>
              <a:t>).</a:t>
            </a:r>
          </a:p>
          <a:p>
            <a:pPr marL="744538" marR="0" indent="-280988" algn="just">
              <a:spcBef>
                <a:spcPts val="0"/>
              </a:spcBef>
              <a:spcAft>
                <a:spcPts val="0"/>
              </a:spcAft>
              <a:buNone/>
            </a:pPr>
            <a:r>
              <a:rPr lang="en-US" sz="1800" dirty="0">
                <a:latin typeface="Arial" panose="020B0604020202020204" pitchFamily="34" charset="0"/>
                <a:cs typeface="Arial" panose="020B0604020202020204" pitchFamily="34" charset="0"/>
              </a:rPr>
              <a:t>•	The disclosure of information relating to an investigation is </a:t>
            </a:r>
            <a:r>
              <a:rPr lang="en-US" sz="1800" dirty="0" err="1">
                <a:latin typeface="Arial" panose="020B0604020202020204" pitchFamily="34" charset="0"/>
                <a:cs typeface="Arial" panose="020B0604020202020204" pitchFamily="34" charset="0"/>
              </a:rPr>
              <a:t>criminalised</a:t>
            </a:r>
            <a:r>
              <a:rPr lang="en-US" sz="1800" dirty="0">
                <a:latin typeface="Arial" panose="020B0604020202020204" pitchFamily="34" charset="0"/>
                <a:cs typeface="Arial" panose="020B0604020202020204" pitchFamily="34" charset="0"/>
              </a:rPr>
              <a:t> (clause 39</a:t>
            </a:r>
            <a:r>
              <a:rPr lang="en-US" sz="18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xmlns="" val="197195716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143000"/>
            <a:ext cx="9067800" cy="381000"/>
          </a:xfrm>
        </p:spPr>
        <p:txBody>
          <a:bodyPr>
            <a:normAutofit fontScale="90000"/>
          </a:bodyPr>
          <a:lstStyle/>
          <a:p>
            <a:fld id="{556631B4-7078-4796-8C4B-0888D70C5AFB}" type="slidenum">
              <a:rPr lang="en-US" sz="1600" b="1" smtClean="0">
                <a:latin typeface="Arial" panose="020B0604020202020204" pitchFamily="34" charset="0"/>
                <a:cs typeface="Arial" panose="020B0604020202020204" pitchFamily="34" charset="0"/>
              </a:rPr>
              <a:pPr/>
              <a:t>2</a:t>
            </a:fld>
            <a:r>
              <a:rPr lang="en-US" sz="2400" b="1" dirty="0" smtClean="0">
                <a:latin typeface="Arial" panose="020B0604020202020204" pitchFamily="34" charset="0"/>
                <a:cs typeface="Arial" panose="020B0604020202020204" pitchFamily="34" charset="0"/>
              </a:rPr>
              <a:t/>
            </a:r>
            <a:br>
              <a:rPr lang="en-US" sz="2400" b="1" dirty="0" smtClean="0">
                <a:latin typeface="Arial" panose="020B0604020202020204" pitchFamily="34" charset="0"/>
                <a:cs typeface="Arial" panose="020B0604020202020204" pitchFamily="34" charset="0"/>
              </a:rPr>
            </a:br>
            <a:endParaRPr lang="en-US" sz="2400" b="1" dirty="0">
              <a:latin typeface="Arial" panose="020B0604020202020204" pitchFamily="34" charset="0"/>
              <a:cs typeface="Arial" panose="020B0604020202020204" pitchFamily="34" charset="0"/>
            </a:endParaRPr>
          </a:p>
        </p:txBody>
      </p:sp>
      <p:sp>
        <p:nvSpPr>
          <p:cNvPr id="3" name="Subtitle 2"/>
          <p:cNvSpPr>
            <a:spLocks noGrp="1"/>
          </p:cNvSpPr>
          <p:nvPr>
            <p:ph type="subTitle" idx="4294967295"/>
          </p:nvPr>
        </p:nvSpPr>
        <p:spPr>
          <a:xfrm>
            <a:off x="0" y="1143000"/>
            <a:ext cx="8915400" cy="4953000"/>
          </a:xfrm>
        </p:spPr>
        <p:txBody>
          <a:bodyPr>
            <a:noAutofit/>
          </a:bodyPr>
          <a:lstStyle/>
          <a:p>
            <a:pPr marL="0" marR="0" indent="463550" algn="just">
              <a:lnSpc>
                <a:spcPct val="120000"/>
              </a:lnSpc>
              <a:spcBef>
                <a:spcPts val="0"/>
              </a:spcBef>
              <a:spcAft>
                <a:spcPts val="0"/>
              </a:spcAft>
              <a:buNone/>
            </a:pPr>
            <a:r>
              <a:rPr lang="en-GB" sz="1800" b="1" dirty="0">
                <a:latin typeface="Arial"/>
                <a:ea typeface="Calibri"/>
                <a:cs typeface="Arial"/>
              </a:rPr>
              <a:t>1.	Introduction</a:t>
            </a:r>
            <a:endParaRPr lang="en-US" sz="1800" dirty="0">
              <a:latin typeface="Arial"/>
              <a:ea typeface="Calibri"/>
              <a:cs typeface="Times New Roman"/>
            </a:endParaRPr>
          </a:p>
          <a:p>
            <a:pPr marL="688975" marR="0" indent="-225425" algn="just">
              <a:lnSpc>
                <a:spcPct val="120000"/>
              </a:lnSpc>
              <a:spcBef>
                <a:spcPts val="0"/>
              </a:spcBef>
              <a:spcAft>
                <a:spcPts val="0"/>
              </a:spcAft>
              <a:buNone/>
            </a:pPr>
            <a:r>
              <a:rPr lang="en-GB" sz="1800" dirty="0" smtClean="0">
                <a:latin typeface="Arial"/>
                <a:ea typeface="Calibri"/>
                <a:cs typeface="Arial"/>
              </a:rPr>
              <a:t> •</a:t>
            </a:r>
            <a:r>
              <a:rPr lang="en-GB" sz="1800" dirty="0">
                <a:latin typeface="Arial"/>
                <a:ea typeface="Calibri"/>
                <a:cs typeface="Arial"/>
              </a:rPr>
              <a:t>	Cybercrime is a fast-growing area of crime. </a:t>
            </a:r>
            <a:endParaRPr lang="en-US" sz="1800" dirty="0">
              <a:latin typeface="Arial"/>
              <a:ea typeface="Calibri"/>
              <a:cs typeface="Times New Roman"/>
            </a:endParaRPr>
          </a:p>
          <a:p>
            <a:pPr marL="688975" marR="0" indent="-169863" algn="just">
              <a:lnSpc>
                <a:spcPct val="120000"/>
              </a:lnSpc>
              <a:spcBef>
                <a:spcPts val="0"/>
              </a:spcBef>
              <a:spcAft>
                <a:spcPts val="0"/>
              </a:spcAft>
              <a:buNone/>
            </a:pPr>
            <a:r>
              <a:rPr lang="en-GB" sz="1800" dirty="0" smtClean="0">
                <a:latin typeface="Arial"/>
                <a:ea typeface="Calibri"/>
                <a:cs typeface="Arial"/>
              </a:rPr>
              <a:t>•	According to SABRIC there were 23 206 incidents of cybercrimes in 2018, which resulted in a gross loss of R260 million, and 27 928 incidents of cybercrimes in 2019, which resulted in a gross loss of </a:t>
            </a:r>
            <a:r>
              <a:rPr lang="en-GB" sz="1800" smtClean="0">
                <a:latin typeface="Arial"/>
                <a:ea typeface="Calibri"/>
                <a:cs typeface="Arial"/>
              </a:rPr>
              <a:t>R284.4 million.</a:t>
            </a:r>
            <a:endParaRPr lang="en-US" sz="1800" dirty="0" smtClean="0">
              <a:latin typeface="Arial"/>
              <a:ea typeface="Calibri"/>
              <a:cs typeface="Times New Roman"/>
            </a:endParaRPr>
          </a:p>
          <a:p>
            <a:pPr marL="688975" marR="0" indent="-169863" algn="just">
              <a:lnSpc>
                <a:spcPct val="120000"/>
              </a:lnSpc>
              <a:spcBef>
                <a:spcPts val="0"/>
              </a:spcBef>
              <a:spcAft>
                <a:spcPts val="0"/>
              </a:spcAft>
              <a:buNone/>
            </a:pPr>
            <a:r>
              <a:rPr lang="en-GB" sz="1800" dirty="0" smtClean="0">
                <a:latin typeface="Arial"/>
                <a:ea typeface="Calibri"/>
                <a:cs typeface="Arial"/>
              </a:rPr>
              <a:t>•	No other verifiable statistics of cybercrimes outside the banking sector but estimated to be equal than those in the banking sector for the </a:t>
            </a:r>
            <a:r>
              <a:rPr lang="en-GB" sz="1800" dirty="0" err="1" smtClean="0">
                <a:latin typeface="Arial"/>
                <a:ea typeface="Calibri"/>
                <a:cs typeface="Arial"/>
              </a:rPr>
              <a:t>RSA</a:t>
            </a:r>
            <a:r>
              <a:rPr lang="en-GB" sz="1800" dirty="0" smtClean="0">
                <a:latin typeface="Arial"/>
                <a:ea typeface="Calibri"/>
                <a:cs typeface="Arial"/>
              </a:rPr>
              <a:t>.</a:t>
            </a:r>
          </a:p>
          <a:p>
            <a:pPr marL="688975" marR="0" indent="-169863" algn="just">
              <a:lnSpc>
                <a:spcPct val="120000"/>
              </a:lnSpc>
              <a:spcBef>
                <a:spcPts val="0"/>
              </a:spcBef>
              <a:spcAft>
                <a:spcPts val="0"/>
              </a:spcAft>
              <a:buNone/>
            </a:pPr>
            <a:r>
              <a:rPr lang="en-GB" sz="1800" dirty="0" smtClean="0">
                <a:latin typeface="Arial"/>
                <a:ea typeface="Calibri"/>
                <a:cs typeface="Arial"/>
              </a:rPr>
              <a:t>• According to FBI statistics cybercrime losses amounted to $3.5 billion in respect of incidents that were reported to the FBI in 2019.</a:t>
            </a:r>
            <a:endParaRPr lang="en-US" sz="1800" dirty="0" smtClean="0">
              <a:latin typeface="Arial"/>
              <a:ea typeface="Calibri"/>
              <a:cs typeface="Times New Roman"/>
            </a:endParaRPr>
          </a:p>
          <a:p>
            <a:pPr marL="688975" marR="0" indent="-169863" algn="just">
              <a:lnSpc>
                <a:spcPct val="120000"/>
              </a:lnSpc>
              <a:spcBef>
                <a:spcPts val="0"/>
              </a:spcBef>
              <a:spcAft>
                <a:spcPts val="0"/>
              </a:spcAft>
              <a:buNone/>
            </a:pPr>
            <a:r>
              <a:rPr lang="en-GB" sz="1800" dirty="0" smtClean="0">
                <a:latin typeface="Arial"/>
                <a:ea typeface="Calibri"/>
                <a:cs typeface="Arial"/>
              </a:rPr>
              <a:t>•	Traditional laws do not address cybercrimes effectively:</a:t>
            </a:r>
            <a:endParaRPr lang="en-US" sz="1800" dirty="0">
              <a:latin typeface="Arial"/>
              <a:ea typeface="Calibri"/>
              <a:cs typeface="Times New Roman"/>
            </a:endParaRPr>
          </a:p>
          <a:p>
            <a:pPr marL="914400" marR="0" indent="-225425" algn="just">
              <a:lnSpc>
                <a:spcPct val="120000"/>
              </a:lnSpc>
              <a:spcBef>
                <a:spcPts val="0"/>
              </a:spcBef>
              <a:spcAft>
                <a:spcPts val="0"/>
              </a:spcAft>
              <a:buNone/>
            </a:pPr>
            <a:r>
              <a:rPr lang="en-GB" sz="1800" dirty="0" smtClean="0">
                <a:latin typeface="Arial"/>
                <a:ea typeface="Calibri"/>
                <a:cs typeface="Arial"/>
              </a:rPr>
              <a:t>* Substantive </a:t>
            </a:r>
            <a:r>
              <a:rPr lang="en-GB" sz="1800" dirty="0">
                <a:latin typeface="Arial"/>
                <a:ea typeface="Calibri"/>
                <a:cs typeface="Arial"/>
              </a:rPr>
              <a:t>criminal law – specific conduct should be criminalised as </a:t>
            </a:r>
            <a:r>
              <a:rPr lang="en-GB" sz="1800" dirty="0" smtClean="0">
                <a:latin typeface="Arial"/>
                <a:ea typeface="Calibri"/>
                <a:cs typeface="Arial"/>
              </a:rPr>
              <a:t>cybercrimes.</a:t>
            </a:r>
            <a:endParaRPr lang="en-US" sz="1800" dirty="0">
              <a:latin typeface="Arial"/>
              <a:ea typeface="Calibri"/>
              <a:cs typeface="Times New Roman"/>
            </a:endParaRPr>
          </a:p>
          <a:p>
            <a:pPr marL="914400" marR="0" indent="-225425" algn="just">
              <a:lnSpc>
                <a:spcPct val="120000"/>
              </a:lnSpc>
              <a:spcBef>
                <a:spcPts val="0"/>
              </a:spcBef>
              <a:spcAft>
                <a:spcPts val="0"/>
              </a:spcAft>
              <a:buNone/>
            </a:pPr>
            <a:r>
              <a:rPr lang="en-GB" sz="1800" dirty="0" smtClean="0">
                <a:latin typeface="Arial"/>
                <a:ea typeface="Calibri"/>
                <a:cs typeface="Arial"/>
              </a:rPr>
              <a:t>* Procedural </a:t>
            </a:r>
            <a:r>
              <a:rPr lang="en-GB" sz="1800" dirty="0">
                <a:latin typeface="Arial"/>
                <a:ea typeface="Calibri"/>
                <a:cs typeface="Arial"/>
              </a:rPr>
              <a:t>law – object based procedural laws inadequate to investigate cybercrimes where the evidence is of an incorporeal </a:t>
            </a:r>
            <a:r>
              <a:rPr lang="en-GB" sz="1800" dirty="0" smtClean="0">
                <a:latin typeface="Arial"/>
                <a:ea typeface="Calibri"/>
                <a:cs typeface="Arial"/>
              </a:rPr>
              <a:t>nature.</a:t>
            </a:r>
            <a:endParaRPr lang="en-US" sz="1800" dirty="0">
              <a:latin typeface="Arial"/>
              <a:ea typeface="Calibri"/>
              <a:cs typeface="Times New Roman"/>
            </a:endParaRPr>
          </a:p>
          <a:p>
            <a:pPr marL="0" indent="0" algn="just">
              <a:buNone/>
            </a:pPr>
            <a:endParaRPr lang="en-US" sz="18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37060861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143000"/>
            <a:ext cx="9067800" cy="381000"/>
          </a:xfrm>
        </p:spPr>
        <p:txBody>
          <a:bodyPr>
            <a:normAutofit fontScale="90000"/>
          </a:bodyPr>
          <a:lstStyle/>
          <a:p>
            <a:fld id="{556631B4-7078-4796-8C4B-0888D70C5AFB}" type="slidenum">
              <a:rPr lang="en-US" sz="1600" b="1" smtClean="0">
                <a:latin typeface="Arial" panose="020B0604020202020204" pitchFamily="34" charset="0"/>
                <a:cs typeface="Arial" panose="020B0604020202020204" pitchFamily="34" charset="0"/>
              </a:rPr>
              <a:pPr/>
              <a:t>20</a:t>
            </a:fld>
            <a:r>
              <a:rPr lang="en-US" sz="2400" b="1" dirty="0" smtClean="0">
                <a:latin typeface="Arial" panose="020B0604020202020204" pitchFamily="34" charset="0"/>
                <a:cs typeface="Arial" panose="020B0604020202020204" pitchFamily="34" charset="0"/>
              </a:rPr>
              <a:t/>
            </a:r>
            <a:br>
              <a:rPr lang="en-US" sz="2400" b="1" dirty="0" smtClean="0">
                <a:latin typeface="Arial" panose="020B0604020202020204" pitchFamily="34" charset="0"/>
                <a:cs typeface="Arial" panose="020B0604020202020204" pitchFamily="34" charset="0"/>
              </a:rPr>
            </a:br>
            <a:endParaRPr lang="en-US" sz="2400" b="1" dirty="0">
              <a:latin typeface="Arial" panose="020B0604020202020204" pitchFamily="34" charset="0"/>
              <a:cs typeface="Arial" panose="020B0604020202020204" pitchFamily="34" charset="0"/>
            </a:endParaRPr>
          </a:p>
        </p:txBody>
      </p:sp>
      <p:sp>
        <p:nvSpPr>
          <p:cNvPr id="3" name="Subtitle 2"/>
          <p:cNvSpPr>
            <a:spLocks noGrp="1"/>
          </p:cNvSpPr>
          <p:nvPr>
            <p:ph type="subTitle" idx="4294967295"/>
          </p:nvPr>
        </p:nvSpPr>
        <p:spPr>
          <a:xfrm>
            <a:off x="0" y="1143000"/>
            <a:ext cx="8915400" cy="4953000"/>
          </a:xfrm>
        </p:spPr>
        <p:txBody>
          <a:bodyPr>
            <a:noAutofit/>
          </a:bodyPr>
          <a:lstStyle/>
          <a:p>
            <a:pPr marL="744538" marR="0" indent="-280988" algn="just">
              <a:spcBef>
                <a:spcPts val="0"/>
              </a:spcBef>
              <a:spcAft>
                <a:spcPts val="0"/>
              </a:spcAft>
              <a:buNone/>
            </a:pP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The </a:t>
            </a:r>
            <a:r>
              <a:rPr lang="en-US" sz="1800" dirty="0">
                <a:latin typeface="Arial" panose="020B0604020202020204" pitchFamily="34" charset="0"/>
                <a:cs typeface="Arial" panose="020B0604020202020204" pitchFamily="34" charset="0"/>
              </a:rPr>
              <a:t>interception of indirect communications or the provision of real-time communication-related information on an ongoing basis as it becomes available must take place in terms of the RICA (clause </a:t>
            </a:r>
            <a:r>
              <a:rPr lang="en-US" sz="1800" dirty="0" smtClean="0">
                <a:latin typeface="Arial" panose="020B0604020202020204" pitchFamily="34" charset="0"/>
                <a:cs typeface="Arial" panose="020B0604020202020204" pitchFamily="34" charset="0"/>
              </a:rPr>
              <a:t>40(1</a:t>
            </a:r>
            <a:r>
              <a:rPr lang="en-US" sz="1800" dirty="0">
                <a:latin typeface="Arial" panose="020B0604020202020204" pitchFamily="34" charset="0"/>
                <a:cs typeface="Arial" panose="020B0604020202020204" pitchFamily="34" charset="0"/>
              </a:rPr>
              <a:t>) and (2</a:t>
            </a:r>
            <a:r>
              <a:rPr lang="en-US" sz="1800" dirty="0" smtClean="0">
                <a:latin typeface="Arial" panose="020B0604020202020204" pitchFamily="34" charset="0"/>
                <a:cs typeface="Arial" panose="020B0604020202020204" pitchFamily="34" charset="0"/>
              </a:rPr>
              <a:t>)):</a:t>
            </a:r>
          </a:p>
          <a:p>
            <a:pPr marL="1027113" marR="0" indent="-284163" algn="just">
              <a:spcBef>
                <a:spcPts val="0"/>
              </a:spcBef>
              <a:spcAft>
                <a:spcPts val="0"/>
              </a:spcAft>
              <a:buNone/>
            </a:pPr>
            <a:r>
              <a:rPr lang="en-US" sz="1800" dirty="0" smtClean="0">
                <a:latin typeface="Arial" panose="020B0604020202020204" pitchFamily="34" charset="0"/>
                <a:cs typeface="Arial" panose="020B0604020202020204" pitchFamily="34" charset="0"/>
              </a:rPr>
              <a:t>*	In </a:t>
            </a:r>
            <a:r>
              <a:rPr lang="en-US" sz="1800" dirty="0">
                <a:latin typeface="Arial" panose="020B0604020202020204" pitchFamily="34" charset="0"/>
                <a:cs typeface="Arial" panose="020B0604020202020204" pitchFamily="34" charset="0"/>
              </a:rPr>
              <a:t>terms of </a:t>
            </a:r>
            <a:r>
              <a:rPr lang="en-US" sz="1800" dirty="0" smtClean="0">
                <a:latin typeface="Arial" panose="020B0604020202020204" pitchFamily="34" charset="0"/>
                <a:cs typeface="Arial" panose="020B0604020202020204" pitchFamily="34" charset="0"/>
              </a:rPr>
              <a:t>clause 29(1</a:t>
            </a: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a search warrant cannot be issued to search for and seize data that is an indirect communication or real-time </a:t>
            </a:r>
            <a:r>
              <a:rPr lang="en-US" sz="1800" dirty="0">
                <a:latin typeface="Arial" panose="020B0604020202020204" pitchFamily="34" charset="0"/>
                <a:cs typeface="Arial" panose="020B0604020202020204" pitchFamily="34" charset="0"/>
              </a:rPr>
              <a:t>communication-related on an ongoing basis, as it becomes </a:t>
            </a:r>
            <a:r>
              <a:rPr lang="en-US" sz="1800" dirty="0" smtClean="0">
                <a:latin typeface="Arial" panose="020B0604020202020204" pitchFamily="34" charset="0"/>
                <a:cs typeface="Arial" panose="020B0604020202020204" pitchFamily="34" charset="0"/>
              </a:rPr>
              <a:t>available, as contemplated in the RICA.</a:t>
            </a:r>
          </a:p>
          <a:p>
            <a:pPr marL="1027113" marR="0" indent="-284163" algn="just">
              <a:spcBef>
                <a:spcPts val="0"/>
              </a:spcBef>
              <a:spcAft>
                <a:spcPts val="0"/>
              </a:spcAft>
              <a:buNone/>
            </a:pPr>
            <a:r>
              <a:rPr lang="en-US" sz="1800" dirty="0" smtClean="0">
                <a:latin typeface="Arial" panose="020B0604020202020204" pitchFamily="34" charset="0"/>
                <a:cs typeface="Arial" panose="020B0604020202020204" pitchFamily="34" charset="0"/>
              </a:rPr>
              <a:t>*	Clause 40(3), deals with </a:t>
            </a:r>
            <a:r>
              <a:rPr lang="en-US" sz="1800" dirty="0">
                <a:latin typeface="Arial" panose="020B0604020202020204" pitchFamily="34" charset="0"/>
                <a:cs typeface="Arial" panose="020B0604020202020204" pitchFamily="34" charset="0"/>
              </a:rPr>
              <a:t>the position of electronic communications service </a:t>
            </a:r>
            <a:r>
              <a:rPr lang="en-US" sz="1800" dirty="0" smtClean="0">
                <a:latin typeface="Arial" panose="020B0604020202020204" pitchFamily="34" charset="0"/>
                <a:cs typeface="Arial" panose="020B0604020202020204" pitchFamily="34" charset="0"/>
              </a:rPr>
              <a:t>provider that is required to store communication-related information but where no such obligations have been imposed on them </a:t>
            </a:r>
            <a:r>
              <a:rPr lang="en-US" sz="1800" dirty="0">
                <a:latin typeface="Arial" panose="020B0604020202020204" pitchFamily="34" charset="0"/>
                <a:cs typeface="Arial" panose="020B0604020202020204" pitchFamily="34" charset="0"/>
              </a:rPr>
              <a:t>in terms of a </a:t>
            </a:r>
            <a:r>
              <a:rPr lang="en-US" sz="1800" dirty="0" smtClean="0">
                <a:latin typeface="Arial" panose="020B0604020202020204" pitchFamily="34" charset="0"/>
                <a:cs typeface="Arial" panose="020B0604020202020204" pitchFamily="34" charset="0"/>
              </a:rPr>
              <a:t>directive </a:t>
            </a:r>
            <a:r>
              <a:rPr lang="en-US" sz="1800" dirty="0">
                <a:latin typeface="Arial" panose="020B0604020202020204" pitchFamily="34" charset="0"/>
                <a:cs typeface="Arial" panose="020B0604020202020204" pitchFamily="34" charset="0"/>
              </a:rPr>
              <a:t>issued in terms of section 30(2) of </a:t>
            </a:r>
            <a:r>
              <a:rPr lang="en-US" sz="1800" dirty="0" smtClean="0">
                <a:latin typeface="Arial" panose="020B0604020202020204" pitchFamily="34" charset="0"/>
                <a:cs typeface="Arial" panose="020B0604020202020204" pitchFamily="34" charset="0"/>
              </a:rPr>
              <a:t>the RICA. Ito clause 40(3) obligations are imposed on them to </a:t>
            </a:r>
            <a:r>
              <a:rPr lang="en-US" sz="1800" dirty="0">
                <a:latin typeface="Arial" panose="020B0604020202020204" pitchFamily="34" charset="0"/>
                <a:cs typeface="Arial" panose="020B0604020202020204" pitchFamily="34" charset="0"/>
              </a:rPr>
              <a:t>comply with a real-time communication-related </a:t>
            </a:r>
            <a:r>
              <a:rPr lang="en-US" sz="1800" dirty="0" smtClean="0">
                <a:latin typeface="Arial" panose="020B0604020202020204" pitchFamily="34" charset="0"/>
                <a:cs typeface="Arial" panose="020B0604020202020204" pitchFamily="34" charset="0"/>
              </a:rPr>
              <a:t>direction </a:t>
            </a:r>
            <a:r>
              <a:rPr lang="en-US" sz="1800" dirty="0" err="1" smtClean="0">
                <a:latin typeface="Arial" panose="020B0604020202020204" pitchFamily="34" charset="0"/>
                <a:cs typeface="Arial" panose="020B0604020202020204" pitchFamily="34" charset="0"/>
              </a:rPr>
              <a:t>ito</a:t>
            </a:r>
            <a:r>
              <a:rPr lang="en-US" sz="1800" dirty="0">
                <a:latin typeface="Arial" panose="020B0604020202020204" pitchFamily="34" charset="0"/>
                <a:cs typeface="Arial" panose="020B0604020202020204" pitchFamily="34" charset="0"/>
              </a:rPr>
              <a:t> the RICA; an expedited preservation of data direction contemplated in clause 41; a preservation of evidence direction contemplated in clause 42; a disclosure of data direction contemplated in </a:t>
            </a:r>
            <a:r>
              <a:rPr lang="en-US" sz="1800" dirty="0" smtClean="0">
                <a:latin typeface="Arial" panose="020B0604020202020204" pitchFamily="34" charset="0"/>
                <a:cs typeface="Arial" panose="020B0604020202020204" pitchFamily="34" charset="0"/>
              </a:rPr>
              <a:t>clause 44; and orders </a:t>
            </a:r>
            <a:r>
              <a:rPr lang="en-US" sz="1800" dirty="0" err="1" smtClean="0">
                <a:latin typeface="Arial" panose="020B0604020202020204" pitchFamily="34" charset="0"/>
                <a:cs typeface="Arial" panose="020B0604020202020204" pitchFamily="34" charset="0"/>
              </a:rPr>
              <a:t>ito</a:t>
            </a:r>
            <a:r>
              <a:rPr lang="en-US" sz="1800" dirty="0" smtClean="0">
                <a:latin typeface="Arial" panose="020B0604020202020204" pitchFamily="34" charset="0"/>
                <a:cs typeface="Arial" panose="020B0604020202020204" pitchFamily="34" charset="0"/>
              </a:rPr>
              <a:t> clause 48(6) to obtain </a:t>
            </a:r>
            <a:r>
              <a:rPr lang="en-US" sz="1800" dirty="0">
                <a:latin typeface="Arial" panose="020B0604020202020204" pitchFamily="34" charset="0"/>
                <a:cs typeface="Arial" panose="020B0604020202020204" pitchFamily="34" charset="0"/>
              </a:rPr>
              <a:t>and furnish real-time communication-related </a:t>
            </a:r>
            <a:r>
              <a:rPr lang="en-US" sz="1800" dirty="0" smtClean="0">
                <a:latin typeface="Arial" panose="020B0604020202020204" pitchFamily="34" charset="0"/>
                <a:cs typeface="Arial" panose="020B0604020202020204" pitchFamily="34" charset="0"/>
              </a:rPr>
              <a:t>information/traffic data </a:t>
            </a:r>
          </a:p>
        </p:txBody>
      </p:sp>
    </p:spTree>
    <p:extLst>
      <p:ext uri="{BB962C8B-B14F-4D97-AF65-F5344CB8AC3E}">
        <p14:creationId xmlns:p14="http://schemas.microsoft.com/office/powerpoint/2010/main" xmlns="" val="125851011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143000"/>
            <a:ext cx="9067800" cy="381000"/>
          </a:xfrm>
        </p:spPr>
        <p:txBody>
          <a:bodyPr>
            <a:normAutofit fontScale="90000"/>
          </a:bodyPr>
          <a:lstStyle/>
          <a:p>
            <a:fld id="{556631B4-7078-4796-8C4B-0888D70C5AFB}" type="slidenum">
              <a:rPr lang="en-US" sz="1600" b="1" smtClean="0">
                <a:latin typeface="Arial" panose="020B0604020202020204" pitchFamily="34" charset="0"/>
                <a:cs typeface="Arial" panose="020B0604020202020204" pitchFamily="34" charset="0"/>
              </a:rPr>
              <a:pPr/>
              <a:t>21</a:t>
            </a:fld>
            <a:r>
              <a:rPr lang="en-US" sz="2400" b="1" dirty="0" smtClean="0">
                <a:latin typeface="Arial" panose="020B0604020202020204" pitchFamily="34" charset="0"/>
                <a:cs typeface="Arial" panose="020B0604020202020204" pitchFamily="34" charset="0"/>
              </a:rPr>
              <a:t/>
            </a:r>
            <a:br>
              <a:rPr lang="en-US" sz="2400" b="1" dirty="0" smtClean="0">
                <a:latin typeface="Arial" panose="020B0604020202020204" pitchFamily="34" charset="0"/>
                <a:cs typeface="Arial" panose="020B0604020202020204" pitchFamily="34" charset="0"/>
              </a:rPr>
            </a:br>
            <a:endParaRPr lang="en-US" sz="2400" b="1" dirty="0">
              <a:latin typeface="Arial" panose="020B0604020202020204" pitchFamily="34" charset="0"/>
              <a:cs typeface="Arial" panose="020B0604020202020204" pitchFamily="34" charset="0"/>
            </a:endParaRPr>
          </a:p>
        </p:txBody>
      </p:sp>
      <p:sp>
        <p:nvSpPr>
          <p:cNvPr id="3" name="Subtitle 2"/>
          <p:cNvSpPr>
            <a:spLocks noGrp="1"/>
          </p:cNvSpPr>
          <p:nvPr>
            <p:ph type="subTitle" idx="4294967295"/>
          </p:nvPr>
        </p:nvSpPr>
        <p:spPr>
          <a:xfrm>
            <a:off x="0" y="1143000"/>
            <a:ext cx="8915400" cy="4953000"/>
          </a:xfrm>
        </p:spPr>
        <p:txBody>
          <a:bodyPr>
            <a:noAutofit/>
          </a:bodyPr>
          <a:lstStyle/>
          <a:p>
            <a:pPr marL="744538" marR="0" indent="-280988" algn="just">
              <a:spcBef>
                <a:spcPts val="0"/>
              </a:spcBef>
              <a:spcAft>
                <a:spcPts val="0"/>
              </a:spcAft>
              <a:buNone/>
            </a:pP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Provision is made for the </a:t>
            </a:r>
            <a:r>
              <a:rPr lang="en-US" sz="1800" dirty="0">
                <a:latin typeface="Arial" panose="020B0604020202020204" pitchFamily="34" charset="0"/>
                <a:cs typeface="Arial" panose="020B0604020202020204" pitchFamily="34" charset="0"/>
              </a:rPr>
              <a:t>expedited preservation of data relevant to an offence on request of a police official for a period of 21 days (clause 41) and the preservation of evidence in respect of an offence for a period up to 90 days under judicial authority (clauses 42 and 43). </a:t>
            </a:r>
            <a:endParaRPr lang="en-US" sz="1800" dirty="0" smtClean="0">
              <a:latin typeface="Arial" panose="020B0604020202020204" pitchFamily="34" charset="0"/>
              <a:cs typeface="Arial" panose="020B0604020202020204" pitchFamily="34" charset="0"/>
            </a:endParaRPr>
          </a:p>
          <a:p>
            <a:pPr marL="744538" marR="0" indent="-280988" algn="just">
              <a:spcBef>
                <a:spcPts val="0"/>
              </a:spcBef>
              <a:spcAft>
                <a:spcPts val="0"/>
              </a:spcAft>
              <a:buNone/>
            </a:pPr>
            <a:r>
              <a:rPr lang="en-US" sz="1800" dirty="0">
                <a:latin typeface="Arial" panose="020B0604020202020204" pitchFamily="34" charset="0"/>
                <a:cs typeface="Arial" panose="020B0604020202020204" pitchFamily="34" charset="0"/>
              </a:rPr>
              <a:t>•	Data that is subject to a preservation of data direction or evidence that is subject to a preservation of evidence direction can only be obtained by the SAPS if there is compliance with clause 44, </a:t>
            </a:r>
            <a:r>
              <a:rPr lang="en-US" sz="1800" dirty="0" smtClean="0">
                <a:latin typeface="Arial" panose="020B0604020202020204" pitchFamily="34" charset="0"/>
                <a:cs typeface="Arial" panose="020B0604020202020204" pitchFamily="34" charset="0"/>
              </a:rPr>
              <a:t>which </a:t>
            </a:r>
            <a:r>
              <a:rPr lang="en-US" sz="1800" dirty="0">
                <a:latin typeface="Arial" panose="020B0604020202020204" pitchFamily="34" charset="0"/>
                <a:cs typeface="Arial" panose="020B0604020202020204" pitchFamily="34" charset="0"/>
              </a:rPr>
              <a:t>provides for an application by the SAPS to a judicial officer for the issuing of a disclosure of data direction. Clause 44 also regulates the manner in which an article, other than data and </a:t>
            </a:r>
            <a:r>
              <a:rPr lang="en-US" sz="1800" dirty="0" smtClean="0">
                <a:latin typeface="Arial" panose="020B0604020202020204" pitchFamily="34" charset="0"/>
                <a:cs typeface="Arial" panose="020B0604020202020204" pitchFamily="34" charset="0"/>
              </a:rPr>
              <a:t>which </a:t>
            </a:r>
            <a:r>
              <a:rPr lang="en-US" sz="1800" dirty="0">
                <a:latin typeface="Arial" panose="020B0604020202020204" pitchFamily="34" charset="0"/>
                <a:cs typeface="Arial" panose="020B0604020202020204" pitchFamily="34" charset="0"/>
              </a:rPr>
              <a:t>is subject to a preservation of evidence direction must seized by the SAPS (clause 44). Ito Select Committee </a:t>
            </a:r>
            <a:r>
              <a:rPr lang="en-US" sz="1800" dirty="0" smtClean="0">
                <a:latin typeface="Arial" panose="020B0604020202020204" pitchFamily="34" charset="0"/>
                <a:cs typeface="Arial" panose="020B0604020202020204" pitchFamily="34" charset="0"/>
              </a:rPr>
              <a:t>recommendations, clause 44 is amended to clarify the obtaining of data (that qualifies as an article) </a:t>
            </a:r>
            <a:r>
              <a:rPr lang="en-US" sz="1800" dirty="0" err="1" smtClean="0">
                <a:latin typeface="Arial" panose="020B0604020202020204" pitchFamily="34" charset="0"/>
                <a:cs typeface="Arial" panose="020B0604020202020204" pitchFamily="34" charset="0"/>
              </a:rPr>
              <a:t>ito</a:t>
            </a:r>
            <a:r>
              <a:rPr lang="en-US" sz="1800" dirty="0">
                <a:latin typeface="Arial" panose="020B0604020202020204" pitchFamily="34" charset="0"/>
                <a:cs typeface="Arial" panose="020B0604020202020204" pitchFamily="34" charset="0"/>
              </a:rPr>
              <a:t>  a disclosure of data direction </a:t>
            </a:r>
            <a:r>
              <a:rPr lang="en-US" sz="1800" dirty="0" smtClean="0">
                <a:latin typeface="Arial" panose="020B0604020202020204" pitchFamily="34" charset="0"/>
                <a:cs typeface="Arial" panose="020B0604020202020204" pitchFamily="34" charset="0"/>
              </a:rPr>
              <a:t>that </a:t>
            </a:r>
            <a:r>
              <a:rPr lang="en-US" sz="1800" dirty="0">
                <a:latin typeface="Arial" panose="020B0604020202020204" pitchFamily="34" charset="0"/>
                <a:cs typeface="Arial" panose="020B0604020202020204" pitchFamily="34" charset="0"/>
              </a:rPr>
              <a:t>is held in a computer system or computer storage </a:t>
            </a:r>
            <a:r>
              <a:rPr lang="en-US" sz="1800" dirty="0" smtClean="0">
                <a:latin typeface="Arial" panose="020B0604020202020204" pitchFamily="34" charset="0"/>
                <a:cs typeface="Arial" panose="020B0604020202020204" pitchFamily="34" charset="0"/>
              </a:rPr>
              <a:t>medium or available </a:t>
            </a:r>
            <a:r>
              <a:rPr lang="en-US" sz="1800" dirty="0">
                <a:latin typeface="Arial" panose="020B0604020202020204" pitchFamily="34" charset="0"/>
                <a:cs typeface="Arial" panose="020B0604020202020204" pitchFamily="34" charset="0"/>
              </a:rPr>
              <a:t>to a computer </a:t>
            </a:r>
            <a:r>
              <a:rPr lang="en-US" sz="1800" dirty="0" smtClean="0">
                <a:latin typeface="Arial" panose="020B0604020202020204" pitchFamily="34" charset="0"/>
                <a:cs typeface="Arial" panose="020B0604020202020204" pitchFamily="34" charset="0"/>
              </a:rPr>
              <a:t>system.</a:t>
            </a:r>
          </a:p>
          <a:p>
            <a:pPr marL="744538" marR="0" indent="-280988" algn="just">
              <a:spcBef>
                <a:spcPts val="0"/>
              </a:spcBef>
              <a:spcAft>
                <a:spcPts val="0"/>
              </a:spcAft>
              <a:buNone/>
            </a:pPr>
            <a:r>
              <a:rPr lang="en-US" sz="1800" dirty="0" smtClean="0">
                <a:latin typeface="Arial" panose="020B0604020202020204" pitchFamily="34" charset="0"/>
                <a:cs typeface="Arial" panose="020B0604020202020204" pitchFamily="34" charset="0"/>
              </a:rPr>
              <a:t>•	Clause 45 </a:t>
            </a:r>
            <a:r>
              <a:rPr lang="en-US" sz="1800" dirty="0">
                <a:latin typeface="Arial" panose="020B0604020202020204" pitchFamily="34" charset="0"/>
                <a:cs typeface="Arial" panose="020B0604020202020204" pitchFamily="34" charset="0"/>
              </a:rPr>
              <a:t>regulates the </a:t>
            </a:r>
            <a:r>
              <a:rPr lang="en-US" sz="1800" dirty="0" smtClean="0">
                <a:latin typeface="Arial" panose="020B0604020202020204" pitchFamily="34" charset="0"/>
                <a:cs typeface="Arial" panose="020B0604020202020204" pitchFamily="34" charset="0"/>
              </a:rPr>
              <a:t>obtaining </a:t>
            </a:r>
            <a:r>
              <a:rPr lang="en-US" sz="1800" dirty="0">
                <a:latin typeface="Arial" panose="020B0604020202020204" pitchFamily="34" charset="0"/>
                <a:cs typeface="Arial" panose="020B0604020202020204" pitchFamily="34" charset="0"/>
              </a:rPr>
              <a:t>and using </a:t>
            </a:r>
            <a:r>
              <a:rPr lang="en-US" sz="1800" dirty="0" smtClean="0">
                <a:latin typeface="Arial" panose="020B0604020202020204" pitchFamily="34" charset="0"/>
                <a:cs typeface="Arial" panose="020B0604020202020204" pitchFamily="34" charset="0"/>
              </a:rPr>
              <a:t>of –</a:t>
            </a:r>
          </a:p>
          <a:p>
            <a:pPr marL="744538" marR="0" indent="-280988" algn="just">
              <a:spcBef>
                <a:spcPts val="0"/>
              </a:spcBef>
              <a:spcAft>
                <a:spcPts val="0"/>
              </a:spcAft>
              <a:buNone/>
            </a:pP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	 publicly </a:t>
            </a:r>
            <a:r>
              <a:rPr lang="en-US" sz="1800" dirty="0">
                <a:latin typeface="Arial" panose="020B0604020202020204" pitchFamily="34" charset="0"/>
                <a:cs typeface="Arial" panose="020B0604020202020204" pitchFamily="34" charset="0"/>
              </a:rPr>
              <a:t>available </a:t>
            </a:r>
            <a:r>
              <a:rPr lang="en-US" sz="1800" dirty="0" smtClean="0">
                <a:latin typeface="Arial" panose="020B0604020202020204" pitchFamily="34" charset="0"/>
                <a:cs typeface="Arial" panose="020B0604020202020204" pitchFamily="34" charset="0"/>
              </a:rPr>
              <a:t>data; and</a:t>
            </a:r>
          </a:p>
          <a:p>
            <a:pPr marL="744538" marR="0" indent="-280988" algn="just">
              <a:spcBef>
                <a:spcPts val="0"/>
              </a:spcBef>
              <a:spcAft>
                <a:spcPts val="0"/>
              </a:spcAft>
              <a:buNone/>
            </a:pP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rPr>
              <a:t>	 non-publicly available </a:t>
            </a:r>
            <a:r>
              <a:rPr lang="en-US" sz="1800" dirty="0" smtClean="0">
                <a:latin typeface="Arial" panose="020B0604020202020204" pitchFamily="34" charset="0"/>
                <a:cs typeface="Arial" panose="020B0604020202020204" pitchFamily="34" charset="0"/>
              </a:rPr>
              <a:t>data from a person </a:t>
            </a:r>
            <a:r>
              <a:rPr lang="en-US" sz="1800" dirty="0">
                <a:latin typeface="Arial" panose="020B0604020202020204" pitchFamily="34" charset="0"/>
                <a:cs typeface="Arial" panose="020B0604020202020204" pitchFamily="34" charset="0"/>
              </a:rPr>
              <a:t>who is in possession of </a:t>
            </a:r>
            <a:r>
              <a:rPr lang="en-US" sz="1800" dirty="0" smtClean="0">
                <a:latin typeface="Arial" panose="020B0604020202020204" pitchFamily="34" charset="0"/>
                <a:cs typeface="Arial" panose="020B0604020202020204" pitchFamily="34" charset="0"/>
              </a:rPr>
              <a:t>such data.</a:t>
            </a:r>
          </a:p>
        </p:txBody>
      </p:sp>
    </p:spTree>
    <p:extLst>
      <p:ext uri="{BB962C8B-B14F-4D97-AF65-F5344CB8AC3E}">
        <p14:creationId xmlns:p14="http://schemas.microsoft.com/office/powerpoint/2010/main" xmlns="" val="130267723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143000"/>
            <a:ext cx="9067800" cy="381000"/>
          </a:xfrm>
        </p:spPr>
        <p:txBody>
          <a:bodyPr>
            <a:normAutofit fontScale="90000"/>
          </a:bodyPr>
          <a:lstStyle/>
          <a:p>
            <a:fld id="{556631B4-7078-4796-8C4B-0888D70C5AFB}" type="slidenum">
              <a:rPr lang="en-US" sz="1600" b="1" smtClean="0">
                <a:latin typeface="Arial" panose="020B0604020202020204" pitchFamily="34" charset="0"/>
                <a:cs typeface="Arial" panose="020B0604020202020204" pitchFamily="34" charset="0"/>
              </a:rPr>
              <a:pPr/>
              <a:t>22</a:t>
            </a:fld>
            <a:r>
              <a:rPr lang="en-US" sz="2400" b="1" dirty="0" smtClean="0">
                <a:latin typeface="Arial" panose="020B0604020202020204" pitchFamily="34" charset="0"/>
                <a:cs typeface="Arial" panose="020B0604020202020204" pitchFamily="34" charset="0"/>
              </a:rPr>
              <a:t/>
            </a:r>
            <a:br>
              <a:rPr lang="en-US" sz="2400" b="1" dirty="0" smtClean="0">
                <a:latin typeface="Arial" panose="020B0604020202020204" pitchFamily="34" charset="0"/>
                <a:cs typeface="Arial" panose="020B0604020202020204" pitchFamily="34" charset="0"/>
              </a:rPr>
            </a:br>
            <a:endParaRPr lang="en-US" sz="2400" b="1" dirty="0">
              <a:latin typeface="Arial" panose="020B0604020202020204" pitchFamily="34" charset="0"/>
              <a:cs typeface="Arial" panose="020B0604020202020204" pitchFamily="34" charset="0"/>
            </a:endParaRPr>
          </a:p>
        </p:txBody>
      </p:sp>
      <p:sp>
        <p:nvSpPr>
          <p:cNvPr id="3" name="Subtitle 2"/>
          <p:cNvSpPr>
            <a:spLocks noGrp="1"/>
          </p:cNvSpPr>
          <p:nvPr>
            <p:ph type="subTitle" idx="4294967295"/>
          </p:nvPr>
        </p:nvSpPr>
        <p:spPr>
          <a:xfrm>
            <a:off x="0" y="1143000"/>
            <a:ext cx="8915400" cy="4800600"/>
          </a:xfrm>
        </p:spPr>
        <p:txBody>
          <a:bodyPr>
            <a:noAutofit/>
          </a:bodyPr>
          <a:lstStyle/>
          <a:p>
            <a:pPr marL="806450" marR="0" algn="just">
              <a:spcBef>
                <a:spcPts val="0"/>
              </a:spcBef>
              <a:spcAft>
                <a:spcPts val="0"/>
              </a:spcAft>
              <a:buAutoNum type="arabicPeriod" startAt="8"/>
            </a:pPr>
            <a:r>
              <a:rPr lang="en-US" sz="1800" b="1" dirty="0" smtClean="0">
                <a:latin typeface="Arial" panose="020B0604020202020204" pitchFamily="34" charset="0"/>
                <a:cs typeface="Arial" panose="020B0604020202020204" pitchFamily="34" charset="0"/>
              </a:rPr>
              <a:t>Mutual assistance (Chapter 5)</a:t>
            </a:r>
          </a:p>
          <a:p>
            <a:pPr marL="463550" marR="0" indent="0" algn="just">
              <a:spcBef>
                <a:spcPts val="0"/>
              </a:spcBef>
              <a:spcAft>
                <a:spcPts val="0"/>
              </a:spcAft>
              <a:buNone/>
            </a:pPr>
            <a:r>
              <a:rPr lang="en-US" sz="1800" dirty="0">
                <a:latin typeface="Arial" panose="020B0604020202020204" pitchFamily="34" charset="0"/>
                <a:cs typeface="Arial" panose="020B0604020202020204" pitchFamily="34" charset="0"/>
              </a:rPr>
              <a:t>Chapter 5 of the Bill deals with mutual assistance between countries </a:t>
            </a:r>
            <a:r>
              <a:rPr lang="en-US" sz="1800" dirty="0" smtClean="0">
                <a:latin typeface="Arial" panose="020B0604020202020204" pitchFamily="34" charset="0"/>
                <a:cs typeface="Arial" panose="020B0604020202020204" pitchFamily="34" charset="0"/>
              </a:rPr>
              <a:t>in the detection and investigation of cybercrimes and </a:t>
            </a:r>
            <a:r>
              <a:rPr lang="en-US" sz="1800" dirty="0">
                <a:latin typeface="Arial" panose="020B0604020202020204" pitchFamily="34" charset="0"/>
                <a:cs typeface="Arial" panose="020B0604020202020204" pitchFamily="34" charset="0"/>
              </a:rPr>
              <a:t>aims to provide for measures to preserve evidence or articles pending a request in terms of section 2 or 7 of the </a:t>
            </a:r>
            <a:r>
              <a:rPr lang="en-US" sz="1800" dirty="0" err="1" smtClean="0">
                <a:latin typeface="Arial" panose="020B0604020202020204" pitchFamily="34" charset="0"/>
                <a:cs typeface="Arial" panose="020B0604020202020204" pitchFamily="34" charset="0"/>
              </a:rPr>
              <a:t>ICCMA</a:t>
            </a:r>
            <a:r>
              <a:rPr lang="en-US" sz="1800" dirty="0" smtClean="0">
                <a:latin typeface="Arial" panose="020B0604020202020204" pitchFamily="34" charset="0"/>
                <a:cs typeface="Arial" panose="020B0604020202020204" pitchFamily="34" charset="0"/>
              </a:rPr>
              <a:t>. The Chapter provides for the following:</a:t>
            </a:r>
          </a:p>
          <a:p>
            <a:pPr marL="688975" marR="0" indent="-225425" algn="just">
              <a:spcBef>
                <a:spcPts val="0"/>
              </a:spcBef>
              <a:spcAft>
                <a:spcPts val="0"/>
              </a:spcAft>
              <a:buNone/>
            </a:pP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Information </a:t>
            </a:r>
            <a:r>
              <a:rPr lang="en-US" sz="1800" dirty="0">
                <a:latin typeface="Arial" panose="020B0604020202020204" pitchFamily="34" charset="0"/>
                <a:cs typeface="Arial" panose="020B0604020202020204" pitchFamily="34" charset="0"/>
              </a:rPr>
              <a:t>sharing between the SAPS and competent authorities of foreign States, subject to such conditions regarding confidentiality and limitation of use as may be agreed upon, if such information sharing will assist in the initiation or carrying out of investigations or lead to further cooperation with a foreign State to carry out an investigation regarding offences as contemplated in Parts I or II of the Bill (clause 47</a:t>
            </a:r>
            <a:r>
              <a:rPr lang="en-US" sz="1800" dirty="0" smtClean="0">
                <a:latin typeface="Arial" panose="020B0604020202020204" pitchFamily="34" charset="0"/>
                <a:cs typeface="Arial" panose="020B0604020202020204" pitchFamily="34" charset="0"/>
              </a:rPr>
              <a:t>).</a:t>
            </a:r>
          </a:p>
          <a:p>
            <a:pPr marL="688975" marR="0" indent="-225425" algn="just">
              <a:spcBef>
                <a:spcPts val="0"/>
              </a:spcBef>
              <a:spcAft>
                <a:spcPts val="0"/>
              </a:spcAft>
              <a:buNone/>
            </a:pP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Procedural </a:t>
            </a:r>
            <a:r>
              <a:rPr lang="en-US" sz="1800" dirty="0">
                <a:latin typeface="Arial" panose="020B0604020202020204" pitchFamily="34" charset="0"/>
                <a:cs typeface="Arial" panose="020B0604020202020204" pitchFamily="34" charset="0"/>
              </a:rPr>
              <a:t>aspects to be followed when a foreign State request assistance from South Africa in the investigation of cyber offences. The designated judge may on receipt of a request for assistance issue any order contemplated in Chapter 4 of the Bill to ensure that the integrity and availability of evidence is maintained pending an application in terms of section 7 </a:t>
            </a:r>
            <a:r>
              <a:rPr lang="en-US" sz="1800" dirty="0" smtClean="0">
                <a:latin typeface="Arial" panose="020B0604020202020204" pitchFamily="34" charset="0"/>
                <a:cs typeface="Arial" panose="020B0604020202020204" pitchFamily="34" charset="0"/>
              </a:rPr>
              <a:t>of </a:t>
            </a:r>
            <a:r>
              <a:rPr lang="en-US" sz="1800" dirty="0">
                <a:latin typeface="Arial" panose="020B0604020202020204" pitchFamily="34" charset="0"/>
                <a:cs typeface="Arial" panose="020B0604020202020204" pitchFamily="34" charset="0"/>
              </a:rPr>
              <a:t>the </a:t>
            </a:r>
            <a:r>
              <a:rPr lang="en-US" sz="1800" dirty="0" err="1" smtClean="0">
                <a:latin typeface="Arial" panose="020B0604020202020204" pitchFamily="34" charset="0"/>
                <a:cs typeface="Arial" panose="020B0604020202020204" pitchFamily="34" charset="0"/>
              </a:rPr>
              <a:t>ICCMA</a:t>
            </a:r>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clauses 48, 49 and 50).</a:t>
            </a:r>
            <a:endParaRPr lang="en-US" sz="1800" dirty="0" smtClean="0">
              <a:latin typeface="Arial" panose="020B0604020202020204" pitchFamily="34" charset="0"/>
              <a:cs typeface="Arial" panose="020B0604020202020204" pitchFamily="34" charset="0"/>
            </a:endParaRPr>
          </a:p>
          <a:p>
            <a:pPr marL="463550" marR="0" indent="0" algn="just">
              <a:spcBef>
                <a:spcPts val="0"/>
              </a:spcBef>
              <a:spcAft>
                <a:spcPts val="0"/>
              </a:spcAft>
              <a:buNone/>
            </a:pP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0844239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143000"/>
            <a:ext cx="9067800" cy="381000"/>
          </a:xfrm>
        </p:spPr>
        <p:txBody>
          <a:bodyPr>
            <a:normAutofit fontScale="90000"/>
          </a:bodyPr>
          <a:lstStyle/>
          <a:p>
            <a:fld id="{556631B4-7078-4796-8C4B-0888D70C5AFB}" type="slidenum">
              <a:rPr lang="en-US" sz="1600" b="1" smtClean="0">
                <a:latin typeface="Arial" panose="020B0604020202020204" pitchFamily="34" charset="0"/>
                <a:cs typeface="Arial" panose="020B0604020202020204" pitchFamily="34" charset="0"/>
              </a:rPr>
              <a:pPr/>
              <a:t>23</a:t>
            </a:fld>
            <a:r>
              <a:rPr lang="en-US" sz="2400" b="1" dirty="0" smtClean="0">
                <a:latin typeface="Arial" panose="020B0604020202020204" pitchFamily="34" charset="0"/>
                <a:cs typeface="Arial" panose="020B0604020202020204" pitchFamily="34" charset="0"/>
              </a:rPr>
              <a:t/>
            </a:r>
            <a:br>
              <a:rPr lang="en-US" sz="2400" b="1" dirty="0" smtClean="0">
                <a:latin typeface="Arial" panose="020B0604020202020204" pitchFamily="34" charset="0"/>
                <a:cs typeface="Arial" panose="020B0604020202020204" pitchFamily="34" charset="0"/>
              </a:rPr>
            </a:br>
            <a:endParaRPr lang="en-US" sz="2400" b="1" dirty="0">
              <a:latin typeface="Arial" panose="020B0604020202020204" pitchFamily="34" charset="0"/>
              <a:cs typeface="Arial" panose="020B0604020202020204" pitchFamily="34" charset="0"/>
            </a:endParaRPr>
          </a:p>
        </p:txBody>
      </p:sp>
      <p:sp>
        <p:nvSpPr>
          <p:cNvPr id="3" name="Subtitle 2"/>
          <p:cNvSpPr>
            <a:spLocks noGrp="1"/>
          </p:cNvSpPr>
          <p:nvPr>
            <p:ph type="subTitle" idx="4294967295"/>
          </p:nvPr>
        </p:nvSpPr>
        <p:spPr>
          <a:xfrm>
            <a:off x="0" y="1143000"/>
            <a:ext cx="8915400" cy="4800600"/>
          </a:xfrm>
        </p:spPr>
        <p:txBody>
          <a:bodyPr>
            <a:noAutofit/>
          </a:bodyPr>
          <a:lstStyle/>
          <a:p>
            <a:pPr marL="688975" marR="0" indent="-225425" algn="just">
              <a:spcBef>
                <a:spcPts val="0"/>
              </a:spcBef>
              <a:spcAft>
                <a:spcPts val="0"/>
              </a:spcAft>
              <a:buNone/>
            </a:pPr>
            <a:r>
              <a:rPr lang="en-US" sz="1800" dirty="0" smtClean="0">
                <a:latin typeface="Arial" panose="020B0604020202020204" pitchFamily="34" charset="0"/>
                <a:cs typeface="Arial" panose="020B0604020202020204" pitchFamily="34" charset="0"/>
              </a:rPr>
              <a:t>•	P</a:t>
            </a:r>
            <a:r>
              <a:rPr lang="en-US" sz="1800" dirty="0" smtClean="0">
                <a:solidFill>
                  <a:srgbClr val="231F20"/>
                </a:solidFill>
                <a:latin typeface="Arial"/>
                <a:ea typeface="Calibri"/>
                <a:cs typeface="Arial"/>
              </a:rPr>
              <a:t>rocedural </a:t>
            </a:r>
            <a:r>
              <a:rPr lang="en-US" sz="1800" dirty="0">
                <a:solidFill>
                  <a:srgbClr val="231F20"/>
                </a:solidFill>
                <a:latin typeface="Arial"/>
                <a:ea typeface="Calibri"/>
                <a:cs typeface="Arial"/>
              </a:rPr>
              <a:t>aspects to be followed when South Africa requests assistance from a foreign State in the investigation of cyber offences pending a formal application in terms of section 2 of the International Co-operation in Criminal Matters Act, 1996 (clause 51</a:t>
            </a:r>
            <a:r>
              <a:rPr lang="en-US" sz="1800" dirty="0" smtClean="0">
                <a:solidFill>
                  <a:srgbClr val="231F20"/>
                </a:solidFill>
                <a:latin typeface="Arial"/>
                <a:ea typeface="Calibri"/>
                <a:cs typeface="Arial"/>
              </a:rPr>
              <a:t>).</a:t>
            </a:r>
          </a:p>
          <a:p>
            <a:pPr marL="688975" marR="0" indent="-225425" algn="just">
              <a:spcBef>
                <a:spcPts val="0"/>
              </a:spcBef>
              <a:spcAft>
                <a:spcPts val="0"/>
              </a:spcAft>
              <a:buNone/>
            </a:pPr>
            <a:endParaRPr lang="en-US" sz="1800" dirty="0">
              <a:solidFill>
                <a:srgbClr val="231F20"/>
              </a:solidFill>
              <a:latin typeface="Arial"/>
              <a:ea typeface="Calibri"/>
              <a:cs typeface="Arial"/>
            </a:endParaRPr>
          </a:p>
          <a:p>
            <a:pPr marL="688975" marR="0" indent="-225425" algn="just">
              <a:spcBef>
                <a:spcPts val="0"/>
              </a:spcBef>
              <a:spcAft>
                <a:spcPts val="0"/>
              </a:spcAft>
              <a:buNone/>
            </a:pPr>
            <a:r>
              <a:rPr lang="en-US" sz="1800" b="1" dirty="0" smtClean="0">
                <a:solidFill>
                  <a:srgbClr val="231F20"/>
                </a:solidFill>
                <a:latin typeface="Arial"/>
                <a:ea typeface="Calibri"/>
                <a:cs typeface="Arial"/>
              </a:rPr>
              <a:t>9.	Point of Contact (Chapter 6)</a:t>
            </a:r>
            <a:endParaRPr lang="en-US" sz="1400" b="1" dirty="0">
              <a:latin typeface="Arial"/>
              <a:ea typeface="Calibri"/>
              <a:cs typeface="Times New Roman"/>
            </a:endParaRPr>
          </a:p>
          <a:p>
            <a:pPr marL="463550" marR="0" indent="0" algn="just">
              <a:spcBef>
                <a:spcPts val="0"/>
              </a:spcBef>
              <a:spcAft>
                <a:spcPts val="0"/>
              </a:spcAft>
              <a:buNone/>
            </a:pPr>
            <a:r>
              <a:rPr lang="en-US" sz="1800" dirty="0">
                <a:latin typeface="Arial" panose="020B0604020202020204" pitchFamily="34" charset="0"/>
                <a:cs typeface="Arial" panose="020B0604020202020204" pitchFamily="34" charset="0"/>
              </a:rPr>
              <a:t>Chapter 6 of the Bill provides for the establishment and functioning of a </a:t>
            </a:r>
            <a:r>
              <a:rPr lang="en-US" sz="1800" dirty="0" smtClean="0">
                <a:latin typeface="Arial" panose="020B0604020202020204" pitchFamily="34" charset="0"/>
                <a:cs typeface="Arial" panose="020B0604020202020204" pitchFamily="34" charset="0"/>
              </a:rPr>
              <a:t>Point </a:t>
            </a:r>
            <a:r>
              <a:rPr lang="en-US" sz="1800" dirty="0">
                <a:latin typeface="Arial" panose="020B0604020202020204" pitchFamily="34" charset="0"/>
                <a:cs typeface="Arial" panose="020B0604020202020204" pitchFamily="34" charset="0"/>
              </a:rPr>
              <a:t>of </a:t>
            </a:r>
            <a:r>
              <a:rPr lang="en-US" sz="1800" dirty="0" smtClean="0">
                <a:latin typeface="Arial" panose="020B0604020202020204" pitchFamily="34" charset="0"/>
                <a:cs typeface="Arial" panose="020B0604020202020204" pitchFamily="34" charset="0"/>
              </a:rPr>
              <a:t>Contact </a:t>
            </a:r>
            <a:r>
              <a:rPr lang="en-US" sz="1800" dirty="0">
                <a:latin typeface="Arial" panose="020B0604020202020204" pitchFamily="34" charset="0"/>
                <a:cs typeface="Arial" panose="020B0604020202020204" pitchFamily="34" charset="0"/>
              </a:rPr>
              <a:t>within the existing structures of the SAPS, to coordinate cybercrime investigations within the Republic and to facilitate mutual assistance with foreign States (clause 52</a:t>
            </a:r>
            <a:r>
              <a:rPr lang="en-US" sz="1800" dirty="0" smtClean="0">
                <a:latin typeface="Arial" panose="020B0604020202020204" pitchFamily="34" charset="0"/>
                <a:cs typeface="Arial" panose="020B0604020202020204" pitchFamily="34" charset="0"/>
              </a:rPr>
              <a:t>).</a:t>
            </a:r>
          </a:p>
          <a:p>
            <a:pPr marL="463550" marR="0" indent="0" algn="just">
              <a:spcBef>
                <a:spcPts val="0"/>
              </a:spcBef>
              <a:spcAft>
                <a:spcPts val="0"/>
              </a:spcAft>
              <a:buNone/>
            </a:pPr>
            <a:endParaRPr lang="en-US" sz="1800" dirty="0">
              <a:latin typeface="Arial" panose="020B0604020202020204" pitchFamily="34" charset="0"/>
              <a:cs typeface="Arial" panose="020B0604020202020204" pitchFamily="34" charset="0"/>
            </a:endParaRPr>
          </a:p>
          <a:p>
            <a:pPr marL="806450" marR="0" algn="just">
              <a:spcBef>
                <a:spcPts val="0"/>
              </a:spcBef>
              <a:spcAft>
                <a:spcPts val="0"/>
              </a:spcAft>
              <a:buAutoNum type="arabicPeriod" startAt="10"/>
            </a:pPr>
            <a:r>
              <a:rPr lang="en-US" sz="1800" b="1" dirty="0" smtClean="0">
                <a:latin typeface="Arial" panose="020B0604020202020204" pitchFamily="34" charset="0"/>
                <a:cs typeface="Arial" panose="020B0604020202020204" pitchFamily="34" charset="0"/>
              </a:rPr>
              <a:t>Evidence (Chapter 7)</a:t>
            </a:r>
          </a:p>
          <a:p>
            <a:pPr marL="463550" marR="0" indent="0" algn="just">
              <a:spcBef>
                <a:spcPts val="0"/>
              </a:spcBef>
              <a:spcAft>
                <a:spcPts val="0"/>
              </a:spcAft>
              <a:buNone/>
            </a:pPr>
            <a:r>
              <a:rPr lang="en-US" sz="1800" dirty="0">
                <a:latin typeface="Arial" panose="020B0604020202020204" pitchFamily="34" charset="0"/>
                <a:cs typeface="Arial" panose="020B0604020202020204" pitchFamily="34" charset="0"/>
              </a:rPr>
              <a:t>Chapter 7 of the Bill provides for the proof of certain facts by means of an affidavit or a solemn or attested declaration if it involves an examination or process </a:t>
            </a:r>
            <a:r>
              <a:rPr lang="en-US" sz="1800" dirty="0" smtClean="0">
                <a:latin typeface="Arial" panose="020B0604020202020204" pitchFamily="34" charset="0"/>
                <a:cs typeface="Arial" panose="020B0604020202020204" pitchFamily="34" charset="0"/>
              </a:rPr>
              <a:t>involving aspects that relate to </a:t>
            </a:r>
            <a:r>
              <a:rPr lang="en-US" sz="1800" dirty="0" err="1" smtClean="0">
                <a:latin typeface="Arial" panose="020B0604020202020204" pitchFamily="34" charset="0"/>
                <a:cs typeface="Arial" panose="020B0604020202020204" pitchFamily="34" charset="0"/>
              </a:rPr>
              <a:t>ICT</a:t>
            </a:r>
            <a:r>
              <a:rPr lang="en-US" sz="1800" dirty="0" smtClean="0">
                <a:latin typeface="Arial" panose="020B0604020202020204" pitchFamily="34" charset="0"/>
                <a:cs typeface="Arial" panose="020B0604020202020204" pitchFamily="34" charset="0"/>
              </a:rPr>
              <a:t>. The </a:t>
            </a:r>
            <a:r>
              <a:rPr lang="en-US" sz="1800" dirty="0">
                <a:latin typeface="Arial" panose="020B0604020202020204" pitchFamily="34" charset="0"/>
                <a:cs typeface="Arial" panose="020B0604020202020204" pitchFamily="34" charset="0"/>
              </a:rPr>
              <a:t>persons who can make such affidavit or a solemn or attested declaration need to be prescribed by the Cabinet member responsible for the administration of justice (clause 53).</a:t>
            </a:r>
          </a:p>
        </p:txBody>
      </p:sp>
    </p:spTree>
    <p:extLst>
      <p:ext uri="{BB962C8B-B14F-4D97-AF65-F5344CB8AC3E}">
        <p14:creationId xmlns:p14="http://schemas.microsoft.com/office/powerpoint/2010/main" xmlns="" val="245816383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143000"/>
            <a:ext cx="9067800" cy="381000"/>
          </a:xfrm>
        </p:spPr>
        <p:txBody>
          <a:bodyPr>
            <a:normAutofit fontScale="90000"/>
          </a:bodyPr>
          <a:lstStyle/>
          <a:p>
            <a:fld id="{556631B4-7078-4796-8C4B-0888D70C5AFB}" type="slidenum">
              <a:rPr lang="en-US" sz="1600" b="1" smtClean="0">
                <a:latin typeface="Arial" panose="020B0604020202020204" pitchFamily="34" charset="0"/>
                <a:cs typeface="Arial" panose="020B0604020202020204" pitchFamily="34" charset="0"/>
              </a:rPr>
              <a:pPr/>
              <a:t>24</a:t>
            </a:fld>
            <a:r>
              <a:rPr lang="en-US" sz="2400" b="1" dirty="0" smtClean="0">
                <a:latin typeface="Arial" panose="020B0604020202020204" pitchFamily="34" charset="0"/>
                <a:cs typeface="Arial" panose="020B0604020202020204" pitchFamily="34" charset="0"/>
              </a:rPr>
              <a:t/>
            </a:r>
            <a:br>
              <a:rPr lang="en-US" sz="2400" b="1" dirty="0" smtClean="0">
                <a:latin typeface="Arial" panose="020B0604020202020204" pitchFamily="34" charset="0"/>
                <a:cs typeface="Arial" panose="020B0604020202020204" pitchFamily="34" charset="0"/>
              </a:rPr>
            </a:br>
            <a:endParaRPr lang="en-US" sz="2400" b="1" dirty="0">
              <a:latin typeface="Arial" panose="020B0604020202020204" pitchFamily="34" charset="0"/>
              <a:cs typeface="Arial" panose="020B0604020202020204" pitchFamily="34" charset="0"/>
            </a:endParaRPr>
          </a:p>
        </p:txBody>
      </p:sp>
      <p:sp>
        <p:nvSpPr>
          <p:cNvPr id="3" name="Subtitle 2"/>
          <p:cNvSpPr>
            <a:spLocks noGrp="1"/>
          </p:cNvSpPr>
          <p:nvPr>
            <p:ph type="subTitle" idx="4294967295"/>
          </p:nvPr>
        </p:nvSpPr>
        <p:spPr>
          <a:xfrm>
            <a:off x="0" y="1143000"/>
            <a:ext cx="8915400" cy="4419600"/>
          </a:xfrm>
        </p:spPr>
        <p:txBody>
          <a:bodyPr>
            <a:noAutofit/>
          </a:bodyPr>
          <a:lstStyle/>
          <a:p>
            <a:pPr marL="463550" marR="0" indent="0" algn="just">
              <a:spcBef>
                <a:spcPts val="0"/>
              </a:spcBef>
              <a:spcAft>
                <a:spcPts val="0"/>
              </a:spcAft>
              <a:buNone/>
            </a:pPr>
            <a:r>
              <a:rPr lang="en-US" sz="1800" b="1" dirty="0" smtClean="0">
                <a:latin typeface="Arial" panose="020B0604020202020204" pitchFamily="34" charset="0"/>
                <a:cs typeface="Arial" panose="020B0604020202020204" pitchFamily="34" charset="0"/>
              </a:rPr>
              <a:t>11.	Reporting obligations and capacity building (Chapter 8)</a:t>
            </a:r>
          </a:p>
          <a:p>
            <a:pPr marL="463550" marR="0" indent="0" algn="just">
              <a:spcBef>
                <a:spcPts val="0"/>
              </a:spcBef>
              <a:spcAft>
                <a:spcPts val="0"/>
              </a:spcAft>
              <a:buNone/>
            </a:pPr>
            <a:r>
              <a:rPr lang="en-US" sz="1800" dirty="0" smtClean="0">
                <a:latin typeface="Arial" panose="020B0604020202020204" pitchFamily="34" charset="0"/>
                <a:cs typeface="Arial" panose="020B0604020202020204" pitchFamily="34" charset="0"/>
              </a:rPr>
              <a:t>In terms of this Chapter:</a:t>
            </a:r>
            <a:endParaRPr lang="en-US" sz="1800" dirty="0">
              <a:latin typeface="Arial" panose="020B0604020202020204" pitchFamily="34" charset="0"/>
              <a:cs typeface="Arial" panose="020B0604020202020204" pitchFamily="34" charset="0"/>
            </a:endParaRPr>
          </a:p>
          <a:p>
            <a:pPr marL="688975" marR="0" indent="-225425" algn="just">
              <a:spcBef>
                <a:spcPts val="0"/>
              </a:spcBef>
              <a:spcAft>
                <a:spcPts val="0"/>
              </a:spcAft>
              <a:buNone/>
            </a:pPr>
            <a:r>
              <a:rPr lang="en-US" sz="1800" dirty="0" smtClean="0">
                <a:latin typeface="Arial" panose="020B0604020202020204" pitchFamily="34" charset="0"/>
                <a:cs typeface="Arial" panose="020B0604020202020204" pitchFamily="34" charset="0"/>
              </a:rPr>
              <a:t>•	Electronic </a:t>
            </a:r>
            <a:r>
              <a:rPr lang="en-US" sz="1800" dirty="0">
                <a:latin typeface="Arial" panose="020B0604020202020204" pitchFamily="34" charset="0"/>
                <a:cs typeface="Arial" panose="020B0604020202020204" pitchFamily="34" charset="0"/>
              </a:rPr>
              <a:t>communications service providers and financial institutions are obliged to report certain categories of cybercrime to the SAPS and to preserve any information which may assist the SAPS in the investigation of an offence (clause 54).</a:t>
            </a:r>
          </a:p>
          <a:p>
            <a:pPr marL="688975" marR="0" indent="-225425" algn="just">
              <a:spcBef>
                <a:spcPts val="0"/>
              </a:spcBef>
              <a:spcAft>
                <a:spcPts val="0"/>
              </a:spcAft>
              <a:buNone/>
            </a:pPr>
            <a:r>
              <a:rPr lang="en-US" sz="1800" dirty="0" smtClean="0">
                <a:latin typeface="Arial" panose="020B0604020202020204" pitchFamily="34" charset="0"/>
                <a:cs typeface="Arial" panose="020B0604020202020204" pitchFamily="34" charset="0"/>
              </a:rPr>
              <a:t>•	Obligations </a:t>
            </a:r>
            <a:r>
              <a:rPr lang="en-US" sz="1800" dirty="0">
                <a:latin typeface="Arial" panose="020B0604020202020204" pitchFamily="34" charset="0"/>
                <a:cs typeface="Arial" panose="020B0604020202020204" pitchFamily="34" charset="0"/>
              </a:rPr>
              <a:t>are imposed on the SAPS to establish and maintain adequate human and operational capacity to detect, prevent and to investigate cybercrimes. The Cabinet member responsible for policing must report to Parliament at the end of each financial year on progress that has been made in the implementation of this clause. They should also report on offences provided for in Parts I and II of Chapter 2 that were reported to the SAPS as well as the outcome of investigations and prosecutions pertaining to these offences (clause 55).</a:t>
            </a:r>
          </a:p>
          <a:p>
            <a:pPr marL="688975" marR="0" indent="-225425" algn="just">
              <a:spcBef>
                <a:spcPts val="0"/>
              </a:spcBef>
              <a:spcAft>
                <a:spcPts val="0"/>
              </a:spcAft>
              <a:buNone/>
            </a:pPr>
            <a:r>
              <a:rPr lang="en-US" sz="1800" dirty="0" smtClean="0">
                <a:latin typeface="Arial" panose="020B0604020202020204" pitchFamily="34" charset="0"/>
                <a:cs typeface="Arial" panose="020B0604020202020204" pitchFamily="34" charset="0"/>
              </a:rPr>
              <a:t>•	Obligations </a:t>
            </a:r>
            <a:r>
              <a:rPr lang="en-US" sz="1800" dirty="0">
                <a:latin typeface="Arial" panose="020B0604020202020204" pitchFamily="34" charset="0"/>
                <a:cs typeface="Arial" panose="020B0604020202020204" pitchFamily="34" charset="0"/>
              </a:rPr>
              <a:t>are imposed on the National Prosecuting Authority to provide statistics on prosecutions of offences contemplated in Parts I and II of Chapter 2 of the Bill (clause 56).</a:t>
            </a:r>
          </a:p>
          <a:p>
            <a:pPr marL="463550" marR="0" indent="0" algn="just">
              <a:spcBef>
                <a:spcPts val="0"/>
              </a:spcBef>
              <a:spcAft>
                <a:spcPts val="0"/>
              </a:spcAft>
              <a:buNone/>
            </a:pP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64437833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143000"/>
            <a:ext cx="9067800" cy="381000"/>
          </a:xfrm>
        </p:spPr>
        <p:txBody>
          <a:bodyPr>
            <a:normAutofit fontScale="90000"/>
          </a:bodyPr>
          <a:lstStyle/>
          <a:p>
            <a:fld id="{556631B4-7078-4796-8C4B-0888D70C5AFB}" type="slidenum">
              <a:rPr lang="en-US" sz="1600" b="1" smtClean="0">
                <a:latin typeface="Arial" panose="020B0604020202020204" pitchFamily="34" charset="0"/>
                <a:cs typeface="Arial" panose="020B0604020202020204" pitchFamily="34" charset="0"/>
              </a:rPr>
              <a:pPr/>
              <a:t>25</a:t>
            </a:fld>
            <a:r>
              <a:rPr lang="en-US" sz="2400" b="1" dirty="0" smtClean="0">
                <a:latin typeface="Arial" panose="020B0604020202020204" pitchFamily="34" charset="0"/>
                <a:cs typeface="Arial" panose="020B0604020202020204" pitchFamily="34" charset="0"/>
              </a:rPr>
              <a:t/>
            </a:r>
            <a:br>
              <a:rPr lang="en-US" sz="2400" b="1" dirty="0" smtClean="0">
                <a:latin typeface="Arial" panose="020B0604020202020204" pitchFamily="34" charset="0"/>
                <a:cs typeface="Arial" panose="020B0604020202020204" pitchFamily="34" charset="0"/>
              </a:rPr>
            </a:br>
            <a:endParaRPr lang="en-US" sz="2400" b="1" dirty="0">
              <a:latin typeface="Arial" panose="020B0604020202020204" pitchFamily="34" charset="0"/>
              <a:cs typeface="Arial" panose="020B0604020202020204" pitchFamily="34" charset="0"/>
            </a:endParaRPr>
          </a:p>
        </p:txBody>
      </p:sp>
      <p:sp>
        <p:nvSpPr>
          <p:cNvPr id="3" name="Subtitle 2"/>
          <p:cNvSpPr>
            <a:spLocks noGrp="1"/>
          </p:cNvSpPr>
          <p:nvPr>
            <p:ph type="subTitle" idx="4294967295"/>
          </p:nvPr>
        </p:nvSpPr>
        <p:spPr>
          <a:xfrm>
            <a:off x="0" y="1143000"/>
            <a:ext cx="8915400" cy="4419600"/>
          </a:xfrm>
        </p:spPr>
        <p:txBody>
          <a:bodyPr>
            <a:noAutofit/>
          </a:bodyPr>
          <a:lstStyle/>
          <a:p>
            <a:pPr marL="463550" marR="0" indent="0" algn="just">
              <a:spcBef>
                <a:spcPts val="0"/>
              </a:spcBef>
              <a:spcAft>
                <a:spcPts val="0"/>
              </a:spcAft>
              <a:buNone/>
            </a:pPr>
            <a:r>
              <a:rPr lang="en-US" sz="1800" b="1" dirty="0" smtClean="0">
                <a:latin typeface="Arial" panose="020B0604020202020204" pitchFamily="34" charset="0"/>
                <a:cs typeface="Arial" panose="020B0604020202020204" pitchFamily="34" charset="0"/>
              </a:rPr>
              <a:t>12. General provisions (Chapter 12)</a:t>
            </a:r>
          </a:p>
          <a:p>
            <a:pPr marL="463550" marR="0" indent="0" algn="just">
              <a:spcBef>
                <a:spcPts val="0"/>
              </a:spcBef>
              <a:spcAft>
                <a:spcPts val="0"/>
              </a:spcAft>
              <a:buNone/>
            </a:pPr>
            <a:r>
              <a:rPr lang="en-US" sz="1800" dirty="0">
                <a:latin typeface="Arial" panose="020B0604020202020204" pitchFamily="34" charset="0"/>
                <a:cs typeface="Arial" panose="020B0604020202020204" pitchFamily="34" charset="0"/>
              </a:rPr>
              <a:t>Chapter 9 of the Bill provides:</a:t>
            </a:r>
          </a:p>
          <a:p>
            <a:pPr marL="688975" marR="0" indent="-225425" algn="just">
              <a:spcBef>
                <a:spcPts val="0"/>
              </a:spcBef>
              <a:spcAft>
                <a:spcPts val="0"/>
              </a:spcAft>
              <a:buNone/>
            </a:pPr>
            <a:r>
              <a:rPr lang="en-US" sz="1800" dirty="0" smtClean="0">
                <a:latin typeface="Arial" panose="020B0604020202020204" pitchFamily="34" charset="0"/>
                <a:cs typeface="Arial" panose="020B0604020202020204" pitchFamily="34" charset="0"/>
              </a:rPr>
              <a:t>•	That </a:t>
            </a:r>
            <a:r>
              <a:rPr lang="en-US" sz="1800" dirty="0">
                <a:latin typeface="Arial" panose="020B0604020202020204" pitchFamily="34" charset="0"/>
                <a:cs typeface="Arial" panose="020B0604020202020204" pitchFamily="34" charset="0"/>
              </a:rPr>
              <a:t>the National Executive may enter into agreements with foreign States regarding, among others, mutual assistance and cooperation in the investigation and prosecution of offences contemplated in the Bill; cybercrime response activities; training; the establishment of point of contacts to facilitation mutual assistance and co-operation; and measures to curb cybercrime (clause 57).</a:t>
            </a:r>
          </a:p>
          <a:p>
            <a:pPr marL="688975" marR="0" indent="-225425" algn="just">
              <a:spcBef>
                <a:spcPts val="0"/>
              </a:spcBef>
              <a:spcAft>
                <a:spcPts val="0"/>
              </a:spcAft>
              <a:buNone/>
            </a:pPr>
            <a:r>
              <a:rPr lang="en-US" sz="1800" dirty="0" smtClean="0">
                <a:latin typeface="Arial" panose="020B0604020202020204" pitchFamily="34" charset="0"/>
                <a:cs typeface="Arial" panose="020B0604020202020204" pitchFamily="34" charset="0"/>
              </a:rPr>
              <a:t>•	For </a:t>
            </a:r>
            <a:r>
              <a:rPr lang="en-US" sz="1800" dirty="0">
                <a:latin typeface="Arial" panose="020B0604020202020204" pitchFamily="34" charset="0"/>
                <a:cs typeface="Arial" panose="020B0604020202020204" pitchFamily="34" charset="0"/>
              </a:rPr>
              <a:t>the repeal and amendment of </a:t>
            </a:r>
            <a:r>
              <a:rPr lang="en-US" sz="1800" dirty="0" smtClean="0">
                <a:latin typeface="Arial" panose="020B0604020202020204" pitchFamily="34" charset="0"/>
                <a:cs typeface="Arial" panose="020B0604020202020204" pitchFamily="34" charset="0"/>
              </a:rPr>
              <a:t>laws (clause 58). </a:t>
            </a:r>
            <a:r>
              <a:rPr lang="en-US" sz="1800" dirty="0">
                <a:latin typeface="Arial" panose="020B0604020202020204" pitchFamily="34" charset="0"/>
                <a:cs typeface="Arial" panose="020B0604020202020204" pitchFamily="34" charset="0"/>
              </a:rPr>
              <a:t>In the Schedule to the Bill:</a:t>
            </a:r>
          </a:p>
          <a:p>
            <a:pPr marL="914400" marR="0" indent="-225425" algn="just">
              <a:spcBef>
                <a:spcPts val="0"/>
              </a:spcBef>
              <a:spcAft>
                <a:spcPts val="0"/>
              </a:spcAft>
              <a:buNone/>
            </a:pPr>
            <a:r>
              <a:rPr lang="en-US" sz="1800" dirty="0" smtClean="0">
                <a:latin typeface="Arial" panose="020B0604020202020204" pitchFamily="34" charset="0"/>
                <a:cs typeface="Arial" panose="020B0604020202020204" pitchFamily="34" charset="0"/>
              </a:rPr>
              <a:t>*	All </a:t>
            </a:r>
            <a:r>
              <a:rPr lang="en-US" sz="1800" dirty="0">
                <a:latin typeface="Arial" panose="020B0604020202020204" pitchFamily="34" charset="0"/>
                <a:cs typeface="Arial" panose="020B0604020202020204" pitchFamily="34" charset="0"/>
              </a:rPr>
              <a:t>provisions in other laws that provide for the </a:t>
            </a:r>
            <a:r>
              <a:rPr lang="en-US" sz="1800" dirty="0" err="1" smtClean="0">
                <a:latin typeface="Arial" panose="020B0604020202020204" pitchFamily="34" charset="0"/>
                <a:cs typeface="Arial" panose="020B0604020202020204" pitchFamily="34" charset="0"/>
              </a:rPr>
              <a:t>criminalisation</a:t>
            </a:r>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of cybercrime are repealed to the extent that those provisions are substantially similar to the offences contemplated in Part I of Chapter 2 of the Bill</a:t>
            </a:r>
            <a:r>
              <a:rPr lang="en-US" sz="1800" dirty="0" smtClean="0">
                <a:latin typeface="Arial" panose="020B0604020202020204" pitchFamily="34" charset="0"/>
                <a:cs typeface="Arial" panose="020B0604020202020204" pitchFamily="34" charset="0"/>
              </a:rPr>
              <a:t>.</a:t>
            </a:r>
          </a:p>
          <a:p>
            <a:pPr marL="914400" marR="0" indent="-225425" algn="just">
              <a:spcBef>
                <a:spcPts val="0"/>
              </a:spcBef>
              <a:spcAft>
                <a:spcPts val="0"/>
              </a:spcAft>
              <a:buNone/>
            </a:pPr>
            <a:r>
              <a:rPr lang="en-US" sz="1800" dirty="0" smtClean="0">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Schedule </a:t>
            </a:r>
            <a:r>
              <a:rPr lang="en-US" sz="1800" dirty="0">
                <a:latin typeface="Arial" panose="020B0604020202020204" pitchFamily="34" charset="0"/>
                <a:cs typeface="Arial" panose="020B0604020202020204" pitchFamily="34" charset="0"/>
              </a:rPr>
              <a:t>5 of the </a:t>
            </a:r>
            <a:r>
              <a:rPr lang="en-US" sz="1800" dirty="0" smtClean="0">
                <a:latin typeface="Arial" panose="020B0604020202020204" pitchFamily="34" charset="0"/>
                <a:cs typeface="Arial" panose="020B0604020202020204" pitchFamily="34" charset="0"/>
              </a:rPr>
              <a:t>CPA is </a:t>
            </a:r>
            <a:r>
              <a:rPr lang="en-US" sz="1800" dirty="0">
                <a:latin typeface="Arial" panose="020B0604020202020204" pitchFamily="34" charset="0"/>
                <a:cs typeface="Arial" panose="020B0604020202020204" pitchFamily="34" charset="0"/>
              </a:rPr>
              <a:t>amended to further regulate bail in respect of certain categories of cybercrimes contemplated in Part I of Chapter 2 of the Bill.</a:t>
            </a:r>
          </a:p>
          <a:p>
            <a:pPr marL="914400" marR="0" indent="-225425" algn="just">
              <a:spcBef>
                <a:spcPts val="0"/>
              </a:spcBef>
              <a:spcAft>
                <a:spcPts val="0"/>
              </a:spcAft>
              <a:buNone/>
            </a:pP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00331868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143000"/>
            <a:ext cx="9067800" cy="381000"/>
          </a:xfrm>
        </p:spPr>
        <p:txBody>
          <a:bodyPr>
            <a:normAutofit fontScale="90000"/>
          </a:bodyPr>
          <a:lstStyle/>
          <a:p>
            <a:fld id="{556631B4-7078-4796-8C4B-0888D70C5AFB}" type="slidenum">
              <a:rPr lang="en-US" sz="1600" b="1" smtClean="0">
                <a:latin typeface="Arial" panose="020B0604020202020204" pitchFamily="34" charset="0"/>
                <a:cs typeface="Arial" panose="020B0604020202020204" pitchFamily="34" charset="0"/>
              </a:rPr>
              <a:pPr/>
              <a:t>26</a:t>
            </a:fld>
            <a:r>
              <a:rPr lang="en-US" sz="2400" b="1" dirty="0" smtClean="0">
                <a:latin typeface="Arial" panose="020B0604020202020204" pitchFamily="34" charset="0"/>
                <a:cs typeface="Arial" panose="020B0604020202020204" pitchFamily="34" charset="0"/>
              </a:rPr>
              <a:t/>
            </a:r>
            <a:br>
              <a:rPr lang="en-US" sz="2400" b="1" dirty="0" smtClean="0">
                <a:latin typeface="Arial" panose="020B0604020202020204" pitchFamily="34" charset="0"/>
                <a:cs typeface="Arial" panose="020B0604020202020204" pitchFamily="34" charset="0"/>
              </a:rPr>
            </a:br>
            <a:endParaRPr lang="en-US" sz="2400" b="1" dirty="0">
              <a:latin typeface="Arial" panose="020B0604020202020204" pitchFamily="34" charset="0"/>
              <a:cs typeface="Arial" panose="020B0604020202020204" pitchFamily="34" charset="0"/>
            </a:endParaRPr>
          </a:p>
        </p:txBody>
      </p:sp>
      <p:sp>
        <p:nvSpPr>
          <p:cNvPr id="3" name="Subtitle 2"/>
          <p:cNvSpPr>
            <a:spLocks noGrp="1"/>
          </p:cNvSpPr>
          <p:nvPr>
            <p:ph type="subTitle" idx="4294967295"/>
          </p:nvPr>
        </p:nvSpPr>
        <p:spPr>
          <a:xfrm>
            <a:off x="0" y="1143000"/>
            <a:ext cx="8915400" cy="4419600"/>
          </a:xfrm>
        </p:spPr>
        <p:txBody>
          <a:bodyPr>
            <a:noAutofit/>
          </a:bodyPr>
          <a:lstStyle/>
          <a:p>
            <a:pPr marL="1139825" lvl="0" indent="-225425" algn="just">
              <a:spcBef>
                <a:spcPts val="0"/>
              </a:spcBef>
              <a:buNone/>
            </a:pPr>
            <a:r>
              <a:rPr lang="en-US" sz="1800" dirty="0" smtClean="0">
                <a:solidFill>
                  <a:prstClr val="black"/>
                </a:solidFill>
                <a:latin typeface="Arial" panose="020B0604020202020204" pitchFamily="34" charset="0"/>
                <a:cs typeface="Arial" panose="020B0604020202020204" pitchFamily="34" charset="0"/>
              </a:rPr>
              <a:t>*</a:t>
            </a:r>
            <a:r>
              <a:rPr lang="en-US" sz="1800" dirty="0">
                <a:solidFill>
                  <a:prstClr val="black"/>
                </a:solidFill>
                <a:latin typeface="Arial" panose="020B0604020202020204" pitchFamily="34" charset="0"/>
                <a:cs typeface="Arial" panose="020B0604020202020204" pitchFamily="34" charset="0"/>
              </a:rPr>
              <a:t>	Part II of Schedule 2 of the Criminal Law Amendment Act, 1997 (Act 105 of 1977), is amended to include certain categories of offences contemplated in Part 1 of Chapter 2 of the Bill under the ambit of that Act.</a:t>
            </a:r>
          </a:p>
          <a:p>
            <a:pPr marL="1139825" lvl="0" indent="-225425" algn="just">
              <a:spcBef>
                <a:spcPts val="0"/>
              </a:spcBef>
              <a:buNone/>
            </a:pPr>
            <a:r>
              <a:rPr lang="en-US" sz="1800" dirty="0">
                <a:solidFill>
                  <a:prstClr val="black"/>
                </a:solidFill>
                <a:latin typeface="Arial" panose="020B0604020202020204" pitchFamily="34" charset="0"/>
                <a:cs typeface="Arial" panose="020B0604020202020204" pitchFamily="34" charset="0"/>
              </a:rPr>
              <a:t>*	Amendments are effected to the Criminal Law (Sexual Offences and Related matters) Amendment Act, 2007 (Act 32 of 2007) (the </a:t>
            </a:r>
            <a:r>
              <a:rPr lang="en-US" sz="1800" dirty="0" err="1">
                <a:solidFill>
                  <a:prstClr val="black"/>
                </a:solidFill>
                <a:latin typeface="Arial" panose="020B0604020202020204" pitchFamily="34" charset="0"/>
                <a:cs typeface="Arial" panose="020B0604020202020204" pitchFamily="34" charset="0"/>
              </a:rPr>
              <a:t>SOA</a:t>
            </a:r>
            <a:r>
              <a:rPr lang="en-US" sz="1800" dirty="0">
                <a:solidFill>
                  <a:prstClr val="black"/>
                </a:solidFill>
                <a:latin typeface="Arial" panose="020B0604020202020204" pitchFamily="34" charset="0"/>
                <a:cs typeface="Arial" panose="020B0604020202020204" pitchFamily="34" charset="0"/>
              </a:rPr>
              <a:t>), in order to -</a:t>
            </a:r>
          </a:p>
          <a:p>
            <a:pPr marL="1377950" lvl="0" indent="-238125" algn="just">
              <a:spcBef>
                <a:spcPts val="0"/>
              </a:spcBef>
              <a:buNone/>
            </a:pPr>
            <a:r>
              <a:rPr lang="en-US" sz="1800" dirty="0">
                <a:solidFill>
                  <a:prstClr val="black"/>
                </a:solidFill>
                <a:latin typeface="Arial" panose="020B0604020202020204" pitchFamily="34" charset="0"/>
                <a:cs typeface="Arial" panose="020B0604020202020204" pitchFamily="34" charset="0"/>
              </a:rPr>
              <a:t>-	 </a:t>
            </a:r>
            <a:r>
              <a:rPr lang="en-US" sz="1800" dirty="0" err="1">
                <a:solidFill>
                  <a:prstClr val="black"/>
                </a:solidFill>
                <a:latin typeface="Arial" panose="020B0604020202020204" pitchFamily="34" charset="0"/>
                <a:cs typeface="Arial" panose="020B0604020202020204" pitchFamily="34" charset="0"/>
              </a:rPr>
              <a:t>criminalise</a:t>
            </a:r>
            <a:r>
              <a:rPr lang="en-US" sz="1800" dirty="0">
                <a:solidFill>
                  <a:prstClr val="black"/>
                </a:solidFill>
                <a:latin typeface="Arial" panose="020B0604020202020204" pitchFamily="34" charset="0"/>
                <a:cs typeface="Arial" panose="020B0604020202020204" pitchFamily="34" charset="0"/>
              </a:rPr>
              <a:t> the harmful disclosure of pornography and to provide for protection orders to protect victims from the harmful effect of such communications; and</a:t>
            </a:r>
          </a:p>
          <a:p>
            <a:pPr marL="1377950" lvl="0" indent="-238125" algn="just">
              <a:spcBef>
                <a:spcPts val="0"/>
              </a:spcBef>
              <a:buNone/>
            </a:pPr>
            <a:r>
              <a:rPr lang="en-US" sz="1800" dirty="0">
                <a:solidFill>
                  <a:prstClr val="black"/>
                </a:solidFill>
                <a:latin typeface="Arial" panose="020B0604020202020204" pitchFamily="34" charset="0"/>
                <a:cs typeface="Arial" panose="020B0604020202020204" pitchFamily="34" charset="0"/>
              </a:rPr>
              <a:t>-	deal with the </a:t>
            </a:r>
            <a:r>
              <a:rPr lang="en-US" sz="1800" dirty="0" err="1">
                <a:solidFill>
                  <a:prstClr val="black"/>
                </a:solidFill>
                <a:latin typeface="Arial" panose="020B0604020202020204" pitchFamily="34" charset="0"/>
                <a:cs typeface="Arial" panose="020B0604020202020204" pitchFamily="34" charset="0"/>
              </a:rPr>
              <a:t>criminalisation</a:t>
            </a:r>
            <a:r>
              <a:rPr lang="en-US" sz="1800" dirty="0">
                <a:solidFill>
                  <a:prstClr val="black"/>
                </a:solidFill>
                <a:latin typeface="Arial" panose="020B0604020202020204" pitchFamily="34" charset="0"/>
                <a:cs typeface="Arial" panose="020B0604020202020204" pitchFamily="34" charset="0"/>
              </a:rPr>
              <a:t> of child pornography in terms of the </a:t>
            </a:r>
            <a:r>
              <a:rPr lang="en-US" sz="1800" dirty="0" err="1">
                <a:solidFill>
                  <a:prstClr val="black"/>
                </a:solidFill>
                <a:latin typeface="Arial" panose="020B0604020202020204" pitchFamily="34" charset="0"/>
                <a:cs typeface="Arial" panose="020B0604020202020204" pitchFamily="34" charset="0"/>
              </a:rPr>
              <a:t>SOA</a:t>
            </a:r>
            <a:r>
              <a:rPr lang="en-US" sz="1800" dirty="0">
                <a:solidFill>
                  <a:prstClr val="black"/>
                </a:solidFill>
                <a:latin typeface="Arial" panose="020B0604020202020204" pitchFamily="34" charset="0"/>
                <a:cs typeface="Arial" panose="020B0604020202020204" pitchFamily="34" charset="0"/>
              </a:rPr>
              <a:t>.</a:t>
            </a:r>
          </a:p>
          <a:p>
            <a:pPr marL="1139825" lvl="0" indent="-225425" algn="just">
              <a:spcBef>
                <a:spcPts val="0"/>
              </a:spcBef>
              <a:buNone/>
            </a:pPr>
            <a:r>
              <a:rPr lang="en-US" sz="1800" dirty="0">
                <a:solidFill>
                  <a:prstClr val="black"/>
                </a:solidFill>
                <a:latin typeface="Arial" panose="020B0604020202020204" pitchFamily="34" charset="0"/>
                <a:cs typeface="Arial" panose="020B0604020202020204" pitchFamily="34" charset="0"/>
              </a:rPr>
              <a:t>*	Amendments are effected to the Child Justice Act, 2008 (Act 75 of 2008), to prescribe sentencing options for minors that commit offences contemplated in Parts I and II of Chapter 2 of the Bill.</a:t>
            </a:r>
          </a:p>
          <a:p>
            <a:pPr marL="463550" lvl="0" indent="0" algn="just">
              <a:spcBef>
                <a:spcPts val="0"/>
              </a:spcBef>
              <a:buNone/>
            </a:pPr>
            <a:endParaRPr lang="en-US" sz="1800" dirty="0">
              <a:solidFill>
                <a:prstClr val="black"/>
              </a:solidFill>
              <a:latin typeface="Arial" panose="020B0604020202020204" pitchFamily="34" charset="0"/>
              <a:cs typeface="Arial" panose="020B0604020202020204" pitchFamily="34" charset="0"/>
            </a:endParaRPr>
          </a:p>
          <a:p>
            <a:pPr marL="744538" marR="0" indent="-280988" algn="ctr">
              <a:spcBef>
                <a:spcPts val="0"/>
              </a:spcBef>
              <a:spcAft>
                <a:spcPts val="0"/>
              </a:spcAft>
              <a:buNone/>
            </a:pPr>
            <a:r>
              <a:rPr lang="en-US" sz="1800" b="1" dirty="0" smtClean="0">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xmlns="" val="330146153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143000"/>
            <a:ext cx="9067800" cy="381000"/>
          </a:xfrm>
        </p:spPr>
        <p:txBody>
          <a:bodyPr>
            <a:normAutofit fontScale="90000"/>
          </a:bodyPr>
          <a:lstStyle/>
          <a:p>
            <a:fld id="{556631B4-7078-4796-8C4B-0888D70C5AFB}" type="slidenum">
              <a:rPr lang="en-US" sz="1600" b="1" smtClean="0">
                <a:latin typeface="Arial" panose="020B0604020202020204" pitchFamily="34" charset="0"/>
                <a:cs typeface="Arial" panose="020B0604020202020204" pitchFamily="34" charset="0"/>
              </a:rPr>
              <a:pPr/>
              <a:t>3</a:t>
            </a:fld>
            <a:r>
              <a:rPr lang="en-US" sz="2400" b="1" dirty="0" smtClean="0">
                <a:latin typeface="Arial" panose="020B0604020202020204" pitchFamily="34" charset="0"/>
                <a:cs typeface="Arial" panose="020B0604020202020204" pitchFamily="34" charset="0"/>
              </a:rPr>
              <a:t/>
            </a:r>
            <a:br>
              <a:rPr lang="en-US" sz="2400" b="1" dirty="0" smtClean="0">
                <a:latin typeface="Arial" panose="020B0604020202020204" pitchFamily="34" charset="0"/>
                <a:cs typeface="Arial" panose="020B0604020202020204" pitchFamily="34" charset="0"/>
              </a:rPr>
            </a:br>
            <a:endParaRPr lang="en-US" sz="2400" b="1" dirty="0">
              <a:latin typeface="Arial" panose="020B0604020202020204" pitchFamily="34" charset="0"/>
              <a:cs typeface="Arial" panose="020B0604020202020204" pitchFamily="34" charset="0"/>
            </a:endParaRPr>
          </a:p>
        </p:txBody>
      </p:sp>
      <p:sp>
        <p:nvSpPr>
          <p:cNvPr id="3" name="Subtitle 2"/>
          <p:cNvSpPr>
            <a:spLocks noGrp="1"/>
          </p:cNvSpPr>
          <p:nvPr>
            <p:ph type="subTitle" idx="4294967295"/>
          </p:nvPr>
        </p:nvSpPr>
        <p:spPr>
          <a:xfrm>
            <a:off x="0" y="1143000"/>
            <a:ext cx="8610600" cy="4953000"/>
          </a:xfrm>
        </p:spPr>
        <p:txBody>
          <a:bodyPr>
            <a:noAutofit/>
          </a:bodyPr>
          <a:lstStyle/>
          <a:p>
            <a:pPr marL="1139825" marR="0" indent="-225425" algn="just">
              <a:spcBef>
                <a:spcPts val="0"/>
              </a:spcBef>
              <a:spcAft>
                <a:spcPts val="0"/>
              </a:spcAft>
              <a:buNone/>
            </a:pPr>
            <a:r>
              <a:rPr lang="en-GB" sz="1800" dirty="0" smtClean="0">
                <a:latin typeface="Arial"/>
                <a:ea typeface="Calibri"/>
                <a:cs typeface="Arial"/>
              </a:rPr>
              <a:t>*	</a:t>
            </a:r>
            <a:r>
              <a:rPr lang="en-US" sz="1800" dirty="0" smtClean="0">
                <a:latin typeface="Arial"/>
                <a:ea typeface="Calibri"/>
                <a:cs typeface="Arial"/>
              </a:rPr>
              <a:t>Jurisdiction </a:t>
            </a:r>
            <a:r>
              <a:rPr lang="en-US" sz="1800" dirty="0">
                <a:latin typeface="Arial"/>
                <a:ea typeface="Calibri"/>
                <a:cs typeface="Arial"/>
              </a:rPr>
              <a:t>– cybercrimes have in most instances a transnational dimension (various countries may be involved in the crime).</a:t>
            </a:r>
          </a:p>
          <a:p>
            <a:pPr marL="1139825" marR="0" indent="-225425" algn="just">
              <a:spcBef>
                <a:spcPts val="0"/>
              </a:spcBef>
              <a:spcAft>
                <a:spcPts val="0"/>
              </a:spcAft>
              <a:buNone/>
            </a:pPr>
            <a:r>
              <a:rPr lang="en-GB" sz="1800" dirty="0" smtClean="0">
                <a:latin typeface="Arial"/>
                <a:ea typeface="Calibri"/>
                <a:cs typeface="Arial"/>
              </a:rPr>
              <a:t>* International </a:t>
            </a:r>
            <a:r>
              <a:rPr lang="en-GB" sz="1800" dirty="0">
                <a:latin typeface="Arial"/>
                <a:ea typeface="Calibri"/>
                <a:cs typeface="Arial"/>
              </a:rPr>
              <a:t>cooperation – due to transnational nature international </a:t>
            </a:r>
            <a:r>
              <a:rPr lang="en-GB" sz="1800" dirty="0" smtClean="0">
                <a:latin typeface="Arial"/>
                <a:ea typeface="Calibri"/>
                <a:cs typeface="Arial"/>
              </a:rPr>
              <a:t>co-operation </a:t>
            </a:r>
            <a:r>
              <a:rPr lang="en-GB" sz="1800" dirty="0">
                <a:latin typeface="Arial"/>
                <a:ea typeface="Calibri"/>
                <a:cs typeface="Arial"/>
              </a:rPr>
              <a:t>is essential – traditional forms of international co-operation slow and not conducive for cybercrime investigations due to transient nature of </a:t>
            </a:r>
            <a:r>
              <a:rPr lang="en-GB" sz="1800" dirty="0" smtClean="0">
                <a:latin typeface="Arial"/>
                <a:ea typeface="Calibri"/>
                <a:cs typeface="Arial"/>
              </a:rPr>
              <a:t>evidence – instruments to formalise international co-operation essential.</a:t>
            </a:r>
            <a:endParaRPr lang="en-US" sz="1800" dirty="0">
              <a:latin typeface="Arial"/>
              <a:ea typeface="Calibri"/>
              <a:cs typeface="Times New Roman"/>
            </a:endParaRPr>
          </a:p>
          <a:p>
            <a:pPr marL="1139825" marR="0" indent="-225425" algn="just">
              <a:spcBef>
                <a:spcPts val="0"/>
              </a:spcBef>
              <a:spcAft>
                <a:spcPts val="0"/>
              </a:spcAft>
              <a:buNone/>
            </a:pPr>
            <a:r>
              <a:rPr lang="en-GB" sz="1800" dirty="0" smtClean="0">
                <a:latin typeface="Arial"/>
                <a:ea typeface="Calibri"/>
                <a:cs typeface="Arial"/>
              </a:rPr>
              <a:t>*	Law </a:t>
            </a:r>
            <a:r>
              <a:rPr lang="en-GB" sz="1800" dirty="0">
                <a:latin typeface="Arial"/>
                <a:ea typeface="Calibri"/>
                <a:cs typeface="Arial"/>
              </a:rPr>
              <a:t>of evidence – must provide for admissibility of electronic evidence and the circumstances under which it may be admitted as evidence.</a:t>
            </a:r>
            <a:endParaRPr lang="en-US" sz="1800" dirty="0">
              <a:latin typeface="Arial"/>
              <a:ea typeface="Calibri"/>
              <a:cs typeface="Times New Roman"/>
            </a:endParaRPr>
          </a:p>
          <a:p>
            <a:pPr marL="1139825" marR="0" indent="-225425" algn="just">
              <a:spcBef>
                <a:spcPts val="0"/>
              </a:spcBef>
              <a:spcAft>
                <a:spcPts val="0"/>
              </a:spcAft>
              <a:buNone/>
            </a:pPr>
            <a:r>
              <a:rPr lang="en-GB" sz="1800" dirty="0" smtClean="0">
                <a:latin typeface="Arial"/>
                <a:ea typeface="Calibri"/>
                <a:cs typeface="Arial"/>
              </a:rPr>
              <a:t>*	Co-operation with </a:t>
            </a:r>
            <a:r>
              <a:rPr lang="en-GB" sz="1800" dirty="0">
                <a:latin typeface="Arial"/>
                <a:ea typeface="Calibri"/>
                <a:cs typeface="Arial"/>
              </a:rPr>
              <a:t>service providers – they have essential information at their disposal to assist with investigation of </a:t>
            </a:r>
            <a:r>
              <a:rPr lang="en-GB" sz="1800" dirty="0" smtClean="0">
                <a:latin typeface="Arial"/>
                <a:ea typeface="Calibri"/>
                <a:cs typeface="Arial"/>
              </a:rPr>
              <a:t>cybercrimes.</a:t>
            </a:r>
            <a:endParaRPr lang="en-US" sz="1800" dirty="0">
              <a:latin typeface="Arial"/>
              <a:ea typeface="Calibri"/>
              <a:cs typeface="Times New Roman"/>
            </a:endParaRPr>
          </a:p>
          <a:p>
            <a:pPr marL="1139825" marR="0" indent="-225425" algn="just">
              <a:spcBef>
                <a:spcPts val="0"/>
              </a:spcBef>
              <a:spcAft>
                <a:spcPts val="0"/>
              </a:spcAft>
              <a:buNone/>
            </a:pPr>
            <a:r>
              <a:rPr lang="en-GB" sz="1800" dirty="0" smtClean="0">
                <a:latin typeface="Arial"/>
                <a:ea typeface="Calibri"/>
                <a:cs typeface="Arial"/>
              </a:rPr>
              <a:t>* Human </a:t>
            </a:r>
            <a:r>
              <a:rPr lang="en-GB" sz="1800" dirty="0">
                <a:latin typeface="Arial"/>
                <a:ea typeface="Calibri"/>
                <a:cs typeface="Arial"/>
              </a:rPr>
              <a:t>rights laws – a legislative response must balance the </a:t>
            </a:r>
            <a:r>
              <a:rPr lang="en-GB" sz="1800" dirty="0" smtClean="0">
                <a:latin typeface="Arial"/>
                <a:ea typeface="Calibri"/>
                <a:cs typeface="Arial"/>
              </a:rPr>
              <a:t>respective right involved, especially in the investigation of cybercrimes. </a:t>
            </a:r>
            <a:endParaRPr lang="en-US" sz="1800" dirty="0">
              <a:latin typeface="Arial"/>
              <a:ea typeface="Calibri"/>
              <a:cs typeface="Times New Roman"/>
            </a:endParaRPr>
          </a:p>
          <a:p>
            <a:pPr marL="1139825" marR="0" indent="-225425" algn="just">
              <a:spcBef>
                <a:spcPts val="0"/>
              </a:spcBef>
              <a:spcAft>
                <a:spcPts val="0"/>
              </a:spcAft>
              <a:buNone/>
            </a:pPr>
            <a:r>
              <a:rPr lang="en-GB" sz="1800" dirty="0" smtClean="0">
                <a:latin typeface="Arial"/>
                <a:ea typeface="Calibri"/>
                <a:cs typeface="Arial"/>
              </a:rPr>
              <a:t>* Alignment </a:t>
            </a:r>
            <a:r>
              <a:rPr lang="en-GB" sz="1800" dirty="0">
                <a:latin typeface="Arial"/>
                <a:ea typeface="Calibri"/>
                <a:cs typeface="Arial"/>
              </a:rPr>
              <a:t>with international trends and best practices – dual criminality and adherence to general accepted standards and practices to investigate cybercrimes essential for international </a:t>
            </a:r>
            <a:r>
              <a:rPr lang="en-GB" sz="1800" dirty="0" smtClean="0">
                <a:latin typeface="Arial"/>
                <a:ea typeface="Calibri"/>
                <a:cs typeface="Arial"/>
              </a:rPr>
              <a:t>co-operation. </a:t>
            </a:r>
            <a:endParaRPr lang="en-US" sz="1800" dirty="0">
              <a:latin typeface="Arial"/>
              <a:ea typeface="Calibri"/>
              <a:cs typeface="Times New Roman"/>
            </a:endParaRPr>
          </a:p>
          <a:p>
            <a:pPr marL="1139825" indent="-225425" algn="just">
              <a:buNone/>
            </a:pPr>
            <a:endParaRPr lang="en-US" sz="20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05151248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143000"/>
            <a:ext cx="9067800" cy="381000"/>
          </a:xfrm>
        </p:spPr>
        <p:txBody>
          <a:bodyPr>
            <a:normAutofit fontScale="90000"/>
          </a:bodyPr>
          <a:lstStyle/>
          <a:p>
            <a:fld id="{556631B4-7078-4796-8C4B-0888D70C5AFB}" type="slidenum">
              <a:rPr lang="en-US" sz="1600" b="1" smtClean="0">
                <a:latin typeface="Arial" panose="020B0604020202020204" pitchFamily="34" charset="0"/>
                <a:cs typeface="Arial" panose="020B0604020202020204" pitchFamily="34" charset="0"/>
              </a:rPr>
              <a:pPr/>
              <a:t>4</a:t>
            </a:fld>
            <a:r>
              <a:rPr lang="en-US" sz="2400" b="1" dirty="0" smtClean="0">
                <a:latin typeface="Arial" panose="020B0604020202020204" pitchFamily="34" charset="0"/>
                <a:cs typeface="Arial" panose="020B0604020202020204" pitchFamily="34" charset="0"/>
              </a:rPr>
              <a:t/>
            </a:r>
            <a:br>
              <a:rPr lang="en-US" sz="2400" b="1" dirty="0" smtClean="0">
                <a:latin typeface="Arial" panose="020B0604020202020204" pitchFamily="34" charset="0"/>
                <a:cs typeface="Arial" panose="020B0604020202020204" pitchFamily="34" charset="0"/>
              </a:rPr>
            </a:br>
            <a:endParaRPr lang="en-US" sz="2400" b="1" dirty="0">
              <a:latin typeface="Arial" panose="020B0604020202020204" pitchFamily="34" charset="0"/>
              <a:cs typeface="Arial" panose="020B0604020202020204" pitchFamily="34" charset="0"/>
            </a:endParaRPr>
          </a:p>
        </p:txBody>
      </p:sp>
      <p:sp>
        <p:nvSpPr>
          <p:cNvPr id="3" name="Subtitle 2"/>
          <p:cNvSpPr>
            <a:spLocks noGrp="1"/>
          </p:cNvSpPr>
          <p:nvPr>
            <p:ph type="subTitle" idx="4294967295"/>
          </p:nvPr>
        </p:nvSpPr>
        <p:spPr>
          <a:xfrm>
            <a:off x="0" y="1143000"/>
            <a:ext cx="8915400" cy="4953000"/>
          </a:xfrm>
        </p:spPr>
        <p:txBody>
          <a:bodyPr>
            <a:noAutofit/>
          </a:bodyPr>
          <a:lstStyle/>
          <a:p>
            <a:pPr marL="1084263" lvl="0" indent="-227013" algn="just">
              <a:spcBef>
                <a:spcPts val="0"/>
              </a:spcBef>
              <a:buNone/>
              <a:tabLst>
                <a:tab pos="8748713" algn="l"/>
                <a:tab pos="8918575" algn="l"/>
              </a:tabLst>
            </a:pPr>
            <a:r>
              <a:rPr lang="en-GB" sz="1800" dirty="0">
                <a:solidFill>
                  <a:prstClr val="black"/>
                </a:solidFill>
                <a:latin typeface="Arial"/>
                <a:ea typeface="Calibri"/>
                <a:cs typeface="Arial"/>
              </a:rPr>
              <a:t>*  </a:t>
            </a:r>
            <a:r>
              <a:rPr lang="en-GB" sz="1800" dirty="0" smtClean="0">
                <a:solidFill>
                  <a:prstClr val="black"/>
                </a:solidFill>
                <a:latin typeface="Arial"/>
                <a:ea typeface="Calibri"/>
                <a:cs typeface="Arial"/>
              </a:rPr>
              <a:t>	Evolving </a:t>
            </a:r>
            <a:r>
              <a:rPr lang="en-GB" sz="1800" dirty="0">
                <a:solidFill>
                  <a:prstClr val="black"/>
                </a:solidFill>
                <a:latin typeface="Arial"/>
                <a:ea typeface="Calibri"/>
                <a:cs typeface="Arial"/>
              </a:rPr>
              <a:t>nature of cybercrimes – </a:t>
            </a:r>
            <a:r>
              <a:rPr lang="en-GB" sz="1800" i="1" dirty="0">
                <a:solidFill>
                  <a:prstClr val="black"/>
                </a:solidFill>
                <a:latin typeface="Arial"/>
                <a:ea typeface="Calibri"/>
                <a:cs typeface="Arial"/>
              </a:rPr>
              <a:t>modus operandi </a:t>
            </a:r>
            <a:r>
              <a:rPr lang="en-GB" sz="1800" dirty="0">
                <a:solidFill>
                  <a:prstClr val="black"/>
                </a:solidFill>
                <a:latin typeface="Arial"/>
                <a:ea typeface="Calibri"/>
                <a:cs typeface="Arial"/>
              </a:rPr>
              <a:t>to commit cybercrimes changes rapidly and there is </a:t>
            </a:r>
            <a:r>
              <a:rPr lang="en-GB" sz="1800" dirty="0" smtClean="0">
                <a:solidFill>
                  <a:prstClr val="black"/>
                </a:solidFill>
                <a:latin typeface="Arial"/>
                <a:ea typeface="Calibri"/>
                <a:cs typeface="Arial"/>
              </a:rPr>
              <a:t>a need </a:t>
            </a:r>
            <a:r>
              <a:rPr lang="en-GB" sz="1800" dirty="0">
                <a:solidFill>
                  <a:prstClr val="black"/>
                </a:solidFill>
                <a:latin typeface="Arial"/>
                <a:ea typeface="Calibri"/>
                <a:cs typeface="Arial"/>
              </a:rPr>
              <a:t>for involvement of </a:t>
            </a:r>
            <a:r>
              <a:rPr lang="en-GB" sz="1800" dirty="0" smtClean="0">
                <a:solidFill>
                  <a:prstClr val="black"/>
                </a:solidFill>
                <a:latin typeface="Arial"/>
                <a:ea typeface="Calibri"/>
                <a:cs typeface="Arial"/>
              </a:rPr>
              <a:t>experts.</a:t>
            </a:r>
            <a:endParaRPr lang="en-US" sz="1800" dirty="0">
              <a:solidFill>
                <a:prstClr val="black"/>
              </a:solidFill>
              <a:latin typeface="Arial"/>
              <a:ea typeface="Calibri"/>
              <a:cs typeface="Times New Roman"/>
            </a:endParaRPr>
          </a:p>
          <a:p>
            <a:pPr marL="1084263" lvl="0" indent="-227013" algn="just">
              <a:spcBef>
                <a:spcPts val="0"/>
              </a:spcBef>
              <a:buNone/>
            </a:pPr>
            <a:r>
              <a:rPr lang="en-GB" sz="1800" dirty="0" smtClean="0">
                <a:solidFill>
                  <a:prstClr val="black"/>
                </a:solidFill>
                <a:latin typeface="Arial"/>
                <a:ea typeface="Calibri"/>
                <a:cs typeface="Arial"/>
              </a:rPr>
              <a:t>*	Ordinary </a:t>
            </a:r>
            <a:r>
              <a:rPr lang="en-GB" sz="1800" dirty="0">
                <a:solidFill>
                  <a:prstClr val="black"/>
                </a:solidFill>
                <a:latin typeface="Arial"/>
                <a:ea typeface="Calibri"/>
                <a:cs typeface="Arial"/>
              </a:rPr>
              <a:t>crimes facilitated by cyber means – </a:t>
            </a:r>
            <a:r>
              <a:rPr lang="en-GB" sz="1800" dirty="0" smtClean="0">
                <a:solidFill>
                  <a:prstClr val="black"/>
                </a:solidFill>
                <a:latin typeface="Arial"/>
                <a:ea typeface="Calibri"/>
                <a:cs typeface="Arial"/>
              </a:rPr>
              <a:t>a cybercrime legislative </a:t>
            </a:r>
            <a:r>
              <a:rPr lang="en-GB" sz="1800" dirty="0">
                <a:solidFill>
                  <a:prstClr val="black"/>
                </a:solidFill>
                <a:latin typeface="Arial"/>
                <a:ea typeface="Calibri"/>
                <a:cs typeface="Arial"/>
              </a:rPr>
              <a:t>framework should not be restricted to </a:t>
            </a:r>
            <a:r>
              <a:rPr lang="en-GB" sz="1800" dirty="0" smtClean="0">
                <a:solidFill>
                  <a:prstClr val="black"/>
                </a:solidFill>
                <a:latin typeface="Arial"/>
                <a:ea typeface="Calibri"/>
                <a:cs typeface="Arial"/>
              </a:rPr>
              <a:t>criminal conduct considered as  cybercrimes but must also apply </a:t>
            </a:r>
            <a:r>
              <a:rPr lang="en-GB" sz="1800" dirty="0">
                <a:solidFill>
                  <a:prstClr val="black"/>
                </a:solidFill>
                <a:latin typeface="Arial"/>
                <a:ea typeface="Calibri"/>
                <a:cs typeface="Arial"/>
              </a:rPr>
              <a:t>to traditional offences with a </a:t>
            </a:r>
            <a:r>
              <a:rPr lang="en-GB" sz="1800" dirty="0" smtClean="0">
                <a:solidFill>
                  <a:prstClr val="black"/>
                </a:solidFill>
                <a:latin typeface="Arial"/>
                <a:ea typeface="Calibri"/>
                <a:cs typeface="Arial"/>
              </a:rPr>
              <a:t>cyber-element.</a:t>
            </a:r>
            <a:endParaRPr lang="en-US" sz="1800" dirty="0">
              <a:solidFill>
                <a:prstClr val="black"/>
              </a:solidFill>
              <a:latin typeface="Arial"/>
              <a:ea typeface="Calibri"/>
              <a:cs typeface="Times New Roman"/>
            </a:endParaRPr>
          </a:p>
          <a:p>
            <a:pPr marL="688975" marR="0" indent="-225425" algn="just">
              <a:spcBef>
                <a:spcPts val="0"/>
              </a:spcBef>
              <a:spcAft>
                <a:spcPts val="0"/>
              </a:spcAft>
              <a:buNone/>
            </a:pPr>
            <a:r>
              <a:rPr lang="en-GB" sz="1800" dirty="0" smtClean="0">
                <a:latin typeface="Arial"/>
                <a:ea typeface="Calibri"/>
                <a:cs typeface="Arial"/>
              </a:rPr>
              <a:t>•	</a:t>
            </a:r>
            <a:r>
              <a:rPr lang="en-GB" sz="1800" b="1" dirty="0" smtClean="0">
                <a:latin typeface="Arial"/>
                <a:ea typeface="Calibri"/>
                <a:cs typeface="Arial"/>
              </a:rPr>
              <a:t>Evaluation of existing </a:t>
            </a:r>
            <a:r>
              <a:rPr lang="en-GB" sz="1800" b="1" dirty="0" err="1">
                <a:latin typeface="Arial"/>
                <a:ea typeface="Calibri"/>
                <a:cs typeface="Arial"/>
              </a:rPr>
              <a:t>RSA</a:t>
            </a:r>
            <a:r>
              <a:rPr lang="en-GB" sz="1800" b="1" dirty="0">
                <a:latin typeface="Arial"/>
                <a:ea typeface="Calibri"/>
                <a:cs typeface="Arial"/>
              </a:rPr>
              <a:t> law:</a:t>
            </a:r>
            <a:endParaRPr lang="en-US" sz="1800" b="1" dirty="0">
              <a:latin typeface="Arial"/>
              <a:ea typeface="Calibri"/>
              <a:cs typeface="Times New Roman"/>
            </a:endParaRPr>
          </a:p>
          <a:p>
            <a:pPr marL="914400" marR="0" indent="-225425" algn="just">
              <a:spcBef>
                <a:spcPts val="0"/>
              </a:spcBef>
              <a:spcAft>
                <a:spcPts val="0"/>
              </a:spcAft>
              <a:buNone/>
            </a:pPr>
            <a:r>
              <a:rPr lang="en-GB" sz="1800" dirty="0" smtClean="0">
                <a:latin typeface="Arial"/>
                <a:ea typeface="Calibri"/>
                <a:cs typeface="Arial"/>
              </a:rPr>
              <a:t>*</a:t>
            </a:r>
            <a:r>
              <a:rPr lang="en-GB" sz="1800" dirty="0">
                <a:latin typeface="Arial"/>
                <a:ea typeface="Calibri"/>
                <a:cs typeface="Arial"/>
              </a:rPr>
              <a:t>	Do not comprehensively and uniformly criminalise conduct internationally regarded as </a:t>
            </a:r>
            <a:r>
              <a:rPr lang="en-GB" sz="1800" dirty="0" smtClean="0">
                <a:latin typeface="Arial"/>
                <a:ea typeface="Calibri"/>
                <a:cs typeface="Arial"/>
              </a:rPr>
              <a:t>cybercrimes.</a:t>
            </a:r>
            <a:endParaRPr lang="en-US" sz="1800" dirty="0">
              <a:latin typeface="Arial"/>
              <a:ea typeface="Calibri"/>
              <a:cs typeface="Times New Roman"/>
            </a:endParaRPr>
          </a:p>
          <a:p>
            <a:pPr marL="914400" marR="0" indent="-225425" algn="just">
              <a:spcBef>
                <a:spcPts val="0"/>
              </a:spcBef>
              <a:spcAft>
                <a:spcPts val="0"/>
              </a:spcAft>
              <a:buNone/>
            </a:pPr>
            <a:r>
              <a:rPr lang="en-GB" sz="1800" dirty="0">
                <a:latin typeface="Arial"/>
                <a:ea typeface="Calibri"/>
                <a:cs typeface="Arial"/>
              </a:rPr>
              <a:t>*	Procedural laws have not kept pace with the more intrusive, complex, investigative measures which are needed to investigate </a:t>
            </a:r>
            <a:r>
              <a:rPr lang="en-GB" sz="1800" dirty="0" smtClean="0">
                <a:latin typeface="Arial"/>
                <a:ea typeface="Calibri"/>
                <a:cs typeface="Arial"/>
              </a:rPr>
              <a:t>cybercrime.</a:t>
            </a:r>
            <a:endParaRPr lang="en-US" sz="1800" dirty="0">
              <a:latin typeface="Arial"/>
              <a:ea typeface="Calibri"/>
              <a:cs typeface="Times New Roman"/>
            </a:endParaRPr>
          </a:p>
          <a:p>
            <a:pPr marL="457200" marR="0" indent="231775" algn="just">
              <a:spcBef>
                <a:spcPts val="0"/>
              </a:spcBef>
              <a:spcAft>
                <a:spcPts val="0"/>
              </a:spcAft>
              <a:buNone/>
            </a:pPr>
            <a:r>
              <a:rPr lang="en-GB" sz="1800" dirty="0">
                <a:latin typeface="Arial"/>
                <a:ea typeface="Calibri"/>
                <a:cs typeface="Arial"/>
              </a:rPr>
              <a:t>*	Laws dealing with electronic evidence are, in general, </a:t>
            </a:r>
            <a:r>
              <a:rPr lang="en-GB" sz="1800" dirty="0" smtClean="0">
                <a:latin typeface="Arial"/>
                <a:ea typeface="Calibri"/>
                <a:cs typeface="Arial"/>
              </a:rPr>
              <a:t>sufficient. </a:t>
            </a:r>
            <a:endParaRPr lang="en-US" sz="1800" dirty="0">
              <a:latin typeface="Arial"/>
              <a:ea typeface="Calibri"/>
              <a:cs typeface="Times New Roman"/>
            </a:endParaRPr>
          </a:p>
          <a:p>
            <a:pPr marL="914400" marR="0" indent="-225425" algn="just">
              <a:spcBef>
                <a:spcPts val="0"/>
              </a:spcBef>
              <a:spcAft>
                <a:spcPts val="0"/>
              </a:spcAft>
              <a:buNone/>
            </a:pPr>
            <a:r>
              <a:rPr lang="en-GB" sz="1800" dirty="0">
                <a:latin typeface="Arial"/>
                <a:ea typeface="Calibri"/>
                <a:cs typeface="Arial"/>
              </a:rPr>
              <a:t>*	International co-operation is regulated by the International Co-operation in Criminal Matters Act, which is not conducive for inter-country co-operation in cybercrimes. </a:t>
            </a:r>
            <a:endParaRPr lang="en-US" sz="1800" dirty="0">
              <a:latin typeface="Arial"/>
              <a:ea typeface="Calibri"/>
              <a:cs typeface="Times New Roman"/>
            </a:endParaRPr>
          </a:p>
          <a:p>
            <a:pPr marL="463550" indent="0" algn="just">
              <a:buNone/>
            </a:pPr>
            <a:r>
              <a:rPr lang="en-US" sz="1800" dirty="0" smtClean="0">
                <a:latin typeface="Arial" panose="020B0604020202020204" pitchFamily="34" charset="0"/>
                <a:cs typeface="Arial" panose="020B0604020202020204" pitchFamily="34" charset="0"/>
              </a:rPr>
              <a:t>Various </a:t>
            </a:r>
            <a:r>
              <a:rPr lang="en-US" sz="1800" dirty="0">
                <a:latin typeface="Arial" panose="020B0604020202020204" pitchFamily="34" charset="0"/>
                <a:cs typeface="Arial" panose="020B0604020202020204" pitchFamily="34" charset="0"/>
              </a:rPr>
              <a:t>countries, including African </a:t>
            </a:r>
            <a:r>
              <a:rPr lang="en-US" sz="1800" dirty="0" smtClean="0">
                <a:latin typeface="Arial" panose="020B0604020202020204" pitchFamily="34" charset="0"/>
                <a:cs typeface="Arial" panose="020B0604020202020204" pitchFamily="34" charset="0"/>
              </a:rPr>
              <a:t>neighbor </a:t>
            </a:r>
            <a:r>
              <a:rPr lang="en-US" sz="1800" dirty="0">
                <a:latin typeface="Arial" panose="020B0604020202020204" pitchFamily="34" charset="0"/>
                <a:cs typeface="Arial" panose="020B0604020202020204" pitchFamily="34" charset="0"/>
              </a:rPr>
              <a:t>states enacted cyber-specific laws to deal with cybercrimes and various other countries are in the process of enacting specific laws to come to terms with the escalation of cybercrimes.</a:t>
            </a:r>
          </a:p>
          <a:p>
            <a:pPr marL="0" indent="463550" algn="just">
              <a:buNone/>
            </a:pPr>
            <a:endParaRPr lang="en-US" sz="18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3650132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143000"/>
            <a:ext cx="9067800" cy="381000"/>
          </a:xfrm>
        </p:spPr>
        <p:txBody>
          <a:bodyPr>
            <a:normAutofit fontScale="90000"/>
          </a:bodyPr>
          <a:lstStyle/>
          <a:p>
            <a:fld id="{556631B4-7078-4796-8C4B-0888D70C5AFB}" type="slidenum">
              <a:rPr lang="en-US" sz="1600" b="1" smtClean="0">
                <a:latin typeface="Arial" panose="020B0604020202020204" pitchFamily="34" charset="0"/>
                <a:cs typeface="Arial" panose="020B0604020202020204" pitchFamily="34" charset="0"/>
              </a:rPr>
              <a:pPr/>
              <a:t>5</a:t>
            </a:fld>
            <a:r>
              <a:rPr lang="en-US" sz="2400" b="1" dirty="0" smtClean="0">
                <a:latin typeface="Arial" panose="020B0604020202020204" pitchFamily="34" charset="0"/>
                <a:cs typeface="Arial" panose="020B0604020202020204" pitchFamily="34" charset="0"/>
              </a:rPr>
              <a:t/>
            </a:r>
            <a:br>
              <a:rPr lang="en-US" sz="2400" b="1" dirty="0" smtClean="0">
                <a:latin typeface="Arial" panose="020B0604020202020204" pitchFamily="34" charset="0"/>
                <a:cs typeface="Arial" panose="020B0604020202020204" pitchFamily="34" charset="0"/>
              </a:rPr>
            </a:br>
            <a:endParaRPr lang="en-US" sz="2400" b="1" dirty="0">
              <a:latin typeface="Arial" panose="020B0604020202020204" pitchFamily="34" charset="0"/>
              <a:cs typeface="Arial" panose="020B0604020202020204" pitchFamily="34" charset="0"/>
            </a:endParaRPr>
          </a:p>
        </p:txBody>
      </p:sp>
      <p:sp>
        <p:nvSpPr>
          <p:cNvPr id="3" name="Subtitle 2"/>
          <p:cNvSpPr>
            <a:spLocks noGrp="1"/>
          </p:cNvSpPr>
          <p:nvPr>
            <p:ph type="subTitle" idx="4294967295"/>
          </p:nvPr>
        </p:nvSpPr>
        <p:spPr>
          <a:xfrm>
            <a:off x="0" y="1143000"/>
            <a:ext cx="8915400" cy="4419600"/>
          </a:xfrm>
        </p:spPr>
        <p:txBody>
          <a:bodyPr>
            <a:noAutofit/>
          </a:bodyPr>
          <a:lstStyle/>
          <a:p>
            <a:pPr marL="0" indent="463550" algn="just">
              <a:buNone/>
            </a:pPr>
            <a:r>
              <a:rPr lang="en-US" sz="1600" b="1" dirty="0">
                <a:latin typeface="Arial" panose="020B0604020202020204" pitchFamily="34" charset="0"/>
                <a:cs typeface="Arial" panose="020B0604020202020204" pitchFamily="34" charset="0"/>
              </a:rPr>
              <a:t>2.	</a:t>
            </a:r>
            <a:r>
              <a:rPr lang="en-US" sz="1600" b="1" dirty="0" smtClean="0">
                <a:latin typeface="Arial" panose="020B0604020202020204" pitchFamily="34" charset="0"/>
                <a:cs typeface="Arial" panose="020B0604020202020204" pitchFamily="34" charset="0"/>
              </a:rPr>
              <a:t>History of Bill</a:t>
            </a:r>
            <a:endParaRPr lang="en-US" sz="1600" b="1" dirty="0">
              <a:latin typeface="Arial" panose="020B0604020202020204" pitchFamily="34" charset="0"/>
              <a:cs typeface="Arial" panose="020B0604020202020204" pitchFamily="34" charset="0"/>
            </a:endParaRPr>
          </a:p>
          <a:p>
            <a:pPr marL="914400" indent="-450850" algn="just">
              <a:buNone/>
            </a:pPr>
            <a:r>
              <a:rPr lang="en-US" sz="1800" dirty="0">
                <a:latin typeface="Arial" panose="020B0604020202020204" pitchFamily="34" charset="0"/>
                <a:cs typeface="Arial" panose="020B0604020202020204" pitchFamily="34" charset="0"/>
              </a:rPr>
              <a:t>•	In terms of the </a:t>
            </a:r>
            <a:r>
              <a:rPr lang="en-US" sz="1800" dirty="0" err="1">
                <a:latin typeface="Arial" panose="020B0604020202020204" pitchFamily="34" charset="0"/>
                <a:cs typeface="Arial" panose="020B0604020202020204" pitchFamily="34" charset="0"/>
              </a:rPr>
              <a:t>NCPF</a:t>
            </a:r>
            <a:r>
              <a:rPr lang="en-US" sz="1800" dirty="0">
                <a:latin typeface="Arial" panose="020B0604020202020204" pitchFamily="34" charset="0"/>
                <a:cs typeface="Arial" panose="020B0604020202020204" pitchFamily="34" charset="0"/>
              </a:rPr>
              <a:t> (approved by Cabinet in 2012), Government was required to update current laws to deal with cybercrimes and </a:t>
            </a:r>
            <a:r>
              <a:rPr lang="en-US" sz="1800" dirty="0" err="1" smtClean="0">
                <a:latin typeface="Arial" panose="020B0604020202020204" pitchFamily="34" charset="0"/>
                <a:cs typeface="Arial" panose="020B0604020202020204" pitchFamily="34" charset="0"/>
              </a:rPr>
              <a:t>cybersecurity</a:t>
            </a:r>
            <a:r>
              <a:rPr lang="en-US" sz="1800" dirty="0" smtClean="0">
                <a:latin typeface="Arial" panose="020B0604020202020204" pitchFamily="34" charset="0"/>
                <a:cs typeface="Arial" panose="020B0604020202020204" pitchFamily="34" charset="0"/>
              </a:rPr>
              <a:t>.</a:t>
            </a:r>
            <a:endParaRPr lang="en-US" sz="1800" dirty="0">
              <a:latin typeface="Arial" panose="020B0604020202020204" pitchFamily="34" charset="0"/>
              <a:cs typeface="Arial" panose="020B0604020202020204" pitchFamily="34" charset="0"/>
            </a:endParaRPr>
          </a:p>
          <a:p>
            <a:pPr marL="914400" indent="-450850" algn="just">
              <a:buNone/>
            </a:pP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Objectives </a:t>
            </a:r>
            <a:r>
              <a:rPr lang="en-US" sz="1800" dirty="0">
                <a:latin typeface="Arial" panose="020B0604020202020204" pitchFamily="34" charset="0"/>
                <a:cs typeface="Arial" panose="020B0604020202020204" pitchFamily="34" charset="0"/>
              </a:rPr>
              <a:t>of the Cybercrimes and </a:t>
            </a:r>
            <a:r>
              <a:rPr lang="en-US" sz="1800" dirty="0" err="1">
                <a:latin typeface="Arial" panose="020B0604020202020204" pitchFamily="34" charset="0"/>
                <a:cs typeface="Arial" panose="020B0604020202020204" pitchFamily="34" charset="0"/>
              </a:rPr>
              <a:t>Cybersecurity</a:t>
            </a:r>
            <a:r>
              <a:rPr lang="en-US" sz="1800" dirty="0">
                <a:latin typeface="Arial" panose="020B0604020202020204" pitchFamily="34" charset="0"/>
                <a:cs typeface="Arial" panose="020B0604020202020204" pitchFamily="34" charset="0"/>
              </a:rPr>
              <a:t> Bill (Bill 6-2017) (introduced in Parliament in February 2017) - to update current laws applicable to cybercrime and </a:t>
            </a:r>
            <a:r>
              <a:rPr lang="en-US" sz="1800" dirty="0" err="1">
                <a:latin typeface="Arial" panose="020B0604020202020204" pitchFamily="34" charset="0"/>
                <a:cs typeface="Arial" panose="020B0604020202020204" pitchFamily="34" charset="0"/>
              </a:rPr>
              <a:t>cybersecurity</a:t>
            </a:r>
            <a:r>
              <a:rPr lang="en-US" sz="1800" dirty="0">
                <a:latin typeface="Arial" panose="020B0604020202020204" pitchFamily="34" charset="0"/>
                <a:cs typeface="Arial" panose="020B0604020202020204" pitchFamily="34" charset="0"/>
              </a:rPr>
              <a:t>.</a:t>
            </a:r>
          </a:p>
          <a:p>
            <a:pPr marL="914400" indent="-450850" algn="just">
              <a:buNone/>
            </a:pPr>
            <a:r>
              <a:rPr lang="en-US" sz="1800" dirty="0" smtClean="0">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rPr>
              <a:t>	Various objections and concerns were raised of Bill 6-2017 during the process before the Portfolio Committee on Justice and Correctional Service (the Committee) - to address these objections and concerns would have delayed the </a:t>
            </a:r>
            <a:r>
              <a:rPr lang="en-US" sz="1800" dirty="0" err="1">
                <a:latin typeface="Arial" panose="020B0604020202020204" pitchFamily="34" charset="0"/>
                <a:cs typeface="Arial" panose="020B0604020202020204" pitchFamily="34" charset="0"/>
              </a:rPr>
              <a:t>finalisation</a:t>
            </a:r>
            <a:r>
              <a:rPr lang="en-US" sz="1800" dirty="0">
                <a:latin typeface="Arial" panose="020B0604020202020204" pitchFamily="34" charset="0"/>
                <a:cs typeface="Arial" panose="020B0604020202020204" pitchFamily="34" charset="0"/>
              </a:rPr>
              <a:t> of Bill 6-2017 substantially and as a result of protracted deliberations, a possibility existed that the Bill may lapse if Parliament rises. </a:t>
            </a:r>
          </a:p>
          <a:p>
            <a:pPr marL="914400" indent="-450850" algn="just">
              <a:buNone/>
            </a:pPr>
            <a:r>
              <a:rPr lang="en-US" sz="1800" dirty="0" smtClean="0">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rPr>
              <a:t>	Committee decided to remove objectionable clauses from Bill 6-2017, which included the provisions on </a:t>
            </a:r>
            <a:r>
              <a:rPr lang="en-US" sz="1800" dirty="0" err="1">
                <a:latin typeface="Arial" panose="020B0604020202020204" pitchFamily="34" charset="0"/>
                <a:cs typeface="Arial" panose="020B0604020202020204" pitchFamily="34" charset="0"/>
              </a:rPr>
              <a:t>cybersecurity</a:t>
            </a:r>
            <a:r>
              <a:rPr lang="en-US" sz="1800" dirty="0">
                <a:latin typeface="Arial" panose="020B0604020202020204" pitchFamily="34" charset="0"/>
                <a:cs typeface="Arial" panose="020B0604020202020204" pitchFamily="34" charset="0"/>
              </a:rPr>
              <a:t>.</a:t>
            </a:r>
          </a:p>
          <a:p>
            <a:pPr marL="914400" indent="-450850" algn="just">
              <a:buNone/>
            </a:pPr>
            <a:r>
              <a:rPr lang="en-US" sz="1800" dirty="0" smtClean="0">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rPr>
              <a:t>	Amended Bill, renamed the Cybercrimes Bill [B 6B-2017] (the Bill), adopted by the </a:t>
            </a:r>
            <a:r>
              <a:rPr lang="en-US" sz="1800" dirty="0" smtClean="0">
                <a:latin typeface="Arial" panose="020B0604020202020204" pitchFamily="34" charset="0"/>
                <a:cs typeface="Arial" panose="020B0604020202020204" pitchFamily="34" charset="0"/>
              </a:rPr>
              <a:t>Portfolio Committee on Justice and Correctional Services (the </a:t>
            </a:r>
            <a:r>
              <a:rPr lang="en-US" sz="1800" dirty="0" err="1" smtClean="0">
                <a:latin typeface="Arial" panose="020B0604020202020204" pitchFamily="34" charset="0"/>
                <a:cs typeface="Arial" panose="020B0604020202020204" pitchFamily="34" charset="0"/>
              </a:rPr>
              <a:t>JPC</a:t>
            </a:r>
            <a:r>
              <a:rPr lang="en-US" sz="1800" dirty="0" smtClean="0">
                <a:latin typeface="Arial" panose="020B0604020202020204" pitchFamily="34" charset="0"/>
                <a:cs typeface="Arial" panose="020B0604020202020204" pitchFamily="34" charset="0"/>
              </a:rPr>
              <a:t>) on </a:t>
            </a:r>
            <a:r>
              <a:rPr lang="en-US" sz="1800" dirty="0">
                <a:latin typeface="Arial" panose="020B0604020202020204" pitchFamily="34" charset="0"/>
                <a:cs typeface="Arial" panose="020B0604020202020204" pitchFamily="34" charset="0"/>
              </a:rPr>
              <a:t>7 November 2018/National Assembly approved the Report of the </a:t>
            </a:r>
            <a:r>
              <a:rPr lang="en-US" sz="1800" dirty="0" smtClean="0">
                <a:latin typeface="Arial" panose="020B0604020202020204" pitchFamily="34" charset="0"/>
                <a:cs typeface="Arial" panose="020B0604020202020204" pitchFamily="34" charset="0"/>
              </a:rPr>
              <a:t>Committee on the Bill and also approved that the Bill be read a second time on  27 November 2018</a:t>
            </a:r>
          </a:p>
          <a:p>
            <a:pPr marL="0" indent="463550" algn="just">
              <a:buNone/>
            </a:pPr>
            <a:endParaRPr lang="en-US" sz="1600" b="1" dirty="0" smtClean="0">
              <a:latin typeface="Arial" panose="020B0604020202020204" pitchFamily="34" charset="0"/>
              <a:cs typeface="Arial" panose="020B0604020202020204" pitchFamily="34" charset="0"/>
            </a:endParaRPr>
          </a:p>
          <a:p>
            <a:pPr marL="0" indent="463550" algn="just">
              <a:buNone/>
            </a:pPr>
            <a:endParaRPr lang="en-US" sz="16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7086409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143000"/>
            <a:ext cx="9067800" cy="381000"/>
          </a:xfrm>
        </p:spPr>
        <p:txBody>
          <a:bodyPr>
            <a:normAutofit fontScale="90000"/>
          </a:bodyPr>
          <a:lstStyle/>
          <a:p>
            <a:fld id="{556631B4-7078-4796-8C4B-0888D70C5AFB}" type="slidenum">
              <a:rPr lang="en-US" sz="1600" b="1" smtClean="0">
                <a:latin typeface="Arial" panose="020B0604020202020204" pitchFamily="34" charset="0"/>
                <a:cs typeface="Arial" panose="020B0604020202020204" pitchFamily="34" charset="0"/>
              </a:rPr>
              <a:pPr/>
              <a:t>6</a:t>
            </a:fld>
            <a:r>
              <a:rPr lang="en-US" sz="2400" b="1" dirty="0" smtClean="0">
                <a:latin typeface="Arial" panose="020B0604020202020204" pitchFamily="34" charset="0"/>
                <a:cs typeface="Arial" panose="020B0604020202020204" pitchFamily="34" charset="0"/>
              </a:rPr>
              <a:t/>
            </a:r>
            <a:br>
              <a:rPr lang="en-US" sz="2400" b="1" dirty="0" smtClean="0">
                <a:latin typeface="Arial" panose="020B0604020202020204" pitchFamily="34" charset="0"/>
                <a:cs typeface="Arial" panose="020B0604020202020204" pitchFamily="34" charset="0"/>
              </a:rPr>
            </a:br>
            <a:endParaRPr lang="en-US" sz="2400" b="1" dirty="0">
              <a:latin typeface="Arial" panose="020B0604020202020204" pitchFamily="34" charset="0"/>
              <a:cs typeface="Arial" panose="020B0604020202020204" pitchFamily="34" charset="0"/>
            </a:endParaRPr>
          </a:p>
        </p:txBody>
      </p:sp>
      <p:sp>
        <p:nvSpPr>
          <p:cNvPr id="3" name="Subtitle 2"/>
          <p:cNvSpPr>
            <a:spLocks noGrp="1"/>
          </p:cNvSpPr>
          <p:nvPr>
            <p:ph type="subTitle" idx="4294967295"/>
          </p:nvPr>
        </p:nvSpPr>
        <p:spPr>
          <a:xfrm>
            <a:off x="0" y="1143000"/>
            <a:ext cx="8915400" cy="4800600"/>
          </a:xfrm>
        </p:spPr>
        <p:txBody>
          <a:bodyPr>
            <a:noAutofit/>
          </a:bodyPr>
          <a:lstStyle/>
          <a:p>
            <a:pPr marL="914400" indent="-450850" algn="just">
              <a:buNone/>
            </a:pPr>
            <a:r>
              <a:rPr lang="en-US" sz="1800" dirty="0" smtClean="0">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Bill </a:t>
            </a:r>
            <a:r>
              <a:rPr lang="en-US" sz="1800" dirty="0">
                <a:latin typeface="Arial" panose="020B0604020202020204" pitchFamily="34" charset="0"/>
                <a:cs typeface="Arial" panose="020B0604020202020204" pitchFamily="34" charset="0"/>
              </a:rPr>
              <a:t>lapsed at the end of the 5th Parliament. </a:t>
            </a:r>
            <a:endParaRPr lang="en-US" sz="1800" dirty="0" smtClean="0">
              <a:latin typeface="Arial" panose="020B0604020202020204" pitchFamily="34" charset="0"/>
              <a:cs typeface="Arial" panose="020B0604020202020204" pitchFamily="34" charset="0"/>
            </a:endParaRPr>
          </a:p>
          <a:p>
            <a:pPr marL="914400" indent="-450850" algn="just">
              <a:buNone/>
            </a:pPr>
            <a:r>
              <a:rPr lang="en-US" sz="1800" dirty="0" smtClean="0">
                <a:latin typeface="Arial" panose="020B0604020202020204" pitchFamily="34" charset="0"/>
                <a:cs typeface="Arial" panose="020B0604020202020204" pitchFamily="34" charset="0"/>
              </a:rPr>
              <a:t>•	6th </a:t>
            </a:r>
            <a:r>
              <a:rPr lang="en-US" sz="1800" dirty="0">
                <a:latin typeface="Arial" panose="020B0604020202020204" pitchFamily="34" charset="0"/>
                <a:cs typeface="Arial" panose="020B0604020202020204" pitchFamily="34" charset="0"/>
              </a:rPr>
              <a:t>Parliament passed a resolution on 17 October 2019, amongst </a:t>
            </a:r>
            <a:r>
              <a:rPr lang="en-US" sz="1800" dirty="0" smtClean="0">
                <a:latin typeface="Arial" panose="020B0604020202020204" pitchFamily="34" charset="0"/>
                <a:cs typeface="Arial" panose="020B0604020202020204" pitchFamily="34" charset="0"/>
              </a:rPr>
              <a:t>others: To revive various Bills, </a:t>
            </a:r>
            <a:r>
              <a:rPr lang="en-US" sz="1800" dirty="0">
                <a:latin typeface="Arial" panose="020B0604020202020204" pitchFamily="34" charset="0"/>
                <a:cs typeface="Arial" panose="020B0604020202020204" pitchFamily="34" charset="0"/>
              </a:rPr>
              <a:t>including the </a:t>
            </a:r>
            <a:r>
              <a:rPr lang="en-US" sz="1800" dirty="0" smtClean="0">
                <a:latin typeface="Arial" panose="020B0604020202020204" pitchFamily="34" charset="0"/>
                <a:cs typeface="Arial" panose="020B0604020202020204" pitchFamily="34" charset="0"/>
              </a:rPr>
              <a:t>Bill; that proceedings </a:t>
            </a:r>
            <a:r>
              <a:rPr lang="en-US" sz="1800" dirty="0">
                <a:latin typeface="Arial" panose="020B0604020202020204" pitchFamily="34" charset="0"/>
                <a:cs typeface="Arial" panose="020B0604020202020204" pitchFamily="34" charset="0"/>
              </a:rPr>
              <a:t>on the Bills should resume at the stage at which it were at the end of the term of the 5th Parliament; and that where Committees have commenced with the processing of the Bills, work related to the Bill would be accepted as having being done by Committees</a:t>
            </a:r>
            <a:r>
              <a:rPr lang="en-US" sz="1800" dirty="0" smtClean="0">
                <a:latin typeface="Arial" panose="020B0604020202020204" pitchFamily="34" charset="0"/>
                <a:cs typeface="Arial" panose="020B0604020202020204" pitchFamily="34" charset="0"/>
              </a:rPr>
              <a:t>.</a:t>
            </a:r>
          </a:p>
          <a:p>
            <a:pPr marL="914400" indent="-450850" algn="just">
              <a:buNone/>
            </a:pP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Select </a:t>
            </a:r>
            <a:r>
              <a:rPr lang="en-US" sz="1800" dirty="0">
                <a:latin typeface="Arial" panose="020B0604020202020204" pitchFamily="34" charset="0"/>
                <a:cs typeface="Arial" panose="020B0604020202020204" pitchFamily="34" charset="0"/>
              </a:rPr>
              <a:t>Committee on Security and </a:t>
            </a:r>
            <a:r>
              <a:rPr lang="en-US" sz="1800" dirty="0" smtClean="0">
                <a:latin typeface="Arial" panose="020B0604020202020204" pitchFamily="34" charset="0"/>
                <a:cs typeface="Arial" panose="020B0604020202020204" pitchFamily="34" charset="0"/>
              </a:rPr>
              <a:t>Justice (the Select Committee) published Bill for public comments on 5 February 2019.</a:t>
            </a:r>
          </a:p>
          <a:p>
            <a:pPr marL="914400" indent="-450850" algn="just">
              <a:buNone/>
            </a:pPr>
            <a:r>
              <a:rPr lang="en-US" sz="1800" dirty="0">
                <a:latin typeface="Arial" panose="020B0604020202020204" pitchFamily="34" charset="0"/>
                <a:cs typeface="Arial" panose="020B0604020202020204" pitchFamily="34" charset="0"/>
              </a:rPr>
              <a:t>•</a:t>
            </a:r>
            <a:r>
              <a:rPr lang="en-US" sz="1800" dirty="0" smtClean="0">
                <a:latin typeface="Arial" panose="020B0604020202020204" pitchFamily="34" charset="0"/>
                <a:cs typeface="Arial" panose="020B0604020202020204" pitchFamily="34" charset="0"/>
              </a:rPr>
              <a:t> 	Public hearings on the Bill took place 12 </a:t>
            </a:r>
            <a:r>
              <a:rPr lang="en-US" sz="1800" dirty="0">
                <a:latin typeface="Arial" panose="020B0604020202020204" pitchFamily="34" charset="0"/>
                <a:cs typeface="Arial" panose="020B0604020202020204" pitchFamily="34" charset="0"/>
              </a:rPr>
              <a:t>and 13 November 2019. </a:t>
            </a:r>
            <a:endParaRPr lang="en-US" sz="1800" dirty="0" smtClean="0">
              <a:latin typeface="Arial" panose="020B0604020202020204" pitchFamily="34" charset="0"/>
              <a:cs typeface="Arial" panose="020B0604020202020204" pitchFamily="34" charset="0"/>
            </a:endParaRPr>
          </a:p>
          <a:p>
            <a:pPr marL="914400" indent="-450850" algn="just">
              <a:buNone/>
            </a:pPr>
            <a:r>
              <a:rPr lang="en-US" sz="1800" dirty="0" smtClean="0">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5 </a:t>
            </a:r>
            <a:r>
              <a:rPr lang="en-US" sz="1800" dirty="0">
                <a:latin typeface="Arial" panose="020B0604020202020204" pitchFamily="34" charset="0"/>
                <a:cs typeface="Arial" panose="020B0604020202020204" pitchFamily="34" charset="0"/>
              </a:rPr>
              <a:t>February </a:t>
            </a:r>
            <a:r>
              <a:rPr lang="en-US" sz="1800" dirty="0" smtClean="0">
                <a:latin typeface="Arial" panose="020B0604020202020204" pitchFamily="34" charset="0"/>
                <a:cs typeface="Arial" panose="020B0604020202020204" pitchFamily="34" charset="0"/>
              </a:rPr>
              <a:t>2020 - Department briefed the Select Committee on the submissions/SAPS and </a:t>
            </a:r>
            <a:r>
              <a:rPr lang="en-US" sz="1800" dirty="0" err="1" smtClean="0">
                <a:latin typeface="Arial" panose="020B0604020202020204" pitchFamily="34" charset="0"/>
                <a:cs typeface="Arial" panose="020B0604020202020204" pitchFamily="34" charset="0"/>
              </a:rPr>
              <a:t>NPA</a:t>
            </a:r>
            <a:r>
              <a:rPr lang="en-US" sz="1800" dirty="0" smtClean="0">
                <a:latin typeface="Arial" panose="020B0604020202020204" pitchFamily="34" charset="0"/>
                <a:cs typeface="Arial" panose="020B0604020202020204" pitchFamily="34" charset="0"/>
              </a:rPr>
              <a:t> also provided their inputs on the submissions.</a:t>
            </a:r>
          </a:p>
          <a:p>
            <a:pPr marL="914400" indent="-450850" algn="just">
              <a:buNone/>
            </a:pPr>
            <a:r>
              <a:rPr lang="en-US" sz="1800" dirty="0" smtClean="0">
                <a:latin typeface="Arial" panose="020B0604020202020204" pitchFamily="34" charset="0"/>
                <a:cs typeface="Arial" panose="020B0604020202020204" pitchFamily="34" charset="0"/>
              </a:rPr>
              <a:t>•	11 March 2020 – Select Committee referred Bill to a legal team for further processing.</a:t>
            </a:r>
          </a:p>
          <a:p>
            <a:pPr marL="914400" indent="-450850" algn="just">
              <a:buNone/>
            </a:pPr>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10 June 2020 - </a:t>
            </a:r>
            <a:r>
              <a:rPr lang="en-US" sz="1800" dirty="0" smtClean="0">
                <a:latin typeface="Arial" panose="020B0604020202020204" pitchFamily="34" charset="0"/>
                <a:cs typeface="Arial" panose="020B0604020202020204" pitchFamily="34" charset="0"/>
              </a:rPr>
              <a:t>Parliamentary </a:t>
            </a:r>
            <a:r>
              <a:rPr lang="en-US" sz="1800" dirty="0">
                <a:latin typeface="Arial" panose="020B0604020202020204" pitchFamily="34" charset="0"/>
                <a:cs typeface="Arial" panose="020B0604020202020204" pitchFamily="34" charset="0"/>
              </a:rPr>
              <a:t>legal advisor presented proposed amendments to the Bill for consideration by the Select Committee. </a:t>
            </a:r>
            <a:endParaRPr lang="en-US" sz="1800" dirty="0" smtClean="0">
              <a:latin typeface="Arial" panose="020B0604020202020204" pitchFamily="34" charset="0"/>
              <a:cs typeface="Arial" panose="020B0604020202020204" pitchFamily="34" charset="0"/>
            </a:endParaRPr>
          </a:p>
          <a:p>
            <a:pPr marL="914400" indent="-450850" algn="just">
              <a:buNone/>
            </a:pPr>
            <a:endParaRPr lang="en-US" sz="1800" dirty="0">
              <a:latin typeface="Arial" panose="020B0604020202020204" pitchFamily="34" charset="0"/>
              <a:cs typeface="Arial" panose="020B0604020202020204" pitchFamily="34" charset="0"/>
            </a:endParaRPr>
          </a:p>
          <a:p>
            <a:pPr marL="914400" indent="-450850" algn="just">
              <a:buNone/>
            </a:pPr>
            <a:endParaRPr lang="en-US" sz="1800" dirty="0" smtClean="0">
              <a:latin typeface="Arial" panose="020B0604020202020204" pitchFamily="34" charset="0"/>
              <a:cs typeface="Arial" panose="020B0604020202020204" pitchFamily="34" charset="0"/>
            </a:endParaRPr>
          </a:p>
          <a:p>
            <a:pPr marL="914400" indent="-450850" algn="just">
              <a:buNone/>
            </a:pP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6146183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143000"/>
            <a:ext cx="9067800" cy="381000"/>
          </a:xfrm>
        </p:spPr>
        <p:txBody>
          <a:bodyPr>
            <a:normAutofit fontScale="90000"/>
          </a:bodyPr>
          <a:lstStyle/>
          <a:p>
            <a:fld id="{556631B4-7078-4796-8C4B-0888D70C5AFB}" type="slidenum">
              <a:rPr lang="en-US" sz="1600" b="1" smtClean="0">
                <a:latin typeface="Arial" panose="020B0604020202020204" pitchFamily="34" charset="0"/>
                <a:cs typeface="Arial" panose="020B0604020202020204" pitchFamily="34" charset="0"/>
              </a:rPr>
              <a:pPr/>
              <a:t>7</a:t>
            </a:fld>
            <a:r>
              <a:rPr lang="en-US" sz="2400" b="1" dirty="0" smtClean="0">
                <a:latin typeface="Arial" panose="020B0604020202020204" pitchFamily="34" charset="0"/>
                <a:cs typeface="Arial" panose="020B0604020202020204" pitchFamily="34" charset="0"/>
              </a:rPr>
              <a:t/>
            </a:r>
            <a:br>
              <a:rPr lang="en-US" sz="2400" b="1" dirty="0" smtClean="0">
                <a:latin typeface="Arial" panose="020B0604020202020204" pitchFamily="34" charset="0"/>
                <a:cs typeface="Arial" panose="020B0604020202020204" pitchFamily="34" charset="0"/>
              </a:rPr>
            </a:br>
            <a:endParaRPr lang="en-US" sz="2400" b="1" dirty="0">
              <a:latin typeface="Arial" panose="020B0604020202020204" pitchFamily="34" charset="0"/>
              <a:cs typeface="Arial" panose="020B0604020202020204" pitchFamily="34" charset="0"/>
            </a:endParaRPr>
          </a:p>
        </p:txBody>
      </p:sp>
      <p:sp>
        <p:nvSpPr>
          <p:cNvPr id="3" name="Subtitle 2"/>
          <p:cNvSpPr>
            <a:spLocks noGrp="1"/>
          </p:cNvSpPr>
          <p:nvPr>
            <p:ph type="subTitle" idx="4294967295"/>
          </p:nvPr>
        </p:nvSpPr>
        <p:spPr>
          <a:xfrm>
            <a:off x="0" y="1143000"/>
            <a:ext cx="8915400" cy="4800600"/>
          </a:xfrm>
        </p:spPr>
        <p:txBody>
          <a:bodyPr>
            <a:noAutofit/>
          </a:bodyPr>
          <a:lstStyle/>
          <a:p>
            <a:pPr marL="914400" indent="-450850" algn="just">
              <a:buNone/>
            </a:pPr>
            <a:r>
              <a:rPr lang="en-US" sz="1800" dirty="0" smtClean="0">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Amendments </a:t>
            </a:r>
            <a:r>
              <a:rPr lang="en-US" sz="1800" dirty="0">
                <a:latin typeface="Arial" panose="020B0604020202020204" pitchFamily="34" charset="0"/>
                <a:cs typeface="Arial" panose="020B0604020202020204" pitchFamily="34" charset="0"/>
              </a:rPr>
              <a:t>proposed </a:t>
            </a:r>
            <a:r>
              <a:rPr lang="en-US" sz="1800" dirty="0" smtClean="0">
                <a:latin typeface="Arial" panose="020B0604020202020204" pitchFamily="34" charset="0"/>
                <a:cs typeface="Arial" panose="020B0604020202020204" pitchFamily="34" charset="0"/>
              </a:rPr>
              <a:t>to </a:t>
            </a:r>
            <a:r>
              <a:rPr lang="en-US" sz="1800" dirty="0">
                <a:latin typeface="Arial" panose="020B0604020202020204" pitchFamily="34" charset="0"/>
                <a:cs typeface="Arial" panose="020B0604020202020204" pitchFamily="34" charset="0"/>
              </a:rPr>
              <a:t>the Bill are discussed in Annexure B to the Report of the Select Committee on the Cybercrimes Bill [B 6B – 2017], dated 11 June 2020 (the Report), and focus on:</a:t>
            </a:r>
          </a:p>
          <a:p>
            <a:pPr marL="1377950" indent="-463550" algn="just">
              <a:buNone/>
            </a:pPr>
            <a:r>
              <a:rPr lang="en-US" sz="1800" dirty="0" smtClean="0">
                <a:latin typeface="Arial" panose="020B0604020202020204" pitchFamily="34" charset="0"/>
                <a:cs typeface="Arial" panose="020B0604020202020204" pitchFamily="34" charset="0"/>
              </a:rPr>
              <a:t>(i)   Altering </a:t>
            </a:r>
            <a:r>
              <a:rPr lang="en-US" sz="1800" dirty="0">
                <a:latin typeface="Arial" panose="020B0604020202020204" pitchFamily="34" charset="0"/>
                <a:cs typeface="Arial" panose="020B0604020202020204" pitchFamily="34" charset="0"/>
              </a:rPr>
              <a:t>the tone of the Bill to reflect non-binary language as required by considerations of gender-neutrality, equality, dignity and identity;</a:t>
            </a:r>
          </a:p>
          <a:p>
            <a:pPr marL="1377950" indent="-463550" algn="just">
              <a:buAutoNum type="romanLcParenBoth" startAt="2"/>
            </a:pPr>
            <a:r>
              <a:rPr lang="en-US" sz="1800" dirty="0" smtClean="0">
                <a:latin typeface="Arial" panose="020B0604020202020204" pitchFamily="34" charset="0"/>
                <a:cs typeface="Arial" panose="020B0604020202020204" pitchFamily="34" charset="0"/>
              </a:rPr>
              <a:t>the </a:t>
            </a:r>
            <a:r>
              <a:rPr lang="en-US" sz="1800" dirty="0">
                <a:latin typeface="Arial" panose="020B0604020202020204" pitchFamily="34" charset="0"/>
                <a:cs typeface="Arial" panose="020B0604020202020204" pitchFamily="34" charset="0"/>
              </a:rPr>
              <a:t>restructuring of clause 16 to specifically reflects the impact of the paragraph </a:t>
            </a:r>
            <a:r>
              <a:rPr lang="en-US" sz="1800" dirty="0" smtClean="0">
                <a:latin typeface="Arial" panose="020B0604020202020204" pitchFamily="34" charset="0"/>
                <a:cs typeface="Arial" panose="020B0604020202020204" pitchFamily="34" charset="0"/>
              </a:rPr>
              <a:t>(i) </a:t>
            </a:r>
            <a:r>
              <a:rPr lang="en-US" sz="1800" dirty="0">
                <a:latin typeface="Arial" panose="020B0604020202020204" pitchFamily="34" charset="0"/>
                <a:cs typeface="Arial" panose="020B0604020202020204" pitchFamily="34" charset="0"/>
              </a:rPr>
              <a:t>considerations in </a:t>
            </a:r>
            <a:r>
              <a:rPr lang="en-US" sz="1800" dirty="0" err="1">
                <a:latin typeface="Arial" panose="020B0604020202020204" pitchFamily="34" charset="0"/>
                <a:cs typeface="Arial" panose="020B0604020202020204" pitchFamily="34" charset="0"/>
              </a:rPr>
              <a:t>criminalising</a:t>
            </a:r>
            <a:r>
              <a:rPr lang="en-US" sz="1800" dirty="0">
                <a:latin typeface="Arial" panose="020B0604020202020204" pitchFamily="34" charset="0"/>
                <a:cs typeface="Arial" panose="020B0604020202020204" pitchFamily="34" charset="0"/>
              </a:rPr>
              <a:t> the disclosure of data messages of intimate images</a:t>
            </a:r>
            <a:r>
              <a:rPr lang="en-US" sz="1800" dirty="0" smtClean="0">
                <a:latin typeface="Arial" panose="020B0604020202020204" pitchFamily="34" charset="0"/>
                <a:cs typeface="Arial" panose="020B0604020202020204" pitchFamily="34" charset="0"/>
              </a:rPr>
              <a:t>;</a:t>
            </a:r>
          </a:p>
          <a:p>
            <a:pPr marL="1377950" indent="-463550" algn="just">
              <a:buAutoNum type="romanLcParenBoth" startAt="2"/>
            </a:pPr>
            <a:r>
              <a:rPr lang="en-US" sz="1800" dirty="0">
                <a:latin typeface="Arial" panose="020B0604020202020204" pitchFamily="34" charset="0"/>
                <a:cs typeface="Arial" panose="020B0604020202020204" pitchFamily="34" charset="0"/>
              </a:rPr>
              <a:t>amendments of clauses 1, 2, 3, 11, 13, 20, 21, 22, 24, 32, 33, 39, 40, 41, 42, 44 and 59, following comments received during public hearings, as well as further engagement with the Department,  SAPS and the </a:t>
            </a:r>
            <a:r>
              <a:rPr lang="en-US" sz="1800" dirty="0" err="1">
                <a:latin typeface="Arial" panose="020B0604020202020204" pitchFamily="34" charset="0"/>
                <a:cs typeface="Arial" panose="020B0604020202020204" pitchFamily="34" charset="0"/>
              </a:rPr>
              <a:t>NPA</a:t>
            </a:r>
            <a:r>
              <a:rPr lang="en-US" sz="1800" dirty="0">
                <a:latin typeface="Arial" panose="020B0604020202020204" pitchFamily="34" charset="0"/>
                <a:cs typeface="Arial" panose="020B0604020202020204" pitchFamily="34" charset="0"/>
              </a:rPr>
              <a:t>;</a:t>
            </a:r>
          </a:p>
          <a:p>
            <a:pPr marL="1377950" indent="-463550" algn="just">
              <a:buAutoNum type="romanLcParenBoth" startAt="2"/>
            </a:pPr>
            <a:r>
              <a:rPr lang="en-US" sz="1800" dirty="0" smtClean="0">
                <a:latin typeface="Arial" panose="020B0604020202020204" pitchFamily="34" charset="0"/>
                <a:cs typeface="Arial" panose="020B0604020202020204" pitchFamily="34" charset="0"/>
              </a:rPr>
              <a:t>consequential </a:t>
            </a:r>
            <a:r>
              <a:rPr lang="en-US" sz="1800" dirty="0">
                <a:latin typeface="Arial" panose="020B0604020202020204" pitchFamily="34" charset="0"/>
                <a:cs typeface="Arial" panose="020B0604020202020204" pitchFamily="34" charset="0"/>
              </a:rPr>
              <a:t>amendments to the Bill as a result of the amendments referred to in paragraphs </a:t>
            </a:r>
            <a:r>
              <a:rPr lang="en-US" sz="1800" dirty="0" smtClean="0">
                <a:latin typeface="Arial" panose="020B0604020202020204" pitchFamily="34" charset="0"/>
                <a:cs typeface="Arial" panose="020B0604020202020204" pitchFamily="34" charset="0"/>
              </a:rPr>
              <a:t>(i) </a:t>
            </a:r>
            <a:r>
              <a:rPr lang="en-US" sz="1800" dirty="0">
                <a:latin typeface="Arial" panose="020B0604020202020204" pitchFamily="34" charset="0"/>
                <a:cs typeface="Arial" panose="020B0604020202020204" pitchFamily="34" charset="0"/>
              </a:rPr>
              <a:t>to </a:t>
            </a:r>
            <a:r>
              <a:rPr lang="en-US" sz="1800" dirty="0" smtClean="0">
                <a:latin typeface="Arial" panose="020B0604020202020204" pitchFamily="34" charset="0"/>
                <a:cs typeface="Arial" panose="020B0604020202020204" pitchFamily="34" charset="0"/>
              </a:rPr>
              <a:t>(iii); </a:t>
            </a:r>
            <a:r>
              <a:rPr lang="en-US" sz="1800" dirty="0">
                <a:latin typeface="Arial" panose="020B0604020202020204" pitchFamily="34" charset="0"/>
                <a:cs typeface="Arial" panose="020B0604020202020204" pitchFamily="34" charset="0"/>
              </a:rPr>
              <a:t>and</a:t>
            </a:r>
          </a:p>
          <a:p>
            <a:pPr marL="1377950" indent="-463550" algn="just">
              <a:buAutoNum type="romanLcParenBoth" startAt="2"/>
            </a:pPr>
            <a:r>
              <a:rPr lang="en-US" sz="1800" dirty="0" smtClean="0">
                <a:latin typeface="Arial" panose="020B0604020202020204" pitchFamily="34" charset="0"/>
                <a:cs typeface="Arial" panose="020B0604020202020204" pitchFamily="34" charset="0"/>
              </a:rPr>
              <a:t>technical drafting amendments to </a:t>
            </a:r>
            <a:r>
              <a:rPr lang="en-US" sz="1800" dirty="0">
                <a:latin typeface="Arial" panose="020B0604020202020204" pitchFamily="34" charset="0"/>
                <a:cs typeface="Arial" panose="020B0604020202020204" pitchFamily="34" charset="0"/>
              </a:rPr>
              <a:t>improve readability and interpretation of the Bill</a:t>
            </a:r>
            <a:r>
              <a:rPr lang="en-US" sz="1800" dirty="0" smtClean="0">
                <a:latin typeface="Arial" panose="020B0604020202020204" pitchFamily="34" charset="0"/>
                <a:cs typeface="Arial" panose="020B0604020202020204" pitchFamily="34" charset="0"/>
              </a:rPr>
              <a:t>.</a:t>
            </a:r>
          </a:p>
          <a:p>
            <a:pPr marL="463550" indent="0" algn="just">
              <a:buNone/>
            </a:pPr>
            <a:r>
              <a:rPr lang="en-US" sz="1800" dirty="0" smtClean="0">
                <a:latin typeface="Arial" panose="020B0604020202020204" pitchFamily="34" charset="0"/>
                <a:cs typeface="Arial" panose="020B0604020202020204" pitchFamily="34" charset="0"/>
              </a:rPr>
              <a:t>•	Bill approved by the NCOP on 1 July 2020.</a:t>
            </a:r>
            <a:endParaRPr lang="en-US" sz="1800" dirty="0">
              <a:latin typeface="Arial" panose="020B0604020202020204" pitchFamily="34" charset="0"/>
              <a:cs typeface="Arial" panose="020B0604020202020204" pitchFamily="34" charset="0"/>
            </a:endParaRPr>
          </a:p>
          <a:p>
            <a:pPr marL="1377950" indent="-463550" algn="just">
              <a:buAutoNum type="romanLcParenBoth" startAt="2"/>
            </a:pPr>
            <a:endParaRPr lang="en-US" sz="1800" dirty="0">
              <a:latin typeface="Arial" panose="020B0604020202020204" pitchFamily="34" charset="0"/>
              <a:cs typeface="Arial" panose="020B0604020202020204" pitchFamily="34" charset="0"/>
            </a:endParaRPr>
          </a:p>
          <a:p>
            <a:pPr marL="914400" indent="-450850" algn="just">
              <a:buNone/>
            </a:pPr>
            <a:r>
              <a:rPr lang="en-US" sz="1800" dirty="0" smtClean="0">
                <a:latin typeface="Arial" panose="020B0604020202020204" pitchFamily="34" charset="0"/>
                <a:cs typeface="Arial" panose="020B0604020202020204" pitchFamily="34" charset="0"/>
              </a:rPr>
              <a:t> </a:t>
            </a:r>
          </a:p>
          <a:p>
            <a:pPr marL="914400" indent="-450850" algn="just">
              <a:buNone/>
            </a:pPr>
            <a:endParaRPr lang="en-US" sz="1800" dirty="0">
              <a:latin typeface="Arial" panose="020B0604020202020204" pitchFamily="34" charset="0"/>
              <a:cs typeface="Arial" panose="020B0604020202020204" pitchFamily="34" charset="0"/>
            </a:endParaRPr>
          </a:p>
          <a:p>
            <a:pPr marL="914400" indent="-450850" algn="just">
              <a:buNone/>
            </a:pPr>
            <a:endParaRPr lang="en-US" sz="1800" dirty="0" smtClean="0">
              <a:latin typeface="Arial" panose="020B0604020202020204" pitchFamily="34" charset="0"/>
              <a:cs typeface="Arial" panose="020B0604020202020204" pitchFamily="34" charset="0"/>
            </a:endParaRPr>
          </a:p>
          <a:p>
            <a:pPr marL="914400" indent="-450850" algn="just">
              <a:buNone/>
            </a:pPr>
            <a:endParaRPr lang="en-US" sz="1800" dirty="0">
              <a:latin typeface="Arial" panose="020B0604020202020204" pitchFamily="34" charset="0"/>
              <a:cs typeface="Arial" panose="020B0604020202020204" pitchFamily="34" charset="0"/>
            </a:endParaRPr>
          </a:p>
          <a:p>
            <a:pPr marL="0" indent="463550" algn="just">
              <a:buNone/>
            </a:pPr>
            <a:endParaRPr lang="en-US" sz="1600" b="1" dirty="0">
              <a:latin typeface="Arial" panose="020B0604020202020204" pitchFamily="34" charset="0"/>
              <a:cs typeface="Arial" panose="020B0604020202020204" pitchFamily="34" charset="0"/>
            </a:endParaRPr>
          </a:p>
          <a:p>
            <a:pPr marL="0" indent="463550" algn="just">
              <a:buNone/>
            </a:pPr>
            <a:endParaRPr lang="en-US" sz="16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38664054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143000"/>
            <a:ext cx="9067800" cy="381000"/>
          </a:xfrm>
        </p:spPr>
        <p:txBody>
          <a:bodyPr>
            <a:normAutofit fontScale="90000"/>
          </a:bodyPr>
          <a:lstStyle/>
          <a:p>
            <a:fld id="{556631B4-7078-4796-8C4B-0888D70C5AFB}" type="slidenum">
              <a:rPr lang="en-US" sz="1600" b="1" smtClean="0">
                <a:latin typeface="Arial" panose="020B0604020202020204" pitchFamily="34" charset="0"/>
                <a:cs typeface="Arial" panose="020B0604020202020204" pitchFamily="34" charset="0"/>
              </a:rPr>
              <a:pPr/>
              <a:t>8</a:t>
            </a:fld>
            <a:r>
              <a:rPr lang="en-US" sz="2400" b="1" dirty="0" smtClean="0">
                <a:latin typeface="Arial" panose="020B0604020202020204" pitchFamily="34" charset="0"/>
                <a:cs typeface="Arial" panose="020B0604020202020204" pitchFamily="34" charset="0"/>
              </a:rPr>
              <a:t/>
            </a:r>
            <a:br>
              <a:rPr lang="en-US" sz="2400" b="1" dirty="0" smtClean="0">
                <a:latin typeface="Arial" panose="020B0604020202020204" pitchFamily="34" charset="0"/>
                <a:cs typeface="Arial" panose="020B0604020202020204" pitchFamily="34" charset="0"/>
              </a:rPr>
            </a:br>
            <a:endParaRPr lang="en-US" sz="2400" b="1" dirty="0">
              <a:latin typeface="Arial" panose="020B0604020202020204" pitchFamily="34" charset="0"/>
              <a:cs typeface="Arial" panose="020B0604020202020204" pitchFamily="34" charset="0"/>
            </a:endParaRPr>
          </a:p>
        </p:txBody>
      </p:sp>
      <p:sp>
        <p:nvSpPr>
          <p:cNvPr id="3" name="Subtitle 2"/>
          <p:cNvSpPr>
            <a:spLocks noGrp="1"/>
          </p:cNvSpPr>
          <p:nvPr>
            <p:ph type="subTitle" idx="4294967295"/>
          </p:nvPr>
        </p:nvSpPr>
        <p:spPr>
          <a:xfrm>
            <a:off x="0" y="1143000"/>
            <a:ext cx="8915400" cy="4953000"/>
          </a:xfrm>
        </p:spPr>
        <p:txBody>
          <a:bodyPr>
            <a:noAutofit/>
          </a:bodyPr>
          <a:lstStyle/>
          <a:p>
            <a:pPr marL="0" indent="463550" algn="just">
              <a:spcBef>
                <a:spcPts val="0"/>
              </a:spcBef>
              <a:buNone/>
            </a:pPr>
            <a:r>
              <a:rPr lang="en-US" sz="1800" b="1" dirty="0" smtClean="0">
                <a:latin typeface="Arial" panose="020B0604020202020204" pitchFamily="34" charset="0"/>
                <a:cs typeface="Arial" panose="020B0604020202020204" pitchFamily="34" charset="0"/>
              </a:rPr>
              <a:t>3.	Overview of provisions </a:t>
            </a:r>
            <a:r>
              <a:rPr lang="en-US" sz="1800" b="1" dirty="0">
                <a:latin typeface="Arial" panose="020B0604020202020204" pitchFamily="34" charset="0"/>
                <a:cs typeface="Arial" panose="020B0604020202020204" pitchFamily="34" charset="0"/>
              </a:rPr>
              <a:t>of </a:t>
            </a:r>
            <a:r>
              <a:rPr lang="en-US" sz="1800" b="1" dirty="0" smtClean="0">
                <a:latin typeface="Arial" panose="020B0604020202020204" pitchFamily="34" charset="0"/>
                <a:cs typeface="Arial" panose="020B0604020202020204" pitchFamily="34" charset="0"/>
              </a:rPr>
              <a:t>Bill</a:t>
            </a:r>
          </a:p>
          <a:p>
            <a:pPr marL="0" indent="463550" algn="just">
              <a:spcBef>
                <a:spcPts val="0"/>
              </a:spcBef>
              <a:buNone/>
            </a:pPr>
            <a:endParaRPr lang="en-US" sz="1800" b="1" dirty="0">
              <a:latin typeface="Arial" panose="020B0604020202020204" pitchFamily="34" charset="0"/>
              <a:cs typeface="Arial" panose="020B0604020202020204" pitchFamily="34" charset="0"/>
            </a:endParaRPr>
          </a:p>
          <a:p>
            <a:pPr marL="463550" indent="0" algn="just">
              <a:spcBef>
                <a:spcPts val="0"/>
              </a:spcBef>
              <a:buNone/>
            </a:pPr>
            <a:r>
              <a:rPr lang="en-US" sz="1800" dirty="0" smtClean="0">
                <a:latin typeface="Arial" panose="020B0604020202020204" pitchFamily="34" charset="0"/>
                <a:cs typeface="Arial" panose="020B0604020202020204" pitchFamily="34" charset="0"/>
              </a:rPr>
              <a:t>The </a:t>
            </a:r>
            <a:r>
              <a:rPr lang="en-US" sz="1800" dirty="0">
                <a:latin typeface="Arial" panose="020B0604020202020204" pitchFamily="34" charset="0"/>
                <a:cs typeface="Arial" panose="020B0604020202020204" pitchFamily="34" charset="0"/>
              </a:rPr>
              <a:t>Bill aims to </a:t>
            </a:r>
            <a:r>
              <a:rPr lang="en-US" sz="1800" dirty="0" err="1">
                <a:latin typeface="Arial" panose="020B0604020202020204" pitchFamily="34" charset="0"/>
                <a:cs typeface="Arial" panose="020B0604020202020204" pitchFamily="34" charset="0"/>
              </a:rPr>
              <a:t>rationalise</a:t>
            </a:r>
            <a:r>
              <a:rPr lang="en-US" sz="1800" dirty="0">
                <a:latin typeface="Arial" panose="020B0604020202020204" pitchFamily="34" charset="0"/>
                <a:cs typeface="Arial" panose="020B0604020202020204" pitchFamily="34" charset="0"/>
              </a:rPr>
              <a:t> the laws of South Africa which deal with cybercrime into a single law which:</a:t>
            </a:r>
          </a:p>
          <a:p>
            <a:pPr marL="0" indent="463550" algn="just">
              <a:spcBef>
                <a:spcPts val="0"/>
              </a:spcBef>
              <a:buNone/>
            </a:pPr>
            <a:r>
              <a:rPr lang="en-US" sz="1800" dirty="0" smtClean="0">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Criminalises</a:t>
            </a:r>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conduct considered to be cybercrimes;</a:t>
            </a:r>
          </a:p>
          <a:p>
            <a:pPr marL="914400" indent="-450850" algn="just">
              <a:spcBef>
                <a:spcPts val="0"/>
              </a:spcBef>
              <a:buNone/>
            </a:pPr>
            <a:r>
              <a:rPr lang="en-US" sz="1800" dirty="0" smtClean="0">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criminalises</a:t>
            </a:r>
            <a:r>
              <a:rPr lang="en-US" sz="1800" dirty="0">
                <a:latin typeface="Arial" panose="020B0604020202020204" pitchFamily="34" charset="0"/>
                <a:cs typeface="Arial" panose="020B0604020202020204" pitchFamily="34" charset="0"/>
              </a:rPr>
              <a:t> the distribution of data messages which are harmful and to provide for </a:t>
            </a:r>
            <a:r>
              <a:rPr lang="en-US" sz="1800" dirty="0" smtClean="0">
                <a:latin typeface="Arial" panose="020B0604020202020204" pitchFamily="34" charset="0"/>
                <a:cs typeface="Arial" panose="020B0604020202020204" pitchFamily="34" charset="0"/>
              </a:rPr>
              <a:t>protection </a:t>
            </a:r>
            <a:r>
              <a:rPr lang="en-US" sz="1800" dirty="0">
                <a:latin typeface="Arial" panose="020B0604020202020204" pitchFamily="34" charset="0"/>
                <a:cs typeface="Arial" panose="020B0604020202020204" pitchFamily="34" charset="0"/>
              </a:rPr>
              <a:t>orders to protect victims against harm;</a:t>
            </a:r>
          </a:p>
          <a:p>
            <a:pPr marL="0" indent="463550" algn="just">
              <a:spcBef>
                <a:spcPts val="0"/>
              </a:spcBef>
              <a:buNone/>
            </a:pPr>
            <a:r>
              <a:rPr lang="en-US" sz="1800" dirty="0" smtClean="0">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rPr>
              <a:t>	regulates jurisdiction in respect of cybercrimes;</a:t>
            </a:r>
          </a:p>
          <a:p>
            <a:pPr marL="0" indent="463550" algn="just">
              <a:spcBef>
                <a:spcPts val="0"/>
              </a:spcBef>
              <a:buNone/>
            </a:pPr>
            <a:r>
              <a:rPr lang="en-US" sz="1800" dirty="0" smtClean="0">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rPr>
              <a:t>	regulates the powers to investigate cybercrimes; </a:t>
            </a:r>
          </a:p>
          <a:p>
            <a:pPr marL="914400" indent="-450850" algn="just">
              <a:spcBef>
                <a:spcPts val="0"/>
              </a:spcBef>
              <a:buNone/>
            </a:pPr>
            <a:r>
              <a:rPr lang="en-US" sz="1800" dirty="0" smtClean="0">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rPr>
              <a:t>	regulates aspects relating to mutual assistance in respect of the investigation of cybercrimes; </a:t>
            </a:r>
          </a:p>
          <a:p>
            <a:pPr marL="914400" indent="-450850" algn="just">
              <a:spcBef>
                <a:spcPts val="0"/>
              </a:spcBef>
              <a:buNone/>
            </a:pPr>
            <a:r>
              <a:rPr lang="en-US" sz="1800" dirty="0">
                <a:latin typeface="Arial" panose="020B0604020202020204" pitchFamily="34" charset="0"/>
                <a:cs typeface="Arial" panose="020B0604020202020204" pitchFamily="34" charset="0"/>
              </a:rPr>
              <a:t>•	provides for the establishment of a designated Point of Contact within the </a:t>
            </a:r>
            <a:r>
              <a:rPr lang="en-US" sz="1800" dirty="0" smtClean="0">
                <a:latin typeface="Arial" panose="020B0604020202020204" pitchFamily="34" charset="0"/>
                <a:cs typeface="Arial" panose="020B0604020202020204" pitchFamily="34" charset="0"/>
              </a:rPr>
              <a:t>SAPS; </a:t>
            </a:r>
            <a:endParaRPr lang="en-US" sz="1800" dirty="0">
              <a:latin typeface="Arial" panose="020B0604020202020204" pitchFamily="34" charset="0"/>
              <a:cs typeface="Arial" panose="020B0604020202020204" pitchFamily="34" charset="0"/>
            </a:endParaRPr>
          </a:p>
          <a:p>
            <a:pPr marL="914400" indent="-450850" algn="just">
              <a:spcBef>
                <a:spcPts val="0"/>
              </a:spcBef>
              <a:buNone/>
            </a:pPr>
            <a:r>
              <a:rPr lang="en-US" sz="1800" dirty="0">
                <a:latin typeface="Arial" panose="020B0604020202020204" pitchFamily="34" charset="0"/>
                <a:cs typeface="Arial" panose="020B0604020202020204" pitchFamily="34" charset="0"/>
              </a:rPr>
              <a:t>•	provides for the proof of certain facts by affidavit in criminal matters involving cybercrimes; </a:t>
            </a:r>
          </a:p>
          <a:p>
            <a:pPr marL="914400" indent="-450850" algn="just">
              <a:spcBef>
                <a:spcPts val="0"/>
              </a:spcBef>
              <a:buNone/>
            </a:pPr>
            <a:r>
              <a:rPr lang="en-US" sz="1800" dirty="0">
                <a:latin typeface="Arial" panose="020B0604020202020204" pitchFamily="34" charset="0"/>
                <a:cs typeface="Arial" panose="020B0604020202020204" pitchFamily="34" charset="0"/>
              </a:rPr>
              <a:t>•	imposes obligations on electronic communications service providers and financial institutions to report cybercrimes to the SAPS; </a:t>
            </a:r>
          </a:p>
          <a:p>
            <a:pPr marL="0" indent="463550" algn="just">
              <a:spcBef>
                <a:spcPts val="0"/>
              </a:spcBef>
              <a:buNone/>
            </a:pPr>
            <a:endParaRPr lang="en-US" sz="1800" dirty="0" smtClean="0">
              <a:latin typeface="Arial" panose="020B0604020202020204" pitchFamily="34" charset="0"/>
              <a:cs typeface="Arial" panose="020B0604020202020204" pitchFamily="34" charset="0"/>
            </a:endParaRPr>
          </a:p>
          <a:p>
            <a:pPr marL="0" indent="463550" algn="just">
              <a:buNone/>
            </a:pPr>
            <a:endParaRPr lang="en-US" sz="16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24371928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143000"/>
            <a:ext cx="9067800" cy="381000"/>
          </a:xfrm>
        </p:spPr>
        <p:txBody>
          <a:bodyPr>
            <a:normAutofit fontScale="90000"/>
          </a:bodyPr>
          <a:lstStyle/>
          <a:p>
            <a:fld id="{556631B4-7078-4796-8C4B-0888D70C5AFB}" type="slidenum">
              <a:rPr lang="en-US" sz="1600" b="1" smtClean="0">
                <a:latin typeface="Arial" panose="020B0604020202020204" pitchFamily="34" charset="0"/>
                <a:cs typeface="Arial" panose="020B0604020202020204" pitchFamily="34" charset="0"/>
              </a:rPr>
              <a:pPr/>
              <a:t>9</a:t>
            </a:fld>
            <a:r>
              <a:rPr lang="en-US" sz="2400" b="1" dirty="0" smtClean="0">
                <a:latin typeface="Arial" panose="020B0604020202020204" pitchFamily="34" charset="0"/>
                <a:cs typeface="Arial" panose="020B0604020202020204" pitchFamily="34" charset="0"/>
              </a:rPr>
              <a:t/>
            </a:r>
            <a:br>
              <a:rPr lang="en-US" sz="2400" b="1" dirty="0" smtClean="0">
                <a:latin typeface="Arial" panose="020B0604020202020204" pitchFamily="34" charset="0"/>
                <a:cs typeface="Arial" panose="020B0604020202020204" pitchFamily="34" charset="0"/>
              </a:rPr>
            </a:br>
            <a:endParaRPr lang="en-US" sz="2400" b="1" dirty="0">
              <a:latin typeface="Arial" panose="020B0604020202020204" pitchFamily="34" charset="0"/>
              <a:cs typeface="Arial" panose="020B0604020202020204" pitchFamily="34" charset="0"/>
            </a:endParaRPr>
          </a:p>
        </p:txBody>
      </p:sp>
      <p:sp>
        <p:nvSpPr>
          <p:cNvPr id="3" name="Subtitle 2"/>
          <p:cNvSpPr>
            <a:spLocks noGrp="1"/>
          </p:cNvSpPr>
          <p:nvPr>
            <p:ph type="subTitle" idx="4294967295"/>
          </p:nvPr>
        </p:nvSpPr>
        <p:spPr>
          <a:xfrm>
            <a:off x="0" y="1143000"/>
            <a:ext cx="8915400" cy="4953000"/>
          </a:xfrm>
        </p:spPr>
        <p:txBody>
          <a:bodyPr>
            <a:noAutofit/>
          </a:bodyPr>
          <a:lstStyle/>
          <a:p>
            <a:pPr marL="914400" indent="-450850" algn="just">
              <a:spcBef>
                <a:spcPts val="0"/>
              </a:spcBef>
              <a:buNone/>
            </a:pPr>
            <a:r>
              <a:rPr lang="en-US" sz="1800" dirty="0" smtClean="0">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rPr>
              <a:t>	provides for capacity building by the SAPS to detect, prevent and investigate cybercrimes; </a:t>
            </a:r>
          </a:p>
          <a:p>
            <a:pPr marL="914400" indent="-450850" algn="just">
              <a:spcBef>
                <a:spcPts val="0"/>
              </a:spcBef>
              <a:buNone/>
            </a:pPr>
            <a:r>
              <a:rPr lang="en-US" sz="1800" dirty="0" smtClean="0">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rPr>
              <a:t>	provides that the Executive mays enter into agreements with foreign States to promote measures aimed at the detection, prevention, mitigation and investigation of cybercrimes; </a:t>
            </a:r>
            <a:endParaRPr lang="en-US" sz="1800" dirty="0" smtClean="0">
              <a:latin typeface="Arial" panose="020B0604020202020204" pitchFamily="34" charset="0"/>
              <a:cs typeface="Arial" panose="020B0604020202020204" pitchFamily="34" charset="0"/>
            </a:endParaRPr>
          </a:p>
          <a:p>
            <a:pPr marL="914400" indent="-450850" algn="just">
              <a:spcBef>
                <a:spcPts val="0"/>
              </a:spcBef>
              <a:buNone/>
            </a:pPr>
            <a:r>
              <a:rPr lang="en-US" sz="1800" dirty="0" smtClean="0">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rPr>
              <a:t>	repeals and amends other provisions on the Statute Book that deal with similar conduct as those provided for in the Bill; and</a:t>
            </a:r>
          </a:p>
          <a:p>
            <a:pPr marL="0" indent="463550" algn="just">
              <a:spcBef>
                <a:spcPts val="0"/>
              </a:spcBef>
              <a:buNone/>
            </a:pPr>
            <a:r>
              <a:rPr lang="en-US" sz="1800" dirty="0">
                <a:latin typeface="Arial" panose="020B0604020202020204" pitchFamily="34" charset="0"/>
                <a:cs typeface="Arial" panose="020B0604020202020204" pitchFamily="34" charset="0"/>
              </a:rPr>
              <a:t>•	provides for matters connected therewith.</a:t>
            </a:r>
          </a:p>
          <a:p>
            <a:pPr marL="0" indent="463550" algn="just">
              <a:spcBef>
                <a:spcPts val="0"/>
              </a:spcBef>
              <a:buNone/>
            </a:pPr>
            <a:endParaRPr lang="en-US" sz="1800" dirty="0" smtClean="0">
              <a:latin typeface="Arial" panose="020B0604020202020204" pitchFamily="34" charset="0"/>
              <a:cs typeface="Arial" panose="020B0604020202020204" pitchFamily="34" charset="0"/>
            </a:endParaRPr>
          </a:p>
          <a:p>
            <a:pPr marL="0" indent="463550" algn="just">
              <a:spcBef>
                <a:spcPts val="0"/>
              </a:spcBef>
              <a:buNone/>
            </a:pPr>
            <a:r>
              <a:rPr lang="en-US" sz="1800" dirty="0" smtClean="0">
                <a:latin typeface="Arial" panose="020B0604020202020204" pitchFamily="34" charset="0"/>
                <a:cs typeface="Arial" panose="020B0604020202020204" pitchFamily="34" charset="0"/>
              </a:rPr>
              <a:t>The provisions of the Bill are discussed in more detail in paragraphs  4 to 12 </a:t>
            </a:r>
            <a:r>
              <a:rPr lang="en-US" sz="1800" i="1" dirty="0" smtClean="0">
                <a:latin typeface="Arial" panose="020B0604020202020204" pitchFamily="34" charset="0"/>
                <a:cs typeface="Arial" panose="020B0604020202020204" pitchFamily="34" charset="0"/>
              </a:rPr>
              <a:t>infra.</a:t>
            </a:r>
          </a:p>
          <a:p>
            <a:pPr marL="0" indent="463550" algn="just">
              <a:spcBef>
                <a:spcPts val="0"/>
              </a:spcBef>
              <a:buNone/>
            </a:pPr>
            <a:endParaRPr lang="en-US" sz="1800" i="1" dirty="0" smtClean="0">
              <a:latin typeface="Arial" panose="020B0604020202020204" pitchFamily="34" charset="0"/>
              <a:cs typeface="Arial" panose="020B0604020202020204" pitchFamily="34" charset="0"/>
            </a:endParaRPr>
          </a:p>
          <a:p>
            <a:pPr marL="914400" indent="-450850" algn="just">
              <a:buAutoNum type="arabicPeriod" startAt="4"/>
            </a:pPr>
            <a:r>
              <a:rPr lang="en-US" sz="1800" b="1" dirty="0" smtClean="0">
                <a:latin typeface="Arial" panose="020B0604020202020204" pitchFamily="34" charset="0"/>
                <a:cs typeface="Arial" panose="020B0604020202020204" pitchFamily="34" charset="0"/>
              </a:rPr>
              <a:t>Definitions</a:t>
            </a:r>
          </a:p>
          <a:p>
            <a:pPr marL="914400" indent="-450850" algn="just">
              <a:buNone/>
            </a:pPr>
            <a:r>
              <a:rPr lang="en-US" sz="1800" dirty="0">
                <a:latin typeface="Arial" panose="020B0604020202020204" pitchFamily="34" charset="0"/>
                <a:cs typeface="Arial" panose="020B0604020202020204" pitchFamily="34" charset="0"/>
              </a:rPr>
              <a:t>•	Clause 1(1) contains various definitions aimed at facilitating the interpretation of the Bill. </a:t>
            </a:r>
          </a:p>
          <a:p>
            <a:pPr marL="914400" indent="-450850" algn="just">
              <a:buNone/>
            </a:pPr>
            <a:r>
              <a:rPr lang="en-US" sz="1800" dirty="0" smtClean="0">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rPr>
              <a:t>	Clause 1(2) aims to clarify the application of the Protection of Personal Information Act, </a:t>
            </a:r>
            <a:r>
              <a:rPr lang="en-US" sz="1800" dirty="0" smtClean="0">
                <a:latin typeface="Arial" panose="020B0604020202020204" pitchFamily="34" charset="0"/>
                <a:cs typeface="Arial" panose="020B0604020202020204" pitchFamily="34" charset="0"/>
              </a:rPr>
              <a:t>2013, in </a:t>
            </a:r>
            <a:r>
              <a:rPr lang="en-US" sz="1800" dirty="0">
                <a:latin typeface="Arial" panose="020B0604020202020204" pitchFamily="34" charset="0"/>
                <a:cs typeface="Arial" panose="020B0604020202020204" pitchFamily="34" charset="0"/>
              </a:rPr>
              <a:t>respect of the offences </a:t>
            </a:r>
            <a:r>
              <a:rPr lang="en-US" sz="1800" dirty="0" smtClean="0">
                <a:latin typeface="Arial" panose="020B0604020202020204" pitchFamily="34" charset="0"/>
                <a:cs typeface="Arial" panose="020B0604020202020204" pitchFamily="34" charset="0"/>
              </a:rPr>
              <a:t>in </a:t>
            </a:r>
            <a:r>
              <a:rPr lang="en-US" sz="1800" dirty="0">
                <a:latin typeface="Arial" panose="020B0604020202020204" pitchFamily="34" charset="0"/>
                <a:cs typeface="Arial" panose="020B0604020202020204" pitchFamily="34" charset="0"/>
              </a:rPr>
              <a:t>clause 2, 3(2) or (3) or 7(1) or (2), of the Bill. </a:t>
            </a:r>
          </a:p>
          <a:p>
            <a:pPr marL="463550" indent="0" algn="just">
              <a:buNone/>
            </a:pPr>
            <a:endParaRPr lang="en-US" sz="1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0959738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5101</TotalTime>
  <Words>156</Words>
  <Application>Microsoft Office PowerPoint</Application>
  <PresentationFormat>On-screen Show (4:3)</PresentationFormat>
  <Paragraphs>211</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  Overview of the Cybercrimes Bill [B6B-2017] Portfolio Committee on Justice and  Correctional Services (19 August 2020) </vt:lpstr>
      <vt:lpstr>2 </vt:lpstr>
      <vt:lpstr>3 </vt:lpstr>
      <vt:lpstr>4 </vt:lpstr>
      <vt:lpstr>5 </vt:lpstr>
      <vt:lpstr>6 </vt:lpstr>
      <vt:lpstr>7 </vt:lpstr>
      <vt:lpstr>8 </vt:lpstr>
      <vt:lpstr>9 </vt:lpstr>
      <vt:lpstr>10 </vt:lpstr>
      <vt:lpstr>11 </vt:lpstr>
      <vt:lpstr>12 </vt:lpstr>
      <vt:lpstr>13 </vt:lpstr>
      <vt:lpstr>14 </vt:lpstr>
      <vt:lpstr>15 </vt:lpstr>
      <vt:lpstr>16 </vt:lpstr>
      <vt:lpstr>17 </vt:lpstr>
      <vt:lpstr>18 </vt:lpstr>
      <vt:lpstr>19 </vt:lpstr>
      <vt:lpstr>20 </vt:lpstr>
      <vt:lpstr>21 </vt:lpstr>
      <vt:lpstr>22 </vt:lpstr>
      <vt:lpstr>23 </vt:lpstr>
      <vt:lpstr>24 </vt:lpstr>
      <vt:lpstr>25 </vt:lpstr>
      <vt:lpstr>26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Colloquium</dc:title>
  <dc:creator>Bhaktawar Nina</dc:creator>
  <cp:lastModifiedBy>USER</cp:lastModifiedBy>
  <cp:revision>350</cp:revision>
  <cp:lastPrinted>2018-10-09T12:35:00Z</cp:lastPrinted>
  <dcterms:created xsi:type="dcterms:W3CDTF">2015-10-15T09:51:46Z</dcterms:created>
  <dcterms:modified xsi:type="dcterms:W3CDTF">2020-08-20T18:20:30Z</dcterms:modified>
</cp:coreProperties>
</file>