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3"/>
  </p:sldMasterIdLst>
  <p:notesMasterIdLst>
    <p:notesMasterId r:id="rId31"/>
  </p:notesMasterIdLst>
  <p:handoutMasterIdLst>
    <p:handoutMasterId r:id="rId32"/>
  </p:handoutMasterIdLst>
  <p:sldIdLst>
    <p:sldId id="1124" r:id="rId4"/>
    <p:sldId id="279" r:id="rId5"/>
    <p:sldId id="1982" r:id="rId6"/>
    <p:sldId id="2074" r:id="rId7"/>
    <p:sldId id="2075" r:id="rId8"/>
    <p:sldId id="2092" r:id="rId9"/>
    <p:sldId id="2076" r:id="rId10"/>
    <p:sldId id="2078" r:id="rId11"/>
    <p:sldId id="2065" r:id="rId12"/>
    <p:sldId id="2070" r:id="rId13"/>
    <p:sldId id="1508" r:id="rId14"/>
    <p:sldId id="2072" r:id="rId15"/>
    <p:sldId id="1735" r:id="rId16"/>
    <p:sldId id="2093" r:id="rId17"/>
    <p:sldId id="2038" r:id="rId18"/>
    <p:sldId id="1459" r:id="rId19"/>
    <p:sldId id="1505" r:id="rId20"/>
    <p:sldId id="256" r:id="rId21"/>
    <p:sldId id="2096" r:id="rId22"/>
    <p:sldId id="2097" r:id="rId23"/>
    <p:sldId id="2084" r:id="rId24"/>
    <p:sldId id="2052" r:id="rId25"/>
    <p:sldId id="2086" r:id="rId26"/>
    <p:sldId id="2087" r:id="rId27"/>
    <p:sldId id="2088" r:id="rId28"/>
    <p:sldId id="2035" r:id="rId29"/>
    <p:sldId id="1173" r:id="rId30"/>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xmlns=""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15900"/>
    <a:srgbClr val="EF4718"/>
    <a:srgbClr val="F9671C"/>
    <a:srgbClr val="3C8C40"/>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343" autoAdjust="0"/>
  </p:normalViewPr>
  <p:slideViewPr>
    <p:cSldViewPr snapToObjects="1">
      <p:cViewPr varScale="1">
        <p:scale>
          <a:sx n="56" d="100"/>
          <a:sy n="56" d="100"/>
        </p:scale>
        <p:origin x="-7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2020/08/18</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2020/08/18</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Since 2016, </a:t>
            </a:r>
            <a:r>
              <a:rPr lang="en-ZA" dirty="0" err="1"/>
              <a:t>Kannaland</a:t>
            </a:r>
            <a:r>
              <a:rPr lang="en-ZA" dirty="0"/>
              <a:t> Municipality has improved drastically through the following:</a:t>
            </a:r>
          </a:p>
          <a:p>
            <a:r>
              <a:rPr lang="en-ZA" dirty="0"/>
              <a:t>The Council leadership, which resulted in the removing of certain officials who were later investigated for many acts of corruption. </a:t>
            </a:r>
          </a:p>
          <a:p>
            <a:r>
              <a:rPr lang="en-ZA" dirty="0"/>
              <a:t>There was a general improvement of governance and financial management, as well as the implementation of projects and addressing issues, e.g. the payment of debt to ESKOM.</a:t>
            </a:r>
          </a:p>
          <a:p>
            <a:endParaRPr lang="en-GB" dirty="0"/>
          </a:p>
        </p:txBody>
      </p:sp>
      <p:sp>
        <p:nvSpPr>
          <p:cNvPr id="4" name="Slide Number Placeholder 3"/>
          <p:cNvSpPr>
            <a:spLocks noGrp="1"/>
          </p:cNvSpPr>
          <p:nvPr>
            <p:ph type="sldNum" sz="quarter" idx="10"/>
          </p:nvPr>
        </p:nvSpPr>
        <p:spPr/>
        <p:txBody>
          <a:bodyPr/>
          <a:lstStyle/>
          <a:p>
            <a:fld id="{88B4E2DD-FB8F-4157-940A-E3B8B514D0DC}" type="slidenum">
              <a:rPr lang="en-ZA" smtClean="0"/>
              <a:pPr/>
              <a:t>4</a:t>
            </a:fld>
            <a:endParaRPr lang="en-ZA"/>
          </a:p>
        </p:txBody>
      </p:sp>
    </p:spTree>
    <p:extLst>
      <p:ext uri="{BB962C8B-B14F-4D97-AF65-F5344CB8AC3E}">
        <p14:creationId xmlns:p14="http://schemas.microsoft.com/office/powerpoint/2010/main" xmlns="" val="24705260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2455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550" rtl="0" eaLnBrk="1" fontAlgn="auto" latinLnBrk="0" hangingPunct="1">
                <a:lnSpc>
                  <a:spcPct val="100000"/>
                </a:lnSpc>
                <a:spcBef>
                  <a:spcPts val="0"/>
                </a:spcBef>
                <a:spcAft>
                  <a:spcPts val="0"/>
                </a:spcAft>
                <a:buClrTx/>
                <a:buSzTx/>
                <a:buFontTx/>
                <a:buNone/>
                <a:tabLst/>
                <a:defRPr/>
              </a:pPr>
              <a:t>24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35870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2455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55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31304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7021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4069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02981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6245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2455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55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85581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a:t>Infrastructure – solid waste is the basic service that is least adequately served. This is mostly due to large rural areas within the Municipality. </a:t>
            </a:r>
            <a:r>
              <a:rPr lang="en-US" dirty="0"/>
              <a:t>Waste collection is a day today activity in the City, Seshego, Mankweng, and Sebayeng Townships. Municipal trucks collect waste once a week at residential areas/suburbs/Townships and daily at businesses and industrial areas. A plan is contemplated to roll out this service to rural areas also. </a:t>
            </a:r>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a:t>Sanitation </a:t>
            </a:r>
            <a:r>
              <a:rPr lang="en-US" dirty="0"/>
              <a:t>– also not adequately served: In rural areas households are providing their own infrastructure which does not adhere to basic LOS. Rural household sanitation projects are recommended.</a:t>
            </a:r>
          </a:p>
          <a:p>
            <a:pPr marL="171450" indent="-171450">
              <a:buFont typeface="Arial" panose="020B0604020202020204" pitchFamily="34" charset="0"/>
              <a:buChar char="•"/>
            </a:pPr>
            <a:endParaRPr lang="en-ZA" dirty="0"/>
          </a:p>
          <a:p>
            <a:pPr marL="171450" indent="-171450">
              <a:buFont typeface="Arial" panose="020B0604020202020204" pitchFamily="34" charset="0"/>
              <a:buChar char="•"/>
            </a:pPr>
            <a:r>
              <a:rPr lang="en-ZA" dirty="0"/>
              <a:t>R</a:t>
            </a:r>
            <a:r>
              <a:rPr lang="en-US" dirty="0" err="1"/>
              <a:t>oads</a:t>
            </a:r>
            <a:r>
              <a:rPr lang="en-US" dirty="0"/>
              <a:t> and </a:t>
            </a:r>
            <a:r>
              <a:rPr lang="en-US" dirty="0" err="1"/>
              <a:t>stormwater</a:t>
            </a:r>
            <a:r>
              <a:rPr lang="en-US" dirty="0"/>
              <a:t> backlog: </a:t>
            </a:r>
            <a:r>
              <a:rPr lang="en-GB" sz="1200" kern="1200" dirty="0">
                <a:solidFill>
                  <a:schemeClr val="tx1"/>
                </a:solidFill>
                <a:effectLst/>
                <a:latin typeface="+mn-lt"/>
                <a:ea typeface="+mn-ea"/>
                <a:cs typeface="+mn-cs"/>
              </a:rPr>
              <a:t>Due to the establishment of new developments both formal and informal settlements coupled with the recent incorporation of part of Aganang Municipality into Polokwane Municipality</a:t>
            </a:r>
            <a:endParaRPr lang="en-US" dirty="0"/>
          </a:p>
        </p:txBody>
      </p:sp>
      <p:sp>
        <p:nvSpPr>
          <p:cNvPr id="4" name="Slide Number Placeholder 3"/>
          <p:cNvSpPr>
            <a:spLocks noGrp="1"/>
          </p:cNvSpPr>
          <p:nvPr>
            <p:ph type="sldNum" sz="quarter" idx="10"/>
          </p:nvPr>
        </p:nvSpPr>
        <p:spPr/>
        <p:txBody>
          <a:bodyPr/>
          <a:lstStyle/>
          <a:p>
            <a:fld id="{01BC2195-C800-4864-82BE-B5C4BE899676}" type="slidenum">
              <a:rPr lang="en-US" smtClean="0"/>
              <a:pPr/>
              <a:t>14</a:t>
            </a:fld>
            <a:endParaRPr lang="en-US"/>
          </a:p>
        </p:txBody>
      </p:sp>
    </p:spTree>
    <p:extLst>
      <p:ext uri="{BB962C8B-B14F-4D97-AF65-F5344CB8AC3E}">
        <p14:creationId xmlns:p14="http://schemas.microsoft.com/office/powerpoint/2010/main" xmlns="" val="365810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264880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2455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55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41363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2455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55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072180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xmlns=""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CBA45D6-8DAC-440D-BA96-F35058A2A5A0}" type="datetime1">
              <a:rPr lang="en-ZA" smtClean="0"/>
              <a:pPr/>
              <a:t>2020/08/18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3778535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85763" indent="-385763">
              <a:buFont typeface="+mj-lt"/>
              <a:buAutoNum type="arabicPeriod"/>
              <a:defRPr sz="1500">
                <a:latin typeface="Arial" panose="020B0604020202020204" pitchFamily="34" charset="0"/>
                <a:cs typeface="Arial" panose="020B0604020202020204" pitchFamily="34" charset="0"/>
              </a:defRPr>
            </a:lvl1pPr>
            <a:lvl2pPr marL="685800" indent="-342900">
              <a:buFont typeface="+mj-lt"/>
              <a:buAutoNum type="arabicPeriod"/>
              <a:defRPr sz="1500">
                <a:latin typeface="Arial" panose="020B0604020202020204" pitchFamily="34" charset="0"/>
                <a:cs typeface="Arial" panose="020B0604020202020204" pitchFamily="34" charset="0"/>
              </a:defRPr>
            </a:lvl2pPr>
            <a:lvl3pPr marL="1028700" indent="-342900">
              <a:buFont typeface="+mj-lt"/>
              <a:buAutoNum type="arabicPeriod"/>
              <a:defRPr sz="1500">
                <a:latin typeface="Arial" panose="020B0604020202020204" pitchFamily="34" charset="0"/>
                <a:cs typeface="Arial" panose="020B0604020202020204" pitchFamily="34" charset="0"/>
              </a:defRPr>
            </a:lvl3pPr>
            <a:lvl4pPr marL="1285875" indent="-257175">
              <a:buFont typeface="+mj-lt"/>
              <a:buAutoNum type="arabicPeriod"/>
              <a:defRPr sz="1500">
                <a:latin typeface="Arial" panose="020B0604020202020204" pitchFamily="34" charset="0"/>
                <a:cs typeface="Arial" panose="020B0604020202020204" pitchFamily="34" charset="0"/>
              </a:defRPr>
            </a:lvl4pPr>
            <a:lvl5pPr marL="1628775" indent="-257175">
              <a:buFont typeface="+mj-lt"/>
              <a:buAutoNum type="arabicPeriod"/>
              <a:defRPr sz="15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pPr/>
              <a:t>‹#›</a:t>
            </a:fld>
            <a:endParaRPr lang="en-ZA"/>
          </a:p>
        </p:txBody>
      </p:sp>
      <p:sp>
        <p:nvSpPr>
          <p:cNvPr id="9" name="Text Placeholder 8"/>
          <p:cNvSpPr>
            <a:spLocks noGrp="1"/>
          </p:cNvSpPr>
          <p:nvPr>
            <p:ph type="body" sz="quarter" idx="13" hasCustomPrompt="1"/>
          </p:nvPr>
        </p:nvSpPr>
        <p:spPr>
          <a:xfrm>
            <a:off x="628650" y="330200"/>
            <a:ext cx="7981950" cy="787400"/>
          </a:xfrm>
        </p:spPr>
        <p:txBody>
          <a:bodyPr anchor="ctr">
            <a:noAutofit/>
          </a:bodyPr>
          <a:lstStyle>
            <a:lvl1pPr marL="0" indent="0" algn="ctr">
              <a:buNone/>
              <a:defRPr sz="1800" b="1">
                <a:solidFill>
                  <a:srgbClr val="F9671C"/>
                </a:solidFill>
                <a:latin typeface="Arial" panose="020B0604020202020204" pitchFamily="34" charset="0"/>
                <a:cs typeface="Arial" panose="020B0604020202020204" pitchFamily="34" charset="0"/>
              </a:defRPr>
            </a:lvl1pPr>
            <a:lvl2pPr marL="342900" indent="0">
              <a:buNone/>
              <a:defRPr sz="1800" b="1">
                <a:solidFill>
                  <a:srgbClr val="EF4718"/>
                </a:solidFill>
                <a:latin typeface="Arial" panose="020B0604020202020204" pitchFamily="34" charset="0"/>
                <a:cs typeface="Arial" panose="020B0604020202020204" pitchFamily="34" charset="0"/>
              </a:defRPr>
            </a:lvl2pPr>
            <a:lvl3pPr marL="685800" indent="0">
              <a:buNone/>
              <a:defRPr sz="1800" b="1">
                <a:solidFill>
                  <a:srgbClr val="EF4718"/>
                </a:solidFill>
                <a:latin typeface="Arial" panose="020B0604020202020204" pitchFamily="34" charset="0"/>
                <a:cs typeface="Arial" panose="020B0604020202020204" pitchFamily="34" charset="0"/>
              </a:defRPr>
            </a:lvl3pPr>
            <a:lvl4pPr marL="1028700" indent="0">
              <a:buNone/>
              <a:defRPr sz="1800" b="1">
                <a:solidFill>
                  <a:srgbClr val="EF4718"/>
                </a:solidFill>
                <a:latin typeface="Arial" panose="020B0604020202020204" pitchFamily="34" charset="0"/>
                <a:cs typeface="Arial" panose="020B0604020202020204" pitchFamily="34" charset="0"/>
              </a:defRPr>
            </a:lvl4pPr>
            <a:lvl5pPr marL="1371600" indent="0">
              <a:buNone/>
              <a:defRPr sz="18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xmlns="" val="93275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8/18/2020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8/18/2020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8/18/2020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8/18/2020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8/18/2020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8/18/2020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8/18/2020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 id="2147483775" r:id="rId15"/>
    <p:sldLayoutId id="2147483776" r:id="rId16"/>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a:t>
            </a:r>
            <a:br>
              <a:rPr lang="en-US" sz="2800" dirty="0"/>
            </a:br>
            <a:r>
              <a:rPr lang="en-US" sz="2800" dirty="0"/>
              <a:t>POLOKWANE LOCAL MUNICIPALITY </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a:t>
            </a:r>
            <a:r>
              <a:rPr lang="en-US" sz="2400" dirty="0" err="1"/>
              <a:t>CoGTA</a:t>
            </a:r>
            <a:r>
              <a:rPr lang="en-US" sz="2400" dirty="0"/>
              <a:t>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600" dirty="0"/>
              <a:t>Presenter: Mr M Mogale</a:t>
            </a:r>
          </a:p>
          <a:p>
            <a:r>
              <a:rPr lang="en-US" sz="1600" dirty="0"/>
              <a:t>Time: 09H00</a:t>
            </a:r>
          </a:p>
          <a:p>
            <a:r>
              <a:rPr lang="en-US" sz="1600" dirty="0"/>
              <a:t>Date: 18 August 2020</a:t>
            </a:r>
          </a:p>
          <a:p>
            <a:r>
              <a:rPr lang="en-US" sz="1600" dirty="0"/>
              <a:t>Virtual Meeting</a:t>
            </a:r>
          </a:p>
        </p:txBody>
      </p:sp>
    </p:spTree>
    <p:extLst>
      <p:ext uri="{BB962C8B-B14F-4D97-AF65-F5344CB8AC3E}">
        <p14:creationId xmlns:p14="http://schemas.microsoft.com/office/powerpoint/2010/main" xmlns=""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76064"/>
          </a:xfrm>
          <a:ln>
            <a:solidFill>
              <a:schemeClr val="tx1"/>
            </a:solidFill>
          </a:ln>
        </p:spPr>
        <p:txBody>
          <a:bodyPr/>
          <a:lstStyle/>
          <a:p>
            <a:r>
              <a:rPr lang="en-US" sz="2600" dirty="0"/>
              <a:t>GOVERNANCE &amp; MUNICIPAL CAPACITY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836712"/>
            <a:ext cx="8352928" cy="5342103"/>
          </a:xfrm>
          <a:prstGeom prst="rect">
            <a:avLst/>
          </a:prstGeom>
          <a:noFill/>
          <a:ln>
            <a:solidFill>
              <a:schemeClr val="tx1"/>
            </a:solidFill>
          </a:ln>
        </p:spPr>
        <p:txBody>
          <a:bodyPr wrap="square" rtlCol="0">
            <a:spAutoFit/>
          </a:bodyPr>
          <a:lstStyle/>
          <a:p>
            <a:pPr marL="342900" lvl="0" indent="-342900" algn="just">
              <a:buFont typeface="Arial" panose="020B0604020202020204" pitchFamily="34" charset="0"/>
              <a:buChar char="•"/>
            </a:pPr>
            <a:r>
              <a:rPr lang="en-ZA" dirty="0"/>
              <a:t>Polokwane is a category B Municipality with an Executive Mayoral System combined with a Ward Participatory System as provided for in the section 12 Notice of the Municipal Structures Act, Act of 2000,  as gazetted by the Limpopo Provincial Government </a:t>
            </a:r>
          </a:p>
          <a:p>
            <a:pPr marL="342900" lvl="0" indent="-342900" algn="just">
              <a:buFont typeface="Arial" panose="020B0604020202020204" pitchFamily="34" charset="0"/>
              <a:buChar char="•"/>
            </a:pPr>
            <a:endParaRPr lang="en-ZA" dirty="0">
              <a:solidFill>
                <a:prstClr val="black"/>
              </a:solidFill>
            </a:endParaRPr>
          </a:p>
          <a:p>
            <a:pPr marL="342900" indent="-342900" algn="just">
              <a:buFont typeface="Arial" panose="020B0604020202020204" pitchFamily="34" charset="0"/>
              <a:buChar char="•"/>
            </a:pPr>
            <a:r>
              <a:rPr lang="en-ZA" dirty="0">
                <a:solidFill>
                  <a:prstClr val="black"/>
                </a:solidFill>
              </a:rPr>
              <a:t>The Municipality is constituted by 90 Councillors members (</a:t>
            </a:r>
            <a:r>
              <a:rPr lang="en-US" dirty="0">
                <a:effectLst/>
                <a:latin typeface="Arial" panose="020B0604020202020204" pitchFamily="34" charset="0"/>
                <a:ea typeface="Times New Roman" panose="02020603050405020304" pitchFamily="18" charset="0"/>
              </a:rPr>
              <a:t>ANC 50, EFF 27, DA 10, COPE 1, VF PLUS 1) </a:t>
            </a:r>
            <a:r>
              <a:rPr lang="en-ZA" dirty="0">
                <a:solidFill>
                  <a:prstClr val="black"/>
                </a:solidFill>
              </a:rPr>
              <a:t>and the African National Congress is the governing party. </a:t>
            </a:r>
          </a:p>
          <a:p>
            <a:pPr marL="342900" lvl="0" indent="-342900" algn="just">
              <a:buFont typeface="Arial" panose="020B0604020202020204" pitchFamily="34" charset="0"/>
              <a:buChar char="•"/>
            </a:pPr>
            <a:endParaRPr lang="en-ZA" dirty="0">
              <a:solidFill>
                <a:prstClr val="black"/>
              </a:solidFill>
            </a:endParaRPr>
          </a:p>
          <a:p>
            <a:pPr marL="342900" lvl="0" indent="-342900" algn="just">
              <a:buFont typeface="Arial" panose="020B0604020202020204" pitchFamily="34" charset="0"/>
              <a:buChar char="•"/>
            </a:pPr>
            <a:r>
              <a:rPr lang="en-ZA" b="1" dirty="0">
                <a:solidFill>
                  <a:prstClr val="black"/>
                </a:solidFill>
              </a:rPr>
              <a:t>Functionality of governance structures</a:t>
            </a:r>
            <a:r>
              <a:rPr lang="en-ZA" dirty="0">
                <a:solidFill>
                  <a:prstClr val="black"/>
                </a:solidFill>
              </a:rPr>
              <a:t>:</a:t>
            </a:r>
          </a:p>
          <a:p>
            <a:pPr lvl="0" algn="just"/>
            <a:r>
              <a:rPr lang="en-ZA" dirty="0">
                <a:solidFill>
                  <a:prstClr val="black"/>
                </a:solidFill>
                <a:ea typeface="Calibri" panose="020F0502020204030204" pitchFamily="34" charset="0"/>
                <a:cs typeface="Arial" panose="020B0604020202020204" pitchFamily="34" charset="0"/>
              </a:rPr>
              <a:t>There is stability in the Municipality and all the Council structures are functional .</a:t>
            </a:r>
            <a:endParaRPr lang="en-US" dirty="0">
              <a:ea typeface="Calibri" panose="020F0502020204030204" pitchFamily="34" charset="0"/>
              <a:cs typeface="Arial" panose="020B0604020202020204" pitchFamily="34" charset="0"/>
            </a:endParaRPr>
          </a:p>
          <a:p>
            <a:pPr marL="630238" lvl="1" indent="-273050" algn="just">
              <a:lnSpc>
                <a:spcPct val="115000"/>
              </a:lnSpc>
              <a:spcBef>
                <a:spcPts val="0"/>
              </a:spcBef>
              <a:spcAft>
                <a:spcPts val="0"/>
              </a:spcAft>
              <a:buFont typeface="Wingdings" panose="05000000000000000000" pitchFamily="2" charset="2"/>
              <a:buChar char="ü"/>
            </a:pPr>
            <a:r>
              <a:rPr lang="en-US" dirty="0">
                <a:ea typeface="Calibri" panose="020F0502020204030204" pitchFamily="34" charset="0"/>
                <a:cs typeface="Arial" panose="020B0604020202020204" pitchFamily="34" charset="0"/>
              </a:rPr>
              <a:t>Council and the Mayoral Committee meet on a regular basis since the inaugural meeting. </a:t>
            </a:r>
          </a:p>
          <a:p>
            <a:pPr marL="630238" lvl="1" indent="-273050" algn="just">
              <a:lnSpc>
                <a:spcPct val="115000"/>
              </a:lnSpc>
              <a:spcBef>
                <a:spcPts val="0"/>
              </a:spcBef>
              <a:spcAft>
                <a:spcPts val="0"/>
              </a:spcAft>
              <a:buFont typeface="Wingdings" panose="05000000000000000000" pitchFamily="2" charset="2"/>
              <a:buChar char="ü"/>
            </a:pPr>
            <a:r>
              <a:rPr lang="en-US" dirty="0">
                <a:ea typeface="Calibri" panose="020F0502020204030204" pitchFamily="34" charset="0"/>
                <a:cs typeface="Arial" panose="020B0604020202020204" pitchFamily="34" charset="0"/>
              </a:rPr>
              <a:t>An Audit and Performance Committee has been established and meet on a quarterly basis. </a:t>
            </a:r>
          </a:p>
          <a:p>
            <a:pPr marL="630238" lvl="1" indent="-273050" algn="just">
              <a:lnSpc>
                <a:spcPct val="115000"/>
              </a:lnSpc>
              <a:spcBef>
                <a:spcPts val="0"/>
              </a:spcBef>
              <a:spcAft>
                <a:spcPts val="0"/>
              </a:spcAft>
              <a:buFont typeface="Wingdings" panose="05000000000000000000" pitchFamily="2" charset="2"/>
              <a:buChar char="ü"/>
            </a:pPr>
            <a:r>
              <a:rPr lang="en-US" dirty="0">
                <a:ea typeface="Calibri" panose="020F0502020204030204" pitchFamily="34" charset="0"/>
                <a:cs typeface="Arial" panose="020B0604020202020204" pitchFamily="34" charset="0"/>
              </a:rPr>
              <a:t>MPAC Committee has been established and is meeting regularly.</a:t>
            </a:r>
          </a:p>
          <a:p>
            <a:pPr marL="630238" lvl="1" indent="-273050" algn="just">
              <a:lnSpc>
                <a:spcPct val="115000"/>
              </a:lnSpc>
              <a:spcBef>
                <a:spcPts val="0"/>
              </a:spcBef>
              <a:spcAft>
                <a:spcPts val="0"/>
              </a:spcAft>
              <a:buFont typeface="Wingdings" panose="05000000000000000000" pitchFamily="2" charset="2"/>
              <a:buChar char="ü"/>
            </a:pPr>
            <a:r>
              <a:rPr lang="en-US" dirty="0">
                <a:ea typeface="Calibri" panose="020F0502020204030204" pitchFamily="34" charset="0"/>
                <a:cs typeface="Arial" panose="020B0604020202020204" pitchFamily="34" charset="0"/>
              </a:rPr>
              <a:t>IDP Representative is meeting regularly </a:t>
            </a:r>
          </a:p>
          <a:p>
            <a:pPr marL="700088" lvl="1" indent="-342900" algn="just">
              <a:lnSpc>
                <a:spcPct val="115000"/>
              </a:lnSpc>
              <a:spcBef>
                <a:spcPts val="0"/>
              </a:spcBef>
              <a:spcAft>
                <a:spcPts val="0"/>
              </a:spcAft>
              <a:buFont typeface="Arial" panose="020B0604020202020204" pitchFamily="34" charset="0"/>
              <a:buChar char="•"/>
            </a:pPr>
            <a:r>
              <a:rPr lang="en-US" dirty="0">
                <a:ea typeface="Calibri" panose="020F0502020204030204" pitchFamily="34" charset="0"/>
                <a:cs typeface="Arial" panose="020B0604020202020204" pitchFamily="34" charset="0"/>
              </a:rPr>
              <a:t>All the senior management positions have been filled</a:t>
            </a:r>
          </a:p>
        </p:txBody>
      </p:sp>
    </p:spTree>
    <p:extLst>
      <p:ext uri="{BB962C8B-B14F-4D97-AF65-F5344CB8AC3E}">
        <p14:creationId xmlns:p14="http://schemas.microsoft.com/office/powerpoint/2010/main" xmlns="" val="272527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912068"/>
          </a:xfrm>
        </p:spPr>
        <p:txBody>
          <a:bodyPr/>
          <a:lstStyle/>
          <a:p>
            <a:r>
              <a:rPr lang="en-IN" b="1" dirty="0">
                <a:solidFill>
                  <a:schemeClr val="accent2"/>
                </a:solidFill>
                <a:latin typeface="Arial" panose="020B0604020202020204" pitchFamily="34" charset="0"/>
                <a:cs typeface="Arial" panose="020B0604020202020204" pitchFamily="34" charset="0"/>
              </a:rPr>
              <a:t> </a:t>
            </a:r>
            <a:r>
              <a:rPr lang="en-IN" sz="3200" b="1" dirty="0">
                <a:solidFill>
                  <a:schemeClr val="accent4"/>
                </a:solidFill>
                <a:latin typeface="Arial" panose="020B0604020202020204" pitchFamily="34" charset="0"/>
                <a:cs typeface="Arial" panose="020B0604020202020204" pitchFamily="34" charset="0"/>
              </a:rPr>
              <a:t>FINANCIAL MANAGEMENT </a:t>
            </a:r>
            <a:r>
              <a:rPr lang="en-IN" b="1" dirty="0"/>
              <a:t/>
            </a:r>
            <a:br>
              <a:rPr lang="en-IN" b="1" dirty="0"/>
            </a:br>
            <a:endParaRPr lang="en-GB" dirty="0"/>
          </a:p>
        </p:txBody>
      </p:sp>
      <p:sp>
        <p:nvSpPr>
          <p:cNvPr id="3" name="Content Placeholder 2"/>
          <p:cNvSpPr>
            <a:spLocks noGrp="1"/>
          </p:cNvSpPr>
          <p:nvPr>
            <p:ph idx="1"/>
          </p:nvPr>
        </p:nvSpPr>
        <p:spPr>
          <a:xfrm>
            <a:off x="506185" y="1028700"/>
            <a:ext cx="8098263" cy="5712668"/>
          </a:xfrm>
        </p:spPr>
        <p:txBody>
          <a:bodyPr>
            <a:normAutofit fontScale="55000" lnSpcReduction="20000"/>
          </a:bodyPr>
          <a:lstStyle/>
          <a:p>
            <a:pPr algn="just"/>
            <a:r>
              <a:rPr lang="en-IN" sz="2900" dirty="0"/>
              <a:t>All the budget passed by the Municipality for the past five years were funded.</a:t>
            </a:r>
          </a:p>
          <a:p>
            <a:pPr algn="just"/>
            <a:r>
              <a:rPr lang="en-IN" sz="2900" dirty="0"/>
              <a:t>On the </a:t>
            </a:r>
            <a:r>
              <a:rPr lang="en-IN" sz="2900" b="1" dirty="0"/>
              <a:t>1</a:t>
            </a:r>
            <a:r>
              <a:rPr lang="en-IN" sz="2900" b="1" baseline="30000" dirty="0"/>
              <a:t>st</a:t>
            </a:r>
            <a:r>
              <a:rPr lang="en-IN" sz="2900" b="1" dirty="0"/>
              <a:t> April 2019</a:t>
            </a:r>
            <a:r>
              <a:rPr lang="en-IN" sz="2900" dirty="0"/>
              <a:t>, the Municipality changed the financial system from </a:t>
            </a:r>
            <a:r>
              <a:rPr lang="en-IN" sz="2900" b="1" dirty="0"/>
              <a:t>SAMRAS</a:t>
            </a:r>
            <a:r>
              <a:rPr lang="en-IN" sz="2900" dirty="0"/>
              <a:t>, following numerous challenges with the system which contributed to the previous years of negative audit outcomes, to </a:t>
            </a:r>
            <a:r>
              <a:rPr lang="en-IN" sz="2900" b="1" dirty="0"/>
              <a:t>Munsoft. </a:t>
            </a:r>
            <a:r>
              <a:rPr lang="en-IN" sz="2900" dirty="0"/>
              <a:t>This change was implemented in order to among  other very important benefit:</a:t>
            </a:r>
          </a:p>
          <a:p>
            <a:pPr algn="just"/>
            <a:endParaRPr lang="en-IN" sz="2900" dirty="0"/>
          </a:p>
          <a:p>
            <a:pPr lvl="1">
              <a:buFont typeface="Wingdings" panose="05000000000000000000" pitchFamily="2" charset="2"/>
              <a:buChar char="Ø"/>
            </a:pPr>
            <a:r>
              <a:rPr lang="en-IN" sz="2900" dirty="0">
                <a:latin typeface="Arial" panose="020B0604020202020204" pitchFamily="34" charset="0"/>
                <a:cs typeface="Arial" panose="020B0604020202020204" pitchFamily="34" charset="0"/>
              </a:rPr>
              <a:t>Improve revenue management .</a:t>
            </a:r>
          </a:p>
          <a:p>
            <a:pPr lvl="1">
              <a:buFont typeface="Wingdings" panose="05000000000000000000" pitchFamily="2" charset="2"/>
              <a:buChar char="Ø"/>
            </a:pPr>
            <a:r>
              <a:rPr lang="en-IN" sz="2900" dirty="0">
                <a:latin typeface="Arial" panose="020B0604020202020204" pitchFamily="34" charset="0"/>
                <a:cs typeface="Arial" panose="020B0604020202020204" pitchFamily="34" charset="0"/>
              </a:rPr>
              <a:t>Improve credit control, thus improving debtors collection.</a:t>
            </a:r>
          </a:p>
          <a:p>
            <a:pPr lvl="1">
              <a:buFont typeface="Wingdings" panose="05000000000000000000" pitchFamily="2" charset="2"/>
              <a:buChar char="Ø"/>
            </a:pPr>
            <a:r>
              <a:rPr lang="en-IN" sz="2900" dirty="0">
                <a:latin typeface="Arial" panose="020B0604020202020204" pitchFamily="34" charset="0"/>
                <a:cs typeface="Arial" panose="020B0604020202020204" pitchFamily="34" charset="0"/>
              </a:rPr>
              <a:t>Full compliance with Mscoa.</a:t>
            </a:r>
          </a:p>
          <a:p>
            <a:pPr lvl="1">
              <a:buFont typeface="Wingdings" panose="05000000000000000000" pitchFamily="2" charset="2"/>
              <a:buChar char="Ø"/>
            </a:pPr>
            <a:r>
              <a:rPr lang="en-IN" sz="2900" dirty="0">
                <a:latin typeface="Arial" panose="020B0604020202020204" pitchFamily="34" charset="0"/>
                <a:cs typeface="Arial" panose="020B0604020202020204" pitchFamily="34" charset="0"/>
              </a:rPr>
              <a:t>Address prior AGSA findings on revenue.</a:t>
            </a:r>
          </a:p>
          <a:p>
            <a:pPr lvl="1">
              <a:buFont typeface="Wingdings" panose="05000000000000000000" pitchFamily="2" charset="2"/>
              <a:buChar char="Ø"/>
            </a:pPr>
            <a:r>
              <a:rPr lang="en-IN" sz="2900" dirty="0">
                <a:latin typeface="Arial" panose="020B0604020202020204" pitchFamily="34" charset="0"/>
                <a:cs typeface="Arial" panose="020B0604020202020204" pitchFamily="34" charset="0"/>
              </a:rPr>
              <a:t>Ultimately improve customer care. </a:t>
            </a:r>
          </a:p>
          <a:p>
            <a:pPr marL="342900" lvl="1" indent="0">
              <a:buNone/>
            </a:pPr>
            <a:endParaRPr lang="en-IN" sz="2900" dirty="0"/>
          </a:p>
          <a:p>
            <a:pPr marL="342900" lvl="1" indent="0">
              <a:buNone/>
            </a:pPr>
            <a:r>
              <a:rPr lang="en-IN" sz="2900" b="1" dirty="0">
                <a:latin typeface="Arial" panose="020B0604020202020204" pitchFamily="34" charset="0"/>
                <a:cs typeface="Arial" panose="020B0604020202020204" pitchFamily="34" charset="0"/>
              </a:rPr>
              <a:t>NB: </a:t>
            </a:r>
            <a:r>
              <a:rPr lang="en-IN" sz="2900" dirty="0">
                <a:latin typeface="Arial" panose="020B0604020202020204" pitchFamily="34" charset="0"/>
                <a:cs typeface="Arial" panose="020B0604020202020204" pitchFamily="34" charset="0"/>
              </a:rPr>
              <a:t>The processing of the 2018/2019 FY financial statements by the Auditor General was delayed and the audit outcome was only released in June 2020. </a:t>
            </a:r>
          </a:p>
          <a:p>
            <a:pPr algn="just">
              <a:defRPr/>
            </a:pPr>
            <a:r>
              <a:rPr lang="en-ZA" sz="2900" b="1" dirty="0"/>
              <a:t>33 000 prepaid water meters has been </a:t>
            </a:r>
            <a:r>
              <a:rPr lang="en-ZA" sz="2900" dirty="0"/>
              <a:t>installed in Polokwane and </a:t>
            </a:r>
            <a:r>
              <a:rPr lang="en-ZA" sz="2900" dirty="0" err="1"/>
              <a:t>seshego</a:t>
            </a:r>
            <a:r>
              <a:rPr lang="en-ZA" sz="2900" dirty="0"/>
              <a:t> and 1</a:t>
            </a:r>
            <a:r>
              <a:rPr lang="en-ZA" sz="2900" b="1" dirty="0">
                <a:sym typeface="Wingdings" panose="05000000000000000000" pitchFamily="2" charset="2"/>
              </a:rPr>
              <a:t>0 000 </a:t>
            </a:r>
            <a:r>
              <a:rPr lang="en-ZA" sz="2900" dirty="0">
                <a:sym typeface="Wingdings" panose="05000000000000000000" pitchFamily="2" charset="2"/>
              </a:rPr>
              <a:t>consumers still remaining on conventional .</a:t>
            </a:r>
          </a:p>
          <a:p>
            <a:pPr algn="just">
              <a:defRPr/>
            </a:pPr>
            <a:endParaRPr lang="en-ZA" sz="2900" b="1" dirty="0"/>
          </a:p>
          <a:p>
            <a:pPr algn="just">
              <a:defRPr/>
            </a:pPr>
            <a:r>
              <a:rPr lang="en-ZA" sz="2900" b="1" dirty="0"/>
              <a:t>10 000 prepaid electricity meters </a:t>
            </a:r>
            <a:r>
              <a:rPr lang="en-ZA" sz="2900" dirty="0"/>
              <a:t>installed in Polokwane and </a:t>
            </a:r>
            <a:r>
              <a:rPr lang="en-ZA" sz="2900" dirty="0" err="1"/>
              <a:t>Seshego</a:t>
            </a:r>
            <a:r>
              <a:rPr lang="en-ZA" sz="2900" dirty="0"/>
              <a:t> and </a:t>
            </a:r>
            <a:r>
              <a:rPr lang="en-ZA" sz="2900" b="1" dirty="0">
                <a:sym typeface="Wingdings" panose="05000000000000000000" pitchFamily="2" charset="2"/>
              </a:rPr>
              <a:t>4 500 </a:t>
            </a:r>
            <a:r>
              <a:rPr lang="en-ZA" sz="2900" dirty="0">
                <a:sym typeface="Wingdings" panose="05000000000000000000" pitchFamily="2" charset="2"/>
              </a:rPr>
              <a:t>consumers still remaining on conventional.</a:t>
            </a:r>
          </a:p>
          <a:p>
            <a:endParaRPr lang="en-IN" sz="2900" dirty="0"/>
          </a:p>
          <a:p>
            <a:r>
              <a:rPr lang="en-IN" sz="2900" dirty="0"/>
              <a:t>The Council has resolved to put prepaid water meters in </a:t>
            </a:r>
            <a:r>
              <a:rPr lang="en-IN" sz="2900" dirty="0" err="1"/>
              <a:t>Mankweng</a:t>
            </a:r>
            <a:r>
              <a:rPr lang="en-IN" sz="2900" dirty="0"/>
              <a:t> Township as part of revenue enhancement strategy. </a:t>
            </a:r>
          </a:p>
          <a:p>
            <a:endParaRPr lang="en-IN" dirty="0"/>
          </a:p>
          <a:p>
            <a:pPr marL="342900" lvl="1" indent="0">
              <a:buNone/>
            </a:pPr>
            <a:endParaRPr lang="en-IN" dirty="0">
              <a:solidFill>
                <a:schemeClr val="accent5"/>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xmlns="" val="2288260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481649"/>
          </a:xfrm>
          <a:ln>
            <a:solidFill>
              <a:schemeClr val="tx1"/>
            </a:solidFill>
          </a:ln>
        </p:spPr>
        <p:txBody>
          <a:bodyPr/>
          <a:lstStyle/>
          <a:p>
            <a:r>
              <a:rPr lang="en-IN" sz="2800" b="1" dirty="0">
                <a:solidFill>
                  <a:schemeClr val="accent4"/>
                </a:solidFill>
                <a:latin typeface="Arial" panose="020B0604020202020204" pitchFamily="34" charset="0"/>
                <a:cs typeface="Arial" panose="020B0604020202020204" pitchFamily="34" charset="0"/>
              </a:rPr>
              <a:t>Auditor General’s perspective</a:t>
            </a:r>
            <a:endParaRPr lang="en-US" sz="26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764704"/>
            <a:ext cx="8352928" cy="5478423"/>
          </a:xfrm>
          <a:prstGeom prst="rect">
            <a:avLst/>
          </a:prstGeom>
          <a:noFill/>
          <a:ln>
            <a:solidFill>
              <a:schemeClr val="tx1"/>
            </a:solidFill>
          </a:ln>
        </p:spPr>
        <p:txBody>
          <a:bodyPr wrap="square" rtlCol="0">
            <a:spAutoFit/>
          </a:bodyPr>
          <a:lstStyle/>
          <a:p>
            <a:pPr lvl="0" algn="just"/>
            <a:r>
              <a:rPr lang="en-ZA" sz="2200" b="1" dirty="0"/>
              <a:t>Audit outcomes </a:t>
            </a:r>
            <a:r>
              <a:rPr lang="en-ZA" sz="2200" dirty="0"/>
              <a:t>– last 3 financial years</a:t>
            </a:r>
          </a:p>
          <a:p>
            <a:pPr marL="357188" lvl="1" indent="-357188" algn="just">
              <a:buFont typeface="Arial" panose="020B0604020202020204" pitchFamily="34" charset="0"/>
              <a:buChar char="•"/>
            </a:pPr>
            <a:r>
              <a:rPr lang="en-ZA" sz="2200" dirty="0"/>
              <a:t>The municipality received </a:t>
            </a:r>
            <a:r>
              <a:rPr lang="en-ZA" sz="2200" b="1" dirty="0"/>
              <a:t>qualified</a:t>
            </a:r>
            <a:r>
              <a:rPr lang="en-ZA" sz="2200" dirty="0"/>
              <a:t>  audit opinions for three consecutive financial years 2016/17, 2017/18 and 2018/19.</a:t>
            </a:r>
          </a:p>
          <a:p>
            <a:pPr marL="342900" indent="-342900" algn="just">
              <a:buFont typeface="Arial" panose="020B0604020202020204" pitchFamily="34" charset="0"/>
              <a:buChar char="•"/>
            </a:pPr>
            <a:r>
              <a:rPr lang="en-ZA" sz="2200" dirty="0">
                <a:solidFill>
                  <a:prstClr val="black"/>
                </a:solidFill>
              </a:rPr>
              <a:t>The Auditor-General report for 2018/19 reflects the following areas of non-compliance with legislation:</a:t>
            </a:r>
          </a:p>
          <a:p>
            <a:pPr marL="800100" lvl="1" indent="-342900" algn="just">
              <a:buFont typeface="Wingdings" panose="05000000000000000000" pitchFamily="2" charset="2"/>
              <a:buChar char="ü"/>
            </a:pPr>
            <a:r>
              <a:rPr lang="en-ZA" sz="2200" dirty="0">
                <a:solidFill>
                  <a:prstClr val="black"/>
                </a:solidFill>
              </a:rPr>
              <a:t>Revenue Estimates for the second year in succession.</a:t>
            </a:r>
          </a:p>
          <a:p>
            <a:pPr marL="800100" lvl="1" indent="-342900" algn="just">
              <a:buFont typeface="Wingdings" panose="05000000000000000000" pitchFamily="2" charset="2"/>
              <a:buChar char="ü"/>
            </a:pPr>
            <a:r>
              <a:rPr lang="en-ZA" sz="2200" dirty="0">
                <a:solidFill>
                  <a:prstClr val="black"/>
                </a:solidFill>
              </a:rPr>
              <a:t>Commitments </a:t>
            </a:r>
          </a:p>
          <a:p>
            <a:pPr marL="800100" lvl="1" indent="-342900" algn="just">
              <a:buFont typeface="Wingdings" panose="05000000000000000000" pitchFamily="2" charset="2"/>
              <a:buChar char="ü"/>
            </a:pPr>
            <a:r>
              <a:rPr lang="en-ZA" sz="2200" dirty="0">
                <a:solidFill>
                  <a:prstClr val="black"/>
                </a:solidFill>
              </a:rPr>
              <a:t>Long delayed projects not disclosed</a:t>
            </a:r>
          </a:p>
          <a:p>
            <a:pPr marL="800100" lvl="1" indent="-342900" algn="just">
              <a:buFont typeface="Wingdings" panose="05000000000000000000" pitchFamily="2" charset="2"/>
              <a:buChar char="ü"/>
            </a:pPr>
            <a:r>
              <a:rPr lang="en-ZA" sz="2200" dirty="0">
                <a:solidFill>
                  <a:prstClr val="black"/>
                </a:solidFill>
              </a:rPr>
              <a:t>Cash and Cash Equivalents</a:t>
            </a:r>
          </a:p>
          <a:p>
            <a:pPr algn="just"/>
            <a:endParaRPr lang="en-ZA" sz="2400" dirty="0"/>
          </a:p>
          <a:p>
            <a:pPr marL="342900" lvl="0" indent="-342900" algn="just">
              <a:buFont typeface="Arial" panose="020B0604020202020204" pitchFamily="34" charset="0"/>
              <a:buChar char="•"/>
            </a:pPr>
            <a:r>
              <a:rPr lang="en-ZA" sz="2400" dirty="0">
                <a:solidFill>
                  <a:prstClr val="black"/>
                </a:solidFill>
              </a:rPr>
              <a:t>The IDP and Budget was approved for 2020/2021.</a:t>
            </a:r>
            <a:r>
              <a:rPr lang="en-IN" sz="2400" dirty="0"/>
              <a:t> </a:t>
            </a:r>
          </a:p>
          <a:p>
            <a:pPr marL="342900" lvl="0" indent="-342900" algn="just">
              <a:buFont typeface="Arial" panose="020B0604020202020204" pitchFamily="34" charset="0"/>
              <a:buChar char="•"/>
            </a:pPr>
            <a:endParaRPr lang="en-IN" sz="2400" dirty="0"/>
          </a:p>
          <a:p>
            <a:pPr marL="342900" lvl="0" indent="-342900" algn="just">
              <a:buFont typeface="Arial" panose="020B0604020202020204" pitchFamily="34" charset="0"/>
              <a:buChar char="•"/>
            </a:pPr>
            <a:r>
              <a:rPr lang="en-IN" sz="2400" dirty="0"/>
              <a:t>There  was </a:t>
            </a:r>
            <a:r>
              <a:rPr lang="en-IN" sz="2400" b="1" dirty="0"/>
              <a:t>no</a:t>
            </a:r>
            <a:r>
              <a:rPr lang="en-ZA" sz="2400" b="1" dirty="0"/>
              <a:t> special adjustment </a:t>
            </a:r>
            <a:r>
              <a:rPr lang="en-ZA" sz="2400" dirty="0"/>
              <a:t>budget to authorise the previous year’s unauthorised expenditure</a:t>
            </a:r>
            <a:r>
              <a:rPr lang="en-IN" sz="2400" dirty="0"/>
              <a:t> </a:t>
            </a:r>
            <a:endParaRPr lang="en-ZA" sz="2400" dirty="0">
              <a:solidFill>
                <a:prstClr val="black"/>
              </a:solidFill>
            </a:endParaRPr>
          </a:p>
          <a:p>
            <a:pPr algn="just"/>
            <a:endParaRPr lang="en-ZA" sz="1600" dirty="0"/>
          </a:p>
          <a:p>
            <a:pPr marL="342900" indent="-342900" algn="just">
              <a:buFont typeface="Arial" panose="020B0604020202020204" pitchFamily="34" charset="0"/>
              <a:buChar char="•"/>
            </a:pPr>
            <a:endParaRPr lang="en-ZA" sz="1600" dirty="0"/>
          </a:p>
        </p:txBody>
      </p:sp>
    </p:spTree>
    <p:extLst>
      <p:ext uri="{BB962C8B-B14F-4D97-AF65-F5344CB8AC3E}">
        <p14:creationId xmlns:p14="http://schemas.microsoft.com/office/powerpoint/2010/main" xmlns="" val="378398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lstStyle/>
          <a:p>
            <a:r>
              <a:rPr lang="en-US" b="1" dirty="0">
                <a:solidFill>
                  <a:schemeClr val="tx1"/>
                </a:solidFill>
              </a:rPr>
              <a:t/>
            </a:r>
            <a:br>
              <a:rPr lang="en-US" b="1" dirty="0">
                <a:solidFill>
                  <a:schemeClr val="tx1"/>
                </a:solidFill>
              </a:rPr>
            </a:br>
            <a:r>
              <a:rPr lang="en-US" b="1" dirty="0">
                <a:solidFill>
                  <a:schemeClr val="accent4"/>
                </a:solidFill>
              </a:rPr>
              <a:t>USE OF CONSULTANTS</a:t>
            </a:r>
            <a:r>
              <a:rPr lang="en-US" b="1" dirty="0">
                <a:solidFill>
                  <a:srgbClr val="FF0000"/>
                </a:solidFill>
              </a:rPr>
              <a:t/>
            </a:r>
            <a:br>
              <a:rPr lang="en-US" b="1" dirty="0">
                <a:solidFill>
                  <a:srgbClr val="FF0000"/>
                </a:solidFill>
              </a:rPr>
            </a:br>
            <a:endParaRPr lang="en-ZA" dirty="0"/>
          </a:p>
        </p:txBody>
      </p:sp>
      <p:graphicFrame>
        <p:nvGraphicFramePr>
          <p:cNvPr id="4" name="Content Placeholder 3"/>
          <p:cNvGraphicFramePr>
            <a:graphicFrameLocks noGrp="1"/>
          </p:cNvGraphicFramePr>
          <p:nvPr>
            <p:ph idx="1"/>
          </p:nvPr>
        </p:nvGraphicFramePr>
        <p:xfrm>
          <a:off x="152400" y="1600200"/>
          <a:ext cx="8763000" cy="5105400"/>
        </p:xfrm>
        <a:graphic>
          <a:graphicData uri="http://schemas.openxmlformats.org/drawingml/2006/table">
            <a:tbl>
              <a:tblPr firstRow="1" bandRow="1">
                <a:tableStyleId>{5940675A-B579-460E-94D1-54222C63F5DA}</a:tableStyleId>
              </a:tblPr>
              <a:tblGrid>
                <a:gridCol w="4381500">
                  <a:extLst>
                    <a:ext uri="{9D8B030D-6E8A-4147-A177-3AD203B41FA5}">
                      <a16:colId xmlns:a16="http://schemas.microsoft.com/office/drawing/2014/main" xmlns="" val="79241266"/>
                    </a:ext>
                  </a:extLst>
                </a:gridCol>
                <a:gridCol w="4381500">
                  <a:extLst>
                    <a:ext uri="{9D8B030D-6E8A-4147-A177-3AD203B41FA5}">
                      <a16:colId xmlns:a16="http://schemas.microsoft.com/office/drawing/2014/main" xmlns="" val="190442899"/>
                    </a:ext>
                  </a:extLst>
                </a:gridCol>
              </a:tblGrid>
              <a:tr h="671738">
                <a:tc>
                  <a:txBody>
                    <a:bodyPr/>
                    <a:lstStyle/>
                    <a:p>
                      <a:pPr algn="ctr"/>
                      <a:r>
                        <a:rPr lang="en-ZA" b="1" dirty="0"/>
                        <a:t>Financial year 2017/18</a:t>
                      </a:r>
                    </a:p>
                  </a:txBody>
                  <a:tcPr>
                    <a:solidFill>
                      <a:srgbClr val="92D050"/>
                    </a:solidFill>
                  </a:tcPr>
                </a:tc>
                <a:tc>
                  <a:txBody>
                    <a:bodyPr/>
                    <a:lstStyle/>
                    <a:p>
                      <a:pPr algn="ctr"/>
                      <a:r>
                        <a:rPr lang="en-ZA" b="1" dirty="0"/>
                        <a:t>Financial</a:t>
                      </a:r>
                      <a:r>
                        <a:rPr lang="en-ZA" b="1" baseline="0" dirty="0"/>
                        <a:t> year 2018/19</a:t>
                      </a:r>
                      <a:endParaRPr lang="en-ZA" b="1" dirty="0"/>
                    </a:p>
                  </a:txBody>
                  <a:tcPr>
                    <a:solidFill>
                      <a:srgbClr val="92D050"/>
                    </a:solidFill>
                  </a:tcPr>
                </a:tc>
                <a:extLst>
                  <a:ext uri="{0D108BD9-81ED-4DB2-BD59-A6C34878D82A}">
                    <a16:rowId xmlns:a16="http://schemas.microsoft.com/office/drawing/2014/main" xmlns="" val="2121529230"/>
                  </a:ext>
                </a:extLst>
              </a:tr>
              <a:tr h="786355">
                <a:tc>
                  <a:txBody>
                    <a:bodyPr/>
                    <a:lstStyle/>
                    <a:p>
                      <a:pPr algn="ctr"/>
                      <a:r>
                        <a:rPr lang="en-ZA" sz="2000" b="1" dirty="0"/>
                        <a:t>R233 million </a:t>
                      </a:r>
                    </a:p>
                  </a:txBody>
                  <a:tcPr>
                    <a:solidFill>
                      <a:srgbClr val="FFFFCC"/>
                    </a:solidFill>
                  </a:tcPr>
                </a:tc>
                <a:tc>
                  <a:txBody>
                    <a:bodyPr/>
                    <a:lstStyle/>
                    <a:p>
                      <a:pPr algn="ctr"/>
                      <a:r>
                        <a:rPr lang="en-ZA" sz="2000" b="1" dirty="0"/>
                        <a:t>R103 million </a:t>
                      </a:r>
                    </a:p>
                  </a:txBody>
                  <a:tcPr>
                    <a:solidFill>
                      <a:srgbClr val="FFFFCC"/>
                    </a:solidFill>
                  </a:tcPr>
                </a:tc>
                <a:extLst>
                  <a:ext uri="{0D108BD9-81ED-4DB2-BD59-A6C34878D82A}">
                    <a16:rowId xmlns:a16="http://schemas.microsoft.com/office/drawing/2014/main" xmlns="" val="3765088979"/>
                  </a:ext>
                </a:extLst>
              </a:tr>
              <a:tr h="3647307">
                <a:tc gridSpan="2">
                  <a:txBody>
                    <a:bodyPr/>
                    <a:lstStyle/>
                    <a:p>
                      <a:r>
                        <a:rPr lang="en-ZA" sz="2000" b="1" u="sng" dirty="0"/>
                        <a:t>Significant</a:t>
                      </a:r>
                      <a:r>
                        <a:rPr lang="en-ZA" sz="2000" b="1" u="sng" baseline="0" dirty="0"/>
                        <a:t> Projects  With Consultants </a:t>
                      </a:r>
                    </a:p>
                    <a:p>
                      <a:pPr marL="285750" indent="-285750">
                        <a:buFont typeface="Wingdings" panose="05000000000000000000" pitchFamily="2" charset="2"/>
                        <a:buChar char="ü"/>
                      </a:pPr>
                      <a:r>
                        <a:rPr lang="en-ZA" sz="2000" baseline="0" dirty="0"/>
                        <a:t>PMU  Support Management.</a:t>
                      </a:r>
                    </a:p>
                    <a:p>
                      <a:pPr marL="285750" indent="-285750">
                        <a:buFont typeface="Wingdings" panose="05000000000000000000" pitchFamily="2" charset="2"/>
                        <a:buChar char="ü"/>
                      </a:pPr>
                      <a:r>
                        <a:rPr lang="en-ZA" sz="2000" baseline="0" dirty="0"/>
                        <a:t>Smart metering.</a:t>
                      </a:r>
                    </a:p>
                    <a:p>
                      <a:pPr marL="285750" indent="-285750">
                        <a:buFont typeface="Wingdings" panose="05000000000000000000" pitchFamily="2" charset="2"/>
                        <a:buChar char="ü"/>
                      </a:pPr>
                      <a:r>
                        <a:rPr lang="en-ZA" sz="2000" baseline="0" dirty="0"/>
                        <a:t>Housing projects.</a:t>
                      </a:r>
                    </a:p>
                    <a:p>
                      <a:pPr marL="285750" indent="-285750">
                        <a:buFont typeface="Wingdings" panose="05000000000000000000" pitchFamily="2" charset="2"/>
                        <a:buChar char="ü"/>
                      </a:pPr>
                      <a:r>
                        <a:rPr lang="en-ZA" sz="2000" baseline="0" dirty="0"/>
                        <a:t>Asset management.</a:t>
                      </a:r>
                    </a:p>
                    <a:p>
                      <a:pPr marL="285750" indent="-285750">
                        <a:buFont typeface="Wingdings" panose="05000000000000000000" pitchFamily="2" charset="2"/>
                        <a:buChar char="ü"/>
                      </a:pPr>
                      <a:r>
                        <a:rPr lang="en-ZA" sz="2000" baseline="0" dirty="0"/>
                        <a:t>Accounting.</a:t>
                      </a:r>
                    </a:p>
                    <a:p>
                      <a:pPr marL="285750" indent="-285750">
                        <a:buFont typeface="Wingdings" panose="05000000000000000000" pitchFamily="2" charset="2"/>
                        <a:buChar char="ü"/>
                      </a:pPr>
                      <a:r>
                        <a:rPr lang="en-ZA" sz="2000" baseline="0" dirty="0"/>
                        <a:t>System migration.</a:t>
                      </a:r>
                    </a:p>
                    <a:p>
                      <a:pPr marL="285750" indent="-285750">
                        <a:buFont typeface="Wingdings" panose="05000000000000000000" pitchFamily="2" charset="2"/>
                        <a:buChar char="ü"/>
                      </a:pPr>
                      <a:r>
                        <a:rPr lang="en-ZA" sz="2000" baseline="0" dirty="0"/>
                        <a:t>Power bank feasibility.</a:t>
                      </a:r>
                    </a:p>
                    <a:p>
                      <a:pPr marL="285750" indent="-285750">
                        <a:buFont typeface="Wingdings" panose="05000000000000000000" pitchFamily="2" charset="2"/>
                        <a:buChar char="ü"/>
                      </a:pPr>
                      <a:r>
                        <a:rPr lang="en-ZA" sz="2000" baseline="0" dirty="0"/>
                        <a:t>Fleet management assessment and feasibility. </a:t>
                      </a:r>
                      <a:endParaRPr lang="en-ZA" sz="2000" dirty="0"/>
                    </a:p>
                  </a:txBody>
                  <a:tcPr>
                    <a:solidFill>
                      <a:srgbClr val="FFFFCC"/>
                    </a:solidFill>
                  </a:tcPr>
                </a:tc>
                <a:tc hMerge="1">
                  <a:txBody>
                    <a:bodyPr/>
                    <a:lstStyle/>
                    <a:p>
                      <a:endParaRPr lang="en-ZA" dirty="0"/>
                    </a:p>
                  </a:txBody>
                  <a:tcPr/>
                </a:tc>
                <a:extLst>
                  <a:ext uri="{0D108BD9-81ED-4DB2-BD59-A6C34878D82A}">
                    <a16:rowId xmlns:a16="http://schemas.microsoft.com/office/drawing/2014/main" xmlns="" val="3795704951"/>
                  </a:ext>
                </a:extLst>
              </a:tr>
            </a:tbl>
          </a:graphicData>
        </a:graphic>
      </p:graphicFrame>
    </p:spTree>
    <p:extLst>
      <p:ext uri="{BB962C8B-B14F-4D97-AF65-F5344CB8AC3E}">
        <p14:creationId xmlns:p14="http://schemas.microsoft.com/office/powerpoint/2010/main" xmlns="" val="344304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0FBFA-2359-41D6-A91B-437EB42B9C31}"/>
              </a:ext>
            </a:extLst>
          </p:cNvPr>
          <p:cNvSpPr>
            <a:spLocks noGrp="1"/>
          </p:cNvSpPr>
          <p:nvPr>
            <p:ph type="title"/>
          </p:nvPr>
        </p:nvSpPr>
        <p:spPr>
          <a:xfrm>
            <a:off x="323528" y="241598"/>
            <a:ext cx="7992887" cy="792088"/>
          </a:xfrm>
        </p:spPr>
        <p:txBody>
          <a:bodyPr>
            <a:noAutofit/>
          </a:bodyPr>
          <a:lstStyle/>
          <a:p>
            <a:r>
              <a:rPr lang="en-US" sz="2400" dirty="0">
                <a:solidFill>
                  <a:schemeClr val="accent4"/>
                </a:solidFill>
              </a:rPr>
              <a:t>CURRENT STATE OF MUNICIPAL SERVICES PROVISION</a:t>
            </a:r>
          </a:p>
        </p:txBody>
      </p:sp>
      <p:sp>
        <p:nvSpPr>
          <p:cNvPr id="3" name="Content Placeholder 2">
            <a:extLst>
              <a:ext uri="{FF2B5EF4-FFF2-40B4-BE49-F238E27FC236}">
                <a16:creationId xmlns:a16="http://schemas.microsoft.com/office/drawing/2014/main" xmlns="" id="{12B417BF-241E-4288-8CEF-842E9D61B25E}"/>
              </a:ext>
            </a:extLst>
          </p:cNvPr>
          <p:cNvSpPr>
            <a:spLocks noGrp="1"/>
          </p:cNvSpPr>
          <p:nvPr>
            <p:ph idx="1"/>
          </p:nvPr>
        </p:nvSpPr>
        <p:spPr>
          <a:xfrm>
            <a:off x="611560" y="4038320"/>
            <a:ext cx="3275924" cy="285750"/>
          </a:xfrm>
        </p:spPr>
        <p:txBody>
          <a:bodyPr>
            <a:normAutofit fontScale="92500" lnSpcReduction="20000"/>
          </a:bodyPr>
          <a:lstStyle/>
          <a:p>
            <a:pPr marL="0" indent="0">
              <a:buNone/>
            </a:pPr>
            <a:r>
              <a:rPr lang="en-US" sz="900" i="1" dirty="0"/>
              <a:t>Source: City of Polokwane – Strategic Asset Management Plan (SAMP) 2018 to 2047</a:t>
            </a:r>
          </a:p>
        </p:txBody>
      </p:sp>
      <p:pic>
        <p:nvPicPr>
          <p:cNvPr id="7" name="Picture 6">
            <a:extLst>
              <a:ext uri="{FF2B5EF4-FFF2-40B4-BE49-F238E27FC236}">
                <a16:creationId xmlns:a16="http://schemas.microsoft.com/office/drawing/2014/main" xmlns="" id="{C103D813-2EC4-4AD4-A0E5-DC8AE68F5413}"/>
              </a:ext>
            </a:extLst>
          </p:cNvPr>
          <p:cNvPicPr>
            <a:picLocks noChangeAspect="1"/>
          </p:cNvPicPr>
          <p:nvPr/>
        </p:nvPicPr>
        <p:blipFill rotWithShape="1">
          <a:blip r:embed="rId3"/>
          <a:srcRect l="6625" t="1960" r="1245" b="43074"/>
          <a:stretch/>
        </p:blipFill>
        <p:spPr>
          <a:xfrm>
            <a:off x="465365" y="1033686"/>
            <a:ext cx="7307036" cy="2899369"/>
          </a:xfrm>
          <a:prstGeom prst="rect">
            <a:avLst/>
          </a:prstGeom>
          <a:ln>
            <a:solidFill>
              <a:schemeClr val="tx1"/>
            </a:solidFill>
          </a:ln>
        </p:spPr>
      </p:pic>
      <p:pic>
        <p:nvPicPr>
          <p:cNvPr id="8" name="Picture 7">
            <a:extLst>
              <a:ext uri="{FF2B5EF4-FFF2-40B4-BE49-F238E27FC236}">
                <a16:creationId xmlns:a16="http://schemas.microsoft.com/office/drawing/2014/main" xmlns="" id="{4EDDF028-9875-4417-B1E5-774F84E339FF}"/>
              </a:ext>
            </a:extLst>
          </p:cNvPr>
          <p:cNvPicPr>
            <a:picLocks noChangeAspect="1"/>
          </p:cNvPicPr>
          <p:nvPr/>
        </p:nvPicPr>
        <p:blipFill>
          <a:blip r:embed="rId4"/>
          <a:stretch>
            <a:fillRect/>
          </a:stretch>
        </p:blipFill>
        <p:spPr>
          <a:xfrm>
            <a:off x="4761825" y="4038320"/>
            <a:ext cx="3108820" cy="2487023"/>
          </a:xfrm>
          <a:prstGeom prst="rect">
            <a:avLst/>
          </a:prstGeom>
        </p:spPr>
      </p:pic>
    </p:spTree>
    <p:extLst>
      <p:ext uri="{BB962C8B-B14F-4D97-AF65-F5344CB8AC3E}">
        <p14:creationId xmlns:p14="http://schemas.microsoft.com/office/powerpoint/2010/main" xmlns="" val="576708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188640"/>
            <a:ext cx="5543550" cy="616332"/>
          </a:xfrm>
        </p:spPr>
        <p:txBody>
          <a:bodyPr/>
          <a:lstStyle/>
          <a:p>
            <a:r>
              <a:rPr lang="en-GB" sz="2700" dirty="0">
                <a:solidFill>
                  <a:schemeClr val="accent4"/>
                </a:solidFill>
              </a:rPr>
              <a:t>POLOKWANE WATER SUPPLY </a:t>
            </a:r>
            <a:endParaRPr lang="en-ZA" sz="2700" dirty="0">
              <a:solidFill>
                <a:schemeClr val="accent4"/>
              </a:solidFill>
            </a:endParaRPr>
          </a:p>
        </p:txBody>
      </p:sp>
      <p:sp>
        <p:nvSpPr>
          <p:cNvPr id="3" name="Content Placeholder 2"/>
          <p:cNvSpPr>
            <a:spLocks noGrp="1"/>
          </p:cNvSpPr>
          <p:nvPr>
            <p:ph idx="1"/>
          </p:nvPr>
        </p:nvSpPr>
        <p:spPr>
          <a:xfrm>
            <a:off x="755576" y="804973"/>
            <a:ext cx="7344816" cy="535796"/>
          </a:xfrm>
        </p:spPr>
        <p:txBody>
          <a:bodyPr/>
          <a:lstStyle/>
          <a:p>
            <a:pPr marL="0" indent="0" algn="just">
              <a:buNone/>
            </a:pPr>
            <a:r>
              <a:rPr lang="en-ZA" sz="1500" dirty="0"/>
              <a:t>The main water supply sources currently supplying water to Polokwane City are the following:</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621682714"/>
              </p:ext>
            </p:extLst>
          </p:nvPr>
        </p:nvGraphicFramePr>
        <p:xfrm>
          <a:off x="971600" y="1340770"/>
          <a:ext cx="7200799" cy="4049492"/>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xmlns="" val="2688405637"/>
                    </a:ext>
                  </a:extLst>
                </a:gridCol>
                <a:gridCol w="1652639">
                  <a:extLst>
                    <a:ext uri="{9D8B030D-6E8A-4147-A177-3AD203B41FA5}">
                      <a16:colId xmlns:a16="http://schemas.microsoft.com/office/drawing/2014/main" xmlns="" val="4239316633"/>
                    </a:ext>
                  </a:extLst>
                </a:gridCol>
                <a:gridCol w="1519867">
                  <a:extLst>
                    <a:ext uri="{9D8B030D-6E8A-4147-A177-3AD203B41FA5}">
                      <a16:colId xmlns:a16="http://schemas.microsoft.com/office/drawing/2014/main" xmlns="" val="1519116315"/>
                    </a:ext>
                  </a:extLst>
                </a:gridCol>
                <a:gridCol w="1652029">
                  <a:extLst>
                    <a:ext uri="{9D8B030D-6E8A-4147-A177-3AD203B41FA5}">
                      <a16:colId xmlns:a16="http://schemas.microsoft.com/office/drawing/2014/main" xmlns="" val="531193909"/>
                    </a:ext>
                  </a:extLst>
                </a:gridCol>
              </a:tblGrid>
              <a:tr h="787966">
                <a:tc>
                  <a:txBody>
                    <a:bodyPr/>
                    <a:lstStyle/>
                    <a:p>
                      <a:r>
                        <a:rPr lang="en-US" sz="2000" dirty="0">
                          <a:solidFill>
                            <a:schemeClr val="tx1"/>
                          </a:solidFill>
                        </a:rPr>
                        <a:t>Resource Name</a:t>
                      </a:r>
                      <a:endParaRPr lang="en-ZA" sz="2000" dirty="0">
                        <a:solidFill>
                          <a:schemeClr val="tx1"/>
                        </a:solidFill>
                      </a:endParaRPr>
                    </a:p>
                  </a:txBody>
                  <a:tcPr marL="68580" marR="68580" marT="34290" marB="34290"/>
                </a:tc>
                <a:tc>
                  <a:txBody>
                    <a:bodyPr/>
                    <a:lstStyle/>
                    <a:p>
                      <a:pPr algn="ctr"/>
                      <a:r>
                        <a:rPr lang="en-US" sz="2000" dirty="0">
                          <a:solidFill>
                            <a:schemeClr val="tx1"/>
                          </a:solidFill>
                        </a:rPr>
                        <a:t>Licensed Supply</a:t>
                      </a:r>
                    </a:p>
                    <a:p>
                      <a:pPr algn="ctr"/>
                      <a:r>
                        <a:rPr lang="en-US" sz="2000" dirty="0">
                          <a:solidFill>
                            <a:schemeClr val="tx1"/>
                          </a:solidFill>
                        </a:rPr>
                        <a:t>(Ml)</a:t>
                      </a:r>
                      <a:endParaRPr lang="en-ZA" sz="2000" dirty="0">
                        <a:solidFill>
                          <a:schemeClr val="tx1"/>
                        </a:solidFill>
                      </a:endParaRPr>
                    </a:p>
                  </a:txBody>
                  <a:tcPr marL="68580" marR="68580" marT="34290" marB="34290"/>
                </a:tc>
                <a:tc>
                  <a:txBody>
                    <a:bodyPr/>
                    <a:lstStyle/>
                    <a:p>
                      <a:pPr algn="ctr"/>
                      <a:r>
                        <a:rPr lang="en-US" sz="2000" dirty="0">
                          <a:solidFill>
                            <a:schemeClr val="tx1"/>
                          </a:solidFill>
                        </a:rPr>
                        <a:t>Expected Average supply</a:t>
                      </a:r>
                      <a:r>
                        <a:rPr lang="en-US" sz="2000" baseline="0" dirty="0">
                          <a:solidFill>
                            <a:schemeClr val="tx1"/>
                          </a:solidFill>
                        </a:rPr>
                        <a:t> to the city  (Ml)</a:t>
                      </a:r>
                      <a:endParaRPr lang="en-ZA" sz="2000" dirty="0">
                        <a:solidFill>
                          <a:schemeClr val="tx1"/>
                        </a:solidFill>
                      </a:endParaRPr>
                    </a:p>
                  </a:txBody>
                  <a:tcPr marL="68580" marR="68580" marT="34290" marB="34290"/>
                </a:tc>
                <a:tc>
                  <a:txBody>
                    <a:bodyPr/>
                    <a:lstStyle/>
                    <a:p>
                      <a:pPr algn="ctr"/>
                      <a:r>
                        <a:rPr lang="en-US" sz="2000" dirty="0">
                          <a:solidFill>
                            <a:schemeClr val="tx1"/>
                          </a:solidFill>
                        </a:rPr>
                        <a:t>Current supply to the city  (Ml)</a:t>
                      </a:r>
                      <a:endParaRPr lang="en-ZA" sz="2000" dirty="0">
                        <a:solidFill>
                          <a:schemeClr val="tx1"/>
                        </a:solidFill>
                      </a:endParaRPr>
                    </a:p>
                  </a:txBody>
                  <a:tcPr marL="68580" marR="68580" marT="34290" marB="34290"/>
                </a:tc>
                <a:extLst>
                  <a:ext uri="{0D108BD9-81ED-4DB2-BD59-A6C34878D82A}">
                    <a16:rowId xmlns:a16="http://schemas.microsoft.com/office/drawing/2014/main" xmlns="" val="3497654966"/>
                  </a:ext>
                </a:extLst>
              </a:tr>
              <a:tr h="393462">
                <a:tc>
                  <a:txBody>
                    <a:bodyPr/>
                    <a:lstStyle/>
                    <a:p>
                      <a:r>
                        <a:rPr lang="en-US" sz="2000" dirty="0"/>
                        <a:t>Polokwane Boreholes</a:t>
                      </a:r>
                      <a:endParaRPr lang="en-ZA" sz="2000" dirty="0"/>
                    </a:p>
                  </a:txBody>
                  <a:tcPr marL="68580" marR="68580" marT="34290" marB="34290"/>
                </a:tc>
                <a:tc>
                  <a:txBody>
                    <a:bodyPr/>
                    <a:lstStyle/>
                    <a:p>
                      <a:pPr algn="ctr"/>
                      <a:r>
                        <a:rPr lang="en-US" sz="2000" dirty="0"/>
                        <a:t>6,9</a:t>
                      </a:r>
                      <a:endParaRPr lang="en-ZA" sz="2000" dirty="0"/>
                    </a:p>
                  </a:txBody>
                  <a:tcPr marL="68580" marR="68580" marT="34290" marB="34290"/>
                </a:tc>
                <a:tc>
                  <a:txBody>
                    <a:bodyPr/>
                    <a:lstStyle/>
                    <a:p>
                      <a:pPr algn="ctr"/>
                      <a:r>
                        <a:rPr lang="en-US" sz="2000" dirty="0"/>
                        <a:t>5,5</a:t>
                      </a:r>
                      <a:endParaRPr lang="en-ZA" sz="2000" dirty="0"/>
                    </a:p>
                  </a:txBody>
                  <a:tcPr marL="68580" marR="68580" marT="34290" marB="34290"/>
                </a:tc>
                <a:tc>
                  <a:txBody>
                    <a:bodyPr/>
                    <a:lstStyle/>
                    <a:p>
                      <a:pPr algn="ctr"/>
                      <a:r>
                        <a:rPr lang="en-US" sz="2000" dirty="0">
                          <a:solidFill>
                            <a:srgbClr val="FF0000"/>
                          </a:solidFill>
                        </a:rPr>
                        <a:t>2,8</a:t>
                      </a:r>
                      <a:endParaRPr lang="en-ZA" sz="2000" dirty="0">
                        <a:solidFill>
                          <a:srgbClr val="FF0000"/>
                        </a:solidFill>
                      </a:endParaRPr>
                    </a:p>
                  </a:txBody>
                  <a:tcPr marL="68580" marR="68580" marT="34290" marB="34290"/>
                </a:tc>
                <a:extLst>
                  <a:ext uri="{0D108BD9-81ED-4DB2-BD59-A6C34878D82A}">
                    <a16:rowId xmlns:a16="http://schemas.microsoft.com/office/drawing/2014/main" xmlns="" val="638523764"/>
                  </a:ext>
                </a:extLst>
              </a:tr>
              <a:tr h="393462">
                <a:tc>
                  <a:txBody>
                    <a:bodyPr/>
                    <a:lstStyle/>
                    <a:p>
                      <a:r>
                        <a:rPr lang="en-US" sz="2000" dirty="0" err="1"/>
                        <a:t>Pilgrimshoop</a:t>
                      </a:r>
                      <a:endParaRPr lang="en-ZA" sz="2000" dirty="0"/>
                    </a:p>
                  </a:txBody>
                  <a:tcPr marL="68580" marR="68580" marT="34290" marB="34290"/>
                </a:tc>
                <a:tc>
                  <a:txBody>
                    <a:bodyPr/>
                    <a:lstStyle/>
                    <a:p>
                      <a:pPr algn="ctr"/>
                      <a:r>
                        <a:rPr lang="en-US" sz="2000" dirty="0"/>
                        <a:t>1,2</a:t>
                      </a:r>
                      <a:endParaRPr lang="en-ZA" sz="2000" dirty="0"/>
                    </a:p>
                  </a:txBody>
                  <a:tcPr marL="68580" marR="68580" marT="34290" marB="34290"/>
                </a:tc>
                <a:tc>
                  <a:txBody>
                    <a:bodyPr/>
                    <a:lstStyle/>
                    <a:p>
                      <a:pPr algn="ctr"/>
                      <a:r>
                        <a:rPr lang="en-US" sz="2000" dirty="0"/>
                        <a:t>1,2</a:t>
                      </a:r>
                      <a:endParaRPr lang="en-ZA" sz="2000" dirty="0"/>
                    </a:p>
                  </a:txBody>
                  <a:tcPr marL="68580" marR="68580" marT="34290" marB="34290"/>
                </a:tc>
                <a:tc>
                  <a:txBody>
                    <a:bodyPr/>
                    <a:lstStyle/>
                    <a:p>
                      <a:pPr algn="ctr"/>
                      <a:r>
                        <a:rPr lang="en-US" sz="2000" dirty="0"/>
                        <a:t>1,2</a:t>
                      </a:r>
                      <a:endParaRPr lang="en-ZA" sz="2000" dirty="0"/>
                    </a:p>
                  </a:txBody>
                  <a:tcPr marL="68580" marR="68580" marT="34290" marB="34290"/>
                </a:tc>
                <a:extLst>
                  <a:ext uri="{0D108BD9-81ED-4DB2-BD59-A6C34878D82A}">
                    <a16:rowId xmlns:a16="http://schemas.microsoft.com/office/drawing/2014/main" xmlns="" val="2668783993"/>
                  </a:ext>
                </a:extLst>
              </a:tr>
              <a:tr h="393462">
                <a:tc>
                  <a:txBody>
                    <a:bodyPr/>
                    <a:lstStyle/>
                    <a:p>
                      <a:r>
                        <a:rPr lang="en-US" sz="2000" dirty="0"/>
                        <a:t>Dap </a:t>
                      </a:r>
                      <a:r>
                        <a:rPr lang="en-US" sz="2000" dirty="0" err="1"/>
                        <a:t>Naude</a:t>
                      </a:r>
                      <a:endParaRPr lang="en-ZA" sz="2000" dirty="0"/>
                    </a:p>
                  </a:txBody>
                  <a:tcPr marL="68580" marR="68580" marT="34290" marB="34290"/>
                </a:tc>
                <a:tc>
                  <a:txBody>
                    <a:bodyPr/>
                    <a:lstStyle/>
                    <a:p>
                      <a:pPr algn="ctr"/>
                      <a:r>
                        <a:rPr lang="en-US" sz="2000" dirty="0"/>
                        <a:t>18</a:t>
                      </a:r>
                      <a:endParaRPr lang="en-ZA" sz="2000" dirty="0"/>
                    </a:p>
                  </a:txBody>
                  <a:tcPr marL="68580" marR="68580" marT="34290" marB="34290"/>
                </a:tc>
                <a:tc>
                  <a:txBody>
                    <a:bodyPr/>
                    <a:lstStyle/>
                    <a:p>
                      <a:pPr algn="ctr"/>
                      <a:r>
                        <a:rPr lang="en-US" sz="2000" dirty="0"/>
                        <a:t>14</a:t>
                      </a:r>
                      <a:endParaRPr lang="en-ZA" sz="2000" dirty="0"/>
                    </a:p>
                  </a:txBody>
                  <a:tcPr marL="68580" marR="68580" marT="34290" marB="34290"/>
                </a:tc>
                <a:tc>
                  <a:txBody>
                    <a:bodyPr/>
                    <a:lstStyle/>
                    <a:p>
                      <a:pPr algn="ctr"/>
                      <a:r>
                        <a:rPr lang="en-US" sz="2000" dirty="0"/>
                        <a:t>14</a:t>
                      </a:r>
                      <a:endParaRPr lang="en-ZA" sz="2000" dirty="0"/>
                    </a:p>
                  </a:txBody>
                  <a:tcPr marL="68580" marR="68580" marT="34290" marB="34290"/>
                </a:tc>
                <a:extLst>
                  <a:ext uri="{0D108BD9-81ED-4DB2-BD59-A6C34878D82A}">
                    <a16:rowId xmlns:a16="http://schemas.microsoft.com/office/drawing/2014/main" xmlns="" val="3296737832"/>
                  </a:ext>
                </a:extLst>
              </a:tr>
              <a:tr h="393462">
                <a:tc>
                  <a:txBody>
                    <a:bodyPr/>
                    <a:lstStyle/>
                    <a:p>
                      <a:r>
                        <a:rPr lang="en-US" sz="2000" dirty="0" err="1"/>
                        <a:t>Seshego</a:t>
                      </a:r>
                      <a:r>
                        <a:rPr lang="en-US" sz="2000" dirty="0"/>
                        <a:t> Dam</a:t>
                      </a:r>
                      <a:endParaRPr lang="en-ZA" sz="2000" dirty="0"/>
                    </a:p>
                  </a:txBody>
                  <a:tcPr marL="68580" marR="68580" marT="34290" marB="34290"/>
                </a:tc>
                <a:tc>
                  <a:txBody>
                    <a:bodyPr/>
                    <a:lstStyle/>
                    <a:p>
                      <a:pPr algn="ctr"/>
                      <a:r>
                        <a:rPr lang="en-US" sz="2000" dirty="0"/>
                        <a:t>2</a:t>
                      </a:r>
                      <a:endParaRPr lang="en-ZA" sz="2000" dirty="0"/>
                    </a:p>
                  </a:txBody>
                  <a:tcPr marL="68580" marR="68580" marT="34290" marB="34290"/>
                </a:tc>
                <a:tc>
                  <a:txBody>
                    <a:bodyPr/>
                    <a:lstStyle/>
                    <a:p>
                      <a:pPr algn="ctr"/>
                      <a:r>
                        <a:rPr lang="en-US" sz="2000" dirty="0"/>
                        <a:t>1</a:t>
                      </a:r>
                      <a:endParaRPr lang="en-ZA" sz="2000" dirty="0"/>
                    </a:p>
                  </a:txBody>
                  <a:tcPr marL="68580" marR="68580" marT="34290" marB="34290"/>
                </a:tc>
                <a:tc>
                  <a:txBody>
                    <a:bodyPr/>
                    <a:lstStyle/>
                    <a:p>
                      <a:pPr algn="ctr"/>
                      <a:r>
                        <a:rPr lang="en-US" sz="2000" dirty="0"/>
                        <a:t>1</a:t>
                      </a:r>
                      <a:endParaRPr lang="en-ZA" sz="2000" dirty="0"/>
                    </a:p>
                  </a:txBody>
                  <a:tcPr marL="68580" marR="68580" marT="34290" marB="34290"/>
                </a:tc>
                <a:extLst>
                  <a:ext uri="{0D108BD9-81ED-4DB2-BD59-A6C34878D82A}">
                    <a16:rowId xmlns:a16="http://schemas.microsoft.com/office/drawing/2014/main" xmlns="" val="3981622484"/>
                  </a:ext>
                </a:extLst>
              </a:tr>
              <a:tr h="393462">
                <a:tc>
                  <a:txBody>
                    <a:bodyPr/>
                    <a:lstStyle/>
                    <a:p>
                      <a:r>
                        <a:rPr lang="en-US" sz="2000" dirty="0"/>
                        <a:t>Ebenezer</a:t>
                      </a:r>
                      <a:endParaRPr lang="en-ZA" sz="2000" dirty="0"/>
                    </a:p>
                  </a:txBody>
                  <a:tcPr marL="68580" marR="68580" marT="34290" marB="34290"/>
                </a:tc>
                <a:tc>
                  <a:txBody>
                    <a:bodyPr/>
                    <a:lstStyle/>
                    <a:p>
                      <a:pPr algn="ctr"/>
                      <a:r>
                        <a:rPr lang="en-US" sz="2000" dirty="0"/>
                        <a:t>44</a:t>
                      </a:r>
                      <a:endParaRPr lang="en-ZA" sz="2000" dirty="0"/>
                    </a:p>
                  </a:txBody>
                  <a:tcPr marL="68580" marR="68580" marT="34290" marB="34290"/>
                </a:tc>
                <a:tc>
                  <a:txBody>
                    <a:bodyPr/>
                    <a:lstStyle/>
                    <a:p>
                      <a:pPr algn="ctr"/>
                      <a:r>
                        <a:rPr lang="en-US" sz="2000" dirty="0"/>
                        <a:t>21,6</a:t>
                      </a:r>
                      <a:endParaRPr lang="en-ZA" sz="2000" dirty="0"/>
                    </a:p>
                  </a:txBody>
                  <a:tcPr marL="68580" marR="68580" marT="34290" marB="34290"/>
                </a:tc>
                <a:tc>
                  <a:txBody>
                    <a:bodyPr/>
                    <a:lstStyle/>
                    <a:p>
                      <a:pPr algn="ctr"/>
                      <a:r>
                        <a:rPr lang="en-US" sz="2000" dirty="0">
                          <a:solidFill>
                            <a:srgbClr val="FF0000"/>
                          </a:solidFill>
                        </a:rPr>
                        <a:t>16,8</a:t>
                      </a:r>
                      <a:endParaRPr lang="en-ZA" sz="2000" dirty="0">
                        <a:solidFill>
                          <a:srgbClr val="FF0000"/>
                        </a:solidFill>
                      </a:endParaRPr>
                    </a:p>
                  </a:txBody>
                  <a:tcPr marL="68580" marR="68580" marT="34290" marB="34290"/>
                </a:tc>
                <a:extLst>
                  <a:ext uri="{0D108BD9-81ED-4DB2-BD59-A6C34878D82A}">
                    <a16:rowId xmlns:a16="http://schemas.microsoft.com/office/drawing/2014/main" xmlns="" val="2201447031"/>
                  </a:ext>
                </a:extLst>
              </a:tr>
              <a:tr h="400940">
                <a:tc>
                  <a:txBody>
                    <a:bodyPr/>
                    <a:lstStyle/>
                    <a:p>
                      <a:r>
                        <a:rPr lang="en-US" sz="2000" dirty="0" err="1"/>
                        <a:t>Olifantspoort</a:t>
                      </a:r>
                      <a:endParaRPr lang="en-ZA" sz="2000" dirty="0"/>
                    </a:p>
                  </a:txBody>
                  <a:tcPr marL="68580" marR="68580" marT="34290" marB="34290"/>
                </a:tc>
                <a:tc>
                  <a:txBody>
                    <a:bodyPr/>
                    <a:lstStyle/>
                    <a:p>
                      <a:pPr algn="ctr"/>
                      <a:r>
                        <a:rPr lang="en-US" sz="2000" dirty="0"/>
                        <a:t>60 - 90</a:t>
                      </a:r>
                      <a:endParaRPr lang="en-ZA" sz="2000" dirty="0"/>
                    </a:p>
                  </a:txBody>
                  <a:tcPr marL="68580" marR="68580" marT="34290" marB="34290"/>
                </a:tc>
                <a:tc>
                  <a:txBody>
                    <a:bodyPr/>
                    <a:lstStyle/>
                    <a:p>
                      <a:pPr algn="ctr"/>
                      <a:r>
                        <a:rPr lang="en-US" sz="2000" dirty="0"/>
                        <a:t>26,7</a:t>
                      </a:r>
                      <a:endParaRPr lang="en-ZA" sz="2000" dirty="0"/>
                    </a:p>
                  </a:txBody>
                  <a:tcPr marL="68580" marR="68580" marT="34290" marB="34290"/>
                </a:tc>
                <a:tc>
                  <a:txBody>
                    <a:bodyPr/>
                    <a:lstStyle/>
                    <a:p>
                      <a:pPr algn="ctr"/>
                      <a:r>
                        <a:rPr lang="en-US" sz="2000" dirty="0">
                          <a:solidFill>
                            <a:srgbClr val="FF0000"/>
                          </a:solidFill>
                        </a:rPr>
                        <a:t>20,9</a:t>
                      </a:r>
                      <a:endParaRPr lang="en-ZA" sz="2000" dirty="0">
                        <a:solidFill>
                          <a:srgbClr val="FF0000"/>
                        </a:solidFill>
                      </a:endParaRPr>
                    </a:p>
                  </a:txBody>
                  <a:tcPr marL="68580" marR="68580" marT="34290" marB="34290"/>
                </a:tc>
                <a:extLst>
                  <a:ext uri="{0D108BD9-81ED-4DB2-BD59-A6C34878D82A}">
                    <a16:rowId xmlns:a16="http://schemas.microsoft.com/office/drawing/2014/main" xmlns="" val="235493226"/>
                  </a:ext>
                </a:extLst>
              </a:tr>
              <a:tr h="393462">
                <a:tc>
                  <a:txBody>
                    <a:bodyPr/>
                    <a:lstStyle/>
                    <a:p>
                      <a:r>
                        <a:rPr lang="en-US" sz="2000" b="1" dirty="0"/>
                        <a:t>Total</a:t>
                      </a:r>
                      <a:endParaRPr lang="en-ZA" sz="2000" b="1" dirty="0"/>
                    </a:p>
                  </a:txBody>
                  <a:tcPr marL="68580" marR="68580" marT="34290" marB="34290"/>
                </a:tc>
                <a:tc>
                  <a:txBody>
                    <a:bodyPr/>
                    <a:lstStyle/>
                    <a:p>
                      <a:pPr algn="ctr"/>
                      <a:r>
                        <a:rPr lang="en-US" sz="2000" b="1" dirty="0"/>
                        <a:t>132-162</a:t>
                      </a:r>
                      <a:endParaRPr lang="en-ZA" sz="2000" b="1" dirty="0"/>
                    </a:p>
                  </a:txBody>
                  <a:tcPr marL="68580" marR="68580" marT="34290" marB="34290"/>
                </a:tc>
                <a:tc>
                  <a:txBody>
                    <a:bodyPr/>
                    <a:lstStyle/>
                    <a:p>
                      <a:pPr algn="ctr"/>
                      <a:r>
                        <a:rPr lang="en-US" sz="2000" b="1" dirty="0"/>
                        <a:t>70,0</a:t>
                      </a:r>
                      <a:endParaRPr lang="en-ZA" sz="2000" b="1" dirty="0"/>
                    </a:p>
                  </a:txBody>
                  <a:tcPr marL="68580" marR="68580" marT="34290" marB="34290"/>
                </a:tc>
                <a:tc>
                  <a:txBody>
                    <a:bodyPr/>
                    <a:lstStyle/>
                    <a:p>
                      <a:pPr algn="ctr"/>
                      <a:r>
                        <a:rPr lang="en-US" sz="2000" b="1" dirty="0">
                          <a:solidFill>
                            <a:srgbClr val="FF0000"/>
                          </a:solidFill>
                        </a:rPr>
                        <a:t>56,7</a:t>
                      </a:r>
                      <a:endParaRPr lang="en-ZA" sz="2000" b="1" dirty="0">
                        <a:solidFill>
                          <a:srgbClr val="FF0000"/>
                        </a:solidFill>
                      </a:endParaRPr>
                    </a:p>
                  </a:txBody>
                  <a:tcPr marL="68580" marR="68580" marT="34290" marB="34290"/>
                </a:tc>
                <a:extLst>
                  <a:ext uri="{0D108BD9-81ED-4DB2-BD59-A6C34878D82A}">
                    <a16:rowId xmlns:a16="http://schemas.microsoft.com/office/drawing/2014/main" xmlns="" val="3364944883"/>
                  </a:ext>
                </a:extLst>
              </a:tr>
            </a:tbl>
          </a:graphicData>
        </a:graphic>
      </p:graphicFrame>
      <p:sp>
        <p:nvSpPr>
          <p:cNvPr id="7" name="TextBox 6"/>
          <p:cNvSpPr txBox="1"/>
          <p:nvPr/>
        </p:nvSpPr>
        <p:spPr>
          <a:xfrm>
            <a:off x="1428750" y="5517230"/>
            <a:ext cx="6383610" cy="1015663"/>
          </a:xfrm>
          <a:prstGeom prst="rect">
            <a:avLst/>
          </a:prstGeom>
          <a:noFill/>
        </p:spPr>
        <p:txBody>
          <a:bodyPr wrap="square" rtlCol="0">
            <a:spAutoFit/>
          </a:bodyPr>
          <a:lstStyle/>
          <a:p>
            <a:r>
              <a:rPr lang="en-US" sz="1200" b="1" dirty="0"/>
              <a:t>NB: </a:t>
            </a:r>
            <a:r>
              <a:rPr lang="en-US" sz="1200" dirty="0"/>
              <a:t>The current water demand is approximately 98 Ml/d. The table above indicates that the expected water supply is 70 Ml/d and the Municipality is only receiving 56,7 Ml/d. Therefore, the current water volume supplied to the City has a deficit of approximately 40 Ml/d. The Deficit is increasing as the dams run dry and the Municipality have to ramp up water restrictions. </a:t>
            </a:r>
            <a:endParaRPr lang="en-ZA" sz="1200" dirty="0"/>
          </a:p>
        </p:txBody>
      </p:sp>
    </p:spTree>
    <p:extLst>
      <p:ext uri="{BB962C8B-B14F-4D97-AF65-F5344CB8AC3E}">
        <p14:creationId xmlns:p14="http://schemas.microsoft.com/office/powerpoint/2010/main" xmlns="" val="1758384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235" y="260648"/>
            <a:ext cx="6980465" cy="792088"/>
          </a:xfrm>
        </p:spPr>
        <p:txBody>
          <a:bodyPr/>
          <a:lstStyle/>
          <a:p>
            <a:r>
              <a:rPr lang="en-GB" sz="2400" dirty="0">
                <a:solidFill>
                  <a:schemeClr val="accent4"/>
                </a:solidFill>
              </a:rPr>
              <a:t>REGIONAL WASTE WATER TREATMENT PLANT</a:t>
            </a:r>
          </a:p>
        </p:txBody>
      </p:sp>
      <p:sp>
        <p:nvSpPr>
          <p:cNvPr id="3" name="Content Placeholder 2"/>
          <p:cNvSpPr>
            <a:spLocks noGrp="1"/>
          </p:cNvSpPr>
          <p:nvPr>
            <p:ph idx="1"/>
          </p:nvPr>
        </p:nvSpPr>
        <p:spPr>
          <a:xfrm>
            <a:off x="539553" y="1268760"/>
            <a:ext cx="7704856" cy="4617691"/>
          </a:xfrm>
        </p:spPr>
        <p:txBody>
          <a:bodyPr/>
          <a:lstStyle/>
          <a:p>
            <a:pPr marL="0" indent="0" algn="just">
              <a:buNone/>
            </a:pPr>
            <a:r>
              <a:rPr lang="en-ZA" sz="2700" dirty="0"/>
              <a:t>For the purposes of increasing the capacity of the Waste Water Treatment Plants to support current and future development ,the municipality is  currently in a process of building:</a:t>
            </a:r>
          </a:p>
          <a:p>
            <a:pPr marL="0" indent="0" algn="just">
              <a:buNone/>
            </a:pPr>
            <a:endParaRPr lang="en-ZA" sz="2700" dirty="0"/>
          </a:p>
          <a:p>
            <a:pPr marL="342900" indent="-342900" algn="just">
              <a:buFont typeface="Wingdings" panose="05000000000000000000" pitchFamily="2" charset="2"/>
              <a:buChar char="ü"/>
            </a:pPr>
            <a:r>
              <a:rPr lang="en-ZA" sz="2400" dirty="0" smtClean="0"/>
              <a:t>New </a:t>
            </a:r>
            <a:r>
              <a:rPr lang="en-ZA" sz="2400" dirty="0"/>
              <a:t>Regional waste water treatment. </a:t>
            </a:r>
          </a:p>
          <a:p>
            <a:pPr marL="342900" indent="-342900" algn="just">
              <a:buFont typeface="Wingdings" panose="05000000000000000000" pitchFamily="2" charset="2"/>
              <a:buChar char="ü"/>
            </a:pPr>
            <a:r>
              <a:rPr lang="en-ZA" sz="2400" dirty="0"/>
              <a:t>Seshego Waste Water Treatment Plant</a:t>
            </a:r>
            <a:endParaRPr lang="en-GB" sz="2400" dirty="0"/>
          </a:p>
          <a:p>
            <a:pPr marL="342900" indent="-342900" algn="just">
              <a:buFont typeface="Wingdings" panose="05000000000000000000" pitchFamily="2" charset="2"/>
              <a:buChar char="ü"/>
            </a:pPr>
            <a:r>
              <a:rPr lang="en-ZA" sz="2400" dirty="0"/>
              <a:t>Mankweng Waste Water Treatment Plant</a:t>
            </a:r>
          </a:p>
          <a:p>
            <a:pPr marL="342900" indent="-342900" algn="just">
              <a:buFont typeface="Wingdings" panose="05000000000000000000" pitchFamily="2" charset="2"/>
              <a:buChar char="ü"/>
            </a:pPr>
            <a:r>
              <a:rPr lang="en-ZA" sz="2400" dirty="0"/>
              <a:t>Refurbishment of the Waste Water plants </a:t>
            </a:r>
          </a:p>
          <a:p>
            <a:pPr marL="0" indent="0" algn="just">
              <a:buNone/>
            </a:pPr>
            <a:endParaRPr lang="en-IN" sz="2400" dirty="0"/>
          </a:p>
          <a:p>
            <a:pPr marL="0" indent="0" algn="just">
              <a:buNone/>
            </a:pPr>
            <a:r>
              <a:rPr lang="en-IN" sz="2400" dirty="0"/>
              <a:t>Secured funding from Regional Bulk Infrastructure Grant </a:t>
            </a:r>
            <a:r>
              <a:rPr lang="en-IN" sz="2400" b="1" dirty="0"/>
              <a:t> </a:t>
            </a:r>
          </a:p>
        </p:txBody>
      </p:sp>
    </p:spTree>
    <p:extLst>
      <p:ext uri="{BB962C8B-B14F-4D97-AF65-F5344CB8AC3E}">
        <p14:creationId xmlns:p14="http://schemas.microsoft.com/office/powerpoint/2010/main" xmlns="" val="3466884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9090" y="188640"/>
            <a:ext cx="8280920" cy="576064"/>
          </a:xfrm>
        </p:spPr>
        <p:txBody>
          <a:bodyPr>
            <a:normAutofit fontScale="90000"/>
          </a:bodyPr>
          <a:lstStyle/>
          <a:p>
            <a:r>
              <a:rPr lang="en-IN" b="1" dirty="0"/>
              <a:t/>
            </a:r>
            <a:br>
              <a:rPr lang="en-IN" b="1" dirty="0"/>
            </a:br>
            <a:r>
              <a:rPr lang="en-IN" b="1" dirty="0"/>
              <a:t/>
            </a:r>
            <a:br>
              <a:rPr lang="en-IN" b="1" dirty="0"/>
            </a:br>
            <a:r>
              <a:rPr lang="en-IN" sz="3000" dirty="0">
                <a:solidFill>
                  <a:schemeClr val="accent4"/>
                </a:solidFill>
                <a:effectLst/>
              </a:rPr>
              <a:t>BUS RAPID TRANSPORT – SYSTEM CHALLENGES </a:t>
            </a:r>
            <a:r>
              <a:rPr lang="en-IN" b="1" dirty="0"/>
              <a:t/>
            </a:r>
            <a:br>
              <a:rPr lang="en-IN" b="1" dirty="0"/>
            </a:br>
            <a:r>
              <a:rPr lang="en-GB" b="1" dirty="0">
                <a:solidFill>
                  <a:srgbClr val="CD202C"/>
                </a:solidFill>
              </a:rPr>
              <a:t/>
            </a:r>
            <a:br>
              <a:rPr lang="en-GB" b="1" dirty="0">
                <a:solidFill>
                  <a:srgbClr val="CD202C"/>
                </a:solidFill>
              </a:rPr>
            </a:br>
            <a:endParaRPr lang="en-GB" dirty="0"/>
          </a:p>
        </p:txBody>
      </p:sp>
      <p:sp>
        <p:nvSpPr>
          <p:cNvPr id="4" name="Content Placeholder 3"/>
          <p:cNvSpPr>
            <a:spLocks noGrp="1"/>
          </p:cNvSpPr>
          <p:nvPr>
            <p:ph idx="1"/>
          </p:nvPr>
        </p:nvSpPr>
        <p:spPr>
          <a:xfrm>
            <a:off x="489858" y="908720"/>
            <a:ext cx="7826558" cy="5616624"/>
          </a:xfrm>
        </p:spPr>
        <p:txBody>
          <a:bodyPr>
            <a:normAutofit fontScale="25000" lnSpcReduction="20000"/>
          </a:bodyPr>
          <a:lstStyle/>
          <a:p>
            <a:pPr marL="0" indent="0" algn="just">
              <a:buNone/>
            </a:pPr>
            <a:endParaRPr lang="en-IN" sz="6400" dirty="0">
              <a:solidFill>
                <a:srgbClr val="FF0000"/>
              </a:solidFill>
            </a:endParaRPr>
          </a:p>
          <a:p>
            <a:pPr marL="0" indent="0" algn="just">
              <a:buNone/>
            </a:pPr>
            <a:r>
              <a:rPr lang="en-IN" sz="6400" b="1" dirty="0"/>
              <a:t>System Challenges </a:t>
            </a:r>
          </a:p>
          <a:p>
            <a:pPr marL="0" indent="0" algn="just">
              <a:buNone/>
            </a:pPr>
            <a:endParaRPr lang="en-IN" sz="6400" b="1" dirty="0"/>
          </a:p>
          <a:p>
            <a:pPr algn="just">
              <a:lnSpc>
                <a:spcPct val="150000"/>
              </a:lnSpc>
              <a:spcBef>
                <a:spcPct val="0"/>
              </a:spcBef>
              <a:buFont typeface="Wingdings" panose="05000000000000000000" pitchFamily="2" charset="2"/>
              <a:buChar char="ü"/>
            </a:pPr>
            <a:r>
              <a:rPr lang="en-ZA" sz="6400" dirty="0">
                <a:ea typeface="ヒラギノ角ゴ Pro W3" pitchFamily="-124" charset="-128"/>
              </a:rPr>
              <a:t>The launch of the BRT system was anticipated for later in the year.(Not yet Done)</a:t>
            </a:r>
          </a:p>
          <a:p>
            <a:pPr algn="just">
              <a:lnSpc>
                <a:spcPct val="150000"/>
              </a:lnSpc>
              <a:spcBef>
                <a:spcPct val="0"/>
              </a:spcBef>
              <a:buFont typeface="Wingdings" panose="05000000000000000000" pitchFamily="2" charset="2"/>
              <a:buChar char="ü"/>
            </a:pPr>
            <a:r>
              <a:rPr lang="en-ZA" sz="6400" dirty="0">
                <a:ea typeface="ヒラギノ角ゴ Pro W3" pitchFamily="-124" charset="-128"/>
              </a:rPr>
              <a:t>There were negotiation delays with the Taxi Industry which affected expenditure . </a:t>
            </a:r>
          </a:p>
          <a:p>
            <a:pPr algn="just">
              <a:lnSpc>
                <a:spcPct val="150000"/>
              </a:lnSpc>
              <a:spcBef>
                <a:spcPct val="0"/>
              </a:spcBef>
              <a:buFont typeface="Wingdings" panose="05000000000000000000" pitchFamily="2" charset="2"/>
              <a:buChar char="ü"/>
            </a:pPr>
            <a:r>
              <a:rPr lang="en-ZA" sz="6400" dirty="0">
                <a:ea typeface="ヒラギノ角ゴ Pro W3" pitchFamily="-124" charset="-128"/>
              </a:rPr>
              <a:t>One contractor was appointed on a multi-year basis to complete all BRT infrastructure. </a:t>
            </a:r>
          </a:p>
          <a:p>
            <a:pPr algn="just">
              <a:lnSpc>
                <a:spcPct val="150000"/>
              </a:lnSpc>
              <a:spcBef>
                <a:spcPct val="0"/>
              </a:spcBef>
              <a:buFont typeface="Wingdings" panose="05000000000000000000" pitchFamily="2" charset="2"/>
              <a:buChar char="ü"/>
            </a:pPr>
            <a:r>
              <a:rPr lang="en-ZA" sz="6400" dirty="0">
                <a:ea typeface="ヒラギノ角ゴ Pro W3" pitchFamily="-124" charset="-128"/>
              </a:rPr>
              <a:t>Taxi Industry compensation constitutes one of the largest expenditure  drivers. Delays in the in VOCA negotiations subsequently delayed negotiations/payments in compensation </a:t>
            </a:r>
          </a:p>
          <a:p>
            <a:pPr algn="just">
              <a:lnSpc>
                <a:spcPct val="150000"/>
              </a:lnSpc>
              <a:spcBef>
                <a:spcPct val="0"/>
              </a:spcBef>
              <a:buFont typeface="Wingdings" panose="05000000000000000000" pitchFamily="2" charset="2"/>
              <a:buChar char="ü"/>
            </a:pPr>
            <a:r>
              <a:rPr lang="en-ZA" sz="6400" dirty="0">
                <a:ea typeface="ヒラギノ角ゴ Pro W3" pitchFamily="-124" charset="-128"/>
              </a:rPr>
              <a:t>The contractor applied for </a:t>
            </a:r>
            <a:r>
              <a:rPr lang="en-ZA" sz="6400" b="1" dirty="0">
                <a:ea typeface="ヒラギノ角ゴ Pro W3" pitchFamily="-124" charset="-128"/>
              </a:rPr>
              <a:t>business rescue and has been liquidated. </a:t>
            </a:r>
            <a:r>
              <a:rPr lang="en-ZA" sz="6400" dirty="0">
                <a:ea typeface="ヒラギノ角ゴ Pro W3" pitchFamily="-124" charset="-128"/>
              </a:rPr>
              <a:t>This has greatly hampered expenditure on the entire grant.</a:t>
            </a:r>
          </a:p>
          <a:p>
            <a:pPr algn="just">
              <a:lnSpc>
                <a:spcPct val="150000"/>
              </a:lnSpc>
              <a:spcBef>
                <a:spcPct val="0"/>
              </a:spcBef>
              <a:buFont typeface="Wingdings" panose="05000000000000000000" pitchFamily="2" charset="2"/>
              <a:buChar char="ü"/>
            </a:pPr>
            <a:r>
              <a:rPr lang="en-ZA" sz="6400" dirty="0">
                <a:ea typeface="ヒラギノ角ゴ Pro W3" pitchFamily="-124" charset="-128"/>
              </a:rPr>
              <a:t>The city is currently engaged in a process of terminating the contractor and a new one will be appointed promptly.</a:t>
            </a:r>
          </a:p>
          <a:p>
            <a:pPr algn="just">
              <a:lnSpc>
                <a:spcPct val="150000"/>
              </a:lnSpc>
              <a:spcBef>
                <a:spcPct val="0"/>
              </a:spcBef>
              <a:buFont typeface="Wingdings" panose="05000000000000000000" pitchFamily="2" charset="2"/>
              <a:buChar char="ü"/>
            </a:pPr>
            <a:r>
              <a:rPr lang="en-IN" sz="6600" dirty="0" err="1"/>
              <a:t>Leeto</a:t>
            </a:r>
            <a:r>
              <a:rPr lang="en-IN" sz="6600" dirty="0"/>
              <a:t> la Polokwane will be Unsustainable for the City </a:t>
            </a:r>
          </a:p>
          <a:p>
            <a:pPr algn="just">
              <a:lnSpc>
                <a:spcPct val="150000"/>
              </a:lnSpc>
              <a:spcBef>
                <a:spcPct val="0"/>
              </a:spcBef>
              <a:buFont typeface="Wingdings" panose="05000000000000000000" pitchFamily="2" charset="2"/>
              <a:buChar char="ü"/>
            </a:pPr>
            <a:r>
              <a:rPr lang="en-ZA" sz="6400" b="1" dirty="0">
                <a:ea typeface="ヒラギノ角ゴ Pro W3" pitchFamily="-124" charset="-128"/>
              </a:rPr>
              <a:t>COGTA/MISA to engage DOT and develop mitigation plans.</a:t>
            </a:r>
          </a:p>
          <a:p>
            <a:pPr algn="just">
              <a:lnSpc>
                <a:spcPct val="150000"/>
              </a:lnSpc>
              <a:spcBef>
                <a:spcPct val="0"/>
              </a:spcBef>
              <a:buFont typeface="Wingdings" panose="05000000000000000000" pitchFamily="2" charset="2"/>
              <a:buChar char="ü"/>
            </a:pPr>
            <a:endParaRPr lang="en-ZA" sz="6000" dirty="0">
              <a:ea typeface="ヒラギノ角ゴ Pro W3" pitchFamily="-124" charset="-128"/>
            </a:endParaRPr>
          </a:p>
          <a:p>
            <a:pPr algn="just"/>
            <a:endParaRPr lang="en-GB" b="1" dirty="0"/>
          </a:p>
        </p:txBody>
      </p:sp>
    </p:spTree>
    <p:extLst>
      <p:ext uri="{BB962C8B-B14F-4D97-AF65-F5344CB8AC3E}">
        <p14:creationId xmlns:p14="http://schemas.microsoft.com/office/powerpoint/2010/main" xmlns="" val="1346731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B6BA7C6-12FC-4B27-91AE-E5244022C3E3}"/>
              </a:ext>
            </a:extLst>
          </p:cNvPr>
          <p:cNvPicPr>
            <a:picLocks noChangeAspect="1"/>
          </p:cNvPicPr>
          <p:nvPr/>
        </p:nvPicPr>
        <p:blipFill>
          <a:blip r:embed="rId2"/>
          <a:stretch>
            <a:fillRect/>
          </a:stretch>
        </p:blipFill>
        <p:spPr>
          <a:xfrm>
            <a:off x="457200" y="857250"/>
            <a:ext cx="8365331" cy="5143500"/>
          </a:xfrm>
          <a:prstGeom prst="rect">
            <a:avLst/>
          </a:prstGeom>
        </p:spPr>
      </p:pic>
    </p:spTree>
    <p:extLst>
      <p:ext uri="{BB962C8B-B14F-4D97-AF65-F5344CB8AC3E}">
        <p14:creationId xmlns:p14="http://schemas.microsoft.com/office/powerpoint/2010/main" xmlns="" val="966439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D3C07A-609F-4893-B700-F3875F0F1D55}"/>
              </a:ext>
            </a:extLst>
          </p:cNvPr>
          <p:cNvSpPr>
            <a:spLocks noGrp="1"/>
          </p:cNvSpPr>
          <p:nvPr>
            <p:ph type="title"/>
          </p:nvPr>
        </p:nvSpPr>
        <p:spPr>
          <a:xfrm>
            <a:off x="179512" y="365125"/>
            <a:ext cx="8784976" cy="1325563"/>
          </a:xfrm>
        </p:spPr>
        <p:txBody>
          <a:bodyPr/>
          <a:lstStyle/>
          <a:p>
            <a:r>
              <a:rPr lang="en-US" sz="2400" dirty="0"/>
              <a:t>PROGRESS WITH IMPLEMENTATION OF THE ICM SUPPORT PROGRAMME</a:t>
            </a:r>
          </a:p>
        </p:txBody>
      </p:sp>
      <p:sp>
        <p:nvSpPr>
          <p:cNvPr id="4" name="Content Placeholder 2">
            <a:extLst>
              <a:ext uri="{FF2B5EF4-FFF2-40B4-BE49-F238E27FC236}">
                <a16:creationId xmlns:a16="http://schemas.microsoft.com/office/drawing/2014/main" xmlns="" id="{3AEDEBB5-1418-43A0-ACA1-0E4A9BED84CE}"/>
              </a:ext>
            </a:extLst>
          </p:cNvPr>
          <p:cNvSpPr>
            <a:spLocks noGrp="1"/>
          </p:cNvSpPr>
          <p:nvPr>
            <p:ph idx="1"/>
          </p:nvPr>
        </p:nvSpPr>
        <p:spPr>
          <a:xfrm>
            <a:off x="179512" y="1690688"/>
            <a:ext cx="8784976" cy="4474615"/>
          </a:xfrm>
        </p:spPr>
        <p:txBody>
          <a:bodyPr>
            <a:noAutofit/>
          </a:bodyPr>
          <a:lstStyle/>
          <a:p>
            <a:pPr marL="257175" indent="-257175" algn="just">
              <a:buFont typeface="Arial" panose="020B0604020202020204" pitchFamily="34" charset="0"/>
              <a:buChar char="•"/>
            </a:pPr>
            <a:r>
              <a:rPr lang="en-US" sz="1600" b="1" dirty="0"/>
              <a:t>The Intermediate Cities Support </a:t>
            </a:r>
            <a:r>
              <a:rPr lang="en-US" sz="1600" b="1" dirty="0" err="1"/>
              <a:t>Programme</a:t>
            </a:r>
            <a:r>
              <a:rPr lang="en-US" sz="1600" b="1" dirty="0"/>
              <a:t> has been</a:t>
            </a:r>
            <a:r>
              <a:rPr lang="en-US" sz="1600" dirty="0"/>
              <a:t> implemented in partnership with the Swiss State for Economic Affairs and the World Bank.</a:t>
            </a:r>
          </a:p>
          <a:p>
            <a:pPr marL="257175" indent="-257175" algn="just">
              <a:buFont typeface="Arial" panose="020B0604020202020204" pitchFamily="34" charset="0"/>
              <a:buChar char="•"/>
            </a:pPr>
            <a:r>
              <a:rPr lang="en-GB" sz="1600" dirty="0"/>
              <a:t>Implementation methodology was developed and tested in two municipalities i.e. Polokwane and </a:t>
            </a:r>
            <a:r>
              <a:rPr lang="en-GB" sz="1600" dirty="0" err="1"/>
              <a:t>uMhlathuze</a:t>
            </a:r>
            <a:endParaRPr lang="en-GB" sz="1600" dirty="0"/>
          </a:p>
          <a:p>
            <a:pPr marL="257175" indent="-257175" algn="just">
              <a:buFont typeface="Arial" panose="020B0604020202020204" pitchFamily="34" charset="0"/>
              <a:buChar char="•"/>
            </a:pPr>
            <a:endParaRPr lang="en-GB" sz="1600" dirty="0"/>
          </a:p>
          <a:p>
            <a:pPr marL="600075" lvl="1" indent="-257175" algn="just">
              <a:buFont typeface="Arial" panose="020B0604020202020204" pitchFamily="34" charset="0"/>
              <a:buChar char="•"/>
            </a:pPr>
            <a:r>
              <a:rPr lang="en-GB" sz="1600" dirty="0"/>
              <a:t>Support is provided for the implementation of the programme focused on: </a:t>
            </a:r>
          </a:p>
          <a:p>
            <a:pPr marL="942975" lvl="2" indent="-257175" algn="just">
              <a:buFont typeface="Arial" panose="020B0604020202020204" pitchFamily="34" charset="0"/>
              <a:buChar char="•"/>
            </a:pPr>
            <a:r>
              <a:rPr lang="en-GB" sz="1600" dirty="0"/>
              <a:t>spatial planning – development/ review of SPLUMA compliant Spatial Development Frameworks, </a:t>
            </a:r>
          </a:p>
          <a:p>
            <a:pPr marL="942975" lvl="2" indent="-257175" algn="just">
              <a:buFont typeface="Arial" panose="020B0604020202020204" pitchFamily="34" charset="0"/>
              <a:buChar char="•"/>
            </a:pPr>
            <a:r>
              <a:rPr lang="en-GB" sz="1600" dirty="0"/>
              <a:t>Infrastructure delivery and management  - this included development of Standard Operating Procedures, Infrastructure Procurement Plans.</a:t>
            </a:r>
          </a:p>
          <a:p>
            <a:pPr marL="942975" lvl="2" indent="-257175" algn="just">
              <a:buFont typeface="Arial" panose="020B0604020202020204" pitchFamily="34" charset="0"/>
              <a:buChar char="•"/>
            </a:pPr>
            <a:r>
              <a:rPr lang="en-GB" sz="1600" dirty="0"/>
              <a:t>Institutionalisation of long term infrastructure planning through development of capital expenditure frameworks  - MISA to further support with implementation of the CEFs.</a:t>
            </a:r>
          </a:p>
          <a:p>
            <a:pPr marL="942975" lvl="2" indent="-257175" algn="just">
              <a:buFont typeface="Arial" panose="020B0604020202020204" pitchFamily="34" charset="0"/>
              <a:buChar char="•"/>
            </a:pPr>
            <a:endParaRPr lang="en-GB" sz="1600" dirty="0"/>
          </a:p>
          <a:p>
            <a:pPr marL="600075" lvl="1" indent="-257175" algn="just">
              <a:buFont typeface="Arial" panose="020B0604020202020204" pitchFamily="34" charset="0"/>
              <a:buChar char="•"/>
            </a:pPr>
            <a:r>
              <a:rPr lang="en-GB" sz="1600" dirty="0"/>
              <a:t>New grant (Integrated Urban Development Grant - IUDG) mechanisms were introduced through the </a:t>
            </a:r>
            <a:r>
              <a:rPr lang="en-GB" sz="1600" dirty="0" err="1"/>
              <a:t>DoRa</a:t>
            </a:r>
            <a:r>
              <a:rPr lang="en-GB" sz="1600" dirty="0"/>
              <a:t> in February 2018 – Polokwane Municipality was a pilot of the new grant and still is the grant recipient.</a:t>
            </a:r>
          </a:p>
          <a:p>
            <a:pPr marL="600075" lvl="1" indent="-257175" algn="just">
              <a:buFont typeface="Arial" panose="020B0604020202020204" pitchFamily="34" charset="0"/>
              <a:buChar char="•"/>
            </a:pPr>
            <a:r>
              <a:rPr lang="en-GB" sz="1600" dirty="0"/>
              <a:t>Through the IUDG, Polokwane Municipality has received just over </a:t>
            </a:r>
            <a:r>
              <a:rPr lang="en-GB" sz="1600" b="1" dirty="0"/>
              <a:t>R20million</a:t>
            </a:r>
            <a:r>
              <a:rPr lang="en-GB" sz="1600" dirty="0"/>
              <a:t> as an incentive.</a:t>
            </a:r>
          </a:p>
          <a:p>
            <a:pPr marL="0" indent="0" algn="just">
              <a:buNone/>
            </a:pPr>
            <a:endParaRPr lang="en-ZA" sz="1600" dirty="0"/>
          </a:p>
          <a:p>
            <a:pPr algn="just"/>
            <a:endParaRPr lang="en-ZA" sz="1650" dirty="0"/>
          </a:p>
        </p:txBody>
      </p:sp>
    </p:spTree>
    <p:extLst>
      <p:ext uri="{BB962C8B-B14F-4D97-AF65-F5344CB8AC3E}">
        <p14:creationId xmlns:p14="http://schemas.microsoft.com/office/powerpoint/2010/main" xmlns="" val="1822546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467" y="404664"/>
            <a:ext cx="6858000" cy="449566"/>
          </a:xfrm>
          <a:ln>
            <a:solidFill>
              <a:schemeClr val="accent2"/>
            </a:solidFill>
          </a:ln>
        </p:spPr>
        <p:txBody>
          <a:bodyPr>
            <a:normAutofit/>
          </a:bodyPr>
          <a:lstStyle/>
          <a:p>
            <a:r>
              <a:rPr lang="en-ZA" sz="2000" dirty="0">
                <a:solidFill>
                  <a:schemeClr val="accent4"/>
                </a:solidFill>
              </a:rPr>
              <a:t>PRESENTATION OUTLINE </a:t>
            </a:r>
          </a:p>
        </p:txBody>
      </p:sp>
      <p:sp>
        <p:nvSpPr>
          <p:cNvPr id="3" name="Subtitle 2"/>
          <p:cNvSpPr>
            <a:spLocks noGrp="1"/>
          </p:cNvSpPr>
          <p:nvPr>
            <p:ph type="subTitle" idx="1"/>
          </p:nvPr>
        </p:nvSpPr>
        <p:spPr>
          <a:xfrm>
            <a:off x="1024467" y="1052735"/>
            <a:ext cx="6858000" cy="4896545"/>
          </a:xfrm>
        </p:spPr>
        <p:txBody>
          <a:bodyPr>
            <a:noAutofit/>
          </a:bodyPr>
          <a:lstStyle/>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Purpose of the presentation</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Problem Statement/Introduction</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Socio-economic Status</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Education</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Governance &amp; Municipal Capacity</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Financial Management</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Service Delivery Status</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Key Challenges</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COGTA Support to Polokwane LM</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Factors hampering service delivery</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Strengths and Opportunities </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Conclusion</a:t>
            </a:r>
          </a:p>
          <a:p>
            <a:pPr marL="342900" indent="-342900" algn="l">
              <a:spcBef>
                <a:spcPts val="450"/>
              </a:spcBef>
              <a:buAutoNum type="arabicPeriod"/>
            </a:pPr>
            <a:r>
              <a:rPr lang="en-ZA" sz="2000" dirty="0">
                <a:latin typeface="Arial" panose="020B0604020202020204" pitchFamily="34" charset="0"/>
                <a:cs typeface="Arial" panose="020B0604020202020204" pitchFamily="34" charset="0"/>
              </a:rPr>
              <a:t>Recommendations</a:t>
            </a:r>
          </a:p>
          <a:p>
            <a:pPr marL="342900" indent="-342900" algn="l">
              <a:buAutoNum type="arabicPeriod"/>
            </a:pPr>
            <a:endParaRPr lang="en-ZA" sz="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2</a:t>
            </a:fld>
            <a:endParaRPr lang="en-ZA"/>
          </a:p>
        </p:txBody>
      </p:sp>
    </p:spTree>
    <p:extLst>
      <p:ext uri="{BB962C8B-B14F-4D97-AF65-F5344CB8AC3E}">
        <p14:creationId xmlns:p14="http://schemas.microsoft.com/office/powerpoint/2010/main" xmlns="" val="4040225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18EFF4-207E-4706-95C2-CEE6130CF939}"/>
              </a:ext>
            </a:extLst>
          </p:cNvPr>
          <p:cNvSpPr>
            <a:spLocks noGrp="1"/>
          </p:cNvSpPr>
          <p:nvPr>
            <p:ph type="title"/>
          </p:nvPr>
        </p:nvSpPr>
        <p:spPr/>
        <p:txBody>
          <a:bodyPr/>
          <a:lstStyle/>
          <a:p>
            <a:r>
              <a:rPr lang="en-US" sz="2800" dirty="0"/>
              <a:t>IMPLEMENTATION SUPPORT  - KNOWLEDGE SHARING</a:t>
            </a:r>
          </a:p>
        </p:txBody>
      </p:sp>
      <p:sp>
        <p:nvSpPr>
          <p:cNvPr id="4" name="Content Placeholder 2">
            <a:extLst>
              <a:ext uri="{FF2B5EF4-FFF2-40B4-BE49-F238E27FC236}">
                <a16:creationId xmlns:a16="http://schemas.microsoft.com/office/drawing/2014/main" xmlns="" id="{D40C54DA-DE22-43B8-80B1-A319347DD325}"/>
              </a:ext>
            </a:extLst>
          </p:cNvPr>
          <p:cNvSpPr>
            <a:spLocks noGrp="1"/>
          </p:cNvSpPr>
          <p:nvPr>
            <p:ph idx="1"/>
          </p:nvPr>
        </p:nvSpPr>
        <p:spPr>
          <a:xfrm>
            <a:off x="628650" y="1772816"/>
            <a:ext cx="7886700" cy="4608512"/>
          </a:xfrm>
        </p:spPr>
        <p:txBody>
          <a:bodyPr>
            <a:normAutofit fontScale="92500" lnSpcReduction="20000"/>
          </a:bodyPr>
          <a:lstStyle/>
          <a:p>
            <a:pPr marL="257175" indent="-257175" algn="just">
              <a:buFont typeface="Arial" panose="020B0604020202020204" pitchFamily="34" charset="0"/>
              <a:buChar char="•"/>
            </a:pPr>
            <a:r>
              <a:rPr lang="en-US" sz="2200" dirty="0"/>
              <a:t>Peer Learning Network established to facilitate learning exchange between 6 ICMs with an intention to expand after testing phase.</a:t>
            </a:r>
          </a:p>
          <a:p>
            <a:pPr marL="257175" indent="-257175" algn="just">
              <a:buFont typeface="Arial" panose="020B0604020202020204" pitchFamily="34" charset="0"/>
              <a:buChar char="•"/>
            </a:pPr>
            <a:endParaRPr lang="en-US" sz="2200" dirty="0"/>
          </a:p>
          <a:p>
            <a:pPr marL="257175" indent="-257175" algn="just">
              <a:buFont typeface="Arial" panose="020B0604020202020204" pitchFamily="34" charset="0"/>
              <a:buChar char="•"/>
            </a:pPr>
            <a:r>
              <a:rPr lang="en-US" sz="2200" dirty="0"/>
              <a:t>Polokwane is one of the 6 municipalities that are members of the Learning Network</a:t>
            </a:r>
          </a:p>
          <a:p>
            <a:pPr marL="257175" indent="-257175" algn="just">
              <a:buFont typeface="Arial" panose="020B0604020202020204" pitchFamily="34" charset="0"/>
              <a:buChar char="•"/>
            </a:pPr>
            <a:endParaRPr lang="en-US" sz="2200" dirty="0"/>
          </a:p>
          <a:p>
            <a:pPr marL="257175" indent="-257175" algn="just">
              <a:buFont typeface="Arial" panose="020B0604020202020204" pitchFamily="34" charset="0"/>
              <a:buChar char="•"/>
            </a:pPr>
            <a:r>
              <a:rPr lang="en-US" sz="2200" dirty="0"/>
              <a:t>Participating cities acting as living labs  on sustainable urban development and long term infrastructure planning;  </a:t>
            </a:r>
          </a:p>
          <a:p>
            <a:pPr marL="257175" indent="-257175" algn="just">
              <a:buFont typeface="Arial" panose="020B0604020202020204" pitchFamily="34" charset="0"/>
              <a:buChar char="•"/>
            </a:pPr>
            <a:endParaRPr lang="en-US" sz="2200" dirty="0"/>
          </a:p>
          <a:p>
            <a:pPr marL="257175" indent="-257175" algn="just">
              <a:buFont typeface="Arial" panose="020B0604020202020204" pitchFamily="34" charset="0"/>
              <a:buChar char="•"/>
            </a:pPr>
            <a:r>
              <a:rPr lang="en-US" sz="2200" dirty="0"/>
              <a:t>All projects chosen as test cases in the Learning Network have a special focus on mainstreaming climate change response, urban safety and innovative citizen engagement as cross-cutting themes.</a:t>
            </a:r>
          </a:p>
          <a:p>
            <a:pPr marL="257175" indent="-257175" algn="just">
              <a:buFont typeface="Arial" panose="020B0604020202020204" pitchFamily="34" charset="0"/>
              <a:buChar char="•"/>
            </a:pPr>
            <a:endParaRPr lang="en-GB" sz="2200" b="1" baseline="0" dirty="0">
              <a:solidFill>
                <a:schemeClr val="accent4"/>
              </a:solidFill>
              <a:latin typeface="Arial" panose="020B0604020202020204" pitchFamily="34" charset="0"/>
              <a:ea typeface="Times New Roman" panose="02020603050405020304" pitchFamily="18" charset="0"/>
              <a:cs typeface="Arial" panose="020B0604020202020204" pitchFamily="34" charset="0"/>
            </a:endParaRPr>
          </a:p>
          <a:p>
            <a:pPr marL="257175" indent="-257175" algn="just">
              <a:buFont typeface="Arial" panose="020B0604020202020204" pitchFamily="34" charset="0"/>
              <a:buChar char="•"/>
            </a:pPr>
            <a:r>
              <a:rPr lang="en-GB" sz="2200" b="1" baseline="0" dirty="0">
                <a:solidFill>
                  <a:schemeClr val="accent4"/>
                </a:solidFill>
                <a:latin typeface="Arial" panose="020B0604020202020204" pitchFamily="34" charset="0"/>
                <a:ea typeface="Times New Roman" panose="02020603050405020304" pitchFamily="18" charset="0"/>
                <a:cs typeface="Arial" panose="020B0604020202020204" pitchFamily="34" charset="0"/>
              </a:rPr>
              <a:t>MISA: </a:t>
            </a:r>
            <a:r>
              <a:rPr lang="en-GB" sz="2200" baseline="0" dirty="0">
                <a:latin typeface="Arial" panose="020B0604020202020204" pitchFamily="34" charset="0"/>
                <a:ea typeface="Times New Roman" panose="02020603050405020304" pitchFamily="18" charset="0"/>
                <a:cs typeface="Arial" panose="020B0604020202020204" pitchFamily="34" charset="0"/>
              </a:rPr>
              <a:t>In</a:t>
            </a:r>
            <a:r>
              <a:rPr lang="en-GB" sz="2200" dirty="0">
                <a:latin typeface="Arial" panose="020B0604020202020204" pitchFamily="34" charset="0"/>
                <a:ea typeface="Times New Roman" panose="02020603050405020304" pitchFamily="18" charset="0"/>
                <a:cs typeface="Arial" panose="020B0604020202020204" pitchFamily="34" charset="0"/>
              </a:rPr>
              <a:t> the 2020/21 FY, MISA is supporting Polokwane Municipality with the </a:t>
            </a:r>
            <a:r>
              <a:rPr lang="en-US" sz="2200" dirty="0">
                <a:latin typeface="Arial" panose="020B0604020202020204" pitchFamily="34" charset="0"/>
                <a:ea typeface="Times New Roman" panose="02020603050405020304" pitchFamily="18" charset="0"/>
                <a:cs typeface="Arial" panose="020B0604020202020204" pitchFamily="34" charset="0"/>
              </a:rPr>
              <a:t>development of systems and processes for the assessment of performance of municipal electrical network</a:t>
            </a:r>
            <a:endParaRPr lang="en-GB" sz="2200" dirty="0">
              <a:ea typeface="Times New Roman" panose="02020603050405020304" pitchFamily="18" charset="0"/>
              <a:cs typeface="Arial" panose="020B0604020202020204" pitchFamily="34" charset="0"/>
            </a:endParaRPr>
          </a:p>
          <a:p>
            <a:pPr marL="257175" indent="-257175">
              <a:buFont typeface="Arial" panose="020B0604020202020204" pitchFamily="34" charset="0"/>
              <a:buChar char="•"/>
            </a:pPr>
            <a:endParaRPr lang="en-US" dirty="0"/>
          </a:p>
        </p:txBody>
      </p:sp>
    </p:spTree>
    <p:extLst>
      <p:ext uri="{BB962C8B-B14F-4D97-AF65-F5344CB8AC3E}">
        <p14:creationId xmlns:p14="http://schemas.microsoft.com/office/powerpoint/2010/main" xmlns="" val="2096964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8"/>
            <a:ext cx="7266709" cy="4347494"/>
          </a:xfrm>
        </p:spPr>
        <p:txBody>
          <a:bodyPr>
            <a:normAutofit/>
          </a:bodyPr>
          <a:lstStyle/>
          <a:p>
            <a:pPr marL="0" indent="0" algn="just" defTabSz="342900">
              <a:lnSpc>
                <a:spcPct val="120000"/>
              </a:lnSpc>
              <a:spcBef>
                <a:spcPts val="0"/>
              </a:spcBef>
              <a:buNone/>
              <a:defRPr/>
            </a:pPr>
            <a:endParaRPr lang="en-GB" sz="1800" b="1" dirty="0"/>
          </a:p>
          <a:p>
            <a:pPr marL="0" indent="0" algn="just" defTabSz="342900">
              <a:lnSpc>
                <a:spcPct val="120000"/>
              </a:lnSpc>
              <a:spcBef>
                <a:spcPts val="0"/>
              </a:spcBef>
              <a:buNone/>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557645" y="136526"/>
            <a:ext cx="7384473" cy="771892"/>
          </a:xfrm>
          <a:ln>
            <a:solidFill>
              <a:schemeClr val="accent2"/>
            </a:solidFill>
          </a:ln>
        </p:spPr>
        <p:txBody>
          <a:bodyPr/>
          <a:lstStyle/>
          <a:p>
            <a:r>
              <a:rPr lang="en-ZA" sz="2400" dirty="0">
                <a:solidFill>
                  <a:schemeClr val="accent1"/>
                </a:solidFill>
              </a:rPr>
              <a:t>FACTORS HAMPERING SERVICE DELIVERY</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21</a:t>
            </a:fld>
            <a:endParaRPr lang="en-ZA">
              <a:solidFill>
                <a:prstClr val="black">
                  <a:tint val="75000"/>
                </a:prstClr>
              </a:solidFill>
              <a:latin typeface="Calibri" panose="020F0502020204030204"/>
              <a:ea typeface="+mn-ea"/>
            </a:endParaRPr>
          </a:p>
        </p:txBody>
      </p:sp>
      <p:sp>
        <p:nvSpPr>
          <p:cNvPr id="6" name="Rectangle 5"/>
          <p:cNvSpPr/>
          <p:nvPr/>
        </p:nvSpPr>
        <p:spPr>
          <a:xfrm>
            <a:off x="251521" y="1124744"/>
            <a:ext cx="8496944" cy="5293757"/>
          </a:xfrm>
          <a:prstGeom prst="rect">
            <a:avLst/>
          </a:prstGeom>
        </p:spPr>
        <p:txBody>
          <a:bodyPr wrap="square">
            <a:spAutoFit/>
          </a:bodyPr>
          <a:lstStyle/>
          <a:p>
            <a:pPr marL="257175" indent="-257175" algn="just">
              <a:buFont typeface="+mj-lt"/>
              <a:buAutoNum type="arabicPeriod"/>
            </a:pPr>
            <a:r>
              <a:rPr lang="en-ZA" sz="2000" dirty="0">
                <a:latin typeface="Arial" panose="020B0604020202020204" pitchFamily="34" charset="0"/>
                <a:cs typeface="Arial" panose="020B0604020202020204" pitchFamily="34" charset="0"/>
              </a:rPr>
              <a:t>Challenges do exist regarding the </a:t>
            </a:r>
            <a:r>
              <a:rPr lang="en-ZA" sz="2000" b="1" dirty="0">
                <a:latin typeface="Arial" panose="020B0604020202020204" pitchFamily="34" charset="0"/>
                <a:cs typeface="Arial" panose="020B0604020202020204" pitchFamily="34" charset="0"/>
              </a:rPr>
              <a:t>capacity of bulk infrastructure services </a:t>
            </a:r>
            <a:r>
              <a:rPr lang="en-ZA" sz="2000" dirty="0">
                <a:latin typeface="Arial" panose="020B0604020202020204" pitchFamily="34" charset="0"/>
                <a:cs typeface="Arial" panose="020B0604020202020204" pitchFamily="34" charset="0"/>
              </a:rPr>
              <a:t>with specific reference to wastewater treatment works, water storage and water works.</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Uncoordinated allocation of new settlement in rural areas by traditional authorities has a major impact on municipal planning and budgeting.</a:t>
            </a:r>
          </a:p>
          <a:p>
            <a:pPr marL="257175" indent="-257175" algn="just">
              <a:buFont typeface="+mj-lt"/>
              <a:buAutoNum type="arabicPeriod"/>
            </a:pPr>
            <a:r>
              <a:rPr lang="en-IN" sz="2000" dirty="0"/>
              <a:t>Lack of Institutional Capacity in the following areas; PMU &amp;  Engineering </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Lack of maintenance plans for sewer infrastructure</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Energy/Electricity Capacity Shortfall – the municipality will not be able to sustain future developments unless new programme are implemented</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Illegal connection and bridging of electricity is contributing to electricity losses.</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Providing and maintaining the local roads at an acceptable standard which ensures accessibility at all times. </a:t>
            </a:r>
          </a:p>
          <a:p>
            <a:pPr marL="257175" indent="-257175" algn="just">
              <a:buFont typeface="+mj-lt"/>
              <a:buAutoNum type="arabicPeriod"/>
            </a:pPr>
            <a:r>
              <a:rPr lang="en-US" sz="2000" dirty="0">
                <a:latin typeface="Arial" panose="020B0604020202020204" pitchFamily="34" charset="0"/>
                <a:cs typeface="Arial" panose="020B0604020202020204" pitchFamily="34" charset="0"/>
              </a:rPr>
              <a:t>Challenge of storm water management and control</a:t>
            </a:r>
            <a:endParaRPr lang="en-ZA" sz="2000" b="1"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97510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8"/>
            <a:ext cx="7266709" cy="4347494"/>
          </a:xfrm>
        </p:spPr>
        <p:txBody>
          <a:bodyPr>
            <a:normAutofit/>
          </a:bodyPr>
          <a:lstStyle/>
          <a:p>
            <a:pPr algn="just" defTabSz="342900">
              <a:lnSpc>
                <a:spcPct val="120000"/>
              </a:lnSpc>
              <a:spcBef>
                <a:spcPts val="0"/>
              </a:spcBef>
              <a:buFont typeface="Wingdings" panose="05000000000000000000" pitchFamily="2" charset="2"/>
              <a:buChar char="Ø"/>
              <a:defRPr/>
            </a:pPr>
            <a:endParaRPr lang="en-GB" sz="1800" dirty="0"/>
          </a:p>
          <a:p>
            <a:pPr algn="just" defTabSz="342900">
              <a:lnSpc>
                <a:spcPct val="120000"/>
              </a:lnSpc>
              <a:spcBef>
                <a:spcPts val="0"/>
              </a:spcBef>
              <a:buFont typeface="Wingdings" panose="05000000000000000000" pitchFamily="2" charset="2"/>
              <a:buChar char="Ø"/>
              <a:defRPr/>
            </a:pPr>
            <a:endParaRPr lang="en-GB" sz="1800" dirty="0"/>
          </a:p>
          <a:p>
            <a:pPr algn="just" defTabSz="342900">
              <a:lnSpc>
                <a:spcPct val="120000"/>
              </a:lnSpc>
              <a:spcBef>
                <a:spcPts val="0"/>
              </a:spcBef>
              <a:buFont typeface="Wingdings" panose="05000000000000000000" pitchFamily="2" charset="2"/>
              <a:buChar char="Ø"/>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1017013"/>
            <a:ext cx="7384473" cy="406768"/>
          </a:xfrm>
          <a:ln>
            <a:solidFill>
              <a:schemeClr val="accent2"/>
            </a:solidFill>
          </a:ln>
        </p:spPr>
        <p:txBody>
          <a:bodyPr/>
          <a:lstStyle/>
          <a:p>
            <a:r>
              <a:rPr lang="en-ZA" sz="2400" dirty="0">
                <a:solidFill>
                  <a:schemeClr val="accent4"/>
                </a:solidFill>
              </a:rPr>
              <a:t>GENERAL REMARKS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22</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
        <p:nvSpPr>
          <p:cNvPr id="6" name="Rectangle 5"/>
          <p:cNvSpPr/>
          <p:nvPr/>
        </p:nvSpPr>
        <p:spPr>
          <a:xfrm>
            <a:off x="616527" y="1423780"/>
            <a:ext cx="7898823" cy="4451924"/>
          </a:xfrm>
          <a:prstGeom prst="rect">
            <a:avLst/>
          </a:prstGeom>
        </p:spPr>
        <p:txBody>
          <a:bodyPr wrap="square">
            <a:spAutoFit/>
          </a:bodyPr>
          <a:lstStyle/>
          <a:p>
            <a:pPr marL="257175" indent="-257175" algn="just" defTabSz="685800" eaLnBrk="1" fontAlgn="auto" hangingPunct="1">
              <a:lnSpc>
                <a:spcPct val="130000"/>
              </a:lnSpc>
              <a:spcBef>
                <a:spcPts val="0"/>
              </a:spcBef>
              <a:spcAft>
                <a:spcPts val="0"/>
              </a:spcAft>
              <a:buFont typeface="+mj-lt"/>
              <a:buAutoNum type="arabicPeriod"/>
              <a:defRPr/>
            </a:pPr>
            <a:r>
              <a:rPr lang="en-GB" sz="2000" dirty="0">
                <a:ea typeface="Times New Roman" panose="02020603050405020304" pitchFamily="18" charset="0"/>
                <a:cs typeface="Arial" panose="020B0604020202020204" pitchFamily="34" charset="0"/>
              </a:rPr>
              <a:t>The Municipality experienced a turbulent transition prior to the 2016 Local government election but there is stability both political and management level.</a:t>
            </a:r>
          </a:p>
          <a:p>
            <a:pPr marL="257175" indent="-257175" algn="just" defTabSz="685800" eaLnBrk="1" fontAlgn="auto" hangingPunct="1">
              <a:lnSpc>
                <a:spcPct val="130000"/>
              </a:lnSpc>
              <a:spcBef>
                <a:spcPts val="0"/>
              </a:spcBef>
              <a:spcAft>
                <a:spcPts val="0"/>
              </a:spcAft>
              <a:buFont typeface="+mj-lt"/>
              <a:buAutoNum type="arabicPeriod"/>
              <a:defRPr/>
            </a:pPr>
            <a:r>
              <a:rPr lang="en-GB" sz="2000" dirty="0">
                <a:ea typeface="Times New Roman" panose="02020603050405020304" pitchFamily="18" charset="0"/>
                <a:cs typeface="Arial" panose="020B0604020202020204" pitchFamily="34" charset="0"/>
              </a:rPr>
              <a:t>The Municipality implemented successfully the prepaid meters for both water and electricity in Polokwane and </a:t>
            </a:r>
            <a:r>
              <a:rPr lang="en-GB" sz="2000" dirty="0" err="1">
                <a:ea typeface="Times New Roman" panose="02020603050405020304" pitchFamily="18" charset="0"/>
                <a:cs typeface="Arial" panose="020B0604020202020204" pitchFamily="34" charset="0"/>
              </a:rPr>
              <a:t>Seshego</a:t>
            </a:r>
            <a:r>
              <a:rPr lang="en-GB" sz="2000" dirty="0">
                <a:ea typeface="Times New Roman" panose="02020603050405020304" pitchFamily="18" charset="0"/>
                <a:cs typeface="Arial" panose="020B0604020202020204" pitchFamily="34" charset="0"/>
              </a:rPr>
              <a:t> and this program has enhanced the revenue stream.</a:t>
            </a:r>
          </a:p>
          <a:p>
            <a:pPr marL="257175" indent="-257175" algn="just" defTabSz="685800" eaLnBrk="1" fontAlgn="auto" hangingPunct="1">
              <a:lnSpc>
                <a:spcPct val="130000"/>
              </a:lnSpc>
              <a:spcBef>
                <a:spcPts val="0"/>
              </a:spcBef>
              <a:spcAft>
                <a:spcPts val="0"/>
              </a:spcAft>
              <a:buFont typeface="+mj-lt"/>
              <a:buAutoNum type="arabicPeriod"/>
              <a:defRPr/>
            </a:pPr>
            <a:r>
              <a:rPr lang="en-GB" sz="2000" dirty="0">
                <a:ea typeface="Times New Roman" panose="02020603050405020304" pitchFamily="18" charset="0"/>
                <a:cs typeface="Arial" panose="020B0604020202020204" pitchFamily="34" charset="0"/>
              </a:rPr>
              <a:t>The implementation of the Bus Rapid Transport program requires to be tightened up.</a:t>
            </a:r>
          </a:p>
          <a:p>
            <a:pPr marL="257175" indent="-257175" algn="just" defTabSz="685800" eaLnBrk="1" fontAlgn="auto" hangingPunct="1">
              <a:lnSpc>
                <a:spcPct val="130000"/>
              </a:lnSpc>
              <a:spcBef>
                <a:spcPts val="0"/>
              </a:spcBef>
              <a:spcAft>
                <a:spcPts val="0"/>
              </a:spcAft>
              <a:buFont typeface="+mj-lt"/>
              <a:buAutoNum type="arabicPeriod"/>
              <a:defRPr/>
            </a:pPr>
            <a:r>
              <a:rPr lang="en-GB" sz="2000" dirty="0">
                <a:ea typeface="Times New Roman" panose="02020603050405020304" pitchFamily="18" charset="0"/>
                <a:cs typeface="Arial" panose="020B0604020202020204" pitchFamily="34" charset="0"/>
              </a:rPr>
              <a:t>There’s an opportunity to take over the electricity supply from ESKOM in the township, such as </a:t>
            </a:r>
            <a:r>
              <a:rPr lang="en-GB" sz="2000" dirty="0" err="1">
                <a:ea typeface="Times New Roman" panose="02020603050405020304" pitchFamily="18" charset="0"/>
                <a:cs typeface="Arial" panose="020B0604020202020204" pitchFamily="34" charset="0"/>
              </a:rPr>
              <a:t>Mankweng</a:t>
            </a:r>
            <a:r>
              <a:rPr lang="en-GB" sz="2000" dirty="0">
                <a:ea typeface="Times New Roman" panose="02020603050405020304" pitchFamily="18" charset="0"/>
                <a:cs typeface="Arial" panose="020B0604020202020204" pitchFamily="34" charset="0"/>
              </a:rPr>
              <a:t>, which will enable the municipality to improve revenue in the rural areas.</a:t>
            </a:r>
          </a:p>
        </p:txBody>
      </p:sp>
    </p:spTree>
    <p:extLst>
      <p:ext uri="{BB962C8B-B14F-4D97-AF65-F5344CB8AC3E}">
        <p14:creationId xmlns:p14="http://schemas.microsoft.com/office/powerpoint/2010/main" xmlns="" val="439740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087025"/>
            <a:ext cx="8928991" cy="5497294"/>
          </a:xfrm>
        </p:spPr>
        <p:txBody>
          <a:bodyPr>
            <a:normAutofit lnSpcReduction="10000"/>
          </a:bodyPr>
          <a:lstStyle/>
          <a:p>
            <a:pPr algn="just" defTabSz="342900">
              <a:lnSpc>
                <a:spcPct val="120000"/>
              </a:lnSpc>
              <a:spcBef>
                <a:spcPts val="0"/>
              </a:spcBef>
              <a:defRPr/>
            </a:pPr>
            <a:r>
              <a:rPr lang="en-ZA" sz="1800" dirty="0"/>
              <a:t>Compliant community consultative processes (IDP)</a:t>
            </a:r>
          </a:p>
          <a:p>
            <a:pPr algn="just" defTabSz="342900">
              <a:lnSpc>
                <a:spcPct val="120000"/>
              </a:lnSpc>
              <a:spcBef>
                <a:spcPts val="0"/>
              </a:spcBef>
              <a:defRPr/>
            </a:pPr>
            <a:r>
              <a:rPr lang="en-ZA" sz="1800" dirty="0"/>
              <a:t> </a:t>
            </a:r>
            <a:r>
              <a:rPr lang="en-US" sz="1800" dirty="0"/>
              <a:t>Sound and sustainable fiscal and financial management </a:t>
            </a:r>
          </a:p>
          <a:p>
            <a:pPr algn="just" defTabSz="342900">
              <a:lnSpc>
                <a:spcPct val="120000"/>
              </a:lnSpc>
              <a:spcBef>
                <a:spcPts val="0"/>
              </a:spcBef>
              <a:defRPr/>
            </a:pPr>
            <a:r>
              <a:rPr lang="en-US" sz="1800" dirty="0"/>
              <a:t>Good investment rate (Internal rate of return on allocation of resources) </a:t>
            </a:r>
          </a:p>
          <a:p>
            <a:pPr algn="just" defTabSz="342900">
              <a:lnSpc>
                <a:spcPct val="120000"/>
              </a:lnSpc>
              <a:spcBef>
                <a:spcPts val="0"/>
              </a:spcBef>
              <a:defRPr/>
            </a:pPr>
            <a:r>
              <a:rPr lang="en-GB" sz="1800" dirty="0"/>
              <a:t>Sound governance</a:t>
            </a:r>
          </a:p>
          <a:p>
            <a:pPr algn="just" defTabSz="342900">
              <a:lnSpc>
                <a:spcPct val="120000"/>
              </a:lnSpc>
              <a:spcBef>
                <a:spcPts val="0"/>
              </a:spcBef>
              <a:defRPr/>
            </a:pPr>
            <a:r>
              <a:rPr lang="en-US" sz="1800" dirty="0"/>
              <a:t>COP 17 compliant (Green/ Cleanest City award &amp; </a:t>
            </a:r>
            <a:r>
              <a:rPr lang="en-US" sz="1800" dirty="0" err="1"/>
              <a:t>Arbour</a:t>
            </a:r>
            <a:r>
              <a:rPr lang="en-US" sz="1800" dirty="0"/>
              <a:t> award)</a:t>
            </a:r>
          </a:p>
          <a:p>
            <a:pPr algn="just" defTabSz="342900">
              <a:lnSpc>
                <a:spcPct val="120000"/>
              </a:lnSpc>
              <a:spcBef>
                <a:spcPts val="0"/>
              </a:spcBef>
              <a:defRPr/>
            </a:pPr>
            <a:r>
              <a:rPr lang="en-ZA" sz="1800" dirty="0"/>
              <a:t>Water Service Authority</a:t>
            </a:r>
          </a:p>
          <a:p>
            <a:pPr algn="just" defTabSz="342900">
              <a:lnSpc>
                <a:spcPct val="120000"/>
              </a:lnSpc>
              <a:spcBef>
                <a:spcPts val="0"/>
              </a:spcBef>
              <a:defRPr/>
            </a:pPr>
            <a:r>
              <a:rPr lang="en-US" sz="1800" dirty="0"/>
              <a:t>Electricity License Authority City/Seshego that creates stable revenue from electricity</a:t>
            </a:r>
          </a:p>
          <a:p>
            <a:pPr algn="just" defTabSz="342900">
              <a:lnSpc>
                <a:spcPct val="120000"/>
              </a:lnSpc>
              <a:spcBef>
                <a:spcPts val="0"/>
              </a:spcBef>
              <a:defRPr/>
            </a:pPr>
            <a:r>
              <a:rPr lang="en-US" sz="1800" dirty="0"/>
              <a:t>Provincial Sporting and Recreation Hub (sporting games, indigenous games, rural sports, festivals, arts and culture, Mayoral Road race, Mayoral Charity Golf, </a:t>
            </a:r>
            <a:r>
              <a:rPr lang="en-US" sz="1800" dirty="0" err="1"/>
              <a:t>Mapungubwe</a:t>
            </a:r>
            <a:r>
              <a:rPr lang="en-US" sz="1800" dirty="0"/>
              <a:t>) </a:t>
            </a:r>
          </a:p>
          <a:p>
            <a:pPr algn="just" defTabSz="342900">
              <a:lnSpc>
                <a:spcPct val="120000"/>
              </a:lnSpc>
              <a:spcBef>
                <a:spcPts val="0"/>
              </a:spcBef>
              <a:defRPr/>
            </a:pPr>
            <a:r>
              <a:rPr lang="en-US" sz="1800" dirty="0"/>
              <a:t>Land availability within urban edge</a:t>
            </a:r>
          </a:p>
          <a:p>
            <a:pPr algn="just" defTabSz="342900">
              <a:lnSpc>
                <a:spcPct val="120000"/>
              </a:lnSpc>
              <a:spcBef>
                <a:spcPts val="0"/>
              </a:spcBef>
              <a:defRPr/>
            </a:pPr>
            <a:r>
              <a:rPr lang="en-US" sz="1800" dirty="0"/>
              <a:t>Only Municipality in the province with Social Housing Institution (SHI) and designated restructuring zone.</a:t>
            </a:r>
          </a:p>
          <a:p>
            <a:pPr algn="just" defTabSz="342900">
              <a:lnSpc>
                <a:spcPct val="120000"/>
              </a:lnSpc>
              <a:spcBef>
                <a:spcPts val="0"/>
              </a:spcBef>
              <a:defRPr/>
            </a:pPr>
            <a:r>
              <a:rPr lang="en-US" sz="1800" dirty="0"/>
              <a:t>Accredited Level 1 &amp; 2 Housing provider  </a:t>
            </a:r>
          </a:p>
          <a:p>
            <a:pPr algn="just" defTabSz="342900">
              <a:lnSpc>
                <a:spcPct val="120000"/>
              </a:lnSpc>
              <a:spcBef>
                <a:spcPts val="0"/>
              </a:spcBef>
              <a:defRPr/>
            </a:pPr>
            <a:r>
              <a:rPr lang="en-ZA" sz="1800" dirty="0"/>
              <a:t>SPLUMA Compliant.  </a:t>
            </a:r>
          </a:p>
          <a:p>
            <a:pPr algn="just" defTabSz="342900">
              <a:lnSpc>
                <a:spcPct val="120000"/>
              </a:lnSpc>
              <a:spcBef>
                <a:spcPts val="0"/>
              </a:spcBef>
              <a:defRPr/>
            </a:pPr>
            <a:r>
              <a:rPr lang="en-US" sz="1800" dirty="0"/>
              <a:t>Only Municipality in the province with Integrated Geographic Information System </a:t>
            </a:r>
          </a:p>
          <a:p>
            <a:pPr algn="just" defTabSz="342900">
              <a:lnSpc>
                <a:spcPct val="120000"/>
              </a:lnSpc>
              <a:spcBef>
                <a:spcPts val="0"/>
              </a:spcBef>
              <a:defRPr/>
            </a:pPr>
            <a:endParaRPr lang="en-US" sz="1800" dirty="0"/>
          </a:p>
          <a:p>
            <a:pPr algn="just" defTabSz="342900">
              <a:lnSpc>
                <a:spcPct val="120000"/>
              </a:lnSpc>
              <a:spcBef>
                <a:spcPts val="0"/>
              </a:spcBef>
              <a:defRPr/>
            </a:pPr>
            <a:endParaRPr lang="en-US" sz="1800" dirty="0"/>
          </a:p>
          <a:p>
            <a:pPr algn="just" defTabSz="342900">
              <a:lnSpc>
                <a:spcPct val="120000"/>
              </a:lnSpc>
              <a:spcBef>
                <a:spcPts val="0"/>
              </a:spcBef>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332656"/>
            <a:ext cx="7384473" cy="637243"/>
          </a:xfrm>
          <a:ln>
            <a:solidFill>
              <a:schemeClr val="accent2"/>
            </a:solidFill>
          </a:ln>
        </p:spPr>
        <p:txBody>
          <a:bodyPr/>
          <a:lstStyle/>
          <a:p>
            <a:r>
              <a:rPr lang="en-ZA" sz="2400" dirty="0">
                <a:solidFill>
                  <a:schemeClr val="accent4"/>
                </a:solidFill>
              </a:rPr>
              <a:t>STRENGTHS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23</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Tree>
    <p:extLst>
      <p:ext uri="{BB962C8B-B14F-4D97-AF65-F5344CB8AC3E}">
        <p14:creationId xmlns:p14="http://schemas.microsoft.com/office/powerpoint/2010/main" xmlns="" val="1151790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8"/>
            <a:ext cx="8145063" cy="4347494"/>
          </a:xfrm>
        </p:spPr>
        <p:txBody>
          <a:bodyPr>
            <a:normAutofit/>
          </a:bodyPr>
          <a:lstStyle/>
          <a:p>
            <a:pPr algn="just" defTabSz="342900">
              <a:lnSpc>
                <a:spcPct val="120000"/>
              </a:lnSpc>
              <a:spcBef>
                <a:spcPts val="0"/>
              </a:spcBef>
              <a:defRPr/>
            </a:pPr>
            <a:r>
              <a:rPr lang="en-US" sz="2000" dirty="0"/>
              <a:t>Broad revenue base (potential to collect from total of 239 116 households) , revised valuation roll and bulk contributions</a:t>
            </a:r>
          </a:p>
          <a:p>
            <a:pPr algn="just" defTabSz="342900">
              <a:lnSpc>
                <a:spcPct val="120000"/>
              </a:lnSpc>
              <a:spcBef>
                <a:spcPts val="0"/>
              </a:spcBef>
              <a:defRPr/>
            </a:pPr>
            <a:r>
              <a:rPr lang="en-ZA" sz="2000" dirty="0"/>
              <a:t>Potential for various hubs to be established: Economic, political, logistics, sporting and recreation hubs in Limpopo (Tourism, Gateway to Africa, capital city, provincial offices, International Airport, sporting games, festivals, arts and culture, </a:t>
            </a:r>
            <a:r>
              <a:rPr lang="en-ZA" sz="2000" dirty="0" err="1"/>
              <a:t>Mapungubwe</a:t>
            </a:r>
            <a:r>
              <a:rPr lang="en-ZA" sz="2000" dirty="0"/>
              <a:t>) </a:t>
            </a:r>
          </a:p>
          <a:p>
            <a:pPr algn="just" defTabSz="342900">
              <a:lnSpc>
                <a:spcPct val="120000"/>
              </a:lnSpc>
              <a:spcBef>
                <a:spcPts val="0"/>
              </a:spcBef>
              <a:defRPr/>
            </a:pPr>
            <a:r>
              <a:rPr lang="en-US" sz="2000" dirty="0"/>
              <a:t>Available land for development</a:t>
            </a:r>
          </a:p>
          <a:p>
            <a:pPr algn="just" defTabSz="342900">
              <a:lnSpc>
                <a:spcPct val="120000"/>
              </a:lnSpc>
              <a:spcBef>
                <a:spcPts val="0"/>
              </a:spcBef>
              <a:defRPr/>
            </a:pPr>
            <a:endParaRPr lang="en-US" sz="1800" dirty="0"/>
          </a:p>
          <a:p>
            <a:pPr algn="just" defTabSz="342900">
              <a:lnSpc>
                <a:spcPct val="120000"/>
              </a:lnSpc>
              <a:spcBef>
                <a:spcPts val="0"/>
              </a:spcBef>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1017013"/>
            <a:ext cx="7384473" cy="406768"/>
          </a:xfrm>
          <a:ln>
            <a:solidFill>
              <a:schemeClr val="accent2"/>
            </a:solidFill>
          </a:ln>
        </p:spPr>
        <p:txBody>
          <a:bodyPr/>
          <a:lstStyle/>
          <a:p>
            <a:r>
              <a:rPr lang="en-ZA" sz="2400" dirty="0">
                <a:solidFill>
                  <a:schemeClr val="accent4"/>
                </a:solidFill>
              </a:rPr>
              <a:t>OPPORTUNITIES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24</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Tree>
    <p:extLst>
      <p:ext uri="{BB962C8B-B14F-4D97-AF65-F5344CB8AC3E}">
        <p14:creationId xmlns:p14="http://schemas.microsoft.com/office/powerpoint/2010/main" xmlns="" val="3110563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8"/>
            <a:ext cx="7266709" cy="4347494"/>
          </a:xfrm>
        </p:spPr>
        <p:txBody>
          <a:bodyPr>
            <a:normAutofit/>
          </a:bodyPr>
          <a:lstStyle/>
          <a:p>
            <a:pPr algn="just" defTabSz="342900">
              <a:lnSpc>
                <a:spcPct val="120000"/>
              </a:lnSpc>
              <a:spcBef>
                <a:spcPts val="0"/>
              </a:spcBef>
              <a:defRPr/>
            </a:pPr>
            <a:r>
              <a:rPr lang="en-US" sz="2000" dirty="0">
                <a:latin typeface="Arial" panose="020B0604020202020204" pitchFamily="34" charset="0"/>
                <a:cs typeface="Arial" panose="020B0604020202020204" pitchFamily="34" charset="0"/>
              </a:rPr>
              <a:t>Lack of sustainable water sources for current and future demand</a:t>
            </a:r>
          </a:p>
          <a:p>
            <a:pPr algn="just" defTabSz="342900">
              <a:lnSpc>
                <a:spcPct val="120000"/>
              </a:lnSpc>
              <a:spcBef>
                <a:spcPts val="0"/>
              </a:spcBef>
              <a:defRPr/>
            </a:pPr>
            <a:r>
              <a:rPr lang="en-US" sz="2000" dirty="0"/>
              <a:t>Rapid Population growth (Services, CBD growth, informal settlement, crime, uncontrolled Influx Urban Decay,)</a:t>
            </a:r>
          </a:p>
          <a:p>
            <a:pPr algn="just" defTabSz="342900">
              <a:lnSpc>
                <a:spcPct val="120000"/>
              </a:lnSpc>
              <a:spcBef>
                <a:spcPts val="0"/>
              </a:spcBef>
              <a:defRPr/>
            </a:pPr>
            <a:r>
              <a:rPr lang="en-US" sz="2000" dirty="0"/>
              <a:t> </a:t>
            </a:r>
            <a:r>
              <a:rPr lang="en-ZA" sz="2000" dirty="0"/>
              <a:t>Climate change (Natural disasters) </a:t>
            </a:r>
          </a:p>
          <a:p>
            <a:pPr algn="just" defTabSz="342900">
              <a:lnSpc>
                <a:spcPct val="120000"/>
              </a:lnSpc>
              <a:spcBef>
                <a:spcPts val="0"/>
              </a:spcBef>
              <a:defRPr/>
            </a:pPr>
            <a:r>
              <a:rPr lang="en-ZA" sz="2000" dirty="0"/>
              <a:t>Service protests </a:t>
            </a:r>
          </a:p>
          <a:p>
            <a:pPr algn="just" defTabSz="342900">
              <a:lnSpc>
                <a:spcPct val="120000"/>
              </a:lnSpc>
              <a:spcBef>
                <a:spcPts val="0"/>
              </a:spcBef>
              <a:defRPr/>
            </a:pPr>
            <a:r>
              <a:rPr lang="en-US" sz="2000" dirty="0">
                <a:latin typeface="Arial" panose="020B0604020202020204" pitchFamily="34" charset="0"/>
                <a:cs typeface="Arial" panose="020B0604020202020204" pitchFamily="34" charset="0"/>
              </a:rPr>
              <a:t>The risk of contaminating ground water in rural areas due to huge backlog of pit latrine that is not according to the approved standards. </a:t>
            </a:r>
          </a:p>
          <a:p>
            <a:pPr algn="just" defTabSz="342900">
              <a:lnSpc>
                <a:spcPct val="120000"/>
              </a:lnSpc>
              <a:spcBef>
                <a:spcPts val="0"/>
              </a:spcBef>
              <a:defRPr/>
            </a:pPr>
            <a:endParaRPr lang="en-US" sz="1800" dirty="0"/>
          </a:p>
          <a:p>
            <a:pPr algn="just" defTabSz="342900">
              <a:lnSpc>
                <a:spcPct val="120000"/>
              </a:lnSpc>
              <a:spcBef>
                <a:spcPts val="0"/>
              </a:spcBef>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1017013"/>
            <a:ext cx="7384473" cy="406768"/>
          </a:xfrm>
          <a:ln>
            <a:solidFill>
              <a:schemeClr val="accent2"/>
            </a:solidFill>
          </a:ln>
        </p:spPr>
        <p:txBody>
          <a:bodyPr/>
          <a:lstStyle/>
          <a:p>
            <a:r>
              <a:rPr lang="en-ZA" sz="2400" dirty="0">
                <a:solidFill>
                  <a:schemeClr val="accent4"/>
                </a:solidFill>
              </a:rPr>
              <a:t>THREATS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25</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Tree>
    <p:extLst>
      <p:ext uri="{BB962C8B-B14F-4D97-AF65-F5344CB8AC3E}">
        <p14:creationId xmlns:p14="http://schemas.microsoft.com/office/powerpoint/2010/main" xmlns="" val="2514095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8"/>
            <a:ext cx="7266709" cy="4347494"/>
          </a:xfrm>
        </p:spPr>
        <p:txBody>
          <a:bodyPr>
            <a:normAutofit/>
          </a:bodyPr>
          <a:lstStyle/>
          <a:p>
            <a:pPr algn="just" defTabSz="342900">
              <a:lnSpc>
                <a:spcPct val="120000"/>
              </a:lnSpc>
              <a:spcBef>
                <a:spcPts val="0"/>
              </a:spcBef>
              <a:buFont typeface="Wingdings" panose="05000000000000000000" pitchFamily="2" charset="2"/>
              <a:buChar char="Ø"/>
              <a:defRPr/>
            </a:pPr>
            <a:endParaRPr lang="en-GB" sz="1800" dirty="0"/>
          </a:p>
          <a:p>
            <a:pPr algn="just" defTabSz="342900">
              <a:lnSpc>
                <a:spcPct val="120000"/>
              </a:lnSpc>
              <a:spcBef>
                <a:spcPts val="0"/>
              </a:spcBef>
              <a:buFont typeface="Wingdings" panose="05000000000000000000" pitchFamily="2" charset="2"/>
              <a:buChar char="Ø"/>
              <a:defRPr/>
            </a:pPr>
            <a:endParaRPr lang="en-GB" sz="1800" dirty="0"/>
          </a:p>
          <a:p>
            <a:pPr algn="just" defTabSz="342900">
              <a:lnSpc>
                <a:spcPct val="120000"/>
              </a:lnSpc>
              <a:spcBef>
                <a:spcPts val="0"/>
              </a:spcBef>
              <a:buFont typeface="Wingdings" panose="05000000000000000000" pitchFamily="2" charset="2"/>
              <a:buChar char="Ø"/>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1017013"/>
            <a:ext cx="7384473" cy="406768"/>
          </a:xfrm>
          <a:ln>
            <a:solidFill>
              <a:schemeClr val="accent2"/>
            </a:solidFill>
          </a:ln>
        </p:spPr>
        <p:txBody>
          <a:bodyPr/>
          <a:lstStyle/>
          <a:p>
            <a:r>
              <a:rPr lang="en-ZA" sz="2400" dirty="0">
                <a:solidFill>
                  <a:schemeClr val="accent4"/>
                </a:solidFill>
              </a:rPr>
              <a:t>RECOMMENDATIONS </a:t>
            </a:r>
          </a:p>
        </p:txBody>
      </p:sp>
      <p:sp>
        <p:nvSpPr>
          <p:cNvPr id="5" name="Slide Number Placeholder 4"/>
          <p:cNvSpPr>
            <a:spLocks noGrp="1"/>
          </p:cNvSpPr>
          <p:nvPr>
            <p:ph type="sldNum" sz="quarter" idx="12"/>
          </p:nvPr>
        </p:nvSpPr>
        <p:spPr/>
        <p:txBody>
          <a:bodyPr/>
          <a:lstStyle/>
          <a:p>
            <a:fld id="{2AEFF4E0-09CF-465B-A129-0A4208E40038}" type="slidenum">
              <a:rPr lang="en-ZA" smtClean="0"/>
              <a:pPr/>
              <a:t>26</a:t>
            </a:fld>
            <a:endParaRPr lang="en-ZA"/>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616527" y="1711002"/>
            <a:ext cx="7064433" cy="5575116"/>
          </a:xfrm>
          <a:prstGeom prst="rect">
            <a:avLst/>
          </a:prstGeom>
        </p:spPr>
        <p:txBody>
          <a:bodyPr wrap="square">
            <a:spAutoFit/>
          </a:bodyPr>
          <a:lstStyle/>
          <a:p>
            <a:pPr marL="342900" indent="-342900" algn="just">
              <a:lnSpc>
                <a:spcPct val="130000"/>
              </a:lnSpc>
              <a:spcAft>
                <a:spcPts val="0"/>
              </a:spcAft>
              <a:buFont typeface="+mj-lt"/>
              <a:buAutoNum type="arabicPeriod"/>
            </a:pPr>
            <a:r>
              <a:rPr lang="en-ZA" sz="2000" dirty="0">
                <a:ea typeface="Times New Roman" panose="02020603050405020304" pitchFamily="18" charset="0"/>
                <a:cs typeface="Arial" panose="020B0604020202020204" pitchFamily="34" charset="0"/>
              </a:rPr>
              <a:t>That COGTA continues to provide support through MISA and IUDG;</a:t>
            </a:r>
          </a:p>
          <a:p>
            <a:pPr marL="342900" indent="-342900" algn="just">
              <a:lnSpc>
                <a:spcPct val="130000"/>
              </a:lnSpc>
              <a:spcAft>
                <a:spcPts val="0"/>
              </a:spcAft>
              <a:buFont typeface="+mj-lt"/>
              <a:buAutoNum type="arabicPeriod"/>
            </a:pPr>
            <a:r>
              <a:rPr lang="en-ZA" sz="2000" dirty="0">
                <a:ea typeface="Times New Roman" panose="02020603050405020304" pitchFamily="18" charset="0"/>
                <a:cs typeface="Arial" panose="020B0604020202020204" pitchFamily="34" charset="0"/>
              </a:rPr>
              <a:t>THAT COGTA/MISA and DWS collaborate with the provincial government to develop long term plans for water supply to the Municipality.</a:t>
            </a:r>
          </a:p>
          <a:p>
            <a:pPr marL="342900" indent="-342900" algn="just">
              <a:lnSpc>
                <a:spcPct val="130000"/>
              </a:lnSpc>
              <a:spcAft>
                <a:spcPts val="0"/>
              </a:spcAft>
              <a:buFont typeface="+mj-lt"/>
              <a:buAutoNum type="arabicPeriod"/>
            </a:pPr>
            <a:r>
              <a:rPr lang="en-ZA" sz="2000" dirty="0">
                <a:ea typeface="Times New Roman" panose="02020603050405020304" pitchFamily="18" charset="0"/>
                <a:cs typeface="Arial" panose="020B0604020202020204" pitchFamily="34" charset="0"/>
              </a:rPr>
              <a:t>That the Municipality review and finalize their revenue enhancement strategy to improve the income stream.</a:t>
            </a:r>
          </a:p>
          <a:p>
            <a:pPr marL="342900" indent="-342900" algn="just">
              <a:lnSpc>
                <a:spcPct val="130000"/>
              </a:lnSpc>
              <a:spcAft>
                <a:spcPts val="0"/>
              </a:spcAft>
              <a:buFont typeface="+mj-lt"/>
              <a:buAutoNum type="arabicPeriod"/>
            </a:pPr>
            <a:r>
              <a:rPr lang="en-ZA" sz="2000" dirty="0">
                <a:ea typeface="Times New Roman" panose="02020603050405020304" pitchFamily="18" charset="0"/>
                <a:cs typeface="Arial" panose="020B0604020202020204" pitchFamily="34" charset="0"/>
              </a:rPr>
              <a:t>That the District Development Model be ramped up by mobilizing national and private sector to support the Municipality on major infrastructure programs.</a:t>
            </a:r>
          </a:p>
          <a:p>
            <a:pPr marL="342900" indent="-342900" algn="just">
              <a:lnSpc>
                <a:spcPct val="130000"/>
              </a:lnSpc>
              <a:spcAft>
                <a:spcPts val="0"/>
              </a:spcAft>
              <a:buFont typeface="+mj-lt"/>
              <a:buAutoNum type="arabicPeriod"/>
            </a:pPr>
            <a:r>
              <a:rPr lang="en-ZA" sz="2000" dirty="0">
                <a:ea typeface="Times New Roman" panose="02020603050405020304" pitchFamily="18" charset="0"/>
                <a:cs typeface="Arial" panose="020B0604020202020204" pitchFamily="34" charset="0"/>
              </a:rPr>
              <a:t>That the Municipality continue on the trajectory of reducing their dependence on consultants.</a:t>
            </a:r>
          </a:p>
          <a:p>
            <a:pPr algn="just">
              <a:lnSpc>
                <a:spcPct val="120000"/>
              </a:lnSpc>
              <a:spcAft>
                <a:spcPts val="750"/>
              </a:spcAft>
            </a:pPr>
            <a:r>
              <a:rPr lang="en-ZA" sz="1500" dirty="0">
                <a:ea typeface="Times New Roman" panose="02020603050405020304" pitchFamily="18" charset="0"/>
                <a:cs typeface="Arial" panose="020B0604020202020204" pitchFamily="34" charset="0"/>
              </a:rPr>
              <a:t> </a:t>
            </a:r>
            <a:endParaRPr lang="en-GB" sz="1500" dirty="0">
              <a:ea typeface="Times New Roman" panose="02020603050405020304" pitchFamily="18" charset="0"/>
              <a:cs typeface="Arial" panose="020B0604020202020204" pitchFamily="34" charset="0"/>
            </a:endParaRPr>
          </a:p>
          <a:p>
            <a:pPr>
              <a:lnSpc>
                <a:spcPct val="120000"/>
              </a:lnSpc>
              <a:spcAft>
                <a:spcPts val="750"/>
              </a:spcAft>
            </a:pPr>
            <a:r>
              <a:rPr lang="en-ZA" dirty="0">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3653237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solidFill>
                  <a:srgbClr val="D15900"/>
                </a:solidFill>
              </a:rPr>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223590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1981" y="404665"/>
            <a:ext cx="6858000" cy="648072"/>
          </a:xfrm>
          <a:ln>
            <a:solidFill>
              <a:schemeClr val="accent2"/>
            </a:solidFill>
          </a:ln>
        </p:spPr>
        <p:txBody>
          <a:bodyPr>
            <a:normAutofit/>
          </a:bodyPr>
          <a:lstStyle/>
          <a:p>
            <a:r>
              <a:rPr lang="en-GB" sz="2000" dirty="0">
                <a:solidFill>
                  <a:schemeClr val="accent4"/>
                </a:solidFill>
              </a:rPr>
              <a:t>PURPOSE OF THE PRESENTATION </a:t>
            </a:r>
            <a:endParaRPr lang="en-ZA" sz="2000" dirty="0">
              <a:solidFill>
                <a:schemeClr val="accent4"/>
              </a:solidFill>
            </a:endParaRPr>
          </a:p>
        </p:txBody>
      </p:sp>
      <p:sp>
        <p:nvSpPr>
          <p:cNvPr id="3" name="Subtitle 2"/>
          <p:cNvSpPr>
            <a:spLocks noGrp="1"/>
          </p:cNvSpPr>
          <p:nvPr>
            <p:ph type="subTitle" idx="1"/>
          </p:nvPr>
        </p:nvSpPr>
        <p:spPr>
          <a:xfrm>
            <a:off x="1001981" y="1412776"/>
            <a:ext cx="6954699" cy="3862559"/>
          </a:xfrm>
        </p:spPr>
        <p:txBody>
          <a:bodyPr>
            <a:normAutofit/>
          </a:bodyPr>
          <a:lstStyle/>
          <a:p>
            <a:pPr algn="just"/>
            <a:r>
              <a:rPr lang="en-ZA" sz="2000" dirty="0">
                <a:latin typeface="Arial" panose="020B0604020202020204" pitchFamily="34" charset="0"/>
                <a:cs typeface="Arial" panose="020B0604020202020204" pitchFamily="34" charset="0"/>
              </a:rPr>
              <a:t>The purpose of the presentation is to:</a:t>
            </a:r>
          </a:p>
          <a:p>
            <a:pPr marL="342900" indent="-342900" algn="just">
              <a:buAutoNum type="arabicParenR"/>
            </a:pPr>
            <a:endParaRPr lang="en-ZA" sz="2000" dirty="0">
              <a:latin typeface="Arial" panose="020B0604020202020204" pitchFamily="34" charset="0"/>
              <a:cs typeface="Arial" panose="020B0604020202020204" pitchFamily="34" charset="0"/>
            </a:endParaRPr>
          </a:p>
          <a:p>
            <a:pPr marL="342900" indent="-342900" algn="just">
              <a:buAutoNum type="arabicParenR"/>
            </a:pPr>
            <a:r>
              <a:rPr lang="en-ZA" sz="2000" dirty="0">
                <a:latin typeface="Arial" panose="020B0604020202020204" pitchFamily="34" charset="0"/>
                <a:cs typeface="Arial" panose="020B0604020202020204" pitchFamily="34" charset="0"/>
              </a:rPr>
              <a:t>Provide an overview of the state of Polokwane Local Municipality (LM)</a:t>
            </a:r>
          </a:p>
          <a:p>
            <a:pPr marL="342900" indent="-342900" algn="just">
              <a:buAutoNum type="arabicParenR"/>
            </a:pPr>
            <a:endParaRPr lang="en-ZA" sz="2000" dirty="0">
              <a:latin typeface="Arial" panose="020B0604020202020204" pitchFamily="34" charset="0"/>
              <a:cs typeface="Arial" panose="020B0604020202020204" pitchFamily="34" charset="0"/>
            </a:endParaRPr>
          </a:p>
          <a:p>
            <a:pPr marL="342900" indent="-342900" algn="just">
              <a:buAutoNum type="arabicParenR"/>
            </a:pPr>
            <a:r>
              <a:rPr lang="en-ZA" sz="2000" dirty="0">
                <a:latin typeface="Arial" panose="020B0604020202020204" pitchFamily="34" charset="0"/>
                <a:cs typeface="Arial" panose="020B0604020202020204" pitchFamily="34" charset="0"/>
              </a:rPr>
              <a:t>Indicate the support provided by COGTA to Polokwane LM</a:t>
            </a:r>
          </a:p>
          <a:p>
            <a:pPr marL="342900" indent="-342900" algn="just">
              <a:buAutoNum type="arabicParenR"/>
            </a:pPr>
            <a:endParaRPr lang="en-ZA" sz="2000" dirty="0">
              <a:latin typeface="Arial" panose="020B0604020202020204" pitchFamily="34" charset="0"/>
              <a:cs typeface="Arial" panose="020B0604020202020204" pitchFamily="34" charset="0"/>
            </a:endParaRPr>
          </a:p>
          <a:p>
            <a:pPr marL="342900" indent="-342900" algn="just">
              <a:buAutoNum type="arabicParenR"/>
            </a:pPr>
            <a:r>
              <a:rPr lang="en-ZA" sz="2000" dirty="0">
                <a:latin typeface="Arial" panose="020B0604020202020204" pitchFamily="34" charset="0"/>
                <a:cs typeface="Arial" panose="020B0604020202020204" pitchFamily="34" charset="0"/>
              </a:rPr>
              <a:t>Identify strengths and opportunities</a:t>
            </a:r>
          </a:p>
        </p:txBody>
      </p:sp>
      <p:sp>
        <p:nvSpPr>
          <p:cNvPr id="4" name="Slide Number Placeholder 3"/>
          <p:cNvSpPr>
            <a:spLocks noGrp="1"/>
          </p:cNvSpPr>
          <p:nvPr>
            <p:ph type="sldNum" sz="quarter" idx="12"/>
          </p:nvPr>
        </p:nvSpPr>
        <p:spPr/>
        <p:txBody>
          <a:bodyPr/>
          <a:lstStyle/>
          <a:p>
            <a:fld id="{26B1AF27-859B-4FF8-B771-80D758C40D2B}" type="slidenum">
              <a:rPr lang="en-ZA" smtClean="0"/>
              <a:pPr/>
              <a:t>3</a:t>
            </a:fld>
            <a:endParaRPr lang="en-ZA"/>
          </a:p>
        </p:txBody>
      </p:sp>
    </p:spTree>
    <p:extLst>
      <p:ext uri="{BB962C8B-B14F-4D97-AF65-F5344CB8AC3E}">
        <p14:creationId xmlns:p14="http://schemas.microsoft.com/office/powerpoint/2010/main" xmlns="" val="300539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721" y="136525"/>
            <a:ext cx="7083333" cy="484163"/>
          </a:xfrm>
          <a:ln>
            <a:solidFill>
              <a:schemeClr val="accent2"/>
            </a:solidFill>
          </a:ln>
        </p:spPr>
        <p:txBody>
          <a:bodyPr>
            <a:normAutofit/>
          </a:bodyPr>
          <a:lstStyle/>
          <a:p>
            <a:r>
              <a:rPr lang="en-US" sz="2400" dirty="0">
                <a:solidFill>
                  <a:schemeClr val="accent4"/>
                </a:solidFill>
              </a:rPr>
              <a:t>P</a:t>
            </a:r>
            <a:r>
              <a:rPr lang="en-ZA" sz="2400" dirty="0">
                <a:solidFill>
                  <a:schemeClr val="accent4"/>
                </a:solidFill>
              </a:rPr>
              <a:t>ROBLEM STATEMENT/INTRODUCTION</a:t>
            </a:r>
          </a:p>
        </p:txBody>
      </p:sp>
      <p:sp>
        <p:nvSpPr>
          <p:cNvPr id="3" name="Subtitle 2"/>
          <p:cNvSpPr>
            <a:spLocks noGrp="1"/>
          </p:cNvSpPr>
          <p:nvPr>
            <p:ph type="subTitle" idx="1"/>
          </p:nvPr>
        </p:nvSpPr>
        <p:spPr>
          <a:xfrm>
            <a:off x="899777" y="2478449"/>
            <a:ext cx="6858000" cy="2760337"/>
          </a:xfrm>
        </p:spPr>
        <p:txBody>
          <a:bodyPr>
            <a:normAutofit/>
          </a:bodyPr>
          <a:lstStyle/>
          <a:p>
            <a:pPr lvl="1" algn="l"/>
            <a:endParaRPr lang="en-ZA" sz="165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4</a:t>
            </a:fld>
            <a:endParaRPr lang="en-ZA"/>
          </a:p>
        </p:txBody>
      </p:sp>
      <p:sp>
        <p:nvSpPr>
          <p:cNvPr id="6" name="Rectangle 5"/>
          <p:cNvSpPr/>
          <p:nvPr/>
        </p:nvSpPr>
        <p:spPr>
          <a:xfrm>
            <a:off x="539552" y="764704"/>
            <a:ext cx="7848872" cy="5693866"/>
          </a:xfrm>
          <a:prstGeom prst="rect">
            <a:avLst/>
          </a:prstGeom>
        </p:spPr>
        <p:txBody>
          <a:bodyPr wrap="square">
            <a:spAutoFit/>
          </a:bodyPr>
          <a:lstStyle/>
          <a:p>
            <a:pPr marL="257175" indent="-257175" algn="just">
              <a:spcAft>
                <a:spcPts val="750"/>
              </a:spcAft>
              <a:buFont typeface="+mj-lt"/>
              <a:buAutoNum type="arabicPeriod"/>
            </a:pPr>
            <a:r>
              <a:rPr lang="en-US" dirty="0">
                <a:latin typeface="Arial" panose="020B0604020202020204" pitchFamily="34" charset="0"/>
                <a:ea typeface="Times New Roman" panose="02020603050405020304" pitchFamily="18" charset="0"/>
                <a:cs typeface="Arial" panose="020B0604020202020204" pitchFamily="34" charset="0"/>
              </a:rPr>
              <a:t>Polokwane LM serves as the economic hub of Limpopo, Province and has the highest population density in the Capricorn District. </a:t>
            </a:r>
          </a:p>
          <a:p>
            <a:pPr marL="257175" indent="-257175" algn="just">
              <a:spcAft>
                <a:spcPts val="750"/>
              </a:spcAft>
              <a:buFont typeface="+mj-lt"/>
              <a:buAutoNum type="arabicPeriod"/>
            </a:pPr>
            <a:r>
              <a:rPr lang="en-US" dirty="0">
                <a:latin typeface="Arial" panose="020B0604020202020204" pitchFamily="34" charset="0"/>
                <a:ea typeface="Times New Roman" panose="02020603050405020304" pitchFamily="18" charset="0"/>
                <a:cs typeface="Arial" panose="020B0604020202020204" pitchFamily="34" charset="0"/>
              </a:rPr>
              <a:t>The municipal spatial pattern reflects that of the historic apartheid 	city model, characterized by segregate settlement</a:t>
            </a:r>
          </a:p>
          <a:p>
            <a:pPr marL="257175" indent="-257175" algn="just">
              <a:spcAft>
                <a:spcPts val="750"/>
              </a:spcAft>
              <a:buFont typeface="+mj-lt"/>
              <a:buAutoNum type="arabicPeriod"/>
            </a:pPr>
            <a:r>
              <a:rPr lang="en-US" dirty="0">
                <a:latin typeface="Arial" panose="020B0604020202020204" pitchFamily="34" charset="0"/>
                <a:ea typeface="Times New Roman" panose="02020603050405020304" pitchFamily="18" charset="0"/>
                <a:cs typeface="Arial" panose="020B0604020202020204" pitchFamily="34" charset="0"/>
              </a:rPr>
              <a:t>Situated on the outskirts in several clusters are less formal settlement areas, which are experiencing enormous influx from rural urban migration </a:t>
            </a:r>
            <a:r>
              <a:rPr lang="en-US" dirty="0" smtClean="0">
                <a:latin typeface="Arial" panose="020B0604020202020204" pitchFamily="34" charset="0"/>
                <a:ea typeface="Times New Roman" panose="02020603050405020304" pitchFamily="18" charset="0"/>
                <a:cs typeface="Arial" panose="020B0604020202020204" pitchFamily="34" charset="0"/>
              </a:rPr>
              <a:t>trends.</a:t>
            </a:r>
          </a:p>
          <a:p>
            <a:pPr marL="257175" indent="-257175" algn="just">
              <a:spcAft>
                <a:spcPts val="750"/>
              </a:spcAft>
              <a:buFont typeface="+mj-lt"/>
              <a:buAutoNum type="arabicPeriod"/>
            </a:pPr>
            <a:r>
              <a:rPr lang="en-US" dirty="0" smtClean="0">
                <a:latin typeface="Arial" panose="020B0604020202020204" pitchFamily="34" charset="0"/>
                <a:ea typeface="Times New Roman" panose="02020603050405020304" pitchFamily="18" charset="0"/>
                <a:cs typeface="Arial" panose="020B0604020202020204" pitchFamily="34" charset="0"/>
              </a:rPr>
              <a:t>These </a:t>
            </a:r>
            <a:r>
              <a:rPr lang="en-US" dirty="0">
                <a:latin typeface="Arial" panose="020B0604020202020204" pitchFamily="34" charset="0"/>
                <a:ea typeface="Times New Roman" panose="02020603050405020304" pitchFamily="18" charset="0"/>
                <a:cs typeface="Arial" panose="020B0604020202020204" pitchFamily="34" charset="0"/>
              </a:rPr>
              <a:t>areas are in dire need of upgraded services and infrastructure, both social and engineering, and are 	struggling to cope with the informal influx of more and more people who want access to an improved quality and standard of </a:t>
            </a:r>
            <a:r>
              <a:rPr lang="en-US" dirty="0" smtClean="0">
                <a:latin typeface="Arial" panose="020B0604020202020204" pitchFamily="34" charset="0"/>
                <a:ea typeface="Times New Roman" panose="02020603050405020304" pitchFamily="18" charset="0"/>
                <a:cs typeface="Arial" panose="020B0604020202020204" pitchFamily="34" charset="0"/>
              </a:rPr>
              <a:t>living.</a:t>
            </a:r>
          </a:p>
          <a:p>
            <a:pPr marL="257175" indent="-257175" algn="just">
              <a:spcAft>
                <a:spcPts val="750"/>
              </a:spcAft>
              <a:buFont typeface="+mj-lt"/>
              <a:buAutoNum type="arabicPeriod"/>
            </a:pPr>
            <a:r>
              <a:rPr lang="en-US" dirty="0" smtClean="0">
                <a:ea typeface="Times New Roman" panose="02020603050405020304" pitchFamily="18" charset="0"/>
                <a:cs typeface="Arial" panose="020B0604020202020204" pitchFamily="34" charset="0"/>
              </a:rPr>
              <a:t>It </a:t>
            </a:r>
            <a:r>
              <a:rPr lang="en-US" dirty="0">
                <a:ea typeface="Times New Roman" panose="02020603050405020304" pitchFamily="18" charset="0"/>
                <a:cs typeface="Arial" panose="020B0604020202020204" pitchFamily="34" charset="0"/>
              </a:rPr>
              <a:t>is also experiencing water supply challenges impacting on its ability to provide reliable water to its </a:t>
            </a:r>
            <a:r>
              <a:rPr lang="en-US" dirty="0" smtClean="0">
                <a:ea typeface="Times New Roman" panose="02020603050405020304" pitchFamily="18" charset="0"/>
                <a:cs typeface="Arial" panose="020B0604020202020204" pitchFamily="34" charset="0"/>
              </a:rPr>
              <a:t>ratepayers.</a:t>
            </a:r>
          </a:p>
          <a:p>
            <a:pPr marL="257175" indent="-257175" algn="just">
              <a:spcAft>
                <a:spcPts val="750"/>
              </a:spcAft>
              <a:buFont typeface="+mj-lt"/>
              <a:buAutoNum type="arabicPeriod"/>
            </a:pPr>
            <a:r>
              <a:rPr lang="en-US" dirty="0" smtClean="0">
                <a:ea typeface="Times New Roman" panose="02020603050405020304" pitchFamily="18" charset="0"/>
                <a:cs typeface="Arial" panose="020B0604020202020204" pitchFamily="34" charset="0"/>
              </a:rPr>
              <a:t>The </a:t>
            </a:r>
            <a:r>
              <a:rPr lang="en-US" dirty="0">
                <a:ea typeface="Times New Roman" panose="02020603050405020304" pitchFamily="18" charset="0"/>
                <a:cs typeface="Arial" panose="020B0604020202020204" pitchFamily="34" charset="0"/>
              </a:rPr>
              <a:t>Municipality has obtained qualified audit opinion for the past three consecutive years and is not able to collect revenue optimally to fund its service delivery </a:t>
            </a:r>
            <a:r>
              <a:rPr lang="en-US" dirty="0" err="1" smtClean="0">
                <a:ea typeface="Times New Roman" panose="02020603050405020304" pitchFamily="18" charset="0"/>
                <a:cs typeface="Arial" panose="020B0604020202020204" pitchFamily="34" charset="0"/>
              </a:rPr>
              <a:t>programes</a:t>
            </a:r>
            <a:r>
              <a:rPr lang="en-US" dirty="0" smtClean="0">
                <a:ea typeface="Times New Roman" panose="02020603050405020304" pitchFamily="18" charset="0"/>
                <a:cs typeface="Arial" panose="020B0604020202020204" pitchFamily="34" charset="0"/>
              </a:rPr>
              <a:t>.</a:t>
            </a:r>
          </a:p>
          <a:p>
            <a:pPr marL="257175" indent="-257175" algn="just">
              <a:spcAft>
                <a:spcPts val="750"/>
              </a:spcAft>
              <a:buFont typeface="+mj-lt"/>
              <a:buAutoNum type="arabicPeriod"/>
            </a:pPr>
            <a:r>
              <a:rPr lang="en-US" dirty="0" smtClean="0">
                <a:ea typeface="Times New Roman" panose="02020603050405020304" pitchFamily="18" charset="0"/>
                <a:cs typeface="Arial" panose="020B0604020202020204" pitchFamily="34" charset="0"/>
              </a:rPr>
              <a:t>The </a:t>
            </a:r>
            <a:r>
              <a:rPr lang="en-US" dirty="0">
                <a:ea typeface="Times New Roman" panose="02020603050405020304" pitchFamily="18" charset="0"/>
                <a:cs typeface="Arial" panose="020B0604020202020204" pitchFamily="34" charset="0"/>
              </a:rPr>
              <a:t>migration to a new financial management system is expected to improve performance of its operations </a:t>
            </a:r>
            <a:endParaRPr lang="en-US"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166621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1560" y="1215803"/>
            <a:ext cx="7560840" cy="5256584"/>
          </a:xfrm>
          <a:prstGeom prst="rect">
            <a:avLst/>
          </a:prstGeom>
        </p:spPr>
      </p:pic>
      <p:sp>
        <p:nvSpPr>
          <p:cNvPr id="5" name="Title 1"/>
          <p:cNvSpPr>
            <a:spLocks noGrp="1"/>
          </p:cNvSpPr>
          <p:nvPr>
            <p:ph type="ctrTitle"/>
          </p:nvPr>
        </p:nvSpPr>
        <p:spPr>
          <a:xfrm>
            <a:off x="958721" y="404665"/>
            <a:ext cx="7083333" cy="576064"/>
          </a:xfrm>
          <a:ln>
            <a:solidFill>
              <a:schemeClr val="accent2"/>
            </a:solidFill>
          </a:ln>
        </p:spPr>
        <p:txBody>
          <a:bodyPr>
            <a:normAutofit/>
          </a:bodyPr>
          <a:lstStyle/>
          <a:p>
            <a:r>
              <a:rPr lang="en-ZA" sz="2400" dirty="0">
                <a:solidFill>
                  <a:schemeClr val="accent4"/>
                </a:solidFill>
              </a:rPr>
              <a:t>SOCIO ECONOMIC STATUS Cont…</a:t>
            </a:r>
          </a:p>
        </p:txBody>
      </p:sp>
    </p:spTree>
    <p:extLst>
      <p:ext uri="{BB962C8B-B14F-4D97-AF65-F5344CB8AC3E}">
        <p14:creationId xmlns:p14="http://schemas.microsoft.com/office/powerpoint/2010/main" xmlns="" val="5075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533253"/>
            <a:ext cx="7839941" cy="4920083"/>
          </a:xfrm>
        </p:spPr>
        <p:txBody>
          <a:bodyPr>
            <a:noAutofit/>
          </a:bodyPr>
          <a:lstStyle/>
          <a:p>
            <a:pPr marL="257175" indent="-257175">
              <a:lnSpc>
                <a:spcPct val="110000"/>
              </a:lnSpc>
              <a:spcAft>
                <a:spcPts val="600"/>
              </a:spcAft>
              <a:buFont typeface="Wingdings" panose="05000000000000000000" pitchFamily="2" charset="2"/>
              <a:buChar char="q"/>
            </a:pPr>
            <a:r>
              <a:rPr lang="en-ZA" sz="1800" b="1" dirty="0">
                <a:ea typeface="Calibri" panose="020F0502020204030204" pitchFamily="34" charset="0"/>
              </a:rPr>
              <a:t>Poverty:</a:t>
            </a:r>
          </a:p>
          <a:p>
            <a:pPr marL="0" indent="0">
              <a:lnSpc>
                <a:spcPct val="110000"/>
              </a:lnSpc>
              <a:spcAft>
                <a:spcPts val="600"/>
              </a:spcAft>
              <a:buNone/>
            </a:pPr>
            <a:r>
              <a:rPr lang="en-US" sz="1800" dirty="0"/>
              <a:t>In 2017, there were 498 000 people living in poverty, an increase from 485 000 in 2007.</a:t>
            </a:r>
          </a:p>
          <a:p>
            <a:pPr marL="285750" indent="-285750">
              <a:lnSpc>
                <a:spcPct val="110000"/>
              </a:lnSpc>
              <a:spcAft>
                <a:spcPts val="600"/>
              </a:spcAft>
              <a:buFont typeface="Wingdings" panose="05000000000000000000" pitchFamily="2" charset="2"/>
              <a:buChar char="q"/>
            </a:pPr>
            <a:r>
              <a:rPr lang="en-ZA" sz="1800" b="1" dirty="0">
                <a:ea typeface="Calibri" panose="020F0502020204030204" pitchFamily="34" charset="0"/>
              </a:rPr>
              <a:t>Economic active population:</a:t>
            </a:r>
          </a:p>
          <a:p>
            <a:pPr marL="0" indent="0">
              <a:lnSpc>
                <a:spcPct val="110000"/>
              </a:lnSpc>
              <a:spcAft>
                <a:spcPts val="600"/>
              </a:spcAft>
              <a:buNone/>
            </a:pPr>
            <a:r>
              <a:rPr lang="en-US" sz="1800" dirty="0"/>
              <a:t>Polokwane Local Municipality's EAP was 308 000 in 2017, which is 37.92% of its total population of 812 000, and roughly 71.49% of the total EAP of the Capricorn District Municipality. From 2007 to 2017, the average annual increase in the EAP in the Polokwane Local Municipality was 3.84%, which is 0.36 percentage points higher than the growth in the EAP of Capricorn's for the same period.</a:t>
            </a:r>
            <a:endParaRPr lang="en-GB" sz="1800" dirty="0"/>
          </a:p>
        </p:txBody>
      </p:sp>
      <p:sp>
        <p:nvSpPr>
          <p:cNvPr id="4" name="Text Placeholder 3"/>
          <p:cNvSpPr>
            <a:spLocks noGrp="1"/>
          </p:cNvSpPr>
          <p:nvPr>
            <p:ph type="body" sz="quarter" idx="13"/>
          </p:nvPr>
        </p:nvSpPr>
        <p:spPr>
          <a:xfrm>
            <a:off x="616527" y="332656"/>
            <a:ext cx="7384473" cy="681119"/>
          </a:xfrm>
          <a:ln>
            <a:solidFill>
              <a:schemeClr val="accent2"/>
            </a:solidFill>
          </a:ln>
        </p:spPr>
        <p:txBody>
          <a:bodyPr/>
          <a:lstStyle/>
          <a:p>
            <a:r>
              <a:rPr lang="en-ZA" sz="2400" dirty="0">
                <a:solidFill>
                  <a:schemeClr val="accent4"/>
                </a:solidFill>
              </a:rPr>
              <a:t>SOCIO-ECONOMIC STATUS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6</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Tree>
    <p:extLst>
      <p:ext uri="{BB962C8B-B14F-4D97-AF65-F5344CB8AC3E}">
        <p14:creationId xmlns:p14="http://schemas.microsoft.com/office/powerpoint/2010/main" xmlns="" val="2895684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533253"/>
            <a:ext cx="7839941" cy="4303619"/>
          </a:xfrm>
        </p:spPr>
        <p:txBody>
          <a:bodyPr>
            <a:noAutofit/>
          </a:bodyPr>
          <a:lstStyle/>
          <a:p>
            <a:pPr marL="257175" indent="-257175">
              <a:lnSpc>
                <a:spcPct val="170000"/>
              </a:lnSpc>
              <a:spcAft>
                <a:spcPts val="600"/>
              </a:spcAft>
              <a:buFont typeface="Wingdings" panose="05000000000000000000" pitchFamily="2" charset="2"/>
              <a:buChar char="q"/>
            </a:pPr>
            <a:r>
              <a:rPr lang="en-ZA" sz="1600" b="1" dirty="0">
                <a:ea typeface="Calibri" panose="020F0502020204030204" pitchFamily="34" charset="0"/>
              </a:rPr>
              <a:t>Largest number of jobs in 2019 </a:t>
            </a:r>
            <a:endParaRPr lang="en-GB" sz="1600" b="1" dirty="0">
              <a:ea typeface="Calibri" panose="020F0502020204030204" pitchFamily="34" charset="0"/>
            </a:endParaRPr>
          </a:p>
          <a:p>
            <a:pPr lvl="0">
              <a:lnSpc>
                <a:spcPct val="170000"/>
              </a:lnSpc>
              <a:buFont typeface="Wingdings" panose="05000000000000000000" pitchFamily="2" charset="2"/>
              <a:buChar char="q"/>
            </a:pPr>
            <a:r>
              <a:rPr lang="en-US" sz="1600" dirty="0"/>
              <a:t>In Polokwane Local Municipality the economic sectors that recorded the largest number of employment in 2017 were the community services sector with a total of 65 700 employed people or 25.8% of total employment in the local municipality. </a:t>
            </a:r>
          </a:p>
          <a:p>
            <a:pPr lvl="0">
              <a:lnSpc>
                <a:spcPct val="170000"/>
              </a:lnSpc>
              <a:buFont typeface="Wingdings" panose="05000000000000000000" pitchFamily="2" charset="2"/>
              <a:buChar char="q"/>
            </a:pPr>
            <a:r>
              <a:rPr lang="en-US" sz="1600" dirty="0"/>
              <a:t>The trade sector with a total of 65 400 (25.7%) employs the second highest number of people relative to the rest of the sectors. </a:t>
            </a:r>
          </a:p>
          <a:p>
            <a:pPr lvl="0">
              <a:lnSpc>
                <a:spcPct val="170000"/>
              </a:lnSpc>
              <a:buFont typeface="Wingdings" panose="05000000000000000000" pitchFamily="2" charset="2"/>
              <a:buChar char="q"/>
            </a:pPr>
            <a:r>
              <a:rPr lang="en-US" sz="1600" dirty="0"/>
              <a:t>The electricity sector with 2 370 (0.9%) is the sector that employs the least number of people in Polokwane Local Municipality, followed by the mining sector with 3 390 (1.3%) people employed.</a:t>
            </a:r>
            <a:endParaRPr lang="en-GB" sz="1600" dirty="0"/>
          </a:p>
        </p:txBody>
      </p:sp>
      <p:sp>
        <p:nvSpPr>
          <p:cNvPr id="4" name="Text Placeholder 3"/>
          <p:cNvSpPr>
            <a:spLocks noGrp="1"/>
          </p:cNvSpPr>
          <p:nvPr>
            <p:ph type="body" sz="quarter" idx="13"/>
          </p:nvPr>
        </p:nvSpPr>
        <p:spPr>
          <a:xfrm>
            <a:off x="616527" y="1017013"/>
            <a:ext cx="7384473" cy="406768"/>
          </a:xfrm>
          <a:ln>
            <a:solidFill>
              <a:schemeClr val="accent2"/>
            </a:solidFill>
          </a:ln>
        </p:spPr>
        <p:txBody>
          <a:bodyPr/>
          <a:lstStyle/>
          <a:p>
            <a:r>
              <a:rPr lang="en-ZA" sz="2400" dirty="0">
                <a:solidFill>
                  <a:schemeClr val="accent4"/>
                </a:solidFill>
              </a:rPr>
              <a:t>SOCIO-ECONOMIC STATUS</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7</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Tree>
    <p:extLst>
      <p:ext uri="{BB962C8B-B14F-4D97-AF65-F5344CB8AC3E}">
        <p14:creationId xmlns:p14="http://schemas.microsoft.com/office/powerpoint/2010/main" xmlns="" val="245992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409" y="1489377"/>
            <a:ext cx="7266709" cy="4730753"/>
          </a:xfrm>
        </p:spPr>
        <p:txBody>
          <a:bodyPr>
            <a:normAutofit/>
          </a:bodyPr>
          <a:lstStyle/>
          <a:p>
            <a:pPr marL="0" indent="0" algn="just" defTabSz="342900">
              <a:lnSpc>
                <a:spcPct val="120000"/>
              </a:lnSpc>
              <a:spcBef>
                <a:spcPts val="0"/>
              </a:spcBef>
              <a:buNone/>
              <a:defRPr/>
            </a:pPr>
            <a:endParaRPr lang="en-GB" sz="1800" b="1" dirty="0"/>
          </a:p>
          <a:p>
            <a:pPr marL="0" indent="0" algn="just" defTabSz="342900">
              <a:lnSpc>
                <a:spcPct val="120000"/>
              </a:lnSpc>
              <a:spcBef>
                <a:spcPts val="0"/>
              </a:spcBef>
              <a:buNone/>
              <a:defRPr/>
            </a:pPr>
            <a:endParaRPr lang="en-GB" sz="1800" dirty="0"/>
          </a:p>
          <a:p>
            <a:pPr marL="0" indent="0" algn="just" defTabSz="342900">
              <a:lnSpc>
                <a:spcPct val="120000"/>
              </a:lnSpc>
              <a:spcBef>
                <a:spcPts val="0"/>
              </a:spcBef>
              <a:buNone/>
              <a:defRPr/>
            </a:pPr>
            <a:endParaRPr lang="en-GB" dirty="0"/>
          </a:p>
          <a:p>
            <a:pPr marL="0" indent="0" algn="just" defTabSz="342900">
              <a:lnSpc>
                <a:spcPct val="120000"/>
              </a:lnSpc>
              <a:spcBef>
                <a:spcPts val="0"/>
              </a:spcBef>
              <a:buNone/>
              <a:defRPr/>
            </a:pPr>
            <a:endParaRPr lang="en-GB" dirty="0"/>
          </a:p>
        </p:txBody>
      </p:sp>
      <p:sp>
        <p:nvSpPr>
          <p:cNvPr id="4" name="Text Placeholder 3"/>
          <p:cNvSpPr>
            <a:spLocks noGrp="1"/>
          </p:cNvSpPr>
          <p:nvPr>
            <p:ph type="body" sz="quarter" idx="13"/>
          </p:nvPr>
        </p:nvSpPr>
        <p:spPr>
          <a:xfrm>
            <a:off x="616527" y="301251"/>
            <a:ext cx="7384473" cy="668649"/>
          </a:xfrm>
          <a:ln>
            <a:solidFill>
              <a:schemeClr val="accent2"/>
            </a:solidFill>
          </a:ln>
        </p:spPr>
        <p:txBody>
          <a:bodyPr/>
          <a:lstStyle/>
          <a:p>
            <a:r>
              <a:rPr lang="en-ZA" sz="2400" dirty="0">
                <a:solidFill>
                  <a:schemeClr val="accent4"/>
                </a:solidFill>
              </a:rPr>
              <a:t>EDUCATION</a:t>
            </a: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8</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sp>
        <p:nvSpPr>
          <p:cNvPr id="7" name="Rectangle 6"/>
          <p:cNvSpPr/>
          <p:nvPr/>
        </p:nvSpPr>
        <p:spPr>
          <a:xfrm>
            <a:off x="616527" y="1591492"/>
            <a:ext cx="2567423" cy="4628639"/>
          </a:xfrm>
          <a:prstGeom prst="rect">
            <a:avLst/>
          </a:prstGeom>
        </p:spPr>
        <p:txBody>
          <a:bodyPr wrap="square">
            <a:spAutoFit/>
          </a:bodyPr>
          <a:lstStyle/>
          <a:p>
            <a:pPr algn="just">
              <a:lnSpc>
                <a:spcPct val="130000"/>
              </a:lnSpc>
              <a:spcAft>
                <a:spcPts val="750"/>
              </a:spcAft>
            </a:pPr>
            <a:r>
              <a:rPr lang="en-US" sz="1200" dirty="0"/>
              <a:t>Within Polokwane Local Municipality, the number of people without any schooling decreased from 2007 to 2017 with an average annual rate of -0.81%, while the number of people within the 'matric only' category, increased from 93,600 to 140,000. The number of people with 'matric and a certificate/diploma' increased with an average annual rate of 4.91%, with the number of people with a 'matric and a Bachelor's' degree increasing with an average annual rate of 5.08%. Overall improvement in the level of education is visible with an increase in the number of people with 'matric' or higher education</a:t>
            </a:r>
            <a:endParaRPr lang="en-GB" sz="1200" dirty="0">
              <a:ea typeface="Times New Roman" panose="02020603050405020304" pitchFamily="18" charset="0"/>
              <a:cs typeface="Arial" panose="020B0604020202020204" pitchFamily="34" charset="0"/>
            </a:endParaRPr>
          </a:p>
        </p:txBody>
      </p:sp>
      <p:pic>
        <p:nvPicPr>
          <p:cNvPr id="8" name="Picture 7"/>
          <p:cNvPicPr>
            <a:picLocks noChangeAspect="1"/>
          </p:cNvPicPr>
          <p:nvPr/>
        </p:nvPicPr>
        <p:blipFill>
          <a:blip r:embed="rId3"/>
          <a:stretch>
            <a:fillRect/>
          </a:stretch>
        </p:blipFill>
        <p:spPr>
          <a:xfrm>
            <a:off x="3958219" y="1993956"/>
            <a:ext cx="4767362" cy="3993043"/>
          </a:xfrm>
          <a:prstGeom prst="rect">
            <a:avLst/>
          </a:prstGeom>
        </p:spPr>
      </p:pic>
    </p:spTree>
    <p:extLst>
      <p:ext uri="{BB962C8B-B14F-4D97-AF65-F5344CB8AC3E}">
        <p14:creationId xmlns:p14="http://schemas.microsoft.com/office/powerpoint/2010/main" xmlns="" val="3945312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77240" y="908721"/>
            <a:ext cx="7738110" cy="2643926"/>
          </a:xfrm>
        </p:spPr>
        <p:txBody>
          <a:bodyPr>
            <a:normAutofit/>
          </a:bodyPr>
          <a:lstStyle/>
          <a:p>
            <a:r>
              <a:rPr lang="en-ZA" sz="1350" dirty="0"/>
              <a:t/>
            </a:r>
            <a:br>
              <a:rPr lang="en-ZA" sz="1350" dirty="0"/>
            </a:br>
            <a:r>
              <a:rPr lang="en-ZA" sz="1350" dirty="0"/>
              <a:t/>
            </a:r>
            <a:br>
              <a:rPr lang="en-ZA" sz="1350" dirty="0"/>
            </a:br>
            <a:r>
              <a:rPr lang="en-ZA" sz="1350" dirty="0"/>
              <a:t/>
            </a:r>
            <a:br>
              <a:rPr lang="en-ZA" sz="1350" dirty="0"/>
            </a:br>
            <a:r>
              <a:rPr lang="en-ZA" sz="1350" dirty="0"/>
              <a:t/>
            </a:r>
            <a:br>
              <a:rPr lang="en-ZA" sz="1350" dirty="0"/>
            </a:br>
            <a:r>
              <a:rPr lang="en-ZA" sz="1350" dirty="0"/>
              <a:t/>
            </a:r>
            <a:br>
              <a:rPr lang="en-ZA" sz="1350" dirty="0"/>
            </a:br>
            <a:endParaRPr lang="en-GB" sz="1350" dirty="0"/>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sz="900" b="0">
                <a:solidFill>
                  <a:prstClr val="black">
                    <a:tint val="75000"/>
                  </a:prstClr>
                </a:solidFill>
                <a:latin typeface="Calibri" panose="020F0502020204030204"/>
                <a:ea typeface="+mn-ea"/>
              </a:rPr>
              <a:pPr defTabSz="685800" eaLnBrk="1" fontAlgn="auto" hangingPunct="1">
                <a:spcBef>
                  <a:spcPts val="0"/>
                </a:spcBef>
                <a:spcAft>
                  <a:spcPts val="0"/>
                </a:spcAft>
                <a:defRPr/>
              </a:pPr>
              <a:t>9</a:t>
            </a:fld>
            <a:endParaRPr lang="en-ZA" sz="900" b="0">
              <a:solidFill>
                <a:prstClr val="black">
                  <a:tint val="75000"/>
                </a:prstClr>
              </a:solidFill>
              <a:latin typeface="Calibri" panose="020F0502020204030204"/>
              <a:ea typeface="+mn-ea"/>
            </a:endParaRPr>
          </a:p>
        </p:txBody>
      </p:sp>
      <p:sp>
        <p:nvSpPr>
          <p:cNvPr id="4" name="Text Placeholder 3"/>
          <p:cNvSpPr>
            <a:spLocks noGrp="1"/>
          </p:cNvSpPr>
          <p:nvPr>
            <p:ph type="body" sz="quarter" idx="4294967295"/>
          </p:nvPr>
        </p:nvSpPr>
        <p:spPr>
          <a:xfrm>
            <a:off x="777240" y="136525"/>
            <a:ext cx="7738110" cy="556171"/>
          </a:xfrm>
          <a:ln>
            <a:solidFill>
              <a:schemeClr val="accent2"/>
            </a:solidFill>
          </a:ln>
        </p:spPr>
        <p:txBody>
          <a:bodyPr>
            <a:normAutofit/>
          </a:bodyPr>
          <a:lstStyle/>
          <a:p>
            <a:pPr marL="0" indent="0" algn="ctr">
              <a:buNone/>
            </a:pPr>
            <a:r>
              <a:rPr lang="en-ZA" sz="1800" b="1" dirty="0">
                <a:solidFill>
                  <a:schemeClr val="accent4"/>
                </a:solidFill>
                <a:latin typeface="Arial" panose="020B0604020202020204" pitchFamily="34" charset="0"/>
                <a:cs typeface="Arial" panose="020B0604020202020204" pitchFamily="34" charset="0"/>
              </a:rPr>
              <a:t>ECONOMIC DRIVERS </a:t>
            </a: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graphicFrame>
        <p:nvGraphicFramePr>
          <p:cNvPr id="2" name="Content Placeholder 1">
            <a:extLst>
              <a:ext uri="{FF2B5EF4-FFF2-40B4-BE49-F238E27FC236}">
                <a16:creationId xmlns:a16="http://schemas.microsoft.com/office/drawing/2014/main" xmlns="" id="{0F6A206D-FD14-47CD-88A0-B77DF4B100F1}"/>
              </a:ext>
            </a:extLst>
          </p:cNvPr>
          <p:cNvGraphicFramePr>
            <a:graphicFrameLocks noGrp="1"/>
          </p:cNvGraphicFramePr>
          <p:nvPr>
            <p:ph idx="1"/>
            <p:extLst>
              <p:ext uri="{D42A27DB-BD31-4B8C-83A1-F6EECF244321}">
                <p14:modId xmlns:p14="http://schemas.microsoft.com/office/powerpoint/2010/main" xmlns="" val="3905860512"/>
              </p:ext>
            </p:extLst>
          </p:nvPr>
        </p:nvGraphicFramePr>
        <p:xfrm>
          <a:off x="4424553" y="980728"/>
          <a:ext cx="3459816" cy="5020923"/>
        </p:xfrm>
        <a:graphic>
          <a:graphicData uri="http://schemas.openxmlformats.org/drawingml/2006/table">
            <a:tbl>
              <a:tblPr>
                <a:tableStyleId>{5C22544A-7EE6-4342-B048-85BDC9FD1C3A}</a:tableStyleId>
              </a:tblPr>
              <a:tblGrid>
                <a:gridCol w="2262431">
                  <a:extLst>
                    <a:ext uri="{9D8B030D-6E8A-4147-A177-3AD203B41FA5}">
                      <a16:colId xmlns:a16="http://schemas.microsoft.com/office/drawing/2014/main" xmlns="" val="1914799708"/>
                    </a:ext>
                  </a:extLst>
                </a:gridCol>
                <a:gridCol w="1197385">
                  <a:extLst>
                    <a:ext uri="{9D8B030D-6E8A-4147-A177-3AD203B41FA5}">
                      <a16:colId xmlns:a16="http://schemas.microsoft.com/office/drawing/2014/main" xmlns="" val="3268813360"/>
                    </a:ext>
                  </a:extLst>
                </a:gridCol>
              </a:tblGrid>
              <a:tr h="440146">
                <a:tc>
                  <a:txBody>
                    <a:bodyPr/>
                    <a:lstStyle/>
                    <a:p>
                      <a:pPr algn="l" fontAlgn="b"/>
                      <a:r>
                        <a:rPr lang="en-ZA" sz="1800" u="none" strike="noStrike" dirty="0">
                          <a:effectLst/>
                        </a:rPr>
                        <a:t>Sector</a:t>
                      </a:r>
                      <a:endParaRPr lang="en-ZA"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800" u="none" strike="noStrike" dirty="0">
                          <a:effectLst/>
                        </a:rPr>
                        <a:t>%</a:t>
                      </a:r>
                      <a:endParaRPr lang="en-Z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927604038"/>
                  </a:ext>
                </a:extLst>
              </a:tr>
              <a:tr h="440146">
                <a:tc>
                  <a:txBody>
                    <a:bodyPr/>
                    <a:lstStyle/>
                    <a:p>
                      <a:pPr algn="l" fontAlgn="b"/>
                      <a:r>
                        <a:rPr lang="en-ZA" sz="1800" u="none" strike="noStrike" dirty="0">
                          <a:effectLst/>
                        </a:rPr>
                        <a:t>Agriculture</a:t>
                      </a:r>
                      <a:endParaRPr lang="en-Z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a:effectLst/>
                        </a:rPr>
                        <a:t>1%</a:t>
                      </a:r>
                      <a:endParaRPr lang="en-ZA"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045448813"/>
                  </a:ext>
                </a:extLst>
              </a:tr>
              <a:tr h="440146">
                <a:tc>
                  <a:txBody>
                    <a:bodyPr/>
                    <a:lstStyle/>
                    <a:p>
                      <a:pPr algn="l" fontAlgn="b"/>
                      <a:r>
                        <a:rPr lang="en-ZA" sz="1800" u="none" strike="noStrike" dirty="0">
                          <a:effectLst/>
                        </a:rPr>
                        <a:t>Mining</a:t>
                      </a:r>
                      <a:endParaRPr lang="en-Z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a:effectLst/>
                        </a:rPr>
                        <a:t>6%</a:t>
                      </a:r>
                      <a:endParaRPr lang="en-ZA"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79984471"/>
                  </a:ext>
                </a:extLst>
              </a:tr>
              <a:tr h="619463">
                <a:tc>
                  <a:txBody>
                    <a:bodyPr/>
                    <a:lstStyle/>
                    <a:p>
                      <a:pPr algn="l" fontAlgn="b"/>
                      <a:r>
                        <a:rPr lang="en-ZA" sz="1800" u="none" strike="noStrike" dirty="0">
                          <a:effectLst/>
                        </a:rPr>
                        <a:t>Manufacturing</a:t>
                      </a:r>
                      <a:endParaRPr lang="en-Z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a:effectLst/>
                        </a:rPr>
                        <a:t>4%</a:t>
                      </a:r>
                      <a:endParaRPr lang="en-ZA"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128212419"/>
                  </a:ext>
                </a:extLst>
              </a:tr>
              <a:tr h="440146">
                <a:tc>
                  <a:txBody>
                    <a:bodyPr/>
                    <a:lstStyle/>
                    <a:p>
                      <a:pPr algn="l" fontAlgn="b"/>
                      <a:r>
                        <a:rPr lang="en-ZA" sz="1800" u="none" strike="noStrike" dirty="0">
                          <a:effectLst/>
                        </a:rPr>
                        <a:t>Electricity</a:t>
                      </a:r>
                      <a:endParaRPr lang="en-Z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a:effectLst/>
                        </a:rPr>
                        <a:t>3%</a:t>
                      </a:r>
                      <a:endParaRPr lang="en-ZA"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4154356658"/>
                  </a:ext>
                </a:extLst>
              </a:tr>
              <a:tr h="440146">
                <a:tc>
                  <a:txBody>
                    <a:bodyPr/>
                    <a:lstStyle/>
                    <a:p>
                      <a:pPr algn="l" fontAlgn="b"/>
                      <a:r>
                        <a:rPr lang="en-ZA" sz="1800" u="none" strike="noStrike" dirty="0">
                          <a:effectLst/>
                        </a:rPr>
                        <a:t>Construction</a:t>
                      </a:r>
                      <a:endParaRPr lang="en-ZA"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a:effectLst/>
                        </a:rPr>
                        <a:t>4%</a:t>
                      </a:r>
                      <a:endParaRPr lang="en-ZA"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502467663"/>
                  </a:ext>
                </a:extLst>
              </a:tr>
              <a:tr h="440146">
                <a:tc>
                  <a:txBody>
                    <a:bodyPr/>
                    <a:lstStyle/>
                    <a:p>
                      <a:pPr algn="l" fontAlgn="b"/>
                      <a:r>
                        <a:rPr lang="en-ZA" sz="1800" u="none" strike="noStrike">
                          <a:effectLst/>
                        </a:rPr>
                        <a:t>Trade</a:t>
                      </a:r>
                      <a:endParaRPr lang="en-ZA"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800" b="1" u="none" strike="noStrike" dirty="0">
                          <a:effectLst/>
                        </a:rPr>
                        <a:t>22</a:t>
                      </a:r>
                      <a:r>
                        <a:rPr lang="en-ZA" sz="1800" u="none" strike="noStrike" dirty="0">
                          <a:effectLst/>
                        </a:rPr>
                        <a:t>%</a:t>
                      </a:r>
                      <a:endParaRPr lang="en-Z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2033310318"/>
                  </a:ext>
                </a:extLst>
              </a:tr>
              <a:tr h="440146">
                <a:tc>
                  <a:txBody>
                    <a:bodyPr/>
                    <a:lstStyle/>
                    <a:p>
                      <a:pPr algn="l" fontAlgn="b"/>
                      <a:r>
                        <a:rPr lang="en-ZA" sz="1800" u="none" strike="noStrike">
                          <a:effectLst/>
                        </a:rPr>
                        <a:t>Transport</a:t>
                      </a:r>
                      <a:endParaRPr lang="en-ZA"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dirty="0">
                          <a:effectLst/>
                        </a:rPr>
                        <a:t>7%</a:t>
                      </a:r>
                      <a:endParaRPr lang="en-Z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958313419"/>
                  </a:ext>
                </a:extLst>
              </a:tr>
              <a:tr h="440146">
                <a:tc>
                  <a:txBody>
                    <a:bodyPr/>
                    <a:lstStyle/>
                    <a:p>
                      <a:pPr algn="l" fontAlgn="b"/>
                      <a:r>
                        <a:rPr lang="en-ZA" sz="1800" u="none" strike="noStrike">
                          <a:effectLst/>
                        </a:rPr>
                        <a:t>Finance</a:t>
                      </a:r>
                      <a:endParaRPr lang="en-ZA"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800" b="1" u="none" strike="noStrike" dirty="0">
                          <a:effectLst/>
                        </a:rPr>
                        <a:t>21</a:t>
                      </a:r>
                      <a:r>
                        <a:rPr lang="en-ZA" sz="1800" u="none" strike="noStrike" dirty="0">
                          <a:effectLst/>
                        </a:rPr>
                        <a:t>%</a:t>
                      </a:r>
                      <a:endParaRPr lang="en-Z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863780650"/>
                  </a:ext>
                </a:extLst>
              </a:tr>
              <a:tr h="440146">
                <a:tc>
                  <a:txBody>
                    <a:bodyPr/>
                    <a:lstStyle/>
                    <a:p>
                      <a:pPr algn="l" fontAlgn="b"/>
                      <a:r>
                        <a:rPr lang="en-ZA" sz="1800" u="none" strike="noStrike">
                          <a:effectLst/>
                        </a:rPr>
                        <a:t>Community services</a:t>
                      </a:r>
                      <a:endParaRPr lang="en-ZA"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800" b="1" u="none" strike="noStrike" dirty="0">
                          <a:effectLst/>
                        </a:rPr>
                        <a:t>32</a:t>
                      </a:r>
                      <a:r>
                        <a:rPr lang="en-ZA" sz="1800" u="none" strike="noStrike" dirty="0">
                          <a:effectLst/>
                        </a:rPr>
                        <a:t>%</a:t>
                      </a:r>
                      <a:endParaRPr lang="en-ZA"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962394585"/>
                  </a:ext>
                </a:extLst>
              </a:tr>
              <a:tr h="440146">
                <a:tc>
                  <a:txBody>
                    <a:bodyPr/>
                    <a:lstStyle/>
                    <a:p>
                      <a:pPr algn="l" fontAlgn="b"/>
                      <a:r>
                        <a:rPr lang="en-ZA" sz="1800" u="none" strike="noStrike">
                          <a:effectLst/>
                        </a:rPr>
                        <a:t>Total</a:t>
                      </a:r>
                      <a:endParaRPr lang="en-ZA" sz="18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ZA" sz="1800" u="none" strike="noStrike" dirty="0">
                          <a:effectLst/>
                        </a:rPr>
                        <a:t>100%</a:t>
                      </a:r>
                      <a:endParaRPr lang="en-ZA"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220834974"/>
                  </a:ext>
                </a:extLst>
              </a:tr>
            </a:tbl>
          </a:graphicData>
        </a:graphic>
      </p:graphicFrame>
      <p:sp>
        <p:nvSpPr>
          <p:cNvPr id="9" name="TextBox 8">
            <a:extLst>
              <a:ext uri="{FF2B5EF4-FFF2-40B4-BE49-F238E27FC236}">
                <a16:creationId xmlns:a16="http://schemas.microsoft.com/office/drawing/2014/main" xmlns="" id="{D56579FF-335A-42B0-B5B2-AA094C905EE3}"/>
              </a:ext>
            </a:extLst>
          </p:cNvPr>
          <p:cNvSpPr txBox="1"/>
          <p:nvPr/>
        </p:nvSpPr>
        <p:spPr>
          <a:xfrm>
            <a:off x="709805" y="980728"/>
            <a:ext cx="3290705" cy="5277855"/>
          </a:xfrm>
          <a:prstGeom prst="rect">
            <a:avLst/>
          </a:prstGeom>
          <a:noFill/>
        </p:spPr>
        <p:txBody>
          <a:bodyPr wrap="square">
            <a:spAutoFit/>
          </a:bodyPr>
          <a:lstStyle/>
          <a:p>
            <a:pPr marL="257175" indent="-257175">
              <a:lnSpc>
                <a:spcPct val="170000"/>
              </a:lnSpc>
              <a:spcAft>
                <a:spcPts val="600"/>
              </a:spcAft>
              <a:buFont typeface="Wingdings" panose="05000000000000000000" pitchFamily="2" charset="2"/>
              <a:buChar char="q"/>
            </a:pPr>
            <a:r>
              <a:rPr lang="en-ZA" sz="1400" b="1" dirty="0">
                <a:ea typeface="Calibri" panose="020F0502020204030204" pitchFamily="34" charset="0"/>
              </a:rPr>
              <a:t>Economic drivers</a:t>
            </a:r>
          </a:p>
          <a:p>
            <a:pPr>
              <a:lnSpc>
                <a:spcPct val="170000"/>
              </a:lnSpc>
              <a:spcAft>
                <a:spcPts val="600"/>
              </a:spcAft>
            </a:pPr>
            <a:r>
              <a:rPr lang="en-ZA" sz="1400" dirty="0">
                <a:ea typeface="Calibri" panose="020F0502020204030204" pitchFamily="34" charset="0"/>
              </a:rPr>
              <a:t>Community services (31.8%)</a:t>
            </a:r>
          </a:p>
          <a:p>
            <a:pPr>
              <a:lnSpc>
                <a:spcPct val="170000"/>
              </a:lnSpc>
              <a:spcAft>
                <a:spcPts val="600"/>
              </a:spcAft>
            </a:pPr>
            <a:r>
              <a:rPr lang="en-ZA" sz="1400" dirty="0">
                <a:ea typeface="Calibri" panose="020F0502020204030204" pitchFamily="34" charset="0"/>
              </a:rPr>
              <a:t>Trade sector (22.1%)</a:t>
            </a:r>
          </a:p>
          <a:p>
            <a:pPr>
              <a:lnSpc>
                <a:spcPct val="170000"/>
              </a:lnSpc>
              <a:spcAft>
                <a:spcPts val="600"/>
              </a:spcAft>
            </a:pPr>
            <a:r>
              <a:rPr lang="en-ZA" sz="1400" dirty="0">
                <a:ea typeface="Calibri" panose="020F0502020204030204" pitchFamily="34" charset="0"/>
              </a:rPr>
              <a:t>Finance (21.%)</a:t>
            </a:r>
          </a:p>
          <a:p>
            <a:pPr>
              <a:lnSpc>
                <a:spcPct val="170000"/>
              </a:lnSpc>
              <a:spcAft>
                <a:spcPts val="600"/>
              </a:spcAft>
            </a:pPr>
            <a:r>
              <a:rPr lang="en-ZA" sz="1400" b="1" dirty="0"/>
              <a:t>Per capita income: </a:t>
            </a:r>
          </a:p>
          <a:p>
            <a:pPr marL="0" indent="0" algn="just" defTabSz="342900">
              <a:lnSpc>
                <a:spcPct val="170000"/>
              </a:lnSpc>
              <a:spcBef>
                <a:spcPts val="0"/>
              </a:spcBef>
              <a:buNone/>
              <a:defRPr/>
            </a:pPr>
            <a:r>
              <a:rPr lang="en-US" sz="1400" dirty="0"/>
              <a:t>The per capita income in 2017 is </a:t>
            </a:r>
          </a:p>
          <a:p>
            <a:pPr marL="0" indent="0" algn="just" defTabSz="342900">
              <a:lnSpc>
                <a:spcPct val="170000"/>
              </a:lnSpc>
              <a:spcBef>
                <a:spcPts val="0"/>
              </a:spcBef>
              <a:buNone/>
              <a:defRPr/>
            </a:pPr>
            <a:r>
              <a:rPr lang="en-US" sz="1400" dirty="0"/>
              <a:t>R 47,200 which is higher than both the Limpopo (R 37,100) and of the Capricorn District Municipality (R 40,000) per capita income but lower than that of the South Africa as a whole which is R 57,200.</a:t>
            </a:r>
            <a:endParaRPr lang="en-GB" sz="1400" dirty="0"/>
          </a:p>
          <a:p>
            <a:pPr>
              <a:lnSpc>
                <a:spcPct val="170000"/>
              </a:lnSpc>
              <a:spcAft>
                <a:spcPts val="600"/>
              </a:spcAft>
            </a:pPr>
            <a:endParaRPr lang="en-GB" sz="1800" dirty="0">
              <a:ea typeface="Calibri" panose="020F0502020204030204" pitchFamily="34" charset="0"/>
            </a:endParaRPr>
          </a:p>
        </p:txBody>
      </p:sp>
    </p:spTree>
    <p:extLst>
      <p:ext uri="{BB962C8B-B14F-4D97-AF65-F5344CB8AC3E}">
        <p14:creationId xmlns:p14="http://schemas.microsoft.com/office/powerpoint/2010/main" xmlns="" val="4209662621"/>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microsoft.com/office/2006/documentManagement/type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62799</TotalTime>
  <Words>2463</Words>
  <Application>Microsoft Office PowerPoint</Application>
  <PresentationFormat>On-screen Show (4:3)</PresentationFormat>
  <Paragraphs>326</Paragraphs>
  <Slides>27</Slides>
  <Notes>12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STATE OF  POLOKWANE LOCAL MUNICIPALITY </vt:lpstr>
      <vt:lpstr>PRESENTATION OUTLINE </vt:lpstr>
      <vt:lpstr>PURPOSE OF THE PRESENTATION </vt:lpstr>
      <vt:lpstr>PROBLEM STATEMENT/INTRODUCTION</vt:lpstr>
      <vt:lpstr>SOCIO ECONOMIC STATUS Cont…</vt:lpstr>
      <vt:lpstr>Slide 6</vt:lpstr>
      <vt:lpstr>Slide 7</vt:lpstr>
      <vt:lpstr>Slide 8</vt:lpstr>
      <vt:lpstr>     </vt:lpstr>
      <vt:lpstr>GOVERNANCE &amp; MUNICIPAL CAPACITY</vt:lpstr>
      <vt:lpstr> FINANCIAL MANAGEMENT  </vt:lpstr>
      <vt:lpstr>Auditor General’s perspective</vt:lpstr>
      <vt:lpstr> USE OF CONSULTANTS </vt:lpstr>
      <vt:lpstr>CURRENT STATE OF MUNICIPAL SERVICES PROVISION</vt:lpstr>
      <vt:lpstr>POLOKWANE WATER SUPPLY </vt:lpstr>
      <vt:lpstr>REGIONAL WASTE WATER TREATMENT PLANT</vt:lpstr>
      <vt:lpstr>  BUS RAPID TRANSPORT – SYSTEM CHALLENGES   </vt:lpstr>
      <vt:lpstr>Slide 18</vt:lpstr>
      <vt:lpstr>PROGRESS WITH IMPLEMENTATION OF THE ICM SUPPORT PROGRAMME</vt:lpstr>
      <vt:lpstr>IMPLEMENTATION SUPPORT  - KNOWLEDGE SHARING</vt:lpstr>
      <vt:lpstr>Slide 21</vt:lpstr>
      <vt:lpstr>Slide 22</vt:lpstr>
      <vt:lpstr>Slide 23</vt:lpstr>
      <vt:lpstr>Slide 24</vt:lpstr>
      <vt:lpstr>Slide 25</vt:lpstr>
      <vt:lpstr>Slide 26</vt:lpstr>
      <vt:lpstr>END</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Monique</cp:lastModifiedBy>
  <cp:revision>1555</cp:revision>
  <cp:lastPrinted>2019-08-27T14:26:15Z</cp:lastPrinted>
  <dcterms:created xsi:type="dcterms:W3CDTF">2011-07-14T18:52:25Z</dcterms:created>
  <dcterms:modified xsi:type="dcterms:W3CDTF">2020-08-18T08:25:01Z</dcterms:modified>
</cp:coreProperties>
</file>