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slides/slide89.xml" ContentType="application/vnd.openxmlformats-officedocument.presentationml.slide+xml"/>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rawings/drawing6.xml" ContentType="application/vnd.openxmlformats-officedocument.drawingml.chartshapes+xml"/>
  <Override PartName="/ppt/theme/themeOverride9.xml" ContentType="application/vnd.openxmlformats-officedocument.themeOverride+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drawings/drawing9.xml" ContentType="application/vnd.openxmlformats-officedocument.drawingml.chartshapes+xml"/>
  <Override PartName="/ppt/slides/slide79.xml" ContentType="application/vnd.openxmlformats-officedocument.presentationml.slide+xml"/>
  <Override PartName="/ppt/charts/chart5.xml" ContentType="application/vnd.openxmlformats-officedocument.drawingml.chart+xml"/>
  <Override PartName="/ppt/drawings/drawing11.xml" ContentType="application/vnd.openxmlformats-officedocument.drawingml.chartshape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9"/>
  </p:notesMasterIdLst>
  <p:handoutMasterIdLst>
    <p:handoutMasterId r:id="rId100"/>
  </p:handoutMasterIdLst>
  <p:sldIdLst>
    <p:sldId id="294" r:id="rId2"/>
    <p:sldId id="499" r:id="rId3"/>
    <p:sldId id="489" r:id="rId4"/>
    <p:sldId id="545" r:id="rId5"/>
    <p:sldId id="578" r:id="rId6"/>
    <p:sldId id="582" r:id="rId7"/>
    <p:sldId id="579" r:id="rId8"/>
    <p:sldId id="491" r:id="rId9"/>
    <p:sldId id="520" r:id="rId10"/>
    <p:sldId id="548" r:id="rId11"/>
    <p:sldId id="549" r:id="rId12"/>
    <p:sldId id="521" r:id="rId13"/>
    <p:sldId id="490" r:id="rId14"/>
    <p:sldId id="483" r:id="rId15"/>
    <p:sldId id="482" r:id="rId16"/>
    <p:sldId id="445" r:id="rId17"/>
    <p:sldId id="446" r:id="rId18"/>
    <p:sldId id="447" r:id="rId19"/>
    <p:sldId id="448" r:id="rId20"/>
    <p:sldId id="456" r:id="rId21"/>
    <p:sldId id="459" r:id="rId22"/>
    <p:sldId id="449" r:id="rId23"/>
    <p:sldId id="484" r:id="rId24"/>
    <p:sldId id="450" r:id="rId25"/>
    <p:sldId id="500" r:id="rId26"/>
    <p:sldId id="501" r:id="rId27"/>
    <p:sldId id="462" r:id="rId28"/>
    <p:sldId id="502" r:id="rId29"/>
    <p:sldId id="485" r:id="rId30"/>
    <p:sldId id="467" r:id="rId31"/>
    <p:sldId id="468" r:id="rId32"/>
    <p:sldId id="518" r:id="rId33"/>
    <p:sldId id="469" r:id="rId34"/>
    <p:sldId id="470" r:id="rId35"/>
    <p:sldId id="472" r:id="rId36"/>
    <p:sldId id="475" r:id="rId37"/>
    <p:sldId id="486" r:id="rId38"/>
    <p:sldId id="461" r:id="rId39"/>
    <p:sldId id="487" r:id="rId40"/>
    <p:sldId id="477" r:id="rId41"/>
    <p:sldId id="480" r:id="rId42"/>
    <p:sldId id="522" r:id="rId43"/>
    <p:sldId id="550" r:id="rId44"/>
    <p:sldId id="523" r:id="rId45"/>
    <p:sldId id="524" r:id="rId46"/>
    <p:sldId id="525" r:id="rId47"/>
    <p:sldId id="551" r:id="rId48"/>
    <p:sldId id="526" r:id="rId49"/>
    <p:sldId id="527" r:id="rId50"/>
    <p:sldId id="528" r:id="rId51"/>
    <p:sldId id="529" r:id="rId52"/>
    <p:sldId id="530" r:id="rId53"/>
    <p:sldId id="531" r:id="rId54"/>
    <p:sldId id="532" r:id="rId55"/>
    <p:sldId id="534" r:id="rId56"/>
    <p:sldId id="552" r:id="rId57"/>
    <p:sldId id="533" r:id="rId58"/>
    <p:sldId id="537" r:id="rId59"/>
    <p:sldId id="538" r:id="rId60"/>
    <p:sldId id="539" r:id="rId61"/>
    <p:sldId id="542" r:id="rId62"/>
    <p:sldId id="540" r:id="rId63"/>
    <p:sldId id="541" r:id="rId64"/>
    <p:sldId id="543" r:id="rId65"/>
    <p:sldId id="553" r:id="rId66"/>
    <p:sldId id="397" r:id="rId67"/>
    <p:sldId id="555" r:id="rId68"/>
    <p:sldId id="556" r:id="rId69"/>
    <p:sldId id="557" r:id="rId70"/>
    <p:sldId id="558" r:id="rId71"/>
    <p:sldId id="559" r:id="rId72"/>
    <p:sldId id="560" r:id="rId73"/>
    <p:sldId id="561" r:id="rId74"/>
    <p:sldId id="583" r:id="rId75"/>
    <p:sldId id="563" r:id="rId76"/>
    <p:sldId id="586" r:id="rId77"/>
    <p:sldId id="566" r:id="rId78"/>
    <p:sldId id="569" r:id="rId79"/>
    <p:sldId id="585" r:id="rId80"/>
    <p:sldId id="584" r:id="rId81"/>
    <p:sldId id="587" r:id="rId82"/>
    <p:sldId id="588" r:id="rId83"/>
    <p:sldId id="589" r:id="rId84"/>
    <p:sldId id="590" r:id="rId85"/>
    <p:sldId id="591" r:id="rId86"/>
    <p:sldId id="592" r:id="rId87"/>
    <p:sldId id="593" r:id="rId88"/>
    <p:sldId id="594" r:id="rId89"/>
    <p:sldId id="595" r:id="rId90"/>
    <p:sldId id="596" r:id="rId91"/>
    <p:sldId id="597" r:id="rId92"/>
    <p:sldId id="598" r:id="rId93"/>
    <p:sldId id="573" r:id="rId94"/>
    <p:sldId id="574" r:id="rId95"/>
    <p:sldId id="575" r:id="rId96"/>
    <p:sldId id="576" r:id="rId97"/>
    <p:sldId id="572" r:id="rId9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5366F07-B18E-405E-8172-FAACB8650279}">
          <p14:sldIdLst>
            <p14:sldId id="294"/>
            <p14:sldId id="499"/>
            <p14:sldId id="489"/>
            <p14:sldId id="545"/>
            <p14:sldId id="578"/>
            <p14:sldId id="582"/>
            <p14:sldId id="579"/>
            <p14:sldId id="491"/>
            <p14:sldId id="520"/>
            <p14:sldId id="548"/>
            <p14:sldId id="549"/>
            <p14:sldId id="521"/>
            <p14:sldId id="490"/>
            <p14:sldId id="483"/>
            <p14:sldId id="482"/>
            <p14:sldId id="445"/>
            <p14:sldId id="446"/>
            <p14:sldId id="447"/>
            <p14:sldId id="448"/>
            <p14:sldId id="456"/>
            <p14:sldId id="459"/>
            <p14:sldId id="449"/>
            <p14:sldId id="484"/>
            <p14:sldId id="450"/>
            <p14:sldId id="500"/>
            <p14:sldId id="501"/>
            <p14:sldId id="462"/>
            <p14:sldId id="502"/>
            <p14:sldId id="485"/>
            <p14:sldId id="467"/>
            <p14:sldId id="468"/>
            <p14:sldId id="518"/>
            <p14:sldId id="469"/>
            <p14:sldId id="470"/>
            <p14:sldId id="472"/>
            <p14:sldId id="475"/>
            <p14:sldId id="486"/>
            <p14:sldId id="461"/>
            <p14:sldId id="487"/>
            <p14:sldId id="477"/>
            <p14:sldId id="480"/>
            <p14:sldId id="522"/>
            <p14:sldId id="550"/>
            <p14:sldId id="523"/>
            <p14:sldId id="524"/>
            <p14:sldId id="525"/>
            <p14:sldId id="551"/>
            <p14:sldId id="526"/>
            <p14:sldId id="527"/>
            <p14:sldId id="528"/>
            <p14:sldId id="529"/>
            <p14:sldId id="530"/>
            <p14:sldId id="531"/>
            <p14:sldId id="532"/>
            <p14:sldId id="534"/>
            <p14:sldId id="552"/>
            <p14:sldId id="533"/>
            <p14:sldId id="537"/>
            <p14:sldId id="538"/>
            <p14:sldId id="539"/>
            <p14:sldId id="542"/>
            <p14:sldId id="540"/>
            <p14:sldId id="541"/>
            <p14:sldId id="543"/>
            <p14:sldId id="553"/>
          </p14:sldIdLst>
        </p14:section>
        <p14:section name="Untitled Section" id="{3C624993-3FED-4710-85E1-9E950DF23AC8}">
          <p14:sldIdLst/>
        </p14:section>
        <p14:section name="Untitled Section" id="{5C8A0CAF-F360-4F7C-837D-895631757198}">
          <p14:sldIdLst>
            <p14:sldId id="397"/>
            <p14:sldId id="555"/>
            <p14:sldId id="556"/>
            <p14:sldId id="557"/>
            <p14:sldId id="558"/>
            <p14:sldId id="559"/>
            <p14:sldId id="560"/>
            <p14:sldId id="561"/>
            <p14:sldId id="583"/>
            <p14:sldId id="563"/>
            <p14:sldId id="586"/>
            <p14:sldId id="566"/>
            <p14:sldId id="569"/>
            <p14:sldId id="585"/>
            <p14:sldId id="584"/>
            <p14:sldId id="587"/>
            <p14:sldId id="588"/>
            <p14:sldId id="589"/>
            <p14:sldId id="590"/>
            <p14:sldId id="591"/>
            <p14:sldId id="592"/>
            <p14:sldId id="593"/>
            <p14:sldId id="594"/>
            <p14:sldId id="595"/>
            <p14:sldId id="596"/>
            <p14:sldId id="597"/>
            <p14:sldId id="598"/>
            <p14:sldId id="573"/>
            <p14:sldId id="574"/>
            <p14:sldId id="575"/>
            <p14:sldId id="576"/>
            <p14:sldId id="572"/>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 Mathobela" initials="VM" lastIdx="4" clrIdx="0">
    <p:extLst>
      <p:ext uri="{19B8F6BF-5375-455C-9EA6-DF929625EA0E}">
        <p15:presenceInfo xmlns:p15="http://schemas.microsoft.com/office/powerpoint/2012/main" xmlns="" userId="S-1-5-21-1442501994-3109212874-2252399842-1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13003"/>
    <a:srgbClr val="D3A72B"/>
    <a:srgbClr val="FC4E18"/>
    <a:srgbClr val="FECC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5441" autoAdjust="0"/>
    <p:restoredTop sz="94674"/>
  </p:normalViewPr>
  <p:slideViewPr>
    <p:cSldViewPr snapToGrid="0" snapToObjects="1" showGuides="1">
      <p:cViewPr varScale="1">
        <p:scale>
          <a:sx n="73" d="100"/>
          <a:sy n="73" d="100"/>
        </p:scale>
        <p:origin x="-1062" y="-102"/>
      </p:cViewPr>
      <p:guideLst>
        <p:guide orient="horz" pos="2160"/>
        <p:guide pos="2880"/>
      </p:guideLst>
    </p:cSldViewPr>
  </p:slideViewPr>
  <p:notesTextViewPr>
    <p:cViewPr>
      <p:scale>
        <a:sx n="1" d="1"/>
        <a:sy n="1" d="1"/>
      </p:scale>
      <p:origin x="0" y="0"/>
    </p:cViewPr>
  </p:notesTextViewPr>
  <p:sorterViewPr>
    <p:cViewPr>
      <p:scale>
        <a:sx n="47" d="100"/>
        <a:sy n="47" d="100"/>
      </p:scale>
      <p:origin x="0" y="-14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Office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Office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Office_Excel_Worksheet12.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Office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Office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stacked"/>
        <c:ser>
          <c:idx val="0"/>
          <c:order val="0"/>
          <c:dPt>
            <c:idx val="1"/>
            <c:spPr>
              <a:solidFill>
                <a:srgbClr val="00B050"/>
              </a:solidFill>
            </c:spPr>
          </c:dPt>
          <c:dPt>
            <c:idx val="2"/>
            <c:spPr>
              <a:solidFill>
                <a:srgbClr val="FF0000"/>
              </a:solidFill>
            </c:spPr>
          </c:dPt>
          <c:dLbls>
            <c:dLbl>
              <c:idx val="0"/>
              <c:layout>
                <c:manualLayout>
                  <c:x val="1.9444444444444445E-2"/>
                  <c:y val="-0.42129629629629628"/>
                </c:manualLayout>
              </c:layout>
              <c:tx>
                <c:rich>
                  <a:bodyPr/>
                  <a:lstStyle/>
                  <a:p>
                    <a:r>
                      <a:rPr lang="en-US" sz="800" b="1"/>
                      <a:t>36 (100%)</a:t>
                    </a:r>
                    <a:endParaRPr lang="en-US"/>
                  </a:p>
                </c:rich>
              </c:tx>
              <c:showVal val="1"/>
              <c:extLst>
                <c:ext xmlns:c15="http://schemas.microsoft.com/office/drawing/2012/chart" uri="{CE6537A1-D6FC-4f65-9D91-7224C49458BB}">
                  <c15:layout/>
                </c:ext>
              </c:extLst>
            </c:dLbl>
            <c:dLbl>
              <c:idx val="1"/>
              <c:layout>
                <c:manualLayout>
                  <c:x val="2.0570712444728204E-2"/>
                  <c:y val="-0.38657407407407418"/>
                </c:manualLayout>
              </c:layout>
              <c:tx>
                <c:rich>
                  <a:bodyPr/>
                  <a:lstStyle/>
                  <a:p>
                    <a:r>
                      <a:rPr lang="en-US" sz="800" b="1" baseline="0"/>
                      <a:t>32 </a:t>
                    </a:r>
                    <a:r>
                      <a:rPr lang="en-US" sz="800" b="1"/>
                      <a:t>(89%)</a:t>
                    </a:r>
                    <a:endParaRPr lang="en-US"/>
                  </a:p>
                </c:rich>
              </c:tx>
              <c:showVal val="1"/>
              <c:extLst>
                <c:ext xmlns:c15="http://schemas.microsoft.com/office/drawing/2012/chart" uri="{CE6537A1-D6FC-4f65-9D91-7224C49458BB}">
                  <c15:layout>
                    <c:manualLayout>
                      <c:w val="8.8048048048048042E-2"/>
                      <c:h val="7.2986293379994169E-2"/>
                    </c:manualLayout>
                  </c15:layout>
                </c:ext>
              </c:extLst>
            </c:dLbl>
            <c:dLbl>
              <c:idx val="2"/>
              <c:layout>
                <c:manualLayout>
                  <c:x val="2.612631529166963E-2"/>
                  <c:y val="-0.11805537328667262"/>
                </c:manualLayout>
              </c:layout>
              <c:tx>
                <c:rich>
                  <a:bodyPr/>
                  <a:lstStyle/>
                  <a:p>
                    <a:r>
                      <a:rPr lang="en-US" sz="800" b="1" baseline="0"/>
                      <a:t>4 </a:t>
                    </a:r>
                    <a:r>
                      <a:rPr lang="en-US" sz="800" b="1"/>
                      <a:t>(11%)</a:t>
                    </a:r>
                    <a:endParaRPr lang="en-US"/>
                  </a:p>
                </c:rich>
              </c:tx>
              <c:showVal val="1"/>
              <c:extLst>
                <c:ext xmlns:c15="http://schemas.microsoft.com/office/drawing/2012/chart" uri="{CE6537A1-D6FC-4f65-9D91-7224C49458BB}">
                  <c15:layout>
                    <c:manualLayout>
                      <c:w val="8.3699699699699689E-2"/>
                      <c:h val="6.3727034120734896E-2"/>
                    </c:manualLayout>
                  </c15:layout>
                </c:ext>
              </c:extLst>
            </c:dLbl>
            <c:spPr>
              <a:noFill/>
              <a:ln>
                <a:noFill/>
              </a:ln>
              <a:effectLst/>
            </c:spPr>
            <c:txPr>
              <a:bodyPr/>
              <a:lstStyle/>
              <a:p>
                <a:pPr>
                  <a:defRPr lang="en-US" sz="800" b="1"/>
                </a:pPr>
                <a:endParaRPr lang="en-US"/>
              </a:p>
            </c:txPr>
            <c:showVal val="1"/>
            <c:extLst>
              <c:ext xmlns:c15="http://schemas.microsoft.com/office/drawing/2012/chart" uri="{CE6537A1-D6FC-4f65-9D91-7224C49458BB}">
                <c15:showLeaderLines val="0"/>
              </c:ext>
            </c:extLst>
          </c:dLbls>
          <c:cat>
            <c:strRef>
              <c:f>Sheet1!$A$68:$C$68</c:f>
              <c:strCache>
                <c:ptCount val="3"/>
                <c:pt idx="0">
                  <c:v>Total Targets</c:v>
                </c:pt>
                <c:pt idx="1">
                  <c:v>Achieved</c:v>
                </c:pt>
                <c:pt idx="2">
                  <c:v> Not Achieved </c:v>
                </c:pt>
              </c:strCache>
            </c:strRef>
          </c:cat>
          <c:val>
            <c:numRef>
              <c:f>Sheet1!$A$69:$C$69</c:f>
              <c:numCache>
                <c:formatCode>General</c:formatCode>
                <c:ptCount val="3"/>
                <c:pt idx="0">
                  <c:v>36</c:v>
                </c:pt>
                <c:pt idx="1">
                  <c:v>32</c:v>
                </c:pt>
                <c:pt idx="2">
                  <c:v>4</c:v>
                </c:pt>
              </c:numCache>
            </c:numRef>
          </c:val>
        </c:ser>
        <c:dLbls/>
        <c:shape val="box"/>
        <c:axId val="82872192"/>
        <c:axId val="82873728"/>
        <c:axId val="0"/>
      </c:bar3DChart>
      <c:catAx>
        <c:axId val="82872192"/>
        <c:scaling>
          <c:orientation val="minMax"/>
        </c:scaling>
        <c:axPos val="b"/>
        <c:numFmt formatCode="General" sourceLinked="0"/>
        <c:tickLblPos val="nextTo"/>
        <c:txPr>
          <a:bodyPr/>
          <a:lstStyle/>
          <a:p>
            <a:pPr>
              <a:defRPr lang="en-US" b="1"/>
            </a:pPr>
            <a:endParaRPr lang="en-US"/>
          </a:p>
        </c:txPr>
        <c:crossAx val="82873728"/>
        <c:crosses val="autoZero"/>
        <c:auto val="1"/>
        <c:lblAlgn val="ctr"/>
        <c:lblOffset val="100"/>
      </c:catAx>
      <c:valAx>
        <c:axId val="82873728"/>
        <c:scaling>
          <c:orientation val="minMax"/>
          <c:min val="0"/>
        </c:scaling>
        <c:axPos val="l"/>
        <c:majorGridlines/>
        <c:numFmt formatCode="General" sourceLinked="1"/>
        <c:tickLblPos val="nextTo"/>
        <c:txPr>
          <a:bodyPr/>
          <a:lstStyle/>
          <a:p>
            <a:pPr>
              <a:defRPr lang="en-US"/>
            </a:pPr>
            <a:endParaRPr lang="en-US"/>
          </a:p>
        </c:txPr>
        <c:crossAx val="82872192"/>
        <c:crosses val="autoZero"/>
        <c:crossBetween val="between"/>
        <c:majorUnit val="3"/>
        <c:minorUnit val="0.3000000000000001"/>
      </c:valAx>
    </c:plotArea>
    <c:legend>
      <c:legendPos val="r"/>
      <c:txPr>
        <a:bodyPr/>
        <a:lstStyle/>
        <a:p>
          <a:pPr>
            <a:defRPr lang="en-US" sz="800" b="1"/>
          </a:pPr>
          <a:endParaRPr lang="en-US"/>
        </a:p>
      </c:txPr>
    </c:legend>
    <c:plotVisOnly val="1"/>
    <c:dispBlanksAs val="gap"/>
  </c:chart>
  <c:spPr>
    <a:solidFill>
      <a:schemeClr val="bg2">
        <a:lumMod val="90000"/>
      </a:schemeClr>
    </a:solidFill>
  </c:sp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7.195304075362674E-2"/>
          <c:y val="5.1400554097404488E-2"/>
          <c:w val="0.6840680380068771"/>
          <c:h val="0.8326195683872849"/>
        </c:manualLayout>
      </c:layout>
      <c:bar3DChart>
        <c:barDir val="col"/>
        <c:grouping val="stacked"/>
        <c:ser>
          <c:idx val="0"/>
          <c:order val="0"/>
          <c:spPr>
            <a:solidFill>
              <a:schemeClr val="accent1"/>
            </a:solidFill>
          </c:spPr>
          <c:dPt>
            <c:idx val="1"/>
            <c:spPr>
              <a:solidFill>
                <a:srgbClr val="00B050"/>
              </a:solidFill>
            </c:spPr>
          </c:dPt>
          <c:dPt>
            <c:idx val="2"/>
            <c:spPr>
              <a:solidFill>
                <a:srgbClr val="FF0000"/>
              </a:solidFill>
            </c:spPr>
          </c:dPt>
          <c:dLbls>
            <c:dLbl>
              <c:idx val="0"/>
              <c:layout>
                <c:manualLayout>
                  <c:x val="1.2338399560520028E-2"/>
                  <c:y val="-0.43518518518518523"/>
                </c:manualLayout>
              </c:layout>
              <c:tx>
                <c:rich>
                  <a:bodyPr/>
                  <a:lstStyle/>
                  <a:p>
                    <a:r>
                      <a:rPr lang="en-US" b="1"/>
                      <a:t>5  (100%)</a:t>
                    </a:r>
                    <a:endParaRPr lang="en-US"/>
                  </a:p>
                </c:rich>
              </c:tx>
              <c:showVal val="1"/>
              <c:extLst>
                <c:ext xmlns:c15="http://schemas.microsoft.com/office/drawing/2012/chart" uri="{CE6537A1-D6FC-4f65-9D91-7224C49458BB}">
                  <c15:layout/>
                </c:ext>
              </c:extLst>
            </c:dLbl>
            <c:dLbl>
              <c:idx val="1"/>
              <c:layout>
                <c:manualLayout>
                  <c:x val="1.466055554081498E-2"/>
                  <c:y val="-0.36989141355458388"/>
                </c:manualLayout>
              </c:layout>
              <c:tx>
                <c:rich>
                  <a:bodyPr/>
                  <a:lstStyle/>
                  <a:p>
                    <a:r>
                      <a:rPr lang="en-US" b="1"/>
                      <a:t>4 (80%)</a:t>
                    </a:r>
                    <a:endParaRPr lang="en-US"/>
                  </a:p>
                </c:rich>
              </c:tx>
              <c:showVal val="1"/>
              <c:extLst>
                <c:ext xmlns:c15="http://schemas.microsoft.com/office/drawing/2012/chart" uri="{CE6537A1-D6FC-4f65-9D91-7224C49458BB}">
                  <c15:layout>
                    <c:manualLayout>
                      <c:w val="0.10196361690028788"/>
                      <c:h val="8.847309404826019E-2"/>
                    </c:manualLayout>
                  </c15:layout>
                </c:ext>
              </c:extLst>
            </c:dLbl>
            <c:dLbl>
              <c:idx val="2"/>
              <c:layout>
                <c:manualLayout>
                  <c:x val="2.2473581966388465E-2"/>
                  <c:y val="-0.14331383461788566"/>
                </c:manualLayout>
              </c:layout>
              <c:tx>
                <c:rich>
                  <a:bodyPr/>
                  <a:lstStyle/>
                  <a:p>
                    <a:r>
                      <a:rPr lang="en-US"/>
                      <a:t>1 (20%)</a:t>
                    </a:r>
                  </a:p>
                </c:rich>
              </c:tx>
              <c:showVal val="1"/>
              <c:extLst>
                <c:ext xmlns:c15="http://schemas.microsoft.com/office/drawing/2012/chart" uri="{CE6537A1-D6FC-4f65-9D91-7224C49458BB}">
                  <c15:layout>
                    <c:manualLayout>
                      <c:w val="0.10868217054263565"/>
                      <c:h val="8.4094330293942629E-2"/>
                    </c:manualLayout>
                  </c15:layout>
                </c:ext>
              </c:extLst>
            </c:dLbl>
            <c:spPr>
              <a:noFill/>
              <a:ln>
                <a:noFill/>
              </a:ln>
              <a:effectLst/>
            </c:spPr>
            <c:txPr>
              <a:bodyPr/>
              <a:lstStyle/>
              <a:p>
                <a:pPr>
                  <a:defRPr lang="en-US" b="1"/>
                </a:pPr>
                <a:endParaRPr lang="en-US"/>
              </a:p>
            </c:txPr>
            <c:showVal val="1"/>
            <c:extLst>
              <c:ext xmlns:c15="http://schemas.microsoft.com/office/drawing/2012/chart" uri="{CE6537A1-D6FC-4f65-9D91-7224C49458BB}">
                <c15:showLeaderLines val="0"/>
              </c:ext>
            </c:extLst>
          </c:dLbls>
          <c:cat>
            <c:strRef>
              <c:f>Sheet1!$A$253:$C$253</c:f>
              <c:strCache>
                <c:ptCount val="3"/>
                <c:pt idx="0">
                  <c:v>Total Targets</c:v>
                </c:pt>
                <c:pt idx="1">
                  <c:v>Achieved</c:v>
                </c:pt>
                <c:pt idx="2">
                  <c:v> Not Achieved </c:v>
                </c:pt>
              </c:strCache>
            </c:strRef>
          </c:cat>
          <c:val>
            <c:numRef>
              <c:f>Sheet1!$A$254:$C$254</c:f>
              <c:numCache>
                <c:formatCode>General</c:formatCode>
                <c:ptCount val="3"/>
                <c:pt idx="0">
                  <c:v>5</c:v>
                </c:pt>
                <c:pt idx="1">
                  <c:v>4</c:v>
                </c:pt>
                <c:pt idx="2">
                  <c:v>1</c:v>
                </c:pt>
              </c:numCache>
            </c:numRef>
          </c:val>
        </c:ser>
        <c:dLbls/>
        <c:shape val="box"/>
        <c:axId val="120894208"/>
        <c:axId val="120895744"/>
        <c:axId val="0"/>
      </c:bar3DChart>
      <c:catAx>
        <c:axId val="120894208"/>
        <c:scaling>
          <c:orientation val="minMax"/>
        </c:scaling>
        <c:axPos val="b"/>
        <c:numFmt formatCode="General" sourceLinked="0"/>
        <c:tickLblPos val="nextTo"/>
        <c:txPr>
          <a:bodyPr/>
          <a:lstStyle/>
          <a:p>
            <a:pPr>
              <a:defRPr lang="en-US" b="1"/>
            </a:pPr>
            <a:endParaRPr lang="en-US"/>
          </a:p>
        </c:txPr>
        <c:crossAx val="120895744"/>
        <c:crosses val="autoZero"/>
        <c:auto val="1"/>
        <c:lblAlgn val="ctr"/>
        <c:lblOffset val="100"/>
      </c:catAx>
      <c:valAx>
        <c:axId val="120895744"/>
        <c:scaling>
          <c:orientation val="minMax"/>
          <c:max val="5"/>
        </c:scaling>
        <c:axPos val="l"/>
        <c:majorGridlines/>
        <c:numFmt formatCode="General" sourceLinked="1"/>
        <c:tickLblPos val="nextTo"/>
        <c:txPr>
          <a:bodyPr/>
          <a:lstStyle/>
          <a:p>
            <a:pPr>
              <a:defRPr lang="en-US"/>
            </a:pPr>
            <a:endParaRPr lang="en-US"/>
          </a:p>
        </c:txPr>
        <c:crossAx val="120894208"/>
        <c:crosses val="autoZero"/>
        <c:crossBetween val="between"/>
        <c:majorUnit val="1"/>
        <c:minorUnit val="0.1"/>
      </c:valAx>
    </c:plotArea>
    <c:legend>
      <c:legendPos val="r"/>
      <c:txPr>
        <a:bodyPr/>
        <a:lstStyle/>
        <a:p>
          <a:pPr>
            <a:defRPr lang="en-US" b="1"/>
          </a:pPr>
          <a:endParaRPr lang="en-US"/>
        </a:p>
      </c:txPr>
    </c:legend>
    <c:plotVisOnly val="1"/>
    <c:dispBlanksAs val="gap"/>
  </c:chart>
  <c:spPr>
    <a:solidFill>
      <a:schemeClr val="bg2">
        <a:lumMod val="90000"/>
      </a:schemeClr>
    </a:solidFill>
  </c:sp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7.195304075362674E-2"/>
          <c:y val="5.1400554097404488E-2"/>
          <c:w val="0.6840680380068771"/>
          <c:h val="0.8326195683872849"/>
        </c:manualLayout>
      </c:layout>
      <c:bar3DChart>
        <c:barDir val="col"/>
        <c:grouping val="stacked"/>
        <c:ser>
          <c:idx val="0"/>
          <c:order val="0"/>
          <c:spPr>
            <a:solidFill>
              <a:schemeClr val="accent1"/>
            </a:solidFill>
          </c:spPr>
          <c:dPt>
            <c:idx val="1"/>
            <c:spPr>
              <a:solidFill>
                <a:srgbClr val="00B050"/>
              </a:solidFill>
            </c:spPr>
          </c:dPt>
          <c:dPt>
            <c:idx val="2"/>
            <c:spPr>
              <a:solidFill>
                <a:srgbClr val="FF0000"/>
              </a:solidFill>
            </c:spPr>
          </c:dPt>
          <c:dLbls>
            <c:dLbl>
              <c:idx val="0"/>
              <c:layout>
                <c:manualLayout>
                  <c:x val="1.2338399560520028E-2"/>
                  <c:y val="-0.43518518518518523"/>
                </c:manualLayout>
              </c:layout>
              <c:tx>
                <c:rich>
                  <a:bodyPr/>
                  <a:lstStyle/>
                  <a:p>
                    <a:r>
                      <a:rPr lang="en-US" b="1"/>
                      <a:t>3  (100%)</a:t>
                    </a:r>
                    <a:endParaRPr lang="en-US"/>
                  </a:p>
                </c:rich>
              </c:tx>
              <c:showVal val="1"/>
              <c:extLst>
                <c:ext xmlns:c15="http://schemas.microsoft.com/office/drawing/2012/chart" uri="{CE6537A1-D6FC-4f65-9D91-7224C49458BB}">
                  <c15:layout/>
                </c:ext>
              </c:extLst>
            </c:dLbl>
            <c:dLbl>
              <c:idx val="1"/>
              <c:layout>
                <c:manualLayout>
                  <c:x val="1.466055554081498E-2"/>
                  <c:y val="-0.43995163362366496"/>
                </c:manualLayout>
              </c:layout>
              <c:tx>
                <c:rich>
                  <a:bodyPr/>
                  <a:lstStyle/>
                  <a:p>
                    <a:r>
                      <a:rPr lang="en-US" b="1"/>
                      <a:t>3 (100%)</a:t>
                    </a:r>
                    <a:endParaRPr lang="en-US"/>
                  </a:p>
                </c:rich>
              </c:tx>
              <c:showVal val="1"/>
              <c:extLst>
                <c:ext xmlns:c15="http://schemas.microsoft.com/office/drawing/2012/chart" uri="{CE6537A1-D6FC-4f65-9D91-7224C49458BB}">
                  <c15:layout>
                    <c:manualLayout>
                      <c:w val="0.10196361690028788"/>
                      <c:h val="8.847309404826019E-2"/>
                    </c:manualLayout>
                  </c15:layout>
                </c:ext>
              </c:extLst>
            </c:dLbl>
            <c:dLbl>
              <c:idx val="2"/>
              <c:layout>
                <c:manualLayout>
                  <c:x val="3.7019033735331192E-2"/>
                  <c:y val="-8.6389905811757359E-2"/>
                </c:manualLayout>
              </c:layout>
              <c:tx>
                <c:rich>
                  <a:bodyPr/>
                  <a:lstStyle/>
                  <a:p>
                    <a:r>
                      <a:rPr lang="en-US"/>
                      <a:t>0 (0%)</a:t>
                    </a:r>
                  </a:p>
                </c:rich>
              </c:tx>
              <c:showVal val="1"/>
              <c:extLst>
                <c:ext xmlns:c15="http://schemas.microsoft.com/office/drawing/2012/chart" uri="{CE6537A1-D6FC-4f65-9D91-7224C49458BB}">
                  <c15:layout>
                    <c:manualLayout>
                      <c:w val="0.10868217054263565"/>
                      <c:h val="8.4094330293942629E-2"/>
                    </c:manualLayout>
                  </c15:layout>
                </c:ext>
              </c:extLst>
            </c:dLbl>
            <c:spPr>
              <a:noFill/>
              <a:ln>
                <a:noFill/>
              </a:ln>
              <a:effectLst/>
            </c:spPr>
            <c:txPr>
              <a:bodyPr/>
              <a:lstStyle/>
              <a:p>
                <a:pPr>
                  <a:defRPr lang="en-US" b="1"/>
                </a:pPr>
                <a:endParaRPr lang="en-US"/>
              </a:p>
            </c:txPr>
            <c:showVal val="1"/>
            <c:extLst>
              <c:ext xmlns:c15="http://schemas.microsoft.com/office/drawing/2012/chart" uri="{CE6537A1-D6FC-4f65-9D91-7224C49458BB}">
                <c15:showLeaderLines val="0"/>
              </c:ext>
            </c:extLst>
          </c:dLbls>
          <c:cat>
            <c:strRef>
              <c:f>Sheet1!$A$253:$C$253</c:f>
              <c:strCache>
                <c:ptCount val="3"/>
                <c:pt idx="0">
                  <c:v>Total Targets</c:v>
                </c:pt>
                <c:pt idx="1">
                  <c:v>Achieved</c:v>
                </c:pt>
                <c:pt idx="2">
                  <c:v> Not Achieved </c:v>
                </c:pt>
              </c:strCache>
            </c:strRef>
          </c:cat>
          <c:val>
            <c:numRef>
              <c:f>Sheet1!$A$254:$C$254</c:f>
              <c:numCache>
                <c:formatCode>General</c:formatCode>
                <c:ptCount val="3"/>
                <c:pt idx="0">
                  <c:v>3</c:v>
                </c:pt>
                <c:pt idx="1">
                  <c:v>3</c:v>
                </c:pt>
                <c:pt idx="2">
                  <c:v>0</c:v>
                </c:pt>
              </c:numCache>
            </c:numRef>
          </c:val>
        </c:ser>
        <c:dLbls/>
        <c:shape val="box"/>
        <c:axId val="127779968"/>
        <c:axId val="127781504"/>
        <c:axId val="0"/>
      </c:bar3DChart>
      <c:catAx>
        <c:axId val="127779968"/>
        <c:scaling>
          <c:orientation val="minMax"/>
        </c:scaling>
        <c:axPos val="b"/>
        <c:numFmt formatCode="General" sourceLinked="0"/>
        <c:tickLblPos val="nextTo"/>
        <c:txPr>
          <a:bodyPr/>
          <a:lstStyle/>
          <a:p>
            <a:pPr>
              <a:defRPr lang="en-US" b="1"/>
            </a:pPr>
            <a:endParaRPr lang="en-US"/>
          </a:p>
        </c:txPr>
        <c:crossAx val="127781504"/>
        <c:crosses val="autoZero"/>
        <c:auto val="1"/>
        <c:lblAlgn val="ctr"/>
        <c:lblOffset val="100"/>
      </c:catAx>
      <c:valAx>
        <c:axId val="127781504"/>
        <c:scaling>
          <c:orientation val="minMax"/>
          <c:max val="3"/>
        </c:scaling>
        <c:axPos val="l"/>
        <c:majorGridlines/>
        <c:numFmt formatCode="General" sourceLinked="1"/>
        <c:tickLblPos val="nextTo"/>
        <c:txPr>
          <a:bodyPr/>
          <a:lstStyle/>
          <a:p>
            <a:pPr>
              <a:defRPr lang="en-US"/>
            </a:pPr>
            <a:endParaRPr lang="en-US"/>
          </a:p>
        </c:txPr>
        <c:crossAx val="127779968"/>
        <c:crosses val="autoZero"/>
        <c:crossBetween val="between"/>
        <c:majorUnit val="1"/>
        <c:minorUnit val="0.1"/>
      </c:valAx>
    </c:plotArea>
    <c:legend>
      <c:legendPos val="r"/>
      <c:txPr>
        <a:bodyPr/>
        <a:lstStyle/>
        <a:p>
          <a:pPr>
            <a:defRPr lang="en-US" b="1"/>
          </a:pPr>
          <a:endParaRPr lang="en-US"/>
        </a:p>
      </c:txPr>
    </c:legend>
    <c:plotVisOnly val="1"/>
    <c:dispBlanksAs val="gap"/>
  </c:chart>
  <c:spPr>
    <a:solidFill>
      <a:schemeClr val="bg2">
        <a:lumMod val="90000"/>
      </a:schemeClr>
    </a:solidFill>
  </c:spPr>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7.195304075362674E-2"/>
          <c:y val="5.1400554097404488E-2"/>
          <c:w val="0.6840680380068771"/>
          <c:h val="0.8326195683872849"/>
        </c:manualLayout>
      </c:layout>
      <c:bar3DChart>
        <c:barDir val="col"/>
        <c:grouping val="stacked"/>
        <c:ser>
          <c:idx val="0"/>
          <c:order val="0"/>
          <c:spPr>
            <a:solidFill>
              <a:schemeClr val="accent1"/>
            </a:solidFill>
          </c:spPr>
          <c:dPt>
            <c:idx val="1"/>
            <c:spPr>
              <a:solidFill>
                <a:srgbClr val="00B050"/>
              </a:solidFill>
            </c:spPr>
          </c:dPt>
          <c:dPt>
            <c:idx val="2"/>
            <c:spPr>
              <a:solidFill>
                <a:srgbClr val="FF0000"/>
              </a:solidFill>
            </c:spPr>
          </c:dPt>
          <c:dLbls>
            <c:dLbl>
              <c:idx val="0"/>
              <c:layout>
                <c:manualLayout>
                  <c:x val="1.2338399560520028E-2"/>
                  <c:y val="-0.43518518518518523"/>
                </c:manualLayout>
              </c:layout>
              <c:tx>
                <c:rich>
                  <a:bodyPr/>
                  <a:lstStyle/>
                  <a:p>
                    <a:r>
                      <a:rPr lang="en-US" b="1"/>
                      <a:t>5  (100%)</a:t>
                    </a:r>
                    <a:endParaRPr lang="en-US"/>
                  </a:p>
                </c:rich>
              </c:tx>
              <c:showVal val="1"/>
              <c:extLst>
                <c:ext xmlns:c15="http://schemas.microsoft.com/office/drawing/2012/chart" uri="{CE6537A1-D6FC-4f65-9D91-7224C49458BB}">
                  <c15:layout/>
                </c:ext>
              </c:extLst>
            </c:dLbl>
            <c:dLbl>
              <c:idx val="1"/>
              <c:layout>
                <c:manualLayout>
                  <c:x val="1.4660462896683371E-2"/>
                  <c:y val="-0.41806299557420673"/>
                </c:manualLayout>
              </c:layout>
              <c:tx>
                <c:rich>
                  <a:bodyPr/>
                  <a:lstStyle/>
                  <a:p>
                    <a:r>
                      <a:rPr lang="en-US" b="1"/>
                      <a:t>5 (100%)</a:t>
                    </a:r>
                    <a:endParaRPr lang="en-US"/>
                  </a:p>
                </c:rich>
              </c:tx>
              <c:showVal val="1"/>
              <c:extLst>
                <c:ext xmlns:c15="http://schemas.microsoft.com/office/drawing/2012/chart" uri="{CE6537A1-D6FC-4f65-9D91-7224C49458BB}">
                  <c15:layout>
                    <c:manualLayout>
                      <c:w val="0.10196361690028788"/>
                      <c:h val="8.847309404826019E-2"/>
                    </c:manualLayout>
                  </c15:layout>
                </c:ext>
              </c:extLst>
            </c:dLbl>
            <c:dLbl>
              <c:idx val="2"/>
              <c:layout>
                <c:manualLayout>
                  <c:x val="2.2473581966388465E-2"/>
                  <c:y val="-7.7632378303122321E-2"/>
                </c:manualLayout>
              </c:layout>
              <c:tx>
                <c:rich>
                  <a:bodyPr/>
                  <a:lstStyle/>
                  <a:p>
                    <a:r>
                      <a:rPr lang="en-US"/>
                      <a:t>0 (0%)</a:t>
                    </a:r>
                  </a:p>
                </c:rich>
              </c:tx>
              <c:showVal val="1"/>
              <c:extLst>
                <c:ext xmlns:c15="http://schemas.microsoft.com/office/drawing/2012/chart" uri="{CE6537A1-D6FC-4f65-9D91-7224C49458BB}">
                  <c15:layout>
                    <c:manualLayout>
                      <c:w val="0.10868217054263565"/>
                      <c:h val="8.4094330293942629E-2"/>
                    </c:manualLayout>
                  </c15:layout>
                </c:ext>
              </c:extLst>
            </c:dLbl>
            <c:spPr>
              <a:noFill/>
              <a:ln>
                <a:noFill/>
              </a:ln>
              <a:effectLst/>
            </c:spPr>
            <c:txPr>
              <a:bodyPr/>
              <a:lstStyle/>
              <a:p>
                <a:pPr>
                  <a:defRPr lang="en-US" b="1"/>
                </a:pPr>
                <a:endParaRPr lang="en-US"/>
              </a:p>
            </c:txPr>
            <c:showVal val="1"/>
            <c:extLst>
              <c:ext xmlns:c15="http://schemas.microsoft.com/office/drawing/2012/chart" uri="{CE6537A1-D6FC-4f65-9D91-7224C49458BB}">
                <c15:showLeaderLines val="0"/>
              </c:ext>
            </c:extLst>
          </c:dLbls>
          <c:cat>
            <c:strRef>
              <c:f>Sheet1!$A$253:$C$253</c:f>
              <c:strCache>
                <c:ptCount val="3"/>
                <c:pt idx="0">
                  <c:v>Total Targets</c:v>
                </c:pt>
                <c:pt idx="1">
                  <c:v>Achieved</c:v>
                </c:pt>
                <c:pt idx="2">
                  <c:v> Not Achieved </c:v>
                </c:pt>
              </c:strCache>
            </c:strRef>
          </c:cat>
          <c:val>
            <c:numRef>
              <c:f>Sheet1!$A$254:$C$254</c:f>
              <c:numCache>
                <c:formatCode>General</c:formatCode>
                <c:ptCount val="3"/>
                <c:pt idx="0">
                  <c:v>5</c:v>
                </c:pt>
                <c:pt idx="1">
                  <c:v>5</c:v>
                </c:pt>
                <c:pt idx="2">
                  <c:v>0</c:v>
                </c:pt>
              </c:numCache>
            </c:numRef>
          </c:val>
        </c:ser>
        <c:dLbls/>
        <c:shape val="box"/>
        <c:axId val="136953216"/>
        <c:axId val="137004160"/>
        <c:axId val="0"/>
      </c:bar3DChart>
      <c:catAx>
        <c:axId val="136953216"/>
        <c:scaling>
          <c:orientation val="minMax"/>
        </c:scaling>
        <c:axPos val="b"/>
        <c:numFmt formatCode="General" sourceLinked="0"/>
        <c:tickLblPos val="nextTo"/>
        <c:txPr>
          <a:bodyPr/>
          <a:lstStyle/>
          <a:p>
            <a:pPr>
              <a:defRPr lang="en-US" b="1"/>
            </a:pPr>
            <a:endParaRPr lang="en-US"/>
          </a:p>
        </c:txPr>
        <c:crossAx val="137004160"/>
        <c:crosses val="autoZero"/>
        <c:auto val="1"/>
        <c:lblAlgn val="ctr"/>
        <c:lblOffset val="100"/>
      </c:catAx>
      <c:valAx>
        <c:axId val="137004160"/>
        <c:scaling>
          <c:orientation val="minMax"/>
          <c:max val="5"/>
        </c:scaling>
        <c:axPos val="l"/>
        <c:majorGridlines/>
        <c:numFmt formatCode="General" sourceLinked="1"/>
        <c:tickLblPos val="nextTo"/>
        <c:txPr>
          <a:bodyPr/>
          <a:lstStyle/>
          <a:p>
            <a:pPr>
              <a:defRPr lang="en-US"/>
            </a:pPr>
            <a:endParaRPr lang="en-US"/>
          </a:p>
        </c:txPr>
        <c:crossAx val="136953216"/>
        <c:crosses val="autoZero"/>
        <c:crossBetween val="between"/>
        <c:majorUnit val="1"/>
        <c:minorUnit val="0.1"/>
      </c:valAx>
    </c:plotArea>
    <c:legend>
      <c:legendPos val="r"/>
      <c:txPr>
        <a:bodyPr/>
        <a:lstStyle/>
        <a:p>
          <a:pPr>
            <a:defRPr lang="en-US" b="1"/>
          </a:pPr>
          <a:endParaRPr lang="en-US"/>
        </a:p>
      </c:txPr>
    </c:legend>
    <c:plotVisOnly val="1"/>
    <c:dispBlanksAs val="gap"/>
  </c:chart>
  <c:spPr>
    <a:solidFill>
      <a:schemeClr val="bg2">
        <a:lumMod val="90000"/>
      </a:schemeClr>
    </a:solidFill>
  </c:sp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0000"/>
              </a:solidFill>
            </c:spPr>
          </c:dPt>
          <c:dLbls>
            <c:dLbl>
              <c:idx val="0"/>
              <c:layout>
                <c:manualLayout>
                  <c:x val="5.5555555555555558E-3"/>
                  <c:y val="-4.6296296296296302E-3"/>
                </c:manualLayout>
              </c:layout>
              <c:tx>
                <c:rich>
                  <a:bodyPr/>
                  <a:lstStyle/>
                  <a:p>
                    <a:r>
                      <a:rPr lang="en-US" sz="1100" b="1"/>
                      <a:t>12 (100%)</a:t>
                    </a:r>
                    <a:endParaRPr lang="en-US"/>
                  </a:p>
                </c:rich>
              </c:tx>
              <c:showVal val="1"/>
              <c:extLst>
                <c:ext xmlns:c15="http://schemas.microsoft.com/office/drawing/2012/chart" uri="{CE6537A1-D6FC-4f65-9D91-7224C49458BB}">
                  <c15:layout/>
                </c:ext>
              </c:extLst>
            </c:dLbl>
            <c:dLbl>
              <c:idx val="1"/>
              <c:layout>
                <c:manualLayout>
                  <c:x val="2.7777777777777796E-3"/>
                  <c:y val="-4.6296296296296302E-3"/>
                </c:manualLayout>
              </c:layout>
              <c:tx>
                <c:rich>
                  <a:bodyPr/>
                  <a:lstStyle/>
                  <a:p>
                    <a:r>
                      <a:rPr lang="en-US" sz="1100" b="1"/>
                      <a:t>10 (83%)</a:t>
                    </a:r>
                    <a:endParaRPr lang="en-US"/>
                  </a:p>
                </c:rich>
              </c:tx>
              <c:showVal val="1"/>
              <c:extLst>
                <c:ext xmlns:c15="http://schemas.microsoft.com/office/drawing/2012/chart" uri="{CE6537A1-D6FC-4f65-9D91-7224C49458BB}">
                  <c15:layout/>
                </c:ext>
              </c:extLst>
            </c:dLbl>
            <c:dLbl>
              <c:idx val="2"/>
              <c:layout>
                <c:manualLayout>
                  <c:x val="2.5000000000000001E-2"/>
                  <c:y val="-9.2592592592592622E-3"/>
                </c:manualLayout>
              </c:layout>
              <c:tx>
                <c:rich>
                  <a:bodyPr/>
                  <a:lstStyle/>
                  <a:p>
                    <a:r>
                      <a:rPr lang="en-US" sz="1100" b="1"/>
                      <a:t>2 (17%)</a:t>
                    </a:r>
                    <a:endParaRPr lang="en-US"/>
                  </a:p>
                </c:rich>
              </c:tx>
              <c:showVal val="1"/>
              <c:extLst>
                <c:ext xmlns:c15="http://schemas.microsoft.com/office/drawing/2012/chart" uri="{CE6537A1-D6FC-4f65-9D91-7224C49458BB}">
                  <c15:layout/>
                </c:ext>
              </c:extLst>
            </c:dLbl>
            <c:spPr>
              <a:noFill/>
              <a:ln>
                <a:noFill/>
              </a:ln>
              <a:effectLst/>
            </c:spPr>
            <c:txPr>
              <a:bodyPr/>
              <a:lstStyle/>
              <a:p>
                <a:pPr>
                  <a:defRPr lang="en-US" sz="1100" b="1"/>
                </a:pPr>
                <a:endParaRPr lang="en-US"/>
              </a:p>
            </c:txPr>
            <c:showVal val="1"/>
            <c:extLst>
              <c:ext xmlns:c15="http://schemas.microsoft.com/office/drawing/2012/chart" uri="{CE6537A1-D6FC-4f65-9D91-7224C49458BB}">
                <c15:showLeaderLines val="0"/>
              </c:ext>
            </c:extLst>
          </c:dLbls>
          <c:cat>
            <c:strRef>
              <c:f>Sheet1!$A$142:$C$142</c:f>
              <c:strCache>
                <c:ptCount val="3"/>
                <c:pt idx="0">
                  <c:v>Total Targets</c:v>
                </c:pt>
                <c:pt idx="1">
                  <c:v>Achieved</c:v>
                </c:pt>
                <c:pt idx="2">
                  <c:v> Not Achieved </c:v>
                </c:pt>
              </c:strCache>
            </c:strRef>
          </c:cat>
          <c:val>
            <c:numRef>
              <c:f>Sheet1!$A$143:$C$143</c:f>
              <c:numCache>
                <c:formatCode>General</c:formatCode>
                <c:ptCount val="3"/>
                <c:pt idx="0">
                  <c:v>12</c:v>
                </c:pt>
                <c:pt idx="1">
                  <c:v>10</c:v>
                </c:pt>
                <c:pt idx="2">
                  <c:v>2</c:v>
                </c:pt>
              </c:numCache>
            </c:numRef>
          </c:val>
        </c:ser>
        <c:dLbls/>
        <c:shape val="box"/>
        <c:axId val="87967616"/>
        <c:axId val="87969152"/>
        <c:axId val="0"/>
      </c:bar3DChart>
      <c:catAx>
        <c:axId val="87967616"/>
        <c:scaling>
          <c:orientation val="minMax"/>
        </c:scaling>
        <c:axPos val="b"/>
        <c:numFmt formatCode="General" sourceLinked="0"/>
        <c:tickLblPos val="nextTo"/>
        <c:txPr>
          <a:bodyPr/>
          <a:lstStyle/>
          <a:p>
            <a:pPr>
              <a:defRPr lang="en-US" sz="1100" b="1"/>
            </a:pPr>
            <a:endParaRPr lang="en-US"/>
          </a:p>
        </c:txPr>
        <c:crossAx val="87969152"/>
        <c:crosses val="autoZero"/>
        <c:auto val="1"/>
        <c:lblAlgn val="ctr"/>
        <c:lblOffset val="100"/>
      </c:catAx>
      <c:valAx>
        <c:axId val="87969152"/>
        <c:scaling>
          <c:orientation val="minMax"/>
        </c:scaling>
        <c:axPos val="l"/>
        <c:majorGridlines/>
        <c:numFmt formatCode="General" sourceLinked="1"/>
        <c:tickLblPos val="nextTo"/>
        <c:txPr>
          <a:bodyPr/>
          <a:lstStyle/>
          <a:p>
            <a:pPr>
              <a:defRPr lang="en-US"/>
            </a:pPr>
            <a:endParaRPr lang="en-US"/>
          </a:p>
        </c:txPr>
        <c:crossAx val="87967616"/>
        <c:crosses val="autoZero"/>
        <c:crossBetween val="between"/>
        <c:majorUnit val="1"/>
      </c:valAx>
    </c:plotArea>
    <c:legend>
      <c:legendPos val="r"/>
      <c:txPr>
        <a:bodyPr/>
        <a:lstStyle/>
        <a:p>
          <a:pPr>
            <a:defRPr lang="en-US" sz="1100" b="1"/>
          </a:pPr>
          <a:endParaRPr lang="en-US"/>
        </a:p>
      </c:txPr>
    </c:legend>
    <c:plotVisOnly val="1"/>
    <c:dispBlanksAs val="gap"/>
  </c:chart>
  <c:spPr>
    <a:solidFill>
      <a:schemeClr val="bg2">
        <a:lumMod val="90000"/>
      </a:schemeClr>
    </a:solidFill>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0000"/>
              </a:solidFill>
            </c:spPr>
          </c:dPt>
          <c:dLbls>
            <c:dLbl>
              <c:idx val="0"/>
              <c:layout>
                <c:manualLayout>
                  <c:x val="5.5555555555555558E-3"/>
                  <c:y val="-4.6296296296296302E-3"/>
                </c:manualLayout>
              </c:layout>
              <c:tx>
                <c:rich>
                  <a:bodyPr/>
                  <a:lstStyle/>
                  <a:p>
                    <a:r>
                      <a:rPr lang="en-US" sz="1100" b="1"/>
                      <a:t>5 (100%)</a:t>
                    </a:r>
                    <a:endParaRPr lang="en-US"/>
                  </a:p>
                </c:rich>
              </c:tx>
              <c:showVal val="1"/>
              <c:extLst>
                <c:ext xmlns:c15="http://schemas.microsoft.com/office/drawing/2012/chart" uri="{CE6537A1-D6FC-4f65-9D91-7224C49458BB}">
                  <c15:layout/>
                </c:ext>
              </c:extLst>
            </c:dLbl>
            <c:dLbl>
              <c:idx val="1"/>
              <c:layout>
                <c:manualLayout>
                  <c:x val="2.7777777777777796E-3"/>
                  <c:y val="-4.6296296296296302E-3"/>
                </c:manualLayout>
              </c:layout>
              <c:tx>
                <c:rich>
                  <a:bodyPr/>
                  <a:lstStyle/>
                  <a:p>
                    <a:r>
                      <a:rPr lang="en-US" sz="1100" b="1"/>
                      <a:t>4 (80%)</a:t>
                    </a:r>
                    <a:endParaRPr lang="en-US"/>
                  </a:p>
                </c:rich>
              </c:tx>
              <c:showVal val="1"/>
              <c:extLst>
                <c:ext xmlns:c15="http://schemas.microsoft.com/office/drawing/2012/chart" uri="{CE6537A1-D6FC-4f65-9D91-7224C49458BB}">
                  <c15:layout/>
                </c:ext>
              </c:extLst>
            </c:dLbl>
            <c:dLbl>
              <c:idx val="2"/>
              <c:layout>
                <c:manualLayout>
                  <c:x val="2.5000000000000001E-2"/>
                  <c:y val="-9.2592592592592622E-3"/>
                </c:manualLayout>
              </c:layout>
              <c:tx>
                <c:rich>
                  <a:bodyPr/>
                  <a:lstStyle/>
                  <a:p>
                    <a:r>
                      <a:rPr lang="en-US" sz="1100" b="1"/>
                      <a:t>1 (20%)</a:t>
                    </a:r>
                    <a:endParaRPr lang="en-US"/>
                  </a:p>
                </c:rich>
              </c:tx>
              <c:showVal val="1"/>
              <c:extLst>
                <c:ext xmlns:c15="http://schemas.microsoft.com/office/drawing/2012/chart" uri="{CE6537A1-D6FC-4f65-9D91-7224C49458BB}">
                  <c15:layout/>
                </c:ext>
              </c:extLst>
            </c:dLbl>
            <c:spPr>
              <a:noFill/>
              <a:ln>
                <a:noFill/>
              </a:ln>
              <a:effectLst/>
            </c:spPr>
            <c:txPr>
              <a:bodyPr/>
              <a:lstStyle/>
              <a:p>
                <a:pPr>
                  <a:defRPr lang="en-US" sz="1100" b="1"/>
                </a:pPr>
                <a:endParaRPr lang="en-US"/>
              </a:p>
            </c:txPr>
            <c:showVal val="1"/>
            <c:extLst>
              <c:ext xmlns:c15="http://schemas.microsoft.com/office/drawing/2012/chart" uri="{CE6537A1-D6FC-4f65-9D91-7224C49458BB}">
                <c15:showLeaderLines val="0"/>
              </c:ext>
            </c:extLst>
          </c:dLbls>
          <c:cat>
            <c:strRef>
              <c:f>Sheet1!$A$142:$C$142</c:f>
              <c:strCache>
                <c:ptCount val="3"/>
                <c:pt idx="0">
                  <c:v>Total Targets</c:v>
                </c:pt>
                <c:pt idx="1">
                  <c:v>Achieved</c:v>
                </c:pt>
                <c:pt idx="2">
                  <c:v> Not Achieved </c:v>
                </c:pt>
              </c:strCache>
            </c:strRef>
          </c:cat>
          <c:val>
            <c:numRef>
              <c:f>Sheet1!$A$143:$C$143</c:f>
              <c:numCache>
                <c:formatCode>General</c:formatCode>
                <c:ptCount val="3"/>
                <c:pt idx="0">
                  <c:v>5</c:v>
                </c:pt>
                <c:pt idx="1">
                  <c:v>4</c:v>
                </c:pt>
                <c:pt idx="2">
                  <c:v>1</c:v>
                </c:pt>
              </c:numCache>
            </c:numRef>
          </c:val>
        </c:ser>
        <c:dLbls/>
        <c:shape val="box"/>
        <c:axId val="96148864"/>
        <c:axId val="96167040"/>
        <c:axId val="0"/>
      </c:bar3DChart>
      <c:catAx>
        <c:axId val="96148864"/>
        <c:scaling>
          <c:orientation val="minMax"/>
        </c:scaling>
        <c:axPos val="b"/>
        <c:numFmt formatCode="General" sourceLinked="0"/>
        <c:tickLblPos val="nextTo"/>
        <c:txPr>
          <a:bodyPr/>
          <a:lstStyle/>
          <a:p>
            <a:pPr>
              <a:defRPr lang="en-US" sz="1100" b="1"/>
            </a:pPr>
            <a:endParaRPr lang="en-US"/>
          </a:p>
        </c:txPr>
        <c:crossAx val="96167040"/>
        <c:crosses val="autoZero"/>
        <c:auto val="1"/>
        <c:lblAlgn val="ctr"/>
        <c:lblOffset val="100"/>
      </c:catAx>
      <c:valAx>
        <c:axId val="96167040"/>
        <c:scaling>
          <c:orientation val="minMax"/>
        </c:scaling>
        <c:axPos val="l"/>
        <c:majorGridlines/>
        <c:numFmt formatCode="General" sourceLinked="1"/>
        <c:tickLblPos val="nextTo"/>
        <c:txPr>
          <a:bodyPr/>
          <a:lstStyle/>
          <a:p>
            <a:pPr>
              <a:defRPr lang="en-US"/>
            </a:pPr>
            <a:endParaRPr lang="en-US"/>
          </a:p>
        </c:txPr>
        <c:crossAx val="96148864"/>
        <c:crosses val="autoZero"/>
        <c:crossBetween val="between"/>
        <c:majorUnit val="1"/>
      </c:valAx>
    </c:plotArea>
    <c:legend>
      <c:legendPos val="r"/>
      <c:txPr>
        <a:bodyPr/>
        <a:lstStyle/>
        <a:p>
          <a:pPr>
            <a:defRPr lang="en-US" sz="1100" b="1"/>
          </a:pPr>
          <a:endParaRPr lang="en-US"/>
        </a:p>
      </c:txPr>
    </c:legend>
    <c:plotVisOnly val="1"/>
    <c:dispBlanksAs val="gap"/>
  </c:chart>
  <c:spPr>
    <a:solidFill>
      <a:schemeClr val="bg2">
        <a:lumMod val="90000"/>
      </a:schemeClr>
    </a:solidFill>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0000"/>
              </a:solidFill>
            </c:spPr>
          </c:dPt>
          <c:dLbls>
            <c:dLbl>
              <c:idx val="0"/>
              <c:layout>
                <c:manualLayout>
                  <c:x val="5.5555555555555558E-3"/>
                  <c:y val="-4.6296296296296302E-3"/>
                </c:manualLayout>
              </c:layout>
              <c:tx>
                <c:rich>
                  <a:bodyPr/>
                  <a:lstStyle/>
                  <a:p>
                    <a:r>
                      <a:rPr lang="en-US" sz="1100" b="1"/>
                      <a:t>12 (100%)</a:t>
                    </a:r>
                    <a:endParaRPr lang="en-US"/>
                  </a:p>
                </c:rich>
              </c:tx>
              <c:showVal val="1"/>
              <c:extLst>
                <c:ext xmlns:c15="http://schemas.microsoft.com/office/drawing/2012/chart" uri="{CE6537A1-D6FC-4f65-9D91-7224C49458BB}">
                  <c15:layout/>
                </c:ext>
              </c:extLst>
            </c:dLbl>
            <c:dLbl>
              <c:idx val="1"/>
              <c:layout>
                <c:manualLayout>
                  <c:x val="2.7777777777777796E-3"/>
                  <c:y val="-4.6296296296296302E-3"/>
                </c:manualLayout>
              </c:layout>
              <c:tx>
                <c:rich>
                  <a:bodyPr/>
                  <a:lstStyle/>
                  <a:p>
                    <a:r>
                      <a:rPr lang="en-US" sz="1100" b="1"/>
                      <a:t>12 (100%)</a:t>
                    </a:r>
                    <a:endParaRPr lang="en-US"/>
                  </a:p>
                </c:rich>
              </c:tx>
              <c:showVal val="1"/>
              <c:extLst>
                <c:ext xmlns:c15="http://schemas.microsoft.com/office/drawing/2012/chart" uri="{CE6537A1-D6FC-4f65-9D91-7224C49458BB}">
                  <c15:layout/>
                </c:ext>
              </c:extLst>
            </c:dLbl>
            <c:dLbl>
              <c:idx val="2"/>
              <c:layout>
                <c:manualLayout>
                  <c:x val="2.5000000000000001E-2"/>
                  <c:y val="-9.2592592592592622E-3"/>
                </c:manualLayout>
              </c:layout>
              <c:tx>
                <c:rich>
                  <a:bodyPr/>
                  <a:lstStyle/>
                  <a:p>
                    <a:r>
                      <a:rPr lang="en-US" sz="1100" b="1"/>
                      <a:t>0 (0%)</a:t>
                    </a:r>
                    <a:endParaRPr lang="en-US"/>
                  </a:p>
                </c:rich>
              </c:tx>
              <c:showVal val="1"/>
              <c:extLst>
                <c:ext xmlns:c15="http://schemas.microsoft.com/office/drawing/2012/chart" uri="{CE6537A1-D6FC-4f65-9D91-7224C49458BB}">
                  <c15:layout/>
                </c:ext>
              </c:extLst>
            </c:dLbl>
            <c:spPr>
              <a:noFill/>
              <a:ln>
                <a:noFill/>
              </a:ln>
              <a:effectLst/>
            </c:spPr>
            <c:txPr>
              <a:bodyPr/>
              <a:lstStyle/>
              <a:p>
                <a:pPr>
                  <a:defRPr lang="en-US" sz="1100" b="1"/>
                </a:pPr>
                <a:endParaRPr lang="en-US"/>
              </a:p>
            </c:txPr>
            <c:showVal val="1"/>
            <c:extLst>
              <c:ext xmlns:c15="http://schemas.microsoft.com/office/drawing/2012/chart" uri="{CE6537A1-D6FC-4f65-9D91-7224C49458BB}">
                <c15:showLeaderLines val="0"/>
              </c:ext>
            </c:extLst>
          </c:dLbls>
          <c:cat>
            <c:strRef>
              <c:f>Sheet1!$A$142:$C$142</c:f>
              <c:strCache>
                <c:ptCount val="3"/>
                <c:pt idx="0">
                  <c:v>Total Targets</c:v>
                </c:pt>
                <c:pt idx="1">
                  <c:v>Achieved</c:v>
                </c:pt>
                <c:pt idx="2">
                  <c:v> Not Achieved </c:v>
                </c:pt>
              </c:strCache>
            </c:strRef>
          </c:cat>
          <c:val>
            <c:numRef>
              <c:f>Sheet1!$A$143:$C$143</c:f>
              <c:numCache>
                <c:formatCode>General</c:formatCode>
                <c:ptCount val="3"/>
                <c:pt idx="0">
                  <c:v>12</c:v>
                </c:pt>
                <c:pt idx="1">
                  <c:v>12</c:v>
                </c:pt>
                <c:pt idx="2">
                  <c:v>0</c:v>
                </c:pt>
              </c:numCache>
            </c:numRef>
          </c:val>
        </c:ser>
        <c:dLbls/>
        <c:shape val="box"/>
        <c:axId val="100258176"/>
        <c:axId val="100259712"/>
        <c:axId val="0"/>
      </c:bar3DChart>
      <c:catAx>
        <c:axId val="100258176"/>
        <c:scaling>
          <c:orientation val="minMax"/>
        </c:scaling>
        <c:axPos val="b"/>
        <c:numFmt formatCode="General" sourceLinked="0"/>
        <c:tickLblPos val="nextTo"/>
        <c:txPr>
          <a:bodyPr/>
          <a:lstStyle/>
          <a:p>
            <a:pPr>
              <a:defRPr lang="en-US" sz="1100" b="1"/>
            </a:pPr>
            <a:endParaRPr lang="en-US"/>
          </a:p>
        </c:txPr>
        <c:crossAx val="100259712"/>
        <c:crosses val="autoZero"/>
        <c:auto val="1"/>
        <c:lblAlgn val="ctr"/>
        <c:lblOffset val="100"/>
      </c:catAx>
      <c:valAx>
        <c:axId val="100259712"/>
        <c:scaling>
          <c:orientation val="minMax"/>
        </c:scaling>
        <c:axPos val="l"/>
        <c:majorGridlines/>
        <c:numFmt formatCode="General" sourceLinked="1"/>
        <c:tickLblPos val="nextTo"/>
        <c:txPr>
          <a:bodyPr/>
          <a:lstStyle/>
          <a:p>
            <a:pPr>
              <a:defRPr lang="en-US"/>
            </a:pPr>
            <a:endParaRPr lang="en-US"/>
          </a:p>
        </c:txPr>
        <c:crossAx val="100258176"/>
        <c:crosses val="autoZero"/>
        <c:crossBetween val="between"/>
        <c:majorUnit val="1"/>
      </c:valAx>
    </c:plotArea>
    <c:legend>
      <c:legendPos val="r"/>
      <c:txPr>
        <a:bodyPr/>
        <a:lstStyle/>
        <a:p>
          <a:pPr>
            <a:defRPr lang="en-US" sz="1100" b="1"/>
          </a:pPr>
          <a:endParaRPr lang="en-US"/>
        </a:p>
      </c:txPr>
    </c:legend>
    <c:plotVisOnly val="1"/>
    <c:dispBlanksAs val="gap"/>
  </c:chart>
  <c:spPr>
    <a:solidFill>
      <a:schemeClr val="bg2">
        <a:lumMod val="90000"/>
      </a:schemeClr>
    </a:solidFill>
  </c:sp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0000"/>
              </a:solidFill>
            </c:spPr>
          </c:dPt>
          <c:dLbls>
            <c:dLbl>
              <c:idx val="0"/>
              <c:layout>
                <c:manualLayout>
                  <c:x val="5.5555555555555558E-3"/>
                  <c:y val="-4.6296296296296302E-3"/>
                </c:manualLayout>
              </c:layout>
              <c:tx>
                <c:rich>
                  <a:bodyPr/>
                  <a:lstStyle/>
                  <a:p>
                    <a:r>
                      <a:rPr lang="en-US" sz="1100" b="1"/>
                      <a:t>4 (100%)</a:t>
                    </a:r>
                    <a:endParaRPr lang="en-US"/>
                  </a:p>
                </c:rich>
              </c:tx>
              <c:showVal val="1"/>
              <c:extLst>
                <c:ext xmlns:c15="http://schemas.microsoft.com/office/drawing/2012/chart" uri="{CE6537A1-D6FC-4f65-9D91-7224C49458BB}">
                  <c15:layout/>
                </c:ext>
              </c:extLst>
            </c:dLbl>
            <c:dLbl>
              <c:idx val="1"/>
              <c:layout>
                <c:manualLayout>
                  <c:x val="5.44440944881885E-3"/>
                  <c:y val="0.12037037037037036"/>
                </c:manualLayout>
              </c:layout>
              <c:tx>
                <c:rich>
                  <a:bodyPr/>
                  <a:lstStyle/>
                  <a:p>
                    <a:r>
                      <a:rPr lang="en-US" sz="1100" b="1"/>
                      <a:t>4 (100%)</a:t>
                    </a:r>
                    <a:endParaRPr lang="en-US"/>
                  </a:p>
                </c:rich>
              </c:tx>
              <c:showVal val="1"/>
              <c:extLst>
                <c:ext xmlns:c15="http://schemas.microsoft.com/office/drawing/2012/chart" uri="{CE6537A1-D6FC-4f65-9D91-7224C49458BB}">
                  <c15:layout/>
                </c:ext>
              </c:extLst>
            </c:dLbl>
            <c:dLbl>
              <c:idx val="2"/>
              <c:layout>
                <c:manualLayout>
                  <c:x val="2.5000000000000001E-2"/>
                  <c:y val="-9.2592592592592622E-3"/>
                </c:manualLayout>
              </c:layout>
              <c:tx>
                <c:rich>
                  <a:bodyPr/>
                  <a:lstStyle/>
                  <a:p>
                    <a:r>
                      <a:rPr lang="en-US" sz="1100" b="1"/>
                      <a:t>0 (0%)</a:t>
                    </a:r>
                    <a:endParaRPr lang="en-US"/>
                  </a:p>
                </c:rich>
              </c:tx>
              <c:showVal val="1"/>
              <c:extLst>
                <c:ext xmlns:c15="http://schemas.microsoft.com/office/drawing/2012/chart" uri="{CE6537A1-D6FC-4f65-9D91-7224C49458BB}">
                  <c15:layout/>
                </c:ext>
              </c:extLst>
            </c:dLbl>
            <c:spPr>
              <a:noFill/>
              <a:ln>
                <a:noFill/>
              </a:ln>
              <a:effectLst/>
            </c:spPr>
            <c:txPr>
              <a:bodyPr/>
              <a:lstStyle/>
              <a:p>
                <a:pPr>
                  <a:defRPr lang="en-US" sz="1100" b="1"/>
                </a:pPr>
                <a:endParaRPr lang="en-US"/>
              </a:p>
            </c:txPr>
            <c:showVal val="1"/>
            <c:extLst>
              <c:ext xmlns:c15="http://schemas.microsoft.com/office/drawing/2012/chart" uri="{CE6537A1-D6FC-4f65-9D91-7224C49458BB}">
                <c15:showLeaderLines val="0"/>
              </c:ext>
            </c:extLst>
          </c:dLbls>
          <c:cat>
            <c:strRef>
              <c:f>Sheet1!$A$142:$C$142</c:f>
              <c:strCache>
                <c:ptCount val="3"/>
                <c:pt idx="0">
                  <c:v>Total Targets</c:v>
                </c:pt>
                <c:pt idx="1">
                  <c:v>Achieved</c:v>
                </c:pt>
                <c:pt idx="2">
                  <c:v> Not Achieved </c:v>
                </c:pt>
              </c:strCache>
            </c:strRef>
          </c:cat>
          <c:val>
            <c:numRef>
              <c:f>Sheet1!$A$143:$C$143</c:f>
              <c:numCache>
                <c:formatCode>General</c:formatCode>
                <c:ptCount val="3"/>
                <c:pt idx="0">
                  <c:v>4</c:v>
                </c:pt>
                <c:pt idx="1">
                  <c:v>4</c:v>
                </c:pt>
                <c:pt idx="2">
                  <c:v>0</c:v>
                </c:pt>
              </c:numCache>
            </c:numRef>
          </c:val>
        </c:ser>
        <c:dLbls/>
        <c:shape val="box"/>
        <c:axId val="102486784"/>
        <c:axId val="102488320"/>
        <c:axId val="0"/>
      </c:bar3DChart>
      <c:catAx>
        <c:axId val="102486784"/>
        <c:scaling>
          <c:orientation val="minMax"/>
        </c:scaling>
        <c:axPos val="b"/>
        <c:numFmt formatCode="General" sourceLinked="0"/>
        <c:tickLblPos val="nextTo"/>
        <c:txPr>
          <a:bodyPr/>
          <a:lstStyle/>
          <a:p>
            <a:pPr>
              <a:defRPr lang="en-US" sz="1100" b="1"/>
            </a:pPr>
            <a:endParaRPr lang="en-US"/>
          </a:p>
        </c:txPr>
        <c:crossAx val="102488320"/>
        <c:crosses val="autoZero"/>
        <c:auto val="1"/>
        <c:lblAlgn val="ctr"/>
        <c:lblOffset val="100"/>
      </c:catAx>
      <c:valAx>
        <c:axId val="102488320"/>
        <c:scaling>
          <c:orientation val="minMax"/>
        </c:scaling>
        <c:axPos val="l"/>
        <c:majorGridlines/>
        <c:numFmt formatCode="General" sourceLinked="1"/>
        <c:tickLblPos val="nextTo"/>
        <c:txPr>
          <a:bodyPr/>
          <a:lstStyle/>
          <a:p>
            <a:pPr>
              <a:defRPr lang="en-US"/>
            </a:pPr>
            <a:endParaRPr lang="en-US"/>
          </a:p>
        </c:txPr>
        <c:crossAx val="102486784"/>
        <c:crosses val="autoZero"/>
        <c:crossBetween val="between"/>
        <c:majorUnit val="1"/>
      </c:valAx>
    </c:plotArea>
    <c:legend>
      <c:legendPos val="r"/>
      <c:txPr>
        <a:bodyPr/>
        <a:lstStyle/>
        <a:p>
          <a:pPr>
            <a:defRPr lang="en-US" sz="1100" b="1"/>
          </a:pPr>
          <a:endParaRPr lang="en-US"/>
        </a:p>
      </c:txPr>
    </c:legend>
    <c:plotVisOnly val="1"/>
    <c:dispBlanksAs val="gap"/>
  </c:chart>
  <c:spPr>
    <a:solidFill>
      <a:schemeClr val="bg2">
        <a:lumMod val="90000"/>
      </a:schemeClr>
    </a:solidFill>
  </c:sp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7.195304075362674E-2"/>
          <c:y val="5.1400554097404488E-2"/>
          <c:w val="0.6840680380068771"/>
          <c:h val="0.8326195683872849"/>
        </c:manualLayout>
      </c:layout>
      <c:bar3DChart>
        <c:barDir val="col"/>
        <c:grouping val="stacked"/>
        <c:ser>
          <c:idx val="0"/>
          <c:order val="0"/>
          <c:spPr>
            <a:solidFill>
              <a:schemeClr val="accent1"/>
            </a:solidFill>
          </c:spPr>
          <c:dPt>
            <c:idx val="1"/>
            <c:spPr>
              <a:solidFill>
                <a:srgbClr val="00B050"/>
              </a:solidFill>
            </c:spPr>
          </c:dPt>
          <c:dPt>
            <c:idx val="2"/>
            <c:spPr>
              <a:solidFill>
                <a:srgbClr val="FF0000"/>
              </a:solidFill>
            </c:spPr>
          </c:dPt>
          <c:dLbls>
            <c:dLbl>
              <c:idx val="0"/>
              <c:layout>
                <c:manualLayout>
                  <c:x val="1.2338399560520028E-2"/>
                  <c:y val="-0.43518518518518523"/>
                </c:manualLayout>
              </c:layout>
              <c:tx>
                <c:rich>
                  <a:bodyPr/>
                  <a:lstStyle/>
                  <a:p>
                    <a:r>
                      <a:rPr lang="en-US" b="1"/>
                      <a:t>3  (100%)</a:t>
                    </a:r>
                    <a:endParaRPr lang="en-US"/>
                  </a:p>
                </c:rich>
              </c:tx>
              <c:showVal val="1"/>
              <c:extLst>
                <c:ext xmlns:c15="http://schemas.microsoft.com/office/drawing/2012/chart" uri="{CE6537A1-D6FC-4f65-9D91-7224C49458BB}">
                  <c15:layout/>
                </c:ext>
              </c:extLst>
            </c:dLbl>
            <c:dLbl>
              <c:idx val="1"/>
              <c:layout>
                <c:manualLayout>
                  <c:x val="3.0506951597790846E-2"/>
                  <c:y val="-0.30930917941161168"/>
                </c:manualLayout>
              </c:layout>
              <c:tx>
                <c:rich>
                  <a:bodyPr/>
                  <a:lstStyle/>
                  <a:p>
                    <a:r>
                      <a:rPr lang="en-US" b="1"/>
                      <a:t>2 (67%)</a:t>
                    </a:r>
                    <a:endParaRPr lang="en-US"/>
                  </a:p>
                </c:rich>
              </c:tx>
              <c:showVal val="1"/>
              <c:extLst>
                <c:ext xmlns:c15="http://schemas.microsoft.com/office/drawing/2012/chart" uri="{CE6537A1-D6FC-4f65-9D91-7224C49458BB}">
                  <c15:layout>
                    <c:manualLayout>
                      <c:w val="0.14926596481426518"/>
                      <c:h val="8.847310990001879E-2"/>
                    </c:manualLayout>
                  </c15:layout>
                </c:ext>
              </c:extLst>
            </c:dLbl>
            <c:dLbl>
              <c:idx val="2"/>
              <c:layout>
                <c:manualLayout>
                  <c:x val="3.2288702271417856E-2"/>
                  <c:y val="-0.19147840809366751"/>
                </c:manualLayout>
              </c:layout>
              <c:tx>
                <c:rich>
                  <a:bodyPr/>
                  <a:lstStyle/>
                  <a:p>
                    <a:r>
                      <a:rPr lang="en-US"/>
                      <a:t>1 (33%)</a:t>
                    </a:r>
                  </a:p>
                </c:rich>
              </c:tx>
              <c:showVal val="1"/>
              <c:extLst>
                <c:ext xmlns:c15="http://schemas.microsoft.com/office/drawing/2012/chart" uri="{CE6537A1-D6FC-4f65-9D91-7224C49458BB}">
                  <c15:layout>
                    <c:manualLayout>
                      <c:w val="0.14120246055717536"/>
                      <c:h val="8.4094212331187967E-2"/>
                    </c:manualLayout>
                  </c15:layout>
                </c:ext>
              </c:extLst>
            </c:dLbl>
            <c:spPr>
              <a:noFill/>
              <a:ln>
                <a:noFill/>
              </a:ln>
              <a:effectLst/>
            </c:spPr>
            <c:txPr>
              <a:bodyPr/>
              <a:lstStyle/>
              <a:p>
                <a:pPr>
                  <a:defRPr lang="en-US" b="1"/>
                </a:pPr>
                <a:endParaRPr lang="en-US"/>
              </a:p>
            </c:txPr>
            <c:showVal val="1"/>
            <c:extLst>
              <c:ext xmlns:c15="http://schemas.microsoft.com/office/drawing/2012/chart" uri="{CE6537A1-D6FC-4f65-9D91-7224C49458BB}">
                <c15:showLeaderLines val="0"/>
              </c:ext>
            </c:extLst>
          </c:dLbls>
          <c:cat>
            <c:strRef>
              <c:f>Sheet1!$A$253:$C$253</c:f>
              <c:strCache>
                <c:ptCount val="3"/>
                <c:pt idx="0">
                  <c:v>Total Targets</c:v>
                </c:pt>
                <c:pt idx="1">
                  <c:v>Achieved</c:v>
                </c:pt>
                <c:pt idx="2">
                  <c:v> Not Achieved </c:v>
                </c:pt>
              </c:strCache>
            </c:strRef>
          </c:cat>
          <c:val>
            <c:numRef>
              <c:f>Sheet1!$A$254:$C$254</c:f>
              <c:numCache>
                <c:formatCode>General</c:formatCode>
                <c:ptCount val="3"/>
                <c:pt idx="0">
                  <c:v>3</c:v>
                </c:pt>
                <c:pt idx="1">
                  <c:v>2</c:v>
                </c:pt>
                <c:pt idx="2">
                  <c:v>1</c:v>
                </c:pt>
              </c:numCache>
            </c:numRef>
          </c:val>
        </c:ser>
        <c:dLbls/>
        <c:shape val="box"/>
        <c:axId val="104642432"/>
        <c:axId val="104643968"/>
        <c:axId val="0"/>
      </c:bar3DChart>
      <c:catAx>
        <c:axId val="104642432"/>
        <c:scaling>
          <c:orientation val="minMax"/>
        </c:scaling>
        <c:axPos val="b"/>
        <c:numFmt formatCode="General" sourceLinked="0"/>
        <c:tickLblPos val="nextTo"/>
        <c:txPr>
          <a:bodyPr/>
          <a:lstStyle/>
          <a:p>
            <a:pPr>
              <a:defRPr lang="en-US" b="1"/>
            </a:pPr>
            <a:endParaRPr lang="en-US"/>
          </a:p>
        </c:txPr>
        <c:crossAx val="104643968"/>
        <c:crosses val="autoZero"/>
        <c:auto val="1"/>
        <c:lblAlgn val="ctr"/>
        <c:lblOffset val="100"/>
      </c:catAx>
      <c:valAx>
        <c:axId val="104643968"/>
        <c:scaling>
          <c:orientation val="minMax"/>
          <c:max val="3"/>
        </c:scaling>
        <c:axPos val="l"/>
        <c:majorGridlines/>
        <c:numFmt formatCode="General" sourceLinked="1"/>
        <c:tickLblPos val="nextTo"/>
        <c:txPr>
          <a:bodyPr/>
          <a:lstStyle/>
          <a:p>
            <a:pPr>
              <a:defRPr lang="en-US"/>
            </a:pPr>
            <a:endParaRPr lang="en-US"/>
          </a:p>
        </c:txPr>
        <c:crossAx val="104642432"/>
        <c:crosses val="autoZero"/>
        <c:crossBetween val="between"/>
        <c:majorUnit val="1"/>
        <c:minorUnit val="0.1"/>
      </c:valAx>
    </c:plotArea>
    <c:legend>
      <c:legendPos val="r"/>
      <c:txPr>
        <a:bodyPr/>
        <a:lstStyle/>
        <a:p>
          <a:pPr>
            <a:defRPr lang="en-US" b="1"/>
          </a:pPr>
          <a:endParaRPr lang="en-US"/>
        </a:p>
      </c:txPr>
    </c:legend>
    <c:plotVisOnly val="1"/>
    <c:dispBlanksAs val="gap"/>
  </c:chart>
  <c:spPr>
    <a:solidFill>
      <a:schemeClr val="bg2">
        <a:lumMod val="90000"/>
      </a:schemeClr>
    </a:solidFill>
  </c:sp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backWall>
      <c:spPr>
        <a:solidFill>
          <a:schemeClr val="bg1">
            <a:lumMod val="85000"/>
          </a:schemeClr>
        </a:solidFill>
      </c:spPr>
    </c:backWall>
    <c:plotArea>
      <c:layout/>
      <c:bar3DChart>
        <c:barDir val="col"/>
        <c:grouping val="stacked"/>
        <c:ser>
          <c:idx val="0"/>
          <c:order val="0"/>
          <c:spPr>
            <a:solidFill>
              <a:schemeClr val="tx2"/>
            </a:solidFill>
          </c:spPr>
          <c:dPt>
            <c:idx val="0"/>
            <c:spPr>
              <a:solidFill>
                <a:schemeClr val="tx2">
                  <a:lumMod val="60000"/>
                  <a:lumOff val="40000"/>
                </a:schemeClr>
              </a:solidFill>
            </c:spPr>
          </c:dPt>
          <c:dPt>
            <c:idx val="1"/>
            <c:spPr>
              <a:solidFill>
                <a:srgbClr val="00B050"/>
              </a:solidFill>
            </c:spPr>
          </c:dPt>
          <c:dPt>
            <c:idx val="2"/>
            <c:spPr>
              <a:solidFill>
                <a:srgbClr val="FF0000"/>
              </a:solidFill>
            </c:spPr>
          </c:dPt>
          <c:dLbls>
            <c:dLbl>
              <c:idx val="0"/>
              <c:layout>
                <c:manualLayout>
                  <c:x val="2.222222222222223E-2"/>
                  <c:y val="-0.43055555555555558"/>
                </c:manualLayout>
              </c:layout>
              <c:tx>
                <c:rich>
                  <a:bodyPr/>
                  <a:lstStyle/>
                  <a:p>
                    <a:fld id="{3BCA263D-A942-446C-9804-DB9206865161}" type="VALUE">
                      <a:rPr lang="en-US"/>
                      <a:pPr/>
                      <a:t>[VALUE]</a:t>
                    </a:fld>
                    <a:r>
                      <a:rPr lang="en-US"/>
                      <a:t> (100)</a:t>
                    </a:r>
                  </a:p>
                </c:rich>
              </c:tx>
              <c:showVal val="1"/>
              <c:extLst>
                <c:ext xmlns:c15="http://schemas.microsoft.com/office/drawing/2012/chart" uri="{CE6537A1-D6FC-4f65-9D91-7224C49458BB}">
                  <c15:layout/>
                  <c15:dlblFieldTable/>
                  <c15:showDataLabelsRange val="0"/>
                </c:ext>
              </c:extLst>
            </c:dLbl>
            <c:dLbl>
              <c:idx val="1"/>
              <c:layout>
                <c:manualLayout>
                  <c:x val="2.222222222222223E-2"/>
                  <c:y val="-0.27314814814814814"/>
                </c:manualLayout>
              </c:layout>
              <c:tx>
                <c:rich>
                  <a:bodyPr/>
                  <a:lstStyle/>
                  <a:p>
                    <a:pPr>
                      <a:defRPr lang="en-US"/>
                    </a:pPr>
                    <a:r>
                      <a:rPr lang="en-US"/>
                      <a:t>13 (59%)</a:t>
                    </a:r>
                  </a:p>
                </c:rich>
              </c:tx>
              <c:spPr>
                <a:solidFill>
                  <a:schemeClr val="bg1">
                    <a:lumMod val="85000"/>
                  </a:schemeClr>
                </a:solidFill>
              </c:spPr>
              <c:showVal val="1"/>
              <c:extLst>
                <c:ext xmlns:c15="http://schemas.microsoft.com/office/drawing/2012/chart" uri="{CE6537A1-D6FC-4f65-9D91-7224C49458BB}">
                  <c15:layout/>
                </c:ext>
              </c:extLst>
            </c:dLbl>
            <c:dLbl>
              <c:idx val="2"/>
              <c:layout>
                <c:manualLayout>
                  <c:x val="3.333333333333334E-2"/>
                  <c:y val="-0.22685185185185186"/>
                </c:manualLayout>
              </c:layout>
              <c:tx>
                <c:rich>
                  <a:bodyPr/>
                  <a:lstStyle/>
                  <a:p>
                    <a:fld id="{97F23B46-186B-4F6D-B917-DF668E9A8054}" type="VALUE">
                      <a:rPr lang="en-US"/>
                      <a:pPr/>
                      <a:t>[VALUE]</a:t>
                    </a:fld>
                    <a:r>
                      <a:rPr lang="en-US"/>
                      <a:t> (41%)</a:t>
                    </a:r>
                  </a:p>
                </c:rich>
              </c:tx>
              <c:showVal val="1"/>
              <c:extLst>
                <c:ext xmlns:c15="http://schemas.microsoft.com/office/drawing/2012/chart" uri="{CE6537A1-D6FC-4f65-9D91-7224C49458BB}">
                  <c15:layout>
                    <c:manualLayout>
                      <c:w val="0.11597222222222223"/>
                      <c:h val="7.0393700787401578E-2"/>
                    </c:manualLayout>
                  </c15:layout>
                  <c15:dlblFieldTable/>
                  <c15:showDataLabelsRange val="0"/>
                </c:ext>
              </c:extLst>
            </c:dLbl>
            <c:spPr>
              <a:noFill/>
              <a:ln>
                <a:noFill/>
              </a:ln>
              <a:effectLst/>
            </c:spPr>
            <c:txPr>
              <a:bodyPr/>
              <a:lstStyle/>
              <a:p>
                <a:pPr>
                  <a:defRPr lang="en-US"/>
                </a:pPr>
                <a:endParaRPr lang="en-US"/>
              </a:p>
            </c:txPr>
            <c:showVal val="1"/>
            <c:extLst>
              <c:ext xmlns:c15="http://schemas.microsoft.com/office/drawing/2012/chart" uri="{CE6537A1-D6FC-4f65-9D91-7224C49458BB}">
                <c15:showLeaderLines val="0"/>
              </c:ext>
            </c:extLst>
          </c:dLbls>
          <c:cat>
            <c:strRef>
              <c:f>Sheet1!$A$27:$C$27</c:f>
              <c:strCache>
                <c:ptCount val="3"/>
                <c:pt idx="0">
                  <c:v>Total Targets</c:v>
                </c:pt>
                <c:pt idx="1">
                  <c:v>Achieved</c:v>
                </c:pt>
                <c:pt idx="2">
                  <c:v> Not Achieved </c:v>
                </c:pt>
              </c:strCache>
            </c:strRef>
          </c:cat>
          <c:val>
            <c:numRef>
              <c:f>Sheet1!$A$28:$C$28</c:f>
              <c:numCache>
                <c:formatCode>General</c:formatCode>
                <c:ptCount val="3"/>
                <c:pt idx="0">
                  <c:v>22</c:v>
                </c:pt>
                <c:pt idx="1">
                  <c:v>13</c:v>
                </c:pt>
                <c:pt idx="2">
                  <c:v>9</c:v>
                </c:pt>
              </c:numCache>
            </c:numRef>
          </c:val>
        </c:ser>
        <c:dLbls/>
        <c:shape val="box"/>
        <c:axId val="102037376"/>
        <c:axId val="102038912"/>
        <c:axId val="0"/>
      </c:bar3DChart>
      <c:catAx>
        <c:axId val="102037376"/>
        <c:scaling>
          <c:orientation val="minMax"/>
        </c:scaling>
        <c:axPos val="b"/>
        <c:numFmt formatCode="General" sourceLinked="0"/>
        <c:tickLblPos val="nextTo"/>
        <c:txPr>
          <a:bodyPr/>
          <a:lstStyle/>
          <a:p>
            <a:pPr>
              <a:defRPr lang="en-US"/>
            </a:pPr>
            <a:endParaRPr lang="en-US"/>
          </a:p>
        </c:txPr>
        <c:crossAx val="102038912"/>
        <c:crosses val="autoZero"/>
        <c:auto val="1"/>
        <c:lblAlgn val="ctr"/>
        <c:lblOffset val="100"/>
      </c:catAx>
      <c:valAx>
        <c:axId val="102038912"/>
        <c:scaling>
          <c:orientation val="minMax"/>
          <c:max val="22"/>
        </c:scaling>
        <c:axPos val="l"/>
        <c:majorGridlines/>
        <c:numFmt formatCode="General" sourceLinked="1"/>
        <c:tickLblPos val="nextTo"/>
        <c:txPr>
          <a:bodyPr/>
          <a:lstStyle/>
          <a:p>
            <a:pPr>
              <a:defRPr lang="en-US"/>
            </a:pPr>
            <a:endParaRPr lang="en-US"/>
          </a:p>
        </c:txPr>
        <c:crossAx val="102037376"/>
        <c:crosses val="autoZero"/>
        <c:crossBetween val="between"/>
        <c:majorUnit val="2"/>
        <c:minorUnit val="2"/>
      </c:valAx>
    </c:plotArea>
    <c:legend>
      <c:legendPos val="r"/>
      <c:txPr>
        <a:bodyPr/>
        <a:lstStyle/>
        <a:p>
          <a:pPr>
            <a:defRPr lang="en-US"/>
          </a:pPr>
          <a:endParaRPr lang="en-US"/>
        </a:p>
      </c:txPr>
    </c:legend>
    <c:plotVisOnly val="1"/>
    <c:dispBlanksAs val="gap"/>
  </c:chart>
  <c:spPr>
    <a:solidFill>
      <a:schemeClr val="bg1">
        <a:lumMod val="85000"/>
      </a:schemeClr>
    </a:solidFill>
  </c:sp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7.195304075362674E-2"/>
          <c:y val="5.1400554097404488E-2"/>
          <c:w val="0.6840680380068771"/>
          <c:h val="0.8326195683872849"/>
        </c:manualLayout>
      </c:layout>
      <c:bar3DChart>
        <c:barDir val="col"/>
        <c:grouping val="stacked"/>
        <c:ser>
          <c:idx val="0"/>
          <c:order val="0"/>
          <c:spPr>
            <a:solidFill>
              <a:schemeClr val="accent1"/>
            </a:solidFill>
          </c:spPr>
          <c:dPt>
            <c:idx val="1"/>
            <c:spPr>
              <a:solidFill>
                <a:srgbClr val="00B050"/>
              </a:solidFill>
            </c:spPr>
          </c:dPt>
          <c:dPt>
            <c:idx val="2"/>
            <c:spPr>
              <a:solidFill>
                <a:srgbClr val="FF0000"/>
              </a:solidFill>
            </c:spPr>
          </c:dPt>
          <c:dLbls>
            <c:dLbl>
              <c:idx val="0"/>
              <c:layout>
                <c:manualLayout>
                  <c:x val="1.2338399560520028E-2"/>
                  <c:y val="-0.43518518518518523"/>
                </c:manualLayout>
              </c:layout>
              <c:tx>
                <c:rich>
                  <a:bodyPr/>
                  <a:lstStyle/>
                  <a:p>
                    <a:r>
                      <a:rPr lang="en-US" b="1"/>
                      <a:t>3  (100%)</a:t>
                    </a:r>
                    <a:endParaRPr lang="en-US"/>
                  </a:p>
                </c:rich>
              </c:tx>
              <c:showVal val="1"/>
              <c:extLst>
                <c:ext xmlns:c15="http://schemas.microsoft.com/office/drawing/2012/chart" uri="{CE6537A1-D6FC-4f65-9D91-7224C49458BB}">
                  <c15:layout/>
                </c:ext>
              </c:extLst>
            </c:dLbl>
            <c:dLbl>
              <c:idx val="1"/>
              <c:layout>
                <c:manualLayout>
                  <c:x val="2.1933281425286253E-2"/>
                  <c:y val="-8.0893005769624646E-2"/>
                </c:manualLayout>
              </c:layout>
              <c:tx>
                <c:rich>
                  <a:bodyPr/>
                  <a:lstStyle/>
                  <a:p>
                    <a:r>
                      <a:rPr lang="en-US" b="1"/>
                      <a:t>0 (0%)</a:t>
                    </a:r>
                    <a:endParaRPr lang="en-US"/>
                  </a:p>
                </c:rich>
              </c:tx>
              <c:showVal val="1"/>
              <c:extLst>
                <c:ext xmlns:c15="http://schemas.microsoft.com/office/drawing/2012/chart" uri="{CE6537A1-D6FC-4f65-9D91-7224C49458BB}">
                  <c15:layout>
                    <c:manualLayout>
                      <c:w val="0.10196361690028788"/>
                      <c:h val="8.847309404826019E-2"/>
                    </c:manualLayout>
                  </c15:layout>
                </c:ext>
              </c:extLst>
            </c:dLbl>
            <c:dLbl>
              <c:idx val="2"/>
              <c:layout>
                <c:manualLayout>
                  <c:x val="3.0796462744649509E-3"/>
                  <c:y val="-6.8874850794487019E-2"/>
                </c:manualLayout>
              </c:layout>
              <c:tx>
                <c:rich>
                  <a:bodyPr/>
                  <a:lstStyle/>
                  <a:p>
                    <a:r>
                      <a:rPr lang="en-US"/>
                      <a:t>3 (100%)</a:t>
                    </a:r>
                  </a:p>
                </c:rich>
              </c:tx>
              <c:showVal val="1"/>
              <c:extLst>
                <c:ext xmlns:c15="http://schemas.microsoft.com/office/drawing/2012/chart" uri="{CE6537A1-D6FC-4f65-9D91-7224C49458BB}">
                  <c15:layout>
                    <c:manualLayout>
                      <c:w val="0.10868217054263565"/>
                      <c:h val="8.4094330293942629E-2"/>
                    </c:manualLayout>
                  </c15:layout>
                </c:ext>
              </c:extLst>
            </c:dLbl>
            <c:spPr>
              <a:noFill/>
              <a:ln>
                <a:noFill/>
              </a:ln>
              <a:effectLst/>
            </c:spPr>
            <c:txPr>
              <a:bodyPr/>
              <a:lstStyle/>
              <a:p>
                <a:pPr>
                  <a:defRPr lang="en-US" b="1"/>
                </a:pPr>
                <a:endParaRPr lang="en-US"/>
              </a:p>
            </c:txPr>
            <c:showVal val="1"/>
            <c:extLst>
              <c:ext xmlns:c15="http://schemas.microsoft.com/office/drawing/2012/chart" uri="{CE6537A1-D6FC-4f65-9D91-7224C49458BB}">
                <c15:showLeaderLines val="0"/>
              </c:ext>
            </c:extLst>
          </c:dLbls>
          <c:cat>
            <c:strRef>
              <c:f>Sheet1!$A$253:$C$253</c:f>
              <c:strCache>
                <c:ptCount val="3"/>
                <c:pt idx="0">
                  <c:v>Total Targets</c:v>
                </c:pt>
                <c:pt idx="1">
                  <c:v>Achieved</c:v>
                </c:pt>
                <c:pt idx="2">
                  <c:v> Not Achieved </c:v>
                </c:pt>
              </c:strCache>
            </c:strRef>
          </c:cat>
          <c:val>
            <c:numRef>
              <c:f>Sheet1!$A$254:$C$254</c:f>
              <c:numCache>
                <c:formatCode>General</c:formatCode>
                <c:ptCount val="3"/>
                <c:pt idx="0">
                  <c:v>3</c:v>
                </c:pt>
                <c:pt idx="1">
                  <c:v>0</c:v>
                </c:pt>
                <c:pt idx="2">
                  <c:v>3</c:v>
                </c:pt>
              </c:numCache>
            </c:numRef>
          </c:val>
        </c:ser>
        <c:dLbls/>
        <c:shape val="box"/>
        <c:axId val="104982400"/>
        <c:axId val="104983936"/>
        <c:axId val="0"/>
      </c:bar3DChart>
      <c:catAx>
        <c:axId val="104982400"/>
        <c:scaling>
          <c:orientation val="minMax"/>
        </c:scaling>
        <c:axPos val="b"/>
        <c:numFmt formatCode="General" sourceLinked="0"/>
        <c:tickLblPos val="nextTo"/>
        <c:txPr>
          <a:bodyPr/>
          <a:lstStyle/>
          <a:p>
            <a:pPr>
              <a:defRPr lang="en-US" b="1"/>
            </a:pPr>
            <a:endParaRPr lang="en-US"/>
          </a:p>
        </c:txPr>
        <c:crossAx val="104983936"/>
        <c:crosses val="autoZero"/>
        <c:auto val="1"/>
        <c:lblAlgn val="ctr"/>
        <c:lblOffset val="100"/>
      </c:catAx>
      <c:valAx>
        <c:axId val="104983936"/>
        <c:scaling>
          <c:orientation val="minMax"/>
          <c:max val="3"/>
        </c:scaling>
        <c:axPos val="l"/>
        <c:majorGridlines/>
        <c:numFmt formatCode="General" sourceLinked="1"/>
        <c:tickLblPos val="nextTo"/>
        <c:txPr>
          <a:bodyPr/>
          <a:lstStyle/>
          <a:p>
            <a:pPr>
              <a:defRPr lang="en-US"/>
            </a:pPr>
            <a:endParaRPr lang="en-US"/>
          </a:p>
        </c:txPr>
        <c:crossAx val="104982400"/>
        <c:crosses val="autoZero"/>
        <c:crossBetween val="between"/>
        <c:majorUnit val="1"/>
        <c:minorUnit val="0.1"/>
      </c:valAx>
    </c:plotArea>
    <c:legend>
      <c:legendPos val="r"/>
      <c:txPr>
        <a:bodyPr/>
        <a:lstStyle/>
        <a:p>
          <a:pPr>
            <a:defRPr lang="en-US" b="1"/>
          </a:pPr>
          <a:endParaRPr lang="en-US"/>
        </a:p>
      </c:txPr>
    </c:legend>
    <c:plotVisOnly val="1"/>
    <c:dispBlanksAs val="gap"/>
  </c:chart>
  <c:spPr>
    <a:solidFill>
      <a:schemeClr val="bg2">
        <a:lumMod val="90000"/>
      </a:schemeClr>
    </a:solidFill>
  </c:sp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0000"/>
              </a:solidFill>
            </c:spPr>
          </c:dPt>
          <c:dLbls>
            <c:dLbl>
              <c:idx val="0"/>
              <c:layout>
                <c:manualLayout>
                  <c:x val="5.5555555555555558E-3"/>
                  <c:y val="-4.6296296296296302E-3"/>
                </c:manualLayout>
              </c:layout>
              <c:tx>
                <c:rich>
                  <a:bodyPr/>
                  <a:lstStyle/>
                  <a:p>
                    <a:r>
                      <a:rPr lang="en-US" sz="1100" b="1"/>
                      <a:t>6 (100%)</a:t>
                    </a:r>
                    <a:endParaRPr lang="en-US"/>
                  </a:p>
                </c:rich>
              </c:tx>
              <c:showVal val="1"/>
              <c:extLst>
                <c:ext xmlns:c15="http://schemas.microsoft.com/office/drawing/2012/chart" uri="{CE6537A1-D6FC-4f65-9D91-7224C49458BB}">
                  <c15:layout/>
                </c:ext>
              </c:extLst>
            </c:dLbl>
            <c:dLbl>
              <c:idx val="1"/>
              <c:layout>
                <c:manualLayout>
                  <c:x val="2.7777777777777796E-3"/>
                  <c:y val="-1.8518518518518521E-2"/>
                </c:manualLayout>
              </c:layout>
              <c:tx>
                <c:rich>
                  <a:bodyPr/>
                  <a:lstStyle/>
                  <a:p>
                    <a:r>
                      <a:rPr lang="en-US" sz="1100" b="1"/>
                      <a:t>1 (17%)</a:t>
                    </a:r>
                    <a:endParaRPr lang="en-US"/>
                  </a:p>
                </c:rich>
              </c:tx>
              <c:showVal val="1"/>
              <c:extLst>
                <c:ext xmlns:c15="http://schemas.microsoft.com/office/drawing/2012/chart" uri="{CE6537A1-D6FC-4f65-9D91-7224C49458BB}">
                  <c15:layout/>
                </c:ext>
              </c:extLst>
            </c:dLbl>
            <c:dLbl>
              <c:idx val="2"/>
              <c:layout>
                <c:manualLayout>
                  <c:x val="2.5000000000000001E-2"/>
                  <c:y val="-9.2592592592592622E-3"/>
                </c:manualLayout>
              </c:layout>
              <c:tx>
                <c:rich>
                  <a:bodyPr/>
                  <a:lstStyle/>
                  <a:p>
                    <a:r>
                      <a:rPr lang="en-US" sz="1100" b="1"/>
                      <a:t>5</a:t>
                    </a:r>
                    <a:r>
                      <a:rPr lang="en-US" sz="1100" b="1" baseline="0"/>
                      <a:t> </a:t>
                    </a:r>
                    <a:r>
                      <a:rPr lang="en-US" sz="1100" b="1"/>
                      <a:t>(83%)</a:t>
                    </a:r>
                    <a:endParaRPr lang="en-US"/>
                  </a:p>
                </c:rich>
              </c:tx>
              <c:showVal val="1"/>
              <c:extLst>
                <c:ext xmlns:c15="http://schemas.microsoft.com/office/drawing/2012/chart" uri="{CE6537A1-D6FC-4f65-9D91-7224C49458BB}">
                  <c15:layout/>
                </c:ext>
              </c:extLst>
            </c:dLbl>
            <c:spPr>
              <a:noFill/>
              <a:ln>
                <a:noFill/>
              </a:ln>
              <a:effectLst/>
            </c:spPr>
            <c:txPr>
              <a:bodyPr/>
              <a:lstStyle/>
              <a:p>
                <a:pPr>
                  <a:defRPr lang="en-US" sz="1100" b="1"/>
                </a:pPr>
                <a:endParaRPr lang="en-US"/>
              </a:p>
            </c:txPr>
            <c:showVal val="1"/>
            <c:extLst>
              <c:ext xmlns:c15="http://schemas.microsoft.com/office/drawing/2012/chart" uri="{CE6537A1-D6FC-4f65-9D91-7224C49458BB}">
                <c15:showLeaderLines val="0"/>
              </c:ext>
            </c:extLst>
          </c:dLbls>
          <c:cat>
            <c:strRef>
              <c:f>Sheet1!$A$142:$C$142</c:f>
              <c:strCache>
                <c:ptCount val="3"/>
                <c:pt idx="0">
                  <c:v>Total Targets</c:v>
                </c:pt>
                <c:pt idx="1">
                  <c:v>Achieved</c:v>
                </c:pt>
                <c:pt idx="2">
                  <c:v> Not Achieved </c:v>
                </c:pt>
              </c:strCache>
            </c:strRef>
          </c:cat>
          <c:val>
            <c:numRef>
              <c:f>Sheet1!$A$143:$C$143</c:f>
              <c:numCache>
                <c:formatCode>General</c:formatCode>
                <c:ptCount val="3"/>
                <c:pt idx="0">
                  <c:v>6</c:v>
                </c:pt>
                <c:pt idx="1">
                  <c:v>1</c:v>
                </c:pt>
                <c:pt idx="2">
                  <c:v>5</c:v>
                </c:pt>
              </c:numCache>
            </c:numRef>
          </c:val>
        </c:ser>
        <c:dLbls/>
        <c:shape val="box"/>
        <c:axId val="116286208"/>
        <c:axId val="116287744"/>
        <c:axId val="0"/>
      </c:bar3DChart>
      <c:catAx>
        <c:axId val="116286208"/>
        <c:scaling>
          <c:orientation val="minMax"/>
        </c:scaling>
        <c:axPos val="b"/>
        <c:numFmt formatCode="General" sourceLinked="0"/>
        <c:tickLblPos val="nextTo"/>
        <c:txPr>
          <a:bodyPr/>
          <a:lstStyle/>
          <a:p>
            <a:pPr>
              <a:defRPr lang="en-US" sz="1100" b="1"/>
            </a:pPr>
            <a:endParaRPr lang="en-US"/>
          </a:p>
        </c:txPr>
        <c:crossAx val="116287744"/>
        <c:crosses val="autoZero"/>
        <c:auto val="1"/>
        <c:lblAlgn val="ctr"/>
        <c:lblOffset val="100"/>
      </c:catAx>
      <c:valAx>
        <c:axId val="116287744"/>
        <c:scaling>
          <c:orientation val="minMax"/>
        </c:scaling>
        <c:axPos val="l"/>
        <c:majorGridlines/>
        <c:numFmt formatCode="General" sourceLinked="1"/>
        <c:tickLblPos val="nextTo"/>
        <c:txPr>
          <a:bodyPr/>
          <a:lstStyle/>
          <a:p>
            <a:pPr>
              <a:defRPr lang="en-US"/>
            </a:pPr>
            <a:endParaRPr lang="en-US"/>
          </a:p>
        </c:txPr>
        <c:crossAx val="116286208"/>
        <c:crosses val="autoZero"/>
        <c:crossBetween val="between"/>
        <c:majorUnit val="1"/>
      </c:valAx>
    </c:plotArea>
    <c:legend>
      <c:legendPos val="r"/>
      <c:txPr>
        <a:bodyPr/>
        <a:lstStyle/>
        <a:p>
          <a:pPr>
            <a:defRPr lang="en-US" sz="1100" b="1"/>
          </a:pPr>
          <a:endParaRPr lang="en-US"/>
        </a:p>
      </c:txPr>
    </c:legend>
    <c:plotVisOnly val="1"/>
    <c:dispBlanksAs val="gap"/>
  </c:chart>
  <c:spPr>
    <a:solidFill>
      <a:schemeClr val="bg2">
        <a:lumMod val="90000"/>
      </a:schemeClr>
    </a:solidFill>
  </c:spPr>
  <c:externalData r:id="rId2"/>
  <c:userShapes r:id="rId3"/>
</c:chartSpace>
</file>

<file path=ppt/drawings/drawing1.xml><?xml version="1.0" encoding="utf-8"?>
<c:userShapes xmlns:c="http://schemas.openxmlformats.org/drawingml/2006/chart">
  <cdr:relSizeAnchor xmlns:cdr="http://schemas.openxmlformats.org/drawingml/2006/chartDrawing">
    <cdr:from>
      <cdr:x>0.51339</cdr:x>
      <cdr:y>0.047</cdr:y>
    </cdr:from>
    <cdr:to>
      <cdr:x>0.95946</cdr:x>
      <cdr:y>0.13715</cdr:y>
    </cdr:to>
    <cdr:sp macro="" textlink="">
      <cdr:nvSpPr>
        <cdr:cNvPr id="5" name="TextBox 1"/>
        <cdr:cNvSpPr txBox="1"/>
      </cdr:nvSpPr>
      <cdr:spPr>
        <a:xfrm xmlns:a="http://schemas.openxmlformats.org/drawingml/2006/main">
          <a:off x="2713970" y="128930"/>
          <a:ext cx="2358093" cy="247308"/>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latin typeface="+mn-lt"/>
              <a:ea typeface="+mn-ea"/>
              <a:cs typeface="+mn-cs"/>
            </a:rPr>
            <a:t>DWYPD Overall Q4</a:t>
          </a:r>
          <a:r>
            <a:rPr kumimoji="0" lang="en-US" sz="900" b="1" i="0" u="none" strike="noStrike" kern="0" cap="none" spc="0" normalizeH="0" baseline="0" noProof="0" dirty="0" smtClean="0">
              <a:ln>
                <a:noFill/>
              </a:ln>
              <a:solidFill>
                <a:sysClr val="windowText" lastClr="000000"/>
              </a:solidFill>
              <a:effectLst/>
              <a:uLnTx/>
              <a:uFillTx/>
              <a:latin typeface="+mn-lt"/>
              <a:ea typeface="+mn-ea"/>
              <a:cs typeface="+mn-cs"/>
            </a:rPr>
            <a:t> Performance for 2019/20</a:t>
          </a:r>
          <a:endParaRPr kumimoji="0" lang="en-US" sz="900" b="1" i="0" u="none" strike="noStrike" kern="0" cap="none" spc="0" normalizeH="0" baseline="0" noProof="0" dirty="0">
            <a:ln>
              <a:noFill/>
            </a:ln>
            <a:solidFill>
              <a:sysClr val="windowText" lastClr="000000"/>
            </a:solidFill>
            <a:effectLst/>
            <a:uLnTx/>
            <a:uFillTx/>
            <a:latin typeface="+mn-lt"/>
            <a:ea typeface="+mn-ea"/>
            <a:cs typeface="+mn-c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0.48326</cdr:x>
      <cdr:y>0.05583</cdr:y>
    </cdr:from>
    <cdr:to>
      <cdr:x>0.99455</cdr:x>
      <cdr:y>0.16694</cdr:y>
    </cdr:to>
    <cdr:sp macro="" textlink="">
      <cdr:nvSpPr>
        <cdr:cNvPr id="3" name="TextBox 1"/>
        <cdr:cNvSpPr txBox="1"/>
      </cdr:nvSpPr>
      <cdr:spPr>
        <a:xfrm xmlns:a="http://schemas.openxmlformats.org/drawingml/2006/main">
          <a:off x="2531679" y="161925"/>
          <a:ext cx="2678497" cy="3222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3 Q1 Performance 2020/21</a:t>
          </a:r>
        </a:p>
      </cdr:txBody>
    </cdr:sp>
  </cdr:relSizeAnchor>
</c:userShapes>
</file>

<file path=ppt/drawings/drawing11.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0.48326</cdr:x>
      <cdr:y>0.05583</cdr:y>
    </cdr:from>
    <cdr:to>
      <cdr:x>0.99455</cdr:x>
      <cdr:y>0.16694</cdr:y>
    </cdr:to>
    <cdr:sp macro="" textlink="">
      <cdr:nvSpPr>
        <cdr:cNvPr id="3" name="TextBox 1"/>
        <cdr:cNvSpPr txBox="1"/>
      </cdr:nvSpPr>
      <cdr:spPr>
        <a:xfrm xmlns:a="http://schemas.openxmlformats.org/drawingml/2006/main">
          <a:off x="2531679" y="161925"/>
          <a:ext cx="2678497" cy="3222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4 Q1 Performance 2020/21</a:t>
          </a:r>
        </a:p>
      </cdr:txBody>
    </cdr:sp>
  </cdr:relSizeAnchor>
</c:userShapes>
</file>

<file path=ppt/drawings/drawing12.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0.48326</cdr:x>
      <cdr:y>0.05583</cdr:y>
    </cdr:from>
    <cdr:to>
      <cdr:x>0.99455</cdr:x>
      <cdr:y>0.16694</cdr:y>
    </cdr:to>
    <cdr:sp macro="" textlink="">
      <cdr:nvSpPr>
        <cdr:cNvPr id="3" name="TextBox 1"/>
        <cdr:cNvSpPr txBox="1"/>
      </cdr:nvSpPr>
      <cdr:spPr>
        <a:xfrm xmlns:a="http://schemas.openxmlformats.org/drawingml/2006/main">
          <a:off x="2531679" y="161925"/>
          <a:ext cx="2678497" cy="3222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5 Q1 Performance 2020/21</a:t>
          </a:r>
        </a:p>
      </cdr:txBody>
    </cdr:sp>
  </cdr:relSizeAnchor>
</c:userShapes>
</file>

<file path=ppt/drawings/drawing2.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0.32708</cdr:x>
      <cdr:y>0.01157</cdr:y>
    </cdr:from>
    <cdr:to>
      <cdr:x>1</cdr:x>
      <cdr:y>0.12268</cdr:y>
    </cdr:to>
    <cdr:sp macro="" textlink="">
      <cdr:nvSpPr>
        <cdr:cNvPr id="3" name="TextBox 1"/>
        <cdr:cNvSpPr txBox="1"/>
      </cdr:nvSpPr>
      <cdr:spPr>
        <a:xfrm xmlns:a="http://schemas.openxmlformats.org/drawingml/2006/main">
          <a:off x="1495410" y="31730"/>
          <a:ext cx="3076590" cy="3047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1 Quarter 4 Performance 2019/20</a:t>
          </a:r>
        </a:p>
      </cdr:txBody>
    </cdr:sp>
  </cdr:relSizeAnchor>
</c:userShapes>
</file>

<file path=ppt/drawings/drawing3.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0.37916</cdr:x>
      <cdr:y>0</cdr:y>
    </cdr:from>
    <cdr:to>
      <cdr:x>0.98542</cdr:x>
      <cdr:y>0.11111</cdr:y>
    </cdr:to>
    <cdr:sp macro="" textlink="">
      <cdr:nvSpPr>
        <cdr:cNvPr id="3" name="TextBox 1"/>
        <cdr:cNvSpPr txBox="1"/>
      </cdr:nvSpPr>
      <cdr:spPr>
        <a:xfrm xmlns:a="http://schemas.openxmlformats.org/drawingml/2006/main">
          <a:off x="1733535" y="0"/>
          <a:ext cx="2771790" cy="3047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2  Performance for Q4 2019/20</a:t>
          </a:r>
        </a:p>
      </cdr:txBody>
    </cdr:sp>
  </cdr:relSizeAnchor>
</c:userShapes>
</file>

<file path=ppt/drawings/drawing4.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0.4381</cdr:x>
      <cdr:y>0</cdr:y>
    </cdr:from>
    <cdr:to>
      <cdr:x>1</cdr:x>
      <cdr:y>0.11111</cdr:y>
    </cdr:to>
    <cdr:sp macro="" textlink="">
      <cdr:nvSpPr>
        <cdr:cNvPr id="3" name="TextBox 1"/>
        <cdr:cNvSpPr txBox="1"/>
      </cdr:nvSpPr>
      <cdr:spPr>
        <a:xfrm xmlns:a="http://schemas.openxmlformats.org/drawingml/2006/main">
          <a:off x="2194923" y="-1800225"/>
          <a:ext cx="2815227" cy="3090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3 Quarter 4 Performance 2019/20</a:t>
          </a:r>
        </a:p>
      </cdr:txBody>
    </cdr:sp>
  </cdr:relSizeAnchor>
</c:userShapes>
</file>

<file path=ppt/drawings/drawing5.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0.41116</cdr:x>
      <cdr:y>0</cdr:y>
    </cdr:from>
    <cdr:to>
      <cdr:x>0.992</cdr:x>
      <cdr:y>0.11111</cdr:y>
    </cdr:to>
    <cdr:sp macro="" textlink="">
      <cdr:nvSpPr>
        <cdr:cNvPr id="3" name="TextBox 1"/>
        <cdr:cNvSpPr txBox="1"/>
      </cdr:nvSpPr>
      <cdr:spPr>
        <a:xfrm xmlns:a="http://schemas.openxmlformats.org/drawingml/2006/main">
          <a:off x="1958151" y="-1504950"/>
          <a:ext cx="2766250" cy="3047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4 Quarter 4 Performance 2019/20</a:t>
          </a:r>
        </a:p>
      </cdr:txBody>
    </cdr:sp>
  </cdr:relSizeAnchor>
</c:userShapes>
</file>

<file path=ppt/drawings/drawing6.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0.31417</cdr:x>
      <cdr:y>0.06897</cdr:y>
    </cdr:from>
    <cdr:to>
      <cdr:x>0.82546</cdr:x>
      <cdr:y>0.18008</cdr:y>
    </cdr:to>
    <cdr:sp macro="" textlink="">
      <cdr:nvSpPr>
        <cdr:cNvPr id="3" name="TextBox 1"/>
        <cdr:cNvSpPr txBox="1"/>
      </cdr:nvSpPr>
      <cdr:spPr>
        <a:xfrm xmlns:a="http://schemas.openxmlformats.org/drawingml/2006/main">
          <a:off x="1645853" y="200010"/>
          <a:ext cx="2678521" cy="3222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5: Annual Performance 2019/20</a:t>
          </a:r>
        </a:p>
      </cdr:txBody>
    </cdr:sp>
  </cdr:relSizeAnchor>
</c:userShapes>
</file>

<file path=ppt/drawings/drawing7.xml><?xml version="1.0" encoding="utf-8"?>
<c:userShapes xmlns:c="http://schemas.openxmlformats.org/drawingml/2006/chart">
  <cdr:relSizeAnchor xmlns:cdr="http://schemas.openxmlformats.org/drawingml/2006/chartDrawing">
    <cdr:from>
      <cdr:x>0.63125</cdr:x>
      <cdr:y>0.13889</cdr:y>
    </cdr:from>
    <cdr:to>
      <cdr:x>0.83125</cdr:x>
      <cdr:y>0.25</cdr:y>
    </cdr:to>
    <cdr:sp macro="" textlink="">
      <cdr:nvSpPr>
        <cdr:cNvPr id="2" name="TextBox 1"/>
        <cdr:cNvSpPr txBox="1"/>
      </cdr:nvSpPr>
      <cdr:spPr>
        <a:xfrm xmlns:a="http://schemas.openxmlformats.org/drawingml/2006/main">
          <a:off x="2886075" y="38100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0.35833</cdr:x>
      <cdr:y>0.06944</cdr:y>
    </cdr:from>
    <cdr:to>
      <cdr:x>0.98125</cdr:x>
      <cdr:y>0.16667</cdr:y>
    </cdr:to>
    <cdr:sp macro="" textlink="">
      <cdr:nvSpPr>
        <cdr:cNvPr id="3" name="TextBox 2"/>
        <cdr:cNvSpPr txBox="1"/>
      </cdr:nvSpPr>
      <cdr:spPr>
        <a:xfrm xmlns:a="http://schemas.openxmlformats.org/drawingml/2006/main">
          <a:off x="1638285" y="190488"/>
          <a:ext cx="2847990" cy="26672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ZA" sz="1100"/>
            <a:t>DWYPD Overall Quarter 1 Performance 2020/21</a:t>
          </a:r>
        </a:p>
      </cdr:txBody>
    </cdr:sp>
  </cdr:relSizeAnchor>
</c:userShapes>
</file>

<file path=ppt/drawings/drawing8.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0.48326</cdr:x>
      <cdr:y>6.89569E-7</cdr:y>
    </cdr:from>
    <cdr:to>
      <cdr:x>0.99455</cdr:x>
      <cdr:y>0.11111</cdr:y>
    </cdr:to>
    <cdr:sp macro="" textlink="">
      <cdr:nvSpPr>
        <cdr:cNvPr id="3" name="TextBox 1"/>
        <cdr:cNvSpPr txBox="1"/>
      </cdr:nvSpPr>
      <cdr:spPr>
        <a:xfrm xmlns:a="http://schemas.openxmlformats.org/drawingml/2006/main">
          <a:off x="2531679" y="2"/>
          <a:ext cx="2678521" cy="3222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1: Performance for Q1 2020/21</a:t>
          </a:r>
        </a:p>
      </cdr:txBody>
    </cdr:sp>
  </cdr:relSizeAnchor>
</c:userShapes>
</file>

<file path=ppt/drawings/drawing9.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0.43958</cdr:x>
      <cdr:y>0</cdr:y>
    </cdr:from>
    <cdr:to>
      <cdr:x>0.96667</cdr:x>
      <cdr:y>0.11111</cdr:y>
    </cdr:to>
    <cdr:sp macro="" textlink="">
      <cdr:nvSpPr>
        <cdr:cNvPr id="3" name="TextBox 1"/>
        <cdr:cNvSpPr txBox="1"/>
      </cdr:nvSpPr>
      <cdr:spPr>
        <a:xfrm xmlns:a="http://schemas.openxmlformats.org/drawingml/2006/main">
          <a:off x="2009745" y="0"/>
          <a:ext cx="2409855" cy="3047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2  Q1 Performance 2020/21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639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159" y="0"/>
            <a:ext cx="3038604" cy="466390"/>
          </a:xfrm>
          <a:prstGeom prst="rect">
            <a:avLst/>
          </a:prstGeom>
        </p:spPr>
        <p:txBody>
          <a:bodyPr vert="horz" lIns="91440" tIns="45720" rIns="91440" bIns="45720" rtlCol="0"/>
          <a:lstStyle>
            <a:lvl1pPr algn="r">
              <a:defRPr sz="1200"/>
            </a:lvl1pPr>
          </a:lstStyle>
          <a:p>
            <a:fld id="{16658D52-E2EF-4587-82C6-B299FAABACC4}" type="datetimeFigureOut">
              <a:rPr lang="en-ZA" smtClean="0"/>
              <a:pPr/>
              <a:t>2020/08/20</a:t>
            </a:fld>
            <a:endParaRPr lang="en-ZA"/>
          </a:p>
        </p:txBody>
      </p:sp>
      <p:sp>
        <p:nvSpPr>
          <p:cNvPr id="4" name="Footer Placeholder 3"/>
          <p:cNvSpPr>
            <a:spLocks noGrp="1"/>
          </p:cNvSpPr>
          <p:nvPr>
            <p:ph type="ftr" sz="quarter" idx="2"/>
          </p:nvPr>
        </p:nvSpPr>
        <p:spPr>
          <a:xfrm>
            <a:off x="0" y="8830010"/>
            <a:ext cx="3038604" cy="46639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159" y="8830010"/>
            <a:ext cx="3038604" cy="466390"/>
          </a:xfrm>
          <a:prstGeom prst="rect">
            <a:avLst/>
          </a:prstGeom>
        </p:spPr>
        <p:txBody>
          <a:bodyPr vert="horz" lIns="91440" tIns="45720" rIns="91440" bIns="45720" rtlCol="0" anchor="b"/>
          <a:lstStyle>
            <a:lvl1pPr algn="r">
              <a:defRPr sz="1200"/>
            </a:lvl1pPr>
          </a:lstStyle>
          <a:p>
            <a:fld id="{02D5105C-F392-43AF-B04D-8C690E06AD38}" type="slidenum">
              <a:rPr lang="en-ZA" smtClean="0"/>
              <a:pPr/>
              <a:t>‹#›</a:t>
            </a:fld>
            <a:endParaRPr lang="en-ZA"/>
          </a:p>
        </p:txBody>
      </p:sp>
    </p:spTree>
    <p:extLst>
      <p:ext uri="{BB962C8B-B14F-4D97-AF65-F5344CB8AC3E}">
        <p14:creationId xmlns:p14="http://schemas.microsoft.com/office/powerpoint/2010/main" xmlns="" val="2215953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DF385973-325A-5240-B9F3-659E46E0C383}" type="datetimeFigureOut">
              <a:rPr lang="en-US" smtClean="0"/>
              <a:pPr/>
              <a:t>8/20/2020</a:t>
            </a:fld>
            <a:endParaRPr lang="en-US"/>
          </a:p>
        </p:txBody>
      </p:sp>
      <p:sp>
        <p:nvSpPr>
          <p:cNvPr id="4" name="Slide Image Placeholder 3"/>
          <p:cNvSpPr>
            <a:spLocks noGrp="1" noRot="1" noChangeAspect="1"/>
          </p:cNvSpPr>
          <p:nvPr>
            <p:ph type="sldImg" idx="2"/>
          </p:nvPr>
        </p:nvSpPr>
        <p:spPr>
          <a:xfrm>
            <a:off x="1414463" y="1163638"/>
            <a:ext cx="4181475" cy="31353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4"/>
            <a:ext cx="5608320" cy="36604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4"/>
          </a:xfrm>
          <a:prstGeom prst="rect">
            <a:avLst/>
          </a:prstGeom>
        </p:spPr>
        <p:txBody>
          <a:bodyPr vert="horz" lIns="91440" tIns="45720" rIns="91440" bIns="45720" rtlCol="0" anchor="b"/>
          <a:lstStyle>
            <a:lvl1pPr algn="r">
              <a:defRPr sz="1200"/>
            </a:lvl1pPr>
          </a:lstStyle>
          <a:p>
            <a:fld id="{0B2BF947-1BB9-5841-BE52-967BB0F86502}" type="slidenum">
              <a:rPr lang="en-US" smtClean="0"/>
              <a:pPr/>
              <a:t>‹#›</a:t>
            </a:fld>
            <a:endParaRPr lang="en-US"/>
          </a:p>
        </p:txBody>
      </p:sp>
    </p:spTree>
    <p:extLst>
      <p:ext uri="{BB962C8B-B14F-4D97-AF65-F5344CB8AC3E}">
        <p14:creationId xmlns:p14="http://schemas.microsoft.com/office/powerpoint/2010/main" xmlns="" val="44112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843" y="1510747"/>
            <a:ext cx="8736496" cy="1745215"/>
          </a:xfrm>
        </p:spPr>
        <p:txBody>
          <a:bodyPr anchor="b">
            <a:normAutofit/>
          </a:bodyPr>
          <a:lstStyle>
            <a:lvl1pPr algn="ctr">
              <a:defRPr sz="400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88843" y="3602038"/>
            <a:ext cx="8736496" cy="1655762"/>
          </a:xfrm>
        </p:spPr>
        <p:txBody>
          <a:bodyPr>
            <a:normAutofit/>
          </a:bodyPr>
          <a:lstStyle>
            <a:lvl1pPr marL="0" indent="0" algn="ctr">
              <a:buNone/>
              <a:defRPr sz="2000">
                <a:solidFill>
                  <a:schemeClr val="accent3">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 ?</a:t>
            </a:r>
          </a:p>
          <a:p>
            <a:r>
              <a:rPr lang="en-US" dirty="0"/>
              <a:t>12 Slides / 15 Minutes</a:t>
            </a:r>
          </a:p>
          <a:p>
            <a:endParaRPr lang="en-US" dirty="0"/>
          </a:p>
        </p:txBody>
      </p:sp>
      <p:sp>
        <p:nvSpPr>
          <p:cNvPr id="4" name="Date Placeholder 3"/>
          <p:cNvSpPr>
            <a:spLocks noGrp="1"/>
          </p:cNvSpPr>
          <p:nvPr>
            <p:ph type="dt" sz="half" idx="10"/>
          </p:nvPr>
        </p:nvSpPr>
        <p:spPr/>
        <p:txBody>
          <a:bodyPr/>
          <a:lstStyle/>
          <a:p>
            <a:fld id="{D5FE3950-C370-184D-B4E6-717170C105AC}" type="datetime1">
              <a:rPr lang="en-ZA" smtClean="0"/>
              <a:pPr/>
              <a:t>2020/08/20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91384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3C0A9-E2B0-3B49-ACD0-9E17E337D221}" type="datetime1">
              <a:rPr lang="en-ZA" smtClean="0"/>
              <a:pPr/>
              <a:t>2020/08/20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a:p>
        </p:txBody>
      </p:sp>
    </p:spTree>
    <p:extLst>
      <p:ext uri="{BB962C8B-B14F-4D97-AF65-F5344CB8AC3E}">
        <p14:creationId xmlns:p14="http://schemas.microsoft.com/office/powerpoint/2010/main" xmlns="" val="88912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30E126-2511-EE46-ACB1-1CE1A7980EDC}" type="datetime1">
              <a:rPr lang="en-ZA" smtClean="0"/>
              <a:pPr/>
              <a:t>2020/08/20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a:p>
        </p:txBody>
      </p:sp>
    </p:spTree>
    <p:extLst>
      <p:ext uri="{BB962C8B-B14F-4D97-AF65-F5344CB8AC3E}">
        <p14:creationId xmlns:p14="http://schemas.microsoft.com/office/powerpoint/2010/main" xmlns="" val="427573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767931"/>
          </a:xfrm>
        </p:spPr>
        <p:txBody>
          <a:bodyPr>
            <a:normAutofit/>
          </a:bodyPr>
          <a:lstStyle>
            <a:lvl1pPr>
              <a:defRPr sz="3600">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8783" y="1938133"/>
            <a:ext cx="8736495" cy="3980415"/>
          </a:xfr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0F02C1-818C-1B45-B438-87C33C45C7D7}" type="datetime1">
              <a:rPr lang="en-ZA" smtClean="0"/>
              <a:pPr/>
              <a:t>2020/08/20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85466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FDB69DD-25B8-2147-A5C5-CE5DB417878F}" type="datetime1">
              <a:rPr lang="en-ZA" smtClean="0"/>
              <a:pPr/>
              <a:t>2020/08/20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a:p>
        </p:txBody>
      </p:sp>
    </p:spTree>
    <p:extLst>
      <p:ext uri="{BB962C8B-B14F-4D97-AF65-F5344CB8AC3E}">
        <p14:creationId xmlns:p14="http://schemas.microsoft.com/office/powerpoint/2010/main" xmlns="" val="229258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18B91B-421A-FC40-825F-73119AF2CBA6}" type="datetime1">
              <a:rPr lang="en-ZA" smtClean="0"/>
              <a:pPr/>
              <a:t>2020/08/20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a:p>
        </p:txBody>
      </p:sp>
    </p:spTree>
    <p:extLst>
      <p:ext uri="{BB962C8B-B14F-4D97-AF65-F5344CB8AC3E}">
        <p14:creationId xmlns:p14="http://schemas.microsoft.com/office/powerpoint/2010/main" xmlns="" val="232236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E29948-E247-5540-91EE-E4BADE79C77C}" type="datetime1">
              <a:rPr lang="en-ZA" smtClean="0"/>
              <a:pPr/>
              <a:t>2020/08/20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a:p>
        </p:txBody>
      </p:sp>
    </p:spTree>
    <p:extLst>
      <p:ext uri="{BB962C8B-B14F-4D97-AF65-F5344CB8AC3E}">
        <p14:creationId xmlns:p14="http://schemas.microsoft.com/office/powerpoint/2010/main" xmlns="" val="427654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1D5D18-93FC-FB47-B5E8-10A13D9D3DD5}" type="datetime1">
              <a:rPr lang="en-ZA" smtClean="0"/>
              <a:pPr/>
              <a:t>2020/08/20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a:p>
        </p:txBody>
      </p:sp>
    </p:spTree>
    <p:extLst>
      <p:ext uri="{BB962C8B-B14F-4D97-AF65-F5344CB8AC3E}">
        <p14:creationId xmlns:p14="http://schemas.microsoft.com/office/powerpoint/2010/main" xmlns="" val="109965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47905-F352-1E49-931C-89AA6CC492B8}" type="datetime1">
              <a:rPr lang="en-ZA" smtClean="0"/>
              <a:pPr/>
              <a:t>2020/08/20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a:p>
        </p:txBody>
      </p:sp>
    </p:spTree>
    <p:extLst>
      <p:ext uri="{BB962C8B-B14F-4D97-AF65-F5344CB8AC3E}">
        <p14:creationId xmlns:p14="http://schemas.microsoft.com/office/powerpoint/2010/main" xmlns="" val="367933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0CD807-408A-8747-B164-991107BAA76E}" type="datetime1">
              <a:rPr lang="en-ZA" smtClean="0"/>
              <a:pPr/>
              <a:t>2020/08/20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a:p>
        </p:txBody>
      </p:sp>
    </p:spTree>
    <p:extLst>
      <p:ext uri="{BB962C8B-B14F-4D97-AF65-F5344CB8AC3E}">
        <p14:creationId xmlns:p14="http://schemas.microsoft.com/office/powerpoint/2010/main" xmlns="" val="332364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47029C-660A-F842-8BB4-89E371082495}" type="datetime1">
              <a:rPr lang="en-ZA" smtClean="0"/>
              <a:pPr/>
              <a:t>2020/08/20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a:p>
        </p:txBody>
      </p:sp>
    </p:spTree>
    <p:extLst>
      <p:ext uri="{BB962C8B-B14F-4D97-AF65-F5344CB8AC3E}">
        <p14:creationId xmlns:p14="http://schemas.microsoft.com/office/powerpoint/2010/main" xmlns="" val="276921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F30BE9EC-5CE4-EF4D-A376-36BB3B4E2DE4}"/>
              </a:ext>
            </a:extLst>
          </p:cNvPr>
          <p:cNvPicPr>
            <a:picLocks noChangeAspect="1"/>
          </p:cNvPicPr>
          <p:nvPr userDrawn="1"/>
        </p:nvPicPr>
        <p:blipFill>
          <a:blip r:embed="rId13"/>
          <a:stretch>
            <a:fillRect/>
          </a:stretch>
        </p:blipFill>
        <p:spPr>
          <a:xfrm>
            <a:off x="8451" y="0"/>
            <a:ext cx="9127098" cy="6858000"/>
          </a:xfrm>
          <a:prstGeom prst="rect">
            <a:avLst/>
          </a:prstGeom>
        </p:spPr>
      </p:pic>
      <p:sp>
        <p:nvSpPr>
          <p:cNvPr id="2" name="Title Placeholder 1"/>
          <p:cNvSpPr>
            <a:spLocks noGrp="1"/>
          </p:cNvSpPr>
          <p:nvPr>
            <p:ph type="title"/>
          </p:nvPr>
        </p:nvSpPr>
        <p:spPr>
          <a:xfrm>
            <a:off x="188843" y="1140382"/>
            <a:ext cx="8756374" cy="7794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843" y="1934954"/>
            <a:ext cx="875637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E9FEB-8BB6-8D48-9A83-B8B2A64A0981}" type="datetime1">
              <a:rPr lang="en-ZA" smtClean="0"/>
              <a:pPr/>
              <a:t>2020/08/20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TextBox 7">
            <a:extLst>
              <a:ext uri="{FF2B5EF4-FFF2-40B4-BE49-F238E27FC236}">
                <a16:creationId xmlns="" xmlns:a16="http://schemas.microsoft.com/office/drawing/2014/main"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Tree>
    <p:extLst>
      <p:ext uri="{BB962C8B-B14F-4D97-AF65-F5344CB8AC3E}">
        <p14:creationId xmlns:p14="http://schemas.microsoft.com/office/powerpoint/2010/main" xmlns="" val="2058516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788" y="4223731"/>
            <a:ext cx="8641724" cy="1241822"/>
          </a:xfrm>
        </p:spPr>
        <p:txBody>
          <a:bodyPr>
            <a:noAutofit/>
          </a:bodyPr>
          <a:lstStyle/>
          <a:p>
            <a:pPr algn="ctr"/>
            <a:r>
              <a:rPr lang="en-ZA" sz="1600" b="1" i="1" dirty="0" smtClean="0">
                <a:solidFill>
                  <a:schemeClr val="tx1"/>
                </a:solidFill>
              </a:rPr>
              <a:t>“Working together towards one common goal</a:t>
            </a:r>
          </a:p>
          <a:p>
            <a:pPr algn="ctr"/>
            <a:r>
              <a:rPr lang="en-ZA" sz="1600" b="1" i="1" dirty="0" smtClean="0">
                <a:solidFill>
                  <a:schemeClr val="tx1"/>
                </a:solidFill>
              </a:rPr>
              <a:t>One organisation one plan”</a:t>
            </a:r>
          </a:p>
          <a:p>
            <a:pPr algn="ctr"/>
            <a:endParaRPr lang="en-ZA" sz="1600" b="1" i="1" dirty="0">
              <a:solidFill>
                <a:schemeClr val="tx1"/>
              </a:solidFill>
            </a:endParaRPr>
          </a:p>
        </p:txBody>
      </p:sp>
      <p:sp>
        <p:nvSpPr>
          <p:cNvPr id="2" name="Rectangle 1"/>
          <p:cNvSpPr/>
          <p:nvPr/>
        </p:nvSpPr>
        <p:spPr>
          <a:xfrm>
            <a:off x="381327" y="1725089"/>
            <a:ext cx="7953555" cy="2677656"/>
          </a:xfrm>
          <a:prstGeom prst="rect">
            <a:avLst/>
          </a:prstGeom>
        </p:spPr>
        <p:txBody>
          <a:bodyPr wrap="square">
            <a:spAutoFit/>
          </a:bodyPr>
          <a:lstStyle/>
          <a:p>
            <a:r>
              <a:rPr lang="en-ZA" sz="2400" b="1" dirty="0" smtClean="0">
                <a:solidFill>
                  <a:srgbClr val="00B050"/>
                </a:solidFill>
              </a:rPr>
              <a:t> DEPARTMENT OF WOMEN, YOUTH AND PERSONS WITH DISABILITIES (DWYPD) 4</a:t>
            </a:r>
            <a:r>
              <a:rPr lang="en-ZA" sz="2400" b="1" baseline="30000" dirty="0" smtClean="0">
                <a:solidFill>
                  <a:srgbClr val="00B050"/>
                </a:solidFill>
              </a:rPr>
              <a:t>th</a:t>
            </a:r>
            <a:r>
              <a:rPr lang="en-ZA" sz="2400" b="1" dirty="0" smtClean="0">
                <a:solidFill>
                  <a:srgbClr val="00B050"/>
                </a:solidFill>
              </a:rPr>
              <a:t> QUARTER PERFORMANCE 2019/20 AND 1</a:t>
            </a:r>
            <a:r>
              <a:rPr lang="en-ZA" sz="2400" b="1" baseline="30000" dirty="0" smtClean="0">
                <a:solidFill>
                  <a:srgbClr val="00B050"/>
                </a:solidFill>
              </a:rPr>
              <a:t>st</a:t>
            </a:r>
            <a:r>
              <a:rPr lang="en-ZA" sz="2400" b="1" dirty="0" smtClean="0">
                <a:solidFill>
                  <a:srgbClr val="00B050"/>
                </a:solidFill>
              </a:rPr>
              <a:t> QUARTER PERFORMANCE REPORT 2020/21</a:t>
            </a:r>
          </a:p>
          <a:p>
            <a:pPr algn="ctr"/>
            <a:endParaRPr lang="en-ZA" sz="2400" b="1" dirty="0" smtClean="0">
              <a:solidFill>
                <a:srgbClr val="00B050"/>
              </a:solidFill>
            </a:endParaRPr>
          </a:p>
          <a:p>
            <a:pPr algn="ctr"/>
            <a:endParaRPr lang="en-ZA" sz="2400" b="1" dirty="0">
              <a:solidFill>
                <a:srgbClr val="00B050"/>
              </a:solidFill>
            </a:endParaRPr>
          </a:p>
          <a:p>
            <a:r>
              <a:rPr lang="en-ZA" sz="2400" b="1" dirty="0" smtClean="0">
                <a:solidFill>
                  <a:srgbClr val="00B050"/>
                </a:solidFill>
              </a:rPr>
              <a:t>Presentation to the Portfolio Committee</a:t>
            </a:r>
          </a:p>
          <a:p>
            <a:r>
              <a:rPr lang="en-ZA" sz="2400" b="1" dirty="0" smtClean="0">
                <a:solidFill>
                  <a:srgbClr val="00B050"/>
                </a:solidFill>
              </a:rPr>
              <a:t>Date: 18 August 2020 </a:t>
            </a:r>
            <a:endParaRPr lang="en-ZA" sz="2400" b="1" dirty="0">
              <a:solidFill>
                <a:srgbClr val="00B050"/>
              </a:solidFill>
            </a:endParaRPr>
          </a:p>
        </p:txBody>
      </p:sp>
    </p:spTree>
    <p:extLst>
      <p:ext uri="{BB962C8B-B14F-4D97-AF65-F5344CB8AC3E}">
        <p14:creationId xmlns:p14="http://schemas.microsoft.com/office/powerpoint/2010/main" xmlns="" val="2728870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351" y="1051121"/>
            <a:ext cx="8097766" cy="779462"/>
          </a:xfrm>
        </p:spPr>
        <p:txBody>
          <a:bodyPr>
            <a:normAutofit/>
          </a:bodyPr>
          <a:lstStyle/>
          <a:p>
            <a:pPr algn="ctr"/>
            <a:r>
              <a:rPr lang="en-ZA" sz="2100" b="1" dirty="0" smtClean="0"/>
              <a:t>         5. </a:t>
            </a:r>
            <a:r>
              <a:rPr lang="en-US" sz="2100" b="1" dirty="0" smtClean="0"/>
              <a:t>OUTSTANDING </a:t>
            </a:r>
            <a:r>
              <a:rPr lang="en-US" sz="2100" b="1" dirty="0"/>
              <a:t>TARGETS FROM THE 2018/19 </a:t>
            </a:r>
            <a:endParaRPr lang="en-ZA" sz="1600" b="1" dirty="0"/>
          </a:p>
        </p:txBody>
      </p:sp>
      <p:sp>
        <p:nvSpPr>
          <p:cNvPr id="5" name="Content Placeholder 2"/>
          <p:cNvSpPr txBox="1">
            <a:spLocks/>
          </p:cNvSpPr>
          <p:nvPr/>
        </p:nvSpPr>
        <p:spPr>
          <a:xfrm>
            <a:off x="198783" y="1663158"/>
            <a:ext cx="8736495" cy="50498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gn="just">
              <a:lnSpc>
                <a:spcPct val="100000"/>
              </a:lnSpc>
              <a:spcBef>
                <a:spcPts val="575"/>
              </a:spcBef>
              <a:buSzPct val="85000"/>
              <a:buFontTx/>
              <a:buChar char="-"/>
              <a:defRPr/>
            </a:pPr>
            <a:r>
              <a:rPr lang="en-ZA" sz="1400" spc="30" dirty="0" smtClean="0">
                <a:solidFill>
                  <a:srgbClr val="001F00"/>
                </a:solidFill>
                <a:ea typeface="Times New Roman" panose="02020603050405020304" pitchFamily="18" charset="0"/>
              </a:rPr>
              <a:t>Progress </a:t>
            </a:r>
            <a:r>
              <a:rPr lang="en-ZA" sz="1400" spc="30" dirty="0">
                <a:solidFill>
                  <a:srgbClr val="001F00"/>
                </a:solidFill>
                <a:ea typeface="Times New Roman" panose="02020603050405020304" pitchFamily="18" charset="0"/>
              </a:rPr>
              <a:t>with implementing outstanding targets from the 2018/19 financial year </a:t>
            </a:r>
            <a:r>
              <a:rPr lang="en-ZA" sz="1400" spc="30" dirty="0" smtClean="0">
                <a:solidFill>
                  <a:srgbClr val="001F00"/>
                </a:solidFill>
                <a:ea typeface="Times New Roman" panose="02020603050405020304" pitchFamily="18" charset="0"/>
              </a:rPr>
              <a:t>and carried </a:t>
            </a:r>
            <a:r>
              <a:rPr lang="en-ZA" sz="1400" spc="30" dirty="0">
                <a:solidFill>
                  <a:srgbClr val="001F00"/>
                </a:solidFill>
                <a:ea typeface="Times New Roman" panose="02020603050405020304" pitchFamily="18" charset="0"/>
              </a:rPr>
              <a:t>over into 2019/20</a:t>
            </a:r>
            <a:r>
              <a:rPr lang="en-US" sz="1400" dirty="0" smtClean="0">
                <a:solidFill>
                  <a:prstClr val="black"/>
                </a:solidFill>
              </a:rPr>
              <a:t>.</a:t>
            </a:r>
          </a:p>
          <a:p>
            <a:pPr marL="400050" lvl="2" indent="0" algn="just">
              <a:lnSpc>
                <a:spcPct val="100000"/>
              </a:lnSpc>
              <a:spcBef>
                <a:spcPts val="575"/>
              </a:spcBef>
              <a:buSzPct val="85000"/>
              <a:buNone/>
              <a:defRPr/>
            </a:pPr>
            <a:endParaRPr lang="en-ZA" dirty="0" smtClean="0">
              <a:solidFill>
                <a:prstClr val="black"/>
              </a:solidFill>
            </a:endParaRPr>
          </a:p>
          <a:p>
            <a:pPr marL="400050" lvl="2" indent="0" algn="just">
              <a:lnSpc>
                <a:spcPct val="100000"/>
              </a:lnSpc>
              <a:spcBef>
                <a:spcPts val="575"/>
              </a:spcBef>
              <a:buSzPct val="85000"/>
              <a:buNone/>
              <a:defRPr/>
            </a:pPr>
            <a:endParaRPr lang="en-ZA" dirty="0" smtClean="0">
              <a:solidFill>
                <a:prstClr val="black"/>
              </a:solidFill>
            </a:endParaRPr>
          </a:p>
          <a:p>
            <a:pPr marL="400050" lvl="2" indent="0" algn="just">
              <a:lnSpc>
                <a:spcPct val="100000"/>
              </a:lnSpc>
              <a:spcBef>
                <a:spcPts val="575"/>
              </a:spcBef>
              <a:buSzPct val="85000"/>
              <a:buNone/>
              <a:defRPr/>
            </a:pPr>
            <a:endParaRPr lang="en-ZA" dirty="0">
              <a:solidFill>
                <a:prstClr val="black"/>
              </a:solidFill>
            </a:endParaRPr>
          </a:p>
          <a:p>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2632919006"/>
              </p:ext>
            </p:extLst>
          </p:nvPr>
        </p:nvGraphicFramePr>
        <p:xfrm>
          <a:off x="334851" y="2028065"/>
          <a:ext cx="8371266" cy="4699000"/>
        </p:xfrm>
        <a:graphic>
          <a:graphicData uri="http://schemas.openxmlformats.org/drawingml/2006/table">
            <a:tbl>
              <a:tblPr firstRow="1" bandRow="1">
                <a:tableStyleId>{5C22544A-7EE6-4342-B048-85BDC9FD1C3A}</a:tableStyleId>
              </a:tblPr>
              <a:tblGrid>
                <a:gridCol w="3090929"/>
                <a:gridCol w="2489915"/>
                <a:gridCol w="2790422"/>
              </a:tblGrid>
              <a:tr h="370840">
                <a:tc>
                  <a:txBody>
                    <a:bodyPr/>
                    <a:lstStyle/>
                    <a:p>
                      <a:r>
                        <a:rPr lang="en-ZA" dirty="0" smtClean="0"/>
                        <a:t>2018/19 targets</a:t>
                      </a:r>
                      <a:endParaRPr lang="en-ZA" dirty="0"/>
                    </a:p>
                  </a:txBody>
                  <a:tcPr/>
                </a:tc>
                <a:tc>
                  <a:txBody>
                    <a:bodyPr/>
                    <a:lstStyle/>
                    <a:p>
                      <a:r>
                        <a:rPr lang="en-ZA" dirty="0" smtClean="0"/>
                        <a:t>Carried</a:t>
                      </a:r>
                      <a:r>
                        <a:rPr lang="en-ZA" baseline="0" dirty="0" smtClean="0"/>
                        <a:t> over 2019/20</a:t>
                      </a:r>
                      <a:endParaRPr lang="en-ZA" dirty="0"/>
                    </a:p>
                  </a:txBody>
                  <a:tcPr/>
                </a:tc>
                <a:tc>
                  <a:txBody>
                    <a:bodyPr/>
                    <a:lstStyle/>
                    <a:p>
                      <a:r>
                        <a:rPr lang="en-ZA" dirty="0" smtClean="0"/>
                        <a:t>Status</a:t>
                      </a:r>
                      <a:endParaRPr lang="en-ZA" dirty="0"/>
                    </a:p>
                  </a:txBody>
                  <a:tcPr/>
                </a:tc>
              </a:tr>
              <a:tr h="370840">
                <a:tc>
                  <a:txBody>
                    <a:bodyPr/>
                    <a:lstStyle/>
                    <a:p>
                      <a:pPr algn="l"/>
                      <a:r>
                        <a:rPr lang="en-ZA" sz="1100" b="0" i="0" u="none" strike="noStrike" baseline="0" dirty="0" smtClean="0">
                          <a:latin typeface="Arial" panose="020B0604020202020204" pitchFamily="34" charset="0"/>
                          <a:cs typeface="Arial" panose="020B0604020202020204" pitchFamily="34" charset="0"/>
                        </a:rPr>
                        <a:t>95% of external audit recommendation</a:t>
                      </a:r>
                    </a:p>
                    <a:p>
                      <a:pPr algn="l"/>
                      <a:r>
                        <a:rPr lang="en-ZA" sz="1100" b="0" i="0" u="none" strike="noStrike" baseline="0" dirty="0" smtClean="0">
                          <a:latin typeface="Arial" panose="020B0604020202020204" pitchFamily="34" charset="0"/>
                          <a:cs typeface="Arial" panose="020B0604020202020204" pitchFamily="34" charset="0"/>
                        </a:rPr>
                        <a:t>implemented</a:t>
                      </a:r>
                      <a:endParaRPr lang="en-ZA" sz="1100" b="0" dirty="0">
                        <a:latin typeface="Arial" panose="020B0604020202020204" pitchFamily="34" charset="0"/>
                        <a:cs typeface="Arial" panose="020B0604020202020204" pitchFamily="34" charset="0"/>
                      </a:endParaRPr>
                    </a:p>
                  </a:txBody>
                  <a:tcPr/>
                </a:tc>
                <a:tc>
                  <a:txBody>
                    <a:bodyPr/>
                    <a:lstStyle/>
                    <a:p>
                      <a:r>
                        <a:rPr lang="en-ZA" sz="1100" b="0" dirty="0" smtClean="0">
                          <a:latin typeface="Arial" panose="020B0604020202020204" pitchFamily="34" charset="0"/>
                          <a:cs typeface="Arial" panose="020B0604020202020204" pitchFamily="34" charset="0"/>
                        </a:rPr>
                        <a:t>Not achieved in the period under review</a:t>
                      </a:r>
                      <a:endParaRPr lang="en-ZA" sz="1100" b="0" dirty="0">
                        <a:latin typeface="Arial" panose="020B0604020202020204" pitchFamily="34" charset="0"/>
                        <a:cs typeface="Arial" panose="020B0604020202020204" pitchFamily="34" charset="0"/>
                      </a:endParaRPr>
                    </a:p>
                  </a:txBody>
                  <a:tcPr/>
                </a:tc>
                <a:tc>
                  <a:txBody>
                    <a:bodyPr/>
                    <a:lstStyle/>
                    <a:p>
                      <a:r>
                        <a:rPr lang="en-ZA" sz="1100" b="0" dirty="0" smtClean="0">
                          <a:solidFill>
                            <a:schemeClr val="tx1"/>
                          </a:solidFill>
                          <a:latin typeface="Arial" panose="020B0604020202020204" pitchFamily="34" charset="0"/>
                          <a:cs typeface="Arial" panose="020B0604020202020204" pitchFamily="34" charset="0"/>
                        </a:rPr>
                        <a:t>The</a:t>
                      </a:r>
                      <a:r>
                        <a:rPr lang="en-ZA" sz="1100" b="0" baseline="0" dirty="0" smtClean="0">
                          <a:solidFill>
                            <a:schemeClr val="tx1"/>
                          </a:solidFill>
                          <a:latin typeface="Arial" panose="020B0604020202020204" pitchFamily="34" charset="0"/>
                          <a:cs typeface="Arial" panose="020B0604020202020204" pitchFamily="34" charset="0"/>
                        </a:rPr>
                        <a:t> department resolved 72,88% of the audit finding against the target of 75% by the end f the 2019/20 FY.</a:t>
                      </a:r>
                      <a:r>
                        <a:rPr lang="en-US" sz="1100" b="0" dirty="0" smtClean="0">
                          <a:solidFill>
                            <a:schemeClr val="tx1"/>
                          </a:solidFill>
                          <a:latin typeface="Arial" panose="020B0604020202020204" pitchFamily="34" charset="0"/>
                          <a:cs typeface="Arial" panose="020B0604020202020204" pitchFamily="34" charset="0"/>
                        </a:rPr>
                        <a:t> </a:t>
                      </a:r>
                      <a:endParaRPr lang="en-ZA" sz="1100" b="0" dirty="0">
                        <a:solidFill>
                          <a:schemeClr val="tx1"/>
                        </a:solidFill>
                        <a:latin typeface="Arial" panose="020B0604020202020204" pitchFamily="34" charset="0"/>
                        <a:cs typeface="Arial" panose="020B0604020202020204" pitchFamily="34" charset="0"/>
                      </a:endParaRPr>
                    </a:p>
                  </a:txBody>
                  <a:tcPr/>
                </a:tc>
              </a:tr>
              <a:tr h="370840">
                <a:tc>
                  <a:txBody>
                    <a:bodyPr/>
                    <a:lstStyle/>
                    <a:p>
                      <a:pPr algn="l"/>
                      <a:r>
                        <a:rPr lang="en-ZA" sz="1100" b="0" i="0" u="none" strike="noStrike" baseline="0" dirty="0" smtClean="0">
                          <a:latin typeface="Arial" panose="020B0604020202020204" pitchFamily="34" charset="0"/>
                          <a:cs typeface="Arial" panose="020B0604020202020204" pitchFamily="34" charset="0"/>
                        </a:rPr>
                        <a:t>Revised Draft Framework for Sanitary Dignity and Implementation plan for piloting sanitary</a:t>
                      </a:r>
                    </a:p>
                    <a:p>
                      <a:pPr algn="l"/>
                      <a:r>
                        <a:rPr lang="en-ZA" sz="1100" b="0" i="0" u="none" strike="noStrike" baseline="0" dirty="0" smtClean="0">
                          <a:latin typeface="Arial" panose="020B0604020202020204" pitchFamily="34" charset="0"/>
                          <a:cs typeface="Arial" panose="020B0604020202020204" pitchFamily="34" charset="0"/>
                        </a:rPr>
                        <a:t>dignity framework to indigent girls and</a:t>
                      </a:r>
                    </a:p>
                    <a:p>
                      <a:pPr algn="l"/>
                      <a:r>
                        <a:rPr lang="en-ZA" sz="1100" b="0" i="0" u="none" strike="noStrike" baseline="0" dirty="0" smtClean="0">
                          <a:latin typeface="Arial" panose="020B0604020202020204" pitchFamily="34" charset="0"/>
                          <a:cs typeface="Arial" panose="020B0604020202020204" pitchFamily="34" charset="0"/>
                        </a:rPr>
                        <a:t>women produced</a:t>
                      </a:r>
                      <a:endParaRPr lang="en-ZA" sz="11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Achieved in the period under review</a:t>
                      </a:r>
                    </a:p>
                    <a:p>
                      <a:endParaRPr lang="en-ZA" sz="1100" b="0" dirty="0">
                        <a:latin typeface="Arial" panose="020B0604020202020204" pitchFamily="34" charset="0"/>
                        <a:cs typeface="Arial" panose="020B0604020202020204" pitchFamily="34" charset="0"/>
                      </a:endParaRPr>
                    </a:p>
                  </a:txBody>
                  <a:tcPr/>
                </a:tc>
                <a:tc>
                  <a:txBody>
                    <a:bodyPr/>
                    <a:lstStyle/>
                    <a:p>
                      <a:r>
                        <a:rPr lang="en-ZA" sz="1100" b="0" dirty="0" smtClean="0">
                          <a:latin typeface="Arial" panose="020B0604020202020204" pitchFamily="34" charset="0"/>
                          <a:cs typeface="Arial" panose="020B0604020202020204" pitchFamily="34" charset="0"/>
                        </a:rPr>
                        <a:t>In</a:t>
                      </a:r>
                      <a:r>
                        <a:rPr lang="en-ZA" sz="1100" b="0" baseline="0" dirty="0" smtClean="0">
                          <a:latin typeface="Arial" panose="020B0604020202020204" pitchFamily="34" charset="0"/>
                          <a:cs typeface="Arial" panose="020B0604020202020204" pitchFamily="34" charset="0"/>
                        </a:rPr>
                        <a:t> place</a:t>
                      </a:r>
                      <a:endParaRPr lang="en-ZA" sz="1100" b="0" dirty="0">
                        <a:latin typeface="Arial" panose="020B0604020202020204" pitchFamily="34" charset="0"/>
                        <a:cs typeface="Arial" panose="020B0604020202020204" pitchFamily="34" charset="0"/>
                      </a:endParaRPr>
                    </a:p>
                  </a:txBody>
                  <a:tcPr/>
                </a:tc>
              </a:tr>
              <a:tr h="370840">
                <a:tc>
                  <a:txBody>
                    <a:bodyPr/>
                    <a:lstStyle/>
                    <a:p>
                      <a:pPr algn="l"/>
                      <a:r>
                        <a:rPr lang="en-ZA" sz="1100" b="0" i="0" u="none" strike="noStrike" baseline="0" dirty="0" smtClean="0">
                          <a:latin typeface="FunctionPro-Light"/>
                        </a:rPr>
                        <a:t>Framework on Women’s financial</a:t>
                      </a:r>
                    </a:p>
                    <a:p>
                      <a:pPr algn="l"/>
                      <a:r>
                        <a:rPr lang="en-ZA" sz="1100" b="0" i="0" u="none" strike="noStrike" baseline="0" dirty="0" smtClean="0">
                          <a:latin typeface="FunctionPro-Light"/>
                        </a:rPr>
                        <a:t>inclusion developed</a:t>
                      </a:r>
                      <a:endParaRPr lang="en-ZA"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Achieved in the period under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sz="1100" b="0" dirty="0"/>
                    </a:p>
                  </a:txBody>
                  <a:tcPr/>
                </a:tc>
                <a:tc>
                  <a:txBody>
                    <a:bodyPr/>
                    <a:lstStyle/>
                    <a:p>
                      <a:r>
                        <a:rPr lang="en-ZA" sz="1100" b="0" dirty="0" smtClean="0"/>
                        <a:t>In</a:t>
                      </a:r>
                      <a:r>
                        <a:rPr lang="en-ZA" sz="1100" b="0" baseline="0" dirty="0" smtClean="0"/>
                        <a:t> place</a:t>
                      </a:r>
                      <a:endParaRPr lang="en-ZA" sz="1100" b="0" dirty="0"/>
                    </a:p>
                  </a:txBody>
                  <a:tcPr/>
                </a:tc>
              </a:tr>
              <a:tr h="370840">
                <a:tc>
                  <a:txBody>
                    <a:bodyPr/>
                    <a:lstStyle/>
                    <a:p>
                      <a:pPr algn="l"/>
                      <a:r>
                        <a:rPr lang="en-ZA" sz="1100" b="0" i="0" u="none" strike="noStrike" baseline="0" dirty="0" smtClean="0">
                          <a:latin typeface="FunctionPro-Light"/>
                        </a:rPr>
                        <a:t>3 Programmes on the 365 days POA</a:t>
                      </a:r>
                    </a:p>
                    <a:p>
                      <a:pPr algn="l"/>
                      <a:r>
                        <a:rPr lang="en-ZA" sz="1100" b="0" i="0" u="none" strike="noStrike" baseline="0" dirty="0" smtClean="0">
                          <a:latin typeface="FunctionPro-Light"/>
                        </a:rPr>
                        <a:t>coordinated</a:t>
                      </a:r>
                      <a:endParaRPr lang="en-ZA"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Achieved in the period under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sz="1100" b="0" dirty="0"/>
                    </a:p>
                  </a:txBody>
                  <a:tcPr/>
                </a:tc>
                <a:tc>
                  <a:txBody>
                    <a:bodyPr/>
                    <a:lstStyle/>
                    <a:p>
                      <a:r>
                        <a:rPr lang="en-ZA" sz="1100" b="0" dirty="0" smtClean="0"/>
                        <a:t>Reports</a:t>
                      </a:r>
                      <a:r>
                        <a:rPr lang="en-ZA" sz="1100" b="0" baseline="0" dirty="0" smtClean="0"/>
                        <a:t> approved</a:t>
                      </a:r>
                      <a:endParaRPr lang="en-ZA" sz="1100" b="0" dirty="0"/>
                    </a:p>
                  </a:txBody>
                  <a:tcPr/>
                </a:tc>
              </a:tr>
              <a:tr h="370840">
                <a:tc>
                  <a:txBody>
                    <a:bodyPr/>
                    <a:lstStyle/>
                    <a:p>
                      <a:pPr algn="l"/>
                      <a:r>
                        <a:rPr lang="en-ZA" sz="1100" b="0" i="0" u="none" strike="noStrike" baseline="0" dirty="0" smtClean="0">
                          <a:latin typeface="FunctionPro-Light"/>
                        </a:rPr>
                        <a:t>Revised IMC-IPOA for addressing Violence Against Women and Children (VAWC) developed</a:t>
                      </a:r>
                      <a:endParaRPr lang="en-ZA"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Achieved in the period under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r>
                        <a:rPr lang="en-ZA" sz="1100" b="0" dirty="0" smtClean="0"/>
                        <a:t>Reports approved</a:t>
                      </a:r>
                      <a:endParaRPr lang="en-ZA" sz="1100" b="0" dirty="0"/>
                    </a:p>
                  </a:txBody>
                  <a:tcPr/>
                </a:tc>
              </a:tr>
              <a:tr h="370840">
                <a:tc>
                  <a:txBody>
                    <a:bodyPr/>
                    <a:lstStyle/>
                    <a:p>
                      <a:pPr algn="l"/>
                      <a:r>
                        <a:rPr lang="en-ZA" sz="1100" b="0" i="0" u="none" strike="noStrike" baseline="0" dirty="0" smtClean="0">
                          <a:latin typeface="FunctionPro-Light"/>
                        </a:rPr>
                        <a:t>4 Community mobilisation initiatives conducted on socio-economic issues affecting women</a:t>
                      </a:r>
                      <a:endParaRPr lang="en-ZA"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Achieved in the period under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sz="1100" b="0" dirty="0"/>
                    </a:p>
                  </a:txBody>
                  <a:tcPr/>
                </a:tc>
                <a:tc>
                  <a:txBody>
                    <a:bodyPr/>
                    <a:lstStyle/>
                    <a:p>
                      <a:r>
                        <a:rPr lang="en-ZA" sz="1100" b="0" dirty="0" smtClean="0"/>
                        <a:t>Report on</a:t>
                      </a:r>
                      <a:r>
                        <a:rPr lang="en-ZA" sz="1100" b="0" baseline="0" dirty="0" smtClean="0"/>
                        <a:t> community mobilisation held was submitted for approval</a:t>
                      </a:r>
                      <a:endParaRPr lang="en-ZA" sz="1100" b="0" dirty="0"/>
                    </a:p>
                  </a:txBody>
                  <a:tcPr/>
                </a:tc>
              </a:tr>
              <a:tr h="370840">
                <a:tc>
                  <a:txBody>
                    <a:bodyPr/>
                    <a:lstStyle/>
                    <a:p>
                      <a:pPr algn="l"/>
                      <a:r>
                        <a:rPr lang="en-ZA" sz="1100" b="0" i="0" u="none" strike="noStrike" baseline="0" dirty="0" smtClean="0">
                          <a:latin typeface="FunctionPro-Light"/>
                        </a:rPr>
                        <a:t>2 Reports on DoW engagements in multi-lateral forums produced</a:t>
                      </a:r>
                      <a:endParaRPr lang="en-ZA"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Achieved in the period under review</a:t>
                      </a:r>
                    </a:p>
                    <a:p>
                      <a:endParaRPr lang="en-ZA" sz="1100" b="0" dirty="0"/>
                    </a:p>
                  </a:txBody>
                  <a:tcPr/>
                </a:tc>
                <a:tc>
                  <a:txBody>
                    <a:bodyPr/>
                    <a:lstStyle/>
                    <a:p>
                      <a:pPr algn="l"/>
                      <a:r>
                        <a:rPr lang="en-ZA" sz="1100" b="0" i="0" u="none" strike="noStrike" baseline="0" dirty="0" smtClean="0">
                          <a:latin typeface="FunctionPro-Light"/>
                        </a:rPr>
                        <a:t>Report on the 62nd Session of the Commission on the Status of Women approved</a:t>
                      </a:r>
                      <a:endParaRPr lang="en-ZA" sz="1100" b="0" dirty="0"/>
                    </a:p>
                  </a:txBody>
                  <a:tcPr/>
                </a:tc>
              </a:tr>
            </a:tbl>
          </a:graphicData>
        </a:graphic>
      </p:graphicFrame>
    </p:spTree>
    <p:extLst>
      <p:ext uri="{BB962C8B-B14F-4D97-AF65-F5344CB8AC3E}">
        <p14:creationId xmlns:p14="http://schemas.microsoft.com/office/powerpoint/2010/main" xmlns="" val="54661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7360" y="922332"/>
            <a:ext cx="8306488" cy="779462"/>
          </a:xfrm>
        </p:spPr>
        <p:txBody>
          <a:bodyPr>
            <a:normAutofit/>
          </a:bodyPr>
          <a:lstStyle/>
          <a:p>
            <a:pPr algn="ctr"/>
            <a:r>
              <a:rPr lang="en-ZA" sz="2100" b="1" dirty="0" smtClean="0"/>
              <a:t>       6. </a:t>
            </a:r>
            <a:r>
              <a:rPr lang="en-US" sz="2100" b="1" dirty="0" smtClean="0"/>
              <a:t>OUTSTANDING </a:t>
            </a:r>
            <a:r>
              <a:rPr lang="en-US" sz="2100" b="1" dirty="0"/>
              <a:t>TARGETS FROM THE </a:t>
            </a:r>
            <a:r>
              <a:rPr lang="en-US" sz="2100" b="1" dirty="0" smtClean="0"/>
              <a:t>2019/20 </a:t>
            </a:r>
            <a:endParaRPr lang="en-ZA" sz="1600" b="1" dirty="0"/>
          </a:p>
        </p:txBody>
      </p:sp>
      <p:sp>
        <p:nvSpPr>
          <p:cNvPr id="5" name="Content Placeholder 2"/>
          <p:cNvSpPr txBox="1">
            <a:spLocks/>
          </p:cNvSpPr>
          <p:nvPr/>
        </p:nvSpPr>
        <p:spPr>
          <a:xfrm>
            <a:off x="198783" y="1556620"/>
            <a:ext cx="8736495" cy="50498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gn="just">
              <a:lnSpc>
                <a:spcPct val="100000"/>
              </a:lnSpc>
              <a:spcBef>
                <a:spcPts val="575"/>
              </a:spcBef>
              <a:buSzPct val="85000"/>
              <a:buFontTx/>
              <a:buChar char="-"/>
              <a:defRPr/>
            </a:pPr>
            <a:r>
              <a:rPr lang="en-ZA" spc="30" dirty="0" smtClean="0">
                <a:solidFill>
                  <a:srgbClr val="001F00"/>
                </a:solidFill>
                <a:ea typeface="Times New Roman" panose="02020603050405020304" pitchFamily="18" charset="0"/>
              </a:rPr>
              <a:t>Progress </a:t>
            </a:r>
            <a:r>
              <a:rPr lang="en-ZA" spc="30" dirty="0">
                <a:solidFill>
                  <a:srgbClr val="001F00"/>
                </a:solidFill>
                <a:ea typeface="Times New Roman" panose="02020603050405020304" pitchFamily="18" charset="0"/>
              </a:rPr>
              <a:t>with implementing outstanding targets from the </a:t>
            </a:r>
            <a:r>
              <a:rPr lang="en-ZA" spc="30" dirty="0" smtClean="0">
                <a:solidFill>
                  <a:srgbClr val="001F00"/>
                </a:solidFill>
                <a:ea typeface="Times New Roman" panose="02020603050405020304" pitchFamily="18" charset="0"/>
              </a:rPr>
              <a:t>2019/20 </a:t>
            </a:r>
            <a:r>
              <a:rPr lang="en-ZA" spc="30" dirty="0">
                <a:solidFill>
                  <a:srgbClr val="001F00"/>
                </a:solidFill>
                <a:ea typeface="Times New Roman" panose="02020603050405020304" pitchFamily="18" charset="0"/>
              </a:rPr>
              <a:t>financial year </a:t>
            </a:r>
            <a:r>
              <a:rPr lang="en-ZA" spc="30" dirty="0" smtClean="0">
                <a:solidFill>
                  <a:srgbClr val="001F00"/>
                </a:solidFill>
                <a:ea typeface="Times New Roman" panose="02020603050405020304" pitchFamily="18" charset="0"/>
              </a:rPr>
              <a:t>and carried </a:t>
            </a:r>
            <a:r>
              <a:rPr lang="en-ZA" spc="30" dirty="0">
                <a:solidFill>
                  <a:srgbClr val="001F00"/>
                </a:solidFill>
                <a:ea typeface="Times New Roman" panose="02020603050405020304" pitchFamily="18" charset="0"/>
              </a:rPr>
              <a:t>over into </a:t>
            </a:r>
            <a:r>
              <a:rPr lang="en-ZA" spc="30" dirty="0" smtClean="0">
                <a:solidFill>
                  <a:srgbClr val="001F00"/>
                </a:solidFill>
                <a:ea typeface="Times New Roman" panose="02020603050405020304" pitchFamily="18" charset="0"/>
              </a:rPr>
              <a:t>2020/21</a:t>
            </a:r>
            <a:r>
              <a:rPr lang="en-US" dirty="0" smtClean="0">
                <a:solidFill>
                  <a:prstClr val="black"/>
                </a:solidFill>
              </a:rPr>
              <a:t>.</a:t>
            </a:r>
          </a:p>
          <a:p>
            <a:pPr marL="400050" lvl="2" indent="0" algn="just">
              <a:lnSpc>
                <a:spcPct val="100000"/>
              </a:lnSpc>
              <a:spcBef>
                <a:spcPts val="575"/>
              </a:spcBef>
              <a:buSzPct val="85000"/>
              <a:buNone/>
              <a:defRPr/>
            </a:pPr>
            <a:endParaRPr lang="en-ZA" dirty="0" smtClean="0">
              <a:solidFill>
                <a:prstClr val="black"/>
              </a:solidFill>
            </a:endParaRPr>
          </a:p>
          <a:p>
            <a:pPr marL="400050" lvl="2" indent="0" algn="just">
              <a:lnSpc>
                <a:spcPct val="100000"/>
              </a:lnSpc>
              <a:spcBef>
                <a:spcPts val="575"/>
              </a:spcBef>
              <a:buSzPct val="85000"/>
              <a:buNone/>
              <a:defRPr/>
            </a:pPr>
            <a:endParaRPr lang="en-ZA" dirty="0" smtClean="0">
              <a:solidFill>
                <a:prstClr val="black"/>
              </a:solidFill>
            </a:endParaRPr>
          </a:p>
          <a:p>
            <a:pPr marL="400050" lvl="2" indent="0" algn="just">
              <a:lnSpc>
                <a:spcPct val="100000"/>
              </a:lnSpc>
              <a:spcBef>
                <a:spcPts val="575"/>
              </a:spcBef>
              <a:buSzPct val="85000"/>
              <a:buNone/>
              <a:defRPr/>
            </a:pPr>
            <a:endParaRPr lang="en-ZA" dirty="0">
              <a:solidFill>
                <a:prstClr val="black"/>
              </a:solidFill>
            </a:endParaRPr>
          </a:p>
          <a:p>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3007442488"/>
              </p:ext>
            </p:extLst>
          </p:nvPr>
        </p:nvGraphicFramePr>
        <p:xfrm>
          <a:off x="381397" y="2337158"/>
          <a:ext cx="8371266" cy="3001772"/>
        </p:xfrm>
        <a:graphic>
          <a:graphicData uri="http://schemas.openxmlformats.org/drawingml/2006/table">
            <a:tbl>
              <a:tblPr firstRow="1" bandRow="1">
                <a:tableStyleId>{5C22544A-7EE6-4342-B048-85BDC9FD1C3A}</a:tableStyleId>
              </a:tblPr>
              <a:tblGrid>
                <a:gridCol w="3090929"/>
                <a:gridCol w="2489915"/>
                <a:gridCol w="2790422"/>
              </a:tblGrid>
              <a:tr h="370840">
                <a:tc>
                  <a:txBody>
                    <a:bodyPr/>
                    <a:lstStyle/>
                    <a:p>
                      <a:r>
                        <a:rPr lang="en-ZA" dirty="0" smtClean="0"/>
                        <a:t>2019/20 targets</a:t>
                      </a:r>
                      <a:endParaRPr lang="en-ZA" dirty="0"/>
                    </a:p>
                  </a:txBody>
                  <a:tcPr/>
                </a:tc>
                <a:tc>
                  <a:txBody>
                    <a:bodyPr/>
                    <a:lstStyle/>
                    <a:p>
                      <a:r>
                        <a:rPr lang="en-ZA" dirty="0" smtClean="0"/>
                        <a:t>Carried</a:t>
                      </a:r>
                      <a:r>
                        <a:rPr lang="en-ZA" baseline="0" dirty="0" smtClean="0"/>
                        <a:t> over 2020/21</a:t>
                      </a:r>
                      <a:endParaRPr lang="en-ZA" dirty="0"/>
                    </a:p>
                  </a:txBody>
                  <a:tcPr/>
                </a:tc>
                <a:tc>
                  <a:txBody>
                    <a:bodyPr/>
                    <a:lstStyle/>
                    <a:p>
                      <a:r>
                        <a:rPr lang="en-ZA" dirty="0" smtClean="0"/>
                        <a:t>Status</a:t>
                      </a:r>
                      <a:endParaRPr lang="en-ZA" dirty="0"/>
                    </a:p>
                  </a:txBody>
                  <a:tcPr/>
                </a:tc>
              </a:tr>
              <a:tr h="370840">
                <a:tc>
                  <a:txBody>
                    <a:bodyPr/>
                    <a:lstStyle/>
                    <a:p>
                      <a:pPr algn="l"/>
                      <a:r>
                        <a:rPr lang="en-ZA" sz="1100" b="0" i="0" u="none" strike="noStrike" baseline="0" dirty="0" smtClean="0">
                          <a:latin typeface="Arial" panose="020B0604020202020204" pitchFamily="34" charset="0"/>
                          <a:cs typeface="Arial" panose="020B0604020202020204" pitchFamily="34" charset="0"/>
                        </a:rPr>
                        <a:t>95% of external audit recommendation</a:t>
                      </a:r>
                    </a:p>
                    <a:p>
                      <a:pPr algn="l"/>
                      <a:r>
                        <a:rPr lang="en-ZA" sz="1100" b="0" i="0" u="none" strike="noStrike" baseline="0" dirty="0" smtClean="0">
                          <a:latin typeface="Arial" panose="020B0604020202020204" pitchFamily="34" charset="0"/>
                          <a:cs typeface="Arial" panose="020B0604020202020204" pitchFamily="34" charset="0"/>
                        </a:rPr>
                        <a:t>implemented</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For</a:t>
                      </a:r>
                      <a:r>
                        <a:rPr lang="en-ZA" sz="1100" baseline="0" dirty="0" smtClean="0">
                          <a:latin typeface="Arial" panose="020B0604020202020204" pitchFamily="34" charset="0"/>
                          <a:cs typeface="Arial" panose="020B0604020202020204" pitchFamily="34" charset="0"/>
                        </a:rPr>
                        <a:t> finalisation, however not in the APP 2020/21</a:t>
                      </a:r>
                      <a:endParaRPr lang="en-ZA" sz="1100" dirty="0">
                        <a:latin typeface="Arial" panose="020B0604020202020204" pitchFamily="34" charset="0"/>
                        <a:cs typeface="Arial" panose="020B0604020202020204" pitchFamily="34" charset="0"/>
                      </a:endParaRPr>
                    </a:p>
                  </a:txBody>
                  <a:tcPr/>
                </a:tc>
                <a:tc>
                  <a:txBody>
                    <a:bodyPr/>
                    <a:lstStyle/>
                    <a:p>
                      <a:r>
                        <a:rPr lang="en-US" sz="1100" b="0" dirty="0" smtClean="0">
                          <a:solidFill>
                            <a:schemeClr val="tx1"/>
                          </a:solidFill>
                          <a:latin typeface="Arial" panose="020B0604020202020204" pitchFamily="34" charset="0"/>
                          <a:cs typeface="Arial" panose="020B0604020202020204" pitchFamily="34" charset="0"/>
                        </a:rPr>
                        <a:t>The department resolved 72,88% of the audit finding against the target of 75% by the end f the 2019/20 FY. </a:t>
                      </a:r>
                    </a:p>
                    <a:p>
                      <a:endParaRPr lang="en-ZA" sz="1100" b="1" dirty="0">
                        <a:solidFill>
                          <a:srgbClr val="FF0000"/>
                        </a:solidFill>
                        <a:latin typeface="Arial" panose="020B0604020202020204" pitchFamily="34" charset="0"/>
                        <a:cs typeface="Arial" panose="020B0604020202020204" pitchFamily="34" charset="0"/>
                      </a:endParaRPr>
                    </a:p>
                  </a:txBody>
                  <a:tcPr/>
                </a:tc>
              </a:tr>
              <a:tr h="370840">
                <a:tc>
                  <a:txBody>
                    <a:bodyPr/>
                    <a:lstStyle/>
                    <a:p>
                      <a:pPr algn="l"/>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National Council on Gender Based Violence established</a:t>
                      </a:r>
                      <a:endParaRPr lang="en-ZA" sz="1100" dirty="0">
                        <a:latin typeface="Arial" panose="020B0604020202020204" pitchFamily="34" charset="0"/>
                        <a:cs typeface="Arial" panose="020B0604020202020204" pitchFamily="34" charset="0"/>
                      </a:endParaRPr>
                    </a:p>
                  </a:txBody>
                  <a:tcPr/>
                </a:tc>
                <a:tc>
                  <a:txBody>
                    <a:bodyPr/>
                    <a:lstStyle/>
                    <a:p>
                      <a:r>
                        <a:rPr lang="en-ZA" sz="1100" b="0" dirty="0" smtClean="0">
                          <a:latin typeface="Arial" panose="020B0604020202020204" pitchFamily="34" charset="0"/>
                          <a:cs typeface="Arial" panose="020B0604020202020204" pitchFamily="34" charset="0"/>
                        </a:rPr>
                        <a:t>Differed to 2020/21 financial year</a:t>
                      </a:r>
                      <a:endParaRPr lang="en-ZA" sz="1100" b="0" dirty="0">
                        <a:latin typeface="Arial" panose="020B0604020202020204" pitchFamily="34" charset="0"/>
                        <a:cs typeface="Arial" panose="020B0604020202020204" pitchFamily="34" charset="0"/>
                      </a:endParaRPr>
                    </a:p>
                  </a:txBody>
                  <a:tcPr/>
                </a:tc>
                <a:tc>
                  <a:txBody>
                    <a:bodyPr/>
                    <a:lstStyle/>
                    <a:p>
                      <a:r>
                        <a:rPr lang="en-ZA" sz="1100" b="0" dirty="0" smtClean="0">
                          <a:solidFill>
                            <a:schemeClr val="tx1"/>
                          </a:solidFill>
                          <a:latin typeface="Arial" panose="020B0604020202020204" pitchFamily="34" charset="0"/>
                          <a:cs typeface="Arial" panose="020B0604020202020204" pitchFamily="34" charset="0"/>
                        </a:rPr>
                        <a:t>The</a:t>
                      </a:r>
                      <a:r>
                        <a:rPr lang="en-ZA" sz="1100" b="0" baseline="0" dirty="0" smtClean="0">
                          <a:solidFill>
                            <a:schemeClr val="tx1"/>
                          </a:solidFill>
                          <a:latin typeface="Arial" panose="020B0604020202020204" pitchFamily="34" charset="0"/>
                          <a:cs typeface="Arial" panose="020B0604020202020204" pitchFamily="34" charset="0"/>
                        </a:rPr>
                        <a:t> process of the establishment of the </a:t>
                      </a:r>
                      <a:r>
                        <a:rPr lang="en-US" sz="1100" b="0" baseline="0" dirty="0" smtClean="0">
                          <a:solidFill>
                            <a:schemeClr val="tx1"/>
                          </a:solidFill>
                          <a:latin typeface="Arial" panose="020B0604020202020204" pitchFamily="34" charset="0"/>
                          <a:cs typeface="Arial" panose="020B0604020202020204" pitchFamily="34" charset="0"/>
                        </a:rPr>
                        <a:t>National Council on Gender Based Violence has been deferred to the 2020/21 FY due to the NSP on GBVF having been approved in March 2020.</a:t>
                      </a:r>
                    </a:p>
                    <a:p>
                      <a:endParaRPr lang="en-ZA" sz="1100" b="0" dirty="0">
                        <a:solidFill>
                          <a:srgbClr val="FF0000"/>
                        </a:solidFill>
                        <a:latin typeface="Arial" panose="020B0604020202020204" pitchFamily="34" charset="0"/>
                        <a:cs typeface="Arial" panose="020B0604020202020204" pitchFamily="34" charset="0"/>
                      </a:endParaRPr>
                    </a:p>
                  </a:txBody>
                  <a:tcPr/>
                </a:tc>
              </a:tr>
              <a:tr h="37084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Disability Inclusion embedded in Government-wide Institutional Arrangements</a:t>
                      </a:r>
                    </a:p>
                    <a:p>
                      <a:pPr algn="l"/>
                      <a:endParaRPr lang="en-ZA" sz="1100" dirty="0">
                        <a:latin typeface="Arial" panose="020B0604020202020204" pitchFamily="34" charset="0"/>
                        <a:cs typeface="Arial" panose="020B0604020202020204" pitchFamily="34" charset="0"/>
                      </a:endParaRPr>
                    </a:p>
                  </a:txBody>
                  <a:tcPr/>
                </a:tc>
                <a:tc>
                  <a:txBody>
                    <a:bodyPr/>
                    <a:lstStyle/>
                    <a:p>
                      <a:r>
                        <a:rPr lang="en-ZA" sz="1100" b="0" dirty="0" smtClean="0">
                          <a:latin typeface="Arial" panose="020B0604020202020204" pitchFamily="34" charset="0"/>
                          <a:cs typeface="Arial" panose="020B0604020202020204" pitchFamily="34" charset="0"/>
                        </a:rPr>
                        <a:t>Continuing in 2020/21 financial year </a:t>
                      </a:r>
                      <a:endParaRPr lang="en-ZA" sz="1100" b="0" dirty="0">
                        <a:latin typeface="Arial" panose="020B0604020202020204" pitchFamily="34" charset="0"/>
                        <a:cs typeface="Arial" panose="020B0604020202020204" pitchFamily="34" charset="0"/>
                      </a:endParaRPr>
                    </a:p>
                  </a:txBody>
                  <a:tcPr/>
                </a:tc>
                <a:tc>
                  <a:txBody>
                    <a:bodyPr/>
                    <a:lstStyle/>
                    <a:p>
                      <a:r>
                        <a:rPr lang="en-ZA" sz="1100" b="0" dirty="0" smtClean="0">
                          <a:solidFill>
                            <a:schemeClr val="tx1"/>
                          </a:solidFill>
                          <a:latin typeface="Arial" panose="020B0604020202020204" pitchFamily="34" charset="0"/>
                          <a:cs typeface="Arial" panose="020B0604020202020204" pitchFamily="34" charset="0"/>
                        </a:rPr>
                        <a:t>The Q1 target has been towards the achievement of annual target. </a:t>
                      </a:r>
                      <a:endParaRPr lang="en-ZA" sz="1100" b="0" dirty="0">
                        <a:solidFill>
                          <a:schemeClr val="tx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3559630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1065582"/>
            <a:ext cx="8756374" cy="779462"/>
          </a:xfrm>
        </p:spPr>
        <p:txBody>
          <a:bodyPr>
            <a:normAutofit/>
          </a:bodyPr>
          <a:lstStyle/>
          <a:p>
            <a:pPr algn="ctr"/>
            <a:r>
              <a:rPr lang="en-ZA" sz="2100" b="1" dirty="0" smtClean="0"/>
              <a:t>7. PLAN TO IMPROVE THE PERFORMANCE OF DEPT</a:t>
            </a:r>
            <a:endParaRPr lang="en-ZA" sz="1600" b="1" dirty="0"/>
          </a:p>
        </p:txBody>
      </p:sp>
      <p:sp>
        <p:nvSpPr>
          <p:cNvPr id="5" name="Content Placeholder 2"/>
          <p:cNvSpPr txBox="1">
            <a:spLocks/>
          </p:cNvSpPr>
          <p:nvPr/>
        </p:nvSpPr>
        <p:spPr>
          <a:xfrm>
            <a:off x="198783" y="1845044"/>
            <a:ext cx="8736495" cy="50498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gn="just">
              <a:lnSpc>
                <a:spcPct val="100000"/>
              </a:lnSpc>
              <a:spcBef>
                <a:spcPts val="575"/>
              </a:spcBef>
              <a:buSzPct val="85000"/>
              <a:buFontTx/>
              <a:buChar char="-"/>
              <a:defRPr/>
            </a:pPr>
            <a:r>
              <a:rPr lang="en-US" dirty="0">
                <a:solidFill>
                  <a:prstClr val="black"/>
                </a:solidFill>
              </a:rPr>
              <a:t>During 2019/20 the Department </a:t>
            </a:r>
            <a:r>
              <a:rPr lang="en-US" dirty="0" smtClean="0">
                <a:solidFill>
                  <a:prstClr val="black"/>
                </a:solidFill>
              </a:rPr>
              <a:t>embarked </a:t>
            </a:r>
            <a:r>
              <a:rPr lang="en-US" dirty="0">
                <a:solidFill>
                  <a:prstClr val="black"/>
                </a:solidFill>
              </a:rPr>
              <a:t>in the process of the review of Policy on Planning, Monitoring, and Reporting and </a:t>
            </a:r>
            <a:r>
              <a:rPr lang="en-US" dirty="0" smtClean="0">
                <a:solidFill>
                  <a:prstClr val="black"/>
                </a:solidFill>
              </a:rPr>
              <a:t>the </a:t>
            </a:r>
            <a:r>
              <a:rPr lang="en-US" dirty="0">
                <a:solidFill>
                  <a:prstClr val="black"/>
                </a:solidFill>
              </a:rPr>
              <a:t>Standard Operating Procedures (SOP) on the Policy. The review  </a:t>
            </a:r>
            <a:r>
              <a:rPr lang="en-US" dirty="0" smtClean="0">
                <a:solidFill>
                  <a:prstClr val="black"/>
                </a:solidFill>
              </a:rPr>
              <a:t>process was necessitated by the integration of the Youth and Disability programmes and allowed management to contribute into the policy and agree on its contents.</a:t>
            </a:r>
          </a:p>
          <a:p>
            <a:pPr marL="285750" lvl="1" indent="-285750" algn="just">
              <a:lnSpc>
                <a:spcPct val="100000"/>
              </a:lnSpc>
              <a:spcBef>
                <a:spcPts val="575"/>
              </a:spcBef>
              <a:buSzPct val="85000"/>
              <a:buFontTx/>
              <a:buChar char="-"/>
              <a:defRPr/>
            </a:pPr>
            <a:r>
              <a:rPr lang="en-US" dirty="0" smtClean="0">
                <a:solidFill>
                  <a:prstClr val="black"/>
                </a:solidFill>
              </a:rPr>
              <a:t>The </a:t>
            </a:r>
            <a:r>
              <a:rPr lang="en-US" dirty="0">
                <a:solidFill>
                  <a:prstClr val="black"/>
                </a:solidFill>
              </a:rPr>
              <a:t>whole purpose of the review </a:t>
            </a:r>
            <a:r>
              <a:rPr lang="en-US" dirty="0" smtClean="0">
                <a:solidFill>
                  <a:prstClr val="black"/>
                </a:solidFill>
              </a:rPr>
              <a:t>will also contribute in the improvement </a:t>
            </a:r>
            <a:r>
              <a:rPr lang="en-US" dirty="0">
                <a:solidFill>
                  <a:prstClr val="black"/>
                </a:solidFill>
              </a:rPr>
              <a:t>the performance of the </a:t>
            </a:r>
            <a:r>
              <a:rPr lang="en-US" dirty="0" smtClean="0">
                <a:solidFill>
                  <a:prstClr val="black"/>
                </a:solidFill>
              </a:rPr>
              <a:t>department as the management thereof was discussed and agreed upon.  </a:t>
            </a:r>
          </a:p>
          <a:p>
            <a:pPr marL="285750" lvl="1" indent="-285750" algn="just">
              <a:lnSpc>
                <a:spcPct val="100000"/>
              </a:lnSpc>
              <a:spcBef>
                <a:spcPts val="575"/>
              </a:spcBef>
              <a:buSzPct val="85000"/>
              <a:buFontTx/>
              <a:buChar char="-"/>
              <a:defRPr/>
            </a:pPr>
            <a:r>
              <a:rPr lang="en-US" dirty="0" smtClean="0">
                <a:solidFill>
                  <a:prstClr val="black"/>
                </a:solidFill>
              </a:rPr>
              <a:t>The policy also, instate </a:t>
            </a:r>
            <a:r>
              <a:rPr lang="en-US" dirty="0">
                <a:solidFill>
                  <a:prstClr val="black"/>
                </a:solidFill>
              </a:rPr>
              <a:t>clearly on what has been done to address any outstanding targets from the previous </a:t>
            </a:r>
            <a:r>
              <a:rPr lang="en-US" dirty="0" smtClean="0">
                <a:solidFill>
                  <a:prstClr val="black"/>
                </a:solidFill>
              </a:rPr>
              <a:t>quarter to </a:t>
            </a:r>
            <a:r>
              <a:rPr lang="en-US" dirty="0">
                <a:solidFill>
                  <a:prstClr val="black"/>
                </a:solidFill>
              </a:rPr>
              <a:t>the next </a:t>
            </a:r>
            <a:r>
              <a:rPr lang="en-US" dirty="0" smtClean="0">
                <a:solidFill>
                  <a:prstClr val="black"/>
                </a:solidFill>
              </a:rPr>
              <a:t>quarter/financial </a:t>
            </a:r>
            <a:r>
              <a:rPr lang="en-US" dirty="0">
                <a:solidFill>
                  <a:prstClr val="black"/>
                </a:solidFill>
              </a:rPr>
              <a:t>year. </a:t>
            </a:r>
            <a:endParaRPr lang="en-US" dirty="0" smtClean="0">
              <a:solidFill>
                <a:prstClr val="black"/>
              </a:solidFill>
            </a:endParaRPr>
          </a:p>
          <a:p>
            <a:pPr marL="285750" lvl="1" indent="-285750" algn="just">
              <a:lnSpc>
                <a:spcPct val="100000"/>
              </a:lnSpc>
              <a:spcBef>
                <a:spcPts val="575"/>
              </a:spcBef>
              <a:buSzPct val="85000"/>
              <a:buFontTx/>
              <a:buChar char="-"/>
              <a:defRPr/>
            </a:pPr>
            <a:r>
              <a:rPr lang="en-US" dirty="0" smtClean="0">
                <a:solidFill>
                  <a:prstClr val="black"/>
                </a:solidFill>
              </a:rPr>
              <a:t>Governance structures are convened regularly as a vehicle to receive monthly reports and assess interventions for the achievement of targets. </a:t>
            </a:r>
          </a:p>
          <a:p>
            <a:pPr marL="400050" lvl="2" indent="0" algn="just">
              <a:lnSpc>
                <a:spcPct val="100000"/>
              </a:lnSpc>
              <a:spcBef>
                <a:spcPts val="575"/>
              </a:spcBef>
              <a:buSzPct val="85000"/>
              <a:buNone/>
              <a:defRPr/>
            </a:pPr>
            <a:endParaRPr lang="en-ZA" dirty="0" smtClean="0">
              <a:solidFill>
                <a:prstClr val="black"/>
              </a:solidFill>
            </a:endParaRPr>
          </a:p>
          <a:p>
            <a:pPr marL="400050" lvl="2" indent="0" algn="just">
              <a:lnSpc>
                <a:spcPct val="100000"/>
              </a:lnSpc>
              <a:spcBef>
                <a:spcPts val="575"/>
              </a:spcBef>
              <a:buSzPct val="85000"/>
              <a:buNone/>
              <a:defRPr/>
            </a:pPr>
            <a:endParaRPr lang="en-ZA" dirty="0" smtClean="0">
              <a:solidFill>
                <a:prstClr val="black"/>
              </a:solidFill>
            </a:endParaRPr>
          </a:p>
          <a:p>
            <a:pPr marL="400050" lvl="2" indent="0" algn="just">
              <a:lnSpc>
                <a:spcPct val="100000"/>
              </a:lnSpc>
              <a:spcBef>
                <a:spcPts val="575"/>
              </a:spcBef>
              <a:buSzPct val="85000"/>
              <a:buNone/>
              <a:defRPr/>
            </a:pPr>
            <a:endParaRPr lang="en-ZA" dirty="0">
              <a:solidFill>
                <a:prstClr val="black"/>
              </a:solidFill>
            </a:endParaRPr>
          </a:p>
          <a:p>
            <a:endParaRPr lang="en-ZA" dirty="0"/>
          </a:p>
        </p:txBody>
      </p:sp>
    </p:spTree>
    <p:extLst>
      <p:ext uri="{BB962C8B-B14F-4D97-AF65-F5344CB8AC3E}">
        <p14:creationId xmlns:p14="http://schemas.microsoft.com/office/powerpoint/2010/main" xmlns="" val="878448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1005444"/>
            <a:ext cx="8756374" cy="779462"/>
          </a:xfrm>
        </p:spPr>
        <p:txBody>
          <a:bodyPr>
            <a:normAutofit/>
          </a:bodyPr>
          <a:lstStyle/>
          <a:p>
            <a:pPr algn="ctr"/>
            <a:r>
              <a:rPr lang="en-ZA" sz="2100" b="1" dirty="0" smtClean="0"/>
              <a:t> 8. </a:t>
            </a:r>
            <a:r>
              <a:rPr lang="en-ZA" sz="1600" b="1" dirty="0" smtClean="0"/>
              <a:t>OVERALL PERFORMANCE INFORMATION FOR Q4 2019/20</a:t>
            </a:r>
            <a:endParaRPr lang="en-ZA" sz="1600" b="1" dirty="0"/>
          </a:p>
        </p:txBody>
      </p:sp>
      <p:sp>
        <p:nvSpPr>
          <p:cNvPr id="2" name="Rectangle 1"/>
          <p:cNvSpPr/>
          <p:nvPr/>
        </p:nvSpPr>
        <p:spPr>
          <a:xfrm>
            <a:off x="369870" y="1719227"/>
            <a:ext cx="8239874" cy="830997"/>
          </a:xfrm>
          <a:prstGeom prst="rect">
            <a:avLst/>
          </a:prstGeom>
        </p:spPr>
        <p:txBody>
          <a:bodyPr wrap="square">
            <a:spAutoFit/>
          </a:bodyPr>
          <a:lstStyle/>
          <a:p>
            <a:pPr algn="just"/>
            <a:r>
              <a:rPr lang="en-ZA" sz="1600" dirty="0">
                <a:latin typeface="Arial" panose="020B0604020202020204" pitchFamily="34" charset="0"/>
                <a:ea typeface="PMingLiU"/>
              </a:rPr>
              <a:t>Figure below provides a graphic of overall performance of DWYPD in relation to set Quarter </a:t>
            </a:r>
            <a:r>
              <a:rPr lang="en-ZA" sz="1600" dirty="0" smtClean="0">
                <a:latin typeface="Arial" panose="020B0604020202020204" pitchFamily="34" charset="0"/>
                <a:ea typeface="PMingLiU"/>
              </a:rPr>
              <a:t>4 targets </a:t>
            </a:r>
            <a:r>
              <a:rPr lang="en-ZA" sz="1600" dirty="0">
                <a:latin typeface="Arial" panose="020B0604020202020204" pitchFamily="34" charset="0"/>
                <a:ea typeface="PMingLiU"/>
              </a:rPr>
              <a:t>outlined in the 2019/20 Annual Performance Plan. Out of </a:t>
            </a:r>
            <a:r>
              <a:rPr lang="en-ZA" sz="1600" dirty="0" smtClean="0">
                <a:latin typeface="Arial" panose="020B0604020202020204" pitchFamily="34" charset="0"/>
                <a:ea typeface="PMingLiU"/>
              </a:rPr>
              <a:t>36 targets </a:t>
            </a:r>
            <a:r>
              <a:rPr lang="en-ZA" sz="1600" dirty="0">
                <a:latin typeface="Arial" panose="020B0604020202020204" pitchFamily="34" charset="0"/>
                <a:ea typeface="PMingLiU"/>
              </a:rPr>
              <a:t>planned, </a:t>
            </a:r>
            <a:r>
              <a:rPr lang="en-ZA" sz="1600" dirty="0" smtClean="0">
                <a:latin typeface="Arial" panose="020B0604020202020204" pitchFamily="34" charset="0"/>
                <a:ea typeface="PMingLiU"/>
              </a:rPr>
              <a:t>32 (89%) </a:t>
            </a:r>
            <a:r>
              <a:rPr lang="en-ZA" sz="1600" dirty="0">
                <a:latin typeface="Arial" panose="020B0604020202020204" pitchFamily="34" charset="0"/>
                <a:ea typeface="PMingLiU"/>
              </a:rPr>
              <a:t>targets were </a:t>
            </a:r>
            <a:r>
              <a:rPr lang="en-ZA" sz="1600" dirty="0" smtClean="0">
                <a:latin typeface="Arial" panose="020B0604020202020204" pitchFamily="34" charset="0"/>
                <a:ea typeface="PMingLiU"/>
              </a:rPr>
              <a:t>achieved while 4 (11%) </a:t>
            </a:r>
            <a:r>
              <a:rPr lang="en-ZA" sz="1600" dirty="0">
                <a:latin typeface="Arial" panose="020B0604020202020204" pitchFamily="34" charset="0"/>
                <a:ea typeface="PMingLiU"/>
              </a:rPr>
              <a:t>were not </a:t>
            </a:r>
            <a:r>
              <a:rPr lang="en-ZA" sz="1600" dirty="0" smtClean="0">
                <a:latin typeface="Arial" panose="020B0604020202020204" pitchFamily="34" charset="0"/>
                <a:ea typeface="PMingLiU"/>
              </a:rPr>
              <a:t>achieved</a:t>
            </a:r>
            <a:endParaRPr lang="en-ZA" sz="1600" dirty="0"/>
          </a:p>
        </p:txBody>
      </p:sp>
      <p:graphicFrame>
        <p:nvGraphicFramePr>
          <p:cNvPr id="5" name="Chart 4"/>
          <p:cNvGraphicFramePr>
            <a:graphicFrameLocks/>
          </p:cNvGraphicFramePr>
          <p:nvPr>
            <p:extLst>
              <p:ext uri="{D42A27DB-BD31-4B8C-83A1-F6EECF244321}">
                <p14:modId xmlns:p14="http://schemas.microsoft.com/office/powerpoint/2010/main" xmlns="" val="824738686"/>
              </p:ext>
            </p:extLst>
          </p:nvPr>
        </p:nvGraphicFramePr>
        <p:xfrm>
          <a:off x="1928812" y="2817253"/>
          <a:ext cx="5286375"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16844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1005444"/>
            <a:ext cx="8756374" cy="779462"/>
          </a:xfrm>
        </p:spPr>
        <p:txBody>
          <a:bodyPr>
            <a:normAutofit/>
          </a:bodyPr>
          <a:lstStyle/>
          <a:p>
            <a:pPr algn="ctr"/>
            <a:r>
              <a:rPr lang="en-ZA" sz="2100" b="1" dirty="0" smtClean="0"/>
              <a:t> </a:t>
            </a:r>
            <a:r>
              <a:rPr lang="en-ZA" sz="1600" b="1" dirty="0" smtClean="0"/>
              <a:t>PROGRAMME 1: PERFORMANCE INFORMATION FOR Q4</a:t>
            </a:r>
            <a:endParaRPr lang="en-ZA" sz="1600" b="1" dirty="0"/>
          </a:p>
        </p:txBody>
      </p:sp>
      <p:sp>
        <p:nvSpPr>
          <p:cNvPr id="2" name="Rectangle 1"/>
          <p:cNvSpPr/>
          <p:nvPr/>
        </p:nvSpPr>
        <p:spPr>
          <a:xfrm>
            <a:off x="369870" y="1909036"/>
            <a:ext cx="8239874" cy="830997"/>
          </a:xfrm>
          <a:prstGeom prst="rect">
            <a:avLst/>
          </a:prstGeom>
        </p:spPr>
        <p:txBody>
          <a:bodyPr wrap="square">
            <a:spAutoFit/>
          </a:bodyPr>
          <a:lstStyle/>
          <a:p>
            <a:pPr algn="just"/>
            <a:r>
              <a:rPr lang="en-US" sz="1600" dirty="0">
                <a:latin typeface="Arial" panose="020B0604020202020204" pitchFamily="34" charset="0"/>
                <a:ea typeface="PMingLiU"/>
              </a:rPr>
              <a:t>Figure below provides a graphic of overall performance of Programme 1 in relation to set Quarter </a:t>
            </a:r>
            <a:r>
              <a:rPr lang="en-US" sz="1600" dirty="0" smtClean="0">
                <a:latin typeface="Arial" panose="020B0604020202020204" pitchFamily="34" charset="0"/>
                <a:ea typeface="PMingLiU"/>
              </a:rPr>
              <a:t>4 targets </a:t>
            </a:r>
            <a:r>
              <a:rPr lang="en-US" sz="1600" dirty="0">
                <a:latin typeface="Arial" panose="020B0604020202020204" pitchFamily="34" charset="0"/>
                <a:ea typeface="PMingLiU"/>
              </a:rPr>
              <a:t>outlined in the DWYPD 2019/20 Annual Performance Plan. Out of </a:t>
            </a:r>
            <a:r>
              <a:rPr lang="en-US" sz="1600" dirty="0" smtClean="0">
                <a:latin typeface="Arial" panose="020B0604020202020204" pitchFamily="34" charset="0"/>
                <a:ea typeface="PMingLiU"/>
              </a:rPr>
              <a:t>12 targets </a:t>
            </a:r>
            <a:r>
              <a:rPr lang="en-US" sz="1600" dirty="0">
                <a:latin typeface="Arial" panose="020B0604020202020204" pitchFamily="34" charset="0"/>
                <a:ea typeface="PMingLiU"/>
              </a:rPr>
              <a:t>planned, </a:t>
            </a:r>
            <a:r>
              <a:rPr lang="en-US" sz="1600" dirty="0" smtClean="0">
                <a:latin typeface="Arial" panose="020B0604020202020204" pitchFamily="34" charset="0"/>
                <a:ea typeface="PMingLiU"/>
              </a:rPr>
              <a:t>10 (83%) </a:t>
            </a:r>
            <a:r>
              <a:rPr lang="en-US" sz="1600" dirty="0">
                <a:latin typeface="Arial" panose="020B0604020202020204" pitchFamily="34" charset="0"/>
                <a:ea typeface="PMingLiU"/>
              </a:rPr>
              <a:t>targets were achieved, while </a:t>
            </a:r>
            <a:r>
              <a:rPr lang="en-US" sz="1600" dirty="0" smtClean="0">
                <a:latin typeface="Arial" panose="020B0604020202020204" pitchFamily="34" charset="0"/>
                <a:ea typeface="PMingLiU"/>
              </a:rPr>
              <a:t>2 (17%) </a:t>
            </a:r>
            <a:r>
              <a:rPr lang="en-US" sz="1600" dirty="0">
                <a:latin typeface="Arial" panose="020B0604020202020204" pitchFamily="34" charset="0"/>
                <a:ea typeface="PMingLiU"/>
              </a:rPr>
              <a:t>were not achieved</a:t>
            </a:r>
            <a:endParaRPr lang="en-ZA" sz="1600" dirty="0"/>
          </a:p>
        </p:txBody>
      </p:sp>
      <p:graphicFrame>
        <p:nvGraphicFramePr>
          <p:cNvPr id="5" name="Chart 4"/>
          <p:cNvGraphicFramePr/>
          <p:nvPr>
            <p:extLst>
              <p:ext uri="{D42A27DB-BD31-4B8C-83A1-F6EECF244321}">
                <p14:modId xmlns:p14="http://schemas.microsoft.com/office/powerpoint/2010/main" xmlns="" val="1920451511"/>
              </p:ext>
            </p:extLst>
          </p:nvPr>
        </p:nvGraphicFramePr>
        <p:xfrm>
          <a:off x="2286000" y="2891307"/>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46450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545" y="1038243"/>
            <a:ext cx="8756374" cy="779462"/>
          </a:xfrm>
        </p:spPr>
        <p:txBody>
          <a:bodyPr>
            <a:normAutofit/>
          </a:bodyPr>
          <a:lstStyle/>
          <a:p>
            <a:pPr algn="ctr"/>
            <a:r>
              <a:rPr lang="en-ZA" sz="2100" b="1" dirty="0" smtClean="0"/>
              <a:t> </a:t>
            </a:r>
            <a:r>
              <a:rPr lang="en-ZA" sz="1400" b="1" dirty="0" smtClean="0"/>
              <a:t>PROGRAMME 1 (ADMINISTRATION):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732207990"/>
              </p:ext>
            </p:extLst>
          </p:nvPr>
        </p:nvGraphicFramePr>
        <p:xfrm>
          <a:off x="321950" y="1931832"/>
          <a:ext cx="8501189" cy="4248986"/>
        </p:xfrm>
        <a:graphic>
          <a:graphicData uri="http://schemas.openxmlformats.org/drawingml/2006/table">
            <a:tbl>
              <a:tblPr firstRow="1" bandRow="1">
                <a:tableStyleId>{5C22544A-7EE6-4342-B048-85BDC9FD1C3A}</a:tableStyleId>
              </a:tblPr>
              <a:tblGrid>
                <a:gridCol w="1061045"/>
                <a:gridCol w="1061045"/>
                <a:gridCol w="93980"/>
                <a:gridCol w="979893"/>
                <a:gridCol w="1061045"/>
                <a:gridCol w="530523"/>
                <a:gridCol w="530523"/>
                <a:gridCol w="1061045"/>
                <a:gridCol w="1061045"/>
                <a:gridCol w="1061045"/>
              </a:tblGrid>
              <a:tr h="806676">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grid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hMerge="1">
                  <a:txBody>
                    <a:bodyPr/>
                    <a:lstStyle/>
                    <a:p>
                      <a:endParaRPr lang="en-ZA"/>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605007">
                <a:tc vMerge="1">
                  <a:txBody>
                    <a:bodyPr/>
                    <a:lstStyle/>
                    <a:p>
                      <a:endParaRPr lang="en-ZA"/>
                    </a:p>
                  </a:txBody>
                  <a:tcPr>
                    <a:solidFill>
                      <a:srgbClr val="C13003"/>
                    </a:solidFill>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r>
                        <a:rPr lang="en-ZA" sz="1000" i="0" dirty="0" smtClean="0"/>
                        <a:t>Achieved</a:t>
                      </a:r>
                      <a:endParaRPr lang="en-ZA" sz="1000" i="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0" dirty="0" smtClean="0"/>
                        <a:t>Not Achieved</a:t>
                      </a:r>
                      <a:endParaRPr lang="en-ZA" sz="1000"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408940">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Departmental Management</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r>
              <a:tr h="953867">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Risk Management Register and Annual Risk Plan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Conduct annual risk assessments and produce annual risk plan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r>
                        <a:rPr lang="en-ZA" sz="1000" dirty="0" smtClean="0">
                          <a:latin typeface="Arial" panose="020B0604020202020204" pitchFamily="34" charset="0"/>
                          <a:cs typeface="Arial" panose="020B0604020202020204" pitchFamily="34" charset="0"/>
                        </a:rPr>
                        <a:t>N/A</a:t>
                      </a:r>
                      <a:endParaRPr lang="en-ZA" sz="1000" dirty="0">
                        <a:latin typeface="Arial" panose="020B0604020202020204" pitchFamily="34" charset="0"/>
                        <a:cs typeface="Arial" panose="020B0604020202020204" pitchFamily="34" charset="0"/>
                      </a:endParaRPr>
                    </a:p>
                  </a:txBody>
                  <a:tcPr>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r h="1474496">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Number of Quarterly risk mitigation progress reports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4 quarterly risk mitigation progress reports against the target in the risk plan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rPr>
                        <a:t>3</a:t>
                      </a:r>
                      <a:r>
                        <a:rPr lang="en-ZA" sz="1100" baseline="30000" dirty="0" smtClean="0">
                          <a:effectLst/>
                          <a:latin typeface="Arial" panose="020B0604020202020204" pitchFamily="34" charset="0"/>
                          <a:ea typeface="Times New Roman" panose="02020603050405020304" pitchFamily="18" charset="0"/>
                        </a:rPr>
                        <a:t>rd</a:t>
                      </a:r>
                      <a:r>
                        <a:rPr lang="en-ZA" sz="1100" dirty="0" smtClean="0">
                          <a:effectLst/>
                          <a:latin typeface="Arial" panose="020B0604020202020204" pitchFamily="34" charset="0"/>
                          <a:ea typeface="Times New Roman" panose="02020603050405020304" pitchFamily="18" charset="0"/>
                        </a:rPr>
                        <a:t> quarter risk mitigation progress report for 2019/20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rPr>
                        <a:t>3rd quarter risk mitigation progress report for 2019/20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latin typeface="Arial" pitchFamily="34" charset="0"/>
                        <a:cs typeface="Arial"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a:t>
                      </a:r>
                      <a:r>
                        <a:rPr lang="en-ZA" sz="1100" baseline="0" dirty="0" smtClean="0">
                          <a:effectLst/>
                          <a:latin typeface="Calibri" panose="020F0502020204030204" pitchFamily="34" charset="0"/>
                          <a:ea typeface="Times New Roman" panose="02020603050405020304" pitchFamily="18" charset="0"/>
                          <a:cs typeface="Times New Roman" panose="02020603050405020304" pitchFamily="18" charset="0"/>
                        </a:rPr>
                        <a:t>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Approved 3</a:t>
                      </a:r>
                      <a:r>
                        <a:rPr lang="en-US" sz="11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rd</a:t>
                      </a: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 quarter risk mitigation progress report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377333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728258"/>
            <a:ext cx="8756374" cy="779462"/>
          </a:xfrm>
        </p:spPr>
        <p:txBody>
          <a:bodyPr>
            <a:normAutofit/>
          </a:bodyPr>
          <a:lstStyle/>
          <a:p>
            <a:pPr algn="ctr"/>
            <a:r>
              <a:rPr lang="en-ZA" sz="2100" b="1" dirty="0" smtClean="0"/>
              <a:t> </a:t>
            </a:r>
            <a:r>
              <a:rPr lang="en-ZA" sz="1400" b="1" dirty="0"/>
              <a:t>PROGRAMME 1 (ADMINISTRATION): QUARTER </a:t>
            </a:r>
            <a:r>
              <a:rPr lang="en-ZA" sz="1400" b="1" dirty="0" smtClean="0"/>
              <a:t>4 </a:t>
            </a:r>
            <a:r>
              <a:rPr lang="en-ZA" sz="1400" b="1" dirty="0"/>
              <a:t>PERFORMANCE 2019/20</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836190111"/>
              </p:ext>
            </p:extLst>
          </p:nvPr>
        </p:nvGraphicFramePr>
        <p:xfrm>
          <a:off x="115888" y="1294014"/>
          <a:ext cx="8757656" cy="5430110"/>
        </p:xfrm>
        <a:graphic>
          <a:graphicData uri="http://schemas.openxmlformats.org/drawingml/2006/table">
            <a:tbl>
              <a:tblPr firstRow="1" bandRow="1">
                <a:tableStyleId>{5C22544A-7EE6-4342-B048-85BDC9FD1C3A}</a:tableStyleId>
              </a:tblPr>
              <a:tblGrid>
                <a:gridCol w="953058"/>
                <a:gridCol w="1133341"/>
                <a:gridCol w="99711"/>
                <a:gridCol w="1106270"/>
                <a:gridCol w="1241005"/>
                <a:gridCol w="398578"/>
                <a:gridCol w="773400"/>
                <a:gridCol w="914400"/>
                <a:gridCol w="1004552"/>
                <a:gridCol w="1133341"/>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hMerge="1">
                  <a:txBody>
                    <a:bodyPr/>
                    <a:lstStyle/>
                    <a:p>
                      <a:endParaRPr lang="en-ZA"/>
                    </a:p>
                  </a:txBody>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259178">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ZA" sz="1100" b="1" i="0" u="none" strike="noStrike" kern="1200" cap="none" spc="0" normalizeH="0" baseline="0" noProof="0" dirty="0" smtClean="0">
                          <a:ln>
                            <a:noFill/>
                          </a:ln>
                          <a:solidFill>
                            <a:prstClr val="white"/>
                          </a:solidFill>
                          <a:effectLst/>
                          <a:uLnTx/>
                          <a:uFillTx/>
                          <a:latin typeface="Arial Narrow"/>
                          <a:ea typeface="Times New Roman"/>
                          <a:cs typeface="Arial"/>
                        </a:rPr>
                        <a:t>Departmental Management</a:t>
                      </a:r>
                      <a:endParaRPr lang="en-ZA" sz="1100"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DWYPD Strategic Plan and Annual Performance Plan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Produce Strategic Plan (SP) 2020-2024 and APP 2020/21 and submit to National Treasury and DPME as prescribed by the relevant government planning frameworks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Produce Strategic Plan (SP) 2020-2024 and APP 2020/21 and submit to National Treasury and DPME as prescribed by the relevant government planning frameworks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Strategic Plan (SP) 2020-2024 and APP 2020/21  produced and submitted  to National Treasury and DPME as prescribed by the relevant government planning frameworks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Approved Strategic Plan 2020-2024 and APP 2020/21</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Number of Quarterly performance review reports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4 Quarterly performance review reports submitted to DPME as prescribed  by the relevant planning frameworks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3rd Quarterly performance review reports submitted to DPME as prescribed  by the relevant planning frameworks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3rd quarter 2019/20 performance report submitted to DPME as required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Approved 3rd  quarter 2019/20 performance report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1706955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831289"/>
            <a:ext cx="8756374" cy="779462"/>
          </a:xfrm>
        </p:spPr>
        <p:txBody>
          <a:bodyPr>
            <a:normAutofit/>
          </a:bodyPr>
          <a:lstStyle/>
          <a:p>
            <a:pPr algn="ctr"/>
            <a:r>
              <a:rPr lang="en-ZA" sz="2100" b="1" dirty="0" smtClean="0"/>
              <a:t> </a:t>
            </a:r>
            <a:r>
              <a:rPr lang="en-ZA" sz="1400" b="1" dirty="0"/>
              <a:t>PROGRAMME 1 (ADMINISTRATION): QUARTER </a:t>
            </a:r>
            <a:r>
              <a:rPr lang="en-ZA" sz="1400" b="1" dirty="0" smtClean="0"/>
              <a:t>4 </a:t>
            </a:r>
            <a:r>
              <a:rPr lang="en-ZA" sz="1400" b="1" dirty="0"/>
              <a:t>PERFORMANCE 2019/20</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999102067"/>
              </p:ext>
            </p:extLst>
          </p:nvPr>
        </p:nvGraphicFramePr>
        <p:xfrm>
          <a:off x="115888" y="1468628"/>
          <a:ext cx="8925370" cy="5389372"/>
        </p:xfrm>
        <a:graphic>
          <a:graphicData uri="http://schemas.openxmlformats.org/drawingml/2006/table">
            <a:tbl>
              <a:tblPr firstRow="1" bandRow="1">
                <a:tableStyleId>{5C22544A-7EE6-4342-B048-85BDC9FD1C3A}</a:tableStyleId>
              </a:tblPr>
              <a:tblGrid>
                <a:gridCol w="1171999"/>
                <a:gridCol w="1287888"/>
                <a:gridCol w="1017431"/>
                <a:gridCol w="1094704"/>
                <a:gridCol w="489397"/>
                <a:gridCol w="656823"/>
                <a:gridCol w="1030309"/>
                <a:gridCol w="991674"/>
                <a:gridCol w="118514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Departmental Management</a:t>
                      </a:r>
                      <a:endParaRPr lang="en-ZA" sz="1200"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Rolling three-year strategic internal audit and annual internal audit plans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One Rolling three-year strategic internal audit plan  for 2019/2021 and the annual internal plan for 2018/2019 approved by the Audit and Risk Committee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r>
                        <a:rPr lang="en-ZA" sz="1000" dirty="0" smtClean="0">
                          <a:latin typeface="Arial" panose="020B0604020202020204" pitchFamily="34" charset="0"/>
                          <a:cs typeface="Arial" panose="020B0604020202020204" pitchFamily="34" charset="0"/>
                        </a:rPr>
                        <a:t>N/A</a:t>
                      </a:r>
                      <a:endParaRPr lang="en-ZA" sz="1000" dirty="0">
                        <a:latin typeface="Arial" panose="020B0604020202020204" pitchFamily="34" charset="0"/>
                        <a:cs typeface="Arial" panose="020B0604020202020204" pitchFamily="34" charset="0"/>
                      </a:endParaRPr>
                    </a:p>
                  </a:txBody>
                  <a:tcPr>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Number of Internal Audit progress reports against the Annual  Internal Audit Coverage Plan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5 Internal Audit reports against the Annual Internal Audit coverage plan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One Internal Audit progress report  of the 3rd quarter against the Annual Internal Audit coverage plan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Internal Audit Progress Report of the 3rd quarter against the Annual Internal Audit Coverage Plan produced and presented in the ARC meeting held on the 13 February 2020.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Internal Audit Progress Report for the 3rd quarter against the Annual Internal Audit Coverage Plan..</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1142017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908562"/>
            <a:ext cx="8756374" cy="779462"/>
          </a:xfrm>
        </p:spPr>
        <p:txBody>
          <a:bodyPr>
            <a:normAutofit/>
          </a:bodyPr>
          <a:lstStyle/>
          <a:p>
            <a:pPr algn="ctr"/>
            <a:r>
              <a:rPr lang="en-ZA" sz="2100" b="1" dirty="0" smtClean="0"/>
              <a:t> </a:t>
            </a:r>
            <a:r>
              <a:rPr lang="en-ZA" sz="1400" b="1" dirty="0"/>
              <a:t>PROGRAMME 1 (ADMINISTRATION): QUARTER </a:t>
            </a:r>
            <a:r>
              <a:rPr lang="en-ZA" sz="1400" b="1" dirty="0" smtClean="0"/>
              <a:t>4 </a:t>
            </a:r>
            <a:r>
              <a:rPr lang="en-ZA" sz="1400" b="1" dirty="0"/>
              <a:t>PERFORMANCE 2019/20</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729523946"/>
              </p:ext>
            </p:extLst>
          </p:nvPr>
        </p:nvGraphicFramePr>
        <p:xfrm>
          <a:off x="115888" y="1530102"/>
          <a:ext cx="8937960" cy="5024628"/>
        </p:xfrm>
        <a:graphic>
          <a:graphicData uri="http://schemas.openxmlformats.org/drawingml/2006/table">
            <a:tbl>
              <a:tblPr firstRow="1" bandRow="1">
                <a:tableStyleId>{5C22544A-7EE6-4342-B048-85BDC9FD1C3A}</a:tableStyleId>
              </a:tblPr>
              <a:tblGrid>
                <a:gridCol w="1115559"/>
                <a:gridCol w="1115559"/>
                <a:gridCol w="98808"/>
                <a:gridCol w="1030238"/>
                <a:gridCol w="1115559"/>
                <a:gridCol w="557780"/>
                <a:gridCol w="557780"/>
                <a:gridCol w="1115559"/>
                <a:gridCol w="1115559"/>
                <a:gridCol w="1115559"/>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grid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hMerge="1">
                  <a:txBody>
                    <a:bodyPr/>
                    <a:lstStyle/>
                    <a:p>
                      <a:endParaRPr lang="en-ZA"/>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52771">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Departmental Management</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Number of Quarterly reports on Gender communications and information made available on DWYPD media platforms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4 Quarterly reports on Gender communications and information made available on DWYPD media platforms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1 Quarterly report on gender communications and information made available on DWYPD media platforms</a:t>
                      </a: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Report produced on Q4 Gender Communications which includes information on Government website, notice boards, Event support, as well as engagement on social media. Communications Hub also created on Intranet for access to materials produced by Communications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sz="1000" dirty="0">
                        <a:latin typeface="Arial" panose="020B0604020202020204" pitchFamily="34" charset="0"/>
                        <a:cs typeface="Arial" panose="020B0604020202020204"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Report approved by CD: Office of DG.</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1382355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991672"/>
            <a:ext cx="8756374" cy="627689"/>
          </a:xfrm>
        </p:spPr>
        <p:txBody>
          <a:bodyPr>
            <a:normAutofit/>
          </a:bodyPr>
          <a:lstStyle/>
          <a:p>
            <a:pPr algn="ctr"/>
            <a:r>
              <a:rPr lang="en-ZA" sz="2100" b="1" dirty="0" smtClean="0"/>
              <a:t> </a:t>
            </a:r>
            <a:r>
              <a:rPr lang="en-ZA" sz="1400" b="1" dirty="0"/>
              <a:t>PROGRAMME 1 (ADMINISTRATION): QUARTER </a:t>
            </a:r>
            <a:r>
              <a:rPr lang="en-ZA" sz="1400" b="1" dirty="0" smtClean="0"/>
              <a:t>4 </a:t>
            </a:r>
            <a:r>
              <a:rPr lang="en-ZA" sz="1400" b="1" dirty="0"/>
              <a:t>PERFORMANCE 2019/20</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4104872518"/>
              </p:ext>
            </p:extLst>
          </p:nvPr>
        </p:nvGraphicFramePr>
        <p:xfrm>
          <a:off x="115888" y="1619362"/>
          <a:ext cx="8501189" cy="4928362"/>
        </p:xfrm>
        <a:graphic>
          <a:graphicData uri="http://schemas.openxmlformats.org/drawingml/2006/table">
            <a:tbl>
              <a:tblPr firstRow="1" bandRow="1">
                <a:tableStyleId>{5C22544A-7EE6-4342-B048-85BDC9FD1C3A}</a:tableStyleId>
              </a:tblPr>
              <a:tblGrid>
                <a:gridCol w="1061045"/>
                <a:gridCol w="1061045"/>
                <a:gridCol w="930225"/>
                <a:gridCol w="1204693"/>
                <a:gridCol w="530523"/>
                <a:gridCol w="530523"/>
                <a:gridCol w="1061045"/>
                <a:gridCol w="1061045"/>
                <a:gridCol w="106104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 </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Financial Management</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of invoices paid within 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100% payment of all valid invoices within 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100% payment of all valid invoices within 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Out of 1 009 invoices received, 1 009 invoices or 100% were paid within 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sz="1000" dirty="0">
                        <a:latin typeface="Arial" panose="020B0604020202020204" pitchFamily="34" charset="0"/>
                        <a:cs typeface="Arial" panose="020B0604020202020204"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Instruction Note 34 for Jan, Feb and Mar 2020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r h="370840">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Percentage expenditure in relation to budget allocated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Maintain a less than 2% under spending in expenditure against budget allocation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Maintain a less than 2% under spending in expenditure against budget allocation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The department projected to spend R244 398 million or 100.0% of the total budget and the actual expenditure R241 869 million or 99.0%. This is a variance of 1.0% under spending.</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sz="1000" dirty="0">
                        <a:latin typeface="Arial" panose="020B0604020202020204" pitchFamily="34" charset="0"/>
                        <a:cs typeface="Arial" panose="020B0604020202020204"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Preliminary Report as at 31 March 2020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1260092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A56AD-450A-AB48-A861-5E50B97C5973}"/>
              </a:ext>
            </a:extLst>
          </p:cNvPr>
          <p:cNvSpPr>
            <a:spLocks noGrp="1"/>
          </p:cNvSpPr>
          <p:nvPr>
            <p:ph type="title"/>
          </p:nvPr>
        </p:nvSpPr>
        <p:spPr>
          <a:xfrm>
            <a:off x="198438" y="839219"/>
            <a:ext cx="8736495" cy="582447"/>
          </a:xfrm>
        </p:spPr>
        <p:txBody>
          <a:bodyPr>
            <a:normAutofit fontScale="90000"/>
          </a:bodyPr>
          <a:lstStyle/>
          <a:p>
            <a:r>
              <a:rPr lang="en-ZA" sz="2400" b="1" dirty="0">
                <a:solidFill>
                  <a:srgbClr val="FF0000"/>
                </a:solidFill>
              </a:rPr>
              <a:t>PRESENTATION OUTLINE</a:t>
            </a:r>
            <a:r>
              <a:rPr lang="en-ZA" b="1" dirty="0">
                <a:solidFill>
                  <a:srgbClr val="FF0000"/>
                </a:solidFill>
              </a:rPr>
              <a:t> </a:t>
            </a:r>
            <a:endParaRPr lang="en-US" dirty="0">
              <a:solidFill>
                <a:srgbClr val="FF0000"/>
              </a:solidFill>
            </a:endParaRPr>
          </a:p>
        </p:txBody>
      </p:sp>
      <p:sp>
        <p:nvSpPr>
          <p:cNvPr id="4" name="Content Placeholder 7"/>
          <p:cNvSpPr txBox="1">
            <a:spLocks noGrp="1"/>
          </p:cNvSpPr>
          <p:nvPr>
            <p:ph idx="1"/>
          </p:nvPr>
        </p:nvSpPr>
        <p:spPr>
          <a:xfrm>
            <a:off x="197333" y="1421666"/>
            <a:ext cx="8737600" cy="4535510"/>
          </a:xfrm>
          <a:prstGeom prst="rect">
            <a:avLst/>
          </a:prstGeom>
          <a:solidFill>
            <a:schemeClr val="bg1"/>
          </a:solidFill>
          <a:ln>
            <a:solidFill>
              <a:srgbClr val="00B050"/>
            </a:solidFill>
          </a:ln>
        </p:spPr>
        <p:txBody>
          <a:bodyPr>
            <a:normAutofit fontScale="25000" lnSpcReduction="20000"/>
          </a:bodyPr>
          <a:lstStyle/>
          <a:p>
            <a:pPr marL="273050" lvl="1" indent="-273050" eaLnBrk="0" fontAlgn="base" hangingPunct="0">
              <a:spcBef>
                <a:spcPts val="575"/>
              </a:spcBef>
              <a:spcAft>
                <a:spcPct val="0"/>
              </a:spcAft>
              <a:buClr>
                <a:srgbClr val="D34817"/>
              </a:buClr>
              <a:buSzPct val="85000"/>
              <a:buFontTx/>
              <a:buBlip>
                <a:blip r:embed="rId2"/>
              </a:buBlip>
              <a:defRPr/>
            </a:pPr>
            <a:endParaRPr lang="en-ZA" sz="2000" b="1" i="1" dirty="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r>
              <a:rPr lang="en-ZA" sz="4800" i="1" dirty="0" smtClean="0">
                <a:solidFill>
                  <a:prstClr val="black"/>
                </a:solidFill>
                <a:latin typeface="Arial" charset="0"/>
                <a:cs typeface="Arial" charset="0"/>
              </a:rPr>
              <a:t>1. Background </a:t>
            </a:r>
          </a:p>
          <a:p>
            <a:pPr marL="457200" lvl="1" indent="-457200" eaLnBrk="0" fontAlgn="base" hangingPunct="0">
              <a:spcBef>
                <a:spcPts val="575"/>
              </a:spcBef>
              <a:spcAft>
                <a:spcPct val="0"/>
              </a:spcAft>
              <a:buClr>
                <a:srgbClr val="D34817"/>
              </a:buClr>
              <a:buSzPct val="85000"/>
              <a:buAutoNum type="arabicPeriod"/>
              <a:defRPr/>
            </a:pPr>
            <a:endParaRPr lang="en-ZA" sz="4800" i="1" dirty="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r>
              <a:rPr lang="en-ZA" sz="4800" i="1" dirty="0" smtClean="0">
                <a:solidFill>
                  <a:prstClr val="black"/>
                </a:solidFill>
                <a:latin typeface="Arial" charset="0"/>
                <a:cs typeface="Arial" charset="0"/>
              </a:rPr>
              <a:t>2. Strategic Focus </a:t>
            </a:r>
            <a:r>
              <a:rPr lang="en-ZA" sz="4800" i="1" dirty="0">
                <a:solidFill>
                  <a:prstClr val="black"/>
                </a:solidFill>
                <a:latin typeface="Arial" charset="0"/>
                <a:cs typeface="Arial" charset="0"/>
              </a:rPr>
              <a:t>-links with MTSF priorities     </a:t>
            </a:r>
            <a:endParaRPr lang="en-ZA" sz="4800" i="1" dirty="0" smtClean="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endParaRPr lang="en-ZA" sz="4800" i="1" dirty="0" smtClean="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r>
              <a:rPr lang="en-ZA" sz="4800" i="1" dirty="0">
                <a:solidFill>
                  <a:prstClr val="black"/>
                </a:solidFill>
                <a:latin typeface="Arial" charset="0"/>
                <a:cs typeface="Arial" charset="0"/>
              </a:rPr>
              <a:t>3</a:t>
            </a:r>
            <a:r>
              <a:rPr lang="en-ZA" sz="4800" i="1" dirty="0" smtClean="0">
                <a:solidFill>
                  <a:prstClr val="black"/>
                </a:solidFill>
                <a:latin typeface="Arial" charset="0"/>
                <a:cs typeface="Arial" charset="0"/>
              </a:rPr>
              <a:t>. Organisation and Budget Programme Structure </a:t>
            </a:r>
          </a:p>
          <a:p>
            <a:pPr marL="0" lvl="1" indent="0" eaLnBrk="0" fontAlgn="base" hangingPunct="0">
              <a:spcBef>
                <a:spcPts val="575"/>
              </a:spcBef>
              <a:spcAft>
                <a:spcPct val="0"/>
              </a:spcAft>
              <a:buClr>
                <a:srgbClr val="D34817"/>
              </a:buClr>
              <a:buSzPct val="85000"/>
              <a:buNone/>
              <a:defRPr/>
            </a:pPr>
            <a:endParaRPr lang="en-ZA" sz="4800" i="1" dirty="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r>
              <a:rPr lang="en-ZA" sz="4800" i="1" dirty="0">
                <a:solidFill>
                  <a:prstClr val="black"/>
                </a:solidFill>
                <a:latin typeface="Arial" charset="0"/>
                <a:cs typeface="Arial" charset="0"/>
              </a:rPr>
              <a:t>4</a:t>
            </a:r>
            <a:r>
              <a:rPr lang="en-ZA" sz="4800" i="1" dirty="0" smtClean="0">
                <a:solidFill>
                  <a:prstClr val="black"/>
                </a:solidFill>
                <a:latin typeface="Arial" charset="0"/>
                <a:cs typeface="Arial" charset="0"/>
              </a:rPr>
              <a:t>. COVID-19  (Lockdown)    </a:t>
            </a:r>
          </a:p>
          <a:p>
            <a:pPr marL="0" lvl="1" indent="0" eaLnBrk="0" fontAlgn="base" hangingPunct="0">
              <a:spcBef>
                <a:spcPts val="575"/>
              </a:spcBef>
              <a:spcAft>
                <a:spcPct val="0"/>
              </a:spcAft>
              <a:buClr>
                <a:srgbClr val="D34817"/>
              </a:buClr>
              <a:buSzPct val="85000"/>
              <a:buNone/>
              <a:defRPr/>
            </a:pPr>
            <a:endParaRPr lang="en-ZA" sz="4800" i="1" dirty="0" smtClean="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r>
              <a:rPr lang="en-ZA" sz="4800" i="1" dirty="0" smtClean="0">
                <a:solidFill>
                  <a:prstClr val="black"/>
                </a:solidFill>
                <a:latin typeface="Arial" charset="0"/>
                <a:cs typeface="Arial" charset="0"/>
              </a:rPr>
              <a:t>5. Outstanding targets from 2018/19 financial year</a:t>
            </a:r>
          </a:p>
          <a:p>
            <a:pPr marL="0" lvl="1" indent="0" eaLnBrk="0" fontAlgn="base" hangingPunct="0">
              <a:spcBef>
                <a:spcPts val="575"/>
              </a:spcBef>
              <a:spcAft>
                <a:spcPct val="0"/>
              </a:spcAft>
              <a:buClr>
                <a:srgbClr val="D34817"/>
              </a:buClr>
              <a:buSzPct val="85000"/>
              <a:buNone/>
              <a:defRPr/>
            </a:pPr>
            <a:endParaRPr lang="en-ZA" sz="4800" i="1" dirty="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r>
              <a:rPr lang="en-ZA" sz="4800" i="1" dirty="0" smtClean="0">
                <a:solidFill>
                  <a:prstClr val="black"/>
                </a:solidFill>
                <a:latin typeface="Arial" charset="0"/>
                <a:cs typeface="Arial" charset="0"/>
              </a:rPr>
              <a:t>6. Outstanding targets from 2019/20 financial year </a:t>
            </a:r>
          </a:p>
          <a:p>
            <a:pPr marL="0" lvl="1" indent="0" eaLnBrk="0" fontAlgn="base" hangingPunct="0">
              <a:spcBef>
                <a:spcPts val="575"/>
              </a:spcBef>
              <a:spcAft>
                <a:spcPct val="0"/>
              </a:spcAft>
              <a:buClr>
                <a:srgbClr val="D34817"/>
              </a:buClr>
              <a:buSzPct val="85000"/>
              <a:buNone/>
              <a:defRPr/>
            </a:pPr>
            <a:endParaRPr lang="en-ZA" sz="4800" i="1" dirty="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r>
              <a:rPr lang="en-ZA" sz="4800" i="1" dirty="0" smtClean="0">
                <a:solidFill>
                  <a:prstClr val="black"/>
                </a:solidFill>
                <a:latin typeface="Arial" charset="0"/>
                <a:cs typeface="Arial" charset="0"/>
              </a:rPr>
              <a:t>7. DWYPD Plan to improve performance</a:t>
            </a:r>
          </a:p>
          <a:p>
            <a:pPr marL="0" lvl="1" indent="0" eaLnBrk="0" fontAlgn="base" hangingPunct="0">
              <a:spcBef>
                <a:spcPts val="575"/>
              </a:spcBef>
              <a:spcAft>
                <a:spcPct val="0"/>
              </a:spcAft>
              <a:buClr>
                <a:srgbClr val="D34817"/>
              </a:buClr>
              <a:buSzPct val="85000"/>
              <a:buNone/>
              <a:defRPr/>
            </a:pPr>
            <a:endParaRPr lang="en-ZA" sz="4800" i="1" dirty="0" smtClean="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r>
              <a:rPr lang="en-ZA" sz="4800" i="1" dirty="0">
                <a:solidFill>
                  <a:prstClr val="black"/>
                </a:solidFill>
                <a:latin typeface="Arial" charset="0"/>
                <a:cs typeface="Arial" charset="0"/>
              </a:rPr>
              <a:t>8</a:t>
            </a:r>
            <a:r>
              <a:rPr lang="en-ZA" sz="4800" i="1" dirty="0" smtClean="0">
                <a:solidFill>
                  <a:prstClr val="black"/>
                </a:solidFill>
                <a:latin typeface="Arial" charset="0"/>
                <a:cs typeface="Arial" charset="0"/>
              </a:rPr>
              <a:t>. DWYPD Quarter 4  Performance 2019/20 </a:t>
            </a:r>
          </a:p>
          <a:p>
            <a:pPr marL="0" lvl="1" indent="0" eaLnBrk="0" fontAlgn="base" hangingPunct="0">
              <a:spcBef>
                <a:spcPts val="575"/>
              </a:spcBef>
              <a:spcAft>
                <a:spcPct val="0"/>
              </a:spcAft>
              <a:buClr>
                <a:srgbClr val="D34817"/>
              </a:buClr>
              <a:buSzPct val="85000"/>
              <a:buNone/>
              <a:defRPr/>
            </a:pPr>
            <a:endParaRPr lang="en-ZA" sz="4800" i="1" dirty="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r>
              <a:rPr lang="en-ZA" sz="4800" i="1" dirty="0" smtClean="0">
                <a:solidFill>
                  <a:prstClr val="black"/>
                </a:solidFill>
                <a:latin typeface="Arial" charset="0"/>
                <a:cs typeface="Arial" charset="0"/>
              </a:rPr>
              <a:t>9. DWYPD Quarter 1 Performance 2020/21</a:t>
            </a:r>
          </a:p>
          <a:p>
            <a:pPr marL="0" lvl="1" indent="0" eaLnBrk="0" fontAlgn="base" hangingPunct="0">
              <a:spcBef>
                <a:spcPts val="575"/>
              </a:spcBef>
              <a:spcAft>
                <a:spcPct val="0"/>
              </a:spcAft>
              <a:buClr>
                <a:srgbClr val="D34817"/>
              </a:buClr>
              <a:buSzPct val="85000"/>
              <a:buNone/>
              <a:defRPr/>
            </a:pPr>
            <a:endParaRPr lang="en-ZA" sz="4800" i="1" dirty="0" smtClean="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r>
              <a:rPr lang="en-ZA" sz="4800" i="1" dirty="0" smtClean="0">
                <a:solidFill>
                  <a:prstClr val="black"/>
                </a:solidFill>
                <a:latin typeface="Arial" charset="0"/>
                <a:cs typeface="Arial" charset="0"/>
              </a:rPr>
              <a:t>10. Financial Management Report</a:t>
            </a:r>
          </a:p>
          <a:p>
            <a:pPr marL="0" lvl="1" indent="0" eaLnBrk="0" fontAlgn="base" hangingPunct="0">
              <a:spcBef>
                <a:spcPts val="575"/>
              </a:spcBef>
              <a:spcAft>
                <a:spcPct val="0"/>
              </a:spcAft>
              <a:buClr>
                <a:srgbClr val="D34817"/>
              </a:buClr>
              <a:buSzPct val="85000"/>
              <a:buNone/>
              <a:defRPr/>
            </a:pPr>
            <a:endParaRPr lang="en-ZA" sz="4800" i="1" dirty="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r>
              <a:rPr lang="en-ZA" sz="4800" i="1" dirty="0" smtClean="0">
                <a:solidFill>
                  <a:prstClr val="black"/>
                </a:solidFill>
                <a:latin typeface="Arial" charset="0"/>
                <a:cs typeface="Arial" charset="0"/>
              </a:rPr>
              <a:t>11. Human Resource Management Report</a:t>
            </a:r>
          </a:p>
          <a:p>
            <a:pPr marL="0" lvl="1" indent="0" eaLnBrk="0" fontAlgn="base" hangingPunct="0">
              <a:spcBef>
                <a:spcPts val="575"/>
              </a:spcBef>
              <a:spcAft>
                <a:spcPct val="0"/>
              </a:spcAft>
              <a:buClr>
                <a:srgbClr val="D34817"/>
              </a:buClr>
              <a:buSzPct val="85000"/>
              <a:buNone/>
              <a:defRPr/>
            </a:pPr>
            <a:endParaRPr lang="en-ZA" sz="2000" i="1" dirty="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r>
              <a:rPr lang="en-ZA" sz="2000" i="1" dirty="0" smtClean="0">
                <a:solidFill>
                  <a:prstClr val="black"/>
                </a:solidFill>
                <a:latin typeface="Arial" charset="0"/>
                <a:cs typeface="Arial" charset="0"/>
              </a:rPr>
              <a:t>   </a:t>
            </a:r>
          </a:p>
          <a:p>
            <a:pPr marL="0" lvl="1" indent="0" eaLnBrk="0" fontAlgn="base" hangingPunct="0">
              <a:spcBef>
                <a:spcPts val="575"/>
              </a:spcBef>
              <a:spcAft>
                <a:spcPct val="0"/>
              </a:spcAft>
              <a:buClr>
                <a:srgbClr val="D34817"/>
              </a:buClr>
              <a:buSzPct val="85000"/>
              <a:buNone/>
              <a:defRPr/>
            </a:pPr>
            <a:endParaRPr lang="en-ZA" sz="2000" i="1" dirty="0" smtClean="0">
              <a:solidFill>
                <a:prstClr val="black"/>
              </a:solidFill>
              <a:latin typeface="Arial" charset="0"/>
              <a:cs typeface="Arial" charset="0"/>
            </a:endParaRPr>
          </a:p>
          <a:p>
            <a:pPr marL="0" lvl="1" indent="0" eaLnBrk="0" fontAlgn="base" hangingPunct="0">
              <a:spcBef>
                <a:spcPts val="575"/>
              </a:spcBef>
              <a:spcAft>
                <a:spcPct val="0"/>
              </a:spcAft>
              <a:buClr>
                <a:srgbClr val="D34817"/>
              </a:buClr>
              <a:buSzPct val="85000"/>
              <a:buNone/>
              <a:defRPr/>
            </a:pPr>
            <a:endParaRPr lang="en-ZA" sz="2000" i="1" dirty="0">
              <a:solidFill>
                <a:prstClr val="black"/>
              </a:solidFill>
              <a:latin typeface="Arial" charset="0"/>
              <a:cs typeface="Arial" charset="0"/>
            </a:endParaRPr>
          </a:p>
          <a:p>
            <a:pPr marL="0" lvl="1" indent="0" algn="ctr" eaLnBrk="0" fontAlgn="base" hangingPunct="0">
              <a:spcBef>
                <a:spcPts val="575"/>
              </a:spcBef>
              <a:spcAft>
                <a:spcPct val="0"/>
              </a:spcAft>
              <a:buClr>
                <a:srgbClr val="D34817"/>
              </a:buClr>
              <a:buSzPct val="85000"/>
              <a:buNone/>
              <a:defRPr/>
            </a:pPr>
            <a:r>
              <a:rPr lang="en-ZA" sz="2000" b="1" i="1" dirty="0" smtClean="0">
                <a:solidFill>
                  <a:prstClr val="black"/>
                </a:solidFill>
                <a:latin typeface="Arial" charset="0"/>
                <a:cs typeface="Arial" charset="0"/>
              </a:rPr>
              <a:t> 	   	</a:t>
            </a:r>
            <a:endParaRPr lang="en-ZA" sz="1600" dirty="0" smtClean="0">
              <a:solidFill>
                <a:srgbClr val="00B050"/>
              </a:solidFill>
              <a:latin typeface="Arial" charset="0"/>
              <a:cs typeface="Arial" charset="0"/>
            </a:endParaRPr>
          </a:p>
          <a:p>
            <a:pPr marL="0" lvl="1" indent="0" algn="ctr" eaLnBrk="0" fontAlgn="base" hangingPunct="0">
              <a:spcBef>
                <a:spcPts val="575"/>
              </a:spcBef>
              <a:spcAft>
                <a:spcPct val="0"/>
              </a:spcAft>
              <a:buClr>
                <a:srgbClr val="D34817"/>
              </a:buClr>
              <a:buSzPct val="85000"/>
              <a:buNone/>
              <a:defRPr/>
            </a:pPr>
            <a:r>
              <a:rPr lang="en-ZA" sz="1600" dirty="0" smtClean="0">
                <a:solidFill>
                  <a:prstClr val="black"/>
                </a:solidFill>
                <a:latin typeface="Arial" charset="0"/>
                <a:cs typeface="Arial" charset="0"/>
              </a:rPr>
              <a:t> </a:t>
            </a:r>
          </a:p>
          <a:p>
            <a:pPr marL="0" lvl="1" algn="ctr" eaLnBrk="0" fontAlgn="base" hangingPunct="0">
              <a:spcBef>
                <a:spcPts val="575"/>
              </a:spcBef>
              <a:spcAft>
                <a:spcPct val="0"/>
              </a:spcAft>
              <a:buClr>
                <a:srgbClr val="D34817"/>
              </a:buClr>
              <a:buSzPct val="85000"/>
              <a:defRPr/>
            </a:pPr>
            <a:endParaRPr lang="en-ZA" sz="1600" dirty="0">
              <a:solidFill>
                <a:prstClr val="black"/>
              </a:solidFill>
              <a:latin typeface="Arial" charset="0"/>
              <a:cs typeface="Arial" charset="0"/>
            </a:endParaRPr>
          </a:p>
          <a:p>
            <a:pPr marL="0" lvl="1" indent="0" algn="ctr" eaLnBrk="0" fontAlgn="base" hangingPunct="0">
              <a:spcBef>
                <a:spcPts val="575"/>
              </a:spcBef>
              <a:spcAft>
                <a:spcPct val="0"/>
              </a:spcAft>
              <a:buClr>
                <a:srgbClr val="D34817"/>
              </a:buClr>
              <a:buSzPct val="85000"/>
              <a:buNone/>
              <a:defRPr/>
            </a:pPr>
            <a:endParaRPr lang="en-ZA" sz="1600" dirty="0" smtClean="0">
              <a:solidFill>
                <a:schemeClr val="tx1"/>
              </a:solidFill>
              <a:latin typeface="Arial" charset="0"/>
              <a:cs typeface="Arial" charset="0"/>
            </a:endParaRPr>
          </a:p>
          <a:p>
            <a:pPr marL="0" lvl="1" algn="ctr" eaLnBrk="0" fontAlgn="base" hangingPunct="0">
              <a:spcBef>
                <a:spcPts val="575"/>
              </a:spcBef>
              <a:spcAft>
                <a:spcPct val="0"/>
              </a:spcAft>
              <a:buClr>
                <a:srgbClr val="D34817"/>
              </a:buClr>
              <a:buSzPct val="85000"/>
              <a:defRPr/>
            </a:pPr>
            <a:r>
              <a:rPr lang="en-ZA" sz="1600" b="1" i="1" dirty="0" smtClean="0">
                <a:solidFill>
                  <a:prstClr val="black"/>
                </a:solidFill>
                <a:latin typeface="Arial" charset="0"/>
                <a:cs typeface="Arial" charset="0"/>
              </a:rPr>
              <a:t>END</a:t>
            </a:r>
            <a:endParaRPr lang="en-ZA" sz="1600" b="1" i="1" dirty="0">
              <a:solidFill>
                <a:prstClr val="black"/>
              </a:solidFill>
              <a:latin typeface="Arial" charset="0"/>
              <a:cs typeface="Arial" charset="0"/>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p:txBody>
      </p:sp>
    </p:spTree>
    <p:extLst>
      <p:ext uri="{BB962C8B-B14F-4D97-AF65-F5344CB8AC3E}">
        <p14:creationId xmlns:p14="http://schemas.microsoft.com/office/powerpoint/2010/main" xmlns="" val="3064596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1025364"/>
            <a:ext cx="8756374" cy="779462"/>
          </a:xfrm>
        </p:spPr>
        <p:txBody>
          <a:bodyPr>
            <a:normAutofit/>
          </a:bodyPr>
          <a:lstStyle/>
          <a:p>
            <a:pPr algn="ctr"/>
            <a:r>
              <a:rPr lang="en-ZA" sz="1400" b="1" dirty="0"/>
              <a:t>PROGRAMME 1 (ADMINISTRATION): QUARTER </a:t>
            </a:r>
            <a:r>
              <a:rPr lang="en-ZA" sz="1400" b="1" dirty="0" smtClean="0"/>
              <a:t>4 </a:t>
            </a:r>
            <a:r>
              <a:rPr lang="en-ZA" sz="1400" b="1" dirty="0"/>
              <a:t>PERFORMANCE 2019/20</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910161610"/>
              </p:ext>
            </p:extLst>
          </p:nvPr>
        </p:nvGraphicFramePr>
        <p:xfrm>
          <a:off x="270435" y="1761030"/>
          <a:ext cx="8501189" cy="4350004"/>
        </p:xfrm>
        <a:graphic>
          <a:graphicData uri="http://schemas.openxmlformats.org/drawingml/2006/table">
            <a:tbl>
              <a:tblPr firstRow="1" bandRow="1">
                <a:tableStyleId>{5C22544A-7EE6-4342-B048-85BDC9FD1C3A}</a:tableStyleId>
              </a:tblPr>
              <a:tblGrid>
                <a:gridCol w="1061045"/>
                <a:gridCol w="1061045"/>
                <a:gridCol w="93980"/>
                <a:gridCol w="979893"/>
                <a:gridCol w="1061045"/>
                <a:gridCol w="530523"/>
                <a:gridCol w="530523"/>
                <a:gridCol w="1061045"/>
                <a:gridCol w="1061045"/>
                <a:gridCol w="106104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grid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hMerge="1">
                  <a:txBody>
                    <a:bodyPr/>
                    <a:lstStyle/>
                    <a:p>
                      <a:endParaRPr lang="en-ZA"/>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r>
                        <a:rPr lang="en-ZA" sz="1000" dirty="0" smtClean="0"/>
                        <a:t>Achieved</a:t>
                      </a:r>
                      <a:endParaRPr lang="en-ZA"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dirty="0" smtClean="0"/>
                        <a:t>Not Achieved</a:t>
                      </a:r>
                      <a:endParaRPr lang="en-ZA"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a:ea typeface="Calibri"/>
                          <a:cs typeface="Arial"/>
                        </a:rPr>
                        <a:t>Sub-programme: Financial Management</a:t>
                      </a:r>
                      <a:endParaRPr lang="en-ZA" sz="1200" dirty="0">
                        <a:solidFill>
                          <a:schemeClr val="tx1"/>
                        </a:solidFill>
                      </a:endParaRPr>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Percentage of external audit recommendations implemented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95% of external audit recommendations implemented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95% of external audit recommendations implemented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Out of the 59 audit findings 43 or 72.88%, has been cleared / resolved 15 or 27.12% remains work in progress.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sz="1000" dirty="0">
                        <a:latin typeface="Arial" panose="020B0604020202020204" pitchFamily="34" charset="0"/>
                        <a:cs typeface="Arial" panose="020B0604020202020204" pitchFamily="34" charset="0"/>
                      </a:endParaRPr>
                    </a:p>
                  </a:txBody>
                  <a:tcPr>
                    <a:solidFill>
                      <a:srgbClr val="FF000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Outstanding findings are work in progress to be finalised during 2020/21 FY. </a:t>
                      </a:r>
                    </a:p>
                  </a:txBody>
                  <a:tcPr marL="68580" marR="68580" marT="0" marB="0">
                    <a:solidFill>
                      <a:schemeClr val="bg2">
                        <a:lumMod val="90000"/>
                      </a:schemeClr>
                    </a:solidFill>
                  </a:tcPr>
                </a:tc>
                <a:tc>
                  <a:txBody>
                    <a:bodyPr/>
                    <a:lstStyle/>
                    <a:p>
                      <a:pPr>
                        <a:lnSpc>
                          <a:spcPct val="115000"/>
                        </a:lnSpc>
                        <a:spcAft>
                          <a:spcPts val="1000"/>
                        </a:spcAft>
                      </a:pPr>
                      <a:r>
                        <a:rPr lang="en-US"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departmental Audit Steering Committee will be held on 12 May 2020 to assess progress and continue to monitor the finalisation of the outstanding audit findings on a monthly basis.</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Audit Action plan as at 31 Mar 2020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1295770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895683"/>
            <a:ext cx="8756374" cy="779462"/>
          </a:xfrm>
        </p:spPr>
        <p:txBody>
          <a:bodyPr>
            <a:normAutofit/>
          </a:bodyPr>
          <a:lstStyle/>
          <a:p>
            <a:pPr algn="ctr"/>
            <a:r>
              <a:rPr lang="en-ZA" sz="2100" b="1" dirty="0" smtClean="0"/>
              <a:t> </a:t>
            </a:r>
            <a:r>
              <a:rPr lang="en-ZA" sz="1400" b="1" dirty="0"/>
              <a:t>PROGRAMME 1 (ADMINISTRATION): QUARTER </a:t>
            </a:r>
            <a:r>
              <a:rPr lang="en-ZA" sz="1400" b="1" dirty="0" smtClean="0"/>
              <a:t>4 </a:t>
            </a:r>
            <a:r>
              <a:rPr lang="en-ZA" sz="1400" b="1" dirty="0"/>
              <a:t>PERFORMANCE 2019/20</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192491046"/>
              </p:ext>
            </p:extLst>
          </p:nvPr>
        </p:nvGraphicFramePr>
        <p:xfrm>
          <a:off x="257556" y="1516331"/>
          <a:ext cx="8501189" cy="5121148"/>
        </p:xfrm>
        <a:graphic>
          <a:graphicData uri="http://schemas.openxmlformats.org/drawingml/2006/table">
            <a:tbl>
              <a:tblPr firstRow="1" bandRow="1">
                <a:tableStyleId>{5C22544A-7EE6-4342-B048-85BDC9FD1C3A}</a:tableStyleId>
              </a:tblPr>
              <a:tblGrid>
                <a:gridCol w="1061045"/>
                <a:gridCol w="1061045"/>
                <a:gridCol w="917346"/>
                <a:gridCol w="1217572"/>
                <a:gridCol w="530523"/>
                <a:gridCol w="530523"/>
                <a:gridCol w="1061045"/>
                <a:gridCol w="1061045"/>
                <a:gridCol w="106104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dirty="0" smtClean="0"/>
                        <a:t>Achieved</a:t>
                      </a:r>
                      <a:endParaRPr lang="en-ZA"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dirty="0" smtClean="0"/>
                        <a:t>Not Achieved</a:t>
                      </a:r>
                      <a:endParaRPr lang="en-ZA"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Corporate Management</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Percentage vacancy rate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Maintain a vacancy rate of less than10% annually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&lt;10%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Vacancy rate on 31 March 2020 was 5.1% (6 vacancies of 117 funded posts)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sz="1000" dirty="0">
                        <a:latin typeface="Arial" panose="020B0604020202020204" pitchFamily="34" charset="0"/>
                        <a:cs typeface="Arial" panose="020B0604020202020204"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Establishment Report, March 2020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Percentage of disciplinary cases finalised internally within 90 days from date disciplinary cases being initiated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100% of all disciplinary cases resolved internally within 90 days of the cases being initiated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100% of all disciplinary cases resolved internally  within 90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(50%) The disciplinary hearing commenced in March but not yet finalised.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latin typeface="Arial" pitchFamily="34" charset="0"/>
                        <a:cs typeface="Arial" pitchFamily="34" charset="0"/>
                      </a:endParaRPr>
                    </a:p>
                  </a:txBody>
                  <a:tcPr>
                    <a:solidFill>
                      <a:srgbClr val="FF000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The Department does not have a designated </a:t>
                      </a:r>
                      <a:r>
                        <a:rPr lang="en-US" sz="1100" dirty="0" err="1" smtClean="0">
                          <a:effectLst/>
                          <a:latin typeface="Calibri" panose="020F0502020204030204" pitchFamily="34" charset="0"/>
                          <a:ea typeface="Times New Roman" panose="02020603050405020304" pitchFamily="18" charset="0"/>
                          <a:cs typeface="Times New Roman" panose="02020603050405020304" pitchFamily="18" charset="0"/>
                        </a:rPr>
                        <a:t>Labour</a:t>
                      </a: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 Relations Officer and relies on officials from other departments and their availability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The department solicited the services of a </a:t>
                      </a:r>
                      <a:r>
                        <a:rPr lang="en-US" sz="1100" dirty="0" err="1" smtClean="0">
                          <a:effectLst/>
                          <a:latin typeface="Calibri" panose="020F0502020204030204" pitchFamily="34" charset="0"/>
                          <a:ea typeface="Times New Roman" panose="02020603050405020304" pitchFamily="18" charset="0"/>
                          <a:cs typeface="Times New Roman" panose="02020603050405020304" pitchFamily="18" charset="0"/>
                        </a:rPr>
                        <a:t>labour</a:t>
                      </a: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 relations officer from the Department of Justice and Social Development. The disciplinary hearing commenced on 5  March 2020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Attendance register of the disciplinary hearing</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2064711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839900"/>
            <a:ext cx="8756374" cy="779462"/>
          </a:xfrm>
        </p:spPr>
        <p:txBody>
          <a:bodyPr>
            <a:normAutofit/>
          </a:bodyPr>
          <a:lstStyle/>
          <a:p>
            <a:pPr algn="ctr"/>
            <a:r>
              <a:rPr lang="en-ZA" sz="2100" b="1" dirty="0" smtClean="0"/>
              <a:t> </a:t>
            </a:r>
            <a:r>
              <a:rPr lang="en-ZA" sz="1400" b="1" dirty="0"/>
              <a:t>PROGRAMME 1 (ADMINISTRATION): QUARTER </a:t>
            </a:r>
            <a:r>
              <a:rPr lang="en-ZA" sz="1400" b="1" dirty="0" smtClean="0"/>
              <a:t>4 PERFORMANCE </a:t>
            </a:r>
            <a:r>
              <a:rPr lang="en-ZA" sz="1400" b="1" dirty="0"/>
              <a:t>2019/20</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530773494"/>
              </p:ext>
            </p:extLst>
          </p:nvPr>
        </p:nvGraphicFramePr>
        <p:xfrm>
          <a:off x="309071" y="1619362"/>
          <a:ext cx="8501189" cy="4805680"/>
        </p:xfrm>
        <a:graphic>
          <a:graphicData uri="http://schemas.openxmlformats.org/drawingml/2006/table">
            <a:tbl>
              <a:tblPr firstRow="1" bandRow="1">
                <a:tableStyleId>{5C22544A-7EE6-4342-B048-85BDC9FD1C3A}</a:tableStyleId>
              </a:tblPr>
              <a:tblGrid>
                <a:gridCol w="1061045"/>
                <a:gridCol w="1061045"/>
                <a:gridCol w="93980"/>
                <a:gridCol w="979893"/>
                <a:gridCol w="1061045"/>
                <a:gridCol w="530523"/>
                <a:gridCol w="530523"/>
                <a:gridCol w="1061045"/>
                <a:gridCol w="1061045"/>
                <a:gridCol w="106104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grid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hMerge="1">
                  <a:txBody>
                    <a:bodyPr/>
                    <a:lstStyle/>
                    <a:p>
                      <a:endParaRPr lang="en-ZA"/>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Corporate Management</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Number of quarterly progress reports on the planned 95%  achievement of ICT systems availability produced</a:t>
                      </a:r>
                    </a:p>
                  </a:txBody>
                  <a:tcPr marL="68580" marR="6858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Arial" panose="020B0604020202020204" pitchFamily="34" charset="0"/>
                        </a:rPr>
                        <a:t>Four quarterly progress reports on the planned 95% availability of ICT system   produced</a:t>
                      </a: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4) Report on planned 95% availability of ICT system produced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Q4 Progress Report on 95% Systems availability produced</a:t>
                      </a:r>
                    </a:p>
                  </a:txBody>
                  <a:tcPr marL="68580" marR="68580" marT="0" marB="0">
                    <a:solidFill>
                      <a:schemeClr val="bg2">
                        <a:lumMod val="90000"/>
                      </a:schemeClr>
                    </a:solidFill>
                  </a:tcPr>
                </a:tc>
                <a:tc gridSpan="2">
                  <a:txBody>
                    <a:bodyPr/>
                    <a:lstStyle/>
                    <a:p>
                      <a:endParaRPr lang="en-ZA" sz="1000" dirty="0">
                        <a:latin typeface="Arial" panose="020B0604020202020204" pitchFamily="34" charset="0"/>
                        <a:cs typeface="Arial" panose="020B0604020202020204"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Signed Q4 of 2019-20 Progress Report on Systems Availability</a:t>
                      </a:r>
                    </a:p>
                  </a:txBody>
                  <a:tcPr marL="68580" marR="68580" marT="0" marB="0">
                    <a:solidFill>
                      <a:schemeClr val="bg2">
                        <a:lumMod val="90000"/>
                      </a:schemeClr>
                    </a:solidFill>
                  </a:tcPr>
                </a:tc>
              </a:tr>
              <a:tr h="141342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Number of progress reports on implementation of DWYPD Business Systems Implementation Plan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Arial" panose="020B0604020202020204" pitchFamily="34" charset="0"/>
                        </a:rPr>
                        <a:t>Four progress reports on the implementation of business systems plan produced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Arial" panose="020B0604020202020204" pitchFamily="34" charset="0"/>
                        </a:rPr>
                        <a:t>(4) Progress Report on the implementation of business systems plan produced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BSIP Progress Report for Q4 produced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latin typeface="Arial" pitchFamily="34" charset="0"/>
                        <a:cs typeface="Arial"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No Deviation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Signed Q4 Report on implementation of Business Systems Implementation Plan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1857573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01" y="1012485"/>
            <a:ext cx="8756374" cy="779462"/>
          </a:xfrm>
        </p:spPr>
        <p:txBody>
          <a:bodyPr>
            <a:normAutofit/>
          </a:bodyPr>
          <a:lstStyle/>
          <a:p>
            <a:pPr algn="ctr"/>
            <a:r>
              <a:rPr lang="en-ZA" sz="2100" b="1" dirty="0" smtClean="0"/>
              <a:t> </a:t>
            </a:r>
            <a:r>
              <a:rPr lang="en-ZA" sz="1600" b="1" dirty="0" smtClean="0"/>
              <a:t>PROGRAMME 2: PERFORMANCE INFORMATION FOR Q4</a:t>
            </a:r>
            <a:endParaRPr lang="en-ZA" sz="1600" b="1" dirty="0"/>
          </a:p>
        </p:txBody>
      </p:sp>
      <p:sp>
        <p:nvSpPr>
          <p:cNvPr id="2" name="Rectangle 1"/>
          <p:cNvSpPr/>
          <p:nvPr/>
        </p:nvSpPr>
        <p:spPr>
          <a:xfrm>
            <a:off x="369870" y="1719227"/>
            <a:ext cx="8239874" cy="830997"/>
          </a:xfrm>
          <a:prstGeom prst="rect">
            <a:avLst/>
          </a:prstGeom>
        </p:spPr>
        <p:txBody>
          <a:bodyPr wrap="square">
            <a:spAutoFit/>
          </a:bodyPr>
          <a:lstStyle/>
          <a:p>
            <a:pPr algn="just"/>
            <a:r>
              <a:rPr lang="en-US" sz="1600" dirty="0" smtClean="0">
                <a:latin typeface="Arial" panose="020B0604020202020204" pitchFamily="34" charset="0"/>
                <a:ea typeface="PMingLiU"/>
              </a:rPr>
              <a:t>Figure </a:t>
            </a:r>
            <a:r>
              <a:rPr lang="en-US" sz="1600" dirty="0">
                <a:latin typeface="Arial" panose="020B0604020202020204" pitchFamily="34" charset="0"/>
                <a:ea typeface="PMingLiU"/>
              </a:rPr>
              <a:t>below provides a graphic of overall performance of Programme 2 in relation to set Quarter </a:t>
            </a:r>
            <a:r>
              <a:rPr lang="en-US" sz="1600" dirty="0" smtClean="0">
                <a:latin typeface="Arial" panose="020B0604020202020204" pitchFamily="34" charset="0"/>
                <a:ea typeface="PMingLiU"/>
              </a:rPr>
              <a:t>4 </a:t>
            </a:r>
            <a:r>
              <a:rPr lang="en-US" sz="1600" dirty="0">
                <a:latin typeface="Arial" panose="020B0604020202020204" pitchFamily="34" charset="0"/>
                <a:ea typeface="PMingLiU"/>
              </a:rPr>
              <a:t>targets outlined in the DWYPD 2019/20 Annual Performance Plan. Out of </a:t>
            </a:r>
            <a:r>
              <a:rPr lang="en-US" sz="1600" dirty="0" smtClean="0">
                <a:latin typeface="Arial" panose="020B0604020202020204" pitchFamily="34" charset="0"/>
                <a:ea typeface="PMingLiU"/>
              </a:rPr>
              <a:t>5 </a:t>
            </a:r>
            <a:r>
              <a:rPr lang="en-US" sz="1600" dirty="0">
                <a:latin typeface="Arial" panose="020B0604020202020204" pitchFamily="34" charset="0"/>
                <a:ea typeface="PMingLiU"/>
              </a:rPr>
              <a:t>targets planned, </a:t>
            </a:r>
            <a:r>
              <a:rPr lang="en-US" sz="1600" dirty="0" smtClean="0">
                <a:latin typeface="Arial" panose="020B0604020202020204" pitchFamily="34" charset="0"/>
                <a:ea typeface="PMingLiU"/>
              </a:rPr>
              <a:t>4 (80%) </a:t>
            </a:r>
            <a:r>
              <a:rPr lang="en-US" sz="1600" dirty="0">
                <a:latin typeface="Arial" panose="020B0604020202020204" pitchFamily="34" charset="0"/>
                <a:ea typeface="PMingLiU"/>
              </a:rPr>
              <a:t>targets were achieved, while </a:t>
            </a:r>
            <a:r>
              <a:rPr lang="en-US" sz="1600" dirty="0" smtClean="0">
                <a:latin typeface="Arial" panose="020B0604020202020204" pitchFamily="34" charset="0"/>
                <a:ea typeface="PMingLiU"/>
              </a:rPr>
              <a:t>1 (20%) target not </a:t>
            </a:r>
            <a:r>
              <a:rPr lang="en-US" sz="1600" dirty="0">
                <a:latin typeface="Arial" panose="020B0604020202020204" pitchFamily="34" charset="0"/>
                <a:ea typeface="PMingLiU"/>
              </a:rPr>
              <a:t>achieved</a:t>
            </a:r>
            <a:endParaRPr lang="en-ZA" sz="1600" dirty="0"/>
          </a:p>
        </p:txBody>
      </p:sp>
      <p:graphicFrame>
        <p:nvGraphicFramePr>
          <p:cNvPr id="6" name="Chart 5"/>
          <p:cNvGraphicFramePr/>
          <p:nvPr>
            <p:extLst>
              <p:ext uri="{D42A27DB-BD31-4B8C-83A1-F6EECF244321}">
                <p14:modId xmlns:p14="http://schemas.microsoft.com/office/powerpoint/2010/main" xmlns="" val="128007566"/>
              </p:ext>
            </p:extLst>
          </p:nvPr>
        </p:nvGraphicFramePr>
        <p:xfrm>
          <a:off x="2243070" y="2907406"/>
          <a:ext cx="47244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01867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2880" y="850727"/>
            <a:ext cx="8756374" cy="779462"/>
          </a:xfrm>
        </p:spPr>
        <p:txBody>
          <a:bodyPr>
            <a:normAutofit/>
          </a:bodyPr>
          <a:lstStyle/>
          <a:p>
            <a:pPr algn="ctr"/>
            <a:r>
              <a:rPr lang="en-ZA" sz="2100" b="1" dirty="0" smtClean="0"/>
              <a:t> </a:t>
            </a:r>
            <a:r>
              <a:rPr lang="en-ZA" sz="1400" b="1" dirty="0" smtClean="0"/>
              <a:t>PROGRAMME 2 (STEE):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533793353"/>
              </p:ext>
            </p:extLst>
          </p:nvPr>
        </p:nvGraphicFramePr>
        <p:xfrm>
          <a:off x="112995" y="1584511"/>
          <a:ext cx="8915096" cy="5015992"/>
        </p:xfrm>
        <a:graphic>
          <a:graphicData uri="http://schemas.openxmlformats.org/drawingml/2006/table">
            <a:tbl>
              <a:tblPr firstRow="1" bandRow="1">
                <a:tableStyleId>{5C22544A-7EE6-4342-B048-85BDC9FD1C3A}</a:tableStyleId>
              </a:tblPr>
              <a:tblGrid>
                <a:gridCol w="1061045"/>
                <a:gridCol w="1514896"/>
                <a:gridCol w="1510301"/>
                <a:gridCol w="1428108"/>
                <a:gridCol w="452063"/>
                <a:gridCol w="523982"/>
                <a:gridCol w="863029"/>
                <a:gridCol w="821933"/>
                <a:gridCol w="93980"/>
                <a:gridCol w="645759"/>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grid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hMerge="1">
                  <a:txBody>
                    <a:bodyPr/>
                    <a:lstStyle/>
                    <a:p>
                      <a:pPr>
                        <a:lnSpc>
                          <a:spcPct val="115000"/>
                        </a:lnSpc>
                        <a:spcAft>
                          <a:spcPts val="0"/>
                        </a:spcAft>
                      </a:pP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r>
              <a:tr h="370840">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Social Empowerment and Transformation</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1000"/>
                        </a:spcAft>
                      </a:pPr>
                      <a:r>
                        <a:rPr lang="en-US" sz="1000" smtClean="0">
                          <a:effectLst/>
                          <a:latin typeface="Arial" panose="020B0604020202020204" pitchFamily="34" charset="0"/>
                          <a:ea typeface="Times New Roman" panose="02020603050405020304" pitchFamily="18" charset="0"/>
                          <a:cs typeface="Times New Roman" panose="02020603050405020304" pitchFamily="18" charset="0"/>
                        </a:rPr>
                        <a:t>Sanitary dignity implementation framework (SDIF) approved by Cabinet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Sanitary Dignity Implementation Framework submitted to Cabinet for consideration and approval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r>
                        <a:rPr lang="en-ZA" sz="1000" dirty="0" smtClean="0">
                          <a:latin typeface="Arial" panose="020B0604020202020204" pitchFamily="34" charset="0"/>
                          <a:cs typeface="Arial" panose="020B0604020202020204" pitchFamily="34" charset="0"/>
                        </a:rPr>
                        <a:t>N/A</a:t>
                      </a:r>
                      <a:endParaRPr lang="en-ZA" sz="1000" dirty="0">
                        <a:latin typeface="Arial" panose="020B0604020202020204" pitchFamily="34" charset="0"/>
                        <a:cs typeface="Arial" panose="020B0604020202020204" pitchFamily="34" charset="0"/>
                      </a:endParaRPr>
                    </a:p>
                  </a:txBody>
                  <a:tcPr>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Number of progress reports on national rollout of the  Revised Sanitary Dignity implementation Framework in quintiles 1-3 schools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4 reports that outline progress on the national rollout of the  enabling environment, enabling infrastructure and provincial sanitary dignity programmes in line with the Revised Sanitary Dignity Implementation Framework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One  progress report on national rollout of the enabling environment, enabling infrastructure and provincial sanitary dignity programmes in line with the Revised   Sanitary Dignity Implementation Framework in quintiles 1-3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Progress report on national rollout of the enabling environment, enabling infrastructure and provincial sanitary dignity programmes in line with the Revised   Sanitary Dignity Implementation Framework in quintiles 1-3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latin typeface="Arial" pitchFamily="34" charset="0"/>
                        <a:cs typeface="Arial"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Progress monitoring Report on Quarter 4 and Annexures A-O</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2322914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1005444"/>
            <a:ext cx="8756374" cy="779462"/>
          </a:xfrm>
        </p:spPr>
        <p:txBody>
          <a:bodyPr>
            <a:normAutofit/>
          </a:bodyPr>
          <a:lstStyle/>
          <a:p>
            <a:pPr algn="ctr"/>
            <a:r>
              <a:rPr lang="en-ZA" sz="2100" b="1" dirty="0" smtClean="0"/>
              <a:t> </a:t>
            </a:r>
            <a:r>
              <a:rPr lang="en-ZA" sz="1400" b="1" dirty="0" smtClean="0"/>
              <a:t>PROGRAMME 2 (STEE):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966996659"/>
              </p:ext>
            </p:extLst>
          </p:nvPr>
        </p:nvGraphicFramePr>
        <p:xfrm>
          <a:off x="2872" y="1763153"/>
          <a:ext cx="9141128" cy="3254502"/>
        </p:xfrm>
        <a:graphic>
          <a:graphicData uri="http://schemas.openxmlformats.org/drawingml/2006/table">
            <a:tbl>
              <a:tblPr firstRow="1" bandRow="1">
                <a:tableStyleId>{5C22544A-7EE6-4342-B048-85BDC9FD1C3A}</a:tableStyleId>
              </a:tblPr>
              <a:tblGrid>
                <a:gridCol w="1061045"/>
                <a:gridCol w="1083382"/>
                <a:gridCol w="955496"/>
                <a:gridCol w="93980"/>
                <a:gridCol w="1658560"/>
                <a:gridCol w="692710"/>
                <a:gridCol w="585627"/>
                <a:gridCol w="1109609"/>
                <a:gridCol w="986319"/>
                <a:gridCol w="914400"/>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rowSpan="2"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Economic Empowerment and Participation</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Number of reports on the implementation of Women`s Financial Inclusion Framework (WFIF)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Four reports on the implementation of WFIF</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Capacity Building on WFIF with the Mpumalanga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endParaRPr lang="en-ZA"/>
                    </a:p>
                  </a:txBody>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Capacity Building Workshop on WFIF held in Mpumalanga Province </a:t>
                      </a:r>
                    </a:p>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(18 February 2020) </a:t>
                      </a:r>
                    </a:p>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Report produced and routed to the Minister for approval</a:t>
                      </a: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Programme, invitation, attendance register, presentation, report and approved submission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Signed Submission report on the Capacity Building/Symposium on WFIF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4010983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990732"/>
            <a:ext cx="8756374" cy="779462"/>
          </a:xfrm>
        </p:spPr>
        <p:txBody>
          <a:bodyPr>
            <a:normAutofit/>
          </a:bodyPr>
          <a:lstStyle/>
          <a:p>
            <a:pPr algn="ctr"/>
            <a:r>
              <a:rPr lang="en-ZA" sz="2100" b="1" dirty="0" smtClean="0"/>
              <a:t> </a:t>
            </a:r>
            <a:r>
              <a:rPr lang="en-ZA" sz="1400" b="1" dirty="0" smtClean="0"/>
              <a:t>PROGRAMME 2 (STEE):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870099916"/>
              </p:ext>
            </p:extLst>
          </p:nvPr>
        </p:nvGraphicFramePr>
        <p:xfrm>
          <a:off x="0" y="1776032"/>
          <a:ext cx="9141128" cy="4477004"/>
        </p:xfrm>
        <a:graphic>
          <a:graphicData uri="http://schemas.openxmlformats.org/drawingml/2006/table">
            <a:tbl>
              <a:tblPr firstRow="1" bandRow="1">
                <a:tableStyleId>{5C22544A-7EE6-4342-B048-85BDC9FD1C3A}</a:tableStyleId>
              </a:tblPr>
              <a:tblGrid>
                <a:gridCol w="1061045"/>
                <a:gridCol w="1083382"/>
                <a:gridCol w="1294232"/>
                <a:gridCol w="1531161"/>
                <a:gridCol w="575353"/>
                <a:gridCol w="585627"/>
                <a:gridCol w="1109609"/>
                <a:gridCol w="986319"/>
                <a:gridCol w="914400"/>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Economic Empowerment and Participation</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Number of reports on interventions and economic opportunities for women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Four reports on facilitation of  interventions and economic opportunities for women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Report on facilitation of interventions and opportunities in the Manufacturing value chain</a:t>
                      </a:r>
                    </a:p>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Produce an integrated report on facilitation of interventions and opportunities  within the Economic Value Chain for women produced</a:t>
                      </a: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Facilitation/workshop on interventions and opportunities  in the Manufacturing value chain  held  (18 February 2020),</a:t>
                      </a:r>
                    </a:p>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Report produced and routed to the Minister for approval</a:t>
                      </a:r>
                    </a:p>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Integrated report produced and routed to the Minister for approval</a:t>
                      </a:r>
                    </a:p>
                  </a:txBody>
                  <a:tcPr marL="68580" marR="68580" marT="0" marB="0">
                    <a:solidFill>
                      <a:schemeClr val="bg2">
                        <a:lumMod val="90000"/>
                      </a:schemeClr>
                    </a:solidFill>
                  </a:tcPr>
                </a:tc>
                <a:tc gridSpan="2">
                  <a:txBody>
                    <a:bodyPr/>
                    <a:lstStyle/>
                    <a:p>
                      <a:endParaRPr lang="en-ZA" sz="1000" dirty="0">
                        <a:latin typeface="Arial" panose="020B0604020202020204" pitchFamily="34" charset="0"/>
                        <a:cs typeface="Arial" panose="020B0604020202020204"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Programme, Invitation, Attendance register, presentation, Report and approved submission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2369739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798803"/>
            <a:ext cx="8756374" cy="779462"/>
          </a:xfrm>
        </p:spPr>
        <p:txBody>
          <a:bodyPr>
            <a:normAutofit/>
          </a:bodyPr>
          <a:lstStyle/>
          <a:p>
            <a:pPr algn="ctr"/>
            <a:r>
              <a:rPr lang="en-ZA" sz="2100" b="1" dirty="0" smtClean="0"/>
              <a:t> </a:t>
            </a:r>
            <a:r>
              <a:rPr lang="en-ZA" sz="1400" b="1" dirty="0" smtClean="0"/>
              <a:t>PROGRAMME 2 (STEE):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938860021"/>
              </p:ext>
            </p:extLst>
          </p:nvPr>
        </p:nvGraphicFramePr>
        <p:xfrm>
          <a:off x="115888" y="1558345"/>
          <a:ext cx="8706139" cy="5474616"/>
        </p:xfrm>
        <a:graphic>
          <a:graphicData uri="http://schemas.openxmlformats.org/drawingml/2006/table">
            <a:tbl>
              <a:tblPr firstRow="1" bandRow="1">
                <a:tableStyleId>{5C22544A-7EE6-4342-B048-85BDC9FD1C3A}</a:tableStyleId>
              </a:tblPr>
              <a:tblGrid>
                <a:gridCol w="1086625"/>
                <a:gridCol w="1086625"/>
                <a:gridCol w="96246"/>
                <a:gridCol w="821455"/>
                <a:gridCol w="115910"/>
                <a:gridCol w="1403797"/>
                <a:gridCol w="489398"/>
                <a:gridCol w="579549"/>
                <a:gridCol w="914400"/>
                <a:gridCol w="862884"/>
                <a:gridCol w="1249250"/>
              </a:tblGrid>
              <a:tr h="67438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grid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hMerge="1">
                  <a:txBody>
                    <a:bodyPr/>
                    <a:lstStyle/>
                    <a:p>
                      <a:endParaRPr lang="en-ZA"/>
                    </a:p>
                  </a:txBody>
                  <a:tcPr/>
                </a:tc>
                <a:tc rowSpan="2"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rowSpan="2" hMerge="1">
                  <a:txBody>
                    <a:bodyPr/>
                    <a:lstStyle/>
                    <a:p>
                      <a:endParaRPr lang="en-ZA"/>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505785">
                <a:tc vMerge="1">
                  <a:txBody>
                    <a:bodyPr/>
                    <a:lstStyle/>
                    <a:p>
                      <a:endParaRPr lang="en-ZA"/>
                    </a:p>
                  </a:txBody>
                  <a:tcPr>
                    <a:solidFill>
                      <a:srgbClr val="C13003"/>
                    </a:solidFill>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286412">
                <a:tc grid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a:t>
                      </a:r>
                      <a:r>
                        <a:rPr kumimoji="0" lang="en-US" sz="1200" b="1" i="0" u="none" strike="noStrike" kern="1200" cap="none" spc="0" normalizeH="0" baseline="0" noProof="0" dirty="0" err="1" smtClean="0">
                          <a:ln>
                            <a:noFill/>
                          </a:ln>
                          <a:solidFill>
                            <a:prstClr val="white"/>
                          </a:solidFill>
                          <a:effectLst/>
                          <a:uLnTx/>
                          <a:uFillTx/>
                          <a:latin typeface="Arial Narrow"/>
                          <a:ea typeface="Calibri"/>
                          <a:cs typeface="Arial"/>
                        </a:rPr>
                        <a:t>programme</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 Governance Transformation, Justice and Security</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35861">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Number of programmes in 365 days PoA coordinated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3 Programmes on the 365 days POA coordinated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p>
                  </a:txBody>
                  <a:tcPr marL="68580" marR="68580" marT="0" marB="0">
                    <a:solidFill>
                      <a:schemeClr val="bg2">
                        <a:lumMod val="90000"/>
                      </a:schemeClr>
                    </a:solidFill>
                  </a:tcPr>
                </a:tc>
                <a:tc gridSpan="2">
                  <a:txBody>
                    <a:bodyPr/>
                    <a:lstStyle/>
                    <a:p>
                      <a:r>
                        <a:rPr lang="en-ZA" sz="1000" dirty="0" smtClean="0">
                          <a:latin typeface="Arial" panose="020B0604020202020204" pitchFamily="34" charset="0"/>
                          <a:cs typeface="Arial" panose="020B0604020202020204" pitchFamily="34" charset="0"/>
                        </a:rPr>
                        <a:t>N/A</a:t>
                      </a:r>
                      <a:endParaRPr lang="en-ZA" sz="1000" dirty="0">
                        <a:latin typeface="Arial" panose="020B0604020202020204" pitchFamily="34" charset="0"/>
                        <a:cs typeface="Arial" panose="020B0604020202020204" pitchFamily="34" charset="0"/>
                      </a:endParaRPr>
                    </a:p>
                  </a:txBody>
                  <a:tcPr>
                    <a:solidFill>
                      <a:schemeClr val="bg2"/>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p>
                  </a:txBody>
                  <a:tcPr marL="68580" marR="68580" marT="0" marB="0">
                    <a:solidFill>
                      <a:schemeClr val="bg2">
                        <a:lumMod val="90000"/>
                      </a:schemeClr>
                    </a:solidFill>
                  </a:tcPr>
                </a:tc>
              </a:tr>
              <a:tr h="294608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National Gender Machinery (NGM)  Framework approved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National Gender Machinery (NGM) Framework approved by the DG for submission to Cabinet for consideration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NGM Framework approved by the DG for submission to Cabinet for consideration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NGM Framework has been approved by the ADG for submission to Cabinet for consideration </a:t>
                      </a:r>
                    </a:p>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GTJS has NGM Framework Approved by the Acting DG</a:t>
                      </a:r>
                    </a:p>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Report on the second NGM Framework Consultation held on 13 March 2020</a:t>
                      </a:r>
                    </a:p>
                  </a:txBody>
                  <a:tcPr marL="68580" marR="68580" marT="0" marB="0">
                    <a:solidFill>
                      <a:schemeClr val="bg2">
                        <a:lumMod val="90000"/>
                      </a:schemeClr>
                    </a:solidFill>
                  </a:tcPr>
                </a:tc>
                <a:tc gridSpan="2">
                  <a:txBody>
                    <a:bodyPr/>
                    <a:lstStyle/>
                    <a:p>
                      <a:endParaRPr lang="en-ZA" dirty="0"/>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NGM Framework Submission to Acting DG (Annexure GTJS-3)</a:t>
                      </a:r>
                    </a:p>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NGM Framework Consultation Report (Annexure GTJS-1)</a:t>
                      </a:r>
                    </a:p>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NGM Framework Approved by the Acting DG (Annexure GTJS-2)</a:t>
                      </a:r>
                    </a:p>
                    <a:p>
                      <a:pPr>
                        <a:lnSpc>
                          <a:spcPct val="115000"/>
                        </a:lnSpc>
                        <a:spcAft>
                          <a:spcPts val="1000"/>
                        </a:spcAft>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3461734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181" y="942931"/>
            <a:ext cx="8756374" cy="779462"/>
          </a:xfrm>
        </p:spPr>
        <p:txBody>
          <a:bodyPr>
            <a:normAutofit/>
          </a:bodyPr>
          <a:lstStyle/>
          <a:p>
            <a:pPr algn="ctr"/>
            <a:r>
              <a:rPr lang="en-ZA" sz="2100" b="1" dirty="0" smtClean="0"/>
              <a:t> </a:t>
            </a:r>
            <a:r>
              <a:rPr lang="en-ZA" sz="1400" b="1" dirty="0" smtClean="0"/>
              <a:t>PROGRAMME 2 (STEE):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907882112"/>
              </p:ext>
            </p:extLst>
          </p:nvPr>
        </p:nvGraphicFramePr>
        <p:xfrm>
          <a:off x="115888" y="1722393"/>
          <a:ext cx="9015449" cy="4836160"/>
        </p:xfrm>
        <a:graphic>
          <a:graphicData uri="http://schemas.openxmlformats.org/drawingml/2006/table">
            <a:tbl>
              <a:tblPr firstRow="1" bandRow="1">
                <a:tableStyleId>{5C22544A-7EE6-4342-B048-85BDC9FD1C3A}</a:tableStyleId>
              </a:tblPr>
              <a:tblGrid>
                <a:gridCol w="1060313"/>
                <a:gridCol w="974571"/>
                <a:gridCol w="875763"/>
                <a:gridCol w="1493950"/>
                <a:gridCol w="476518"/>
                <a:gridCol w="575661"/>
                <a:gridCol w="1056998"/>
                <a:gridCol w="1502187"/>
                <a:gridCol w="999488"/>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a:t>
                      </a:r>
                      <a:r>
                        <a:rPr kumimoji="0" lang="en-US" sz="1200" b="1" i="0" u="none" strike="noStrike" kern="1200" cap="none" spc="0" normalizeH="0" baseline="0" noProof="0" dirty="0" err="1" smtClean="0">
                          <a:ln>
                            <a:noFill/>
                          </a:ln>
                          <a:solidFill>
                            <a:prstClr val="white"/>
                          </a:solidFill>
                          <a:effectLst/>
                          <a:uLnTx/>
                          <a:uFillTx/>
                          <a:latin typeface="Arial Narrow"/>
                          <a:ea typeface="Calibri"/>
                          <a:cs typeface="Arial"/>
                        </a:rPr>
                        <a:t>programme</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 Governance Transformation, Justice and Security</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Revised IMC-IPOA) for the establishment of National Council on Gender Based Violence</a:t>
                      </a: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National Council on Gender Based Violence established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National Council on Gender Based Violence established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National Council on Gender-Based Violence and Femicide (NCGBVF) National Strategic Plan (NSP) development processes was concluded in October, 2019 and Cabinet memo tabled for consideration on the 13th December, 2019 and 11th March, 2020 respectively.</a:t>
                      </a:r>
                    </a:p>
                  </a:txBody>
                  <a:tcPr marL="68580" marR="68580" marT="0" marB="0">
                    <a:solidFill>
                      <a:schemeClr val="bg2">
                        <a:lumMod val="90000"/>
                      </a:schemeClr>
                    </a:solidFill>
                  </a:tcPr>
                </a:tc>
                <a:tc gridSpan="2">
                  <a:txBody>
                    <a:bodyPr/>
                    <a:lstStyle/>
                    <a:p>
                      <a:endParaRPr lang="en-ZA" dirty="0"/>
                    </a:p>
                  </a:txBody>
                  <a:tcPr>
                    <a:solidFill>
                      <a:srgbClr val="FF000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Calibri" panose="020F0502020204030204" pitchFamily="34" charset="0"/>
                          <a:ea typeface="Times New Roman" panose="02020603050405020304" pitchFamily="18" charset="0"/>
                          <a:cs typeface="Calibri" panose="020F0502020204030204" pitchFamily="34" charset="0"/>
                        </a:rPr>
                        <a:t>Cabinet only approved the National Council on Gender-Based Violence and Femicide (NCGBVF)  conceptualised document and deferred establishment of the council to the IMC</a:t>
                      </a:r>
                      <a:endParaRPr kumimoji="0" lang="en-ZA"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sz="1100" dirty="0" smtClean="0">
                        <a:solidFill>
                          <a:schemeClr val="tx1"/>
                        </a:solidFill>
                      </a:endParaRPr>
                    </a:p>
                  </a:txBody>
                  <a:tcPr marL="68580" marR="68580" marT="0" marB="0">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NCGBVF establishment deferred to 2020/21 FY.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A phased approach will be employed from (1) enabling environment for the Cabinet approved GBVF Inter-Ministerial Committee, (2) Appointment of Board of Directors and CEO, (3) Appointment of Secretariat, acquisition of office space and procurement of office equipment, to (4) launching of the NCGBVF.</a:t>
                      </a:r>
                    </a:p>
                    <a:p>
                      <a:endParaRPr lang="en-ZA" sz="1100" dirty="0">
                        <a:solidFill>
                          <a:schemeClr val="tx1"/>
                        </a:solidFill>
                      </a:endParaRPr>
                    </a:p>
                  </a:txBody>
                  <a:tcPr marL="68580" marR="68580" marT="0" marB="0">
                    <a:solidFill>
                      <a:schemeClr val="bg2">
                        <a:lumMod val="90000"/>
                      </a:schemeClr>
                    </a:solidFill>
                  </a:tcPr>
                </a:tc>
                <a:tc>
                  <a:txBody>
                    <a:bodyPr/>
                    <a:lstStyle/>
                    <a:p>
                      <a:r>
                        <a:rPr lang="en-US" sz="1100" dirty="0" smtClean="0">
                          <a:solidFill>
                            <a:schemeClr val="tx1"/>
                          </a:solidFill>
                        </a:rPr>
                        <a:t>NCGBVF </a:t>
                      </a:r>
                    </a:p>
                    <a:p>
                      <a:r>
                        <a:rPr lang="en-US" sz="1100" dirty="0" smtClean="0">
                          <a:solidFill>
                            <a:schemeClr val="tx1"/>
                          </a:solidFill>
                        </a:rPr>
                        <a:t>Concept</a:t>
                      </a:r>
                    </a:p>
                    <a:p>
                      <a:r>
                        <a:rPr lang="en-US" sz="1100" dirty="0" smtClean="0">
                          <a:solidFill>
                            <a:schemeClr val="tx1"/>
                          </a:solidFill>
                        </a:rPr>
                        <a:t>(Annexure GTJS-4)</a:t>
                      </a:r>
                    </a:p>
                    <a:p>
                      <a:endParaRPr lang="en-US" sz="1100" dirty="0" smtClean="0">
                        <a:solidFill>
                          <a:schemeClr val="tx1"/>
                        </a:solidFill>
                      </a:endParaRPr>
                    </a:p>
                    <a:p>
                      <a:r>
                        <a:rPr lang="en-US" sz="1100" dirty="0" smtClean="0">
                          <a:solidFill>
                            <a:schemeClr val="tx1"/>
                          </a:solidFill>
                        </a:rPr>
                        <a:t>NCGBVF </a:t>
                      </a:r>
                    </a:p>
                    <a:p>
                      <a:r>
                        <a:rPr lang="en-US" sz="1100" dirty="0" smtClean="0">
                          <a:solidFill>
                            <a:schemeClr val="tx1"/>
                          </a:solidFill>
                        </a:rPr>
                        <a:t>GBVF NSP and NCGBVF Cabinet Memo Submission</a:t>
                      </a:r>
                    </a:p>
                    <a:p>
                      <a:r>
                        <a:rPr lang="en-US" sz="1100" dirty="0" smtClean="0">
                          <a:solidFill>
                            <a:schemeClr val="tx1"/>
                          </a:solidFill>
                        </a:rPr>
                        <a:t>(Annexure GTJS-5)</a:t>
                      </a:r>
                    </a:p>
                    <a:p>
                      <a:endParaRPr lang="en-US" sz="1100" dirty="0" smtClean="0">
                        <a:solidFill>
                          <a:schemeClr val="tx1"/>
                        </a:solidFill>
                      </a:endParaRPr>
                    </a:p>
                    <a:p>
                      <a:r>
                        <a:rPr lang="en-US" sz="1100" dirty="0" smtClean="0">
                          <a:solidFill>
                            <a:schemeClr val="tx1"/>
                          </a:solidFill>
                        </a:rPr>
                        <a:t>GBVF NSP </a:t>
                      </a:r>
                    </a:p>
                    <a:p>
                      <a:r>
                        <a:rPr lang="en-US" sz="1100" dirty="0" smtClean="0">
                          <a:solidFill>
                            <a:schemeClr val="tx1"/>
                          </a:solidFill>
                        </a:rPr>
                        <a:t>(Annexure GTJS-6)</a:t>
                      </a:r>
                    </a:p>
                    <a:p>
                      <a:endParaRPr lang="en-US" sz="1100" dirty="0" smtClean="0">
                        <a:solidFill>
                          <a:schemeClr val="tx1"/>
                        </a:solidFill>
                      </a:endParaRPr>
                    </a:p>
                    <a:p>
                      <a:r>
                        <a:rPr lang="en-US" sz="1100" dirty="0" smtClean="0">
                          <a:solidFill>
                            <a:schemeClr val="tx1"/>
                          </a:solidFill>
                        </a:rPr>
                        <a:t> </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2575163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939765"/>
            <a:ext cx="8756374" cy="779462"/>
          </a:xfrm>
        </p:spPr>
        <p:txBody>
          <a:bodyPr>
            <a:normAutofit/>
          </a:bodyPr>
          <a:lstStyle/>
          <a:p>
            <a:pPr algn="ctr"/>
            <a:r>
              <a:rPr lang="en-ZA" sz="2100" b="1" dirty="0" smtClean="0"/>
              <a:t> </a:t>
            </a:r>
            <a:r>
              <a:rPr lang="en-ZA" sz="1600" b="1" dirty="0" smtClean="0"/>
              <a:t>PROGRAMME 3: PERFORMANCE INFORMATION FOR Q4</a:t>
            </a:r>
            <a:endParaRPr lang="en-ZA" sz="1600" b="1" dirty="0"/>
          </a:p>
        </p:txBody>
      </p:sp>
      <p:sp>
        <p:nvSpPr>
          <p:cNvPr id="2" name="Rectangle 1"/>
          <p:cNvSpPr/>
          <p:nvPr/>
        </p:nvSpPr>
        <p:spPr>
          <a:xfrm>
            <a:off x="369870" y="1719227"/>
            <a:ext cx="8239874" cy="830997"/>
          </a:xfrm>
          <a:prstGeom prst="rect">
            <a:avLst/>
          </a:prstGeom>
        </p:spPr>
        <p:txBody>
          <a:bodyPr wrap="square">
            <a:spAutoFit/>
          </a:bodyPr>
          <a:lstStyle/>
          <a:p>
            <a:pPr algn="just"/>
            <a:r>
              <a:rPr lang="en-US" sz="1600" dirty="0" smtClean="0">
                <a:latin typeface="Arial" panose="020B0604020202020204" pitchFamily="34" charset="0"/>
                <a:ea typeface="PMingLiU"/>
              </a:rPr>
              <a:t>Figure </a:t>
            </a:r>
            <a:r>
              <a:rPr lang="en-US" sz="1600" dirty="0">
                <a:latin typeface="Arial" panose="020B0604020202020204" pitchFamily="34" charset="0"/>
                <a:ea typeface="PMingLiU"/>
              </a:rPr>
              <a:t>below provides a graphic of overall performance of Programme 3 in relation to set Quarter </a:t>
            </a:r>
            <a:r>
              <a:rPr lang="en-US" sz="1600" dirty="0" smtClean="0">
                <a:latin typeface="Arial" panose="020B0604020202020204" pitchFamily="34" charset="0"/>
                <a:ea typeface="PMingLiU"/>
              </a:rPr>
              <a:t>4 targets </a:t>
            </a:r>
            <a:r>
              <a:rPr lang="en-US" sz="1600" dirty="0">
                <a:latin typeface="Arial" panose="020B0604020202020204" pitchFamily="34" charset="0"/>
                <a:ea typeface="PMingLiU"/>
              </a:rPr>
              <a:t>outlined in the DWYPD 2019/20 Annual Performance Plan. Out of </a:t>
            </a:r>
            <a:r>
              <a:rPr lang="en-US" sz="1600" dirty="0" smtClean="0">
                <a:latin typeface="Arial" panose="020B0604020202020204" pitchFamily="34" charset="0"/>
                <a:ea typeface="PMingLiU"/>
              </a:rPr>
              <a:t>12 </a:t>
            </a:r>
            <a:r>
              <a:rPr lang="en-US" sz="1600" dirty="0">
                <a:latin typeface="Arial" panose="020B0604020202020204" pitchFamily="34" charset="0"/>
                <a:ea typeface="PMingLiU"/>
              </a:rPr>
              <a:t>targets planned, </a:t>
            </a:r>
            <a:r>
              <a:rPr lang="en-US" sz="1600" dirty="0" smtClean="0">
                <a:latin typeface="Arial" panose="020B0604020202020204" pitchFamily="34" charset="0"/>
                <a:ea typeface="PMingLiU"/>
              </a:rPr>
              <a:t>all 12 (100%) </a:t>
            </a:r>
            <a:r>
              <a:rPr lang="en-US" sz="1600" dirty="0">
                <a:latin typeface="Arial" panose="020B0604020202020204" pitchFamily="34" charset="0"/>
                <a:ea typeface="PMingLiU"/>
              </a:rPr>
              <a:t>targets were </a:t>
            </a:r>
            <a:r>
              <a:rPr lang="en-US" sz="1600" dirty="0" smtClean="0">
                <a:latin typeface="Arial" panose="020B0604020202020204" pitchFamily="34" charset="0"/>
                <a:ea typeface="PMingLiU"/>
              </a:rPr>
              <a:t>achieved.</a:t>
            </a:r>
            <a:endParaRPr lang="en-ZA" sz="1600" dirty="0"/>
          </a:p>
        </p:txBody>
      </p:sp>
      <p:graphicFrame>
        <p:nvGraphicFramePr>
          <p:cNvPr id="5" name="Chart 4"/>
          <p:cNvGraphicFramePr/>
          <p:nvPr>
            <p:extLst>
              <p:ext uri="{D42A27DB-BD31-4B8C-83A1-F6EECF244321}">
                <p14:modId xmlns:p14="http://schemas.microsoft.com/office/powerpoint/2010/main" xmlns="" val="924382375"/>
              </p:ext>
            </p:extLst>
          </p:nvPr>
        </p:nvGraphicFramePr>
        <p:xfrm>
          <a:off x="2086109" y="2849719"/>
          <a:ext cx="5010150" cy="278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66890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783" y="1030392"/>
            <a:ext cx="8756374" cy="779462"/>
          </a:xfrm>
        </p:spPr>
        <p:txBody>
          <a:bodyPr>
            <a:normAutofit/>
          </a:bodyPr>
          <a:lstStyle/>
          <a:p>
            <a:pPr algn="ctr"/>
            <a:r>
              <a:rPr lang="en-ZA" sz="2100" b="1" dirty="0"/>
              <a:t>1</a:t>
            </a:r>
            <a:r>
              <a:rPr lang="en-ZA" sz="2100" b="1" dirty="0" smtClean="0"/>
              <a:t>. </a:t>
            </a:r>
            <a:r>
              <a:rPr lang="en-ZA" sz="1600" b="1" dirty="0" smtClean="0"/>
              <a:t>BACKGROUND</a:t>
            </a:r>
            <a:endParaRPr lang="en-ZA" sz="1600" b="1" dirty="0"/>
          </a:p>
        </p:txBody>
      </p:sp>
      <p:sp>
        <p:nvSpPr>
          <p:cNvPr id="5" name="Content Placeholder 2"/>
          <p:cNvSpPr txBox="1">
            <a:spLocks/>
          </p:cNvSpPr>
          <p:nvPr/>
        </p:nvSpPr>
        <p:spPr>
          <a:xfrm>
            <a:off x="218662" y="1777055"/>
            <a:ext cx="8736495" cy="453105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en-GB" sz="2200" dirty="0" smtClean="0"/>
              <a:t>We are presenting the 4</a:t>
            </a:r>
            <a:r>
              <a:rPr lang="en-GB" sz="2200" baseline="30000" dirty="0" smtClean="0"/>
              <a:t>th</a:t>
            </a:r>
            <a:r>
              <a:rPr lang="en-GB" sz="2200" dirty="0" smtClean="0"/>
              <a:t> Quarter Performance Report 2019/20 and 1</a:t>
            </a:r>
            <a:r>
              <a:rPr lang="en-GB" sz="2200" baseline="30000" dirty="0" smtClean="0"/>
              <a:t>st</a:t>
            </a:r>
            <a:r>
              <a:rPr lang="en-GB" sz="2200" dirty="0" smtClean="0"/>
              <a:t> Quarter Performance Report 2020/21 for the Department of  Women, Youth and Persons with Disabilities (DWYPD).  </a:t>
            </a:r>
          </a:p>
          <a:p>
            <a:r>
              <a:rPr lang="en-ZA" sz="2200" dirty="0" smtClean="0"/>
              <a:t>The department tabled a revised APP which factored changes brought about by the COVID-19 Pandemic in its operations and execution of targets.</a:t>
            </a:r>
          </a:p>
          <a:p>
            <a:r>
              <a:rPr lang="en-ZA" sz="2200" dirty="0" smtClean="0"/>
              <a:t>In</a:t>
            </a:r>
            <a:r>
              <a:rPr lang="en-US" sz="2200" dirty="0" smtClean="0"/>
              <a:t> </a:t>
            </a:r>
            <a:r>
              <a:rPr lang="en-US" sz="2200" dirty="0"/>
              <a:t>quarter 4 the department </a:t>
            </a:r>
            <a:r>
              <a:rPr lang="en-US" sz="2200" dirty="0" smtClean="0"/>
              <a:t>out </a:t>
            </a:r>
            <a:r>
              <a:rPr lang="en-US" sz="2200" dirty="0"/>
              <a:t>of 36 Planned targets, 32 (89%) were achieved, and 4 (11%) targets not </a:t>
            </a:r>
            <a:r>
              <a:rPr lang="en-US" sz="2200" dirty="0" smtClean="0"/>
              <a:t>achieved an increase in performance as compared to quarter 3 where 33 </a:t>
            </a:r>
            <a:r>
              <a:rPr lang="en-US" sz="2200" dirty="0"/>
              <a:t>targets </a:t>
            </a:r>
            <a:r>
              <a:rPr lang="en-US" sz="2200" dirty="0" smtClean="0"/>
              <a:t>were planned</a:t>
            </a:r>
            <a:r>
              <a:rPr lang="en-US" sz="2200" dirty="0"/>
              <a:t>, 26 (79%) targets were achieved, while 7 (21%) were not </a:t>
            </a:r>
            <a:r>
              <a:rPr lang="en-US" sz="2200" dirty="0" smtClean="0"/>
              <a:t>achieved.</a:t>
            </a:r>
          </a:p>
          <a:p>
            <a:r>
              <a:rPr lang="en-US" sz="2200" dirty="0" smtClean="0"/>
              <a:t>The 2020/21 FY Quarter 1 </a:t>
            </a:r>
            <a:r>
              <a:rPr lang="en-US" sz="2200" dirty="0"/>
              <a:t>performance  </a:t>
            </a:r>
            <a:r>
              <a:rPr lang="en-US" sz="2200" dirty="0" smtClean="0"/>
              <a:t>out </a:t>
            </a:r>
            <a:r>
              <a:rPr lang="en-US" sz="2200" dirty="0"/>
              <a:t>of 22 targets planned, 13 (59%) targets were achieved while 9 (41%) were not </a:t>
            </a:r>
            <a:r>
              <a:rPr lang="en-US" sz="2200" dirty="0" smtClean="0"/>
              <a:t>achieved, the report is presented without internal audit assurance on the reliability and accurateness of the report due to capacity constrains in the internal audit directorate, the focus was on the annual report audits and they were still auditing the Quarter 1 report at the time of submitting the report to the Portfolio Committee.</a:t>
            </a:r>
          </a:p>
          <a:p>
            <a:pPr marL="0" indent="0">
              <a:buNone/>
            </a:pPr>
            <a:endParaRPr lang="en-US" sz="2200" dirty="0" smtClean="0"/>
          </a:p>
          <a:p>
            <a:endParaRPr lang="en-US" dirty="0"/>
          </a:p>
          <a:p>
            <a:endParaRPr lang="en-US" dirty="0"/>
          </a:p>
          <a:p>
            <a:endParaRPr lang="en-US" dirty="0" smtClean="0"/>
          </a:p>
          <a:p>
            <a:pPr marL="0" indent="0">
              <a:buNone/>
            </a:pPr>
            <a:endParaRPr lang="en-ZA" dirty="0" smtClean="0"/>
          </a:p>
          <a:p>
            <a:endParaRPr lang="en-ZA" dirty="0" smtClean="0"/>
          </a:p>
          <a:p>
            <a:endParaRPr lang="en-ZA" dirty="0"/>
          </a:p>
        </p:txBody>
      </p:sp>
    </p:spTree>
    <p:extLst>
      <p:ext uri="{BB962C8B-B14F-4D97-AF65-F5344CB8AC3E}">
        <p14:creationId xmlns:p14="http://schemas.microsoft.com/office/powerpoint/2010/main" xmlns="" val="1362046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805531"/>
            <a:ext cx="8756374" cy="779462"/>
          </a:xfrm>
        </p:spPr>
        <p:txBody>
          <a:bodyPr>
            <a:normAutofit/>
          </a:bodyPr>
          <a:lstStyle/>
          <a:p>
            <a:pPr algn="ctr"/>
            <a:r>
              <a:rPr lang="en-ZA" sz="2100" b="1" dirty="0" smtClean="0"/>
              <a:t> </a:t>
            </a:r>
            <a:r>
              <a:rPr lang="en-ZA" sz="1400" b="1" dirty="0" smtClean="0"/>
              <a:t>PROGRAMME </a:t>
            </a:r>
            <a:r>
              <a:rPr lang="en-ZA" sz="1400" b="1" dirty="0"/>
              <a:t>3</a:t>
            </a:r>
            <a:r>
              <a:rPr lang="en-ZA" sz="1400" b="1" dirty="0" smtClean="0"/>
              <a:t> (PSCKM):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095293882"/>
              </p:ext>
            </p:extLst>
          </p:nvPr>
        </p:nvGraphicFramePr>
        <p:xfrm>
          <a:off x="115888" y="1725769"/>
          <a:ext cx="8891564" cy="4735576"/>
        </p:xfrm>
        <a:graphic>
          <a:graphicData uri="http://schemas.openxmlformats.org/drawingml/2006/table">
            <a:tbl>
              <a:tblPr firstRow="1" bandRow="1">
                <a:tableStyleId>{5C22544A-7EE6-4342-B048-85BDC9FD1C3A}</a:tableStyleId>
              </a:tblPr>
              <a:tblGrid>
                <a:gridCol w="1061045"/>
                <a:gridCol w="847076"/>
                <a:gridCol w="986319"/>
                <a:gridCol w="1068512"/>
                <a:gridCol w="462338"/>
                <a:gridCol w="452062"/>
                <a:gridCol w="1892122"/>
                <a:gridCol w="1061045"/>
                <a:gridCol w="1061045"/>
              </a:tblGrid>
              <a:tr h="2645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a:t>
                      </a:r>
                      <a:r>
                        <a:rPr kumimoji="0" lang="en-US" sz="1200" b="1" i="0" u="none" strike="noStrike" kern="1200" cap="none" spc="0" normalizeH="0" baseline="0" noProof="0" dirty="0" err="1" smtClean="0">
                          <a:ln>
                            <a:noFill/>
                          </a:ln>
                          <a:solidFill>
                            <a:prstClr val="white"/>
                          </a:solidFill>
                          <a:effectLst/>
                          <a:uLnTx/>
                          <a:uFillTx/>
                          <a:latin typeface="Arial Narrow"/>
                          <a:ea typeface="Calibri"/>
                          <a:cs typeface="Arial"/>
                        </a:rPr>
                        <a:t>programme</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 Policy, Research and Knowledge Management</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r>
              <a:tr h="370840">
                <a:tc>
                  <a:txBody>
                    <a:bodyPr/>
                    <a:lstStyle/>
                    <a:p>
                      <a:pPr>
                        <a:lnSpc>
                          <a:spcPct val="115000"/>
                        </a:lnSpc>
                        <a:spcAft>
                          <a:spcPts val="0"/>
                        </a:spcAft>
                      </a:pPr>
                      <a:r>
                        <a:rPr lang="en-ZA" sz="1100" dirty="0">
                          <a:effectLst/>
                          <a:latin typeface="Arial" panose="020B0604020202020204" pitchFamily="34" charset="0"/>
                          <a:ea typeface="PMingLiU"/>
                          <a:cs typeface="Arial" panose="020B0604020202020204" pitchFamily="34" charset="0"/>
                        </a:rPr>
                        <a:t>Number of research on women’s empowerment and gender equality produced</a:t>
                      </a:r>
                      <a:endParaRPr lang="en-ZA" sz="1100" dirty="0">
                        <a:effectLst/>
                        <a:latin typeface="Calibri" panose="020F0502020204030204" pitchFamily="34" charset="0"/>
                        <a:ea typeface="PMingLiU"/>
                        <a:cs typeface="Arial" panose="020B0604020202020204" pitchFamily="34" charset="0"/>
                      </a:endParaRPr>
                    </a:p>
                    <a:p>
                      <a:pPr>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tabLst>
                          <a:tab pos="457200" algn="l"/>
                        </a:tabLst>
                      </a:pPr>
                      <a:r>
                        <a:rPr lang="en-ZA" sz="1100" dirty="0">
                          <a:effectLst/>
                          <a:latin typeface="Arial" panose="020B0604020202020204" pitchFamily="34" charset="0"/>
                          <a:ea typeface="PMingLiU"/>
                          <a:cs typeface="Arial" panose="020B0604020202020204" pitchFamily="34" charset="0"/>
                        </a:rPr>
                        <a:t>One report on gender policy priorities for 2019-2024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US" sz="1100" dirty="0" smtClean="0">
                          <a:effectLst/>
                          <a:latin typeface="Calibri" panose="020F0502020204030204" pitchFamily="34" charset="0"/>
                          <a:ea typeface="PMingLiU"/>
                          <a:cs typeface="Arial" panose="020B0604020202020204" pitchFamily="34" charset="0"/>
                        </a:rPr>
                        <a:t>One report on gender policy priorities for 2019-2024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Report on Gender Policy Priorities for 2019-2024 developed</a:t>
                      </a: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latin typeface="Arial" pitchFamily="34" charset="0"/>
                        <a:cs typeface="Arial" pitchFamily="34" charset="0"/>
                      </a:endParaRPr>
                    </a:p>
                  </a:txBody>
                  <a:tcPr>
                    <a:solidFill>
                      <a:srgbClr val="00B05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latin typeface="Arial" pitchFamily="34" charset="0"/>
                        <a:cs typeface="Arial" pitchFamily="34" charset="0"/>
                      </a:endParaRPr>
                    </a:p>
                  </a:txBody>
                  <a:tcPr>
                    <a:solidFill>
                      <a:srgbClr val="FF0000"/>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Report on Gender Policy Priorities for 2019-2024</a:t>
                      </a:r>
                    </a:p>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Approved submission</a:t>
                      </a:r>
                    </a:p>
                  </a:txBody>
                  <a:tcPr marL="68580" marR="68580" marT="0" marB="0">
                    <a:solidFill>
                      <a:schemeClr val="bg2">
                        <a:lumMod val="90000"/>
                      </a:schemeClr>
                    </a:solidFill>
                  </a:tcPr>
                </a:tc>
              </a:tr>
              <a:tr h="370840">
                <a:tc>
                  <a:txBody>
                    <a:bodyPr/>
                    <a:lstStyle/>
                    <a:p>
                      <a:pPr>
                        <a:lnSpc>
                          <a:spcPct val="115000"/>
                        </a:lnSpc>
                        <a:spcAft>
                          <a:spcPts val="0"/>
                        </a:spcAft>
                      </a:pPr>
                      <a:r>
                        <a:rPr lang="en-ZA" sz="1100">
                          <a:effectLst/>
                          <a:latin typeface="Arial" panose="020B0604020202020204" pitchFamily="34" charset="0"/>
                          <a:ea typeface="PMingLiU"/>
                          <a:cs typeface="Arial" panose="020B0604020202020204" pitchFamily="34" charset="0"/>
                        </a:rPr>
                        <a:t>Gender Knowledge Hub established</a:t>
                      </a:r>
                      <a:endParaRPr lang="en-ZA" sz="110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tabLst>
                          <a:tab pos="457200" algn="l"/>
                        </a:tabLst>
                      </a:pPr>
                      <a:r>
                        <a:rPr lang="en-ZA" sz="1100">
                          <a:effectLst/>
                          <a:latin typeface="Arial" panose="020B0604020202020204" pitchFamily="34" charset="0"/>
                          <a:ea typeface="PMingLiU"/>
                          <a:cs typeface="Arial" panose="020B0604020202020204" pitchFamily="34" charset="0"/>
                        </a:rPr>
                        <a:t>Report on the establishment of Gender Knowledge Hub produced</a:t>
                      </a:r>
                      <a:endParaRPr lang="en-ZA" sz="110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US" sz="1100" dirty="0" smtClean="0">
                          <a:effectLst/>
                          <a:latin typeface="Calibri" panose="020F0502020204030204" pitchFamily="34" charset="0"/>
                          <a:ea typeface="PMingLiU"/>
                          <a:cs typeface="Arial" panose="020B0604020202020204" pitchFamily="34" charset="0"/>
                        </a:rPr>
                        <a:t>Report on the establishment of Gender Knowledge Hub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Report on the establishment of Gender Knowledge Hub developed</a:t>
                      </a: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dirty="0" smtClean="0">
                        <a:latin typeface="Arial" pitchFamily="34" charset="0"/>
                        <a:cs typeface="Arial"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Report on the establishment of Gender Knowledge Hub </a:t>
                      </a:r>
                    </a:p>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Approved submission</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2672773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901832"/>
            <a:ext cx="8756374" cy="779462"/>
          </a:xfrm>
        </p:spPr>
        <p:txBody>
          <a:bodyPr>
            <a:normAutofit/>
          </a:bodyPr>
          <a:lstStyle/>
          <a:p>
            <a:pPr algn="ctr"/>
            <a:r>
              <a:rPr lang="en-ZA" sz="2100" b="1" dirty="0" smtClean="0"/>
              <a:t> </a:t>
            </a:r>
            <a:r>
              <a:rPr lang="en-ZA" sz="1400" b="1" dirty="0" smtClean="0"/>
              <a:t>PROGRAMME </a:t>
            </a:r>
            <a:r>
              <a:rPr lang="en-ZA" sz="1400" b="1" dirty="0"/>
              <a:t>3</a:t>
            </a:r>
            <a:r>
              <a:rPr lang="en-ZA" sz="1400" b="1" dirty="0" smtClean="0"/>
              <a:t> (PSCKM):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307029806"/>
              </p:ext>
            </p:extLst>
          </p:nvPr>
        </p:nvGraphicFramePr>
        <p:xfrm>
          <a:off x="115888" y="1661374"/>
          <a:ext cx="8891564" cy="3762806"/>
        </p:xfrm>
        <a:graphic>
          <a:graphicData uri="http://schemas.openxmlformats.org/drawingml/2006/table">
            <a:tbl>
              <a:tblPr firstRow="1" bandRow="1">
                <a:tableStyleId>{5C22544A-7EE6-4342-B048-85BDC9FD1C3A}</a:tableStyleId>
              </a:tblPr>
              <a:tblGrid>
                <a:gridCol w="1061045"/>
                <a:gridCol w="847076"/>
                <a:gridCol w="986319"/>
                <a:gridCol w="1613187"/>
                <a:gridCol w="450761"/>
                <a:gridCol w="450761"/>
                <a:gridCol w="875763"/>
                <a:gridCol w="978794"/>
                <a:gridCol w="1627858"/>
              </a:tblGrid>
              <a:tr h="52243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49046">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49046">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a:t>
                      </a:r>
                      <a:r>
                        <a:rPr kumimoji="0" lang="en-US" sz="1200" b="1" i="0" u="none" strike="noStrike" kern="1200" cap="none" spc="0" normalizeH="0" baseline="0" noProof="0" dirty="0" err="1" smtClean="0">
                          <a:ln>
                            <a:noFill/>
                          </a:ln>
                          <a:solidFill>
                            <a:prstClr val="white"/>
                          </a:solidFill>
                          <a:effectLst/>
                          <a:uLnTx/>
                          <a:uFillTx/>
                          <a:latin typeface="Arial Narrow"/>
                          <a:ea typeface="Calibri"/>
                          <a:cs typeface="Arial"/>
                        </a:rPr>
                        <a:t>programme</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 Policy, Research and Knowledge Management</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03652">
                <a:tc>
                  <a:txBody>
                    <a:bodyPr/>
                    <a:lstStyle/>
                    <a:p>
                      <a:pPr>
                        <a:lnSpc>
                          <a:spcPct val="115000"/>
                        </a:lnSpc>
                        <a:spcAft>
                          <a:spcPts val="0"/>
                        </a:spcAft>
                      </a:pPr>
                      <a:r>
                        <a:rPr lang="en-ZA" sz="1000" dirty="0" smtClean="0">
                          <a:effectLst/>
                          <a:latin typeface="Arial" panose="020B0604020202020204" pitchFamily="34" charset="0"/>
                          <a:ea typeface="PMingLiU"/>
                          <a:cs typeface="Arial" panose="020B0604020202020204" pitchFamily="34" charset="0"/>
                        </a:rPr>
                        <a:t>Number </a:t>
                      </a:r>
                      <a:r>
                        <a:rPr lang="en-ZA" sz="1000" dirty="0">
                          <a:effectLst/>
                          <a:latin typeface="Arial" panose="020B0604020202020204" pitchFamily="34" charset="0"/>
                          <a:ea typeface="PMingLiU"/>
                          <a:cs typeface="Arial" panose="020B0604020202020204" pitchFamily="34" charset="0"/>
                        </a:rPr>
                        <a:t>of reports on international reporting obligations</a:t>
                      </a:r>
                    </a:p>
                  </a:txBody>
                  <a:tcPr marL="68580" marR="68580" marT="0" marB="0">
                    <a:solidFill>
                      <a:schemeClr val="bg2">
                        <a:lumMod val="75000"/>
                      </a:schemeClr>
                    </a:solidFill>
                  </a:tcPr>
                </a:tc>
                <a:tc>
                  <a:txBody>
                    <a:bodyPr/>
                    <a:lstStyle/>
                    <a:p>
                      <a:pPr>
                        <a:lnSpc>
                          <a:spcPct val="115000"/>
                        </a:lnSpc>
                        <a:spcAft>
                          <a:spcPts val="0"/>
                        </a:spcAft>
                        <a:tabLst>
                          <a:tab pos="457200" algn="l"/>
                        </a:tabLst>
                      </a:pPr>
                      <a:r>
                        <a:rPr lang="en-ZA" sz="1000" dirty="0">
                          <a:effectLst/>
                          <a:latin typeface="Arial" panose="020B0604020202020204" pitchFamily="34" charset="0"/>
                          <a:ea typeface="PMingLiU"/>
                          <a:cs typeface="Arial" panose="020B0604020202020204" pitchFamily="34" charset="0"/>
                        </a:rPr>
                        <a:t>2 reports on compliance with international obligations produced</a:t>
                      </a:r>
                    </a:p>
                  </a:txBody>
                  <a:tcPr marL="68580" marR="68580" marT="0" marB="0">
                    <a:solidFill>
                      <a:schemeClr val="bg2">
                        <a:lumMod val="75000"/>
                      </a:schemeClr>
                    </a:solidFill>
                  </a:tcPr>
                </a:tc>
                <a:tc>
                  <a:txBody>
                    <a:bodyPr/>
                    <a:lstStyle/>
                    <a:p>
                      <a:pPr>
                        <a:lnSpc>
                          <a:spcPct val="115000"/>
                        </a:lnSpc>
                        <a:spcAft>
                          <a:spcPts val="0"/>
                        </a:spcAft>
                      </a:pPr>
                      <a:r>
                        <a:rPr lang="en-US" sz="1000" dirty="0" smtClean="0">
                          <a:effectLst/>
                          <a:latin typeface="Arial" panose="020B0604020202020204" pitchFamily="34" charset="0"/>
                          <a:ea typeface="PMingLiU"/>
                          <a:cs typeface="Arial" panose="020B0604020202020204" pitchFamily="34" charset="0"/>
                        </a:rPr>
                        <a:t>1 reports on compliance with international obligations produced</a:t>
                      </a:r>
                      <a:endParaRPr lang="en-ZA" sz="1000" dirty="0">
                        <a:effectLst/>
                        <a:latin typeface="Arial" panose="020B060402020202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South African 2nd Periodic Report on the Optional Protocol to the African Charter on Human and People`s Rights of Women in Africa 2014 – 2018 (Maputo Protocol) developed and approved by Minister and submitted to DOJ</a:t>
                      </a:r>
                    </a:p>
                  </a:txBody>
                  <a:tcPr marL="68580" marR="68580" marT="0" marB="0">
                    <a:solidFill>
                      <a:schemeClr val="bg2">
                        <a:lumMod val="90000"/>
                      </a:schemeClr>
                    </a:solidFill>
                  </a:tcPr>
                </a:tc>
                <a:tc gridSpan="2">
                  <a:txBody>
                    <a:bodyPr/>
                    <a:lstStyle/>
                    <a:p>
                      <a:endParaRPr lang="en-ZA" dirty="0"/>
                    </a:p>
                  </a:txBody>
                  <a:tcPr>
                    <a:solidFill>
                      <a:srgbClr val="00B050"/>
                    </a:solidFill>
                  </a:tcPr>
                </a:tc>
                <a:tc hMerge="1">
                  <a:txBody>
                    <a:bodyPr/>
                    <a:lstStyle/>
                    <a:p>
                      <a:endParaRPr lang="en-ZA"/>
                    </a:p>
                  </a:txBody>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South African 2nd Periodic Report on the Optional Protocol to the African Charter on Human and People`s Rights of Women in Africa 2014 – 2018 (Maputo Protocol)</a:t>
                      </a:r>
                    </a:p>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Approved submission</a:t>
                      </a:r>
                    </a:p>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DG-to-DG Letter to DOJ</a:t>
                      </a:r>
                    </a:p>
                    <a:p>
                      <a:pPr>
                        <a:lnSpc>
                          <a:spcPct val="115000"/>
                        </a:lnSpc>
                        <a:spcAft>
                          <a:spcPts val="100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2491073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917174"/>
            <a:ext cx="8756374" cy="779462"/>
          </a:xfrm>
        </p:spPr>
        <p:txBody>
          <a:bodyPr>
            <a:normAutofit/>
          </a:bodyPr>
          <a:lstStyle/>
          <a:p>
            <a:pPr algn="ctr"/>
            <a:r>
              <a:rPr lang="en-ZA" sz="2100" b="1" dirty="0" smtClean="0"/>
              <a:t> </a:t>
            </a:r>
            <a:r>
              <a:rPr lang="en-ZA" sz="1400" b="1" dirty="0" smtClean="0"/>
              <a:t>PROGRAMME </a:t>
            </a:r>
            <a:r>
              <a:rPr lang="en-ZA" sz="1400" b="1" dirty="0"/>
              <a:t>3</a:t>
            </a:r>
            <a:r>
              <a:rPr lang="en-ZA" sz="1400" b="1" dirty="0" smtClean="0"/>
              <a:t> (PSCKM):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83344066"/>
              </p:ext>
            </p:extLst>
          </p:nvPr>
        </p:nvGraphicFramePr>
        <p:xfrm>
          <a:off x="115888" y="1696636"/>
          <a:ext cx="8891564" cy="4514247"/>
        </p:xfrm>
        <a:graphic>
          <a:graphicData uri="http://schemas.openxmlformats.org/drawingml/2006/table">
            <a:tbl>
              <a:tblPr firstRow="1" bandRow="1">
                <a:tableStyleId>{5C22544A-7EE6-4342-B048-85BDC9FD1C3A}</a:tableStyleId>
              </a:tblPr>
              <a:tblGrid>
                <a:gridCol w="1061045"/>
                <a:gridCol w="847076"/>
                <a:gridCol w="986319"/>
                <a:gridCol w="1613187"/>
                <a:gridCol w="450761"/>
                <a:gridCol w="450761"/>
                <a:gridCol w="875763"/>
                <a:gridCol w="978794"/>
                <a:gridCol w="1627858"/>
              </a:tblGrid>
              <a:tr h="86066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49046">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49046">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a:t>
                      </a:r>
                      <a:r>
                        <a:rPr kumimoji="0" lang="en-US" sz="1200" b="1" i="0" u="none" strike="noStrike" kern="1200" cap="none" spc="0" normalizeH="0" baseline="0" noProof="0" dirty="0" err="1" smtClean="0">
                          <a:ln>
                            <a:noFill/>
                          </a:ln>
                          <a:solidFill>
                            <a:prstClr val="white"/>
                          </a:solidFill>
                          <a:effectLst/>
                          <a:uLnTx/>
                          <a:uFillTx/>
                          <a:latin typeface="Arial Narrow"/>
                          <a:ea typeface="Calibri"/>
                          <a:cs typeface="Arial"/>
                        </a:rPr>
                        <a:t>programme</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 Stakeholder Coordination and Outreach</a:t>
                      </a:r>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03652">
                <a:tc>
                  <a:txBody>
                    <a:bodyPr/>
                    <a:lstStyle/>
                    <a:p>
                      <a:pPr>
                        <a:lnSpc>
                          <a:spcPct val="115000"/>
                        </a:lnSpc>
                        <a:spcAft>
                          <a:spcPts val="0"/>
                        </a:spcAft>
                      </a:pPr>
                      <a:r>
                        <a:rPr lang="en-US" sz="1000" dirty="0" smtClean="0">
                          <a:effectLst/>
                          <a:latin typeface="Arial" panose="020B0604020202020204" pitchFamily="34" charset="0"/>
                          <a:ea typeface="PMingLiU"/>
                          <a:cs typeface="Arial" panose="020B0604020202020204" pitchFamily="34" charset="0"/>
                        </a:rPr>
                        <a:t>Number of public participation / outreach initiatives on women`s  empowerment,</a:t>
                      </a:r>
                    </a:p>
                    <a:p>
                      <a:pPr>
                        <a:lnSpc>
                          <a:spcPct val="115000"/>
                        </a:lnSpc>
                        <a:spcAft>
                          <a:spcPts val="0"/>
                        </a:spcAft>
                      </a:pPr>
                      <a:r>
                        <a:rPr lang="en-US" sz="1000" dirty="0" smtClean="0">
                          <a:effectLst/>
                          <a:latin typeface="Arial" panose="020B0604020202020204" pitchFamily="34" charset="0"/>
                          <a:ea typeface="PMingLiU"/>
                          <a:cs typeface="Arial" panose="020B0604020202020204" pitchFamily="34" charset="0"/>
                        </a:rPr>
                        <a:t>including girls and young women</a:t>
                      </a:r>
                    </a:p>
                  </a:txBody>
                  <a:tcPr marL="68580" marR="68580" marT="0" marB="0">
                    <a:solidFill>
                      <a:schemeClr val="bg2">
                        <a:lumMod val="75000"/>
                      </a:schemeClr>
                    </a:solidFill>
                  </a:tcPr>
                </a:tc>
                <a:tc>
                  <a:txBody>
                    <a:bodyPr/>
                    <a:lstStyle/>
                    <a:p>
                      <a:pPr>
                        <a:lnSpc>
                          <a:spcPct val="115000"/>
                        </a:lnSpc>
                        <a:spcAft>
                          <a:spcPts val="0"/>
                        </a:spcAft>
                        <a:tabLst>
                          <a:tab pos="457200" algn="l"/>
                        </a:tabLst>
                      </a:pPr>
                      <a:r>
                        <a:rPr lang="en-US" sz="1000" dirty="0" smtClean="0">
                          <a:effectLst/>
                          <a:latin typeface="Arial" panose="020B0604020202020204" pitchFamily="34" charset="0"/>
                          <a:ea typeface="PMingLiU"/>
                          <a:cs typeface="Arial" panose="020B0604020202020204" pitchFamily="34" charset="0"/>
                        </a:rPr>
                        <a:t>10 public participation / outreach initiatives on women`s empowerment conducted </a:t>
                      </a:r>
                      <a:endParaRPr lang="en-US" sz="1000" dirty="0">
                        <a:effectLst/>
                        <a:latin typeface="Arial" panose="020B060402020202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US" sz="1000" dirty="0" smtClean="0">
                          <a:effectLst/>
                          <a:latin typeface="Arial" panose="020B0604020202020204" pitchFamily="34" charset="0"/>
                          <a:ea typeface="PMingLiU"/>
                          <a:cs typeface="Arial" panose="020B0604020202020204" pitchFamily="34" charset="0"/>
                        </a:rPr>
                        <a:t>2 public participation / outreach initiatives on women`s empowerment conducted</a:t>
                      </a:r>
                      <a:endParaRPr lang="en-ZA" sz="1000" dirty="0">
                        <a:effectLst/>
                        <a:latin typeface="Arial" panose="020B060402020202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Report on Beijing +25 stakeholders` consultation held at </a:t>
                      </a:r>
                      <a:r>
                        <a:rPr lang="en-US" sz="1000" dirty="0" err="1" smtClean="0">
                          <a:effectLst/>
                          <a:latin typeface="Arial" panose="020B0604020202020204" pitchFamily="34" charset="0"/>
                          <a:ea typeface="Times New Roman" panose="02020603050405020304" pitchFamily="18" charset="0"/>
                          <a:cs typeface="Arial" panose="020B0604020202020204" pitchFamily="34" charset="0"/>
                        </a:rPr>
                        <a:t>Sourthen</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Sun Hotel </a:t>
                      </a:r>
                      <a:r>
                        <a:rPr lang="en-US" sz="1000" dirty="0" err="1" smtClean="0">
                          <a:effectLst/>
                          <a:latin typeface="Arial" panose="020B0604020202020204" pitchFamily="34" charset="0"/>
                          <a:ea typeface="Times New Roman" panose="02020603050405020304" pitchFamily="18" charset="0"/>
                          <a:cs typeface="Arial" panose="020B0604020202020204" pitchFamily="34" charset="0"/>
                        </a:rPr>
                        <a:t>Acardia</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in Tshwane Municipality, Gauteng Province on 20-21 January 2020</a:t>
                      </a:r>
                    </a:p>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Report on the Back to School Programme held at </a:t>
                      </a:r>
                      <a:r>
                        <a:rPr lang="en-US" sz="1000" dirty="0" err="1" smtClean="0">
                          <a:effectLst/>
                          <a:latin typeface="Arial" panose="020B0604020202020204" pitchFamily="34" charset="0"/>
                          <a:ea typeface="Times New Roman" panose="02020603050405020304" pitchFamily="18" charset="0"/>
                          <a:cs typeface="Arial" panose="020B0604020202020204" pitchFamily="34" charset="0"/>
                        </a:rPr>
                        <a:t>Tembaletu</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School of Leaners with Special Educational Needs (LSEN) in </a:t>
                      </a:r>
                      <a:r>
                        <a:rPr lang="en-US" sz="1000" dirty="0" err="1" smtClean="0">
                          <a:effectLst/>
                          <a:latin typeface="Arial" panose="020B0604020202020204" pitchFamily="34" charset="0"/>
                          <a:ea typeface="Times New Roman" panose="02020603050405020304" pitchFamily="18" charset="0"/>
                          <a:cs typeface="Arial" panose="020B0604020202020204" pitchFamily="34" charset="0"/>
                        </a:rPr>
                        <a:t>Gugulethu</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Western Cape on 14 February 2020</a:t>
                      </a:r>
                    </a:p>
                  </a:txBody>
                  <a:tcPr marL="68580" marR="68580" marT="0" marB="0">
                    <a:solidFill>
                      <a:schemeClr val="bg2">
                        <a:lumMod val="90000"/>
                      </a:schemeClr>
                    </a:solidFill>
                  </a:tcPr>
                </a:tc>
                <a:tc gridSpan="2">
                  <a:txBody>
                    <a:bodyPr/>
                    <a:lstStyle/>
                    <a:p>
                      <a:endParaRPr lang="en-ZA" dirty="0"/>
                    </a:p>
                  </a:txBody>
                  <a:tcPr>
                    <a:solidFill>
                      <a:srgbClr val="00B050"/>
                    </a:solidFill>
                  </a:tcPr>
                </a:tc>
                <a:tc hMerge="1">
                  <a:txBody>
                    <a:bodyPr/>
                    <a:lstStyle/>
                    <a:p>
                      <a:endParaRPr lang="en-ZA"/>
                    </a:p>
                  </a:txBody>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Reports and attendance register</a:t>
                      </a:r>
                    </a:p>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Approved submission</a:t>
                      </a:r>
                    </a:p>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Reports and attendance register</a:t>
                      </a:r>
                    </a:p>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Approved submission</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4114188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8638" y="908562"/>
            <a:ext cx="8756374" cy="779462"/>
          </a:xfrm>
        </p:spPr>
        <p:txBody>
          <a:bodyPr>
            <a:normAutofit/>
          </a:bodyPr>
          <a:lstStyle/>
          <a:p>
            <a:pPr algn="ctr"/>
            <a:r>
              <a:rPr lang="en-ZA" sz="2100" b="1" dirty="0" smtClean="0"/>
              <a:t> </a:t>
            </a:r>
            <a:r>
              <a:rPr lang="en-ZA" sz="1400" b="1" dirty="0" smtClean="0"/>
              <a:t>PROGRAMME </a:t>
            </a:r>
            <a:r>
              <a:rPr lang="en-ZA" sz="1400" b="1" dirty="0"/>
              <a:t>3</a:t>
            </a:r>
            <a:r>
              <a:rPr lang="en-ZA" sz="1400" b="1" dirty="0" smtClean="0"/>
              <a:t> (PSCKM):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707089888"/>
              </p:ext>
            </p:extLst>
          </p:nvPr>
        </p:nvGraphicFramePr>
        <p:xfrm>
          <a:off x="115888" y="1580726"/>
          <a:ext cx="8891564" cy="4805680"/>
        </p:xfrm>
        <a:graphic>
          <a:graphicData uri="http://schemas.openxmlformats.org/drawingml/2006/table">
            <a:tbl>
              <a:tblPr firstRow="1" bandRow="1">
                <a:tableStyleId>{5C22544A-7EE6-4342-B048-85BDC9FD1C3A}</a:tableStyleId>
              </a:tblPr>
              <a:tblGrid>
                <a:gridCol w="1061045"/>
                <a:gridCol w="847076"/>
                <a:gridCol w="986319"/>
                <a:gridCol w="1690461"/>
                <a:gridCol w="502276"/>
                <a:gridCol w="540912"/>
                <a:gridCol w="1141385"/>
                <a:gridCol w="1061045"/>
                <a:gridCol w="106104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a:t>
                      </a:r>
                      <a:r>
                        <a:rPr kumimoji="0" lang="en-US" sz="1200" b="1" i="0" u="none" strike="noStrike" kern="1200" cap="none" spc="0" normalizeH="0" baseline="0" noProof="0" dirty="0" err="1" smtClean="0">
                          <a:ln>
                            <a:noFill/>
                          </a:ln>
                          <a:solidFill>
                            <a:prstClr val="white"/>
                          </a:solidFill>
                          <a:effectLst/>
                          <a:uLnTx/>
                          <a:uFillTx/>
                          <a:latin typeface="Arial Narrow"/>
                          <a:ea typeface="Calibri"/>
                          <a:cs typeface="Arial"/>
                        </a:rPr>
                        <a:t>programme</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 Stakeholder Coordination and Outreach</a:t>
                      </a:r>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r>
              <a:tr h="370840">
                <a:tc>
                  <a:txBody>
                    <a:bodyPr/>
                    <a:lstStyle/>
                    <a:p>
                      <a:pPr>
                        <a:lnSpc>
                          <a:spcPct val="115000"/>
                        </a:lnSpc>
                        <a:spcAft>
                          <a:spcPts val="0"/>
                        </a:spcAft>
                      </a:pPr>
                      <a:r>
                        <a:rPr lang="en-ZA" sz="1000" dirty="0" smtClean="0">
                          <a:effectLst/>
                          <a:latin typeface="Arial" panose="020B0604020202020204" pitchFamily="34" charset="0"/>
                          <a:ea typeface="PMingLiU"/>
                          <a:cs typeface="Arial" panose="020B0604020202020204" pitchFamily="34" charset="0"/>
                        </a:rPr>
                        <a:t>Number </a:t>
                      </a:r>
                      <a:r>
                        <a:rPr lang="en-ZA" sz="1000" dirty="0">
                          <a:effectLst/>
                          <a:latin typeface="Arial" panose="020B0604020202020204" pitchFamily="34" charset="0"/>
                          <a:ea typeface="PMingLiU"/>
                          <a:cs typeface="Arial" panose="020B0604020202020204" pitchFamily="34" charset="0"/>
                        </a:rPr>
                        <a:t>of community mobilisation initiatives on issues affecting women</a:t>
                      </a:r>
                    </a:p>
                  </a:txBody>
                  <a:tcPr marL="68580" marR="68580" marT="0" marB="0">
                    <a:solidFill>
                      <a:schemeClr val="bg2">
                        <a:lumMod val="75000"/>
                      </a:schemeClr>
                    </a:solidFill>
                  </a:tcPr>
                </a:tc>
                <a:tc>
                  <a:txBody>
                    <a:bodyPr/>
                    <a:lstStyle/>
                    <a:p>
                      <a:pPr>
                        <a:lnSpc>
                          <a:spcPct val="115000"/>
                        </a:lnSpc>
                        <a:spcAft>
                          <a:spcPts val="0"/>
                        </a:spcAft>
                      </a:pPr>
                      <a:r>
                        <a:rPr lang="en-ZA" sz="1000" dirty="0">
                          <a:effectLst/>
                          <a:latin typeface="Arial" panose="020B0604020202020204" pitchFamily="34" charset="0"/>
                          <a:ea typeface="PMingLiU"/>
                          <a:cs typeface="Arial" panose="020B0604020202020204" pitchFamily="34" charset="0"/>
                        </a:rPr>
                        <a:t>4 Community</a:t>
                      </a:r>
                    </a:p>
                    <a:p>
                      <a:pPr>
                        <a:lnSpc>
                          <a:spcPct val="115000"/>
                        </a:lnSpc>
                        <a:spcAft>
                          <a:spcPts val="0"/>
                        </a:spcAft>
                      </a:pPr>
                      <a:r>
                        <a:rPr lang="en-ZA" sz="1000" dirty="0">
                          <a:effectLst/>
                          <a:latin typeface="Arial" panose="020B0604020202020204" pitchFamily="34" charset="0"/>
                          <a:ea typeface="PMingLiU"/>
                          <a:cs typeface="Arial" panose="020B0604020202020204" pitchFamily="34" charset="0"/>
                        </a:rPr>
                        <a:t>mobilisation</a:t>
                      </a:r>
                    </a:p>
                    <a:p>
                      <a:pPr>
                        <a:lnSpc>
                          <a:spcPct val="115000"/>
                        </a:lnSpc>
                        <a:spcAft>
                          <a:spcPts val="0"/>
                        </a:spcAft>
                      </a:pPr>
                      <a:r>
                        <a:rPr lang="en-ZA" sz="1000" dirty="0">
                          <a:effectLst/>
                          <a:latin typeface="Arial" panose="020B0604020202020204" pitchFamily="34" charset="0"/>
                          <a:ea typeface="PMingLiU"/>
                          <a:cs typeface="Arial" panose="020B0604020202020204" pitchFamily="34" charset="0"/>
                        </a:rPr>
                        <a:t>initiatives</a:t>
                      </a:r>
                    </a:p>
                    <a:p>
                      <a:pPr>
                        <a:lnSpc>
                          <a:spcPct val="115000"/>
                        </a:lnSpc>
                        <a:spcAft>
                          <a:spcPts val="0"/>
                        </a:spcAft>
                      </a:pPr>
                      <a:r>
                        <a:rPr lang="en-ZA" sz="1000" dirty="0">
                          <a:effectLst/>
                          <a:latin typeface="Arial" panose="020B0604020202020204" pitchFamily="34" charset="0"/>
                          <a:ea typeface="PMingLiU"/>
                          <a:cs typeface="Arial" panose="020B0604020202020204" pitchFamily="34" charset="0"/>
                        </a:rPr>
                        <a:t>on issues affecting</a:t>
                      </a:r>
                    </a:p>
                    <a:p>
                      <a:pPr>
                        <a:lnSpc>
                          <a:spcPct val="115000"/>
                        </a:lnSpc>
                        <a:spcAft>
                          <a:spcPts val="0"/>
                        </a:spcAft>
                      </a:pPr>
                      <a:r>
                        <a:rPr lang="en-ZA" sz="1000" dirty="0">
                          <a:effectLst/>
                          <a:latin typeface="Arial" panose="020B0604020202020204" pitchFamily="34" charset="0"/>
                          <a:ea typeface="PMingLiU"/>
                          <a:cs typeface="Arial" panose="020B0604020202020204" pitchFamily="34" charset="0"/>
                        </a:rPr>
                        <a:t>women conducted</a:t>
                      </a:r>
                    </a:p>
                  </a:txBody>
                  <a:tcPr marL="68580" marR="68580" marT="0" marB="0">
                    <a:solidFill>
                      <a:schemeClr val="bg2">
                        <a:lumMod val="75000"/>
                      </a:schemeClr>
                    </a:solidFill>
                  </a:tcPr>
                </a:tc>
                <a:tc>
                  <a:txBody>
                    <a:bodyPr/>
                    <a:lstStyle/>
                    <a:p>
                      <a:pPr>
                        <a:lnSpc>
                          <a:spcPct val="115000"/>
                        </a:lnSpc>
                        <a:spcAft>
                          <a:spcPts val="0"/>
                        </a:spcAft>
                      </a:pPr>
                      <a:r>
                        <a:rPr lang="en-US" sz="1000" dirty="0" smtClean="0">
                          <a:effectLst/>
                          <a:latin typeface="Arial" panose="020B0604020202020204" pitchFamily="34" charset="0"/>
                          <a:ea typeface="Calibri" panose="020F0502020204030204" pitchFamily="34" charset="0"/>
                          <a:cs typeface="Arial" panose="020B0604020202020204" pitchFamily="34" charset="0"/>
                        </a:rPr>
                        <a:t>1 community </a:t>
                      </a:r>
                      <a:r>
                        <a:rPr lang="en-US" sz="1000" dirty="0" err="1" smtClean="0">
                          <a:effectLst/>
                          <a:latin typeface="Arial" panose="020B0604020202020204" pitchFamily="34" charset="0"/>
                          <a:ea typeface="Calibri" panose="020F0502020204030204" pitchFamily="34" charset="0"/>
                          <a:cs typeface="Arial" panose="020B0604020202020204" pitchFamily="34" charset="0"/>
                        </a:rPr>
                        <a:t>mobilisation</a:t>
                      </a:r>
                      <a:r>
                        <a:rPr lang="en-US" sz="1000" dirty="0" smtClean="0">
                          <a:effectLst/>
                          <a:latin typeface="Arial" panose="020B0604020202020204" pitchFamily="34" charset="0"/>
                          <a:ea typeface="Calibri" panose="020F0502020204030204" pitchFamily="34" charset="0"/>
                          <a:cs typeface="Arial" panose="020B0604020202020204" pitchFamily="34" charset="0"/>
                        </a:rPr>
                        <a:t> initiatives on issues affecting women conducted</a:t>
                      </a:r>
                      <a:endParaRPr lang="en-ZA" sz="1000" dirty="0">
                        <a:effectLst/>
                        <a:latin typeface="Arial" panose="020B060402020202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Report on Higher Health Gender- Based Violence dialogue and First Things First Health and Wellness Activation with Department of Women, Youth and Persons with Disabilities and </a:t>
                      </a:r>
                      <a:r>
                        <a:rPr lang="en-US" sz="1000" dirty="0" err="1" smtClean="0">
                          <a:effectLst/>
                          <a:latin typeface="Arial" panose="020B0604020202020204" pitchFamily="34" charset="0"/>
                          <a:ea typeface="Times New Roman" panose="02020603050405020304" pitchFamily="18" charset="0"/>
                          <a:cs typeface="Arial" panose="020B0604020202020204" pitchFamily="34" charset="0"/>
                        </a:rPr>
                        <a:t>Hogher</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Education, Science and Technology held in Welkom on 21 February 2020</a:t>
                      </a:r>
                    </a:p>
                  </a:txBody>
                  <a:tcPr marL="68580" marR="68580" marT="0" marB="0">
                    <a:solidFill>
                      <a:schemeClr val="bg2">
                        <a:lumMod val="90000"/>
                      </a:schemeClr>
                    </a:solidFill>
                  </a:tcPr>
                </a:tc>
                <a:tc gridSpan="2">
                  <a:txBody>
                    <a:bodyPr/>
                    <a:lstStyle/>
                    <a:p>
                      <a:endParaRPr lang="en-ZA" dirty="0"/>
                    </a:p>
                  </a:txBody>
                  <a:tcPr>
                    <a:solidFill>
                      <a:srgbClr val="00B050"/>
                    </a:solidFill>
                  </a:tcPr>
                </a:tc>
                <a:tc hMerge="1">
                  <a:txBody>
                    <a:bodyPr/>
                    <a:lstStyle/>
                    <a:p>
                      <a:endParaRPr lang="en-ZA"/>
                    </a:p>
                  </a:txBody>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Report and attendance register</a:t>
                      </a:r>
                    </a:p>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Approved submission</a:t>
                      </a:r>
                    </a:p>
                  </a:txBody>
                  <a:tcPr marL="68580" marR="68580" marT="0" marB="0">
                    <a:solidFill>
                      <a:schemeClr val="bg2">
                        <a:lumMod val="90000"/>
                      </a:schemeClr>
                    </a:solidFill>
                  </a:tcPr>
                </a:tc>
              </a:tr>
              <a:tr h="370840">
                <a:tc>
                  <a:txBody>
                    <a:bodyPr/>
                    <a:lstStyle/>
                    <a:p>
                      <a:pPr>
                        <a:lnSpc>
                          <a:spcPct val="115000"/>
                        </a:lnSpc>
                        <a:spcAft>
                          <a:spcPts val="0"/>
                        </a:spcAft>
                      </a:pPr>
                      <a:r>
                        <a:rPr lang="en-ZA" sz="1000" dirty="0">
                          <a:effectLst/>
                          <a:latin typeface="Arial" panose="020B0604020202020204" pitchFamily="34" charset="0"/>
                          <a:ea typeface="PMingLiU"/>
                          <a:cs typeface="Arial" panose="020B0604020202020204" pitchFamily="34" charset="0"/>
                        </a:rPr>
                        <a:t>Number of reports on young women Empowerment priorities developed</a:t>
                      </a:r>
                    </a:p>
                  </a:txBody>
                  <a:tcPr marL="68580" marR="68580" marT="0" marB="0">
                    <a:solidFill>
                      <a:schemeClr val="bg2">
                        <a:lumMod val="75000"/>
                      </a:schemeClr>
                    </a:solidFill>
                  </a:tcPr>
                </a:tc>
                <a:tc>
                  <a:txBody>
                    <a:bodyPr/>
                    <a:lstStyle/>
                    <a:p>
                      <a:pPr>
                        <a:lnSpc>
                          <a:spcPct val="115000"/>
                        </a:lnSpc>
                        <a:spcAft>
                          <a:spcPts val="0"/>
                        </a:spcAft>
                      </a:pPr>
                      <a:r>
                        <a:rPr lang="en-ZA" sz="1000" dirty="0">
                          <a:effectLst/>
                          <a:latin typeface="Arial" panose="020B0604020202020204" pitchFamily="34" charset="0"/>
                          <a:ea typeface="PMingLiU"/>
                          <a:cs typeface="Arial" panose="020B0604020202020204" pitchFamily="34" charset="0"/>
                        </a:rPr>
                        <a:t>Four quarterly reports  on  women`s  Empowerment priorities developed</a:t>
                      </a:r>
                    </a:p>
                  </a:txBody>
                  <a:tcPr marL="68580" marR="68580" marT="0" marB="0">
                    <a:solidFill>
                      <a:schemeClr val="bg2">
                        <a:lumMod val="75000"/>
                      </a:schemeClr>
                    </a:solidFill>
                  </a:tcPr>
                </a:tc>
                <a:tc>
                  <a:txBody>
                    <a:bodyPr/>
                    <a:lstStyle/>
                    <a:p>
                      <a:pPr>
                        <a:lnSpc>
                          <a:spcPct val="115000"/>
                        </a:lnSpc>
                        <a:spcAft>
                          <a:spcPts val="0"/>
                        </a:spcAft>
                      </a:pPr>
                      <a:r>
                        <a:rPr lang="en-US" sz="1000" dirty="0" smtClean="0">
                          <a:effectLst/>
                          <a:latin typeface="Arial" panose="020B0604020202020204" pitchFamily="34" charset="0"/>
                          <a:ea typeface="PMingLiU"/>
                          <a:cs typeface="Arial" panose="020B0604020202020204" pitchFamily="34" charset="0"/>
                        </a:rPr>
                        <a:t>Report on  Young Women`s empowerment priorities developed</a:t>
                      </a:r>
                      <a:endParaRPr lang="en-ZA" sz="1000" dirty="0">
                        <a:effectLst/>
                        <a:latin typeface="Arial" panose="020B060402020202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Report on Young Women`s empowerment priorities. DWYPD collaborated with Sedibeng District Municipality and conducted a dialogue which took place on 17 March 2020</a:t>
                      </a: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Report and attendance register</a:t>
                      </a:r>
                    </a:p>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Approved submission </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4264982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860412"/>
            <a:ext cx="8756374" cy="779462"/>
          </a:xfrm>
        </p:spPr>
        <p:txBody>
          <a:bodyPr>
            <a:normAutofit/>
          </a:bodyPr>
          <a:lstStyle/>
          <a:p>
            <a:pPr algn="ctr"/>
            <a:r>
              <a:rPr lang="en-ZA" sz="2100" b="1" dirty="0" smtClean="0"/>
              <a:t> </a:t>
            </a:r>
            <a:r>
              <a:rPr lang="en-ZA" sz="1400" b="1" dirty="0" smtClean="0"/>
              <a:t>PROGRAMME </a:t>
            </a:r>
            <a:r>
              <a:rPr lang="en-ZA" sz="1400" b="1" dirty="0"/>
              <a:t>3</a:t>
            </a:r>
            <a:r>
              <a:rPr lang="en-ZA" sz="1400" b="1" dirty="0" smtClean="0"/>
              <a:t> (PSCKM):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369184107"/>
              </p:ext>
            </p:extLst>
          </p:nvPr>
        </p:nvGraphicFramePr>
        <p:xfrm>
          <a:off x="115888" y="1490574"/>
          <a:ext cx="8891564" cy="4928362"/>
        </p:xfrm>
        <a:graphic>
          <a:graphicData uri="http://schemas.openxmlformats.org/drawingml/2006/table">
            <a:tbl>
              <a:tblPr firstRow="1" bandRow="1">
                <a:tableStyleId>{5C22544A-7EE6-4342-B048-85BDC9FD1C3A}</a:tableStyleId>
              </a:tblPr>
              <a:tblGrid>
                <a:gridCol w="1061045"/>
                <a:gridCol w="1076870"/>
                <a:gridCol w="1017431"/>
                <a:gridCol w="1210614"/>
                <a:gridCol w="540913"/>
                <a:gridCol w="631064"/>
                <a:gridCol w="914400"/>
                <a:gridCol w="1081826"/>
                <a:gridCol w="1357401"/>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 programme International Relations</a:t>
                      </a:r>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0"/>
                        </a:spcAft>
                      </a:pPr>
                      <a:r>
                        <a:rPr lang="en-ZA" sz="1100" dirty="0">
                          <a:effectLst/>
                          <a:latin typeface="Arial" panose="020B0604020202020204" pitchFamily="34" charset="0"/>
                          <a:ea typeface="PMingLiU"/>
                          <a:cs typeface="Arial" panose="020B0604020202020204" pitchFamily="34" charset="0"/>
                        </a:rPr>
                        <a:t>DWYPD  International Relations Strategy on Gender Equality and Women`s   Empowerment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US" sz="1100" dirty="0" smtClean="0">
                          <a:effectLst/>
                          <a:latin typeface="Arial" panose="020B0604020202020204" pitchFamily="34" charset="0"/>
                          <a:ea typeface="PMingLiU"/>
                          <a:cs typeface="Arial" panose="020B0604020202020204" pitchFamily="34" charset="0"/>
                        </a:rPr>
                        <a:t>International Relations Strategy on Gender  Equality and Women`s Empowerment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US" sz="1100" dirty="0" smtClean="0">
                          <a:effectLst/>
                          <a:latin typeface="Calibri" panose="020F0502020204030204" pitchFamily="34" charset="0"/>
                          <a:ea typeface="PMingLiU"/>
                          <a:cs typeface="Arial" panose="020B0604020202020204" pitchFamily="34" charset="0"/>
                        </a:rPr>
                        <a:t>International Relations Strategy on Gender  Equality and Women`s Empowerment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mn-lt"/>
                          <a:ea typeface="Times New Roman" panose="02020603050405020304" pitchFamily="18" charset="0"/>
                          <a:cs typeface="Arial" panose="020B0604020202020204" pitchFamily="34" charset="0"/>
                        </a:rPr>
                        <a:t>International Relations Strategy on Gender  Equality and Women`s Empowerment produced</a:t>
                      </a:r>
                    </a:p>
                  </a:txBody>
                  <a:tcPr marL="68580" marR="68580" marT="0" marB="0">
                    <a:solidFill>
                      <a:schemeClr val="bg2">
                        <a:lumMod val="90000"/>
                      </a:schemeClr>
                    </a:solidFill>
                  </a:tcPr>
                </a:tc>
                <a:tc gridSpan="2">
                  <a:txBody>
                    <a:bodyPr/>
                    <a:lstStyle/>
                    <a:p>
                      <a:endParaRPr lang="en-ZA" dirty="0"/>
                    </a:p>
                  </a:txBody>
                  <a:tcPr>
                    <a:solidFill>
                      <a:srgbClr val="00B05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mn-lt"/>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International Relations Strategy on Gender  Equality and Women`s Empowerment </a:t>
                      </a:r>
                    </a:p>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Approved submission</a:t>
                      </a:r>
                    </a:p>
                  </a:txBody>
                  <a:tcPr marL="68580" marR="68580" marT="0" marB="0">
                    <a:solidFill>
                      <a:schemeClr val="bg2">
                        <a:lumMod val="90000"/>
                      </a:schemeClr>
                    </a:solidFill>
                  </a:tcPr>
                </a:tc>
              </a:tr>
              <a:tr h="370840">
                <a:tc>
                  <a:txBody>
                    <a:bodyPr/>
                    <a:lstStyle/>
                    <a:p>
                      <a:pPr>
                        <a:lnSpc>
                          <a:spcPct val="115000"/>
                        </a:lnSpc>
                        <a:spcAft>
                          <a:spcPts val="0"/>
                        </a:spcAft>
                      </a:pPr>
                      <a:r>
                        <a:rPr lang="en-US" sz="1100" dirty="0" smtClean="0">
                          <a:effectLst/>
                          <a:latin typeface="Calibri" panose="020F0502020204030204" pitchFamily="34" charset="0"/>
                          <a:ea typeface="PMingLiU"/>
                          <a:cs typeface="Arial" panose="020B0604020202020204" pitchFamily="34" charset="0"/>
                        </a:rPr>
                        <a:t>Number of reports on DWYPD participation in international multilateral forums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US" sz="1100" dirty="0" smtClean="0">
                          <a:effectLst/>
                          <a:latin typeface="Calibri" panose="020F0502020204030204" pitchFamily="34" charset="0"/>
                          <a:ea typeface="PMingLiU"/>
                          <a:cs typeface="Arial" panose="020B0604020202020204" pitchFamily="34" charset="0"/>
                        </a:rPr>
                        <a:t>4 reports on DWYPD participation in international multilateral forums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US" sz="1100" dirty="0" smtClean="0">
                          <a:effectLst/>
                          <a:latin typeface="Calibri" panose="020F0502020204030204" pitchFamily="34" charset="0"/>
                          <a:ea typeface="PMingLiU"/>
                          <a:cs typeface="Arial" panose="020B0604020202020204" pitchFamily="34" charset="0"/>
                        </a:rPr>
                        <a:t>One report on DWYPD participation in international multilateral forum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mn-lt"/>
                          <a:ea typeface="Times New Roman" panose="02020603050405020304" pitchFamily="18" charset="0"/>
                          <a:cs typeface="Arial" panose="020B0604020202020204" pitchFamily="34" charset="0"/>
                        </a:rPr>
                        <a:t>One report on DWYPD participation in international multilateral forum produced</a:t>
                      </a: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mn-lt"/>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mn-lt"/>
                          <a:ea typeface="Times New Roman" panose="02020603050405020304" pitchFamily="18" charset="0"/>
                          <a:cs typeface="Arial" panose="020B0604020202020204" pitchFamily="34" charset="0"/>
                        </a:rPr>
                        <a:t>Report on the meeting of the OECD Working Party on Gender Mainstreaming (3-6 February 2020. Paris)</a:t>
                      </a:r>
                    </a:p>
                    <a:p>
                      <a:pPr>
                        <a:lnSpc>
                          <a:spcPct val="115000"/>
                        </a:lnSpc>
                        <a:spcAft>
                          <a:spcPts val="1000"/>
                        </a:spcAft>
                      </a:pPr>
                      <a:r>
                        <a:rPr lang="en-US" sz="1100" dirty="0" smtClean="0">
                          <a:effectLst/>
                          <a:latin typeface="+mn-lt"/>
                          <a:ea typeface="Times New Roman" panose="02020603050405020304" pitchFamily="18" charset="0"/>
                          <a:cs typeface="Arial" panose="020B0604020202020204" pitchFamily="34" charset="0"/>
                        </a:rPr>
                        <a:t>Approved submission</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652619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775506"/>
            <a:ext cx="8756374" cy="779462"/>
          </a:xfrm>
        </p:spPr>
        <p:txBody>
          <a:bodyPr>
            <a:normAutofit/>
          </a:bodyPr>
          <a:lstStyle/>
          <a:p>
            <a:pPr algn="ctr"/>
            <a:r>
              <a:rPr lang="en-ZA" sz="2100" b="1" dirty="0" smtClean="0"/>
              <a:t> </a:t>
            </a:r>
            <a:r>
              <a:rPr lang="en-ZA" sz="1400" b="1" dirty="0" smtClean="0"/>
              <a:t>PROGRAMME </a:t>
            </a:r>
            <a:r>
              <a:rPr lang="en-ZA" sz="1400" b="1" dirty="0"/>
              <a:t>3</a:t>
            </a:r>
            <a:r>
              <a:rPr lang="en-ZA" sz="1400" b="1" dirty="0" smtClean="0"/>
              <a:t> (PSCKM):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267274207"/>
              </p:ext>
            </p:extLst>
          </p:nvPr>
        </p:nvGraphicFramePr>
        <p:xfrm>
          <a:off x="129189" y="1554968"/>
          <a:ext cx="9014811" cy="5121148"/>
        </p:xfrm>
        <a:graphic>
          <a:graphicData uri="http://schemas.openxmlformats.org/drawingml/2006/table">
            <a:tbl>
              <a:tblPr firstRow="1" bandRow="1">
                <a:tableStyleId>{5C22544A-7EE6-4342-B048-85BDC9FD1C3A}</a:tableStyleId>
              </a:tblPr>
              <a:tblGrid>
                <a:gridCol w="1061045"/>
                <a:gridCol w="1154143"/>
                <a:gridCol w="1107583"/>
                <a:gridCol w="1300766"/>
                <a:gridCol w="515155"/>
                <a:gridCol w="643944"/>
                <a:gridCol w="1133341"/>
                <a:gridCol w="838139"/>
                <a:gridCol w="126069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a:t>
                      </a:r>
                      <a:r>
                        <a:rPr kumimoji="0" lang="en-US" sz="1200" b="1" i="0" u="none" strike="noStrike" kern="1200" cap="none" spc="0" normalizeH="0" baseline="0" noProof="0" dirty="0" err="1" smtClean="0">
                          <a:ln>
                            <a:noFill/>
                          </a:ln>
                          <a:solidFill>
                            <a:prstClr val="white"/>
                          </a:solidFill>
                          <a:effectLst/>
                          <a:uLnTx/>
                          <a:uFillTx/>
                          <a:latin typeface="Arial Narrow"/>
                          <a:ea typeface="Calibri"/>
                          <a:cs typeface="Arial"/>
                        </a:rPr>
                        <a:t>programme</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 Monitoring and Evaluation</a:t>
                      </a:r>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0"/>
                        </a:spcAft>
                      </a:pPr>
                      <a:r>
                        <a:rPr lang="en-ZA" sz="1100" dirty="0">
                          <a:effectLst/>
                          <a:latin typeface="Arial" panose="020B0604020202020204" pitchFamily="34" charset="0"/>
                          <a:ea typeface="PMingLiU"/>
                          <a:cs typeface="Arial" panose="020B0604020202020204" pitchFamily="34" charset="0"/>
                        </a:rPr>
                        <a:t>Number of performance monitoring review reports on women`s  empowerment and gender equality</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ZA" sz="1100" dirty="0">
                          <a:effectLst/>
                          <a:latin typeface="Arial" panose="020B0604020202020204" pitchFamily="34" charset="0"/>
                          <a:ea typeface="PMingLiU"/>
                          <a:cs typeface="Arial" panose="020B0604020202020204" pitchFamily="34" charset="0"/>
                        </a:rPr>
                        <a:t>Two performance monitoring review reports on women`s empowerment and gender equality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US" sz="1100" dirty="0" smtClean="0">
                          <a:effectLst/>
                          <a:latin typeface="Calibri" panose="020F0502020204030204" pitchFamily="34" charset="0"/>
                          <a:ea typeface="PMingLiU"/>
                          <a:cs typeface="Arial" panose="020B0604020202020204" pitchFamily="34" charset="0"/>
                        </a:rPr>
                        <a:t>One performance monitoring review reports on women`s empowerment and gender equality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One performance monitoring review reports on women`s empowerment and gender equality</a:t>
                      </a:r>
                    </a:p>
                  </a:txBody>
                  <a:tcPr marL="68580" marR="68580" marT="0" marB="0">
                    <a:solidFill>
                      <a:schemeClr val="bg2">
                        <a:lumMod val="90000"/>
                      </a:schemeClr>
                    </a:solidFill>
                  </a:tcPr>
                </a:tc>
                <a:tc gridSpan="2">
                  <a:txBody>
                    <a:bodyPr/>
                    <a:lstStyle/>
                    <a:p>
                      <a:endParaRPr lang="en-ZA" dirty="0"/>
                    </a:p>
                  </a:txBody>
                  <a:tcPr>
                    <a:solidFill>
                      <a:srgbClr val="00B05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No</a:t>
                      </a:r>
                      <a:r>
                        <a:rPr lang="en-US" sz="1100" baseline="0" dirty="0" smtClean="0">
                          <a:effectLst/>
                          <a:latin typeface="Arial" panose="020B0604020202020204" pitchFamily="34" charset="0"/>
                          <a:ea typeface="Times New Roman" panose="02020603050405020304" pitchFamily="18" charset="0"/>
                          <a:cs typeface="Arial" panose="020B0604020202020204" pitchFamily="34" charset="0"/>
                        </a:rPr>
                        <a:t> Deviation</a:t>
                      </a:r>
                      <a:endParaRPr lang="en-US" sz="11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Performance Monitoring Review Reports</a:t>
                      </a:r>
                    </a:p>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Approved submission </a:t>
                      </a:r>
                    </a:p>
                  </a:txBody>
                  <a:tcPr marL="68580" marR="68580" marT="0" marB="0">
                    <a:solidFill>
                      <a:schemeClr val="bg2">
                        <a:lumMod val="90000"/>
                      </a:schemeClr>
                    </a:solidFill>
                  </a:tcPr>
                </a:tc>
              </a:tr>
              <a:tr h="370840">
                <a:tc>
                  <a:txBody>
                    <a:bodyPr/>
                    <a:lstStyle/>
                    <a:p>
                      <a:pPr>
                        <a:lnSpc>
                          <a:spcPct val="115000"/>
                        </a:lnSpc>
                        <a:spcAft>
                          <a:spcPts val="0"/>
                        </a:spcAft>
                      </a:pPr>
                      <a:r>
                        <a:rPr lang="en-ZA" sz="1100" dirty="0">
                          <a:effectLst/>
                          <a:latin typeface="Arial" panose="020B0604020202020204" pitchFamily="34" charset="0"/>
                          <a:ea typeface="PMingLiU"/>
                          <a:cs typeface="Arial" panose="020B0604020202020204" pitchFamily="34" charset="0"/>
                        </a:rPr>
                        <a:t>Number of evaluation reports on the promotion of women`s  empowerment and gender equality approved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ZA" sz="1100">
                          <a:effectLst/>
                          <a:latin typeface="Arial" panose="020B0604020202020204" pitchFamily="34" charset="0"/>
                          <a:ea typeface="PMingLiU"/>
                          <a:cs typeface="Arial" panose="020B0604020202020204" pitchFamily="34" charset="0"/>
                        </a:rPr>
                        <a:t>One draft evaluation report produced</a:t>
                      </a:r>
                      <a:endParaRPr lang="en-ZA" sz="110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US" sz="1100" dirty="0" smtClean="0">
                          <a:effectLst/>
                          <a:latin typeface="Calibri" panose="020F0502020204030204" pitchFamily="34" charset="0"/>
                          <a:ea typeface="PMingLiU"/>
                          <a:cs typeface="Arial" panose="020B0604020202020204" pitchFamily="34" charset="0"/>
                        </a:rPr>
                        <a:t>One draft report evaluation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One evaluation  report produced</a:t>
                      </a: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Evaluation report – Rapid Evaluation of Early Implementation of the GRPBMEAF</a:t>
                      </a:r>
                    </a:p>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Approved submission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3624836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908562"/>
            <a:ext cx="8756374" cy="779462"/>
          </a:xfrm>
        </p:spPr>
        <p:txBody>
          <a:bodyPr>
            <a:normAutofit/>
          </a:bodyPr>
          <a:lstStyle/>
          <a:p>
            <a:pPr algn="ctr"/>
            <a:r>
              <a:rPr lang="en-ZA" sz="2100" b="1" dirty="0" smtClean="0"/>
              <a:t> </a:t>
            </a:r>
            <a:r>
              <a:rPr lang="en-ZA" sz="1400" b="1" dirty="0" smtClean="0"/>
              <a:t>PROGRAMME </a:t>
            </a:r>
            <a:r>
              <a:rPr lang="en-ZA" sz="1400" b="1" dirty="0"/>
              <a:t>3</a:t>
            </a:r>
            <a:r>
              <a:rPr lang="en-ZA" sz="1400" b="1" dirty="0" smtClean="0"/>
              <a:t> (PSCKM): QUARTER 4 PERFORMANCE 2019/20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043995050"/>
              </p:ext>
            </p:extLst>
          </p:nvPr>
        </p:nvGraphicFramePr>
        <p:xfrm>
          <a:off x="115888" y="1574591"/>
          <a:ext cx="9014811" cy="5283409"/>
        </p:xfrm>
        <a:graphic>
          <a:graphicData uri="http://schemas.openxmlformats.org/drawingml/2006/table">
            <a:tbl>
              <a:tblPr firstRow="1" bandRow="1">
                <a:tableStyleId>{5C22544A-7EE6-4342-B048-85BDC9FD1C3A}</a:tableStyleId>
              </a:tblPr>
              <a:tblGrid>
                <a:gridCol w="1061045"/>
                <a:gridCol w="847076"/>
                <a:gridCol w="986319"/>
                <a:gridCol w="1500027"/>
                <a:gridCol w="493160"/>
                <a:gridCol w="565035"/>
                <a:gridCol w="1181571"/>
                <a:gridCol w="1119883"/>
                <a:gridCol w="1260695"/>
              </a:tblGrid>
              <a:tr h="73643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552326">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3332">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a:t>
                      </a:r>
                      <a:r>
                        <a:rPr kumimoji="0" lang="en-US" sz="1200" b="1" i="0" u="none" strike="noStrike" kern="1200" cap="none" spc="0" normalizeH="0" baseline="0" noProof="0" dirty="0" err="1" smtClean="0">
                          <a:ln>
                            <a:noFill/>
                          </a:ln>
                          <a:solidFill>
                            <a:prstClr val="white"/>
                          </a:solidFill>
                          <a:effectLst/>
                          <a:uLnTx/>
                          <a:uFillTx/>
                          <a:latin typeface="Arial Narrow"/>
                          <a:ea typeface="Calibri"/>
                          <a:cs typeface="Arial"/>
                        </a:rPr>
                        <a:t>programme</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 Monitoring and Evaluation</a:t>
                      </a:r>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068666">
                <a:tc>
                  <a:txBody>
                    <a:bodyPr/>
                    <a:lstStyle/>
                    <a:p>
                      <a:pPr>
                        <a:lnSpc>
                          <a:spcPct val="115000"/>
                        </a:lnSpc>
                        <a:spcAft>
                          <a:spcPts val="0"/>
                        </a:spcAft>
                      </a:pPr>
                      <a:r>
                        <a:rPr lang="en-ZA" sz="1100">
                          <a:effectLst/>
                          <a:latin typeface="Arial" panose="020B0604020202020204" pitchFamily="34" charset="0"/>
                          <a:ea typeface="PMingLiU"/>
                          <a:cs typeface="Arial" panose="020B0604020202020204" pitchFamily="34" charset="0"/>
                        </a:rPr>
                        <a:t>Guidelines on gender-responsive planning, budgeting, monitoring and evaluation developed</a:t>
                      </a:r>
                      <a:endParaRPr lang="en-ZA" sz="110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ZA" sz="1100" dirty="0">
                          <a:effectLst/>
                          <a:latin typeface="Arial" panose="020B0604020202020204" pitchFamily="34" charset="0"/>
                          <a:ea typeface="PMingLiU"/>
                          <a:cs typeface="Arial" panose="020B0604020202020204" pitchFamily="34" charset="0"/>
                        </a:rPr>
                        <a:t>Guidelines on gender-responsive planning, budgeting, monitoring and evaluation </a:t>
                      </a:r>
                      <a:r>
                        <a:rPr lang="en-ZA" sz="1100" dirty="0" smtClean="0">
                          <a:effectLst/>
                          <a:latin typeface="Arial" panose="020B0604020202020204" pitchFamily="34" charset="0"/>
                          <a:ea typeface="PMingLiU"/>
                          <a:cs typeface="Arial" panose="020B0604020202020204" pitchFamily="34" charset="0"/>
                        </a:rPr>
                        <a:t>developed</a:t>
                      </a:r>
                      <a:r>
                        <a:rPr lang="en-ZA" sz="1100" dirty="0">
                          <a:effectLst/>
                          <a:latin typeface="Arial" panose="020B0604020202020204" pitchFamily="34" charset="0"/>
                          <a:ea typeface="PMingLiU"/>
                          <a:cs typeface="Arial" panose="020B0604020202020204" pitchFamily="34" charset="0"/>
                        </a:rPr>
                        <a:t> </a:t>
                      </a:r>
                      <a:endParaRPr lang="en-ZA" sz="1100" dirty="0">
                        <a:effectLst/>
                        <a:latin typeface="Calibri" panose="020F0502020204030204" pitchFamily="34" charset="0"/>
                        <a:ea typeface="PMingLiU"/>
                        <a:cs typeface="Arial" panose="020B0604020202020204" pitchFamily="34" charset="0"/>
                      </a:endParaRPr>
                    </a:p>
                    <a:p>
                      <a:pPr>
                        <a:lnSpc>
                          <a:spcPct val="115000"/>
                        </a:lnSpc>
                        <a:spcAft>
                          <a:spcPts val="0"/>
                        </a:spcAft>
                      </a:pPr>
                      <a:r>
                        <a:rPr lang="en-ZA" sz="1100" dirty="0">
                          <a:effectLst/>
                          <a:latin typeface="Arial" panose="020B0604020202020204" pitchFamily="34" charset="0"/>
                          <a:ea typeface="PMingLiU"/>
                          <a:cs typeface="Arial" panose="020B0604020202020204" pitchFamily="34" charset="0"/>
                        </a:rPr>
                        <a:t> </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US" sz="1100" dirty="0" smtClean="0">
                          <a:effectLst/>
                          <a:latin typeface="Calibri" panose="020F0502020204030204" pitchFamily="34" charset="0"/>
                          <a:ea typeface="PMingLiU"/>
                          <a:cs typeface="Arial" panose="020B0604020202020204" pitchFamily="34" charset="0"/>
                        </a:rPr>
                        <a:t>Guidelines on gender-responsive planning, budgeting, monitoring and evaluation developed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Guidelines on gender-responsive planning, budgeting, monitoring and  evaluation developed</a:t>
                      </a: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dirty="0" smtClean="0">
                        <a:latin typeface="Arial" pitchFamily="34" charset="0"/>
                        <a:cs typeface="Arial"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 </a:t>
                      </a: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Guidelines on gender-responsive planning, budgeting, monitoring, evaluation and auditing. </a:t>
                      </a:r>
                    </a:p>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Approved submission</a:t>
                      </a:r>
                    </a:p>
                  </a:txBody>
                  <a:tcPr marL="68580" marR="68580" marT="0" marB="0">
                    <a:solidFill>
                      <a:schemeClr val="bg2">
                        <a:lumMod val="90000"/>
                      </a:schemeClr>
                    </a:solidFill>
                  </a:tcPr>
                </a:tc>
              </a:tr>
              <a:tr h="1552650">
                <a:tc>
                  <a:txBody>
                    <a:bodyPr/>
                    <a:lstStyle/>
                    <a:p>
                      <a:pPr>
                        <a:lnSpc>
                          <a:spcPct val="115000"/>
                        </a:lnSpc>
                        <a:spcAft>
                          <a:spcPts val="0"/>
                        </a:spcAft>
                      </a:pPr>
                      <a:r>
                        <a:rPr lang="en-ZA" sz="1100">
                          <a:effectLst/>
                          <a:latin typeface="Arial" panose="020B0604020202020204" pitchFamily="34" charset="0"/>
                          <a:ea typeface="PMingLiU"/>
                          <a:cs typeface="Arial" panose="020B0604020202020204" pitchFamily="34" charset="0"/>
                        </a:rPr>
                        <a:t>One consultation report on the Country Gender Indicator Framework</a:t>
                      </a:r>
                      <a:endParaRPr lang="en-ZA" sz="110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ZA" sz="1100" dirty="0">
                          <a:effectLst/>
                          <a:latin typeface="Arial" panose="020B0604020202020204" pitchFamily="34" charset="0"/>
                          <a:ea typeface="PMingLiU"/>
                          <a:cs typeface="Arial" panose="020B0604020202020204" pitchFamily="34" charset="0"/>
                        </a:rPr>
                        <a:t>One consultation report on the Country Gender Indicator Framework</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US" sz="1100" dirty="0" smtClean="0">
                          <a:effectLst/>
                          <a:latin typeface="Calibri" panose="020F0502020204030204" pitchFamily="34" charset="0"/>
                          <a:ea typeface="PMingLiU"/>
                          <a:cs typeface="Arial" panose="020B0604020202020204" pitchFamily="34" charset="0"/>
                        </a:rPr>
                        <a:t>Consultation report on the Country Gender Indicator Framework</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Consultation report on the Country Gender Indicator Framework produced</a:t>
                      </a: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dirty="0" smtClean="0">
                        <a:latin typeface="Arial" pitchFamily="34" charset="0"/>
                        <a:cs typeface="Arial"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Consultation report on the Country Gender Indicator Framework</a:t>
                      </a:r>
                    </a:p>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Approved submission</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789869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122" y="946806"/>
            <a:ext cx="8756374" cy="779462"/>
          </a:xfrm>
        </p:spPr>
        <p:txBody>
          <a:bodyPr>
            <a:normAutofit/>
          </a:bodyPr>
          <a:lstStyle/>
          <a:p>
            <a:pPr algn="ctr"/>
            <a:r>
              <a:rPr lang="en-ZA" sz="2100" b="1" dirty="0" smtClean="0"/>
              <a:t> </a:t>
            </a:r>
            <a:r>
              <a:rPr lang="en-ZA" sz="1600" b="1" dirty="0" smtClean="0"/>
              <a:t>PROGRAMME 4: PERFORMANCE INFORMATION FOR Q4</a:t>
            </a:r>
            <a:endParaRPr lang="en-ZA" sz="1600" b="1" dirty="0"/>
          </a:p>
        </p:txBody>
      </p:sp>
      <p:sp>
        <p:nvSpPr>
          <p:cNvPr id="2" name="Rectangle 1"/>
          <p:cNvSpPr/>
          <p:nvPr/>
        </p:nvSpPr>
        <p:spPr>
          <a:xfrm>
            <a:off x="253960" y="1719227"/>
            <a:ext cx="8239874" cy="830997"/>
          </a:xfrm>
          <a:prstGeom prst="rect">
            <a:avLst/>
          </a:prstGeom>
        </p:spPr>
        <p:txBody>
          <a:bodyPr wrap="square">
            <a:spAutoFit/>
          </a:bodyPr>
          <a:lstStyle/>
          <a:p>
            <a:pPr algn="just"/>
            <a:r>
              <a:rPr lang="en-US" sz="1600" dirty="0" smtClean="0">
                <a:latin typeface="Arial" panose="020B0604020202020204" pitchFamily="34" charset="0"/>
                <a:ea typeface="PMingLiU"/>
              </a:rPr>
              <a:t>Figure </a:t>
            </a:r>
            <a:r>
              <a:rPr lang="en-US" sz="1600" dirty="0">
                <a:latin typeface="Arial" panose="020B0604020202020204" pitchFamily="34" charset="0"/>
                <a:ea typeface="PMingLiU"/>
              </a:rPr>
              <a:t>below provides a graphic of overall performance of Programme 4 in relation to set Quarter </a:t>
            </a:r>
            <a:r>
              <a:rPr lang="en-US" sz="1600" dirty="0" smtClean="0">
                <a:latin typeface="Arial" panose="020B0604020202020204" pitchFamily="34" charset="0"/>
                <a:ea typeface="PMingLiU"/>
              </a:rPr>
              <a:t>4 targets </a:t>
            </a:r>
            <a:r>
              <a:rPr lang="en-US" sz="1600" dirty="0">
                <a:latin typeface="Arial" panose="020B0604020202020204" pitchFamily="34" charset="0"/>
                <a:ea typeface="PMingLiU"/>
              </a:rPr>
              <a:t>outlined in the DWYPD </a:t>
            </a:r>
            <a:r>
              <a:rPr lang="en-US" sz="1600" dirty="0" smtClean="0">
                <a:latin typeface="Arial" panose="020B0604020202020204" pitchFamily="34" charset="0"/>
                <a:ea typeface="PMingLiU"/>
              </a:rPr>
              <a:t>2019/20 </a:t>
            </a:r>
            <a:r>
              <a:rPr lang="en-US" sz="1600" dirty="0">
                <a:latin typeface="Arial" panose="020B0604020202020204" pitchFamily="34" charset="0"/>
                <a:ea typeface="PMingLiU"/>
              </a:rPr>
              <a:t>Annual Performance Plan. Out of 4 targets planned, </a:t>
            </a:r>
            <a:r>
              <a:rPr lang="en-US" sz="1600" dirty="0" smtClean="0">
                <a:latin typeface="Arial" panose="020B0604020202020204" pitchFamily="34" charset="0"/>
                <a:ea typeface="PMingLiU"/>
              </a:rPr>
              <a:t>all 4 (100%) </a:t>
            </a:r>
            <a:r>
              <a:rPr lang="en-US" sz="1600" dirty="0">
                <a:latin typeface="Arial" panose="020B0604020202020204" pitchFamily="34" charset="0"/>
                <a:ea typeface="PMingLiU"/>
              </a:rPr>
              <a:t>targets were </a:t>
            </a:r>
            <a:r>
              <a:rPr lang="en-US" sz="1600" dirty="0" smtClean="0">
                <a:latin typeface="Arial" panose="020B0604020202020204" pitchFamily="34" charset="0"/>
                <a:ea typeface="PMingLiU"/>
              </a:rPr>
              <a:t>achieved.</a:t>
            </a:r>
            <a:endParaRPr lang="en-ZA" sz="1600" dirty="0"/>
          </a:p>
        </p:txBody>
      </p:sp>
      <p:graphicFrame>
        <p:nvGraphicFramePr>
          <p:cNvPr id="5" name="Chart 4"/>
          <p:cNvGraphicFramePr/>
          <p:nvPr>
            <p:extLst>
              <p:ext uri="{D42A27DB-BD31-4B8C-83A1-F6EECF244321}">
                <p14:modId xmlns:p14="http://schemas.microsoft.com/office/powerpoint/2010/main" xmlns="" val="4097616380"/>
              </p:ext>
            </p:extLst>
          </p:nvPr>
        </p:nvGraphicFramePr>
        <p:xfrm>
          <a:off x="2204970" y="2958921"/>
          <a:ext cx="47625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56250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792652"/>
            <a:ext cx="8756374" cy="779462"/>
          </a:xfrm>
        </p:spPr>
        <p:txBody>
          <a:bodyPr>
            <a:normAutofit/>
          </a:bodyPr>
          <a:lstStyle/>
          <a:p>
            <a:pPr algn="ctr"/>
            <a:r>
              <a:rPr lang="en-ZA" sz="2100" b="1" dirty="0" smtClean="0"/>
              <a:t> </a:t>
            </a:r>
            <a:r>
              <a:rPr lang="en-ZA" sz="1400" b="1" dirty="0"/>
              <a:t>PROGRAMME </a:t>
            </a:r>
            <a:r>
              <a:rPr lang="en-ZA" sz="1400" b="1" dirty="0" smtClean="0"/>
              <a:t>4 (NYD): </a:t>
            </a:r>
            <a:r>
              <a:rPr lang="en-ZA" sz="1400" b="1" dirty="0"/>
              <a:t>QUARTER </a:t>
            </a:r>
            <a:r>
              <a:rPr lang="en-ZA" sz="1400" b="1" dirty="0" smtClean="0"/>
              <a:t>4 </a:t>
            </a:r>
            <a:r>
              <a:rPr lang="en-ZA" sz="1400" b="1" dirty="0"/>
              <a:t>PERFORMANCE 2019/20 </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627523103"/>
              </p:ext>
            </p:extLst>
          </p:nvPr>
        </p:nvGraphicFramePr>
        <p:xfrm>
          <a:off x="115888" y="1379606"/>
          <a:ext cx="8638836" cy="5478394"/>
        </p:xfrm>
        <a:graphic>
          <a:graphicData uri="http://schemas.openxmlformats.org/drawingml/2006/table">
            <a:tbl>
              <a:tblPr firstRow="1" bandRow="1">
                <a:tableStyleId>{5C22544A-7EE6-4342-B048-85BDC9FD1C3A}</a:tableStyleId>
              </a:tblPr>
              <a:tblGrid>
                <a:gridCol w="1061045"/>
                <a:gridCol w="816254"/>
                <a:gridCol w="1191723"/>
                <a:gridCol w="1159098"/>
                <a:gridCol w="644874"/>
                <a:gridCol w="708338"/>
                <a:gridCol w="965916"/>
                <a:gridCol w="991673"/>
                <a:gridCol w="109991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National Youth Development </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rowSpan="2">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National Youth Policy (NYP) monitored and reviewed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4 NYP monitoring reports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00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NYP monitoring reports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marL="0" lvl="0" indent="0">
                        <a:lnSpc>
                          <a:spcPct val="100000"/>
                        </a:lnSpc>
                        <a:spcAft>
                          <a:spcPts val="1000"/>
                        </a:spcAft>
                        <a:buFont typeface="Symbol" panose="05050102010706020507" pitchFamily="18" charset="2"/>
                        <a:buNone/>
                      </a:pPr>
                      <a:r>
                        <a:rPr lang="en-ZA" sz="1100" dirty="0" smtClean="0">
                          <a:effectLst/>
                          <a:latin typeface="Calibri" panose="020F0502020204030204" pitchFamily="34" charset="0"/>
                          <a:ea typeface="PMingLiU"/>
                          <a:cs typeface="Arial" panose="020B0604020202020204" pitchFamily="34" charset="0"/>
                        </a:rPr>
                        <a:t>NYP monitoring reports was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90000"/>
                      </a:schemeClr>
                    </a:solidFill>
                  </a:tcPr>
                </a:tc>
                <a:tc gridSpan="2">
                  <a:txBody>
                    <a:bodyPr/>
                    <a:lstStyle/>
                    <a:p>
                      <a:endParaRPr lang="en-ZA" dirty="0"/>
                    </a:p>
                  </a:txBody>
                  <a:tcPr>
                    <a:solidFill>
                      <a:srgbClr val="00B05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p>
                  </a:txBody>
                  <a:tcPr marL="68580" marR="68580" marT="0" marB="0">
                    <a:solidFill>
                      <a:schemeClr val="bg2">
                        <a:lumMod val="90000"/>
                      </a:schemeClr>
                    </a:solidFill>
                  </a:tcPr>
                </a:tc>
                <a:tc>
                  <a:txBody>
                    <a:bodyPr/>
                    <a:lstStyle/>
                    <a:p>
                      <a:r>
                        <a:rPr lang="en-US" sz="1100" dirty="0" smtClean="0">
                          <a:latin typeface="Calibri" panose="020F0502020204030204" pitchFamily="34" charset="0"/>
                          <a:cs typeface="Calibri" panose="020F0502020204030204" pitchFamily="34" charset="0"/>
                        </a:rPr>
                        <a:t>NYP Quarter 4 Monitoring and  submission </a:t>
                      </a:r>
                      <a:endParaRPr lang="en-ZA" sz="1100" dirty="0">
                        <a:latin typeface="Calibri" panose="020F0502020204030204" pitchFamily="34" charset="0"/>
                        <a:cs typeface="Calibri" panose="020F0502020204030204" pitchFamily="34" charset="0"/>
                      </a:endParaRPr>
                    </a:p>
                  </a:txBody>
                  <a:tcPr marL="68580" marR="68580" marT="0" marB="0">
                    <a:solidFill>
                      <a:schemeClr val="bg2">
                        <a:lumMod val="90000"/>
                      </a:schemeClr>
                    </a:solidFill>
                  </a:tcPr>
                </a:tc>
              </a:tr>
              <a:tr h="370840">
                <a:tc v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NYP reviewed and consulted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Final NYP draft submitted for approval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marL="0" lvl="0" indent="0">
                        <a:lnSpc>
                          <a:spcPct val="100000"/>
                        </a:lnSpc>
                        <a:spcAft>
                          <a:spcPts val="0"/>
                        </a:spcAft>
                        <a:buFont typeface="Symbol" panose="05050102010706020507" pitchFamily="18" charset="2"/>
                        <a:buNone/>
                      </a:pPr>
                      <a:r>
                        <a:rPr lang="en-US" sz="1100" dirty="0" smtClean="0">
                          <a:effectLst/>
                          <a:latin typeface="Calibri" panose="020F0502020204030204" pitchFamily="34" charset="0"/>
                          <a:ea typeface="PMingLiU"/>
                          <a:cs typeface="Arial" panose="020B0604020202020204" pitchFamily="34" charset="0"/>
                        </a:rPr>
                        <a:t>Final NYP draft submitted for approval</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r>
                        <a:rPr lang="en-US" sz="1100" dirty="0" smtClean="0">
                          <a:latin typeface="Calibri" panose="020F0502020204030204" pitchFamily="34" charset="0"/>
                          <a:cs typeface="Calibri" panose="020F0502020204030204" pitchFamily="34" charset="0"/>
                        </a:rPr>
                        <a:t>Draft National Youth Policy and submission</a:t>
                      </a:r>
                      <a:endParaRPr lang="en-ZA" sz="1100" dirty="0">
                        <a:latin typeface="Calibri" panose="020F0502020204030204" pitchFamily="34" charset="0"/>
                        <a:cs typeface="Calibri" panose="020F0502020204030204" pitchFamily="34" charset="0"/>
                      </a:endParaRPr>
                    </a:p>
                  </a:txBody>
                  <a:tcPr marL="68580" marR="68580" marT="0" marB="0">
                    <a:solidFill>
                      <a:schemeClr val="bg2">
                        <a:lumMod val="90000"/>
                      </a:schemeClr>
                    </a:solidFill>
                  </a:tcPr>
                </a:tc>
              </a:tr>
              <a:tr h="1679570">
                <a:tc rowSpan="2">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Oversight of the NYDA conducted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NYDA reports quality assured and assessment reports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NYDA Quarterly reports and APP quality assured and Assessment report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marL="0" lvl="0" indent="0">
                        <a:lnSpc>
                          <a:spcPct val="100000"/>
                        </a:lnSpc>
                        <a:spcAft>
                          <a:spcPts val="0"/>
                        </a:spcAft>
                        <a:buFont typeface="Symbol" panose="05050102010706020507" pitchFamily="18" charset="2"/>
                        <a:buNone/>
                      </a:pPr>
                      <a:r>
                        <a:rPr lang="en-US" sz="1100" dirty="0" smtClean="0">
                          <a:effectLst/>
                          <a:latin typeface="Calibri" panose="020F0502020204030204" pitchFamily="34" charset="0"/>
                          <a:ea typeface="PMingLiU"/>
                          <a:cs typeface="Arial" panose="020B0604020202020204" pitchFamily="34" charset="0"/>
                        </a:rPr>
                        <a:t>NYDA reports quality assured and Assessment report produced</a:t>
                      </a:r>
                    </a:p>
                    <a:p>
                      <a:pPr marL="0" lvl="0" indent="0">
                        <a:lnSpc>
                          <a:spcPct val="100000"/>
                        </a:lnSpc>
                        <a:spcAft>
                          <a:spcPts val="0"/>
                        </a:spcAft>
                        <a:buFont typeface="Symbol" panose="05050102010706020507" pitchFamily="18" charset="2"/>
                        <a:buNone/>
                      </a:pP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r>
                        <a:rPr lang="en-US" sz="1100" dirty="0" smtClean="0">
                          <a:latin typeface="Calibri" panose="020F0502020204030204" pitchFamily="34" charset="0"/>
                          <a:cs typeface="Calibri" panose="020F0502020204030204" pitchFamily="34" charset="0"/>
                        </a:rPr>
                        <a:t>NYDA Quarterly Assessment Report and Submission</a:t>
                      </a:r>
                    </a:p>
                    <a:p>
                      <a:endParaRPr lang="en-ZA" sz="1100" dirty="0">
                        <a:latin typeface="Calibri" panose="020F0502020204030204" pitchFamily="34" charset="0"/>
                        <a:cs typeface="Calibri" panose="020F0502020204030204" pitchFamily="34" charset="0"/>
                      </a:endParaRPr>
                    </a:p>
                  </a:txBody>
                  <a:tcPr marL="68580" marR="68580" marT="0" marB="0">
                    <a:solidFill>
                      <a:schemeClr val="bg2">
                        <a:lumMod val="90000"/>
                      </a:schemeClr>
                    </a:solidFill>
                  </a:tcPr>
                </a:tc>
              </a:tr>
              <a:tr h="845078">
                <a:tc v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Transfer payment to NYDA</a:t>
                      </a:r>
                    </a:p>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Transfer payment submitted for approval</a:t>
                      </a:r>
                    </a:p>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marL="0" lvl="0" indent="0">
                        <a:lnSpc>
                          <a:spcPct val="100000"/>
                        </a:lnSpc>
                        <a:spcAft>
                          <a:spcPts val="0"/>
                        </a:spcAft>
                        <a:buFont typeface="Symbol" panose="05050102010706020507" pitchFamily="18" charset="2"/>
                        <a:buNone/>
                      </a:pPr>
                      <a:r>
                        <a:rPr lang="en-ZA" sz="1100" dirty="0" smtClean="0">
                          <a:effectLst/>
                          <a:latin typeface="Calibri" panose="020F0502020204030204" pitchFamily="34" charset="0"/>
                          <a:ea typeface="PMingLiU"/>
                          <a:cs typeface="Arial" panose="020B0604020202020204" pitchFamily="34" charset="0"/>
                        </a:rPr>
                        <a:t>Transfer payment approved</a:t>
                      </a:r>
                    </a:p>
                    <a:p>
                      <a:pPr marL="0" lvl="0" indent="0">
                        <a:lnSpc>
                          <a:spcPct val="100000"/>
                        </a:lnSpc>
                        <a:spcAft>
                          <a:spcPts val="0"/>
                        </a:spcAft>
                        <a:buFont typeface="Symbol" panose="05050102010706020507" pitchFamily="18" charset="2"/>
                        <a:buNone/>
                      </a:pP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r>
                        <a:rPr lang="en-ZA" sz="1100" dirty="0" smtClean="0">
                          <a:latin typeface="Calibri" panose="020F0502020204030204" pitchFamily="34" charset="0"/>
                          <a:cs typeface="Calibri" panose="020F0502020204030204" pitchFamily="34" charset="0"/>
                        </a:rPr>
                        <a:t>NYDA Transfer Payment submission</a:t>
                      </a:r>
                    </a:p>
                    <a:p>
                      <a:endParaRPr lang="en-ZA" sz="1100" dirty="0">
                        <a:latin typeface="Calibri" panose="020F0502020204030204" pitchFamily="34" charset="0"/>
                        <a:cs typeface="Calibri" panose="020F0502020204030204" pitchFamily="34"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1473951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1005444"/>
            <a:ext cx="8756374" cy="779462"/>
          </a:xfrm>
        </p:spPr>
        <p:txBody>
          <a:bodyPr>
            <a:normAutofit/>
          </a:bodyPr>
          <a:lstStyle/>
          <a:p>
            <a:pPr algn="ctr"/>
            <a:r>
              <a:rPr lang="en-ZA" sz="1600" b="1" dirty="0" smtClean="0"/>
              <a:t>PROGRAMME 5: PERFORMANCE INFORMATION FOR Q4</a:t>
            </a:r>
            <a:endParaRPr lang="en-ZA" sz="1600" b="1" dirty="0"/>
          </a:p>
        </p:txBody>
      </p:sp>
      <p:sp>
        <p:nvSpPr>
          <p:cNvPr id="2" name="Rectangle 1"/>
          <p:cNvSpPr/>
          <p:nvPr/>
        </p:nvSpPr>
        <p:spPr>
          <a:xfrm>
            <a:off x="369870" y="1587065"/>
            <a:ext cx="8239874" cy="830997"/>
          </a:xfrm>
          <a:prstGeom prst="rect">
            <a:avLst/>
          </a:prstGeom>
        </p:spPr>
        <p:txBody>
          <a:bodyPr wrap="square">
            <a:spAutoFit/>
          </a:bodyPr>
          <a:lstStyle/>
          <a:p>
            <a:pPr algn="just"/>
            <a:r>
              <a:rPr lang="en-US" sz="1600" dirty="0" smtClean="0">
                <a:latin typeface="Arial" panose="020B0604020202020204" pitchFamily="34" charset="0"/>
                <a:ea typeface="PMingLiU"/>
              </a:rPr>
              <a:t>Figure </a:t>
            </a:r>
            <a:r>
              <a:rPr lang="en-US" sz="1600" dirty="0">
                <a:latin typeface="Arial" panose="020B0604020202020204" pitchFamily="34" charset="0"/>
                <a:ea typeface="PMingLiU"/>
              </a:rPr>
              <a:t>below provides a graphic of overall performance of Programme 5 in relation to set Quarter </a:t>
            </a:r>
            <a:r>
              <a:rPr lang="en-US" sz="1600" dirty="0" smtClean="0">
                <a:latin typeface="Arial" panose="020B0604020202020204" pitchFamily="34" charset="0"/>
                <a:ea typeface="PMingLiU"/>
              </a:rPr>
              <a:t>4 </a:t>
            </a:r>
            <a:r>
              <a:rPr lang="en-US" sz="1600" dirty="0">
                <a:latin typeface="Arial" panose="020B0604020202020204" pitchFamily="34" charset="0"/>
                <a:ea typeface="PMingLiU"/>
              </a:rPr>
              <a:t>targets outlined in the DWYPD 2019/20 Annual Performance Plan. Out of </a:t>
            </a:r>
            <a:r>
              <a:rPr lang="en-US" sz="1600" dirty="0" smtClean="0">
                <a:latin typeface="Arial" panose="020B0604020202020204" pitchFamily="34" charset="0"/>
                <a:ea typeface="PMingLiU"/>
              </a:rPr>
              <a:t>3 </a:t>
            </a:r>
            <a:r>
              <a:rPr lang="en-US" sz="1600" dirty="0">
                <a:latin typeface="Arial" panose="020B0604020202020204" pitchFamily="34" charset="0"/>
                <a:ea typeface="PMingLiU"/>
              </a:rPr>
              <a:t>targets planned, </a:t>
            </a:r>
            <a:r>
              <a:rPr lang="en-US" sz="1600" dirty="0" smtClean="0">
                <a:latin typeface="Arial" panose="020B0604020202020204" pitchFamily="34" charset="0"/>
                <a:ea typeface="PMingLiU"/>
              </a:rPr>
              <a:t>2 (67%) targets achieved while 1 (33%) target not achieved.</a:t>
            </a:r>
            <a:endParaRPr lang="en-ZA" sz="1600" dirty="0"/>
          </a:p>
        </p:txBody>
      </p:sp>
      <p:graphicFrame>
        <p:nvGraphicFramePr>
          <p:cNvPr id="6" name="Chart 5"/>
          <p:cNvGraphicFramePr/>
          <p:nvPr>
            <p:extLst>
              <p:ext uri="{D42A27DB-BD31-4B8C-83A1-F6EECF244321}">
                <p14:modId xmlns:p14="http://schemas.microsoft.com/office/powerpoint/2010/main" xmlns="" val="1042715562"/>
              </p:ext>
            </p:extLst>
          </p:nvPr>
        </p:nvGraphicFramePr>
        <p:xfrm>
          <a:off x="1571223" y="2982590"/>
          <a:ext cx="5782614" cy="2785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72638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1037351"/>
            <a:ext cx="8756374" cy="779462"/>
          </a:xfrm>
        </p:spPr>
        <p:txBody>
          <a:bodyPr>
            <a:normAutofit/>
          </a:bodyPr>
          <a:lstStyle/>
          <a:p>
            <a:pPr algn="ctr"/>
            <a:r>
              <a:rPr lang="en-ZA" sz="2100" b="1" dirty="0" smtClean="0"/>
              <a:t>2. STRATEGIC </a:t>
            </a:r>
            <a:r>
              <a:rPr lang="en-ZA" sz="2100" b="1" dirty="0"/>
              <a:t>FOCUS -links with MTSF priorities</a:t>
            </a:r>
            <a:endParaRPr lang="en-ZA" sz="1600" b="1" dirty="0"/>
          </a:p>
        </p:txBody>
      </p:sp>
      <p:sp>
        <p:nvSpPr>
          <p:cNvPr id="5" name="Content Placeholder 2"/>
          <p:cNvSpPr txBox="1">
            <a:spLocks/>
          </p:cNvSpPr>
          <p:nvPr/>
        </p:nvSpPr>
        <p:spPr>
          <a:xfrm>
            <a:off x="198783" y="1662036"/>
            <a:ext cx="8736495" cy="45310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00000"/>
              </a:lnSpc>
              <a:spcBef>
                <a:spcPct val="20000"/>
              </a:spcBef>
              <a:buNone/>
              <a:defRPr/>
            </a:pPr>
            <a:r>
              <a:rPr lang="en-ZA" sz="1800" dirty="0">
                <a:solidFill>
                  <a:prstClr val="black"/>
                </a:solidFill>
              </a:rPr>
              <a:t>The strategic focus </a:t>
            </a:r>
            <a:r>
              <a:rPr lang="en-ZA" sz="1800" dirty="0" smtClean="0">
                <a:solidFill>
                  <a:prstClr val="black"/>
                </a:solidFill>
              </a:rPr>
              <a:t>of </a:t>
            </a:r>
            <a:r>
              <a:rPr lang="en-ZA" sz="1800" dirty="0">
                <a:solidFill>
                  <a:prstClr val="black"/>
                </a:solidFill>
              </a:rPr>
              <a:t>the Department concentrates on </a:t>
            </a:r>
            <a:r>
              <a:rPr lang="en-US" sz="1800" dirty="0" smtClean="0"/>
              <a:t>engaging in </a:t>
            </a:r>
            <a:r>
              <a:rPr lang="en-ZA" sz="1800" dirty="0" smtClean="0"/>
              <a:t>advocacy </a:t>
            </a:r>
            <a:r>
              <a:rPr lang="en-ZA" sz="1800" dirty="0"/>
              <a:t>and mainstreaming, </a:t>
            </a:r>
            <a:r>
              <a:rPr lang="en-ZA" sz="1800" dirty="0" smtClean="0"/>
              <a:t>institutional </a:t>
            </a:r>
            <a:r>
              <a:rPr lang="en-US" sz="1800" dirty="0" smtClean="0"/>
              <a:t>support,  capacity </a:t>
            </a:r>
            <a:r>
              <a:rPr lang="en-US" sz="1800" dirty="0"/>
              <a:t>building</a:t>
            </a:r>
            <a:r>
              <a:rPr lang="en-US" sz="1800" dirty="0" smtClean="0"/>
              <a:t>, monitoring and </a:t>
            </a:r>
            <a:r>
              <a:rPr lang="en-US" sz="1800" dirty="0"/>
              <a:t>evaluation of considerations related to </a:t>
            </a:r>
            <a:r>
              <a:rPr lang="en-US" sz="1800" dirty="0" smtClean="0"/>
              <a:t>the equality </a:t>
            </a:r>
            <a:r>
              <a:rPr lang="en-US" sz="1800" dirty="0"/>
              <a:t>and empowerment of women, youth </a:t>
            </a:r>
            <a:r>
              <a:rPr lang="en-US" sz="1800" dirty="0" smtClean="0"/>
              <a:t>and </a:t>
            </a:r>
            <a:r>
              <a:rPr lang="en-ZA" sz="1800" dirty="0" smtClean="0"/>
              <a:t>persons </a:t>
            </a:r>
            <a:r>
              <a:rPr lang="en-ZA" sz="1800" dirty="0">
                <a:latin typeface="MyriadPro-Light"/>
              </a:rPr>
              <a:t>with </a:t>
            </a:r>
            <a:r>
              <a:rPr lang="en-ZA" sz="1800" dirty="0" smtClean="0">
                <a:latin typeface="MyriadPro-Light"/>
              </a:rPr>
              <a:t>disabilities in line with the following outcomes on the MTSF priorities:</a:t>
            </a:r>
            <a:endParaRPr lang="en-ZA" sz="1800" dirty="0">
              <a:solidFill>
                <a:prstClr val="black"/>
              </a:solidFill>
            </a:endParaRPr>
          </a:p>
        </p:txBody>
      </p:sp>
    </p:spTree>
    <p:extLst>
      <p:ext uri="{BB962C8B-B14F-4D97-AF65-F5344CB8AC3E}">
        <p14:creationId xmlns:p14="http://schemas.microsoft.com/office/powerpoint/2010/main" xmlns="" val="3410644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779774"/>
            <a:ext cx="8756374" cy="779462"/>
          </a:xfrm>
        </p:spPr>
        <p:txBody>
          <a:bodyPr>
            <a:normAutofit/>
          </a:bodyPr>
          <a:lstStyle/>
          <a:p>
            <a:pPr algn="ctr"/>
            <a:r>
              <a:rPr lang="en-ZA" sz="2100" b="1" dirty="0" smtClean="0"/>
              <a:t> </a:t>
            </a:r>
            <a:r>
              <a:rPr lang="en-ZA" sz="1400" b="1" dirty="0"/>
              <a:t>PROGRAMME </a:t>
            </a:r>
            <a:r>
              <a:rPr lang="en-ZA" sz="1400" b="1" dirty="0" smtClean="0"/>
              <a:t>5 (RPD): </a:t>
            </a:r>
            <a:r>
              <a:rPr lang="en-ZA" sz="1400" b="1" dirty="0"/>
              <a:t>QUARTER </a:t>
            </a:r>
            <a:r>
              <a:rPr lang="en-ZA" sz="1400" b="1" dirty="0" smtClean="0"/>
              <a:t>4 </a:t>
            </a:r>
            <a:r>
              <a:rPr lang="en-ZA" sz="1400" b="1" dirty="0"/>
              <a:t>PERFORMANCE 2019/20 </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174055359"/>
              </p:ext>
            </p:extLst>
          </p:nvPr>
        </p:nvGraphicFramePr>
        <p:xfrm>
          <a:off x="115886" y="1352282"/>
          <a:ext cx="8899324" cy="5657466"/>
        </p:xfrm>
        <a:graphic>
          <a:graphicData uri="http://schemas.openxmlformats.org/drawingml/2006/table">
            <a:tbl>
              <a:tblPr firstRow="1" bandRow="1">
                <a:tableStyleId>{5C22544A-7EE6-4342-B048-85BDC9FD1C3A}</a:tableStyleId>
              </a:tblPr>
              <a:tblGrid>
                <a:gridCol w="1110737"/>
                <a:gridCol w="1110737"/>
                <a:gridCol w="98381"/>
                <a:gridCol w="1025784"/>
                <a:gridCol w="1110737"/>
                <a:gridCol w="413324"/>
                <a:gridCol w="485655"/>
                <a:gridCol w="1010687"/>
                <a:gridCol w="1273204"/>
                <a:gridCol w="1260078"/>
              </a:tblGrid>
              <a:tr h="419145">
                <a:tc rowSpan="2">
                  <a:txBody>
                    <a:bodyPr/>
                    <a:lstStyle/>
                    <a:p>
                      <a:pPr>
                        <a:lnSpc>
                          <a:spcPct val="115000"/>
                        </a:lnSpc>
                        <a:spcAft>
                          <a:spcPts val="0"/>
                        </a:spcAft>
                      </a:pPr>
                      <a:r>
                        <a:rPr lang="en-ZA" sz="1100" b="1" dirty="0" smtClean="0">
                          <a:solidFill>
                            <a:schemeClr val="bg1"/>
                          </a:solidFill>
                          <a:effectLst/>
                          <a:latin typeface="+mn-lt"/>
                          <a:ea typeface="Times New Roman"/>
                          <a:cs typeface="Times New Roman"/>
                        </a:rPr>
                        <a:t>Performance Indicator</a:t>
                      </a:r>
                      <a:endParaRPr lang="en-ZA" sz="11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1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gridSpan="2">
                  <a:txBody>
                    <a:bodyPr/>
                    <a:lstStyle/>
                    <a:p>
                      <a:pPr>
                        <a:lnSpc>
                          <a:spcPct val="115000"/>
                        </a:lnSpc>
                        <a:spcAft>
                          <a:spcPts val="0"/>
                        </a:spcAft>
                      </a:pPr>
                      <a:r>
                        <a:rPr lang="en-US" sz="1100" b="1" dirty="0" smtClean="0">
                          <a:solidFill>
                            <a:schemeClr val="bg1"/>
                          </a:solidFill>
                          <a:effectLst/>
                          <a:latin typeface="+mn-lt"/>
                          <a:ea typeface="Times New Roman"/>
                          <a:cs typeface="Arial"/>
                        </a:rPr>
                        <a:t>Q4 Target as per APP</a:t>
                      </a:r>
                      <a:endParaRPr lang="en-US" sz="11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hMerge="1">
                  <a:txBody>
                    <a:bodyPr/>
                    <a:lstStyle/>
                    <a:p>
                      <a:endParaRPr lang="en-ZA"/>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100" dirty="0" smtClean="0"/>
                    </a:p>
                    <a:p>
                      <a:endParaRPr lang="en-ZA" sz="1600"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100" b="1" dirty="0" smtClean="0">
                        <a:solidFill>
                          <a:schemeClr val="bg1"/>
                        </a:solidFill>
                        <a:effectLst/>
                        <a:latin typeface="+mn-lt"/>
                        <a:ea typeface="Times New Roman"/>
                        <a:cs typeface="Times New Roman"/>
                      </a:endParaRPr>
                    </a:p>
                    <a:p>
                      <a:pPr>
                        <a:lnSpc>
                          <a:spcPct val="115000"/>
                        </a:lnSpc>
                        <a:spcAft>
                          <a:spcPts val="0"/>
                        </a:spcAft>
                      </a:pPr>
                      <a:r>
                        <a:rPr lang="en-ZA" sz="1100" b="1" dirty="0" smtClean="0">
                          <a:solidFill>
                            <a:schemeClr val="bg1"/>
                          </a:solidFill>
                          <a:effectLst/>
                          <a:latin typeface="+mn-lt"/>
                          <a:ea typeface="Times New Roman"/>
                          <a:cs typeface="Times New Roman"/>
                        </a:rPr>
                        <a:t>Reason for Deviation</a:t>
                      </a:r>
                      <a:endParaRPr lang="en-ZA" sz="11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100" b="1" dirty="0" smtClean="0">
                        <a:solidFill>
                          <a:schemeClr val="bg1"/>
                        </a:solidFill>
                        <a:effectLst/>
                        <a:latin typeface="+mn-lt"/>
                        <a:ea typeface="Times New Roman"/>
                        <a:cs typeface="Times New Roman"/>
                      </a:endParaRPr>
                    </a:p>
                    <a:p>
                      <a:pPr>
                        <a:lnSpc>
                          <a:spcPct val="115000"/>
                        </a:lnSpc>
                        <a:spcAft>
                          <a:spcPts val="0"/>
                        </a:spcAft>
                      </a:pPr>
                      <a:r>
                        <a:rPr lang="en-ZA" sz="1100" b="1" dirty="0" smtClean="0">
                          <a:solidFill>
                            <a:schemeClr val="bg1"/>
                          </a:solidFill>
                          <a:effectLst/>
                          <a:latin typeface="+mn-lt"/>
                          <a:ea typeface="Times New Roman"/>
                          <a:cs typeface="Times New Roman"/>
                        </a:rPr>
                        <a:t>Verification Source</a:t>
                      </a:r>
                      <a:endParaRPr lang="en-ZA" sz="11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53253">
                <a:tc vMerge="1">
                  <a:txBody>
                    <a:bodyPr/>
                    <a:lstStyle/>
                    <a:p>
                      <a:endParaRPr lang="en-ZA"/>
                    </a:p>
                  </a:txBody>
                  <a:tcPr>
                    <a:solidFill>
                      <a:srgbClr val="C13003"/>
                    </a:solidFill>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endParaRPr lang="en-Z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endParaRPr lang="en-Z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87173">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1" i="0" u="none" strike="noStrike" kern="1200" cap="none" spc="0" normalizeH="0" baseline="0" noProof="0" dirty="0" smtClean="0">
                          <a:ln>
                            <a:noFill/>
                          </a:ln>
                          <a:solidFill>
                            <a:prstClr val="white"/>
                          </a:solidFill>
                          <a:effectLst/>
                          <a:uLnTx/>
                          <a:uFillTx/>
                          <a:latin typeface="Arial Narrow"/>
                          <a:ea typeface="Calibri"/>
                          <a:cs typeface="Arial"/>
                        </a:rPr>
                        <a:t>Sub-programme: Rights of Persons with Disabilities </a:t>
                      </a:r>
                      <a:endParaRPr lang="en-ZA" sz="105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337274">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Policy instruments (tools, guidelines, policy briefs, discussion papers and research reports) developed to support domestication of international treaties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Arial" panose="020B0604020202020204" pitchFamily="34" charset="0"/>
                        </a:rPr>
                        <a:t>Frameworks on Disability Rights Awareness Campaigns, as well as Self-Representation by Persons with Disabilities developed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National Frameworks on Disability Rights Awareness and Self-Representation submitted for approval</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The two national strategic frameworks on self-representation and public awareness campaigns have been revised and updated and are due for consultation by affected sectors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gridSpan="2">
                  <a:txBody>
                    <a:bodyPr/>
                    <a:lstStyle/>
                    <a:p>
                      <a:endParaRPr lang="en-ZA" sz="1000" dirty="0">
                        <a:latin typeface="Arial" panose="020B0604020202020204" pitchFamily="34" charset="0"/>
                        <a:cs typeface="Arial" panose="020B0604020202020204"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No Deviation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Draft Public consultation on </a:t>
                      </a:r>
                      <a:r>
                        <a:rPr lang="en-US" sz="1000" dirty="0" err="1" smtClean="0">
                          <a:effectLst/>
                          <a:latin typeface="Arial" panose="020B0604020202020204" pitchFamily="34" charset="0"/>
                          <a:ea typeface="Times New Roman" panose="02020603050405020304" pitchFamily="18" charset="0"/>
                          <a:cs typeface="Arial" panose="020B0604020202020204" pitchFamily="34" charset="0"/>
                        </a:rPr>
                        <a:t>institutionalising</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self-representation for persons with disabilities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r>
              <a:tr h="2032412">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National Disability Rights Machinery strengthened </a:t>
                      </a:r>
                    </a:p>
                    <a:p>
                      <a:pPr>
                        <a:lnSpc>
                          <a:spcPct val="115000"/>
                        </a:lnSpc>
                        <a:spcAft>
                          <a:spcPts val="100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Disability Inclusion embedded in Government-wide Institutional Arrangements</a:t>
                      </a:r>
                    </a:p>
                    <a:p>
                      <a:pPr>
                        <a:lnSpc>
                          <a:spcPct val="115000"/>
                        </a:lnSpc>
                        <a:spcAft>
                          <a:spcPts val="100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hMerge="1">
                  <a:txBody>
                    <a:bodyPr/>
                    <a:lstStyle/>
                    <a:p>
                      <a:endParaRPr lang="en-ZA"/>
                    </a:p>
                  </a:txBody>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Guidelines for embedding of Disability Inclusion  in Government-wide Institutional Arrangements submitted for approval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Guidelines for embedding of Disability Inclusion in Government-wide Institutional Arrangements submitted for approval</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gridSpan="2">
                  <a:txBody>
                    <a:bodyPr/>
                    <a:lstStyle/>
                    <a:p>
                      <a:endParaRPr lang="en-ZA" sz="1000" dirty="0">
                        <a:latin typeface="Arial" panose="020B0604020202020204" pitchFamily="34" charset="0"/>
                        <a:cs typeface="Arial" panose="020B0604020202020204" pitchFamily="34" charset="0"/>
                      </a:endParaRPr>
                    </a:p>
                  </a:txBody>
                  <a:tcPr>
                    <a:solidFill>
                      <a:srgbClr val="FF0000"/>
                    </a:solidFill>
                  </a:tcPr>
                </a:tc>
                <a:tc hMerge="1">
                  <a:txBody>
                    <a:bodyPr/>
                    <a:lstStyle/>
                    <a:p>
                      <a:endParaRPr lang="en-ZA"/>
                    </a:p>
                  </a:txBody>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The activity was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suspended due to the resignation of the responsible official</a:t>
                      </a:r>
                      <a:r>
                        <a:rPr lang="en-ZA" sz="1000" dirty="0" smtClean="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The activity will be reallocated to another official in the new financial year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National Framework on reasonable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accommodation for persons with disabilities</a:t>
                      </a:r>
                    </a:p>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National Strategic framework on</a:t>
                      </a:r>
                    </a:p>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universal access and design</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3689507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894951"/>
            <a:ext cx="8756374" cy="779462"/>
          </a:xfrm>
        </p:spPr>
        <p:txBody>
          <a:bodyPr>
            <a:normAutofit/>
          </a:bodyPr>
          <a:lstStyle/>
          <a:p>
            <a:pPr algn="ctr"/>
            <a:r>
              <a:rPr lang="en-ZA" sz="2100" b="1" dirty="0" smtClean="0"/>
              <a:t> </a:t>
            </a:r>
            <a:r>
              <a:rPr lang="en-ZA" sz="1400" b="1" dirty="0"/>
              <a:t>PROGRAMME </a:t>
            </a:r>
            <a:r>
              <a:rPr lang="en-ZA" sz="1400" b="1" dirty="0" smtClean="0"/>
              <a:t>5 (RPD): </a:t>
            </a:r>
            <a:r>
              <a:rPr lang="en-ZA" sz="1400" b="1" dirty="0"/>
              <a:t>QUARTER </a:t>
            </a:r>
            <a:r>
              <a:rPr lang="en-ZA" sz="1400" b="1" dirty="0" smtClean="0"/>
              <a:t>4 </a:t>
            </a:r>
            <a:r>
              <a:rPr lang="en-ZA" sz="1400" b="1" dirty="0"/>
              <a:t>PERFORMANCE 2019/20 </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4160036971"/>
              </p:ext>
            </p:extLst>
          </p:nvPr>
        </p:nvGraphicFramePr>
        <p:xfrm>
          <a:off x="115888" y="1654493"/>
          <a:ext cx="8654626" cy="4060698"/>
        </p:xfrm>
        <a:graphic>
          <a:graphicData uri="http://schemas.openxmlformats.org/drawingml/2006/table">
            <a:tbl>
              <a:tblPr firstRow="1" bandRow="1">
                <a:tableStyleId>{5C22544A-7EE6-4342-B048-85BDC9FD1C3A}</a:tableStyleId>
              </a:tblPr>
              <a:tblGrid>
                <a:gridCol w="1077108"/>
                <a:gridCol w="912048"/>
                <a:gridCol w="876094"/>
                <a:gridCol w="1706772"/>
                <a:gridCol w="553791"/>
                <a:gridCol w="515155"/>
                <a:gridCol w="1056068"/>
                <a:gridCol w="1120462"/>
                <a:gridCol w="837128"/>
              </a:tblGrid>
              <a:tr h="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2019/20</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Q4 Target as per APP</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Description of progress made   for Q4</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204286">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Rights of Persons with Disabilities </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Performance reports on implementation of WPRPD developed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Annual Progress Report on Implementation of the White Paper on the Rights of Persons with Disabilities developed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Annual Progress Report on Implementation of the White Paper on the Rights of Persons with Disabilities submitted for approval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Preliminary Report on the Rights of Persons with Albinism in South Africa was approved by Minister in the Presidency for Women, Youth and Persons with Disabilities and submitted through the UNOHCHR to the UN Independent Expert on the enjoyment of human rights by persons with albinism in the second quarter.</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dirty="0"/>
                    </a:p>
                  </a:txBody>
                  <a:tcPr>
                    <a:solidFill>
                      <a:srgbClr val="00B05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Preliminary Report on the Rights of Persons with Albinism in South Africa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2466967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2647210"/>
            <a:ext cx="8756374" cy="779462"/>
          </a:xfrm>
        </p:spPr>
        <p:txBody>
          <a:bodyPr>
            <a:normAutofit/>
          </a:bodyPr>
          <a:lstStyle/>
          <a:p>
            <a:pPr algn="ctr"/>
            <a:r>
              <a:rPr lang="en-ZA" sz="2100" b="1" dirty="0" smtClean="0"/>
              <a:t>      QUARTER 1 </a:t>
            </a:r>
            <a:r>
              <a:rPr lang="en-ZA" sz="2100" b="1" dirty="0"/>
              <a:t>PERFORMANCE INFORMATION FOR FINANCIAL YEAR  2020/21</a:t>
            </a:r>
          </a:p>
        </p:txBody>
      </p:sp>
    </p:spTree>
    <p:extLst>
      <p:ext uri="{BB962C8B-B14F-4D97-AF65-F5344CB8AC3E}">
        <p14:creationId xmlns:p14="http://schemas.microsoft.com/office/powerpoint/2010/main" xmlns="" val="32717004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959685"/>
            <a:ext cx="8756374" cy="779462"/>
          </a:xfrm>
        </p:spPr>
        <p:txBody>
          <a:bodyPr>
            <a:normAutofit/>
          </a:bodyPr>
          <a:lstStyle/>
          <a:p>
            <a:pPr algn="ctr"/>
            <a:r>
              <a:rPr lang="en-ZA" sz="2100" b="1" dirty="0" smtClean="0"/>
              <a:t>      9. </a:t>
            </a:r>
            <a:r>
              <a:rPr lang="en-ZA" sz="1600" b="1" dirty="0" smtClean="0"/>
              <a:t>OVERALL PERFORMANCE INFORMATION FOR Q1 2020/21</a:t>
            </a:r>
            <a:endParaRPr lang="en-ZA" sz="1600" b="1" dirty="0"/>
          </a:p>
        </p:txBody>
      </p:sp>
      <p:sp>
        <p:nvSpPr>
          <p:cNvPr id="2" name="Rectangle 1"/>
          <p:cNvSpPr/>
          <p:nvPr/>
        </p:nvSpPr>
        <p:spPr>
          <a:xfrm>
            <a:off x="472901" y="1719227"/>
            <a:ext cx="8239874" cy="830997"/>
          </a:xfrm>
          <a:prstGeom prst="rect">
            <a:avLst/>
          </a:prstGeom>
        </p:spPr>
        <p:txBody>
          <a:bodyPr wrap="square">
            <a:spAutoFit/>
          </a:bodyPr>
          <a:lstStyle/>
          <a:p>
            <a:pPr algn="just"/>
            <a:r>
              <a:rPr lang="en-ZA" sz="1600" dirty="0">
                <a:solidFill>
                  <a:prstClr val="black"/>
                </a:solidFill>
                <a:latin typeface="Arial" panose="020B0604020202020204" pitchFamily="34" charset="0"/>
                <a:ea typeface="PMingLiU"/>
              </a:rPr>
              <a:t>Figure below provides a graphic of overall performance of DWYPD in relation to set Quarter </a:t>
            </a:r>
            <a:r>
              <a:rPr lang="en-ZA" sz="1600" dirty="0" smtClean="0">
                <a:solidFill>
                  <a:prstClr val="black"/>
                </a:solidFill>
                <a:latin typeface="Arial" panose="020B0604020202020204" pitchFamily="34" charset="0"/>
                <a:ea typeface="PMingLiU"/>
              </a:rPr>
              <a:t>1 targets </a:t>
            </a:r>
            <a:r>
              <a:rPr lang="en-ZA" sz="1600" dirty="0">
                <a:solidFill>
                  <a:prstClr val="black"/>
                </a:solidFill>
                <a:latin typeface="Arial" panose="020B0604020202020204" pitchFamily="34" charset="0"/>
                <a:ea typeface="PMingLiU"/>
              </a:rPr>
              <a:t>outlined in the </a:t>
            </a:r>
            <a:r>
              <a:rPr lang="en-ZA" sz="1600" dirty="0" smtClean="0">
                <a:solidFill>
                  <a:prstClr val="black"/>
                </a:solidFill>
                <a:latin typeface="Arial" panose="020B0604020202020204" pitchFamily="34" charset="0"/>
                <a:ea typeface="PMingLiU"/>
              </a:rPr>
              <a:t>2020/21 </a:t>
            </a:r>
            <a:r>
              <a:rPr lang="en-ZA" sz="1600" dirty="0">
                <a:solidFill>
                  <a:prstClr val="black"/>
                </a:solidFill>
                <a:latin typeface="Arial" panose="020B0604020202020204" pitchFamily="34" charset="0"/>
                <a:ea typeface="PMingLiU"/>
              </a:rPr>
              <a:t>Annual Performance Plan. Out of </a:t>
            </a:r>
            <a:r>
              <a:rPr lang="en-ZA" sz="1600" dirty="0" smtClean="0">
                <a:solidFill>
                  <a:prstClr val="black"/>
                </a:solidFill>
                <a:latin typeface="Arial" panose="020B0604020202020204" pitchFamily="34" charset="0"/>
                <a:ea typeface="PMingLiU"/>
              </a:rPr>
              <a:t>22 targets </a:t>
            </a:r>
            <a:r>
              <a:rPr lang="en-ZA" sz="1600" dirty="0">
                <a:solidFill>
                  <a:prstClr val="black"/>
                </a:solidFill>
                <a:latin typeface="Arial" panose="020B0604020202020204" pitchFamily="34" charset="0"/>
                <a:ea typeface="PMingLiU"/>
              </a:rPr>
              <a:t>planned, </a:t>
            </a:r>
            <a:r>
              <a:rPr lang="en-ZA" sz="1600" dirty="0" smtClean="0">
                <a:solidFill>
                  <a:prstClr val="black"/>
                </a:solidFill>
                <a:latin typeface="Arial" panose="020B0604020202020204" pitchFamily="34" charset="0"/>
                <a:ea typeface="PMingLiU"/>
              </a:rPr>
              <a:t>13 (59%) </a:t>
            </a:r>
            <a:r>
              <a:rPr lang="en-ZA" sz="1600" dirty="0">
                <a:solidFill>
                  <a:prstClr val="black"/>
                </a:solidFill>
                <a:latin typeface="Arial" panose="020B0604020202020204" pitchFamily="34" charset="0"/>
                <a:ea typeface="PMingLiU"/>
              </a:rPr>
              <a:t>targets were </a:t>
            </a:r>
            <a:r>
              <a:rPr lang="en-ZA" sz="1600" dirty="0" smtClean="0">
                <a:solidFill>
                  <a:prstClr val="black"/>
                </a:solidFill>
                <a:latin typeface="Arial" panose="020B0604020202020204" pitchFamily="34" charset="0"/>
                <a:ea typeface="PMingLiU"/>
              </a:rPr>
              <a:t>achieved while 9 (41%) </a:t>
            </a:r>
            <a:r>
              <a:rPr lang="en-ZA" sz="1600" dirty="0">
                <a:solidFill>
                  <a:prstClr val="black"/>
                </a:solidFill>
                <a:latin typeface="Arial" panose="020B0604020202020204" pitchFamily="34" charset="0"/>
                <a:ea typeface="PMingLiU"/>
              </a:rPr>
              <a:t>were not </a:t>
            </a:r>
            <a:r>
              <a:rPr lang="en-ZA" sz="1600" dirty="0" smtClean="0">
                <a:solidFill>
                  <a:prstClr val="black"/>
                </a:solidFill>
                <a:latin typeface="Arial" panose="020B0604020202020204" pitchFamily="34" charset="0"/>
                <a:ea typeface="PMingLiU"/>
              </a:rPr>
              <a:t>achieved</a:t>
            </a:r>
            <a:endParaRPr lang="en-ZA" sz="1600" dirty="0">
              <a:solidFill>
                <a:prstClr val="black"/>
              </a:solidFill>
            </a:endParaRPr>
          </a:p>
        </p:txBody>
      </p:sp>
      <p:graphicFrame>
        <p:nvGraphicFramePr>
          <p:cNvPr id="6" name="Chart 5"/>
          <p:cNvGraphicFramePr/>
          <p:nvPr>
            <p:extLst>
              <p:ext uri="{D42A27DB-BD31-4B8C-83A1-F6EECF244321}">
                <p14:modId xmlns:p14="http://schemas.microsoft.com/office/powerpoint/2010/main" xmlns="" val="3820007396"/>
              </p:ext>
            </p:extLst>
          </p:nvPr>
        </p:nvGraphicFramePr>
        <p:xfrm>
          <a:off x="2286000" y="2877556"/>
          <a:ext cx="4572000" cy="25702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82770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946806"/>
            <a:ext cx="8756374" cy="779462"/>
          </a:xfrm>
        </p:spPr>
        <p:txBody>
          <a:bodyPr>
            <a:normAutofit/>
          </a:bodyPr>
          <a:lstStyle/>
          <a:p>
            <a:pPr algn="ctr"/>
            <a:r>
              <a:rPr lang="en-ZA" sz="2100" b="1" dirty="0" smtClean="0"/>
              <a:t> </a:t>
            </a:r>
            <a:r>
              <a:rPr lang="en-ZA" sz="1600" b="1" dirty="0" smtClean="0"/>
              <a:t>PROGRAMME 1: PERFORMANCE INFORMATION FOR Q1</a:t>
            </a:r>
            <a:endParaRPr lang="en-ZA" sz="1600" b="1" dirty="0"/>
          </a:p>
        </p:txBody>
      </p:sp>
      <p:sp>
        <p:nvSpPr>
          <p:cNvPr id="2" name="Rectangle 1"/>
          <p:cNvSpPr/>
          <p:nvPr/>
        </p:nvSpPr>
        <p:spPr>
          <a:xfrm>
            <a:off x="369870" y="1719227"/>
            <a:ext cx="8239874" cy="830997"/>
          </a:xfrm>
          <a:prstGeom prst="rect">
            <a:avLst/>
          </a:prstGeom>
        </p:spPr>
        <p:txBody>
          <a:bodyPr wrap="square">
            <a:spAutoFit/>
          </a:bodyPr>
          <a:lstStyle/>
          <a:p>
            <a:pPr algn="just"/>
            <a:r>
              <a:rPr lang="en-US" sz="1600" dirty="0">
                <a:solidFill>
                  <a:prstClr val="black"/>
                </a:solidFill>
                <a:latin typeface="Arial" panose="020B0604020202020204" pitchFamily="34" charset="0"/>
                <a:ea typeface="PMingLiU"/>
              </a:rPr>
              <a:t>Figure below provides a graphic of overall performance of Programme 1 in relation to set Quarter </a:t>
            </a:r>
            <a:r>
              <a:rPr lang="en-US" sz="1600" dirty="0" smtClean="0">
                <a:solidFill>
                  <a:prstClr val="black"/>
                </a:solidFill>
                <a:latin typeface="Arial" panose="020B0604020202020204" pitchFamily="34" charset="0"/>
                <a:ea typeface="PMingLiU"/>
              </a:rPr>
              <a:t>1 targets </a:t>
            </a:r>
            <a:r>
              <a:rPr lang="en-US" sz="1600" dirty="0">
                <a:solidFill>
                  <a:prstClr val="black"/>
                </a:solidFill>
                <a:latin typeface="Arial" panose="020B0604020202020204" pitchFamily="34" charset="0"/>
                <a:ea typeface="PMingLiU"/>
              </a:rPr>
              <a:t>outlined in the DWYPD </a:t>
            </a:r>
            <a:r>
              <a:rPr lang="en-US" sz="1600" dirty="0" smtClean="0">
                <a:solidFill>
                  <a:prstClr val="black"/>
                </a:solidFill>
                <a:latin typeface="Arial" panose="020B0604020202020204" pitchFamily="34" charset="0"/>
                <a:ea typeface="PMingLiU"/>
              </a:rPr>
              <a:t>2020/21 </a:t>
            </a:r>
            <a:r>
              <a:rPr lang="en-US" sz="1600" dirty="0">
                <a:solidFill>
                  <a:prstClr val="black"/>
                </a:solidFill>
                <a:latin typeface="Arial" panose="020B0604020202020204" pitchFamily="34" charset="0"/>
                <a:ea typeface="PMingLiU"/>
              </a:rPr>
              <a:t>Annual Performance Plan. Out of </a:t>
            </a:r>
            <a:r>
              <a:rPr lang="en-US" sz="1600" dirty="0" smtClean="0">
                <a:solidFill>
                  <a:prstClr val="black"/>
                </a:solidFill>
                <a:latin typeface="Arial" panose="020B0604020202020204" pitchFamily="34" charset="0"/>
                <a:ea typeface="PMingLiU"/>
              </a:rPr>
              <a:t>3 targets </a:t>
            </a:r>
            <a:r>
              <a:rPr lang="en-US" sz="1600" dirty="0">
                <a:solidFill>
                  <a:prstClr val="black"/>
                </a:solidFill>
                <a:latin typeface="Arial" panose="020B0604020202020204" pitchFamily="34" charset="0"/>
                <a:ea typeface="PMingLiU"/>
              </a:rPr>
              <a:t>planned, </a:t>
            </a:r>
            <a:r>
              <a:rPr lang="en-US" sz="1600" dirty="0" smtClean="0">
                <a:solidFill>
                  <a:prstClr val="black"/>
                </a:solidFill>
                <a:latin typeface="Arial" panose="020B0604020202020204" pitchFamily="34" charset="0"/>
                <a:ea typeface="PMingLiU"/>
              </a:rPr>
              <a:t>all 3 targets were not achieved</a:t>
            </a:r>
            <a:endParaRPr lang="en-ZA" sz="1600" dirty="0">
              <a:solidFill>
                <a:prstClr val="black"/>
              </a:solidFill>
            </a:endParaRPr>
          </a:p>
        </p:txBody>
      </p:sp>
      <p:graphicFrame>
        <p:nvGraphicFramePr>
          <p:cNvPr id="6" name="Chart 5"/>
          <p:cNvGraphicFramePr/>
          <p:nvPr>
            <p:extLst>
              <p:ext uri="{D42A27DB-BD31-4B8C-83A1-F6EECF244321}">
                <p14:modId xmlns:p14="http://schemas.microsoft.com/office/powerpoint/2010/main" xmlns="" val="1989778294"/>
              </p:ext>
            </p:extLst>
          </p:nvPr>
        </p:nvGraphicFramePr>
        <p:xfrm>
          <a:off x="1960540" y="2828982"/>
          <a:ext cx="5238750" cy="29000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67367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882804"/>
            <a:ext cx="8756374" cy="779462"/>
          </a:xfrm>
        </p:spPr>
        <p:txBody>
          <a:bodyPr>
            <a:normAutofit/>
          </a:bodyPr>
          <a:lstStyle/>
          <a:p>
            <a:pPr algn="ctr"/>
            <a:r>
              <a:rPr lang="en-ZA" sz="2100" b="1" dirty="0" smtClean="0"/>
              <a:t> </a:t>
            </a:r>
            <a:r>
              <a:rPr lang="en-ZA" sz="1400" b="1" dirty="0" smtClean="0"/>
              <a:t>PROGRAMME 1 (ADMINISTRATION): QUARTER 1 PERFORMANCE 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554267955"/>
              </p:ext>
            </p:extLst>
          </p:nvPr>
        </p:nvGraphicFramePr>
        <p:xfrm>
          <a:off x="296193" y="1489505"/>
          <a:ext cx="8501189" cy="5377998"/>
        </p:xfrm>
        <a:graphic>
          <a:graphicData uri="http://schemas.openxmlformats.org/drawingml/2006/table">
            <a:tbl>
              <a:tblPr firstRow="1" bandRow="1">
                <a:tableStyleId>{5C22544A-7EE6-4342-B048-85BDC9FD1C3A}</a:tableStyleId>
              </a:tblPr>
              <a:tblGrid>
                <a:gridCol w="1061045"/>
                <a:gridCol w="1061045"/>
                <a:gridCol w="93980"/>
                <a:gridCol w="979893"/>
                <a:gridCol w="1061045"/>
                <a:gridCol w="530523"/>
                <a:gridCol w="530523"/>
                <a:gridCol w="1061045"/>
                <a:gridCol w="1061045"/>
                <a:gridCol w="106104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grid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hMerge="1">
                  <a:txBody>
                    <a:bodyPr/>
                    <a:lstStyle/>
                    <a:p>
                      <a:endParaRPr lang="en-ZA"/>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r>
                        <a:rPr lang="en-ZA" sz="1000" i="0" dirty="0" smtClean="0"/>
                        <a:t>Achieved</a:t>
                      </a:r>
                      <a:endParaRPr lang="en-ZA" sz="1000" i="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0" dirty="0" smtClean="0"/>
                        <a:t>Not Achieved</a:t>
                      </a:r>
                      <a:endParaRPr lang="en-ZA" sz="1000"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255802">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Departmental Management</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r>
              <a:tr h="370840">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rPr>
                        <a:t>Unqualified audit pinion on Predetermined Objectives and compliance matters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rPr>
                        <a:t>Unqualified audit opinion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r>
                        <a:rPr lang="en-ZA" sz="1000" dirty="0" smtClean="0">
                          <a:latin typeface="Arial" panose="020B0604020202020204" pitchFamily="34" charset="0"/>
                          <a:cs typeface="Arial" panose="020B0604020202020204" pitchFamily="34" charset="0"/>
                        </a:rPr>
                        <a:t>N/A</a:t>
                      </a:r>
                      <a:endParaRPr lang="en-ZA" sz="1000" dirty="0">
                        <a:latin typeface="Arial" panose="020B0604020202020204" pitchFamily="34" charset="0"/>
                        <a:cs typeface="Arial" panose="020B0604020202020204" pitchFamily="34" charset="0"/>
                      </a:endParaRPr>
                    </a:p>
                  </a:txBody>
                  <a:tcPr>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r h="230688">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Financial</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 Management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endParaRPr lang="en-ZA"/>
                    </a:p>
                  </a:txBody>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endParaRPr lang="en-ZA" sz="1000" dirty="0">
                        <a:latin typeface="Arial" panose="020B0604020202020204" pitchFamily="34" charset="0"/>
                        <a:cs typeface="Arial" panose="020B0604020202020204" pitchFamily="34" charset="0"/>
                      </a:endParaRPr>
                    </a:p>
                  </a:txBody>
                  <a:tcPr>
                    <a:solidFill>
                      <a:schemeClr val="bg2">
                        <a:lumMod val="90000"/>
                      </a:schemeClr>
                    </a:solidFill>
                  </a:tcPr>
                </a:tc>
                <a:tc hMerge="1">
                  <a:txBody>
                    <a:bodyPr/>
                    <a:lstStyle/>
                    <a:p>
                      <a:endParaRPr lang="en-ZA"/>
                    </a:p>
                  </a:txBody>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r h="370840">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rPr>
                        <a:t>Percentage of invoices paid within 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rPr>
                        <a:t>100% payment of all valid invoices within 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Arial" panose="020B0604020202020204" pitchFamily="34" charset="0"/>
                          <a:ea typeface="Calibri" panose="020F0502020204030204" pitchFamily="34" charset="0"/>
                        </a:rPr>
                        <a:t>100% payment of all valid invoices within 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Arial" panose="020B0604020202020204" pitchFamily="34" charset="0"/>
                          <a:ea typeface="Calibri" panose="020F0502020204030204" pitchFamily="34" charset="0"/>
                        </a:rPr>
                        <a:t>93.8 (Out of 1 657 invoices received, 1 554 invoices or 93.8% were paid within 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latin typeface="Arial" pitchFamily="34" charset="0"/>
                        <a:cs typeface="Arial" pitchFamily="34" charset="0"/>
                      </a:endParaRPr>
                    </a:p>
                  </a:txBody>
                  <a:tcPr>
                    <a:solidFill>
                      <a:srgbClr val="FF0000"/>
                    </a:solidFill>
                  </a:tcPr>
                </a:tc>
                <a:tc hMerge="1">
                  <a:txBody>
                    <a:bodyPr/>
                    <a:lstStyle/>
                    <a:p>
                      <a:endParaRPr lang="en-ZA"/>
                    </a:p>
                  </a:txBody>
                  <a:tcPr/>
                </a:tc>
                <a:tc>
                  <a:txBody>
                    <a:bodyPr/>
                    <a:lstStyle/>
                    <a:p>
                      <a:pPr algn="l">
                        <a:lnSpc>
                          <a:spcPct val="115000"/>
                        </a:lnSpc>
                        <a:spcAft>
                          <a:spcPts val="10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Due to level 5 and 4 lockdown, limited human resource capacity were available for capturing payments.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90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rPr>
                        <a:t>As the restrictions are lifted more officials will return to the office to assist with the capacity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Arial" panose="020B0604020202020204" pitchFamily="34" charset="0"/>
                          <a:ea typeface="Calibri" panose="020F0502020204030204" pitchFamily="34" charset="0"/>
                        </a:rPr>
                        <a:t>Instruction Note 34 for Apr, May and Jun 2020.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r h="370840">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rPr>
                        <a:t>Unqualified audit opinion on annual financial statements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rPr>
                        <a:t>Unqualified audit opinion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latin typeface="Arial" pitchFamily="34" charset="0"/>
                          <a:cs typeface="Arial" pitchFamily="34" charset="0"/>
                        </a:rPr>
                        <a:t>N/A</a:t>
                      </a:r>
                    </a:p>
                  </a:txBody>
                  <a:tcPr>
                    <a:solidFill>
                      <a:schemeClr val="bg2">
                        <a:lumMod val="90000"/>
                      </a:schemeClr>
                    </a:solidFill>
                  </a:tcPr>
                </a:tc>
                <a:tc hMerge="1">
                  <a:txBody>
                    <a:bodyPr/>
                    <a:lstStyle/>
                    <a:p>
                      <a:endParaRPr lang="en-ZA"/>
                    </a:p>
                  </a:txBody>
                  <a:tcPr/>
                </a:tc>
                <a:tc>
                  <a:txBody>
                    <a:bodyPr/>
                    <a:lstStyle/>
                    <a:p>
                      <a:pPr algn="l">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11406238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955810"/>
            <a:ext cx="8756374" cy="779462"/>
          </a:xfrm>
        </p:spPr>
        <p:txBody>
          <a:bodyPr>
            <a:normAutofit/>
          </a:bodyPr>
          <a:lstStyle/>
          <a:p>
            <a:pPr algn="ctr"/>
            <a:r>
              <a:rPr lang="en-ZA" sz="2100" b="1" dirty="0" smtClean="0"/>
              <a:t> </a:t>
            </a:r>
            <a:r>
              <a:rPr lang="en-ZA" sz="1400" b="1" dirty="0" smtClean="0"/>
              <a:t>PROGRAMME 1 (ADMINISTRATION): QUARTER 1 PERFORMANCE 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997246881"/>
              </p:ext>
            </p:extLst>
          </p:nvPr>
        </p:nvGraphicFramePr>
        <p:xfrm>
          <a:off x="218919" y="1735272"/>
          <a:ext cx="8719018" cy="3508756"/>
        </p:xfrm>
        <a:graphic>
          <a:graphicData uri="http://schemas.openxmlformats.org/drawingml/2006/table">
            <a:tbl>
              <a:tblPr firstRow="1" bandRow="1">
                <a:tableStyleId>{5C22544A-7EE6-4342-B048-85BDC9FD1C3A}</a:tableStyleId>
              </a:tblPr>
              <a:tblGrid>
                <a:gridCol w="1083191"/>
                <a:gridCol w="967869"/>
                <a:gridCol w="894042"/>
                <a:gridCol w="762566"/>
                <a:gridCol w="460169"/>
                <a:gridCol w="540005"/>
                <a:gridCol w="1564191"/>
                <a:gridCol w="104614"/>
                <a:gridCol w="1093121"/>
                <a:gridCol w="1249250"/>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grid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hMerge="1">
                  <a:txBody>
                    <a:bodyPr/>
                    <a:lstStyle/>
                    <a:p>
                      <a:endParaRPr lang="en-ZA"/>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0" dirty="0" smtClean="0"/>
                        <a:t>Achieved</a:t>
                      </a:r>
                      <a:endParaRPr lang="en-ZA" sz="1000" i="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0" dirty="0" smtClean="0"/>
                        <a:t>Not Achieved</a:t>
                      </a:r>
                      <a:endParaRPr lang="en-ZA" sz="1000"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r>
              <a:tr h="370840">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Corporate </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Management</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gn="l">
                        <a:lnSpc>
                          <a:spcPct val="115000"/>
                        </a:lnSpc>
                        <a:spcAft>
                          <a:spcPts val="10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Percentage vacancy rate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000" dirty="0" smtClean="0">
                          <a:effectLst/>
                          <a:latin typeface="Arial" panose="020B0604020202020204" pitchFamily="34" charset="0"/>
                          <a:ea typeface="Calibri" panose="020F0502020204030204" pitchFamily="34" charset="0"/>
                        </a:rPr>
                        <a:t>Maintain a vacancy rate of less than10% annually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Arial" panose="020B0604020202020204" pitchFamily="34" charset="0"/>
                          <a:ea typeface="Calibri" panose="020F0502020204030204" pitchFamily="34" charset="0"/>
                        </a:rPr>
                        <a:t>&lt;10%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rPr>
                        <a:t>11.1%</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a:p>
                  </a:txBody>
                  <a:tcPr>
                    <a:solidFill>
                      <a:srgbClr val="FF000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rPr>
                        <a:t>Selection processed delayed due to COV-19</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rPr>
                        <a:t>Project plan developed to accelerate appointments; by Q2 the target will be achieved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rPr>
                        <a:t>Establishment report for June 2020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r h="370840">
                <a:tc>
                  <a:txBody>
                    <a:bodyPr/>
                    <a:lstStyle/>
                    <a:p>
                      <a:pPr>
                        <a:lnSpc>
                          <a:spcPct val="115000"/>
                        </a:lnSpc>
                        <a:spcAft>
                          <a:spcPts val="1000"/>
                        </a:spcAft>
                      </a:pPr>
                      <a:r>
                        <a:rPr lang="en-ZA" sz="1000" dirty="0" smtClean="0">
                          <a:effectLst/>
                          <a:latin typeface="Arial" panose="020B0604020202020204" pitchFamily="34" charset="0"/>
                          <a:ea typeface="Calibri" panose="020F0502020204030204" pitchFamily="34" charset="0"/>
                        </a:rPr>
                        <a:t>Human Resource Plan developed and implemented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000" dirty="0" smtClean="0">
                          <a:effectLst/>
                          <a:latin typeface="Arial" panose="020B0604020202020204" pitchFamily="34" charset="0"/>
                          <a:ea typeface="Calibri" panose="020F0502020204030204" pitchFamily="34" charset="0"/>
                        </a:rPr>
                        <a:t>Human Resource Plan developed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latin typeface="Arial" pitchFamily="34" charset="0"/>
                          <a:cs typeface="Arial" pitchFamily="34" charset="0"/>
                        </a:rPr>
                        <a:t>N/A</a:t>
                      </a:r>
                    </a:p>
                  </a:txBody>
                  <a:tcPr>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19385492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808305"/>
            <a:ext cx="8756374" cy="779462"/>
          </a:xfrm>
        </p:spPr>
        <p:txBody>
          <a:bodyPr>
            <a:normAutofit/>
          </a:bodyPr>
          <a:lstStyle/>
          <a:p>
            <a:pPr algn="ctr"/>
            <a:r>
              <a:rPr lang="en-ZA" sz="2100" b="1" dirty="0" smtClean="0"/>
              <a:t> </a:t>
            </a:r>
            <a:r>
              <a:rPr lang="en-ZA" sz="1400" b="1" dirty="0" smtClean="0"/>
              <a:t>PROGRAMME 1 (ADMINISTRATION): QUARTER 1 PERFORMANCE 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153756512"/>
              </p:ext>
            </p:extLst>
          </p:nvPr>
        </p:nvGraphicFramePr>
        <p:xfrm>
          <a:off x="115888" y="1542089"/>
          <a:ext cx="8719018" cy="3964432"/>
        </p:xfrm>
        <a:graphic>
          <a:graphicData uri="http://schemas.openxmlformats.org/drawingml/2006/table">
            <a:tbl>
              <a:tblPr firstRow="1" bandRow="1">
                <a:tableStyleId>{5C22544A-7EE6-4342-B048-85BDC9FD1C3A}</a:tableStyleId>
              </a:tblPr>
              <a:tblGrid>
                <a:gridCol w="1083191"/>
                <a:gridCol w="967869"/>
                <a:gridCol w="894042"/>
                <a:gridCol w="762566"/>
                <a:gridCol w="460169"/>
                <a:gridCol w="540005"/>
                <a:gridCol w="1564191"/>
                <a:gridCol w="104614"/>
                <a:gridCol w="1093121"/>
                <a:gridCol w="1249250"/>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grid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hMerge="1">
                  <a:txBody>
                    <a:bodyPr/>
                    <a:lstStyle/>
                    <a:p>
                      <a:endParaRPr lang="en-ZA"/>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0" dirty="0" smtClean="0"/>
                        <a:t>Achieved</a:t>
                      </a:r>
                      <a:endParaRPr lang="en-ZA" sz="1000" i="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0" dirty="0" smtClean="0"/>
                        <a:t>Not Achieved</a:t>
                      </a:r>
                      <a:endParaRPr lang="en-ZA" sz="1000"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r>
              <a:tr h="370840">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Corporate </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Management</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1000"/>
                        </a:spcAft>
                      </a:pPr>
                      <a:r>
                        <a:rPr lang="en-ZA" sz="1100" dirty="0" smtClean="0">
                          <a:effectLst/>
                          <a:latin typeface="Arial" panose="020B0604020202020204" pitchFamily="34" charset="0"/>
                          <a:ea typeface="Calibri" panose="020F0502020204030204" pitchFamily="34" charset="0"/>
                        </a:rPr>
                        <a:t>Approved Master Information Technology Strategy and Plan (MITSP)</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Arial" panose="020B0604020202020204" pitchFamily="34" charset="0"/>
                          <a:ea typeface="Calibri" panose="020F0502020204030204" pitchFamily="34" charset="0"/>
                        </a:rPr>
                        <a:t>Approved MITSP</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Arial" panose="020B0604020202020204" pitchFamily="34" charset="0"/>
                          <a:ea typeface="Calibri" panose="020F0502020204030204" pitchFamily="34" charset="0"/>
                        </a:rPr>
                        <a:t>Draft MITSP developed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a:p>
                  </a:txBody>
                  <a:tcPr>
                    <a:solidFill>
                      <a:srgbClr val="FF000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rPr>
                        <a:t>Processing of the Proposal from SITA on the development of ICT Strategy is delayed due to limited funds available for ICT related initiatives and focus on COVID-19</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rPr>
                        <a:t>ICT Steering Committee will be arranged to focus on expediting the development of MTSP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gn="l">
                        <a:lnSpc>
                          <a:spcPct val="115000"/>
                        </a:lnSpc>
                        <a:spcAft>
                          <a:spcPts val="10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Three (3) Years ICT Business Requirement </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Plan</a:t>
                      </a:r>
                    </a:p>
                    <a:p>
                      <a:pPr algn="l">
                        <a:lnSpc>
                          <a:spcPct val="115000"/>
                        </a:lnSpc>
                        <a:spcAft>
                          <a:spcPts val="1000"/>
                        </a:spcAft>
                      </a:pPr>
                      <a:r>
                        <a:rPr lang="en-ZA" sz="1100" dirty="0" smtClean="0">
                          <a:effectLst/>
                          <a:latin typeface="Arial" panose="020B0604020202020204" pitchFamily="34" charset="0"/>
                          <a:ea typeface="Times New Roman" panose="02020603050405020304" pitchFamily="18" charset="0"/>
                        </a:rPr>
                        <a:t>SITA ICT Strategic Plan development Proposal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90000"/>
                      </a:schemeClr>
                    </a:solidFill>
                  </a:tcPr>
                </a:tc>
              </a:tr>
              <a:tr h="370840">
                <a:tc>
                  <a:txBody>
                    <a:bodyPr/>
                    <a:lstStyle/>
                    <a:p>
                      <a:pPr>
                        <a:lnSpc>
                          <a:spcPct val="115000"/>
                        </a:lnSpc>
                        <a:spcAft>
                          <a:spcPts val="1000"/>
                        </a:spcAft>
                      </a:pPr>
                      <a:r>
                        <a:rPr lang="en-ZA" sz="1100" dirty="0" smtClean="0">
                          <a:effectLst/>
                          <a:latin typeface="Arial" panose="020B0604020202020204" pitchFamily="34" charset="0"/>
                          <a:ea typeface="Calibri" panose="020F0502020204030204" pitchFamily="34" charset="0"/>
                        </a:rPr>
                        <a:t>Draft legislation on WEGE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Arial" panose="020B0604020202020204" pitchFamily="34" charset="0"/>
                          <a:ea typeface="Calibri" panose="020F0502020204030204" pitchFamily="34" charset="0"/>
                        </a:rPr>
                        <a:t>Produce draft WEGE Bill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r>
                        <a:rPr lang="en-ZA" sz="1100" dirty="0" smtClean="0">
                          <a:latin typeface="+mn-lt"/>
                        </a:rPr>
                        <a:t>N/A</a:t>
                      </a:r>
                      <a:endParaRPr lang="en-ZA" sz="1100" dirty="0">
                        <a:latin typeface="+mn-lt"/>
                      </a:endParaRPr>
                    </a:p>
                  </a:txBody>
                  <a:tcPr>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r>
                        <a:rPr lang="en-ZA" sz="1100" dirty="0" smtClean="0"/>
                        <a:t>N/A</a:t>
                      </a:r>
                      <a:endParaRPr lang="en-ZA" sz="1100" dirty="0"/>
                    </a:p>
                  </a:txBody>
                  <a:tcPr marL="68580" marR="68580" marT="0" marB="0">
                    <a:solidFill>
                      <a:schemeClr val="bg2">
                        <a:lumMod val="90000"/>
                      </a:schemeClr>
                    </a:solidFill>
                  </a:tcPr>
                </a:tc>
                <a:tc hMerge="1">
                  <a:txBody>
                    <a:bodyPr/>
                    <a:lstStyle/>
                    <a:p>
                      <a:endParaRPr lang="en-ZA"/>
                    </a:p>
                  </a:txBody>
                  <a:tcPr marL="68580" marR="68580" marT="0" marB="0">
                    <a:solidFill>
                      <a:schemeClr val="bg2">
                        <a:lumMod val="90000"/>
                      </a:schemeClr>
                    </a:solidFill>
                  </a:tcPr>
                </a:tc>
                <a:tc>
                  <a:txBody>
                    <a:bodyPr/>
                    <a:lstStyle/>
                    <a:p>
                      <a:r>
                        <a:rPr lang="en-ZA" sz="1100" dirty="0" smtClean="0"/>
                        <a:t>N/A</a:t>
                      </a:r>
                      <a:endParaRPr lang="en-ZA" sz="1100" dirty="0"/>
                    </a:p>
                  </a:txBody>
                  <a:tcPr marL="114300" marR="114300" marT="0" marB="0">
                    <a:solidFill>
                      <a:schemeClr val="bg2">
                        <a:lumMod val="90000"/>
                      </a:schemeClr>
                    </a:solidFill>
                  </a:tcPr>
                </a:tc>
              </a:tr>
            </a:tbl>
          </a:graphicData>
        </a:graphic>
      </p:graphicFrame>
    </p:spTree>
    <p:extLst>
      <p:ext uri="{BB962C8B-B14F-4D97-AF65-F5344CB8AC3E}">
        <p14:creationId xmlns:p14="http://schemas.microsoft.com/office/powerpoint/2010/main" xmlns="" val="41754643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821" y="910633"/>
            <a:ext cx="8756374" cy="779462"/>
          </a:xfrm>
        </p:spPr>
        <p:txBody>
          <a:bodyPr>
            <a:normAutofit/>
          </a:bodyPr>
          <a:lstStyle/>
          <a:p>
            <a:pPr algn="ctr"/>
            <a:r>
              <a:rPr lang="en-ZA" sz="2100" b="1" dirty="0" smtClean="0"/>
              <a:t> </a:t>
            </a:r>
            <a:r>
              <a:rPr lang="en-ZA" sz="1600" b="1" dirty="0" smtClean="0"/>
              <a:t>PROGRAMME 2: PERFORMANCE INFORMATION FOR Q1</a:t>
            </a:r>
            <a:endParaRPr lang="en-ZA" sz="1600" b="1" dirty="0"/>
          </a:p>
        </p:txBody>
      </p:sp>
      <p:sp>
        <p:nvSpPr>
          <p:cNvPr id="2" name="Rectangle 1"/>
          <p:cNvSpPr/>
          <p:nvPr/>
        </p:nvSpPr>
        <p:spPr>
          <a:xfrm>
            <a:off x="369870" y="1690095"/>
            <a:ext cx="8239874" cy="1077218"/>
          </a:xfrm>
          <a:prstGeom prst="rect">
            <a:avLst/>
          </a:prstGeom>
        </p:spPr>
        <p:txBody>
          <a:bodyPr wrap="square">
            <a:spAutoFit/>
          </a:bodyPr>
          <a:lstStyle/>
          <a:p>
            <a:pPr algn="just"/>
            <a:r>
              <a:rPr lang="en-US" sz="1600" dirty="0">
                <a:solidFill>
                  <a:prstClr val="black"/>
                </a:solidFill>
                <a:latin typeface="Arial" panose="020B0604020202020204" pitchFamily="34" charset="0"/>
                <a:ea typeface="PMingLiU"/>
              </a:rPr>
              <a:t>Figure below provides a graphic of overall performance of Programme </a:t>
            </a:r>
            <a:r>
              <a:rPr lang="en-US" sz="1600" dirty="0" smtClean="0">
                <a:solidFill>
                  <a:prstClr val="black"/>
                </a:solidFill>
                <a:latin typeface="Arial" panose="020B0604020202020204" pitchFamily="34" charset="0"/>
                <a:ea typeface="PMingLiU"/>
              </a:rPr>
              <a:t>2 </a:t>
            </a:r>
            <a:r>
              <a:rPr lang="en-US" sz="1600" dirty="0">
                <a:solidFill>
                  <a:prstClr val="black"/>
                </a:solidFill>
                <a:latin typeface="Arial" panose="020B0604020202020204" pitchFamily="34" charset="0"/>
                <a:ea typeface="PMingLiU"/>
              </a:rPr>
              <a:t>in relation to set Quarter </a:t>
            </a:r>
            <a:r>
              <a:rPr lang="en-US" sz="1600" dirty="0" smtClean="0">
                <a:solidFill>
                  <a:prstClr val="black"/>
                </a:solidFill>
                <a:latin typeface="Arial" panose="020B0604020202020204" pitchFamily="34" charset="0"/>
                <a:ea typeface="PMingLiU"/>
              </a:rPr>
              <a:t>1 targets </a:t>
            </a:r>
            <a:r>
              <a:rPr lang="en-US" sz="1600" dirty="0">
                <a:solidFill>
                  <a:prstClr val="black"/>
                </a:solidFill>
                <a:latin typeface="Arial" panose="020B0604020202020204" pitchFamily="34" charset="0"/>
                <a:ea typeface="PMingLiU"/>
              </a:rPr>
              <a:t>outlined in the DWYPD </a:t>
            </a:r>
            <a:r>
              <a:rPr lang="en-US" sz="1600" dirty="0" smtClean="0">
                <a:solidFill>
                  <a:prstClr val="black"/>
                </a:solidFill>
                <a:latin typeface="Arial" panose="020B0604020202020204" pitchFamily="34" charset="0"/>
                <a:ea typeface="PMingLiU"/>
              </a:rPr>
              <a:t>2020/21 </a:t>
            </a:r>
            <a:r>
              <a:rPr lang="en-US" sz="1600" dirty="0">
                <a:solidFill>
                  <a:prstClr val="black"/>
                </a:solidFill>
                <a:latin typeface="Arial" panose="020B0604020202020204" pitchFamily="34" charset="0"/>
                <a:ea typeface="PMingLiU"/>
              </a:rPr>
              <a:t>Annual Performance Plan. Out of </a:t>
            </a:r>
            <a:r>
              <a:rPr lang="en-US" sz="1600" dirty="0" smtClean="0">
                <a:solidFill>
                  <a:prstClr val="black"/>
                </a:solidFill>
                <a:latin typeface="Arial" panose="020B0604020202020204" pitchFamily="34" charset="0"/>
                <a:ea typeface="PMingLiU"/>
              </a:rPr>
              <a:t>6 targets </a:t>
            </a:r>
            <a:r>
              <a:rPr lang="en-US" sz="1600" dirty="0">
                <a:solidFill>
                  <a:prstClr val="black"/>
                </a:solidFill>
                <a:latin typeface="Arial" panose="020B0604020202020204" pitchFamily="34" charset="0"/>
                <a:ea typeface="PMingLiU"/>
              </a:rPr>
              <a:t>planned, </a:t>
            </a:r>
            <a:r>
              <a:rPr lang="en-US" sz="1600" dirty="0" smtClean="0">
                <a:solidFill>
                  <a:prstClr val="black"/>
                </a:solidFill>
                <a:latin typeface="Arial" panose="020B0604020202020204" pitchFamily="34" charset="0"/>
                <a:ea typeface="PMingLiU"/>
              </a:rPr>
              <a:t>1 (17%) target was achieved, while 5 (83%) targets not achieved</a:t>
            </a:r>
          </a:p>
          <a:p>
            <a:pPr algn="just"/>
            <a:endParaRPr lang="en-US" sz="1600" dirty="0">
              <a:solidFill>
                <a:prstClr val="black"/>
              </a:solidFill>
              <a:latin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3804351637"/>
              </p:ext>
            </p:extLst>
          </p:nvPr>
        </p:nvGraphicFramePr>
        <p:xfrm>
          <a:off x="2305318" y="286876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15546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946716"/>
            <a:ext cx="8756374" cy="779462"/>
          </a:xfrm>
        </p:spPr>
        <p:txBody>
          <a:bodyPr>
            <a:normAutofit/>
          </a:bodyPr>
          <a:lstStyle/>
          <a:p>
            <a:pPr algn="ctr"/>
            <a:r>
              <a:rPr lang="en-ZA" sz="2100" b="1" dirty="0" smtClean="0"/>
              <a:t> </a:t>
            </a:r>
            <a:r>
              <a:rPr lang="en-ZA" sz="1400" b="1" dirty="0" smtClean="0"/>
              <a:t>PROGRAMME 2 (STEE): QUARTER 1 PERFORMANCE 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547951220"/>
              </p:ext>
            </p:extLst>
          </p:nvPr>
        </p:nvGraphicFramePr>
        <p:xfrm>
          <a:off x="228904" y="1726178"/>
          <a:ext cx="8915096" cy="3717217"/>
        </p:xfrm>
        <a:graphic>
          <a:graphicData uri="http://schemas.openxmlformats.org/drawingml/2006/table">
            <a:tbl>
              <a:tblPr firstRow="1" bandRow="1">
                <a:tableStyleId>{5C22544A-7EE6-4342-B048-85BDC9FD1C3A}</a:tableStyleId>
              </a:tblPr>
              <a:tblGrid>
                <a:gridCol w="1061045"/>
                <a:gridCol w="1514896"/>
                <a:gridCol w="1510301"/>
                <a:gridCol w="1428108"/>
                <a:gridCol w="452063"/>
                <a:gridCol w="523982"/>
                <a:gridCol w="863029"/>
                <a:gridCol w="821933"/>
                <a:gridCol w="739739"/>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16411">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Economic Empowerment and Transformation</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Number of interventions to support economic empowerment and participation of women, youth and persons with disabilities implemented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4 interventions to support economic empowerment and participation of WYPD implemented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 interventions to support economic empowerment and participation of WYPD implemented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Held a webinar with Development Finance Institutions (DFI’s) and the Economic Sectors, Employment And Infrastructure Development (ESEID) cluster and submitted report for approval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sz="1000" dirty="0">
                        <a:latin typeface="Arial" panose="020B0604020202020204" pitchFamily="34" charset="0"/>
                        <a:cs typeface="Arial" panose="020B0604020202020204"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Webinar recording, invitations, programme and subsequent submission with a report.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2690638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STRATEGIC FOCUS -links with MTSF </a:t>
            </a:r>
            <a:r>
              <a:rPr lang="en-US" sz="3200" dirty="0" smtClean="0"/>
              <a:t>priorities….</a:t>
            </a:r>
            <a:endParaRPr lang="en-ZA" sz="3200" dirty="0"/>
          </a:p>
        </p:txBody>
      </p:sp>
      <p:graphicFrame>
        <p:nvGraphicFramePr>
          <p:cNvPr id="5" name="Table 4"/>
          <p:cNvGraphicFramePr>
            <a:graphicFrameLocks noGrp="1"/>
          </p:cNvGraphicFramePr>
          <p:nvPr>
            <p:extLst>
              <p:ext uri="{D42A27DB-BD31-4B8C-83A1-F6EECF244321}">
                <p14:modId xmlns:p14="http://schemas.microsoft.com/office/powerpoint/2010/main" xmlns="" val="1063400040"/>
              </p:ext>
            </p:extLst>
          </p:nvPr>
        </p:nvGraphicFramePr>
        <p:xfrm>
          <a:off x="300506" y="1899270"/>
          <a:ext cx="8634771" cy="5465034"/>
        </p:xfrm>
        <a:graphic>
          <a:graphicData uri="http://schemas.openxmlformats.org/drawingml/2006/table">
            <a:tbl>
              <a:tblPr firstRow="1" bandRow="1">
                <a:tableStyleId>{5C22544A-7EE6-4342-B048-85BDC9FD1C3A}</a:tableStyleId>
              </a:tblPr>
              <a:tblGrid>
                <a:gridCol w="2682178"/>
                <a:gridCol w="5952593"/>
              </a:tblGrid>
              <a:tr h="527274">
                <a:tc>
                  <a:txBody>
                    <a:bodyPr/>
                    <a:lstStyle/>
                    <a:p>
                      <a:r>
                        <a:rPr lang="en-US" sz="1600" dirty="0" smtClean="0">
                          <a:latin typeface="Arial" panose="020B0604020202020204" pitchFamily="34" charset="0"/>
                          <a:cs typeface="Arial" panose="020B0604020202020204" pitchFamily="34" charset="0"/>
                        </a:rPr>
                        <a:t>MTSF Priority</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Contribution</a:t>
                      </a:r>
                      <a:endParaRPr lang="en-ZA" sz="1600" dirty="0">
                        <a:latin typeface="Arial" panose="020B0604020202020204" pitchFamily="34" charset="0"/>
                        <a:cs typeface="Arial" panose="020B0604020202020204" pitchFamily="34" charset="0"/>
                      </a:endParaRPr>
                    </a:p>
                  </a:txBody>
                  <a:tcPr/>
                </a:tc>
              </a:tr>
              <a:tr h="52727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Arial" panose="020B0604020202020204" pitchFamily="34" charset="0"/>
                          <a:ea typeface="+mn-ea"/>
                          <a:cs typeface="Arial" panose="020B0604020202020204" pitchFamily="34" charset="0"/>
                        </a:rPr>
                        <a:t>Priority 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Arial" panose="020B0604020202020204" pitchFamily="34" charset="0"/>
                          <a:ea typeface="+mn-ea"/>
                          <a:cs typeface="Arial" panose="020B0604020202020204" pitchFamily="34" charset="0"/>
                        </a:rPr>
                        <a:t>Capable, Ethical and Developmental State</a:t>
                      </a:r>
                      <a:endParaRPr lang="en-ZA" sz="1600" b="1"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dirty="0" smtClean="0">
                          <a:solidFill>
                            <a:prstClr val="black"/>
                          </a:solidFill>
                        </a:rPr>
                        <a:t>Outcomes: </a:t>
                      </a:r>
                      <a:r>
                        <a:rPr lang="en-US" sz="1600" i="1" dirty="0" smtClean="0">
                          <a:solidFill>
                            <a:prstClr val="black"/>
                          </a:solidFill>
                        </a:rPr>
                        <a:t>Improved governance processes and systems for DWYPD;</a:t>
                      </a:r>
                      <a:r>
                        <a:rPr lang="en-ZA" sz="1600" i="1" dirty="0" smtClean="0"/>
                        <a:t> Strengthened stakeholder relations and community mobilisation towards the realisation of women’s empowerment, youth development and disability Rights; Revised legislative framework to respond </a:t>
                      </a:r>
                      <a:r>
                        <a:rPr lang="en-US" sz="1600" i="1" dirty="0" smtClean="0"/>
                        <a:t>to and enforce rights of </a:t>
                      </a:r>
                      <a:r>
                        <a:rPr lang="en-ZA" sz="1600" i="1" dirty="0" smtClean="0"/>
                        <a:t>women, youth and persons with disabilities</a:t>
                      </a:r>
                      <a:endParaRPr lang="en-ZA" sz="1600" dirty="0" smtClean="0">
                        <a:solidFill>
                          <a:prstClr val="black"/>
                        </a:solidFill>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Contribute to development</a:t>
                      </a:r>
                      <a:r>
                        <a:rPr lang="en-US" sz="1400" baseline="0" dirty="0" smtClean="0">
                          <a:latin typeface="Arial" panose="020B0604020202020204" pitchFamily="34" charset="0"/>
                          <a:cs typeface="Arial" panose="020B0604020202020204" pitchFamily="34" charset="0"/>
                        </a:rPr>
                        <a:t> of government-wide impacts, outcomes, indicators and targets relating to WYPD</a:t>
                      </a:r>
                    </a:p>
                    <a:p>
                      <a:pPr marL="285750" indent="-285750">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Contribute to outcome on mainstreaming GYD institutionalized</a:t>
                      </a:r>
                    </a:p>
                    <a:p>
                      <a:pPr marL="285750" indent="-285750">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Contribute to outcome on GYD planning, budgeting, monitoring, evaluation and auditing institutionalized across government</a:t>
                      </a:r>
                    </a:p>
                  </a:txBody>
                  <a:tcPr/>
                </a:tc>
              </a:tr>
              <a:tr h="52727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Arial" panose="020B0604020202020204" pitchFamily="34" charset="0"/>
                          <a:ea typeface="+mn-ea"/>
                          <a:cs typeface="Arial" panose="020B0604020202020204" pitchFamily="34" charset="0"/>
                        </a:rPr>
                        <a:t>Priority 2: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Arial" panose="020B0604020202020204" pitchFamily="34" charset="0"/>
                          <a:ea typeface="+mn-ea"/>
                          <a:cs typeface="Arial" panose="020B0604020202020204" pitchFamily="34" charset="0"/>
                        </a:rPr>
                        <a:t>Economic Transformation and Job Creation</a:t>
                      </a:r>
                      <a:endParaRPr lang="en-ZA" sz="1600" b="1"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solidFill>
                            <a:prstClr val="black"/>
                          </a:solidFill>
                        </a:rPr>
                        <a:t>Outcome: </a:t>
                      </a:r>
                      <a:r>
                        <a:rPr lang="en-ZA" sz="1600" i="1" dirty="0" smtClean="0"/>
                        <a:t>Equitable economic empowerment, participation and ownership for women youth and persons with </a:t>
                      </a:r>
                      <a:r>
                        <a:rPr lang="en-US" sz="1600" i="1" dirty="0" smtClean="0"/>
                        <a:t>disabilities being at the </a:t>
                      </a:r>
                      <a:r>
                        <a:rPr lang="en-US" sz="1600" i="1" dirty="0" err="1" smtClean="0"/>
                        <a:t>centre</a:t>
                      </a:r>
                      <a:r>
                        <a:rPr lang="en-US" sz="1600" i="1" dirty="0" smtClean="0"/>
                        <a:t> </a:t>
                      </a:r>
                      <a:r>
                        <a:rPr lang="en-ZA" sz="1600" i="1" dirty="0" smtClean="0"/>
                        <a:t>of the national economic agenda</a:t>
                      </a:r>
                      <a:endParaRPr lang="en-ZA" sz="1600" dirty="0" smtClean="0">
                        <a:solidFill>
                          <a:prstClr val="black"/>
                        </a:solidFill>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Interventions to support women’s economic empowerment and participation.</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Contribute to development</a:t>
                      </a:r>
                      <a:r>
                        <a:rPr lang="en-US" sz="1400" baseline="0" dirty="0" smtClean="0">
                          <a:latin typeface="Arial" panose="020B0604020202020204" pitchFamily="34" charset="0"/>
                          <a:cs typeface="Arial" panose="020B0604020202020204" pitchFamily="34" charset="0"/>
                        </a:rPr>
                        <a:t> of government-wide impacts, outcomes, indicators and targets relating to WYPD</a:t>
                      </a:r>
                    </a:p>
                    <a:p>
                      <a:pPr marL="285750" indent="-285750">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Responsible for government-wide performance monitoring and analysis of gender data</a:t>
                      </a:r>
                    </a:p>
                    <a:p>
                      <a:pPr marL="285750" indent="-285750">
                        <a:buFont typeface="Arial" panose="020B0604020202020204" pitchFamily="34" charset="0"/>
                        <a:buChar char="•"/>
                      </a:pPr>
                      <a:endParaRPr lang="en-US" sz="1400" baseline="0" dirty="0" smtClean="0">
                        <a:latin typeface="Arial" panose="020B0604020202020204" pitchFamily="34" charset="0"/>
                        <a:cs typeface="Arial" panose="020B0604020202020204" pitchFamily="34" charset="0"/>
                      </a:endParaRPr>
                    </a:p>
                  </a:txBody>
                  <a:tcPr/>
                </a:tc>
              </a:tr>
            </a:tbl>
          </a:graphicData>
        </a:graphic>
      </p:graphicFrame>
      <p:sp>
        <p:nvSpPr>
          <p:cNvPr id="6" name="Title 1"/>
          <p:cNvSpPr txBox="1">
            <a:spLocks/>
          </p:cNvSpPr>
          <p:nvPr/>
        </p:nvSpPr>
        <p:spPr>
          <a:xfrm>
            <a:off x="2386045" y="162381"/>
            <a:ext cx="5882192" cy="7648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gn="ctr"/>
            <a:r>
              <a:rPr lang="en-US" dirty="0" smtClean="0"/>
              <a:t>Non-financial performance</a:t>
            </a:r>
            <a:endParaRPr lang="en-ZA" dirty="0"/>
          </a:p>
        </p:txBody>
      </p:sp>
    </p:spTree>
    <p:extLst>
      <p:ext uri="{BB962C8B-B14F-4D97-AF65-F5344CB8AC3E}">
        <p14:creationId xmlns:p14="http://schemas.microsoft.com/office/powerpoint/2010/main" xmlns="" val="3070639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792652"/>
            <a:ext cx="8756374" cy="779462"/>
          </a:xfrm>
        </p:spPr>
        <p:txBody>
          <a:bodyPr>
            <a:normAutofit/>
          </a:bodyPr>
          <a:lstStyle/>
          <a:p>
            <a:pPr algn="ctr"/>
            <a:r>
              <a:rPr lang="en-ZA" sz="2100" b="1" dirty="0" smtClean="0"/>
              <a:t> </a:t>
            </a:r>
            <a:r>
              <a:rPr lang="en-ZA" sz="1400" b="1" dirty="0" smtClean="0"/>
              <a:t>PROGRAMME 2 (STEE): QUARTER 1 PERFORMANCE 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742261630"/>
              </p:ext>
            </p:extLst>
          </p:nvPr>
        </p:nvGraphicFramePr>
        <p:xfrm>
          <a:off x="100115" y="1429964"/>
          <a:ext cx="8915096" cy="5127933"/>
        </p:xfrm>
        <a:graphic>
          <a:graphicData uri="http://schemas.openxmlformats.org/drawingml/2006/table">
            <a:tbl>
              <a:tblPr firstRow="1" bandRow="1">
                <a:tableStyleId>{5C22544A-7EE6-4342-B048-85BDC9FD1C3A}</a:tableStyleId>
              </a:tblPr>
              <a:tblGrid>
                <a:gridCol w="1061045"/>
                <a:gridCol w="1092643"/>
                <a:gridCol w="1030309"/>
                <a:gridCol w="1223493"/>
                <a:gridCol w="476519"/>
                <a:gridCol w="476518"/>
                <a:gridCol w="1159099"/>
                <a:gridCol w="1017431"/>
                <a:gridCol w="1378039"/>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16411">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Social Empowerment and Transformation</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Number of progress reports from provinces implementing the Sanitary Dignity Implementation Framework produced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4 progress reports from provinces implementing the Sanitary Dignity Implementation Framework produces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 progress reports from provinces implementing the Sanitary Dignity Implementation Framework produces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Monitored the national roll out of sanitary towels  to quintiles 1 – 3 schools</a:t>
                      </a:r>
                    </a:p>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Convened a virtual Extended NTT meeting which gave a status report on implementation from provinces on 25 June 2020</a:t>
                      </a:r>
                    </a:p>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Coordinated the DWYPD COVID 19 Response Programme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a:p>
                  </a:txBody>
                  <a:tcPr>
                    <a:solidFill>
                      <a:srgbClr val="FF0000"/>
                    </a:solidFill>
                  </a:tcPr>
                </a:tc>
                <a:tc hMerge="1">
                  <a:txBody>
                    <a:bodyPr/>
                    <a:lstStyle/>
                    <a:p>
                      <a:endParaRPr lang="en-ZA"/>
                    </a:p>
                  </a:txBody>
                  <a:tcPr/>
                </a:tc>
                <a:tc>
                  <a:txBody>
                    <a:bodyPr/>
                    <a:lstStyle/>
                    <a:p>
                      <a:pPr>
                        <a:lnSpc>
                          <a:spcPct val="115000"/>
                        </a:lnSpc>
                        <a:spcAft>
                          <a:spcPts val="40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The deliverable has been successfully executed. However, a composite submission for approval of the POE was not routed by the relevant unit due to competing priorities </a:t>
                      </a:r>
                      <a:r>
                        <a:rPr lang="en-ZA" sz="1000" dirty="0" smtClean="0">
                          <a:effectLst/>
                          <a:latin typeface="Arial Narrow" panose="020B0606020202030204" pitchFamily="34" charset="0"/>
                          <a:ea typeface="Calibri" panose="020F0502020204030204" pitchFamily="34" charset="0"/>
                          <a:cs typeface="Arial" panose="020B0604020202020204" pitchFamily="34" charset="0"/>
                        </a:rPr>
                        <a:t>and lockdown challenges and </a:t>
                      </a:r>
                      <a:r>
                        <a:rPr lang="en-ZA" sz="1000" dirty="0">
                          <a:effectLst/>
                          <a:latin typeface="Arial Narrow" panose="020B0606020202030204" pitchFamily="34" charset="0"/>
                          <a:ea typeface="Calibri" panose="020F0502020204030204" pitchFamily="34" charset="0"/>
                          <a:cs typeface="Arial" panose="020B0604020202020204" pitchFamily="34" charset="0"/>
                        </a:rPr>
                        <a:t>it has been since corrected</a:t>
                      </a:r>
                      <a:r>
                        <a:rPr lang="en-ZA" sz="1000" dirty="0" smtClean="0">
                          <a:effectLst/>
                          <a:latin typeface="Arial Narrow" panose="020B0606020202030204" pitchFamily="34" charset="0"/>
                          <a:ea typeface="Calibri" panose="020F0502020204030204" pitchFamily="34" charset="0"/>
                          <a:cs typeface="Arial" panose="020B060402020202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lumMod val="90000"/>
                      </a:schemeClr>
                    </a:solidFill>
                  </a:tcPr>
                </a:tc>
                <a:tc>
                  <a:txBody>
                    <a:bodyPr/>
                    <a:lstStyle/>
                    <a:p>
                      <a:pPr>
                        <a:lnSpc>
                          <a:spcPct val="115000"/>
                        </a:lnSpc>
                        <a:spcAft>
                          <a:spcPts val="40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A submission for approval of the POE has been routed to the EA for endorsement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Webinar recording, invitations, programme and subsequent submission with a report.</a:t>
                      </a:r>
                    </a:p>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Agenda and minutes of NTT meeting of 25 June 2020</a:t>
                      </a:r>
                    </a:p>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Concept document for the COVID 19 response programme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9336512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728258"/>
            <a:ext cx="8756374" cy="779462"/>
          </a:xfrm>
        </p:spPr>
        <p:txBody>
          <a:bodyPr>
            <a:normAutofit/>
          </a:bodyPr>
          <a:lstStyle/>
          <a:p>
            <a:pPr algn="ctr"/>
            <a:r>
              <a:rPr lang="en-ZA" sz="2100" b="1" dirty="0" smtClean="0"/>
              <a:t> </a:t>
            </a:r>
            <a:r>
              <a:rPr lang="en-ZA" sz="1400" b="1" dirty="0" smtClean="0"/>
              <a:t>PROGRAMME 2 (STEE): QUARTER 1 PERFORMANCE 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382367896"/>
              </p:ext>
            </p:extLst>
          </p:nvPr>
        </p:nvGraphicFramePr>
        <p:xfrm>
          <a:off x="228904" y="1285650"/>
          <a:ext cx="8773428" cy="9123164"/>
        </p:xfrm>
        <a:graphic>
          <a:graphicData uri="http://schemas.openxmlformats.org/drawingml/2006/table">
            <a:tbl>
              <a:tblPr firstRow="1" bandRow="1">
                <a:tableStyleId>{5C22544A-7EE6-4342-B048-85BDC9FD1C3A}</a:tableStyleId>
              </a:tblPr>
              <a:tblGrid>
                <a:gridCol w="891558"/>
                <a:gridCol w="875763"/>
                <a:gridCol w="875764"/>
                <a:gridCol w="1249250"/>
                <a:gridCol w="669702"/>
                <a:gridCol w="734096"/>
                <a:gridCol w="824248"/>
                <a:gridCol w="953036"/>
                <a:gridCol w="1700011"/>
              </a:tblGrid>
              <a:tr h="707304">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530478">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05936">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Governance Transformation, Justice and Security</a:t>
                      </a:r>
                      <a:endParaRPr lang="en-ZA" sz="1200"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95471">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Number of NSP on GBVF approved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One NSP on GBVF approved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Draft NSP on GBVF approved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NSP on GBVF approved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dirty="0"/>
                    </a:p>
                  </a:txBody>
                  <a:tcPr>
                    <a:solidFill>
                      <a:srgbClr val="FF0000"/>
                    </a:solidFill>
                  </a:tcPr>
                </a:tc>
                <a:tc hMerge="1">
                  <a:txBody>
                    <a:bodyPr/>
                    <a:lstStyle/>
                    <a:p>
                      <a:endParaRPr lang="en-ZA" dirty="0"/>
                    </a:p>
                  </a:txBody>
                  <a:tcPr>
                    <a:solidFill>
                      <a:srgbClr val="FF0000"/>
                    </a:solidFill>
                  </a:tcPr>
                </a:tc>
                <a:tc>
                  <a:txBody>
                    <a:bodyPr/>
                    <a:lstStyle/>
                    <a:p>
                      <a:pPr>
                        <a:lnSpc>
                          <a:spcPct val="115000"/>
                        </a:lnSpc>
                        <a:spcAft>
                          <a:spcPts val="40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The deliverable has been successfully executed. However, a composite submission for approval of the POE was not routed by the relevant unit due to competing priorities </a:t>
                      </a:r>
                      <a:r>
                        <a:rPr lang="en-ZA" sz="1000" dirty="0" smtClean="0">
                          <a:effectLst/>
                          <a:latin typeface="Arial Narrow" panose="020B0606020202030204" pitchFamily="34" charset="0"/>
                          <a:ea typeface="Calibri" panose="020F0502020204030204" pitchFamily="34" charset="0"/>
                          <a:cs typeface="Arial" panose="020B0604020202020204" pitchFamily="34" charset="0"/>
                        </a:rPr>
                        <a:t>and lockdown challenges, </a:t>
                      </a:r>
                      <a:r>
                        <a:rPr lang="en-ZA" sz="1000" dirty="0">
                          <a:effectLst/>
                          <a:latin typeface="Arial Narrow" panose="020B0606020202030204" pitchFamily="34" charset="0"/>
                          <a:ea typeface="Calibri" panose="020F0502020204030204" pitchFamily="34" charset="0"/>
                          <a:cs typeface="Arial" panose="020B0604020202020204" pitchFamily="34" charset="0"/>
                        </a:rPr>
                        <a:t>it has been since corrected.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lumMod val="90000"/>
                      </a:schemeClr>
                    </a:solidFill>
                  </a:tcPr>
                </a:tc>
                <a:tc>
                  <a:txBody>
                    <a:bodyPr/>
                    <a:lstStyle/>
                    <a:p>
                      <a:pPr>
                        <a:lnSpc>
                          <a:spcPct val="115000"/>
                        </a:lnSpc>
                        <a:spcAft>
                          <a:spcPts val="40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A submission for approval of the POE has been routed to the EA for endorsement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lumMod val="90000"/>
                      </a:schemeClr>
                    </a:solidFill>
                  </a:tcPr>
                </a:tc>
                <a:tc>
                  <a:txBody>
                    <a:bodyPr/>
                    <a:lstStyle/>
                    <a:p>
                      <a:pPr marL="0" lvl="0" indent="0">
                        <a:lnSpc>
                          <a:spcPct val="115000"/>
                        </a:lnSpc>
                        <a:spcAft>
                          <a:spcPts val="1000"/>
                        </a:spcAft>
                        <a:buFont typeface="+mj-lt"/>
                        <a:buNone/>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-Published NSP on GBVF</a:t>
                      </a:r>
                    </a:p>
                    <a:p>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-NSP on GBVF Costing Webinar minutes and agenda</a:t>
                      </a:r>
                    </a:p>
                    <a:p>
                      <a:endParaRPr lang="en-ZA"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r h="3218857">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National Council on Gender Based Violence and </a:t>
                      </a:r>
                      <a:r>
                        <a:rPr lang="en-ZA" sz="1100" dirty="0" err="1" smtClean="0">
                          <a:effectLst/>
                          <a:latin typeface="Calibri" panose="020F0502020204030204" pitchFamily="34" charset="0"/>
                          <a:ea typeface="Times New Roman" panose="02020603050405020304" pitchFamily="18" charset="0"/>
                          <a:cs typeface="Times New Roman" panose="02020603050405020304" pitchFamily="18" charset="0"/>
                        </a:rPr>
                        <a:t>Femicide</a:t>
                      </a: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 (NCGBVF) established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NCGBVF established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Phase 1 process for establishing NCGBVF conducted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Convene GBVF Inter-Ministerial Committee (IMC) Meeting </a:t>
                      </a:r>
                    </a:p>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 Engage civil society on NCGBVF establishment processes</a:t>
                      </a:r>
                    </a:p>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Draft NCGBVF establishment documents</a:t>
                      </a:r>
                    </a:p>
                    <a:p>
                      <a:pPr>
                        <a:lnSpc>
                          <a:spcPct val="115000"/>
                        </a:lnSpc>
                        <a:spcAft>
                          <a:spcPts val="1000"/>
                        </a:spcAft>
                        <a:tabLst>
                          <a:tab pos="2449195"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dirty="0"/>
                    </a:p>
                  </a:txBody>
                  <a:tcPr>
                    <a:solidFill>
                      <a:srgbClr val="FF0000"/>
                    </a:solidFill>
                  </a:tcPr>
                </a:tc>
                <a:tc hMerge="1">
                  <a:txBody>
                    <a:bodyPr/>
                    <a:lstStyle/>
                    <a:p>
                      <a:endParaRPr lang="en-ZA"/>
                    </a:p>
                  </a:txBody>
                  <a:tcPr>
                    <a:solidFill>
                      <a:srgbClr val="FF0000"/>
                    </a:solidFill>
                  </a:tcPr>
                </a:tc>
                <a:tc>
                  <a:txBody>
                    <a:bodyPr/>
                    <a:lstStyle/>
                    <a:p>
                      <a:pPr>
                        <a:lnSpc>
                          <a:spcPct val="115000"/>
                        </a:lnSpc>
                        <a:spcAft>
                          <a:spcPts val="40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The deliverable has been successfully executed. However, a composite submission for approval of the POE was not routed by the relevant unit due to competing priorities </a:t>
                      </a:r>
                      <a:r>
                        <a:rPr lang="en-ZA" sz="1000" dirty="0" smtClean="0">
                          <a:effectLst/>
                          <a:latin typeface="Arial Narrow" panose="020B0606020202030204" pitchFamily="34" charset="0"/>
                          <a:ea typeface="Calibri" panose="020F0502020204030204" pitchFamily="34" charset="0"/>
                          <a:cs typeface="Arial" panose="020B0604020202020204" pitchFamily="34" charset="0"/>
                        </a:rPr>
                        <a:t>and lockdown challenges  </a:t>
                      </a:r>
                      <a:r>
                        <a:rPr lang="en-ZA" sz="1000" dirty="0">
                          <a:effectLst/>
                          <a:latin typeface="Arial Narrow" panose="020B0606020202030204" pitchFamily="34" charset="0"/>
                          <a:ea typeface="Calibri" panose="020F0502020204030204" pitchFamily="34" charset="0"/>
                          <a:cs typeface="Arial" panose="020B0604020202020204" pitchFamily="34" charset="0"/>
                        </a:rPr>
                        <a:t>it has been since corrected. (refer to corrective measures)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lumMod val="90000"/>
                      </a:schemeClr>
                    </a:solidFill>
                  </a:tcPr>
                </a:tc>
                <a:tc>
                  <a:txBody>
                    <a:bodyPr/>
                    <a:lstStyle/>
                    <a:p>
                      <a:pPr>
                        <a:lnSpc>
                          <a:spcPct val="115000"/>
                        </a:lnSpc>
                        <a:spcAft>
                          <a:spcPts val="40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A submission for approval of the POE has been routed to the EA for endorsement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lumMod val="90000"/>
                      </a:schemeClr>
                    </a:solidFill>
                  </a:tcPr>
                </a:tc>
                <a:tc>
                  <a:txBody>
                    <a:bodyPr/>
                    <a:lstStyle/>
                    <a:p>
                      <a:pPr marL="0" lvl="0" indent="0">
                        <a:lnSpc>
                          <a:spcPct val="115000"/>
                        </a:lnSpc>
                        <a:spcAft>
                          <a:spcPts val="1000"/>
                        </a:spcAft>
                        <a:buSzPts val="1000"/>
                        <a:buFont typeface="Arial" panose="020B0604020202020204" pitchFamily="34" charset="0"/>
                        <a:buNone/>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Agenda and Minutes of 3 IMC meetings: April, May and June</a:t>
                      </a:r>
                    </a:p>
                    <a:p>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Civil society consultative engagement concept paper and programme</a:t>
                      </a:r>
                    </a:p>
                    <a:p>
                      <a:endParaRPr lang="en-ZA"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15000"/>
                        </a:lnSpc>
                        <a:spcAft>
                          <a:spcPts val="1000"/>
                        </a:spcAft>
                        <a:buSzPts val="1000"/>
                        <a:buFont typeface="Arial" panose="020B0604020202020204" pitchFamily="34" charset="0"/>
                        <a:buNone/>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Civil society consultative engagement report </a:t>
                      </a:r>
                    </a:p>
                    <a:p>
                      <a:pPr marL="0" lvl="0" indent="0">
                        <a:lnSpc>
                          <a:spcPct val="115000"/>
                        </a:lnSpc>
                        <a:spcAft>
                          <a:spcPts val="1000"/>
                        </a:spcAft>
                        <a:buSzPts val="1000"/>
                        <a:buFont typeface="Arial" panose="020B0604020202020204" pitchFamily="34" charset="0"/>
                        <a:buNone/>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IMC and Technical Team Terms of Reference (TOR) </a:t>
                      </a:r>
                    </a:p>
                    <a:p>
                      <a:pPr marL="0" lvl="0" indent="0">
                        <a:lnSpc>
                          <a:spcPct val="115000"/>
                        </a:lnSpc>
                        <a:spcAft>
                          <a:spcPts val="1000"/>
                        </a:spcAft>
                        <a:buSzPts val="1000"/>
                        <a:buFont typeface="Arial" panose="020B0604020202020204" pitchFamily="34" charset="0"/>
                        <a:buNone/>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NCGBVF TOR</a:t>
                      </a:r>
                    </a:p>
                    <a:p>
                      <a:pPr marL="0" lvl="0" indent="0">
                        <a:lnSpc>
                          <a:spcPct val="115000"/>
                        </a:lnSpc>
                        <a:spcAft>
                          <a:spcPts val="1000"/>
                        </a:spcAft>
                        <a:buSzPts val="1000"/>
                        <a:buFont typeface="Arial" panose="020B0604020202020204" pitchFamily="34" charset="0"/>
                        <a:buNone/>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Draft NCGBVF Selection Criteria</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42399123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766894"/>
            <a:ext cx="8756374" cy="779462"/>
          </a:xfrm>
        </p:spPr>
        <p:txBody>
          <a:bodyPr>
            <a:normAutofit/>
          </a:bodyPr>
          <a:lstStyle/>
          <a:p>
            <a:pPr algn="ctr"/>
            <a:r>
              <a:rPr lang="en-ZA" sz="2100" b="1" dirty="0" smtClean="0"/>
              <a:t> </a:t>
            </a:r>
            <a:r>
              <a:rPr lang="en-ZA" sz="1400" b="1" dirty="0" smtClean="0"/>
              <a:t>PROGRAMME 2 (STEE): QUARTER 1 PERFORMANCE 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280221247"/>
              </p:ext>
            </p:extLst>
          </p:nvPr>
        </p:nvGraphicFramePr>
        <p:xfrm>
          <a:off x="60385" y="1290901"/>
          <a:ext cx="9083615" cy="7758484"/>
        </p:xfrm>
        <a:graphic>
          <a:graphicData uri="http://schemas.openxmlformats.org/drawingml/2006/table">
            <a:tbl>
              <a:tblPr firstRow="1" bandRow="1">
                <a:tableStyleId>{5C22544A-7EE6-4342-B048-85BDC9FD1C3A}</a:tableStyleId>
              </a:tblPr>
              <a:tblGrid>
                <a:gridCol w="1075913"/>
                <a:gridCol w="1425210"/>
                <a:gridCol w="97118"/>
                <a:gridCol w="988812"/>
                <a:gridCol w="1184489"/>
                <a:gridCol w="612209"/>
                <a:gridCol w="678751"/>
                <a:gridCol w="1157872"/>
                <a:gridCol w="984856"/>
                <a:gridCol w="87838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hMerge="1">
                  <a:txBody>
                    <a:bodyPr/>
                    <a:lstStyle/>
                    <a:p>
                      <a:pPr>
                        <a:lnSpc>
                          <a:spcPct val="115000"/>
                        </a:lnSpc>
                        <a:spcAft>
                          <a:spcPts val="0"/>
                        </a:spcAft>
                      </a:pP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16411">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Governance Transformation, Justice and Security</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446787">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Number of reports on public sector institutions, private sector and civil society organisations monitored and evaluated on the implementation of the NSP to end gender-based violence and </a:t>
                      </a:r>
                      <a:r>
                        <a:rPr lang="en-ZA" sz="1000" dirty="0" err="1" smtClean="0">
                          <a:effectLst/>
                          <a:latin typeface="Calibri" panose="020F0502020204030204" pitchFamily="34" charset="0"/>
                          <a:ea typeface="Times New Roman" panose="02020603050405020304" pitchFamily="18" charset="0"/>
                          <a:cs typeface="Times New Roman" panose="02020603050405020304" pitchFamily="18" charset="0"/>
                        </a:rPr>
                        <a:t>femicide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1 annual progress report developed on public sector institutions, private sector and civil society organisations monitored and evaluated on the implementation of the NSP to end gender-based violence and </a:t>
                      </a:r>
                      <a:r>
                        <a:rPr lang="en-ZA" sz="1000" dirty="0" err="1" smtClean="0">
                          <a:effectLst/>
                          <a:latin typeface="Calibri" panose="020F0502020204030204" pitchFamily="34" charset="0"/>
                          <a:ea typeface="Times New Roman" panose="02020603050405020304" pitchFamily="18" charset="0"/>
                          <a:cs typeface="Times New Roman" panose="02020603050405020304" pitchFamily="18" charset="0"/>
                        </a:rPr>
                        <a:t>femicide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Develop GBVF NSP implementation reporting template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Inception Progress report on the implementation of the NSP on GBVF</a:t>
                      </a:r>
                    </a:p>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The NSP implementation reporting template was developed in June and the inception report was submitted by the Minister to the President</a:t>
                      </a:r>
                    </a:p>
                    <a:p>
                      <a:pPr>
                        <a:lnSpc>
                          <a:spcPct val="115000"/>
                        </a:lnSpc>
                        <a:spcAft>
                          <a:spcPts val="1000"/>
                        </a:spcAft>
                      </a:pPr>
                      <a:endParaRPr lang="en-ZA"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dirty="0"/>
                    </a:p>
                  </a:txBody>
                  <a:tcPr>
                    <a:solidFill>
                      <a:srgbClr val="FF0000"/>
                    </a:solidFill>
                  </a:tcPr>
                </a:tc>
                <a:tc hMerge="1">
                  <a:txBody>
                    <a:bodyPr/>
                    <a:lstStyle/>
                    <a:p>
                      <a:endParaRPr lang="en-ZA"/>
                    </a:p>
                  </a:txBody>
                  <a:tcPr/>
                </a:tc>
                <a:tc>
                  <a:txBody>
                    <a:bodyPr/>
                    <a:lstStyle/>
                    <a:p>
                      <a:pPr>
                        <a:lnSpc>
                          <a:spcPct val="115000"/>
                        </a:lnSpc>
                        <a:spcAft>
                          <a:spcPts val="40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The deliverable has been successfully executed. However, a composite submission for approval of the POE was not routed by the relevant unit due to competing </a:t>
                      </a:r>
                      <a:r>
                        <a:rPr lang="en-ZA" sz="1000" dirty="0" smtClean="0">
                          <a:effectLst/>
                          <a:latin typeface="Arial Narrow" panose="020B0606020202030204" pitchFamily="34" charset="0"/>
                          <a:ea typeface="Calibri" panose="020F0502020204030204" pitchFamily="34" charset="0"/>
                          <a:cs typeface="Arial" panose="020B0604020202020204" pitchFamily="34" charset="0"/>
                        </a:rPr>
                        <a:t>priorities and lockdown challenges  </a:t>
                      </a:r>
                      <a:r>
                        <a:rPr lang="en-ZA" sz="1000" dirty="0">
                          <a:effectLst/>
                          <a:latin typeface="Arial Narrow" panose="020B0606020202030204" pitchFamily="34" charset="0"/>
                          <a:ea typeface="Calibri" panose="020F0502020204030204" pitchFamily="34" charset="0"/>
                          <a:cs typeface="Arial" panose="020B0604020202020204" pitchFamily="34" charset="0"/>
                        </a:rPr>
                        <a:t>and it has been since corrected. (refer to corrective measures)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lumMod val="90000"/>
                      </a:schemeClr>
                    </a:solidFill>
                  </a:tcPr>
                </a:tc>
                <a:tc>
                  <a:txBody>
                    <a:bodyPr/>
                    <a:lstStyle/>
                    <a:p>
                      <a:pPr>
                        <a:lnSpc>
                          <a:spcPct val="115000"/>
                        </a:lnSpc>
                        <a:spcAft>
                          <a:spcPts val="40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A submission for approval of the POE has been routed to the EA for endorsement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lumMod val="90000"/>
                      </a:schemeClr>
                    </a:solidFill>
                  </a:tcPr>
                </a:tc>
                <a:tc>
                  <a:txBody>
                    <a:bodyPr/>
                    <a:lstStyle/>
                    <a:p>
                      <a:pPr marL="0" lvl="0" indent="0">
                        <a:lnSpc>
                          <a:spcPct val="115000"/>
                        </a:lnSpc>
                        <a:spcAft>
                          <a:spcPts val="1000"/>
                        </a:spcAft>
                        <a:buFont typeface="+mj-lt"/>
                        <a:buNone/>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Progress Report document</a:t>
                      </a:r>
                    </a:p>
                  </a:txBody>
                  <a:tcPr marL="68580" marR="68580" marT="0" marB="0">
                    <a:solidFill>
                      <a:schemeClr val="bg2">
                        <a:lumMod val="90000"/>
                      </a:schemeClr>
                    </a:solidFill>
                  </a:tcPr>
                </a:tc>
              </a:tr>
              <a:tr h="370840">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Revised framework on women machinery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National Gender Machinery (NGM) Framework approved by the DG for submission to Cabinet for consideration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gridSpan="2">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Draft National Gender Machinery (NGM) Framework developed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hMerge="1">
                  <a:txBody>
                    <a:bodyPr/>
                    <a:lstStyle/>
                    <a:p>
                      <a:endParaRPr lang="en-ZA"/>
                    </a:p>
                  </a:txBody>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Draft National Gender Machinery (NGM) Framework developed </a:t>
                      </a:r>
                    </a:p>
                    <a:p>
                      <a:pPr>
                        <a:lnSpc>
                          <a:spcPct val="115000"/>
                        </a:lnSpc>
                        <a:spcAft>
                          <a:spcPts val="1000"/>
                        </a:spcAft>
                        <a:tabLst>
                          <a:tab pos="2449195"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dirty="0"/>
                    </a:p>
                  </a:txBody>
                  <a:tcPr>
                    <a:solidFill>
                      <a:srgbClr val="FF0000"/>
                    </a:solidFill>
                  </a:tcPr>
                </a:tc>
                <a:tc hMerge="1">
                  <a:txBody>
                    <a:bodyPr/>
                    <a:lstStyle/>
                    <a:p>
                      <a:endParaRPr lang="en-ZA"/>
                    </a:p>
                  </a:txBody>
                  <a:tcPr/>
                </a:tc>
                <a:tc>
                  <a:txBody>
                    <a:bodyPr/>
                    <a:lstStyle/>
                    <a:p>
                      <a:pPr>
                        <a:lnSpc>
                          <a:spcPct val="115000"/>
                        </a:lnSpc>
                        <a:spcAft>
                          <a:spcPts val="40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The deliverable has been successfully executed. However, a composite submission for approval of the POE was not routed by the relevant unit due to competing </a:t>
                      </a:r>
                      <a:r>
                        <a:rPr lang="en-ZA" sz="1000" dirty="0" smtClean="0">
                          <a:effectLst/>
                          <a:latin typeface="Arial Narrow" panose="020B0606020202030204" pitchFamily="34" charset="0"/>
                          <a:ea typeface="Calibri" panose="020F0502020204030204" pitchFamily="34" charset="0"/>
                          <a:cs typeface="Arial" panose="020B0604020202020204" pitchFamily="34" charset="0"/>
                        </a:rPr>
                        <a:t>priorities and lockdown</a:t>
                      </a:r>
                      <a:r>
                        <a:rPr lang="en-ZA" sz="1000" baseline="0" dirty="0" smtClean="0">
                          <a:effectLst/>
                          <a:latin typeface="Arial Narrow" panose="020B0606020202030204" pitchFamily="34" charset="0"/>
                          <a:ea typeface="Calibri" panose="020F0502020204030204" pitchFamily="34" charset="0"/>
                          <a:cs typeface="Arial" panose="020B0604020202020204" pitchFamily="34" charset="0"/>
                        </a:rPr>
                        <a:t> challenges</a:t>
                      </a:r>
                      <a:r>
                        <a:rPr lang="en-ZA" sz="1000" dirty="0" smtClean="0">
                          <a:effectLst/>
                          <a:latin typeface="Arial Narrow" panose="020B0606020202030204" pitchFamily="34" charset="0"/>
                          <a:ea typeface="Calibri" panose="020F0502020204030204" pitchFamily="34" charset="0"/>
                          <a:cs typeface="Arial" panose="020B0604020202020204" pitchFamily="34" charset="0"/>
                        </a:rPr>
                        <a:t> </a:t>
                      </a:r>
                      <a:r>
                        <a:rPr lang="en-ZA" sz="1000" dirty="0">
                          <a:effectLst/>
                          <a:latin typeface="Arial Narrow" panose="020B0606020202030204" pitchFamily="34" charset="0"/>
                          <a:ea typeface="Calibri" panose="020F0502020204030204" pitchFamily="34" charset="0"/>
                          <a:cs typeface="Arial" panose="020B0604020202020204" pitchFamily="34" charset="0"/>
                        </a:rPr>
                        <a:t>and it has been since corrected. (refer to corrective measures)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lumMod val="90000"/>
                      </a:schemeClr>
                    </a:solidFill>
                  </a:tcPr>
                </a:tc>
                <a:tc>
                  <a:txBody>
                    <a:bodyPr/>
                    <a:lstStyle/>
                    <a:p>
                      <a:pPr>
                        <a:lnSpc>
                          <a:spcPct val="115000"/>
                        </a:lnSpc>
                        <a:spcAft>
                          <a:spcPts val="40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A submission for approval of the POE has been routed to the EA for endorsement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lumMod val="90000"/>
                      </a:schemeClr>
                    </a:solidFill>
                  </a:tcPr>
                </a:tc>
                <a:tc>
                  <a:txBody>
                    <a:bodyPr/>
                    <a:lstStyle/>
                    <a:p>
                      <a:pPr marL="0" lvl="0" indent="0">
                        <a:lnSpc>
                          <a:spcPct val="115000"/>
                        </a:lnSpc>
                        <a:spcAft>
                          <a:spcPts val="1000"/>
                        </a:spcAft>
                        <a:buFont typeface="+mj-lt"/>
                        <a:buNone/>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Draft NGM Framework </a:t>
                      </a:r>
                    </a:p>
                    <a:p>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2122248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01" y="897754"/>
            <a:ext cx="8756374" cy="779462"/>
          </a:xfrm>
        </p:spPr>
        <p:txBody>
          <a:bodyPr>
            <a:normAutofit/>
          </a:bodyPr>
          <a:lstStyle/>
          <a:p>
            <a:pPr algn="ctr"/>
            <a:r>
              <a:rPr lang="en-ZA" sz="2100" b="1" dirty="0" smtClean="0"/>
              <a:t> </a:t>
            </a:r>
            <a:r>
              <a:rPr lang="en-ZA" sz="1600" b="1" dirty="0" smtClean="0"/>
              <a:t>PROGRAMME 3: PERFORMANCE INFORMATION FOR Q1</a:t>
            </a:r>
            <a:endParaRPr lang="en-ZA" sz="1600" b="1" dirty="0"/>
          </a:p>
        </p:txBody>
      </p:sp>
      <p:sp>
        <p:nvSpPr>
          <p:cNvPr id="2" name="Rectangle 1"/>
          <p:cNvSpPr/>
          <p:nvPr/>
        </p:nvSpPr>
        <p:spPr>
          <a:xfrm>
            <a:off x="369870" y="1677216"/>
            <a:ext cx="8239874" cy="1077218"/>
          </a:xfrm>
          <a:prstGeom prst="rect">
            <a:avLst/>
          </a:prstGeom>
        </p:spPr>
        <p:txBody>
          <a:bodyPr wrap="square">
            <a:spAutoFit/>
          </a:bodyPr>
          <a:lstStyle/>
          <a:p>
            <a:pPr algn="just"/>
            <a:r>
              <a:rPr lang="en-US" sz="1600" dirty="0">
                <a:solidFill>
                  <a:prstClr val="black"/>
                </a:solidFill>
                <a:latin typeface="Arial" panose="020B0604020202020204" pitchFamily="34" charset="0"/>
                <a:ea typeface="PMingLiU"/>
              </a:rPr>
              <a:t>Figure below provides a graphic of overall performance of Programme </a:t>
            </a:r>
            <a:r>
              <a:rPr lang="en-US" sz="1600" dirty="0" smtClean="0">
                <a:solidFill>
                  <a:prstClr val="black"/>
                </a:solidFill>
                <a:latin typeface="Arial" panose="020B0604020202020204" pitchFamily="34" charset="0"/>
                <a:ea typeface="PMingLiU"/>
              </a:rPr>
              <a:t>3 </a:t>
            </a:r>
            <a:r>
              <a:rPr lang="en-US" sz="1600" dirty="0">
                <a:solidFill>
                  <a:prstClr val="black"/>
                </a:solidFill>
                <a:latin typeface="Arial" panose="020B0604020202020204" pitchFamily="34" charset="0"/>
                <a:ea typeface="PMingLiU"/>
              </a:rPr>
              <a:t>in relation to set Quarter </a:t>
            </a:r>
            <a:r>
              <a:rPr lang="en-US" sz="1600" dirty="0" smtClean="0">
                <a:solidFill>
                  <a:prstClr val="black"/>
                </a:solidFill>
                <a:latin typeface="Arial" panose="020B0604020202020204" pitchFamily="34" charset="0"/>
                <a:ea typeface="PMingLiU"/>
              </a:rPr>
              <a:t>1 targets </a:t>
            </a:r>
            <a:r>
              <a:rPr lang="en-US" sz="1600" dirty="0">
                <a:solidFill>
                  <a:prstClr val="black"/>
                </a:solidFill>
                <a:latin typeface="Arial" panose="020B0604020202020204" pitchFamily="34" charset="0"/>
                <a:ea typeface="PMingLiU"/>
              </a:rPr>
              <a:t>outlined in the DWYPD </a:t>
            </a:r>
            <a:r>
              <a:rPr lang="en-US" sz="1600" dirty="0" smtClean="0">
                <a:solidFill>
                  <a:prstClr val="black"/>
                </a:solidFill>
                <a:latin typeface="Arial" panose="020B0604020202020204" pitchFamily="34" charset="0"/>
                <a:ea typeface="PMingLiU"/>
              </a:rPr>
              <a:t>2020/21 </a:t>
            </a:r>
            <a:r>
              <a:rPr lang="en-US" sz="1600" dirty="0">
                <a:solidFill>
                  <a:prstClr val="black"/>
                </a:solidFill>
                <a:latin typeface="Arial" panose="020B0604020202020204" pitchFamily="34" charset="0"/>
                <a:ea typeface="PMingLiU"/>
              </a:rPr>
              <a:t>Annual Performance Plan. Out of </a:t>
            </a:r>
            <a:r>
              <a:rPr lang="en-US" sz="1600" dirty="0" smtClean="0">
                <a:solidFill>
                  <a:prstClr val="black"/>
                </a:solidFill>
                <a:latin typeface="Arial" panose="020B0604020202020204" pitchFamily="34" charset="0"/>
                <a:ea typeface="PMingLiU"/>
              </a:rPr>
              <a:t>5 targets </a:t>
            </a:r>
            <a:r>
              <a:rPr lang="en-US" sz="1600" dirty="0">
                <a:solidFill>
                  <a:prstClr val="black"/>
                </a:solidFill>
                <a:latin typeface="Arial" panose="020B0604020202020204" pitchFamily="34" charset="0"/>
                <a:ea typeface="PMingLiU"/>
              </a:rPr>
              <a:t>planned, </a:t>
            </a:r>
            <a:r>
              <a:rPr lang="en-US" sz="1600" dirty="0" smtClean="0">
                <a:solidFill>
                  <a:prstClr val="black"/>
                </a:solidFill>
                <a:latin typeface="Arial" panose="020B0604020202020204" pitchFamily="34" charset="0"/>
                <a:ea typeface="PMingLiU"/>
              </a:rPr>
              <a:t>4 (80%) targets were achieved, while 1 (20%) target not achieved</a:t>
            </a:r>
          </a:p>
          <a:p>
            <a:pPr algn="just"/>
            <a:endParaRPr lang="en-US" sz="1600" dirty="0">
              <a:solidFill>
                <a:prstClr val="black"/>
              </a:solidFill>
              <a:latin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xmlns="" val="2793263216"/>
              </p:ext>
            </p:extLst>
          </p:nvPr>
        </p:nvGraphicFramePr>
        <p:xfrm>
          <a:off x="1952625" y="2904612"/>
          <a:ext cx="5238750" cy="29000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052619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26" y="937094"/>
            <a:ext cx="8756374" cy="779462"/>
          </a:xfrm>
        </p:spPr>
        <p:txBody>
          <a:bodyPr>
            <a:normAutofit/>
          </a:bodyPr>
          <a:lstStyle/>
          <a:p>
            <a:pPr algn="ctr"/>
            <a:r>
              <a:rPr lang="en-ZA" sz="2100" b="1" dirty="0" smtClean="0"/>
              <a:t> </a:t>
            </a:r>
            <a:r>
              <a:rPr lang="en-ZA" sz="1400" b="1" dirty="0" smtClean="0"/>
              <a:t>PROGRAMME </a:t>
            </a:r>
            <a:r>
              <a:rPr lang="en-ZA" sz="1400" b="1" dirty="0"/>
              <a:t>3</a:t>
            </a:r>
            <a:r>
              <a:rPr lang="en-ZA" sz="1400" b="1" dirty="0" smtClean="0"/>
              <a:t> (PSCKM): QUARTER 1 PERFORMANCE 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485527628"/>
              </p:ext>
            </p:extLst>
          </p:nvPr>
        </p:nvGraphicFramePr>
        <p:xfrm>
          <a:off x="115888" y="1670878"/>
          <a:ext cx="8891564" cy="4455160"/>
        </p:xfrm>
        <a:graphic>
          <a:graphicData uri="http://schemas.openxmlformats.org/drawingml/2006/table">
            <a:tbl>
              <a:tblPr firstRow="1" bandRow="1">
                <a:tableStyleId>{5C22544A-7EE6-4342-B048-85BDC9FD1C3A}</a:tableStyleId>
              </a:tblPr>
              <a:tblGrid>
                <a:gridCol w="1133363"/>
                <a:gridCol w="1146219"/>
                <a:gridCol w="1068947"/>
                <a:gridCol w="1313645"/>
                <a:gridCol w="476518"/>
                <a:gridCol w="579550"/>
                <a:gridCol w="1051232"/>
                <a:gridCol w="1061045"/>
                <a:gridCol w="106104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a:t>
                      </a:r>
                      <a:r>
                        <a:rPr kumimoji="0" lang="en-US" sz="1200" b="1" i="0" u="none" strike="noStrike" kern="1200" cap="none" spc="0" normalizeH="0" baseline="0" noProof="0" dirty="0" err="1" smtClean="0">
                          <a:ln>
                            <a:noFill/>
                          </a:ln>
                          <a:solidFill>
                            <a:prstClr val="white"/>
                          </a:solidFill>
                          <a:effectLst/>
                          <a:uLnTx/>
                          <a:uFillTx/>
                          <a:latin typeface="Arial Narrow"/>
                          <a:ea typeface="Calibri"/>
                          <a:cs typeface="Arial"/>
                        </a:rPr>
                        <a:t>programme</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 Policy, Research and Knowledge Management</a:t>
                      </a:r>
                      <a:endParaRPr lang="en-ZA" sz="1200"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r>
              <a:tr h="370840">
                <a:tc>
                  <a:txBody>
                    <a:bodyPr/>
                    <a:lstStyle/>
                    <a:p>
                      <a:pPr>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Integrated Knowledge Hub established and implemented </a:t>
                      </a:r>
                      <a:r>
                        <a:rPr lang="en-ZA"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tabLst>
                          <a:tab pos="457200"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Integrated Knowledge Hub model approved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Concept document developed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Concept Document on the development of </a:t>
                      </a:r>
                      <a:r>
                        <a:rPr lang="en-ZA" sz="1000" dirty="0" err="1" smtClean="0">
                          <a:effectLst/>
                          <a:latin typeface="Calibri" panose="020F0502020204030204" pitchFamily="34" charset="0"/>
                          <a:ea typeface="Times New Roman" panose="02020603050405020304" pitchFamily="18" charset="0"/>
                          <a:cs typeface="Times New Roman" panose="02020603050405020304" pitchFamily="18" charset="0"/>
                        </a:rPr>
                        <a:t>Intergrated</a:t>
                      </a: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 Knowledge Hub developed</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dirty="0"/>
                    </a:p>
                  </a:txBody>
                  <a:tcPr>
                    <a:solidFill>
                      <a:srgbClr val="00B05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latin typeface="Arial" pitchFamily="34" charset="0"/>
                        <a:cs typeface="Arial" pitchFamily="34" charset="0"/>
                      </a:endParaRPr>
                    </a:p>
                  </a:txBody>
                  <a:tcPr>
                    <a:solidFill>
                      <a:srgbClr val="FF0000"/>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Concept document</a:t>
                      </a: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r h="370840">
                <a:tc>
                  <a:txBody>
                    <a:bodyPr/>
                    <a:lstStyle/>
                    <a:p>
                      <a:pPr>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Number of research reports on government priorities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tabLst>
                          <a:tab pos="457200"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 research report on government priorities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Concept document developed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Concept document for the Research on Gender policy priorities developed</a:t>
                      </a:r>
                      <a:endParaRPr lang="en-US" sz="11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Concept Document</a:t>
                      </a:r>
                      <a:endParaRPr lang="en-US" sz="11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r>
              <a:tr h="370840">
                <a:tc>
                  <a:txBody>
                    <a:bodyPr/>
                    <a:lstStyle/>
                    <a:p>
                      <a:pPr>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Number of periodic reports on international commitments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tabLst>
                          <a:tab pos="457200"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2 periodic reports on international commitments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ZA" sz="1100" dirty="0" smtClean="0">
                          <a:effectLst/>
                          <a:latin typeface="Calibri" panose="020F0502020204030204" pitchFamily="34" charset="0"/>
                          <a:ea typeface="PMingLiU"/>
                          <a:cs typeface="Arial" panose="020B0604020202020204" pitchFamily="34" charset="0"/>
                        </a:rPr>
                        <a:t>-</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latin typeface="Arial" pitchFamily="34" charset="0"/>
                          <a:cs typeface="Arial" pitchFamily="34" charset="0"/>
                        </a:rPr>
                        <a:t>N/A</a:t>
                      </a:r>
                    </a:p>
                  </a:txBody>
                  <a:tcPr>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41376619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225982"/>
            <a:ext cx="8756374" cy="779462"/>
          </a:xfrm>
        </p:spPr>
        <p:txBody>
          <a:bodyPr>
            <a:normAutofit/>
          </a:bodyPr>
          <a:lstStyle/>
          <a:p>
            <a:pPr algn="ctr"/>
            <a:r>
              <a:rPr lang="en-ZA" sz="2100" b="1" dirty="0" smtClean="0"/>
              <a:t> </a:t>
            </a:r>
            <a:r>
              <a:rPr lang="en-ZA" sz="1400" b="1" dirty="0" smtClean="0"/>
              <a:t>PROGRAMME </a:t>
            </a:r>
            <a:r>
              <a:rPr lang="en-ZA" sz="1400" b="1" dirty="0"/>
              <a:t>3</a:t>
            </a:r>
            <a:r>
              <a:rPr lang="en-ZA" sz="1400" b="1" dirty="0" smtClean="0"/>
              <a:t> (PSCKM): QUARTER 1 PERFORMANCE 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580864962"/>
              </p:ext>
            </p:extLst>
          </p:nvPr>
        </p:nvGraphicFramePr>
        <p:xfrm>
          <a:off x="115888" y="1039813"/>
          <a:ext cx="8891564" cy="4542790"/>
        </p:xfrm>
        <a:graphic>
          <a:graphicData uri="http://schemas.openxmlformats.org/drawingml/2006/table">
            <a:tbl>
              <a:tblPr firstRow="1" bandRow="1">
                <a:tableStyleId>{5C22544A-7EE6-4342-B048-85BDC9FD1C3A}</a:tableStyleId>
              </a:tblPr>
              <a:tblGrid>
                <a:gridCol w="1133363"/>
                <a:gridCol w="1146219"/>
                <a:gridCol w="1068947"/>
                <a:gridCol w="1313645"/>
                <a:gridCol w="476518"/>
                <a:gridCol w="579550"/>
                <a:gridCol w="1051232"/>
                <a:gridCol w="1061045"/>
                <a:gridCol w="106104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a:t>
                      </a:r>
                      <a:r>
                        <a:rPr kumimoji="0" lang="en-US" sz="1200" b="1" i="0" u="none" strike="noStrike" kern="1200" cap="none" spc="0" normalizeH="0" baseline="0" noProof="0" dirty="0" err="1" smtClean="0">
                          <a:ln>
                            <a:noFill/>
                          </a:ln>
                          <a:solidFill>
                            <a:prstClr val="white"/>
                          </a:solidFill>
                          <a:effectLst/>
                          <a:uLnTx/>
                          <a:uFillTx/>
                          <a:latin typeface="Arial Narrow"/>
                          <a:ea typeface="Calibri"/>
                          <a:cs typeface="Arial"/>
                        </a:rPr>
                        <a:t>programme</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 Monitoring and Evaluation</a:t>
                      </a:r>
                      <a:endParaRPr lang="en-ZA" sz="1200"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r>
              <a:tr h="370840">
                <a:tc>
                  <a:txBody>
                    <a:bodyPr/>
                    <a:lstStyle/>
                    <a:p>
                      <a:pPr>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Number of strategic plans analysed</a:t>
                      </a:r>
                      <a:r>
                        <a:rPr lang="en-ZA"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tabLst>
                          <a:tab pos="457200"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10 national government strategic plans analysed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ZA" sz="1100" dirty="0" smtClean="0">
                          <a:effectLst/>
                          <a:latin typeface="Calibri" panose="020F0502020204030204" pitchFamily="34" charset="0"/>
                          <a:ea typeface="PMingLiU"/>
                          <a:cs typeface="Arial" panose="020B0604020202020204" pitchFamily="34" charset="0"/>
                        </a:rPr>
                        <a:t>-</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N/A</a:t>
                      </a:r>
                    </a:p>
                  </a:txBody>
                  <a:tcPr marL="68580" marR="68580" marT="0" marB="0">
                    <a:solidFill>
                      <a:schemeClr val="bg2">
                        <a:lumMod val="90000"/>
                      </a:schemeClr>
                    </a:solidFill>
                  </a:tcPr>
                </a:tc>
                <a:tc gridSpan="2">
                  <a:txBody>
                    <a:bodyPr/>
                    <a:lstStyle/>
                    <a:p>
                      <a:r>
                        <a:rPr lang="en-ZA" sz="1100" dirty="0" smtClean="0"/>
                        <a:t>N/A</a:t>
                      </a:r>
                      <a:endParaRPr lang="en-ZA" sz="1100" dirty="0"/>
                    </a:p>
                  </a:txBody>
                  <a:tcPr>
                    <a:solidFill>
                      <a:schemeClr val="bg2">
                        <a:lumMod val="9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latin typeface="Arial" pitchFamily="34" charset="0"/>
                        <a:cs typeface="Arial" pitchFamily="34" charset="0"/>
                      </a:endParaRPr>
                    </a:p>
                  </a:txBody>
                  <a:tcPr>
                    <a:solidFill>
                      <a:srgbClr val="FF0000"/>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p>
                  </a:txBody>
                  <a:tcPr marL="68580" marR="68580" marT="0" marB="0">
                    <a:solidFill>
                      <a:schemeClr val="bg2">
                        <a:lumMod val="90000"/>
                      </a:schemeClr>
                    </a:solidFill>
                  </a:tcPr>
                </a:tc>
              </a:tr>
              <a:tr h="370840">
                <a:tc>
                  <a:txBody>
                    <a:bodyPr/>
                    <a:lstStyle/>
                    <a:p>
                      <a:pPr>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Number of annual performance monitoring reports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tabLst>
                          <a:tab pos="457200"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 annual performance monitoring report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ZA" sz="1100" dirty="0" smtClean="0">
                          <a:effectLst/>
                          <a:latin typeface="Calibri" panose="020F0502020204030204" pitchFamily="34" charset="0"/>
                          <a:ea typeface="PMingLiU"/>
                          <a:cs typeface="Arial" panose="020B0604020202020204" pitchFamily="34" charset="0"/>
                        </a:rPr>
                        <a:t>-</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c gridSpan="2">
                  <a:txBody>
                    <a:bodyPr/>
                    <a:lstStyle/>
                    <a:p>
                      <a:r>
                        <a:rPr lang="en-ZA" sz="1100" dirty="0" smtClean="0"/>
                        <a:t>N/A</a:t>
                      </a:r>
                      <a:endParaRPr lang="en-ZA" sz="1100" dirty="0"/>
                    </a:p>
                  </a:txBody>
                  <a:tcPr>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r>
              <a:tr h="370840">
                <a:tc>
                  <a:txBody>
                    <a:bodyPr/>
                    <a:lstStyle/>
                    <a:p>
                      <a:pPr>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Number of evaluation reports on empowerment of women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tabLst>
                          <a:tab pos="457200"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 draft evaluation report on empowerment of women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ZA" sz="1100" dirty="0" smtClean="0">
                          <a:effectLst/>
                          <a:latin typeface="Calibri" panose="020F0502020204030204" pitchFamily="34" charset="0"/>
                          <a:ea typeface="PMingLiU"/>
                          <a:cs typeface="Arial" panose="020B0604020202020204" pitchFamily="34" charset="0"/>
                        </a:rPr>
                        <a:t>-</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latin typeface="Arial" pitchFamily="34" charset="0"/>
                          <a:cs typeface="Arial" pitchFamily="34" charset="0"/>
                        </a:rPr>
                        <a:t>N/A</a:t>
                      </a:r>
                    </a:p>
                  </a:txBody>
                  <a:tcPr>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37977619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741137"/>
            <a:ext cx="8756374" cy="779462"/>
          </a:xfrm>
        </p:spPr>
        <p:txBody>
          <a:bodyPr>
            <a:normAutofit/>
          </a:bodyPr>
          <a:lstStyle/>
          <a:p>
            <a:pPr algn="ctr"/>
            <a:r>
              <a:rPr lang="en-ZA" sz="2100" b="1" dirty="0" smtClean="0"/>
              <a:t> </a:t>
            </a:r>
            <a:r>
              <a:rPr lang="en-ZA" sz="1400" b="1" dirty="0" smtClean="0"/>
              <a:t>PROGRAMME </a:t>
            </a:r>
            <a:r>
              <a:rPr lang="en-ZA" sz="1400" b="1" dirty="0"/>
              <a:t>3</a:t>
            </a:r>
            <a:r>
              <a:rPr lang="en-ZA" sz="1400" b="1" dirty="0" smtClean="0"/>
              <a:t> (PSCKM): QUARTER 1 PERFORMANCE 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239416698"/>
              </p:ext>
            </p:extLst>
          </p:nvPr>
        </p:nvGraphicFramePr>
        <p:xfrm>
          <a:off x="115888" y="1284511"/>
          <a:ext cx="8891564" cy="5463286"/>
        </p:xfrm>
        <a:graphic>
          <a:graphicData uri="http://schemas.openxmlformats.org/drawingml/2006/table">
            <a:tbl>
              <a:tblPr firstRow="1" bandRow="1">
                <a:tableStyleId>{5C22544A-7EE6-4342-B048-85BDC9FD1C3A}</a:tableStyleId>
              </a:tblPr>
              <a:tblGrid>
                <a:gridCol w="1133363"/>
                <a:gridCol w="1146219"/>
                <a:gridCol w="1068947"/>
                <a:gridCol w="1442434"/>
                <a:gridCol w="489397"/>
                <a:gridCol w="656822"/>
                <a:gridCol w="991674"/>
                <a:gridCol w="901663"/>
                <a:gridCol w="106104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89261">
                <a:tc gridSpan="9">
                  <a:txBody>
                    <a:bodyPr/>
                    <a:lstStyle/>
                    <a:p>
                      <a:pPr>
                        <a:lnSpc>
                          <a:spcPct val="115000"/>
                        </a:lnSpc>
                        <a:spcAft>
                          <a:spcPts val="0"/>
                        </a:spcAft>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 programme International Relations</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rgbClr val="C00000"/>
                    </a:solidFill>
                  </a:tcPr>
                </a:tc>
                <a:tc hMerge="1">
                  <a:txBody>
                    <a:bodyPr/>
                    <a:lstStyle/>
                    <a:p>
                      <a:pPr>
                        <a:lnSpc>
                          <a:spcPct val="115000"/>
                        </a:lnSpc>
                        <a:spcAft>
                          <a:spcPts val="0"/>
                        </a:spcAft>
                        <a:tabLst>
                          <a:tab pos="457200" algn="l"/>
                        </a:tabLst>
                      </a:pP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hMerge="1">
                  <a:txBody>
                    <a:bodyPr/>
                    <a:lstStyle/>
                    <a:p>
                      <a:pPr>
                        <a:lnSpc>
                          <a:spcPct val="115000"/>
                        </a:lnSpc>
                        <a:spcAft>
                          <a:spcPts val="0"/>
                        </a:spcAft>
                      </a:pP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US" sz="11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1000"/>
                        </a:spcAft>
                      </a:pPr>
                      <a:endParaRPr lang="en-US" sz="11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r>
              <a:tr h="370840">
                <a:tc>
                  <a:txBody>
                    <a:bodyPr/>
                    <a:lstStyle/>
                    <a:p>
                      <a:pPr>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Number of partnerships and collaborations established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tabLst>
                          <a:tab pos="457200"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One partnership and collaboration established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ZA" sz="1100" dirty="0" smtClean="0">
                          <a:effectLst/>
                          <a:latin typeface="Calibri" panose="020F0502020204030204" pitchFamily="34" charset="0"/>
                          <a:ea typeface="PMingLiU"/>
                          <a:cs typeface="Arial" panose="020B0604020202020204" pitchFamily="34" charset="0"/>
                        </a:rPr>
                        <a:t>-</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latin typeface="Arial" pitchFamily="34" charset="0"/>
                          <a:cs typeface="Arial" pitchFamily="34" charset="0"/>
                        </a:rPr>
                        <a:t>N/A</a:t>
                      </a:r>
                    </a:p>
                  </a:txBody>
                  <a:tcPr>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r>
              <a:tr h="370840">
                <a:tc>
                  <a:txBody>
                    <a:bodyPr/>
                    <a:lstStyle/>
                    <a:p>
                      <a:pPr>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Number of multilateral and bilateral engagements on women, youth and persons with disabilities</a:t>
                      </a:r>
                      <a:r>
                        <a:rPr lang="en-ZA"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tabLst>
                          <a:tab pos="457200"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5 multilateral and bilateral engagements</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One engagement</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The Department  of Women, Youth and Persons with Disabilities (</a:t>
                      </a:r>
                      <a:r>
                        <a:rPr lang="en-ZA" sz="1100" dirty="0" err="1" smtClean="0">
                          <a:effectLst/>
                          <a:latin typeface="Calibri" panose="020F0502020204030204" pitchFamily="34" charset="0"/>
                          <a:ea typeface="Times New Roman" panose="02020603050405020304" pitchFamily="18" charset="0"/>
                          <a:cs typeface="Times New Roman" panose="02020603050405020304" pitchFamily="18" charset="0"/>
                        </a:rPr>
                        <a:t>dwypd</a:t>
                      </a: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 participated at the virtual meeting of the African Ministers in charge of gender and women’s affairs under the theme ‘COVID-19 response and recovery- a gendered framework’ held on 12 May 2020 on zoom platform</a:t>
                      </a:r>
                    </a:p>
                    <a:p>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One  engagement report developed</a:t>
                      </a:r>
                      <a:endParaRPr lang="en-US" sz="11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latin typeface="Arial" pitchFamily="34" charset="0"/>
                        <a:cs typeface="Arial" pitchFamily="34" charset="0"/>
                      </a:endParaRPr>
                    </a:p>
                  </a:txBody>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One engagement Report </a:t>
                      </a: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26246396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818410"/>
            <a:ext cx="8756374" cy="779462"/>
          </a:xfrm>
        </p:spPr>
        <p:txBody>
          <a:bodyPr>
            <a:normAutofit/>
          </a:bodyPr>
          <a:lstStyle/>
          <a:p>
            <a:pPr algn="ctr"/>
            <a:r>
              <a:rPr lang="en-ZA" sz="2100" b="1" dirty="0" smtClean="0"/>
              <a:t> </a:t>
            </a:r>
            <a:r>
              <a:rPr lang="en-ZA" sz="1400" b="1" dirty="0" smtClean="0"/>
              <a:t>PROGRAMME </a:t>
            </a:r>
            <a:r>
              <a:rPr lang="en-ZA" sz="1400" b="1" dirty="0"/>
              <a:t>3</a:t>
            </a:r>
            <a:r>
              <a:rPr lang="en-ZA" sz="1400" b="1" dirty="0" smtClean="0"/>
              <a:t> (PSCKM): QUARTER 1 PERFORMANCE 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098559290"/>
              </p:ext>
            </p:extLst>
          </p:nvPr>
        </p:nvGraphicFramePr>
        <p:xfrm>
          <a:off x="115888" y="1387542"/>
          <a:ext cx="8891564" cy="5313934"/>
        </p:xfrm>
        <a:graphic>
          <a:graphicData uri="http://schemas.openxmlformats.org/drawingml/2006/table">
            <a:tbl>
              <a:tblPr firstRow="1" bandRow="1">
                <a:tableStyleId>{5C22544A-7EE6-4342-B048-85BDC9FD1C3A}</a:tableStyleId>
              </a:tblPr>
              <a:tblGrid>
                <a:gridCol w="1061045"/>
                <a:gridCol w="847076"/>
                <a:gridCol w="986319"/>
                <a:gridCol w="1068512"/>
                <a:gridCol w="462338"/>
                <a:gridCol w="452062"/>
                <a:gridCol w="1892122"/>
                <a:gridCol w="1061045"/>
                <a:gridCol w="1061045"/>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Sub-</a:t>
                      </a:r>
                      <a:r>
                        <a:rPr kumimoji="0" lang="en-US" sz="1200" b="1" i="0" u="none" strike="noStrike" kern="1200" cap="none" spc="0" normalizeH="0" baseline="0" noProof="0" dirty="0" err="1" smtClean="0">
                          <a:ln>
                            <a:noFill/>
                          </a:ln>
                          <a:solidFill>
                            <a:prstClr val="white"/>
                          </a:solidFill>
                          <a:effectLst/>
                          <a:uLnTx/>
                          <a:uFillTx/>
                          <a:latin typeface="Arial Narrow"/>
                          <a:ea typeface="Calibri"/>
                          <a:cs typeface="Arial"/>
                        </a:rPr>
                        <a:t>programme</a:t>
                      </a:r>
                      <a:r>
                        <a:rPr kumimoji="0" lang="en-US" sz="1200" b="1" i="0" u="none" strike="noStrike" kern="1200" cap="none" spc="0" normalizeH="0" baseline="0" noProof="0" dirty="0" smtClean="0">
                          <a:ln>
                            <a:noFill/>
                          </a:ln>
                          <a:solidFill>
                            <a:prstClr val="white"/>
                          </a:solidFill>
                          <a:effectLst/>
                          <a:uLnTx/>
                          <a:uFillTx/>
                          <a:latin typeface="Arial Narrow"/>
                          <a:ea typeface="Calibri"/>
                          <a:cs typeface="Arial"/>
                        </a:rPr>
                        <a:t>: Stakeholder Coordination and Outreach</a:t>
                      </a: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PMingLiU"/>
                        <a:cs typeface="Arial" panose="020B0604020202020204" pitchFamily="34" charset="0"/>
                      </a:endParaRPr>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Number of stakeholder engagements on the empowerment of women, youth and persons with disabilities conducted</a:t>
                      </a: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457200" algn="l"/>
                        </a:tabLst>
                        <a:defRPr/>
                      </a:pPr>
                      <a:r>
                        <a:rPr kumimoji="0" lang="en-ZA" sz="11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12 stakeholder engagements conducted</a:t>
                      </a: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3 stakeholder engagements conducted</a:t>
                      </a: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tab pos="2449195" algn="l"/>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3 stakeholder engagements conducted and report developed </a:t>
                      </a: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dirty="0" smtClean="0">
                        <a:latin typeface="Arial" pitchFamily="34" charset="0"/>
                        <a:cs typeface="Arial"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Report on the establishment of Gender Knowledge Hub </a:t>
                      </a:r>
                    </a:p>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Approved submission</a:t>
                      </a:r>
                    </a:p>
                  </a:txBody>
                  <a:tcPr marL="68580" marR="68580" marT="0" marB="0">
                    <a:solidFill>
                      <a:schemeClr val="bg2">
                        <a:lumMod val="90000"/>
                      </a:schemeClr>
                    </a:solidFill>
                  </a:tcPr>
                </a:tc>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Number of community mobilisation initiatives on the rights of women, youth and persons with disabilities coordinated</a:t>
                      </a: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4 community mobilisation</a:t>
                      </a:r>
                    </a:p>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initiatives</a:t>
                      </a:r>
                    </a:p>
                    <a:p>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coordinated</a:t>
                      </a: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 community mobilisation initiative coordinated</a:t>
                      </a: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PMingLiU"/>
                        <a:cs typeface="Arial" panose="020B0604020202020204" pitchFamily="34" charset="0"/>
                      </a:endParaRPr>
                    </a:p>
                  </a:txBody>
                  <a:tcPr marL="68580" marR="68580" marT="0" marB="0">
                    <a:solidFill>
                      <a:schemeClr val="bg2">
                        <a:lumMod val="75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tab pos="2449195" algn="l"/>
                        </a:tabLst>
                        <a:defRPr/>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No output on this target due to the COVID-19 Pandemic nation-wide lockdown from 26 March 2020</a:t>
                      </a: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dirty="0" smtClean="0">
                        <a:latin typeface="Arial" pitchFamily="34" charset="0"/>
                        <a:cs typeface="Arial" pitchFamily="34" charset="0"/>
                      </a:endParaRPr>
                    </a:p>
                  </a:txBody>
                  <a:tcPr>
                    <a:solidFill>
                      <a:srgbClr val="FF000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This target will be  discontinued in the current financial year  due to reprioritization of budget allocated to it for government’s COVID19 risk adjusted package</a:t>
                      </a:r>
                      <a:endParaRPr lang="en-US" sz="11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Updated the APP target on addendum</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39765474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1066655"/>
            <a:ext cx="8756374" cy="779462"/>
          </a:xfrm>
        </p:spPr>
        <p:txBody>
          <a:bodyPr>
            <a:normAutofit/>
          </a:bodyPr>
          <a:lstStyle/>
          <a:p>
            <a:pPr algn="ctr"/>
            <a:r>
              <a:rPr lang="en-ZA" sz="2100" b="1" dirty="0" smtClean="0"/>
              <a:t> </a:t>
            </a:r>
            <a:r>
              <a:rPr lang="en-ZA" sz="1600" b="1" dirty="0" smtClean="0"/>
              <a:t>PROGRAMME 4: PERFORMANCE INFORMATION FOR Q1</a:t>
            </a:r>
            <a:endParaRPr lang="en-ZA" sz="1600" b="1" dirty="0"/>
          </a:p>
        </p:txBody>
      </p:sp>
      <p:sp>
        <p:nvSpPr>
          <p:cNvPr id="2" name="Rectangle 1"/>
          <p:cNvSpPr/>
          <p:nvPr/>
        </p:nvSpPr>
        <p:spPr>
          <a:xfrm>
            <a:off x="369870" y="1864834"/>
            <a:ext cx="8239874" cy="1569660"/>
          </a:xfrm>
          <a:prstGeom prst="rect">
            <a:avLst/>
          </a:prstGeom>
        </p:spPr>
        <p:txBody>
          <a:bodyPr wrap="square">
            <a:spAutoFit/>
          </a:bodyPr>
          <a:lstStyle/>
          <a:p>
            <a:pPr algn="just"/>
            <a:r>
              <a:rPr lang="en-US" sz="1600" dirty="0">
                <a:solidFill>
                  <a:prstClr val="black"/>
                </a:solidFill>
                <a:latin typeface="Arial" panose="020B0604020202020204" pitchFamily="34" charset="0"/>
                <a:ea typeface="PMingLiU"/>
              </a:rPr>
              <a:t>Figure below provides a graphic of overall performance of Programme </a:t>
            </a:r>
            <a:r>
              <a:rPr lang="en-US" sz="1600" dirty="0" smtClean="0">
                <a:solidFill>
                  <a:prstClr val="black"/>
                </a:solidFill>
                <a:latin typeface="Arial" panose="020B0604020202020204" pitchFamily="34" charset="0"/>
                <a:ea typeface="PMingLiU"/>
              </a:rPr>
              <a:t>4 </a:t>
            </a:r>
            <a:r>
              <a:rPr lang="en-US" sz="1600" dirty="0">
                <a:solidFill>
                  <a:prstClr val="black"/>
                </a:solidFill>
                <a:latin typeface="Arial" panose="020B0604020202020204" pitchFamily="34" charset="0"/>
                <a:ea typeface="PMingLiU"/>
              </a:rPr>
              <a:t>in relation to set Quarter </a:t>
            </a:r>
            <a:r>
              <a:rPr lang="en-US" sz="1600" dirty="0" smtClean="0">
                <a:solidFill>
                  <a:prstClr val="black"/>
                </a:solidFill>
                <a:latin typeface="Arial" panose="020B0604020202020204" pitchFamily="34" charset="0"/>
                <a:ea typeface="PMingLiU"/>
              </a:rPr>
              <a:t>1 targets </a:t>
            </a:r>
            <a:r>
              <a:rPr lang="en-US" sz="1600" dirty="0">
                <a:solidFill>
                  <a:prstClr val="black"/>
                </a:solidFill>
                <a:latin typeface="Arial" panose="020B0604020202020204" pitchFamily="34" charset="0"/>
                <a:ea typeface="PMingLiU"/>
              </a:rPr>
              <a:t>outlined in the DWYPD </a:t>
            </a:r>
            <a:r>
              <a:rPr lang="en-US" sz="1600" dirty="0" smtClean="0">
                <a:solidFill>
                  <a:prstClr val="black"/>
                </a:solidFill>
                <a:latin typeface="Arial" panose="020B0604020202020204" pitchFamily="34" charset="0"/>
                <a:ea typeface="PMingLiU"/>
              </a:rPr>
              <a:t>2020/21 </a:t>
            </a:r>
            <a:r>
              <a:rPr lang="en-US" sz="1600" dirty="0">
                <a:solidFill>
                  <a:prstClr val="black"/>
                </a:solidFill>
                <a:latin typeface="Arial" panose="020B0604020202020204" pitchFamily="34" charset="0"/>
                <a:ea typeface="PMingLiU"/>
              </a:rPr>
              <a:t>Annual Performance Plan. Out of </a:t>
            </a:r>
            <a:r>
              <a:rPr lang="en-US" sz="1600" dirty="0" smtClean="0">
                <a:solidFill>
                  <a:prstClr val="black"/>
                </a:solidFill>
                <a:latin typeface="Arial" panose="020B0604020202020204" pitchFamily="34" charset="0"/>
                <a:ea typeface="PMingLiU"/>
              </a:rPr>
              <a:t>3 targets </a:t>
            </a:r>
            <a:r>
              <a:rPr lang="en-US" sz="1600" dirty="0">
                <a:solidFill>
                  <a:prstClr val="black"/>
                </a:solidFill>
                <a:latin typeface="Arial" panose="020B0604020202020204" pitchFamily="34" charset="0"/>
                <a:ea typeface="PMingLiU"/>
              </a:rPr>
              <a:t>planned, </a:t>
            </a:r>
            <a:r>
              <a:rPr lang="en-US" sz="1600" dirty="0" smtClean="0">
                <a:solidFill>
                  <a:prstClr val="black"/>
                </a:solidFill>
                <a:latin typeface="Arial" panose="020B0604020202020204" pitchFamily="34" charset="0"/>
                <a:ea typeface="PMingLiU"/>
              </a:rPr>
              <a:t>all 3 targets were achieved.</a:t>
            </a:r>
          </a:p>
          <a:p>
            <a:pPr algn="just"/>
            <a:endParaRPr lang="en-US" sz="1600" dirty="0">
              <a:solidFill>
                <a:prstClr val="black"/>
              </a:solidFill>
              <a:latin typeface="Arial" panose="020B0604020202020204" pitchFamily="34" charset="0"/>
            </a:endParaRPr>
          </a:p>
          <a:p>
            <a:pPr algn="just"/>
            <a:r>
              <a:rPr lang="en-US" sz="1600" dirty="0" smtClean="0">
                <a:solidFill>
                  <a:prstClr val="black"/>
                </a:solidFill>
                <a:latin typeface="Arial" panose="020B0604020202020204" pitchFamily="34" charset="0"/>
              </a:rPr>
              <a:t>Programme 4: Rights of Persons with Disabilities (RPD), in 2019/20 financial year was programme 5. </a:t>
            </a:r>
            <a:endParaRPr lang="en-ZA" sz="1600" dirty="0">
              <a:solidFill>
                <a:prstClr val="black"/>
              </a:solidFill>
            </a:endParaRPr>
          </a:p>
        </p:txBody>
      </p:sp>
      <p:graphicFrame>
        <p:nvGraphicFramePr>
          <p:cNvPr id="5" name="Chart 4"/>
          <p:cNvGraphicFramePr/>
          <p:nvPr>
            <p:extLst>
              <p:ext uri="{D42A27DB-BD31-4B8C-83A1-F6EECF244321}">
                <p14:modId xmlns:p14="http://schemas.microsoft.com/office/powerpoint/2010/main" xmlns="" val="232276405"/>
              </p:ext>
            </p:extLst>
          </p:nvPr>
        </p:nvGraphicFramePr>
        <p:xfrm>
          <a:off x="2068739" y="3434494"/>
          <a:ext cx="5238750" cy="29000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274149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872792"/>
            <a:ext cx="8756374" cy="779462"/>
          </a:xfrm>
        </p:spPr>
        <p:txBody>
          <a:bodyPr>
            <a:normAutofit/>
          </a:bodyPr>
          <a:lstStyle/>
          <a:p>
            <a:pPr algn="ctr"/>
            <a:r>
              <a:rPr lang="en-ZA" sz="2100" b="1" dirty="0" smtClean="0"/>
              <a:t> </a:t>
            </a:r>
            <a:r>
              <a:rPr lang="en-ZA" sz="1400" b="1" dirty="0"/>
              <a:t>PROGRAMME </a:t>
            </a:r>
            <a:r>
              <a:rPr lang="en-ZA" sz="1400" b="1" dirty="0" smtClean="0"/>
              <a:t>4 (RPD): </a:t>
            </a:r>
            <a:r>
              <a:rPr lang="en-ZA" sz="1400" b="1" dirty="0"/>
              <a:t>QUARTER </a:t>
            </a:r>
            <a:r>
              <a:rPr lang="en-ZA" sz="1400" b="1" dirty="0" smtClean="0"/>
              <a:t>1 </a:t>
            </a:r>
            <a:r>
              <a:rPr lang="en-ZA" sz="1400" b="1" dirty="0"/>
              <a:t>PERFORMANCE </a:t>
            </a:r>
            <a:r>
              <a:rPr lang="en-ZA" sz="1400" b="1" dirty="0" smtClean="0"/>
              <a:t>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917341284"/>
              </p:ext>
            </p:extLst>
          </p:nvPr>
        </p:nvGraphicFramePr>
        <p:xfrm>
          <a:off x="231798" y="1632334"/>
          <a:ext cx="8731898" cy="4705204"/>
        </p:xfrm>
        <a:graphic>
          <a:graphicData uri="http://schemas.openxmlformats.org/drawingml/2006/table">
            <a:tbl>
              <a:tblPr firstRow="1" bandRow="1">
                <a:tableStyleId>{5C22544A-7EE6-4342-B048-85BDC9FD1C3A}</a:tableStyleId>
              </a:tblPr>
              <a:tblGrid>
                <a:gridCol w="1089840"/>
                <a:gridCol w="1089840"/>
                <a:gridCol w="96530"/>
                <a:gridCol w="1006486"/>
                <a:gridCol w="1089840"/>
                <a:gridCol w="405548"/>
                <a:gridCol w="476518"/>
                <a:gridCol w="1056068"/>
                <a:gridCol w="978794"/>
                <a:gridCol w="1442434"/>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grid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 </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hMerge="1">
                  <a:txBody>
                    <a:bodyPr/>
                    <a:lstStyle/>
                    <a:p>
                      <a:endParaRPr lang="en-ZA"/>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endParaRPr lang="en-Z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endParaRPr lang="en-Z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Rights of Persons with Disabilities </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595254">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Legislative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report for the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development of</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Disability Rights Bill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75000"/>
                      </a:schemeClr>
                    </a:solidFill>
                  </a:tcPr>
                </a:tc>
                <a:tc gridSpan="2">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Legislative report for the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development of Disability Rights Bill produced</a:t>
                      </a:r>
                    </a:p>
                    <a:p>
                      <a:pPr>
                        <a:lnSpc>
                          <a:spcPct val="115000"/>
                        </a:lnSpc>
                        <a:spcAft>
                          <a:spcPts val="100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hMerge="1">
                  <a:txBody>
                    <a:bodyPr/>
                    <a:lstStyle/>
                    <a:p>
                      <a:pPr>
                        <a:lnSpc>
                          <a:spcPct val="115000"/>
                        </a:lnSpc>
                        <a:spcAft>
                          <a:spcPts val="100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Issue paper</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towards the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development of</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Disability Rights Bill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75000"/>
                      </a:schemeClr>
                    </a:solidFill>
                  </a:tcPr>
                </a:tc>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Issue paper towards the development of Disability Rights Bill produced and Disability Rights Bill project plan approved.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gridSpan="2">
                  <a:txBody>
                    <a:bodyPr/>
                    <a:lstStyle/>
                    <a:p>
                      <a:endParaRPr lang="en-ZA" sz="1000" dirty="0">
                        <a:latin typeface="Arial" panose="020B0604020202020204" pitchFamily="34" charset="0"/>
                        <a:cs typeface="Arial" panose="020B0604020202020204"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No Deviation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POE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r>
              <a:tr h="1636750">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National Disability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Rights Machinery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Disability Inclusion embedded in Government-wide Institutional Arrangements</a:t>
                      </a:r>
                    </a:p>
                    <a:p>
                      <a:pPr>
                        <a:lnSpc>
                          <a:spcPct val="115000"/>
                        </a:lnSpc>
                        <a:spcAft>
                          <a:spcPts val="100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hMerge="1">
                  <a:txBody>
                    <a:bodyPr/>
                    <a:lstStyle/>
                    <a:p>
                      <a:endParaRPr lang="en-ZA" dirty="0"/>
                    </a:p>
                  </a:txBody>
                  <a:tcPr/>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Framework</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for National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and Provincial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Disability Inclusion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Institutional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Arrangements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75000"/>
                      </a:schemeClr>
                    </a:solidFill>
                  </a:tcPr>
                </a:tc>
                <a:tc>
                  <a:txBody>
                    <a:bodyPr/>
                    <a:lstStyle/>
                    <a:p>
                      <a:pPr>
                        <a:lnSpc>
                          <a:spcPct val="115000"/>
                        </a:lnSpc>
                        <a:spcAft>
                          <a:spcPts val="1000"/>
                        </a:spcAf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Conducted a Webinar with the Disability Rights Sector, Minister, Deputy Minister and public participants. The Framework finalised.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gridSpan="2">
                  <a:txBody>
                    <a:bodyPr/>
                    <a:lstStyle/>
                    <a:p>
                      <a:endParaRPr lang="en-ZA" sz="1000" dirty="0">
                        <a:latin typeface="Arial" panose="020B0604020202020204" pitchFamily="34" charset="0"/>
                        <a:cs typeface="Arial" panose="020B0604020202020204" pitchFamily="34" charset="0"/>
                      </a:endParaRPr>
                    </a:p>
                  </a:txBody>
                  <a:tcPr>
                    <a:solidFill>
                      <a:srgbClr val="00B050"/>
                    </a:solidFill>
                  </a:tcPr>
                </a:tc>
                <a:tc hMerge="1">
                  <a:txBody>
                    <a:bodyPr/>
                    <a:lstStyle/>
                    <a:p>
                      <a:endParaRPr lang="en-ZA"/>
                    </a:p>
                  </a:txBody>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No Deviation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POE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3706885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STRATEGIC FOCUS -links with MTSF priorities</a:t>
            </a:r>
            <a:endParaRPr lang="en-ZA" sz="3200" dirty="0"/>
          </a:p>
        </p:txBody>
      </p:sp>
      <p:graphicFrame>
        <p:nvGraphicFramePr>
          <p:cNvPr id="5" name="Table 4"/>
          <p:cNvGraphicFramePr>
            <a:graphicFrameLocks noGrp="1"/>
          </p:cNvGraphicFramePr>
          <p:nvPr>
            <p:extLst>
              <p:ext uri="{D42A27DB-BD31-4B8C-83A1-F6EECF244321}">
                <p14:modId xmlns:p14="http://schemas.microsoft.com/office/powerpoint/2010/main" xmlns="" val="319978481"/>
              </p:ext>
            </p:extLst>
          </p:nvPr>
        </p:nvGraphicFramePr>
        <p:xfrm>
          <a:off x="300506" y="1899270"/>
          <a:ext cx="8634771" cy="4459194"/>
        </p:xfrm>
        <a:graphic>
          <a:graphicData uri="http://schemas.openxmlformats.org/drawingml/2006/table">
            <a:tbl>
              <a:tblPr firstRow="1" bandRow="1">
                <a:tableStyleId>{5C22544A-7EE6-4342-B048-85BDC9FD1C3A}</a:tableStyleId>
              </a:tblPr>
              <a:tblGrid>
                <a:gridCol w="2682178"/>
                <a:gridCol w="5952593"/>
              </a:tblGrid>
              <a:tr h="527274">
                <a:tc>
                  <a:txBody>
                    <a:bodyPr/>
                    <a:lstStyle/>
                    <a:p>
                      <a:r>
                        <a:rPr lang="en-US" sz="1600" dirty="0" smtClean="0">
                          <a:latin typeface="Arial" panose="020B0604020202020204" pitchFamily="34" charset="0"/>
                          <a:cs typeface="Arial" panose="020B0604020202020204" pitchFamily="34" charset="0"/>
                        </a:rPr>
                        <a:t>MTSF Priority</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Contribution</a:t>
                      </a:r>
                      <a:endParaRPr lang="en-ZA" sz="1600" dirty="0">
                        <a:latin typeface="Arial" panose="020B0604020202020204" pitchFamily="34" charset="0"/>
                        <a:cs typeface="Arial" panose="020B0604020202020204" pitchFamily="34" charset="0"/>
                      </a:endParaRPr>
                    </a:p>
                  </a:txBody>
                  <a:tcPr/>
                </a:tc>
              </a:tr>
              <a:tr h="52727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Arial" panose="020B0604020202020204" pitchFamily="34" charset="0"/>
                          <a:ea typeface="+mn-ea"/>
                          <a:cs typeface="Arial" panose="020B0604020202020204" pitchFamily="34" charset="0"/>
                        </a:rPr>
                        <a:t>Priority 3: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Arial" panose="020B0604020202020204" pitchFamily="34" charset="0"/>
                          <a:ea typeface="+mn-ea"/>
                          <a:cs typeface="Arial" panose="020B0604020202020204" pitchFamily="34" charset="0"/>
                        </a:rPr>
                        <a:t>Education, Skills and Health</a:t>
                      </a:r>
                      <a:endParaRPr lang="en-ZA" sz="1600" b="1"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Outcome: Improved skills for women, youth and persons with disabilities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Contribute to development</a:t>
                      </a:r>
                      <a:r>
                        <a:rPr lang="en-US" sz="1600" baseline="0" dirty="0" smtClean="0">
                          <a:latin typeface="Arial" panose="020B0604020202020204" pitchFamily="34" charset="0"/>
                          <a:cs typeface="Arial" panose="020B0604020202020204" pitchFamily="34" charset="0"/>
                        </a:rPr>
                        <a:t> of government-wide impacts, outcomes, indicators and targets relating to WYPD</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Responsible for government-wide performance monitoring and analysis of gender data</a:t>
                      </a:r>
                    </a:p>
                  </a:txBody>
                  <a:tcPr/>
                </a:tc>
              </a:tr>
              <a:tr h="52727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Arial" panose="020B0604020202020204" pitchFamily="34" charset="0"/>
                          <a:ea typeface="+mn-ea"/>
                          <a:cs typeface="Arial" panose="020B0604020202020204" pitchFamily="34" charset="0"/>
                        </a:rPr>
                        <a:t>Priority 4:</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Arial" panose="020B0604020202020204" pitchFamily="34" charset="0"/>
                          <a:ea typeface="+mn-ea"/>
                          <a:cs typeface="Arial" panose="020B0604020202020204" pitchFamily="34" charset="0"/>
                        </a:rPr>
                        <a:t> Consolidating the Social Wage through Reliable and Quality Basic Services</a:t>
                      </a:r>
                      <a:endParaRPr lang="en-ZA" sz="1600" b="1"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Contribute to development</a:t>
                      </a:r>
                      <a:r>
                        <a:rPr lang="en-US" sz="1600" baseline="0" dirty="0" smtClean="0">
                          <a:latin typeface="Arial" panose="020B0604020202020204" pitchFamily="34" charset="0"/>
                          <a:cs typeface="Arial" panose="020B0604020202020204" pitchFamily="34" charset="0"/>
                        </a:rPr>
                        <a:t> of government-wide impacts, outcomes, indicators and targets relating to WYPD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Arial" panose="020B0604020202020204" pitchFamily="34" charset="0"/>
                          <a:cs typeface="Arial" panose="020B0604020202020204" pitchFamily="34" charset="0"/>
                        </a:rPr>
                        <a:t>Responsible for government-wide performance monitoring and analysis of gender data</a:t>
                      </a:r>
                    </a:p>
                  </a:txBody>
                  <a:tcPr/>
                </a:tc>
              </a:tr>
              <a:tr h="52727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Arial" panose="020B0604020202020204" pitchFamily="34" charset="0"/>
                          <a:ea typeface="+mn-ea"/>
                          <a:cs typeface="Arial" panose="020B0604020202020204" pitchFamily="34" charset="0"/>
                        </a:rPr>
                        <a:t>Priority 5: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Arial" panose="020B0604020202020204" pitchFamily="34" charset="0"/>
                          <a:ea typeface="+mn-ea"/>
                          <a:cs typeface="Arial" panose="020B0604020202020204" pitchFamily="34" charset="0"/>
                        </a:rPr>
                        <a:t>Spatial Integration, Human Settlements and Local Government</a:t>
                      </a:r>
                      <a:endParaRPr lang="en-ZA" sz="1600" b="1"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Contribute to development</a:t>
                      </a:r>
                      <a:r>
                        <a:rPr lang="en-US" sz="1600" baseline="0" dirty="0" smtClean="0">
                          <a:latin typeface="Arial" panose="020B0604020202020204" pitchFamily="34" charset="0"/>
                          <a:cs typeface="Arial" panose="020B0604020202020204" pitchFamily="34" charset="0"/>
                        </a:rPr>
                        <a:t> of government-wide impacts, outcomes, indicators and targets relating to WYPD</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Responsible for government-wide performance monitoring and analysis of gender data</a:t>
                      </a:r>
                    </a:p>
                  </a:txBody>
                  <a:tcPr/>
                </a:tc>
              </a:tr>
            </a:tbl>
          </a:graphicData>
        </a:graphic>
      </p:graphicFrame>
      <p:sp>
        <p:nvSpPr>
          <p:cNvPr id="6" name="Title 1"/>
          <p:cNvSpPr txBox="1">
            <a:spLocks/>
          </p:cNvSpPr>
          <p:nvPr/>
        </p:nvSpPr>
        <p:spPr>
          <a:xfrm>
            <a:off x="2386045" y="162381"/>
            <a:ext cx="5882192" cy="7648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gn="ctr"/>
            <a:r>
              <a:rPr lang="en-US" dirty="0" smtClean="0"/>
              <a:t>Non-financial performance</a:t>
            </a:r>
            <a:endParaRPr lang="en-ZA" dirty="0"/>
          </a:p>
        </p:txBody>
      </p:sp>
    </p:spTree>
    <p:extLst>
      <p:ext uri="{BB962C8B-B14F-4D97-AF65-F5344CB8AC3E}">
        <p14:creationId xmlns:p14="http://schemas.microsoft.com/office/powerpoint/2010/main" xmlns="" val="990119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814236"/>
            <a:ext cx="8756374" cy="779462"/>
          </a:xfrm>
        </p:spPr>
        <p:txBody>
          <a:bodyPr>
            <a:normAutofit/>
          </a:bodyPr>
          <a:lstStyle/>
          <a:p>
            <a:pPr algn="ctr"/>
            <a:r>
              <a:rPr lang="en-ZA" sz="2100" b="1" dirty="0" smtClean="0"/>
              <a:t> </a:t>
            </a:r>
            <a:r>
              <a:rPr lang="en-ZA" sz="1400" b="1" dirty="0"/>
              <a:t>PROGRAMME </a:t>
            </a:r>
            <a:r>
              <a:rPr lang="en-ZA" sz="1400" b="1" dirty="0" smtClean="0"/>
              <a:t>4 (RPD): </a:t>
            </a:r>
            <a:r>
              <a:rPr lang="en-ZA" sz="1400" b="1" dirty="0"/>
              <a:t>QUARTER </a:t>
            </a:r>
            <a:r>
              <a:rPr lang="en-ZA" sz="1400" b="1" dirty="0" smtClean="0"/>
              <a:t>1 </a:t>
            </a:r>
            <a:r>
              <a:rPr lang="en-ZA" sz="1400" b="1" dirty="0"/>
              <a:t>PERFORMANCE </a:t>
            </a:r>
            <a:r>
              <a:rPr lang="en-ZA" sz="1400" b="1" dirty="0" smtClean="0"/>
              <a:t>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103521560"/>
              </p:ext>
            </p:extLst>
          </p:nvPr>
        </p:nvGraphicFramePr>
        <p:xfrm>
          <a:off x="244676" y="1593698"/>
          <a:ext cx="8732624" cy="4750562"/>
        </p:xfrm>
        <a:graphic>
          <a:graphicData uri="http://schemas.openxmlformats.org/drawingml/2006/table">
            <a:tbl>
              <a:tblPr firstRow="1" bandRow="1">
                <a:tableStyleId>{5C22544A-7EE6-4342-B048-85BDC9FD1C3A}</a:tableStyleId>
              </a:tblPr>
              <a:tblGrid>
                <a:gridCol w="1089840"/>
                <a:gridCol w="1089840"/>
                <a:gridCol w="96530"/>
                <a:gridCol w="1006486"/>
                <a:gridCol w="1405645"/>
                <a:gridCol w="464457"/>
                <a:gridCol w="494211"/>
                <a:gridCol w="957943"/>
                <a:gridCol w="1016000"/>
                <a:gridCol w="1111672"/>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grid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 </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hMerge="1">
                  <a:txBody>
                    <a:bodyPr/>
                    <a:lstStyle/>
                    <a:p>
                      <a:endParaRPr lang="en-ZA"/>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endParaRPr lang="en-ZA"/>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endParaRPr lang="en-Z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Rights of Persons with Disabilities </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636750">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Frameworks 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Disability Rights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Awareness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Campaigns, as well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as Framework 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Self-Representation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by Persons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with Disabilities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Frameworks on Disability Rights Awareness Campaigns, as well as Framework on Self-Representation by Persons with Disabilities released for public comment</a:t>
                      </a:r>
                    </a:p>
                    <a:p>
                      <a:pPr>
                        <a:lnSpc>
                          <a:spcPct val="115000"/>
                        </a:lnSpc>
                        <a:spcAft>
                          <a:spcPts val="100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hMerge="1">
                  <a:txBody>
                    <a:bodyPr/>
                    <a:lstStyle/>
                    <a:p>
                      <a:endParaRPr lang="en-ZA" dirty="0"/>
                    </a:p>
                  </a:txBody>
                  <a:tcPr/>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4 virtual think</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tanks on Disability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Awareness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Framework</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75000"/>
                      </a:schemeClr>
                    </a:solidFill>
                  </a:tcPr>
                </a:tc>
                <a:tc>
                  <a:txBody>
                    <a:bodyPr/>
                    <a:lstStyle/>
                    <a:p>
                      <a:pPr algn="l">
                        <a:lnSpc>
                          <a:spcPct val="115000"/>
                        </a:lnSpc>
                        <a:spcAft>
                          <a:spcPts val="1000"/>
                        </a:spcAft>
                        <a:tabLst>
                          <a:tab pos="2449195" algn="l"/>
                        </a:tabLst>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Virtual not done considering that it was going to limit a wider consultation of Framework with organisations of PWD.  As a result Disability Awareness Framework consulted physically to reach all </a:t>
                      </a: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disability organisations </a:t>
                      </a: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and inputs received  and   Framework on Disability Rights Awareness Campaigns revised</a:t>
                      </a:r>
                    </a:p>
                  </a:txBody>
                  <a:tcPr marL="114300" marR="114300" marT="0" marB="0">
                    <a:solidFill>
                      <a:schemeClr val="bg2">
                        <a:lumMod val="90000"/>
                      </a:schemeClr>
                    </a:solidFill>
                  </a:tcPr>
                </a:tc>
                <a:tc gridSpan="2">
                  <a:txBody>
                    <a:bodyPr/>
                    <a:lstStyle/>
                    <a:p>
                      <a:endParaRPr lang="en-ZA" dirty="0"/>
                    </a:p>
                  </a:txBody>
                  <a:tcPr>
                    <a:solidFill>
                      <a:srgbClr val="00B050"/>
                    </a:solidFill>
                  </a:tcPr>
                </a:tc>
                <a:tc hMerge="1">
                  <a:txBody>
                    <a:bodyPr/>
                    <a:lstStyle/>
                    <a:p>
                      <a:endParaRPr lang="en-ZA"/>
                    </a:p>
                  </a:txBody>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No Deviation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r>
                        <a:rPr lang="en-ZA" dirty="0" smtClean="0"/>
                        <a:t>POE</a:t>
                      </a:r>
                      <a:endParaRPr lang="en-ZA" dirty="0"/>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908992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915604"/>
            <a:ext cx="8756374" cy="779462"/>
          </a:xfrm>
        </p:spPr>
        <p:txBody>
          <a:bodyPr>
            <a:normAutofit/>
          </a:bodyPr>
          <a:lstStyle/>
          <a:p>
            <a:pPr algn="ctr"/>
            <a:r>
              <a:rPr lang="en-ZA" sz="2100" b="1" dirty="0" smtClean="0"/>
              <a:t> </a:t>
            </a:r>
            <a:r>
              <a:rPr lang="en-ZA" sz="1400" b="1" dirty="0"/>
              <a:t>PROGRAMME </a:t>
            </a:r>
            <a:r>
              <a:rPr lang="en-ZA" sz="1400" b="1" dirty="0" smtClean="0"/>
              <a:t>4 (RPD): </a:t>
            </a:r>
            <a:r>
              <a:rPr lang="en-ZA" sz="1400" b="1" dirty="0"/>
              <a:t>QUARTER </a:t>
            </a:r>
            <a:r>
              <a:rPr lang="en-ZA" sz="1400" b="1" dirty="0" smtClean="0"/>
              <a:t>1 </a:t>
            </a:r>
            <a:r>
              <a:rPr lang="en-ZA" sz="1400" b="1" dirty="0"/>
              <a:t>PERFORMANCE </a:t>
            </a:r>
            <a:r>
              <a:rPr lang="en-ZA" sz="1400" b="1" dirty="0" smtClean="0"/>
              <a:t>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667481525"/>
              </p:ext>
            </p:extLst>
          </p:nvPr>
        </p:nvGraphicFramePr>
        <p:xfrm>
          <a:off x="115888" y="1503546"/>
          <a:ext cx="8732624" cy="4814290"/>
        </p:xfrm>
        <a:graphic>
          <a:graphicData uri="http://schemas.openxmlformats.org/drawingml/2006/table">
            <a:tbl>
              <a:tblPr firstRow="1" bandRow="1">
                <a:tableStyleId>{5C22544A-7EE6-4342-B048-85BDC9FD1C3A}</a:tableStyleId>
              </a:tblPr>
              <a:tblGrid>
                <a:gridCol w="1089840"/>
                <a:gridCol w="1089840"/>
                <a:gridCol w="96530"/>
                <a:gridCol w="1006486"/>
                <a:gridCol w="1405645"/>
                <a:gridCol w="464457"/>
                <a:gridCol w="494211"/>
                <a:gridCol w="957943"/>
                <a:gridCol w="1016000"/>
                <a:gridCol w="1111672"/>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Output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2020/21</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grid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 </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hMerge="1">
                  <a:txBody>
                    <a:bodyPr/>
                    <a:lstStyle/>
                    <a:p>
                      <a:endParaRPr lang="en-ZA"/>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endParaRPr lang="en-ZA"/>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endParaRPr lang="en-Z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0840">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Rights of Persons with Disabilities </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636750">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Number of reports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on compliance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with national/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international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obligations for</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rights of persons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One status report on Disability Inclusion in Departmental Strategic Plans and APPs for 2021-2024 developed</a:t>
                      </a:r>
                    </a:p>
                    <a:p>
                      <a:pPr>
                        <a:lnSpc>
                          <a:spcPct val="115000"/>
                        </a:lnSpc>
                        <a:spcAft>
                          <a:spcPts val="100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hMerge="1">
                  <a:txBody>
                    <a:bodyPr/>
                    <a:lstStyle/>
                    <a:p>
                      <a:endParaRPr lang="en-ZA" dirty="0"/>
                    </a:p>
                  </a:txBody>
                  <a:tcPr/>
                </a:tc>
                <a:tc>
                  <a:txBody>
                    <a:bodyPr/>
                    <a:lstStyle/>
                    <a:p>
                      <a:pPr algn="l">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75000"/>
                      </a:schemeClr>
                    </a:solidFill>
                  </a:tcPr>
                </a:tc>
                <a:tc>
                  <a:txBody>
                    <a:bodyPr/>
                    <a:lstStyle/>
                    <a:p>
                      <a:pPr algn="l">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90000"/>
                      </a:schemeClr>
                    </a:solidFill>
                  </a:tcPr>
                </a:tc>
                <a:tc gridSpan="2">
                  <a:txBody>
                    <a:bodyPr/>
                    <a:lstStyle/>
                    <a:p>
                      <a:r>
                        <a:rPr lang="en-ZA" sz="1100" dirty="0" smtClean="0"/>
                        <a:t>N/A</a:t>
                      </a:r>
                      <a:endParaRPr lang="en-ZA" sz="1100" dirty="0"/>
                    </a:p>
                  </a:txBody>
                  <a:tcPr>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r>
                        <a:rPr lang="en-ZA" sz="1100" dirty="0" smtClean="0"/>
                        <a:t>N/A</a:t>
                      </a:r>
                      <a:endParaRPr lang="en-ZA" sz="1100" dirty="0"/>
                    </a:p>
                  </a:txBody>
                  <a:tcPr marL="68580" marR="68580" marT="0" marB="0">
                    <a:solidFill>
                      <a:schemeClr val="bg2">
                        <a:lumMod val="90000"/>
                      </a:schemeClr>
                    </a:solidFill>
                  </a:tcPr>
                </a:tc>
              </a:tr>
              <a:tr h="1636750">
                <a:tc>
                  <a:txBody>
                    <a:bodyPr/>
                    <a:lstStyle/>
                    <a:p>
                      <a:pPr algn="l">
                        <a:lnSpc>
                          <a:spcPct val="115000"/>
                        </a:lnSpc>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75000"/>
                      </a:schemeClr>
                    </a:solidFill>
                  </a:tcPr>
                </a:tc>
                <a:tc gridSpan="2">
                  <a:txBody>
                    <a:bodyPr/>
                    <a:lstStyle/>
                    <a:p>
                      <a:pPr>
                        <a:lnSpc>
                          <a:spcPct val="115000"/>
                        </a:lnSpc>
                        <a:spcAft>
                          <a:spcPts val="10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One annual performance monitoring report on inclusion of persons with disabilities produced</a:t>
                      </a:r>
                    </a:p>
                    <a:p>
                      <a:pPr>
                        <a:lnSpc>
                          <a:spcPct val="115000"/>
                        </a:lnSpc>
                        <a:spcAft>
                          <a:spcPts val="100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hMerge="1">
                  <a:txBody>
                    <a:bodyPr/>
                    <a:lstStyle/>
                    <a:p>
                      <a:endParaRPr lang="en-ZA" dirty="0"/>
                    </a:p>
                  </a:txBody>
                  <a:tcPr/>
                </a:tc>
                <a:tc>
                  <a:txBody>
                    <a:bodyPr/>
                    <a:lstStyle/>
                    <a:p>
                      <a:pPr algn="l">
                        <a:lnSpc>
                          <a:spcPct val="115000"/>
                        </a:lnSpc>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75000"/>
                      </a:schemeClr>
                    </a:solidFill>
                  </a:tcPr>
                </a:tc>
                <a:tc>
                  <a:txBody>
                    <a:bodyPr/>
                    <a:lstStyle/>
                    <a:p>
                      <a:pPr algn="l">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solidFill>
                      <a:schemeClr val="bg2">
                        <a:lumMod val="90000"/>
                      </a:schemeClr>
                    </a:solidFill>
                  </a:tcPr>
                </a:tc>
                <a:tc gridSpan="2">
                  <a:txBody>
                    <a:bodyPr/>
                    <a:lstStyle/>
                    <a:p>
                      <a:r>
                        <a:rPr lang="en-ZA" sz="1100" dirty="0" smtClean="0"/>
                        <a:t>N/A</a:t>
                      </a:r>
                      <a:endParaRPr lang="en-ZA" sz="1100" dirty="0"/>
                    </a:p>
                  </a:txBody>
                  <a:tcPr>
                    <a:solidFill>
                      <a:schemeClr val="bg2">
                        <a:lumMod val="90000"/>
                      </a:schemeClr>
                    </a:solidFill>
                  </a:tcPr>
                </a:tc>
                <a:tc hMerge="1">
                  <a:txBody>
                    <a:bodyPr/>
                    <a:lstStyle/>
                    <a:p>
                      <a:endParaRPr lang="en-ZA"/>
                    </a:p>
                  </a:txBody>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a:lnSpc>
                          <a:spcPct val="115000"/>
                        </a:lnSpc>
                        <a:spcAft>
                          <a:spcPts val="10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r>
                        <a:rPr lang="en-ZA" sz="1100" dirty="0" smtClean="0"/>
                        <a:t>N/A</a:t>
                      </a:r>
                      <a:endParaRPr lang="en-ZA" sz="1100" dirty="0"/>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42601380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973849"/>
            <a:ext cx="8756374" cy="779462"/>
          </a:xfrm>
        </p:spPr>
        <p:txBody>
          <a:bodyPr>
            <a:normAutofit/>
          </a:bodyPr>
          <a:lstStyle/>
          <a:p>
            <a:pPr algn="ctr"/>
            <a:r>
              <a:rPr lang="en-ZA" sz="2100" b="1" dirty="0" smtClean="0"/>
              <a:t> </a:t>
            </a:r>
            <a:r>
              <a:rPr lang="en-ZA" sz="1600" b="1" dirty="0" smtClean="0"/>
              <a:t>PROGRAMME 5: PERFORMANCE INFORMATION FOR Q1</a:t>
            </a:r>
            <a:endParaRPr lang="en-ZA" sz="1600" b="1" dirty="0"/>
          </a:p>
        </p:txBody>
      </p:sp>
      <p:sp>
        <p:nvSpPr>
          <p:cNvPr id="2" name="Rectangle 1"/>
          <p:cNvSpPr/>
          <p:nvPr/>
        </p:nvSpPr>
        <p:spPr>
          <a:xfrm>
            <a:off x="369870" y="1612822"/>
            <a:ext cx="8239874" cy="1815882"/>
          </a:xfrm>
          <a:prstGeom prst="rect">
            <a:avLst/>
          </a:prstGeom>
        </p:spPr>
        <p:txBody>
          <a:bodyPr wrap="square">
            <a:spAutoFit/>
          </a:bodyPr>
          <a:lstStyle/>
          <a:p>
            <a:pPr algn="just"/>
            <a:r>
              <a:rPr lang="en-US" sz="1600" dirty="0">
                <a:solidFill>
                  <a:prstClr val="black"/>
                </a:solidFill>
                <a:latin typeface="Arial" panose="020B0604020202020204" pitchFamily="34" charset="0"/>
                <a:ea typeface="PMingLiU"/>
              </a:rPr>
              <a:t>Figure below provides a graphic of overall performance of Programme 5</a:t>
            </a:r>
            <a:r>
              <a:rPr lang="en-US" sz="1600" dirty="0" smtClean="0">
                <a:solidFill>
                  <a:prstClr val="black"/>
                </a:solidFill>
                <a:latin typeface="Arial" panose="020B0604020202020204" pitchFamily="34" charset="0"/>
                <a:ea typeface="PMingLiU"/>
              </a:rPr>
              <a:t> </a:t>
            </a:r>
            <a:r>
              <a:rPr lang="en-US" sz="1600" dirty="0">
                <a:solidFill>
                  <a:prstClr val="black"/>
                </a:solidFill>
                <a:latin typeface="Arial" panose="020B0604020202020204" pitchFamily="34" charset="0"/>
                <a:ea typeface="PMingLiU"/>
              </a:rPr>
              <a:t>in relation to set Quarter </a:t>
            </a:r>
            <a:r>
              <a:rPr lang="en-US" sz="1600" dirty="0" smtClean="0">
                <a:solidFill>
                  <a:prstClr val="black"/>
                </a:solidFill>
                <a:latin typeface="Arial" panose="020B0604020202020204" pitchFamily="34" charset="0"/>
                <a:ea typeface="PMingLiU"/>
              </a:rPr>
              <a:t>1 targets </a:t>
            </a:r>
            <a:r>
              <a:rPr lang="en-US" sz="1600" dirty="0">
                <a:solidFill>
                  <a:prstClr val="black"/>
                </a:solidFill>
                <a:latin typeface="Arial" panose="020B0604020202020204" pitchFamily="34" charset="0"/>
                <a:ea typeface="PMingLiU"/>
              </a:rPr>
              <a:t>outlined in the DWYPD </a:t>
            </a:r>
            <a:r>
              <a:rPr lang="en-US" sz="1600" dirty="0" smtClean="0">
                <a:solidFill>
                  <a:prstClr val="black"/>
                </a:solidFill>
                <a:latin typeface="Arial" panose="020B0604020202020204" pitchFamily="34" charset="0"/>
                <a:ea typeface="PMingLiU"/>
              </a:rPr>
              <a:t>2020/21 </a:t>
            </a:r>
            <a:r>
              <a:rPr lang="en-US" sz="1600" dirty="0">
                <a:solidFill>
                  <a:prstClr val="black"/>
                </a:solidFill>
                <a:latin typeface="Arial" panose="020B0604020202020204" pitchFamily="34" charset="0"/>
                <a:ea typeface="PMingLiU"/>
              </a:rPr>
              <a:t>Annual Performance Plan. Out of </a:t>
            </a:r>
            <a:r>
              <a:rPr lang="en-US" sz="1600" dirty="0" smtClean="0">
                <a:solidFill>
                  <a:prstClr val="black"/>
                </a:solidFill>
                <a:latin typeface="Arial" panose="020B0604020202020204" pitchFamily="34" charset="0"/>
                <a:ea typeface="PMingLiU"/>
              </a:rPr>
              <a:t>5 targets </a:t>
            </a:r>
            <a:r>
              <a:rPr lang="en-US" sz="1600" dirty="0">
                <a:solidFill>
                  <a:prstClr val="black"/>
                </a:solidFill>
                <a:latin typeface="Arial" panose="020B0604020202020204" pitchFamily="34" charset="0"/>
                <a:ea typeface="PMingLiU"/>
              </a:rPr>
              <a:t>planned, </a:t>
            </a:r>
            <a:r>
              <a:rPr lang="en-US" sz="1600" dirty="0" smtClean="0">
                <a:solidFill>
                  <a:prstClr val="black"/>
                </a:solidFill>
                <a:latin typeface="Arial" panose="020B0604020202020204" pitchFamily="34" charset="0"/>
                <a:ea typeface="PMingLiU"/>
              </a:rPr>
              <a:t>all 5 targets were achieved.</a:t>
            </a:r>
          </a:p>
          <a:p>
            <a:pPr algn="just"/>
            <a:endParaRPr lang="en-US" sz="1600" dirty="0">
              <a:solidFill>
                <a:prstClr val="black"/>
              </a:solidFill>
              <a:latin typeface="Arial" panose="020B0604020202020204" pitchFamily="34" charset="0"/>
            </a:endParaRPr>
          </a:p>
          <a:p>
            <a:pPr algn="just"/>
            <a:r>
              <a:rPr lang="en-US" sz="1600" dirty="0" smtClean="0">
                <a:solidFill>
                  <a:prstClr val="black"/>
                </a:solidFill>
                <a:latin typeface="Arial" panose="020B0604020202020204" pitchFamily="34" charset="0"/>
              </a:rPr>
              <a:t>Programme 5: National Youth Development (NYD), in 2019/20 financial year was programme 4 the programme was reviewed in the 2020/21 APP to align with the National Treasury DWYPD budget programme structure.  . </a:t>
            </a:r>
            <a:endParaRPr lang="en-ZA" sz="1600" dirty="0">
              <a:solidFill>
                <a:prstClr val="black"/>
              </a:solidFill>
            </a:endParaRPr>
          </a:p>
        </p:txBody>
      </p:sp>
      <p:graphicFrame>
        <p:nvGraphicFramePr>
          <p:cNvPr id="6" name="Chart 5"/>
          <p:cNvGraphicFramePr/>
          <p:nvPr>
            <p:extLst>
              <p:ext uri="{D42A27DB-BD31-4B8C-83A1-F6EECF244321}">
                <p14:modId xmlns:p14="http://schemas.microsoft.com/office/powerpoint/2010/main" xmlns="" val="2086079120"/>
              </p:ext>
            </p:extLst>
          </p:nvPr>
        </p:nvGraphicFramePr>
        <p:xfrm>
          <a:off x="1952625" y="3273611"/>
          <a:ext cx="5238750" cy="29000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573695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921487"/>
            <a:ext cx="8756374" cy="779462"/>
          </a:xfrm>
        </p:spPr>
        <p:txBody>
          <a:bodyPr>
            <a:normAutofit/>
          </a:bodyPr>
          <a:lstStyle/>
          <a:p>
            <a:pPr algn="ctr"/>
            <a:r>
              <a:rPr lang="en-ZA" sz="2100" b="1" dirty="0" smtClean="0"/>
              <a:t> </a:t>
            </a:r>
            <a:r>
              <a:rPr lang="en-ZA" sz="1400" b="1" dirty="0"/>
              <a:t>PROGRAMME 5</a:t>
            </a:r>
            <a:r>
              <a:rPr lang="en-ZA" sz="1400" b="1" dirty="0" smtClean="0"/>
              <a:t> (NYD): </a:t>
            </a:r>
            <a:r>
              <a:rPr lang="en-ZA" sz="1400" b="1" dirty="0"/>
              <a:t>QUARTER </a:t>
            </a:r>
            <a:r>
              <a:rPr lang="en-ZA" sz="1400" b="1" dirty="0" smtClean="0"/>
              <a:t>1 </a:t>
            </a:r>
            <a:r>
              <a:rPr lang="en-ZA" sz="1400" b="1" dirty="0"/>
              <a:t>PERFORMANCE </a:t>
            </a:r>
            <a:r>
              <a:rPr lang="en-ZA" sz="1400" b="1" dirty="0" smtClean="0"/>
              <a:t>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051867319"/>
              </p:ext>
            </p:extLst>
          </p:nvPr>
        </p:nvGraphicFramePr>
        <p:xfrm>
          <a:off x="270435" y="1706787"/>
          <a:ext cx="8608320" cy="4592829"/>
        </p:xfrm>
        <a:graphic>
          <a:graphicData uri="http://schemas.openxmlformats.org/drawingml/2006/table">
            <a:tbl>
              <a:tblPr firstRow="1" bandRow="1">
                <a:tableStyleId>{5C22544A-7EE6-4342-B048-85BDC9FD1C3A}</a:tableStyleId>
              </a:tblPr>
              <a:tblGrid>
                <a:gridCol w="1061045"/>
                <a:gridCol w="869581"/>
                <a:gridCol w="928915"/>
                <a:gridCol w="1233714"/>
                <a:gridCol w="449943"/>
                <a:gridCol w="537028"/>
                <a:gridCol w="943429"/>
                <a:gridCol w="986971"/>
                <a:gridCol w="1597694"/>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Outcome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 </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38461">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National Youth Development </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pPr>
                        <a:lnSpc>
                          <a:spcPct val="115000"/>
                        </a:lnSpc>
                        <a:spcAft>
                          <a:spcPts val="1000"/>
                        </a:spcAft>
                        <a:tabLst>
                          <a:tab pos="2449195" algn="l"/>
                        </a:tabLs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National Youth Policy reviewed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tabLst>
                          <a:tab pos="2449195" algn="l"/>
                        </a:tabLst>
                      </a:pPr>
                      <a:r>
                        <a:rPr lang="en-ZA" sz="1000" dirty="0" smtClean="0">
                          <a:effectLst/>
                          <a:latin typeface="Calibri" panose="020F0502020204030204" pitchFamily="34" charset="0"/>
                          <a:ea typeface="Times New Roman" panose="02020603050405020304" pitchFamily="18" charset="0"/>
                          <a:cs typeface="Times New Roman" panose="02020603050405020304" pitchFamily="18" charset="0"/>
                        </a:rPr>
                        <a:t>National Youth Policy reviewed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00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Consultation on the NYP</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marL="0" lvl="0" indent="0">
                        <a:lnSpc>
                          <a:spcPct val="100000"/>
                        </a:lnSpc>
                        <a:spcAft>
                          <a:spcPts val="1000"/>
                        </a:spcAft>
                        <a:buFont typeface="Symbol" panose="05050102010706020507" pitchFamily="18" charset="2"/>
                        <a:buNone/>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Consultations conducted on the NYP through newspaper advertisements as well as a web seminar. </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90000"/>
                      </a:schemeClr>
                    </a:solidFill>
                  </a:tcPr>
                </a:tc>
                <a:tc gridSpan="2">
                  <a:txBody>
                    <a:bodyPr/>
                    <a:lstStyle/>
                    <a:p>
                      <a:endParaRPr lang="en-ZA" dirty="0"/>
                    </a:p>
                  </a:txBody>
                  <a:tcPr>
                    <a:solidFill>
                      <a:srgbClr val="00B050"/>
                    </a:solidFill>
                  </a:tcPr>
                </a:tc>
                <a:tc hMerge="1">
                  <a:txBody>
                    <a:bodyPr/>
                    <a:lstStyle/>
                    <a:p>
                      <a:endParaRPr lang="en-ZA"/>
                    </a:p>
                  </a:txBody>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p>
                  </a:txBody>
                  <a:tcPr marL="68580" marR="68580" marT="0" marB="0">
                    <a:solidFill>
                      <a:schemeClr val="bg2">
                        <a:lumMod val="90000"/>
                      </a:schemeClr>
                    </a:solidFill>
                  </a:tcPr>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p>
                  </a:txBody>
                  <a:tcPr marL="68580" marR="68580" marT="0" marB="0">
                    <a:solidFill>
                      <a:schemeClr val="bg2">
                        <a:lumMod val="90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Approved submission.</a:t>
                      </a:r>
                    </a:p>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Consultation Report.</a:t>
                      </a:r>
                    </a:p>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Webinar agenda.</a:t>
                      </a:r>
                    </a:p>
                    <a:p>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National Youth Policy document.</a:t>
                      </a:r>
                      <a:endParaRPr lang="en-ZA" sz="1100" dirty="0">
                        <a:latin typeface="Calibri" panose="020F0502020204030204" pitchFamily="34" charset="0"/>
                        <a:cs typeface="Calibri" panose="020F0502020204030204" pitchFamily="34" charset="0"/>
                      </a:endParaRPr>
                    </a:p>
                  </a:txBody>
                  <a:tcPr marL="68580" marR="68580" marT="0" marB="0">
                    <a:solidFill>
                      <a:schemeClr val="bg2">
                        <a:lumMod val="90000"/>
                      </a:schemeClr>
                    </a:solidFill>
                  </a:tcPr>
                </a:tc>
              </a:tr>
              <a:tr h="1679570">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Number of progress reports on monitoring and  implementation of National Youth Policy produced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4 monitoring reports on implementation of National Youth Policy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NYP Implementation report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marL="0" lvl="0" indent="0">
                        <a:lnSpc>
                          <a:spcPct val="100000"/>
                        </a:lnSpc>
                        <a:spcAft>
                          <a:spcPts val="0"/>
                        </a:spcAft>
                        <a:buFont typeface="Symbol" panose="05050102010706020507" pitchFamily="18" charset="2"/>
                        <a:buNone/>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NYP Implementation report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Submission NYP implementation report</a:t>
                      </a:r>
                      <a:endParaRPr lang="en-ZA" sz="1100" dirty="0">
                        <a:latin typeface="Calibri" panose="020F0502020204030204" pitchFamily="34" charset="0"/>
                        <a:cs typeface="Calibri" panose="020F0502020204030204" pitchFamily="34"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20257467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1005444"/>
            <a:ext cx="8756374" cy="779462"/>
          </a:xfrm>
        </p:spPr>
        <p:txBody>
          <a:bodyPr>
            <a:normAutofit/>
          </a:bodyPr>
          <a:lstStyle/>
          <a:p>
            <a:pPr algn="ctr"/>
            <a:r>
              <a:rPr lang="en-ZA" sz="2100" b="1" dirty="0" smtClean="0"/>
              <a:t> </a:t>
            </a:r>
            <a:r>
              <a:rPr lang="en-ZA" sz="1400" b="1" dirty="0"/>
              <a:t>PROGRAMME 5</a:t>
            </a:r>
            <a:r>
              <a:rPr lang="en-ZA" sz="1400" b="1" dirty="0" smtClean="0"/>
              <a:t> (NYD): </a:t>
            </a:r>
            <a:r>
              <a:rPr lang="en-ZA" sz="1400" b="1" dirty="0"/>
              <a:t>QUARTER </a:t>
            </a:r>
            <a:r>
              <a:rPr lang="en-ZA" sz="1400" b="1" dirty="0" smtClean="0"/>
              <a:t>1 </a:t>
            </a:r>
            <a:r>
              <a:rPr lang="en-ZA" sz="1400" b="1" dirty="0"/>
              <a:t>PERFORMANCE </a:t>
            </a:r>
            <a:r>
              <a:rPr lang="en-ZA" sz="1400" b="1" dirty="0" smtClean="0"/>
              <a:t>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388966203"/>
              </p:ext>
            </p:extLst>
          </p:nvPr>
        </p:nvGraphicFramePr>
        <p:xfrm>
          <a:off x="244677" y="1719665"/>
          <a:ext cx="8608320" cy="4196335"/>
        </p:xfrm>
        <a:graphic>
          <a:graphicData uri="http://schemas.openxmlformats.org/drawingml/2006/table">
            <a:tbl>
              <a:tblPr firstRow="1" bandRow="1">
                <a:tableStyleId>{5C22544A-7EE6-4342-B048-85BDC9FD1C3A}</a:tableStyleId>
              </a:tblPr>
              <a:tblGrid>
                <a:gridCol w="1061045"/>
                <a:gridCol w="869581"/>
                <a:gridCol w="928915"/>
                <a:gridCol w="1233714"/>
                <a:gridCol w="449943"/>
                <a:gridCol w="537028"/>
                <a:gridCol w="943429"/>
                <a:gridCol w="986971"/>
                <a:gridCol w="1597694"/>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Outcome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 </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38461">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National Youth Development </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843049">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NYDA Act amended and implemented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Draft NYDA Amendment Bill refined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Draft NYDA Amendment Bill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marL="0" lvl="0" indent="0">
                        <a:lnSpc>
                          <a:spcPct val="100000"/>
                        </a:lnSpc>
                        <a:spcAft>
                          <a:spcPts val="0"/>
                        </a:spcAft>
                        <a:buFont typeface="Symbol" panose="05050102010706020507" pitchFamily="18" charset="2"/>
                        <a:buNone/>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Draft NYDA Amendment Bill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90000"/>
                      </a:schemeClr>
                    </a:solidFill>
                  </a:tcPr>
                </a:tc>
                <a:tc gridSpan="2">
                  <a:txBody>
                    <a:bodyPr/>
                    <a:lstStyle/>
                    <a:p>
                      <a:endParaRPr lang="en-ZA" dirty="0"/>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-NYDA Amendment Bill      -Memorandum of  Objects  </a:t>
                      </a:r>
                    </a:p>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Approved submission</a:t>
                      </a:r>
                      <a:endParaRPr lang="en-ZA" sz="1100" dirty="0">
                        <a:latin typeface="Calibri" panose="020F0502020204030204" pitchFamily="34" charset="0"/>
                        <a:cs typeface="Calibri" panose="020F0502020204030204" pitchFamily="34" charset="0"/>
                      </a:endParaRPr>
                    </a:p>
                  </a:txBody>
                  <a:tcPr marL="68580" marR="68580" marT="0" marB="0">
                    <a:solidFill>
                      <a:schemeClr val="bg2">
                        <a:lumMod val="90000"/>
                      </a:schemeClr>
                    </a:solidFill>
                  </a:tcPr>
                </a:tc>
              </a:tr>
              <a:tr h="1679570">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Number of NYDA monitoring reports produced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4 NYDA quarterly assessments reports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 NYDA quarterly assessment report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marL="0" lvl="0" indent="0">
                        <a:lnSpc>
                          <a:spcPct val="100000"/>
                        </a:lnSpc>
                        <a:spcAft>
                          <a:spcPts val="0"/>
                        </a:spcAft>
                        <a:buFont typeface="Symbol" panose="05050102010706020507" pitchFamily="18" charset="2"/>
                        <a:buNone/>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 NYDA quarterly assessment report produced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Submission NYDA Quarterly Assessment Report</a:t>
                      </a:r>
                      <a:endParaRPr lang="en-ZA" sz="1100" dirty="0">
                        <a:latin typeface="Calibri" panose="020F0502020204030204" pitchFamily="34" charset="0"/>
                        <a:cs typeface="Calibri" panose="020F0502020204030204" pitchFamily="34"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1164001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914446"/>
            <a:ext cx="8756374" cy="779462"/>
          </a:xfrm>
        </p:spPr>
        <p:txBody>
          <a:bodyPr>
            <a:normAutofit/>
          </a:bodyPr>
          <a:lstStyle/>
          <a:p>
            <a:pPr algn="ctr"/>
            <a:r>
              <a:rPr lang="en-ZA" sz="2100" b="1" dirty="0" smtClean="0"/>
              <a:t> </a:t>
            </a:r>
            <a:r>
              <a:rPr lang="en-ZA" sz="1400" b="1" dirty="0"/>
              <a:t>PROGRAMME 5</a:t>
            </a:r>
            <a:r>
              <a:rPr lang="en-ZA" sz="1400" b="1" dirty="0" smtClean="0"/>
              <a:t> (NYD): </a:t>
            </a:r>
            <a:r>
              <a:rPr lang="en-ZA" sz="1400" b="1" dirty="0"/>
              <a:t>QUARTER </a:t>
            </a:r>
            <a:r>
              <a:rPr lang="en-ZA" sz="1400" b="1" dirty="0" smtClean="0"/>
              <a:t>1 </a:t>
            </a:r>
            <a:r>
              <a:rPr lang="en-ZA" sz="1400" b="1" dirty="0"/>
              <a:t>PERFORMANCE </a:t>
            </a:r>
            <a:r>
              <a:rPr lang="en-ZA" sz="1400" b="1" dirty="0" smtClean="0"/>
              <a:t>2020/21 </a:t>
            </a:r>
            <a:endParaRPr lang="en-ZA" sz="14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150986915"/>
              </p:ext>
            </p:extLst>
          </p:nvPr>
        </p:nvGraphicFramePr>
        <p:xfrm>
          <a:off x="296192" y="1693908"/>
          <a:ext cx="8608320" cy="3298191"/>
        </p:xfrm>
        <a:graphic>
          <a:graphicData uri="http://schemas.openxmlformats.org/drawingml/2006/table">
            <a:tbl>
              <a:tblPr firstRow="1" bandRow="1">
                <a:tableStyleId>{5C22544A-7EE6-4342-B048-85BDC9FD1C3A}</a:tableStyleId>
              </a:tblPr>
              <a:tblGrid>
                <a:gridCol w="1061045"/>
                <a:gridCol w="869581"/>
                <a:gridCol w="928915"/>
                <a:gridCol w="1233714"/>
                <a:gridCol w="449943"/>
                <a:gridCol w="537028"/>
                <a:gridCol w="943429"/>
                <a:gridCol w="986971"/>
                <a:gridCol w="1597694"/>
              </a:tblGrid>
              <a:tr h="37084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Outcome Indicator</a:t>
                      </a:r>
                      <a:endParaRPr lang="en-ZA" sz="1200" b="1" dirty="0">
                        <a:solidFill>
                          <a:schemeClr val="bg1"/>
                        </a:solidFill>
                        <a:effectLst/>
                        <a:latin typeface="+mn-lt"/>
                        <a:ea typeface="Times New Roman"/>
                        <a:cs typeface="Times New Roman"/>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Times New Roman"/>
                          <a:cs typeface="Arial"/>
                        </a:rPr>
                        <a:t>Annual Target </a:t>
                      </a: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txBody>
                  <a:tcPr marL="61649" marR="61649" marT="0" marB="0" anchor="ctr">
                    <a:solidFill>
                      <a:schemeClr val="accent2">
                        <a:lumMod val="50000"/>
                      </a:schemeClr>
                    </a:solidFill>
                  </a:tcPr>
                </a:tc>
                <a:tc rowSpan="2">
                  <a:txBody>
                    <a:bodyPr/>
                    <a:lstStyle/>
                    <a:p>
                      <a:pPr>
                        <a:lnSpc>
                          <a:spcPct val="115000"/>
                        </a:lnSpc>
                        <a:spcAft>
                          <a:spcPts val="0"/>
                        </a:spcAft>
                      </a:pPr>
                      <a:r>
                        <a:rPr lang="en-US" sz="1200" b="1" dirty="0" smtClean="0">
                          <a:solidFill>
                            <a:schemeClr val="bg1"/>
                          </a:solidFill>
                          <a:effectLst/>
                          <a:latin typeface="+mn-lt"/>
                          <a:ea typeface="Times New Roman"/>
                          <a:cs typeface="Arial"/>
                        </a:rPr>
                        <a:t>Q1 Target </a:t>
                      </a:r>
                      <a:endParaRPr lang="en-US" sz="1200" b="1" dirty="0">
                        <a:solidFill>
                          <a:schemeClr val="bg1"/>
                        </a:solidFill>
                        <a:effectLst/>
                        <a:latin typeface="+mn-lt"/>
                        <a:ea typeface="Times New Roman"/>
                        <a:cs typeface="Arial"/>
                      </a:endParaRPr>
                    </a:p>
                  </a:txBody>
                  <a:tcPr marL="61649" marR="61649" marT="0" marB="0" anchor="ctr">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Q1 Actual Output</a:t>
                      </a:r>
                    </a:p>
                  </a:txBody>
                  <a:tcPr marL="61649" marR="61649" marT="0" marB="0">
                    <a:solidFill>
                      <a:schemeClr val="accent2">
                        <a:lumMod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Performance  Status</a:t>
                      </a:r>
                      <a:endParaRPr lang="en-ZA" sz="1200" dirty="0" smtClean="0"/>
                    </a:p>
                    <a:p>
                      <a:endParaRPr lang="en-ZA" dirty="0"/>
                    </a:p>
                  </a:txBody>
                  <a:tcPr>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Corrective Measures</a:t>
                      </a:r>
                    </a:p>
                  </a:txBody>
                  <a:tcPr marL="61649" marR="61649" marT="0" marB="0">
                    <a:solidFill>
                      <a:schemeClr val="accent2">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solidFill>
                      <a:schemeClr val="accent2">
                        <a:lumMod val="50000"/>
                      </a:schemeClr>
                    </a:solidFill>
                  </a:tcPr>
                </a:tc>
              </a:tr>
              <a:tr h="370840">
                <a:tc vMerge="1">
                  <a:txBody>
                    <a:bodyPr/>
                    <a:lstStyle/>
                    <a:p>
                      <a:endParaRPr lang="en-ZA"/>
                    </a:p>
                  </a:txBody>
                  <a:tcPr>
                    <a:solidFill>
                      <a:srgbClr val="C13003"/>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000" i="1" dirty="0" smtClean="0"/>
                        <a:t>Achieved</a:t>
                      </a:r>
                      <a:endParaRPr lang="en-ZA" sz="10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ZA" sz="1000" i="1" dirty="0" smtClean="0"/>
                        <a:t>Not Achieved</a:t>
                      </a:r>
                      <a:endParaRPr lang="en-ZA" sz="10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38461">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National Youth Development </a:t>
                      </a:r>
                      <a:endParaRPr lang="en-ZA" sz="1200" dirty="0"/>
                    </a:p>
                  </a:txBody>
                  <a:tcPr>
                    <a:solidFill>
                      <a:srgbClr val="C13003"/>
                    </a:solidFill>
                  </a:tcPr>
                </a:tc>
                <a:tc hMerge="1">
                  <a:txBody>
                    <a:bodyPr/>
                    <a:lstStyle/>
                    <a:p>
                      <a:endParaRPr lang="en-ZA" dirty="0"/>
                    </a:p>
                  </a:txBody>
                  <a:tcPr>
                    <a:solidFill>
                      <a:srgbClr val="C1300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679570">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Number of youth machineries convened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4 youth machineries convened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 youth machinery meeting convened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75000"/>
                      </a:schemeClr>
                    </a:solidFill>
                  </a:tcPr>
                </a:tc>
                <a:tc>
                  <a:txBody>
                    <a:bodyPr/>
                    <a:lstStyle/>
                    <a:p>
                      <a:pPr marL="0" lvl="0" indent="0">
                        <a:lnSpc>
                          <a:spcPct val="100000"/>
                        </a:lnSpc>
                        <a:spcAft>
                          <a:spcPts val="0"/>
                        </a:spcAft>
                        <a:buFont typeface="Symbol" panose="05050102010706020507" pitchFamily="18" charset="2"/>
                        <a:buNone/>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 youth machinery meeting convened</a:t>
                      </a:r>
                      <a:endParaRPr lang="en-ZA" sz="1100" dirty="0">
                        <a:effectLst/>
                        <a:latin typeface="Calibri" panose="020F0502020204030204" pitchFamily="34" charset="0"/>
                        <a:ea typeface="PMingLiU"/>
                        <a:cs typeface="Arial" panose="020B0604020202020204" pitchFamily="34" charset="0"/>
                      </a:endParaRPr>
                    </a:p>
                  </a:txBody>
                  <a:tcPr marL="68580" marR="68580" marT="0" marB="0">
                    <a:solidFill>
                      <a:schemeClr val="bg2">
                        <a:lumMod val="90000"/>
                      </a:schemeClr>
                    </a:solidFill>
                  </a:tcPr>
                </a:tc>
                <a:tc gridSpan="2">
                  <a:txBody>
                    <a:bodyPr/>
                    <a:lstStyle/>
                    <a:p>
                      <a:endParaRPr lang="en-ZA"/>
                    </a:p>
                  </a:txBody>
                  <a:tcPr>
                    <a:solidFill>
                      <a:srgbClr val="00B05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No Deviation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National Youth machinery invite</a:t>
                      </a:r>
                    </a:p>
                    <a:p>
                      <a:pPr>
                        <a:lnSpc>
                          <a:spcPct val="115000"/>
                        </a:lnSpc>
                        <a:spcAft>
                          <a:spcPts val="1000"/>
                        </a:spcAft>
                        <a:tabLst>
                          <a:tab pos="2449195" algn="l"/>
                        </a:tabLs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National Youth machinery programme</a:t>
                      </a:r>
                    </a:p>
                    <a:p>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National Youth machinery report</a:t>
                      </a:r>
                      <a:endParaRPr lang="en-ZA" sz="1100" dirty="0">
                        <a:latin typeface="Calibri" panose="020F0502020204030204" pitchFamily="34" charset="0"/>
                        <a:cs typeface="Calibri" panose="020F0502020204030204" pitchFamily="34"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xmlns="" val="9426299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8843" y="2383354"/>
            <a:ext cx="8736496" cy="1745215"/>
          </a:xfrm>
        </p:spPr>
        <p:txBody>
          <a:bodyPr/>
          <a:lstStyle/>
          <a:p>
            <a:r>
              <a:rPr lang="en-ZA" dirty="0" smtClean="0"/>
              <a:t>FINANCIAL INFORMATION REPORT </a:t>
            </a:r>
            <a:endParaRPr lang="en-ZA" dirty="0"/>
          </a:p>
        </p:txBody>
      </p:sp>
    </p:spTree>
    <p:extLst>
      <p:ext uri="{BB962C8B-B14F-4D97-AF65-F5344CB8AC3E}">
        <p14:creationId xmlns:p14="http://schemas.microsoft.com/office/powerpoint/2010/main" xmlns="" val="240376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74A6C-524B-6448-BD6E-20FF6B56B986}"/>
              </a:ext>
            </a:extLst>
          </p:cNvPr>
          <p:cNvSpPr>
            <a:spLocks noGrp="1"/>
          </p:cNvSpPr>
          <p:nvPr>
            <p:ph type="title"/>
          </p:nvPr>
        </p:nvSpPr>
        <p:spPr>
          <a:xfrm>
            <a:off x="198783" y="1129554"/>
            <a:ext cx="8736495" cy="412376"/>
          </a:xfrm>
        </p:spPr>
        <p:txBody>
          <a:bodyPr>
            <a:normAutofit/>
          </a:bodyPr>
          <a:lstStyle/>
          <a:p>
            <a:pPr lvl="1" algn="ctr" rtl="0">
              <a:lnSpc>
                <a:spcPct val="90000"/>
              </a:lnSpc>
              <a:spcBef>
                <a:spcPct val="0"/>
              </a:spcBef>
            </a:pPr>
            <a:r>
              <a:rPr lang="en-ZA" sz="1400" b="1" kern="1200" dirty="0">
                <a:solidFill>
                  <a:srgbClr val="37A76F">
                    <a:lumMod val="75000"/>
                  </a:srgbClr>
                </a:solidFill>
                <a:latin typeface="Arial" panose="020B0604020202020204" pitchFamily="34" charset="0"/>
                <a:ea typeface="+mj-ea"/>
                <a:cs typeface="Arial" panose="020B0604020202020204" pitchFamily="34" charset="0"/>
              </a:rPr>
              <a:t>OVERALL FINANCIAL </a:t>
            </a:r>
            <a:r>
              <a:rPr lang="en-ZA" sz="1400" b="1" kern="1200" dirty="0" smtClean="0">
                <a:solidFill>
                  <a:srgbClr val="37A76F">
                    <a:lumMod val="75000"/>
                  </a:srgbClr>
                </a:solidFill>
                <a:latin typeface="Arial" panose="020B0604020202020204" pitchFamily="34" charset="0"/>
                <a:ea typeface="+mj-ea"/>
                <a:cs typeface="Arial" panose="020B0604020202020204" pitchFamily="34" charset="0"/>
              </a:rPr>
              <a:t>PERFORMANCE QUARTER 4 - </a:t>
            </a:r>
            <a:r>
              <a:rPr lang="en-ZA" sz="1400" b="1" kern="1200" dirty="0">
                <a:solidFill>
                  <a:srgbClr val="37A76F">
                    <a:lumMod val="75000"/>
                  </a:srgbClr>
                </a:solidFill>
                <a:latin typeface="Arial" panose="020B0604020202020204" pitchFamily="34" charset="0"/>
                <a:ea typeface="+mj-ea"/>
                <a:cs typeface="Arial" panose="020B0604020202020204" pitchFamily="34" charset="0"/>
              </a:rPr>
              <a:t>PER PROGRAMME</a:t>
            </a:r>
            <a:endParaRPr lang="en-US" sz="1400" b="1" kern="1200" dirty="0">
              <a:solidFill>
                <a:srgbClr val="37A76F">
                  <a:lumMod val="75000"/>
                </a:srgbClr>
              </a:solidFill>
              <a:latin typeface="Arial" panose="020B0604020202020204" pitchFamily="34" charset="0"/>
              <a:ea typeface="+mj-ea"/>
              <a:cs typeface="Arial" panose="020B0604020202020204" pitchFamily="34" charset="0"/>
            </a:endParaRPr>
          </a:p>
        </p:txBody>
      </p:sp>
      <p:graphicFrame>
        <p:nvGraphicFramePr>
          <p:cNvPr id="6" name="Content Placeholder 5"/>
          <p:cNvGraphicFramePr>
            <a:graphicFrameLocks noGrp="1"/>
          </p:cNvGraphicFramePr>
          <p:nvPr>
            <p:ph idx="1"/>
            <p:extLst/>
          </p:nvPr>
        </p:nvGraphicFramePr>
        <p:xfrm>
          <a:off x="349769" y="1788934"/>
          <a:ext cx="8443357" cy="4260992"/>
        </p:xfrm>
        <a:graphic>
          <a:graphicData uri="http://schemas.openxmlformats.org/drawingml/2006/table">
            <a:tbl>
              <a:tblPr firstRow="1" firstCol="1" bandRow="1"/>
              <a:tblGrid>
                <a:gridCol w="3842092"/>
                <a:gridCol w="1305172"/>
                <a:gridCol w="1222744"/>
                <a:gridCol w="914400"/>
                <a:gridCol w="1158949"/>
              </a:tblGrid>
              <a:tr h="1075474">
                <a:tc rowSpan="2">
                  <a:txBody>
                    <a:bodyPr/>
                    <a:lstStyle/>
                    <a:p>
                      <a:pPr algn="ctr" rtl="0" fontAlgn="ctr"/>
                      <a:r>
                        <a:rPr lang="en-ZA" sz="1400" b="1" i="0" u="none" strike="noStrike" dirty="0">
                          <a:solidFill>
                            <a:srgbClr val="000000"/>
                          </a:solidFill>
                          <a:effectLst/>
                          <a:latin typeface="Arial" panose="020B0604020202020204" pitchFamily="34" charset="0"/>
                        </a:rPr>
                        <a:t> Programme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rtl="0" fontAlgn="ctr"/>
                      <a:r>
                        <a:rPr lang="en-ZA" sz="1400" b="1" i="0" u="none" strike="noStrike" dirty="0" smtClean="0">
                          <a:solidFill>
                            <a:srgbClr val="000000"/>
                          </a:solidFill>
                          <a:effectLst/>
                          <a:latin typeface="Arial" panose="020B0604020202020204" pitchFamily="34" charset="0"/>
                        </a:rPr>
                        <a:t>Final Appropriation</a:t>
                      </a:r>
                      <a:endParaRPr lang="en-ZA" sz="1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rtl="0" fontAlgn="ctr"/>
                      <a:r>
                        <a:rPr lang="en-ZA" sz="1400" b="1" i="0" u="none" strike="noStrike" dirty="0">
                          <a:solidFill>
                            <a:srgbClr val="000000"/>
                          </a:solidFill>
                          <a:effectLst/>
                          <a:latin typeface="Arial" panose="020B0604020202020204" pitchFamily="34" charset="0"/>
                        </a:rPr>
                        <a:t>Actual Expenditure as at 31 </a:t>
                      </a:r>
                      <a:r>
                        <a:rPr lang="en-ZA" sz="1400" b="1" i="0" u="none" strike="noStrike" dirty="0" smtClean="0">
                          <a:solidFill>
                            <a:srgbClr val="000000"/>
                          </a:solidFill>
                          <a:effectLst/>
                          <a:latin typeface="Arial" panose="020B0604020202020204" pitchFamily="34" charset="0"/>
                        </a:rPr>
                        <a:t>March 2020</a:t>
                      </a:r>
                      <a:endParaRPr lang="en-ZA" sz="1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rtl="0" fontAlgn="ctr"/>
                      <a:r>
                        <a:rPr lang="en-ZA" sz="1400" b="1" i="0" u="none" strike="noStrike">
                          <a:solidFill>
                            <a:srgbClr val="000000"/>
                          </a:solidFill>
                          <a:effectLst/>
                          <a:latin typeface="Arial" panose="020B0604020202020204" pitchFamily="34" charset="0"/>
                        </a:rPr>
                        <a:t>Available Budget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rtl="0" fontAlgn="ctr"/>
                      <a:r>
                        <a:rPr lang="en-ZA" sz="1400" b="1" i="0" u="none" strike="noStrike">
                          <a:solidFill>
                            <a:srgbClr val="000000"/>
                          </a:solidFill>
                          <a:effectLst/>
                          <a:latin typeface="Arial" panose="020B0604020202020204" pitchFamily="34" charset="0"/>
                        </a:rPr>
                        <a:t> Expenditure as  % of Budget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r>
              <a:tr h="524543">
                <a:tc vMerge="1">
                  <a:txBody>
                    <a:bodyPr/>
                    <a:lstStyle/>
                    <a:p>
                      <a:endParaRPr lang="en-ZA"/>
                    </a:p>
                  </a:txBody>
                  <a:tcPr/>
                </a:tc>
                <a:tc>
                  <a:txBody>
                    <a:bodyPr/>
                    <a:lstStyle/>
                    <a:p>
                      <a:pPr algn="ctr" rtl="0" fontAlgn="ctr"/>
                      <a:r>
                        <a:rPr lang="en-ZA" sz="14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Arial" panose="020B060402020202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24543">
                <a:tc>
                  <a:txBody>
                    <a:bodyPr/>
                    <a:lstStyle/>
                    <a:p>
                      <a:pPr algn="just" rtl="0" fontAlgn="ctr"/>
                      <a:r>
                        <a:rPr lang="en-ZA" sz="1400" b="0" i="0" u="none" strike="noStrike" dirty="0">
                          <a:solidFill>
                            <a:schemeClr val="tx1"/>
                          </a:solidFill>
                          <a:effectLst/>
                          <a:latin typeface="Arial" panose="020B0604020202020204" pitchFamily="34" charset="0"/>
                        </a:rPr>
                        <a:t>Administration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Arial" panose="020B0604020202020204" pitchFamily="34" charset="0"/>
                        </a:rPr>
                        <a:t>96 022</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Arial" panose="020B0604020202020204" pitchFamily="34" charset="0"/>
                        </a:rPr>
                        <a:t>99 713 </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Arial" panose="020B0604020202020204" pitchFamily="34" charset="0"/>
                        </a:rPr>
                        <a:t>(3 691)</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smtClean="0">
                          <a:solidFill>
                            <a:schemeClr val="tx1"/>
                          </a:solidFill>
                          <a:effectLst/>
                          <a:latin typeface="Arial" panose="020B0604020202020204" pitchFamily="34" charset="0"/>
                        </a:rPr>
                        <a:t>103.8</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673">
                <a:tc>
                  <a:txBody>
                    <a:bodyPr/>
                    <a:lstStyle/>
                    <a:p>
                      <a:pPr algn="just" rtl="0" fontAlgn="ctr"/>
                      <a:r>
                        <a:rPr lang="en-ZA" sz="1400" b="0" i="0" u="none" strike="noStrike" dirty="0">
                          <a:solidFill>
                            <a:schemeClr val="tx1"/>
                          </a:solidFill>
                          <a:effectLst/>
                          <a:latin typeface="Arial" panose="020B0604020202020204" pitchFamily="34" charset="0"/>
                        </a:rPr>
                        <a:t>Social Transformation and Economic Empowerment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Arial" panose="020B0604020202020204" pitchFamily="34" charset="0"/>
                        </a:rPr>
                        <a:t>23 263</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Arial" panose="020B0604020202020204" pitchFamily="34" charset="0"/>
                        </a:rPr>
                        <a:t>23 259</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Arial" panose="020B0604020202020204" pitchFamily="34" charset="0"/>
                        </a:rPr>
                        <a:t>4</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smtClean="0">
                          <a:solidFill>
                            <a:schemeClr val="tx1"/>
                          </a:solidFill>
                          <a:effectLst/>
                          <a:latin typeface="Arial" panose="020B0604020202020204" pitchFamily="34" charset="0"/>
                        </a:rPr>
                        <a:t>100.0</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543">
                <a:tc>
                  <a:txBody>
                    <a:bodyPr/>
                    <a:lstStyle/>
                    <a:p>
                      <a:pPr algn="just" rtl="0" fontAlgn="ctr"/>
                      <a:r>
                        <a:rPr lang="en-ZA" sz="1400" b="0" i="0" u="none" strike="noStrike" dirty="0">
                          <a:solidFill>
                            <a:schemeClr val="tx1"/>
                          </a:solidFill>
                          <a:effectLst/>
                          <a:latin typeface="Arial" panose="020B0604020202020204" pitchFamily="34" charset="0"/>
                        </a:rPr>
                        <a:t>Commission for Gender Equality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Arial" panose="020B0604020202020204" pitchFamily="34" charset="0"/>
                        </a:rPr>
                        <a:t>85 177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Arial" panose="020B0604020202020204" pitchFamily="34" charset="0"/>
                        </a:rPr>
                        <a:t>85 177</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Arial" panose="020B0604020202020204" pitchFamily="34" charset="0"/>
                        </a:rPr>
                        <a:t>-</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ZA" sz="1400" b="0" i="0" u="none" strike="noStrike" kern="1200" dirty="0">
                          <a:solidFill>
                            <a:schemeClr val="tx1"/>
                          </a:solidFill>
                          <a:effectLst/>
                          <a:latin typeface="Arial" panose="020B0604020202020204" pitchFamily="34" charset="0"/>
                          <a:ea typeface="+mn-ea"/>
                          <a:cs typeface="+mn-cs"/>
                        </a:rPr>
                        <a:t>   </a:t>
                      </a:r>
                      <a:r>
                        <a:rPr lang="en-ZA" sz="1400" b="0" i="0" u="none" strike="noStrike" kern="1200" dirty="0" smtClean="0">
                          <a:solidFill>
                            <a:schemeClr val="tx1"/>
                          </a:solidFill>
                          <a:effectLst/>
                          <a:latin typeface="Arial" panose="020B0604020202020204" pitchFamily="34" charset="0"/>
                          <a:ea typeface="+mn-ea"/>
                          <a:cs typeface="+mn-cs"/>
                        </a:rPr>
                        <a:t>100.0</a:t>
                      </a:r>
                      <a:endParaRPr lang="en-ZA" sz="1400" b="0" i="0" u="none" strike="noStrike" kern="1200" dirty="0">
                        <a:solidFill>
                          <a:schemeClr val="tx1"/>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673">
                <a:tc>
                  <a:txBody>
                    <a:bodyPr/>
                    <a:lstStyle/>
                    <a:p>
                      <a:pPr algn="just" rtl="0" fontAlgn="ctr"/>
                      <a:r>
                        <a:rPr lang="en-ZA" sz="1400" b="0" i="0" u="none" strike="noStrike" dirty="0">
                          <a:solidFill>
                            <a:schemeClr val="tx1"/>
                          </a:solidFill>
                          <a:effectLst/>
                          <a:latin typeface="Arial" panose="020B0604020202020204" pitchFamily="34" charset="0"/>
                        </a:rPr>
                        <a:t>Policy Stakeholder Coordination and Knowledge Management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Arial" panose="020B0604020202020204" pitchFamily="34" charset="0"/>
                        </a:rPr>
                        <a:t>39 936 </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Arial" panose="020B0604020202020204" pitchFamily="34" charset="0"/>
                        </a:rPr>
                        <a:t>33 731 </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Arial" panose="020B0604020202020204" pitchFamily="34" charset="0"/>
                        </a:rPr>
                        <a:t>6 205</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ZA" sz="1400" b="0" i="0" u="none" strike="noStrike" kern="1200" dirty="0" smtClean="0">
                          <a:solidFill>
                            <a:schemeClr val="tx1"/>
                          </a:solidFill>
                          <a:effectLst/>
                          <a:latin typeface="Arial" panose="020B0604020202020204" pitchFamily="34" charset="0"/>
                          <a:ea typeface="+mn-ea"/>
                          <a:cs typeface="+mn-cs"/>
                        </a:rPr>
                        <a:t>     84.5</a:t>
                      </a:r>
                      <a:endParaRPr lang="en-ZA" sz="1400" b="0" i="0" u="none" strike="noStrike" kern="1200" dirty="0">
                        <a:solidFill>
                          <a:schemeClr val="tx1"/>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543">
                <a:tc>
                  <a:txBody>
                    <a:bodyPr/>
                    <a:lstStyle/>
                    <a:p>
                      <a:pPr algn="just" rtl="0" fontAlgn="ctr"/>
                      <a:r>
                        <a:rPr lang="en-ZA" sz="1400" b="1" i="0" u="none" strike="noStrike">
                          <a:solidFill>
                            <a:schemeClr val="tx1"/>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chemeClr val="tx1"/>
                          </a:solidFill>
                          <a:effectLst/>
                          <a:latin typeface="Arial" panose="020B0604020202020204" pitchFamily="34" charset="0"/>
                        </a:rPr>
                        <a:t>244 398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dirty="0" smtClean="0">
                          <a:solidFill>
                            <a:schemeClr val="tx1"/>
                          </a:solidFill>
                          <a:effectLst/>
                          <a:latin typeface="Arial" panose="020B0604020202020204" pitchFamily="34" charset="0"/>
                        </a:rPr>
                        <a:t>241 880</a:t>
                      </a:r>
                      <a:endParaRPr lang="en-ZA" sz="1400" b="1"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dirty="0" smtClean="0">
                          <a:solidFill>
                            <a:schemeClr val="tx1"/>
                          </a:solidFill>
                          <a:effectLst/>
                          <a:latin typeface="Arial" panose="020B0604020202020204" pitchFamily="34" charset="0"/>
                        </a:rPr>
                        <a:t>2 518</a:t>
                      </a:r>
                      <a:endParaRPr lang="en-ZA" sz="1400" b="1"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chemeClr val="tx1"/>
                          </a:solidFill>
                          <a:effectLst/>
                          <a:latin typeface="Arial" panose="020B0604020202020204" pitchFamily="34" charset="0"/>
                        </a:rPr>
                        <a:t>     </a:t>
                      </a:r>
                      <a:r>
                        <a:rPr lang="en-ZA" sz="1400" b="0" i="0" u="none" strike="noStrike" dirty="0" smtClean="0">
                          <a:solidFill>
                            <a:schemeClr val="tx1"/>
                          </a:solidFill>
                          <a:effectLst/>
                          <a:latin typeface="Arial" panose="020B0604020202020204" pitchFamily="34" charset="0"/>
                        </a:rPr>
                        <a:t>99.0 </a:t>
                      </a:r>
                      <a:endParaRPr lang="en-ZA" sz="1400" b="0" i="0" u="none" strike="noStrike" dirty="0">
                        <a:solidFill>
                          <a:schemeClr val="tx1"/>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196062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118481"/>
            <a:ext cx="8736495" cy="336407"/>
          </a:xfrm>
        </p:spPr>
        <p:txBody>
          <a:bodyPr>
            <a:normAutofit fontScale="90000"/>
          </a:bodyPr>
          <a:lstStyle/>
          <a:p>
            <a:pPr algn="ctr"/>
            <a:r>
              <a:rPr lang="en-ZA" sz="1600" b="1" dirty="0" smtClean="0">
                <a:solidFill>
                  <a:prstClr val="black"/>
                </a:solidFill>
              </a:rPr>
              <a:t/>
            </a:r>
            <a:br>
              <a:rPr lang="en-ZA" sz="1600" b="1" dirty="0" smtClean="0">
                <a:solidFill>
                  <a:prstClr val="black"/>
                </a:solidFill>
              </a:rPr>
            </a:br>
            <a:r>
              <a:rPr lang="en-ZA" sz="1600" b="1" dirty="0">
                <a:solidFill>
                  <a:prstClr val="black"/>
                </a:solidFill>
              </a:rPr>
              <a:t/>
            </a:r>
            <a:br>
              <a:rPr lang="en-ZA" sz="1600" b="1" dirty="0">
                <a:solidFill>
                  <a:prstClr val="black"/>
                </a:solidFill>
              </a:rPr>
            </a:br>
            <a:r>
              <a:rPr lang="en-ZA" sz="1600" b="1" dirty="0" smtClean="0">
                <a:solidFill>
                  <a:prstClr val="black"/>
                </a:solidFill>
              </a:rPr>
              <a:t/>
            </a:r>
            <a:br>
              <a:rPr lang="en-ZA" sz="1600" b="1" dirty="0" smtClean="0">
                <a:solidFill>
                  <a:prstClr val="black"/>
                </a:solidFill>
              </a:rPr>
            </a:br>
            <a:r>
              <a:rPr lang="en-ZA" sz="1600" b="1" dirty="0">
                <a:solidFill>
                  <a:srgbClr val="37A76F">
                    <a:lumMod val="75000"/>
                  </a:srgbClr>
                </a:solidFill>
              </a:rPr>
              <a:t>DEPARTMENTAL FINANCIAL </a:t>
            </a:r>
            <a:r>
              <a:rPr lang="en-ZA" sz="1600" b="1" dirty="0" smtClean="0">
                <a:solidFill>
                  <a:srgbClr val="37A76F">
                    <a:lumMod val="75000"/>
                  </a:srgbClr>
                </a:solidFill>
              </a:rPr>
              <a:t>OVERVIEW</a:t>
            </a:r>
            <a:br>
              <a:rPr lang="en-ZA" sz="1600" b="1" dirty="0" smtClean="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endParaRPr lang="en-ZA" sz="1600" b="1" dirty="0">
              <a:solidFill>
                <a:srgbClr val="37A76F">
                  <a:lumMod val="75000"/>
                </a:srgbClr>
              </a:solidFill>
            </a:endParaRPr>
          </a:p>
        </p:txBody>
      </p:sp>
      <p:sp>
        <p:nvSpPr>
          <p:cNvPr id="3" name="Content Placeholder 2"/>
          <p:cNvSpPr>
            <a:spLocks noGrp="1"/>
          </p:cNvSpPr>
          <p:nvPr>
            <p:ph idx="1"/>
          </p:nvPr>
        </p:nvSpPr>
        <p:spPr>
          <a:xfrm>
            <a:off x="198783" y="1454888"/>
            <a:ext cx="8736495" cy="5133976"/>
          </a:xfrm>
        </p:spPr>
        <p:txBody>
          <a:bodyPr>
            <a:noAutofit/>
          </a:bodyPr>
          <a:lstStyle/>
          <a:p>
            <a:pPr marL="0" indent="0" algn="just">
              <a:lnSpc>
                <a:spcPct val="100000"/>
              </a:lnSpc>
              <a:buNone/>
            </a:pPr>
            <a:r>
              <a:rPr lang="en-ZA" sz="1400" dirty="0">
                <a:latin typeface="+mn-lt"/>
                <a:ea typeface="Calibri" panose="020F0502020204030204" pitchFamily="34" charset="0"/>
              </a:rPr>
              <a:t>The final appropriation for the department is R244.3 million with actual expenditure of R241.8 million which translates to 99.0%. </a:t>
            </a:r>
          </a:p>
          <a:p>
            <a:pPr marL="0" indent="0" algn="just">
              <a:lnSpc>
                <a:spcPct val="100000"/>
              </a:lnSpc>
              <a:buNone/>
            </a:pPr>
            <a:r>
              <a:rPr lang="fr-FR" sz="1400" b="1" dirty="0">
                <a:latin typeface="+mn-lt"/>
                <a:ea typeface="Calibri" panose="020F0502020204030204" pitchFamily="34" charset="0"/>
              </a:rPr>
              <a:t>Programme 1: Administration - (R3 691 000.00)</a:t>
            </a:r>
          </a:p>
          <a:p>
            <a:pPr marL="0" indent="0" algn="just">
              <a:lnSpc>
                <a:spcPct val="100000"/>
              </a:lnSpc>
              <a:buNone/>
            </a:pPr>
            <a:r>
              <a:rPr lang="en-ZA" sz="1400" dirty="0">
                <a:latin typeface="+mn-lt"/>
                <a:ea typeface="Calibri" panose="020F0502020204030204" pitchFamily="34" charset="0"/>
              </a:rPr>
              <a:t>The final appropriation for the programme is R96.0 million with actual expenditure of R99.7 million which translate to 103.8%. The overspending in this programme is mainly due to:</a:t>
            </a:r>
          </a:p>
          <a:p>
            <a:pPr algn="just">
              <a:lnSpc>
                <a:spcPct val="100000"/>
              </a:lnSpc>
            </a:pPr>
            <a:r>
              <a:rPr lang="en-ZA" sz="1400" dirty="0">
                <a:latin typeface="+mn-lt"/>
                <a:ea typeface="Calibri" panose="020F0502020204030204" pitchFamily="34" charset="0"/>
              </a:rPr>
              <a:t>The new function in Ministry that was introduced as part of the reconfiguration through the National Macro Organisation of Government (NMOG). </a:t>
            </a:r>
          </a:p>
          <a:p>
            <a:pPr algn="just">
              <a:lnSpc>
                <a:spcPct val="100000"/>
              </a:lnSpc>
            </a:pPr>
            <a:r>
              <a:rPr lang="en-ZA" sz="1400" dirty="0">
                <a:latin typeface="+mn-lt"/>
                <a:ea typeface="Calibri" panose="020F0502020204030204" pitchFamily="34" charset="0"/>
              </a:rPr>
              <a:t>Payment for loss of office gratuity for former Minister as Member of Parliament effective 11 June 2019 after having served more than five years, she was entitled to a once-off payment equal to four months pensionable salary for every five years of service. The payment of non-pensionable salary is in line with the Independent Commission for the Remuneration of Public Office Bearers. </a:t>
            </a:r>
          </a:p>
          <a:p>
            <a:pPr algn="just">
              <a:lnSpc>
                <a:spcPct val="100000"/>
              </a:lnSpc>
            </a:pPr>
            <a:r>
              <a:rPr lang="en-ZA" sz="1400" dirty="0">
                <a:latin typeface="+mn-lt"/>
                <a:ea typeface="Calibri" panose="020F0502020204030204" pitchFamily="34" charset="0"/>
              </a:rPr>
              <a:t>The goods and services expenditure linked to the new function in the Ministry as part of NMOG contributed to the overspending in this category of expenditure. </a:t>
            </a:r>
          </a:p>
          <a:p>
            <a:pPr marL="0" indent="0" algn="just">
              <a:lnSpc>
                <a:spcPct val="100000"/>
              </a:lnSpc>
              <a:buNone/>
            </a:pPr>
            <a:r>
              <a:rPr lang="en-ZA" sz="1400" i="1" dirty="0">
                <a:latin typeface="+mn-lt"/>
                <a:ea typeface="Calibri" panose="020F0502020204030204" pitchFamily="34" charset="0"/>
              </a:rPr>
              <a:t>The department applied for additional funding</a:t>
            </a:r>
            <a:r>
              <a:rPr lang="en-ZA" sz="1400" dirty="0">
                <a:latin typeface="+mn-lt"/>
                <a:ea typeface="Calibri" panose="020F0502020204030204" pitchFamily="34" charset="0"/>
              </a:rPr>
              <a:t> </a:t>
            </a:r>
            <a:r>
              <a:rPr lang="en-ZA" sz="1400" i="1" dirty="0">
                <a:latin typeface="Calibri" panose="020F0502020204030204" pitchFamily="34" charset="0"/>
                <a:ea typeface="Times New Roman" panose="02020603050405020304" pitchFamily="18" charset="0"/>
              </a:rPr>
              <a:t>for unforeseeable and unavoidable expenditure through the </a:t>
            </a:r>
            <a:r>
              <a:rPr lang="en-ZA" sz="1400" i="1" dirty="0" smtClean="0">
                <a:latin typeface="Calibri" panose="020F0502020204030204" pitchFamily="34" charset="0"/>
                <a:ea typeface="Times New Roman" panose="02020603050405020304" pitchFamily="18" charset="0"/>
              </a:rPr>
              <a:t>2019 MINCOMBUD </a:t>
            </a:r>
            <a:r>
              <a:rPr lang="en-ZA" sz="1400" i="1" dirty="0">
                <a:latin typeface="Calibri" panose="020F0502020204030204" pitchFamily="34" charset="0"/>
                <a:ea typeface="Times New Roman" panose="02020603050405020304" pitchFamily="18" charset="0"/>
              </a:rPr>
              <a:t>process to fund the new function in Ministry but the application was not approved</a:t>
            </a:r>
            <a:r>
              <a:rPr lang="en-ZA" sz="1400" i="1" dirty="0" smtClean="0">
                <a:latin typeface="Calibri" panose="020F0502020204030204" pitchFamily="34" charset="0"/>
                <a:ea typeface="Times New Roman" panose="02020603050405020304" pitchFamily="18" charset="0"/>
              </a:rPr>
              <a:t>.</a:t>
            </a:r>
          </a:p>
          <a:p>
            <a:pPr algn="just">
              <a:lnSpc>
                <a:spcPct val="100000"/>
              </a:lnSpc>
            </a:pPr>
            <a:r>
              <a:rPr lang="en-ZA" sz="1400" dirty="0">
                <a:latin typeface="+mn-lt"/>
                <a:ea typeface="Calibri" panose="020F0502020204030204" pitchFamily="34" charset="0"/>
              </a:rPr>
              <a:t>The clearing of the advances paid to Department of International Relations and Cooperation. This relate to final expenditure for CSW62 and CSW63 which took place in March 2017 and March 2018 respectively. The advances paid to DIRCO was less than the actual claims received by the department. In addition, the department also prioritised the payment of Microsoft Back-end licenses. </a:t>
            </a:r>
          </a:p>
          <a:p>
            <a:pPr algn="just">
              <a:lnSpc>
                <a:spcPct val="100000"/>
              </a:lnSpc>
            </a:pPr>
            <a:endParaRPr lang="en-ZA" sz="1400" i="1"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xmlns="" val="2503147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336407"/>
          </a:xfrm>
        </p:spPr>
        <p:txBody>
          <a:bodyPr>
            <a:normAutofit fontScale="90000"/>
          </a:bodyPr>
          <a:lstStyle/>
          <a:p>
            <a:pPr algn="ctr"/>
            <a:r>
              <a:rPr lang="en-ZA" sz="1600" b="1" dirty="0" smtClean="0">
                <a:solidFill>
                  <a:prstClr val="black"/>
                </a:solidFill>
              </a:rPr>
              <a:t/>
            </a:r>
            <a:br>
              <a:rPr lang="en-ZA" sz="1600" b="1" dirty="0" smtClean="0">
                <a:solidFill>
                  <a:prstClr val="black"/>
                </a:solidFill>
              </a:rPr>
            </a:br>
            <a:r>
              <a:rPr lang="en-ZA" sz="1600" b="1" dirty="0">
                <a:solidFill>
                  <a:prstClr val="black"/>
                </a:solidFill>
              </a:rPr>
              <a:t/>
            </a:r>
            <a:br>
              <a:rPr lang="en-ZA" sz="1600" b="1" dirty="0">
                <a:solidFill>
                  <a:prstClr val="black"/>
                </a:solidFill>
              </a:rPr>
            </a:br>
            <a:r>
              <a:rPr lang="en-ZA" sz="1600" b="1" dirty="0" smtClean="0">
                <a:solidFill>
                  <a:prstClr val="black"/>
                </a:solidFill>
              </a:rPr>
              <a:t/>
            </a:r>
            <a:br>
              <a:rPr lang="en-ZA" sz="1600" b="1" dirty="0" smtClean="0">
                <a:solidFill>
                  <a:prstClr val="black"/>
                </a:solidFill>
              </a:rPr>
            </a:br>
            <a:r>
              <a:rPr lang="en-ZA" sz="1600" b="1" dirty="0">
                <a:solidFill>
                  <a:srgbClr val="37A76F">
                    <a:lumMod val="75000"/>
                  </a:srgbClr>
                </a:solidFill>
              </a:rPr>
              <a:t>DEPARTMENTAL FINANCIAL </a:t>
            </a:r>
            <a:r>
              <a:rPr lang="en-ZA" sz="1600" b="1" dirty="0" smtClean="0">
                <a:solidFill>
                  <a:srgbClr val="37A76F">
                    <a:lumMod val="75000"/>
                  </a:srgbClr>
                </a:solidFill>
              </a:rPr>
              <a:t>OVERVIEW</a:t>
            </a:r>
            <a:br>
              <a:rPr lang="en-ZA" sz="1600" b="1" dirty="0" smtClean="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endParaRPr lang="en-ZA" sz="1600" b="1" dirty="0">
              <a:solidFill>
                <a:srgbClr val="37A76F">
                  <a:lumMod val="75000"/>
                </a:srgbClr>
              </a:solidFill>
            </a:endParaRPr>
          </a:p>
        </p:txBody>
      </p:sp>
      <p:sp>
        <p:nvSpPr>
          <p:cNvPr id="3" name="Content Placeholder 2"/>
          <p:cNvSpPr>
            <a:spLocks noGrp="1"/>
          </p:cNvSpPr>
          <p:nvPr>
            <p:ph idx="1"/>
          </p:nvPr>
        </p:nvSpPr>
        <p:spPr>
          <a:xfrm>
            <a:off x="198783" y="1466850"/>
            <a:ext cx="8736495" cy="5133976"/>
          </a:xfrm>
        </p:spPr>
        <p:txBody>
          <a:bodyPr>
            <a:noAutofit/>
          </a:bodyPr>
          <a:lstStyle/>
          <a:p>
            <a:pPr marL="0" indent="0" algn="just">
              <a:lnSpc>
                <a:spcPct val="115000"/>
              </a:lnSpc>
              <a:spcAft>
                <a:spcPts val="1000"/>
              </a:spcAft>
              <a:buNone/>
            </a:pPr>
            <a:r>
              <a:rPr lang="en-ZA" sz="1400" b="1" dirty="0" smtClean="0">
                <a:latin typeface="+mn-lt"/>
                <a:ea typeface="Calibri" panose="020F0502020204030204" pitchFamily="34" charset="0"/>
              </a:rPr>
              <a:t>Programme </a:t>
            </a:r>
            <a:r>
              <a:rPr lang="en-ZA" sz="1400" b="1" dirty="0">
                <a:latin typeface="+mn-lt"/>
                <a:ea typeface="Calibri" panose="020F0502020204030204" pitchFamily="34" charset="0"/>
              </a:rPr>
              <a:t>3: Policy, Stakeholder and knowledge Management </a:t>
            </a:r>
            <a:r>
              <a:rPr lang="en-ZA" sz="1400" b="1" dirty="0" smtClean="0">
                <a:latin typeface="+mn-lt"/>
                <a:ea typeface="Calibri" panose="020F0502020204030204" pitchFamily="34" charset="0"/>
              </a:rPr>
              <a:t>- </a:t>
            </a:r>
            <a:r>
              <a:rPr lang="en-ZA" sz="1400" b="1" dirty="0">
                <a:latin typeface="+mn-lt"/>
                <a:ea typeface="Calibri" panose="020F0502020204030204" pitchFamily="34" charset="0"/>
              </a:rPr>
              <a:t>R2 605 </a:t>
            </a:r>
            <a:r>
              <a:rPr lang="en-ZA" sz="1400" b="1" dirty="0" smtClean="0">
                <a:latin typeface="+mn-lt"/>
                <a:ea typeface="Calibri" panose="020F0502020204030204" pitchFamily="34" charset="0"/>
              </a:rPr>
              <a:t>000.00</a:t>
            </a:r>
          </a:p>
          <a:p>
            <a:pPr marL="0" indent="0" algn="just">
              <a:lnSpc>
                <a:spcPct val="115000"/>
              </a:lnSpc>
              <a:spcAft>
                <a:spcPts val="1000"/>
              </a:spcAft>
              <a:buNone/>
            </a:pPr>
            <a:r>
              <a:rPr lang="en-ZA" sz="1400" dirty="0">
                <a:latin typeface="+mn-lt"/>
                <a:ea typeface="Calibri" panose="020F0502020204030204" pitchFamily="34" charset="0"/>
              </a:rPr>
              <a:t>The final appropriation is R39.9 million for the programme with actual expenditure of R33.7 million which translate to 84.5%. The underspending of R6.2 million is as a result of the following:</a:t>
            </a:r>
          </a:p>
          <a:p>
            <a:pPr algn="just">
              <a:lnSpc>
                <a:spcPct val="115000"/>
              </a:lnSpc>
              <a:spcAft>
                <a:spcPts val="1000"/>
              </a:spcAft>
            </a:pPr>
            <a:r>
              <a:rPr lang="en-ZA" sz="1400" dirty="0">
                <a:latin typeface="+mn-lt"/>
                <a:ea typeface="Calibri" panose="020F0502020204030204" pitchFamily="34" charset="0"/>
              </a:rPr>
              <a:t>Vacant posts not filled by the end of the financial year in line with the Budget Committee decision not to fill these posts. The under spending from these posts were reprioritised within the compensation of employee allocation of the department to fund additional posts in Ministry.</a:t>
            </a:r>
          </a:p>
          <a:p>
            <a:pPr algn="just">
              <a:lnSpc>
                <a:spcPct val="115000"/>
              </a:lnSpc>
              <a:spcAft>
                <a:spcPts val="1000"/>
              </a:spcAft>
            </a:pPr>
            <a:r>
              <a:rPr lang="en-ZA" sz="1400" dirty="0">
                <a:latin typeface="+mn-lt"/>
                <a:ea typeface="Calibri" panose="020F0502020204030204" pitchFamily="34" charset="0"/>
              </a:rPr>
              <a:t>The underspending is due to scaling down of stakeholder engagement activities that were planned to take place in the last quarter of the financial year under review. The savings arising from these activities was utilised to minimise the spending pressure that existed in programme 1: Administration.</a:t>
            </a:r>
          </a:p>
          <a:p>
            <a:pPr algn="just">
              <a:lnSpc>
                <a:spcPct val="115000"/>
              </a:lnSpc>
              <a:spcAft>
                <a:spcPts val="1000"/>
              </a:spcAft>
            </a:pPr>
            <a:r>
              <a:rPr lang="en-ZA" sz="1400" dirty="0">
                <a:latin typeface="+mn-lt"/>
                <a:ea typeface="Calibri" panose="020F0502020204030204" pitchFamily="34" charset="0"/>
              </a:rPr>
              <a:t>The underspending relate to funds that were budgeted for the procurement of replacement of old laptops for officials in the department. The procurement was not finalised because the responses from the market to the request for quotation issued by the department did not include the warranty.</a:t>
            </a:r>
          </a:p>
          <a:p>
            <a:pPr marL="0" indent="0" algn="just">
              <a:lnSpc>
                <a:spcPct val="100000"/>
              </a:lnSpc>
              <a:buNone/>
            </a:pPr>
            <a:r>
              <a:rPr lang="en-ZA" sz="1400" dirty="0">
                <a:latin typeface="+mn-lt"/>
                <a:ea typeface="Calibri" panose="020F0502020204030204" pitchFamily="34" charset="0"/>
              </a:rPr>
              <a:t> </a:t>
            </a:r>
          </a:p>
        </p:txBody>
      </p:sp>
    </p:spTree>
    <p:extLst>
      <p:ext uri="{BB962C8B-B14F-4D97-AF65-F5344CB8AC3E}">
        <p14:creationId xmlns:p14="http://schemas.microsoft.com/office/powerpoint/2010/main" xmlns="" val="248573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94517730"/>
              </p:ext>
            </p:extLst>
          </p:nvPr>
        </p:nvGraphicFramePr>
        <p:xfrm>
          <a:off x="198783" y="1912149"/>
          <a:ext cx="8736495" cy="4550634"/>
        </p:xfrm>
        <a:graphic>
          <a:graphicData uri="http://schemas.openxmlformats.org/drawingml/2006/table">
            <a:tbl>
              <a:tblPr firstRow="1" bandRow="1">
                <a:tableStyleId>{5C22544A-7EE6-4342-B048-85BDC9FD1C3A}</a:tableStyleId>
              </a:tblPr>
              <a:tblGrid>
                <a:gridCol w="2713777"/>
                <a:gridCol w="6022718"/>
              </a:tblGrid>
              <a:tr h="527274">
                <a:tc>
                  <a:txBody>
                    <a:bodyPr/>
                    <a:lstStyle/>
                    <a:p>
                      <a:r>
                        <a:rPr lang="en-US" sz="1600" dirty="0" smtClean="0">
                          <a:latin typeface="Arial" panose="020B0604020202020204" pitchFamily="34" charset="0"/>
                          <a:cs typeface="Arial" panose="020B0604020202020204" pitchFamily="34" charset="0"/>
                        </a:rPr>
                        <a:t>MTSF Priority</a:t>
                      </a:r>
                      <a:endParaRPr lang="en-ZA"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PSCKM contribution</a:t>
                      </a:r>
                      <a:endParaRPr lang="en-ZA" sz="1600" dirty="0">
                        <a:latin typeface="Arial" panose="020B0604020202020204" pitchFamily="34" charset="0"/>
                        <a:cs typeface="Arial" panose="020B0604020202020204" pitchFamily="34" charset="0"/>
                      </a:endParaRPr>
                    </a:p>
                  </a:txBody>
                  <a:tcPr/>
                </a:tc>
              </a:tr>
              <a:tr h="527274">
                <a:tc>
                  <a:txBody>
                    <a:bodyPr/>
                    <a:lstStyle/>
                    <a:p>
                      <a:r>
                        <a:rPr lang="en-ZA" sz="1600" b="1" kern="1200" dirty="0" smtClean="0">
                          <a:solidFill>
                            <a:schemeClr val="dk1"/>
                          </a:solidFill>
                          <a:effectLst/>
                          <a:latin typeface="Arial" panose="020B0604020202020204" pitchFamily="34" charset="0"/>
                          <a:ea typeface="+mn-ea"/>
                          <a:cs typeface="Arial" panose="020B0604020202020204" pitchFamily="34" charset="0"/>
                        </a:rPr>
                        <a:t>Priority 6: </a:t>
                      </a:r>
                    </a:p>
                    <a:p>
                      <a:r>
                        <a:rPr lang="en-ZA" sz="1600" b="1" kern="1200" dirty="0" smtClean="0">
                          <a:solidFill>
                            <a:schemeClr val="dk1"/>
                          </a:solidFill>
                          <a:effectLst/>
                          <a:latin typeface="Arial" panose="020B0604020202020204" pitchFamily="34" charset="0"/>
                          <a:ea typeface="+mn-ea"/>
                          <a:cs typeface="Arial" panose="020B0604020202020204" pitchFamily="34" charset="0"/>
                        </a:rPr>
                        <a:t>Social Cohesion and Safer Communities</a:t>
                      </a:r>
                      <a:endParaRPr lang="en-ZA" sz="1600" b="1" dirty="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US" sz="1200" dirty="0" smtClean="0">
                          <a:latin typeface="Arial" panose="020B0604020202020204" pitchFamily="34" charset="0"/>
                          <a:cs typeface="Arial" panose="020B0604020202020204" pitchFamily="34" charset="0"/>
                        </a:rPr>
                        <a:t>Outcome: Levels of marginalisation, stigmatisation and discrimination and violence against women, girls and persons with disabilities reduced</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 Mass media campaign to end GBVF as required by the GBVF National Strategic Plan</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Establishment</a:t>
                      </a:r>
                      <a:r>
                        <a:rPr lang="en-US" sz="1200" baseline="0" dirty="0" smtClean="0">
                          <a:latin typeface="Arial" panose="020B0604020202020204" pitchFamily="34" charset="0"/>
                          <a:cs typeface="Arial" panose="020B0604020202020204" pitchFamily="34" charset="0"/>
                        </a:rPr>
                        <a:t> of GBVF Council and Coordination of Machineries for WYPD</a:t>
                      </a: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Contribute to development</a:t>
                      </a:r>
                      <a:r>
                        <a:rPr lang="en-US" sz="1200" baseline="0" dirty="0" smtClean="0">
                          <a:latin typeface="Arial" panose="020B0604020202020204" pitchFamily="34" charset="0"/>
                          <a:cs typeface="Arial" panose="020B0604020202020204" pitchFamily="34" charset="0"/>
                        </a:rPr>
                        <a:t> of government-wide impacts, outcomes, indicators and targets relating to WYPD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Responsible for government-wide performance monitoring and analysis of gender data</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Contribute to outcome on equal opportunities, inclusion and redress through outreach initiatives and behavior change campaigns on </a:t>
                      </a:r>
                      <a:r>
                        <a:rPr lang="en-US" sz="1200" b="0" dirty="0" smtClean="0">
                          <a:latin typeface="Arial" panose="020B0604020202020204" pitchFamily="34" charset="0"/>
                          <a:cs typeface="Arial" panose="020B0604020202020204" pitchFamily="34" charset="0"/>
                        </a:rPr>
                        <a:t>gender</a:t>
                      </a:r>
                    </a:p>
                  </a:txBody>
                  <a:tcPr/>
                </a:tc>
              </a:tr>
              <a:tr h="52727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Priority 7: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A Better Africa and World</a:t>
                      </a:r>
                      <a:endParaRPr lang="en-ZA" sz="1800" b="1" kern="1200" dirty="0" smtClean="0">
                        <a:solidFill>
                          <a:schemeClr val="dk1"/>
                        </a:solidFill>
                        <a:effectLst/>
                        <a:latin typeface="+mn-lt"/>
                        <a:ea typeface="+mn-ea"/>
                        <a:cs typeface="+mn-cs"/>
                      </a:endParaRPr>
                    </a:p>
                  </a:txBody>
                  <a:tcPr/>
                </a:tc>
                <a:tc>
                  <a:txBody>
                    <a:bodyPr/>
                    <a:lstStyle/>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Outcomes: Strengthened women, youth and disability rights agenda within global, continental and regional platforms, institutions and engagements towards a better Africa and world)</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Contribute to development</a:t>
                      </a:r>
                      <a:r>
                        <a:rPr lang="en-US" sz="1200" baseline="0" dirty="0" smtClean="0">
                          <a:latin typeface="Arial" panose="020B0604020202020204" pitchFamily="34" charset="0"/>
                          <a:cs typeface="Arial" panose="020B0604020202020204" pitchFamily="34" charset="0"/>
                        </a:rPr>
                        <a:t> of government-wide impacts, outcomes, indicators and targets relating to WYPD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Responsible for government-wide performance monitoring and analysis of gender data</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Direct contribution to outcome on Women, youth and disability empowerment and gender equality advanced through multi-lateral forums and engagements and compliance </a:t>
                      </a:r>
                      <a:endParaRPr lang="en-US" sz="1200" b="0" dirty="0" smtClean="0">
                        <a:latin typeface="Arial" panose="020B0604020202020204" pitchFamily="34" charset="0"/>
                        <a:cs typeface="Arial" panose="020B0604020202020204" pitchFamily="34" charset="0"/>
                      </a:endParaRPr>
                    </a:p>
                  </a:txBody>
                  <a:tcPr/>
                </a:tc>
              </a:tr>
            </a:tbl>
          </a:graphicData>
        </a:graphic>
      </p:graphicFrame>
      <p:sp>
        <p:nvSpPr>
          <p:cNvPr id="4" name="Title 1"/>
          <p:cNvSpPr txBox="1">
            <a:spLocks/>
          </p:cNvSpPr>
          <p:nvPr/>
        </p:nvSpPr>
        <p:spPr>
          <a:xfrm>
            <a:off x="2411803" y="162382"/>
            <a:ext cx="5882192" cy="6489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gn="ctr"/>
            <a:r>
              <a:rPr lang="en-US" dirty="0" smtClean="0"/>
              <a:t>Non-financial performance</a:t>
            </a:r>
            <a:endParaRPr lang="en-ZA" dirty="0"/>
          </a:p>
        </p:txBody>
      </p:sp>
      <p:sp>
        <p:nvSpPr>
          <p:cNvPr id="6" name="Title 1"/>
          <p:cNvSpPr>
            <a:spLocks noGrp="1"/>
          </p:cNvSpPr>
          <p:nvPr>
            <p:ph type="title"/>
          </p:nvPr>
        </p:nvSpPr>
        <p:spPr>
          <a:xfrm>
            <a:off x="198783" y="1130443"/>
            <a:ext cx="8736495" cy="767931"/>
          </a:xfrm>
        </p:spPr>
        <p:txBody>
          <a:bodyPr>
            <a:normAutofit/>
          </a:bodyPr>
          <a:lstStyle/>
          <a:p>
            <a:r>
              <a:rPr lang="en-US" sz="3200" dirty="0" smtClean="0"/>
              <a:t>PSCKM links with MTSF priorities</a:t>
            </a:r>
            <a:endParaRPr lang="en-ZA" sz="3200" dirty="0"/>
          </a:p>
        </p:txBody>
      </p:sp>
    </p:spTree>
    <p:extLst>
      <p:ext uri="{BB962C8B-B14F-4D97-AF65-F5344CB8AC3E}">
        <p14:creationId xmlns:p14="http://schemas.microsoft.com/office/powerpoint/2010/main" xmlns="" val="14576091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74A6C-524B-6448-BD6E-20FF6B56B986}"/>
              </a:ext>
            </a:extLst>
          </p:cNvPr>
          <p:cNvSpPr>
            <a:spLocks noGrp="1"/>
          </p:cNvSpPr>
          <p:nvPr>
            <p:ph type="title"/>
          </p:nvPr>
        </p:nvSpPr>
        <p:spPr>
          <a:xfrm>
            <a:off x="198783" y="1129554"/>
            <a:ext cx="8736495" cy="412376"/>
          </a:xfrm>
        </p:spPr>
        <p:txBody>
          <a:bodyPr>
            <a:normAutofit/>
          </a:bodyPr>
          <a:lstStyle/>
          <a:p>
            <a:pPr lvl="1" algn="ctr" rtl="0">
              <a:lnSpc>
                <a:spcPct val="90000"/>
              </a:lnSpc>
              <a:spcBef>
                <a:spcPct val="0"/>
              </a:spcBef>
            </a:pPr>
            <a:r>
              <a:rPr lang="en-ZA" sz="1400" b="1" kern="1200" dirty="0">
                <a:solidFill>
                  <a:srgbClr val="37A76F">
                    <a:lumMod val="75000"/>
                  </a:srgbClr>
                </a:solidFill>
                <a:latin typeface="Arial" panose="020B0604020202020204" pitchFamily="34" charset="0"/>
                <a:ea typeface="+mj-ea"/>
                <a:cs typeface="Arial" panose="020B0604020202020204" pitchFamily="34" charset="0"/>
              </a:rPr>
              <a:t>OVERALL FINANCIAL PERFORMANCE </a:t>
            </a:r>
            <a:r>
              <a:rPr lang="en-ZA" sz="1400" b="1" kern="1200" dirty="0" smtClean="0">
                <a:solidFill>
                  <a:srgbClr val="37A76F">
                    <a:lumMod val="75000"/>
                  </a:srgbClr>
                </a:solidFill>
                <a:latin typeface="Arial" panose="020B0604020202020204" pitchFamily="34" charset="0"/>
                <a:ea typeface="+mj-ea"/>
                <a:cs typeface="Arial" panose="020B0604020202020204" pitchFamily="34" charset="0"/>
              </a:rPr>
              <a:t>- ECONOMIC </a:t>
            </a:r>
            <a:r>
              <a:rPr lang="en-ZA" sz="1400" b="1" kern="1200" dirty="0">
                <a:solidFill>
                  <a:srgbClr val="37A76F">
                    <a:lumMod val="75000"/>
                  </a:srgbClr>
                </a:solidFill>
                <a:latin typeface="Arial" panose="020B0604020202020204" pitchFamily="34" charset="0"/>
                <a:ea typeface="+mj-ea"/>
                <a:cs typeface="Arial" panose="020B0604020202020204" pitchFamily="34" charset="0"/>
              </a:rPr>
              <a:t>CLASSIFICATION</a:t>
            </a:r>
            <a:endParaRPr lang="en-US" sz="1400" b="1" kern="1200" dirty="0">
              <a:solidFill>
                <a:srgbClr val="37A76F">
                  <a:lumMod val="75000"/>
                </a:srgbClr>
              </a:solidFill>
              <a:latin typeface="Arial" panose="020B0604020202020204" pitchFamily="34" charset="0"/>
              <a:ea typeface="+mj-ea"/>
              <a:cs typeface="Arial" panose="020B0604020202020204" pitchFamily="34" charset="0"/>
            </a:endParaRPr>
          </a:p>
        </p:txBody>
      </p:sp>
      <p:graphicFrame>
        <p:nvGraphicFramePr>
          <p:cNvPr id="5" name="Content Placeholder 4"/>
          <p:cNvGraphicFramePr>
            <a:graphicFrameLocks noGrp="1"/>
          </p:cNvGraphicFramePr>
          <p:nvPr>
            <p:ph idx="1"/>
            <p:extLst/>
          </p:nvPr>
        </p:nvGraphicFramePr>
        <p:xfrm>
          <a:off x="457200" y="1571721"/>
          <a:ext cx="8229600" cy="4063536"/>
        </p:xfrm>
        <a:graphic>
          <a:graphicData uri="http://schemas.openxmlformats.org/drawingml/2006/table">
            <a:tbl>
              <a:tblPr firstRow="1" firstCol="1" bandRow="1"/>
              <a:tblGrid>
                <a:gridCol w="2864230"/>
                <a:gridCol w="1623367"/>
                <a:gridCol w="1450230"/>
                <a:gridCol w="1053868"/>
                <a:gridCol w="1237905"/>
              </a:tblGrid>
              <a:tr h="1166964">
                <a:tc>
                  <a:txBody>
                    <a:bodyPr/>
                    <a:lstStyle/>
                    <a:p>
                      <a:pPr algn="ctr" rtl="0" fontAlgn="ctr"/>
                      <a:r>
                        <a:rPr lang="en-ZA" sz="1400" b="1" i="0" u="none" strike="noStrike" dirty="0">
                          <a:solidFill>
                            <a:srgbClr val="000000"/>
                          </a:solidFill>
                          <a:effectLst/>
                          <a:latin typeface="Arial" panose="020B0604020202020204" pitchFamily="34" charset="0"/>
                        </a:rPr>
                        <a:t>Economic Classification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rtl="0" fontAlgn="ctr"/>
                      <a:r>
                        <a:rPr lang="en-ZA" sz="1400" b="1" i="0" u="none" strike="noStrike" dirty="0" smtClean="0">
                          <a:solidFill>
                            <a:srgbClr val="000000"/>
                          </a:solidFill>
                          <a:effectLst/>
                          <a:latin typeface="Arial" panose="020B0604020202020204" pitchFamily="34" charset="0"/>
                        </a:rPr>
                        <a:t>Final</a:t>
                      </a:r>
                    </a:p>
                    <a:p>
                      <a:pPr algn="ctr" rtl="0" fontAlgn="ctr"/>
                      <a:r>
                        <a:rPr lang="en-ZA" sz="1400" b="1" i="0" u="none" strike="noStrike" dirty="0" smtClean="0">
                          <a:solidFill>
                            <a:srgbClr val="000000"/>
                          </a:solidFill>
                          <a:effectLst/>
                          <a:latin typeface="Arial" panose="020B0604020202020204" pitchFamily="34" charset="0"/>
                        </a:rPr>
                        <a:t>Appropriation</a:t>
                      </a:r>
                      <a:endParaRPr lang="en-ZA" sz="1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400" b="1" i="0" u="none" strike="noStrike" dirty="0">
                          <a:solidFill>
                            <a:srgbClr val="000000"/>
                          </a:solidFill>
                          <a:effectLst/>
                          <a:latin typeface="Arial" panose="020B0604020202020204" pitchFamily="34" charset="0"/>
                        </a:rPr>
                        <a:t>Actual Expenditure as at 31 </a:t>
                      </a:r>
                      <a:r>
                        <a:rPr lang="en-ZA" sz="1400" b="1" i="0" u="none" strike="noStrike" dirty="0" smtClean="0">
                          <a:solidFill>
                            <a:srgbClr val="000000"/>
                          </a:solidFill>
                          <a:effectLst/>
                          <a:latin typeface="Arial" panose="020B0604020202020204" pitchFamily="34" charset="0"/>
                        </a:rPr>
                        <a:t>March 2020</a:t>
                      </a:r>
                      <a:endParaRPr lang="en-ZA" sz="1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400" b="1" i="0" u="none" strike="noStrike" dirty="0">
                          <a:solidFill>
                            <a:srgbClr val="000000"/>
                          </a:solidFill>
                          <a:effectLst/>
                          <a:latin typeface="Arial" panose="020B0604020202020204" pitchFamily="34" charset="0"/>
                        </a:rPr>
                        <a:t>Available Budget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400" b="1" i="0" u="none" strike="noStrike" dirty="0">
                          <a:solidFill>
                            <a:srgbClr val="000000"/>
                          </a:solidFill>
                          <a:effectLst/>
                          <a:latin typeface="Arial" panose="020B0604020202020204" pitchFamily="34" charset="0"/>
                        </a:rPr>
                        <a:t> Expenditure as  % of Budget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82762">
                <a:tc>
                  <a:txBody>
                    <a:bodyPr/>
                    <a:lstStyle/>
                    <a:p>
                      <a:pPr algn="just" rtl="0" fontAlgn="ctr"/>
                      <a:r>
                        <a:rPr lang="en-ZA" sz="1400" b="0" i="0" u="none" strike="noStrike" dirty="0">
                          <a:solidFill>
                            <a:schemeClr val="tx1"/>
                          </a:solidFill>
                          <a:effectLst/>
                          <a:latin typeface="Arial" panose="020B0604020202020204" pitchFamily="34" charset="0"/>
                        </a:rPr>
                        <a:t>Compensation of Employees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90 322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89 505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817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kern="1200" dirty="0">
                          <a:solidFill>
                            <a:schemeClr val="tx1"/>
                          </a:solidFill>
                          <a:effectLst/>
                          <a:latin typeface="Arial" panose="020B0604020202020204" pitchFamily="34" charset="0"/>
                          <a:ea typeface="+mn-ea"/>
                          <a:cs typeface="+mn-cs"/>
                        </a:rPr>
                        <a:t>    </a:t>
                      </a:r>
                      <a:endParaRPr lang="en-ZA" sz="1400" b="0" i="0" u="none" strike="noStrike" kern="1200" dirty="0" smtClean="0">
                        <a:solidFill>
                          <a:schemeClr val="tx1"/>
                        </a:solidFill>
                        <a:effectLst/>
                        <a:latin typeface="Arial" panose="020B0604020202020204" pitchFamily="34" charset="0"/>
                        <a:ea typeface="+mn-ea"/>
                        <a:cs typeface="+mn-cs"/>
                      </a:endParaRPr>
                    </a:p>
                    <a:p>
                      <a:pPr algn="ctr" rtl="0" fontAlgn="ctr"/>
                      <a:r>
                        <a:rPr lang="en-ZA" sz="1400" b="0" i="0" u="none" strike="noStrike" kern="1200" dirty="0" smtClean="0">
                          <a:solidFill>
                            <a:schemeClr val="tx1"/>
                          </a:solidFill>
                          <a:effectLst/>
                          <a:latin typeface="Arial" panose="020B0604020202020204" pitchFamily="34" charset="0"/>
                          <a:ea typeface="+mn-ea"/>
                          <a:cs typeface="+mn-cs"/>
                        </a:rPr>
                        <a:t> 99.1</a:t>
                      </a:r>
                      <a:endParaRPr lang="en-ZA" sz="14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62">
                <a:tc>
                  <a:txBody>
                    <a:bodyPr/>
                    <a:lstStyle/>
                    <a:p>
                      <a:pPr algn="just" rtl="0" fontAlgn="ctr"/>
                      <a:r>
                        <a:rPr lang="en-ZA" sz="1400" b="0" i="0" u="none" strike="noStrike" dirty="0">
                          <a:solidFill>
                            <a:schemeClr val="tx1"/>
                          </a:solidFill>
                          <a:effectLst/>
                          <a:latin typeface="Arial" panose="020B0604020202020204" pitchFamily="34" charset="0"/>
                        </a:rPr>
                        <a:t>Goods and Services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a:solidFill>
                            <a:schemeClr val="tx1"/>
                          </a:solidFill>
                          <a:effectLst/>
                          <a:latin typeface="Arial" panose="020B0604020202020204" pitchFamily="34" charset="0"/>
                          <a:ea typeface="+mn-ea"/>
                          <a:cs typeface="+mn-cs"/>
                        </a:rPr>
                        <a:t> 63 324 </a:t>
                      </a:r>
                      <a:endParaRPr lang="en-ZA" sz="1400" b="0" i="0" u="none" strike="noStrike" kern="120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62 144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1 180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kern="1200" dirty="0">
                          <a:solidFill>
                            <a:schemeClr val="tx1"/>
                          </a:solidFill>
                          <a:effectLst/>
                          <a:latin typeface="Arial" panose="020B0604020202020204" pitchFamily="34" charset="0"/>
                          <a:ea typeface="+mn-ea"/>
                          <a:cs typeface="+mn-cs"/>
                        </a:rPr>
                        <a:t>    </a:t>
                      </a:r>
                      <a:endParaRPr lang="en-ZA" sz="1400" b="0" i="0" u="none" strike="noStrike" kern="1200" dirty="0" smtClean="0">
                        <a:solidFill>
                          <a:schemeClr val="tx1"/>
                        </a:solidFill>
                        <a:effectLst/>
                        <a:latin typeface="Arial" panose="020B0604020202020204" pitchFamily="34" charset="0"/>
                        <a:ea typeface="+mn-ea"/>
                        <a:cs typeface="+mn-cs"/>
                      </a:endParaRPr>
                    </a:p>
                    <a:p>
                      <a:pPr algn="ctr" rtl="0" fontAlgn="ctr"/>
                      <a:r>
                        <a:rPr lang="en-ZA" sz="1400" b="0" i="0" u="none" strike="noStrike" kern="1200" dirty="0" smtClean="0">
                          <a:solidFill>
                            <a:schemeClr val="tx1"/>
                          </a:solidFill>
                          <a:effectLst/>
                          <a:latin typeface="Arial" panose="020B0604020202020204" pitchFamily="34" charset="0"/>
                          <a:ea typeface="+mn-ea"/>
                          <a:cs typeface="+mn-cs"/>
                        </a:rPr>
                        <a:t> 98.1</a:t>
                      </a:r>
                      <a:endParaRPr lang="en-ZA" sz="14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62">
                <a:tc>
                  <a:txBody>
                    <a:bodyPr/>
                    <a:lstStyle/>
                    <a:p>
                      <a:pPr algn="just" rtl="0" fontAlgn="ctr"/>
                      <a:r>
                        <a:rPr lang="en-ZA" sz="1400" b="0" i="0" u="none" strike="noStrike" dirty="0">
                          <a:solidFill>
                            <a:schemeClr val="tx1"/>
                          </a:solidFill>
                          <a:effectLst/>
                          <a:latin typeface="Arial" panose="020B0604020202020204" pitchFamily="34" charset="0"/>
                        </a:rPr>
                        <a:t>Transfers and Subsidies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87 148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87 146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2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kern="1200" dirty="0">
                          <a:solidFill>
                            <a:schemeClr val="tx1"/>
                          </a:solidFill>
                          <a:effectLst/>
                          <a:latin typeface="Arial" panose="020B0604020202020204" pitchFamily="34" charset="0"/>
                          <a:ea typeface="+mn-ea"/>
                          <a:cs typeface="+mn-cs"/>
                        </a:rPr>
                        <a:t>     </a:t>
                      </a:r>
                      <a:endParaRPr lang="en-ZA" sz="1400" b="0" i="0" u="none" strike="noStrike" kern="1200" dirty="0" smtClean="0">
                        <a:solidFill>
                          <a:schemeClr val="tx1"/>
                        </a:solidFill>
                        <a:effectLst/>
                        <a:latin typeface="Arial" panose="020B0604020202020204" pitchFamily="34" charset="0"/>
                        <a:ea typeface="+mn-ea"/>
                        <a:cs typeface="+mn-cs"/>
                      </a:endParaRPr>
                    </a:p>
                    <a:p>
                      <a:pPr algn="ctr" rtl="0" fontAlgn="ctr"/>
                      <a:r>
                        <a:rPr lang="en-ZA" sz="1400" b="0" i="0" u="none" strike="noStrike" kern="1200" dirty="0" smtClean="0">
                          <a:solidFill>
                            <a:schemeClr val="tx1"/>
                          </a:solidFill>
                          <a:effectLst/>
                          <a:latin typeface="Arial" panose="020B0604020202020204" pitchFamily="34" charset="0"/>
                          <a:ea typeface="+mn-ea"/>
                          <a:cs typeface="+mn-cs"/>
                        </a:rPr>
                        <a:t>100.0 </a:t>
                      </a:r>
                      <a:endParaRPr lang="en-ZA" sz="14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62">
                <a:tc>
                  <a:txBody>
                    <a:bodyPr/>
                    <a:lstStyle/>
                    <a:p>
                      <a:pPr algn="just" rtl="0" fontAlgn="ctr"/>
                      <a:r>
                        <a:rPr lang="en-ZA" sz="1400" b="0" i="0" u="none" strike="noStrike" dirty="0">
                          <a:solidFill>
                            <a:schemeClr val="tx1"/>
                          </a:solidFill>
                          <a:effectLst/>
                          <a:latin typeface="Arial" panose="020B0604020202020204" pitchFamily="34" charset="0"/>
                        </a:rPr>
                        <a:t>Capital Payments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3 204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2 704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500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kern="1200" dirty="0">
                          <a:solidFill>
                            <a:schemeClr val="tx1"/>
                          </a:solidFill>
                          <a:effectLst/>
                          <a:latin typeface="Arial" panose="020B0604020202020204" pitchFamily="34" charset="0"/>
                          <a:ea typeface="+mn-ea"/>
                          <a:cs typeface="+mn-cs"/>
                        </a:rPr>
                        <a:t>    </a:t>
                      </a:r>
                      <a:endParaRPr lang="en-ZA" sz="1400" b="0" i="0" u="none" strike="noStrike" kern="1200" dirty="0" smtClean="0">
                        <a:solidFill>
                          <a:schemeClr val="tx1"/>
                        </a:solidFill>
                        <a:effectLst/>
                        <a:latin typeface="Arial" panose="020B0604020202020204" pitchFamily="34" charset="0"/>
                        <a:ea typeface="+mn-ea"/>
                        <a:cs typeface="+mn-cs"/>
                      </a:endParaRPr>
                    </a:p>
                    <a:p>
                      <a:pPr algn="ctr" rtl="0" fontAlgn="ctr"/>
                      <a:r>
                        <a:rPr lang="en-ZA" sz="1400" b="0" i="0" u="none" strike="noStrike" kern="1200" dirty="0" smtClean="0">
                          <a:solidFill>
                            <a:schemeClr val="tx1"/>
                          </a:solidFill>
                          <a:effectLst/>
                          <a:latin typeface="Arial" panose="020B0604020202020204" pitchFamily="34" charset="0"/>
                          <a:ea typeface="+mn-ea"/>
                          <a:cs typeface="+mn-cs"/>
                        </a:rPr>
                        <a:t> 84.4</a:t>
                      </a:r>
                      <a:endParaRPr lang="en-ZA" sz="14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62">
                <a:tc>
                  <a:txBody>
                    <a:bodyPr/>
                    <a:lstStyle/>
                    <a:p>
                      <a:pPr algn="just" rtl="0" fontAlgn="ctr"/>
                      <a:r>
                        <a:rPr lang="en-ZA" sz="1400" b="0" i="0" u="none" strike="noStrike">
                          <a:solidFill>
                            <a:schemeClr val="tx1"/>
                          </a:solidFill>
                          <a:effectLst/>
                          <a:latin typeface="Arial" panose="020B0604020202020204" pitchFamily="34" charset="0"/>
                        </a:rPr>
                        <a:t>Payments for Financial Asset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400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381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0" i="0" u="none" strike="noStrike" kern="1200" dirty="0">
                          <a:solidFill>
                            <a:schemeClr val="tx1"/>
                          </a:solidFill>
                          <a:effectLst/>
                          <a:latin typeface="Arial" panose="020B0604020202020204" pitchFamily="34" charset="0"/>
                          <a:ea typeface="+mn-ea"/>
                          <a:cs typeface="+mn-cs"/>
                        </a:rPr>
                        <a:t> 19 </a:t>
                      </a:r>
                      <a:endParaRPr lang="en-ZA" sz="1400" b="0"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kern="1200" dirty="0" smtClean="0">
                          <a:solidFill>
                            <a:schemeClr val="tx1"/>
                          </a:solidFill>
                          <a:effectLst/>
                          <a:latin typeface="Arial" panose="020B0604020202020204" pitchFamily="34" charset="0"/>
                          <a:ea typeface="+mn-ea"/>
                          <a:cs typeface="+mn-cs"/>
                        </a:rPr>
                        <a:t>   </a:t>
                      </a:r>
                    </a:p>
                    <a:p>
                      <a:pPr algn="ctr" rtl="0" fontAlgn="ctr"/>
                      <a:r>
                        <a:rPr lang="en-ZA" sz="1400" b="0" i="0" u="none" strike="noStrike" kern="1200" dirty="0" smtClean="0">
                          <a:solidFill>
                            <a:schemeClr val="tx1"/>
                          </a:solidFill>
                          <a:effectLst/>
                          <a:latin typeface="Arial" panose="020B0604020202020204" pitchFamily="34" charset="0"/>
                          <a:ea typeface="+mn-ea"/>
                          <a:cs typeface="+mn-cs"/>
                        </a:rPr>
                        <a:t> 95.3</a:t>
                      </a:r>
                      <a:endParaRPr lang="en-ZA" sz="14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62">
                <a:tc>
                  <a:txBody>
                    <a:bodyPr/>
                    <a:lstStyle/>
                    <a:p>
                      <a:pPr algn="just" rtl="0" fontAlgn="ctr"/>
                      <a:r>
                        <a:rPr lang="en-ZA" sz="1400" b="1" i="0" u="none" strike="noStrike">
                          <a:solidFill>
                            <a:schemeClr val="tx1"/>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1" i="0" u="none" strike="noStrike" kern="1200" dirty="0">
                          <a:solidFill>
                            <a:schemeClr val="tx1"/>
                          </a:solidFill>
                          <a:effectLst/>
                          <a:latin typeface="Arial" panose="020B0604020202020204" pitchFamily="34" charset="0"/>
                          <a:ea typeface="+mn-ea"/>
                          <a:cs typeface="+mn-cs"/>
                        </a:rPr>
                        <a:t> 244 398 </a:t>
                      </a:r>
                      <a:endParaRPr lang="en-ZA" sz="1400" b="1"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1" i="0" u="none" strike="noStrike" kern="1200" dirty="0">
                          <a:solidFill>
                            <a:schemeClr val="tx1"/>
                          </a:solidFill>
                          <a:effectLst/>
                          <a:latin typeface="Arial" panose="020B0604020202020204" pitchFamily="34" charset="0"/>
                          <a:ea typeface="+mn-ea"/>
                          <a:cs typeface="+mn-cs"/>
                        </a:rPr>
                        <a:t> 241 880 </a:t>
                      </a:r>
                      <a:endParaRPr lang="en-ZA" sz="1400" b="1"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150"/>
                        </a:spcBef>
                        <a:spcAft>
                          <a:spcPts val="150"/>
                        </a:spcAft>
                      </a:pPr>
                      <a:r>
                        <a:rPr lang="en-GB" sz="1400" b="1" i="0" u="none" strike="noStrike" kern="1200" dirty="0">
                          <a:solidFill>
                            <a:schemeClr val="tx1"/>
                          </a:solidFill>
                          <a:effectLst/>
                          <a:latin typeface="Arial" panose="020B0604020202020204" pitchFamily="34" charset="0"/>
                          <a:ea typeface="+mn-ea"/>
                          <a:cs typeface="+mn-cs"/>
                        </a:rPr>
                        <a:t> 2 518 </a:t>
                      </a:r>
                      <a:endParaRPr lang="en-ZA" sz="1400" b="1" i="0" u="none" strike="noStrike" kern="1200" dirty="0">
                        <a:solidFill>
                          <a:schemeClr val="tx1"/>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kern="1200" dirty="0" smtClean="0">
                          <a:solidFill>
                            <a:schemeClr val="tx1"/>
                          </a:solidFill>
                          <a:effectLst/>
                          <a:latin typeface="Arial" panose="020B0604020202020204" pitchFamily="34" charset="0"/>
                          <a:ea typeface="+mn-ea"/>
                          <a:cs typeface="+mn-cs"/>
                        </a:rPr>
                        <a:t>    </a:t>
                      </a:r>
                    </a:p>
                    <a:p>
                      <a:pPr algn="ctr" rtl="0" fontAlgn="ctr"/>
                      <a:r>
                        <a:rPr lang="en-ZA" sz="1400" b="1" i="0" u="none" strike="noStrike" kern="1200" dirty="0" smtClean="0">
                          <a:solidFill>
                            <a:schemeClr val="tx1"/>
                          </a:solidFill>
                          <a:effectLst/>
                          <a:latin typeface="Arial" panose="020B0604020202020204" pitchFamily="34" charset="0"/>
                          <a:ea typeface="+mn-ea"/>
                          <a:cs typeface="+mn-cs"/>
                        </a:rPr>
                        <a:t> 99.0</a:t>
                      </a:r>
                      <a:endParaRPr lang="en-ZA" sz="1400" b="1"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3344305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120398"/>
            <a:ext cx="8736495" cy="336407"/>
          </a:xfrm>
        </p:spPr>
        <p:txBody>
          <a:bodyPr>
            <a:normAutofit fontScale="90000"/>
          </a:bodyPr>
          <a:lstStyle/>
          <a:p>
            <a:pPr algn="ctr"/>
            <a:r>
              <a:rPr lang="en-ZA" sz="1600" b="1" dirty="0" smtClean="0">
                <a:solidFill>
                  <a:prstClr val="black"/>
                </a:solidFill>
              </a:rPr>
              <a:t/>
            </a:r>
            <a:br>
              <a:rPr lang="en-ZA" sz="1600" b="1" dirty="0" smtClean="0">
                <a:solidFill>
                  <a:prstClr val="black"/>
                </a:solidFill>
              </a:rPr>
            </a:br>
            <a:r>
              <a:rPr lang="en-ZA" sz="1600" b="1" dirty="0">
                <a:solidFill>
                  <a:prstClr val="black"/>
                </a:solidFill>
              </a:rPr>
              <a:t/>
            </a:r>
            <a:br>
              <a:rPr lang="en-ZA" sz="1600" b="1" dirty="0">
                <a:solidFill>
                  <a:prstClr val="black"/>
                </a:solidFill>
              </a:rPr>
            </a:br>
            <a:r>
              <a:rPr lang="en-ZA" sz="1600" b="1" dirty="0" smtClean="0">
                <a:solidFill>
                  <a:prstClr val="black"/>
                </a:solidFill>
              </a:rPr>
              <a:t/>
            </a:r>
            <a:br>
              <a:rPr lang="en-ZA" sz="1600" b="1" dirty="0" smtClean="0">
                <a:solidFill>
                  <a:prstClr val="black"/>
                </a:solidFill>
              </a:rPr>
            </a:br>
            <a:r>
              <a:rPr lang="en-ZA" sz="1600" b="1" dirty="0">
                <a:solidFill>
                  <a:srgbClr val="37A76F">
                    <a:lumMod val="75000"/>
                  </a:srgbClr>
                </a:solidFill>
              </a:rPr>
              <a:t>DEPARTMENTAL FINANCIAL </a:t>
            </a:r>
            <a:r>
              <a:rPr lang="en-ZA" sz="1600" b="1" dirty="0" smtClean="0">
                <a:solidFill>
                  <a:srgbClr val="37A76F">
                    <a:lumMod val="75000"/>
                  </a:srgbClr>
                </a:solidFill>
              </a:rPr>
              <a:t>OVERVIEW</a:t>
            </a:r>
            <a:br>
              <a:rPr lang="en-ZA" sz="1600" b="1" dirty="0" smtClean="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endParaRPr lang="en-ZA" sz="1600" b="1" dirty="0">
              <a:solidFill>
                <a:srgbClr val="37A76F">
                  <a:lumMod val="75000"/>
                </a:srgbClr>
              </a:solidFill>
            </a:endParaRPr>
          </a:p>
        </p:txBody>
      </p:sp>
      <p:sp>
        <p:nvSpPr>
          <p:cNvPr id="3" name="Content Placeholder 2"/>
          <p:cNvSpPr>
            <a:spLocks noGrp="1"/>
          </p:cNvSpPr>
          <p:nvPr>
            <p:ph idx="1"/>
          </p:nvPr>
        </p:nvSpPr>
        <p:spPr>
          <a:xfrm>
            <a:off x="198782" y="1628186"/>
            <a:ext cx="8736495" cy="5229814"/>
          </a:xfrm>
        </p:spPr>
        <p:txBody>
          <a:bodyPr>
            <a:noAutofit/>
          </a:bodyPr>
          <a:lstStyle/>
          <a:p>
            <a:pPr marL="0" indent="0">
              <a:lnSpc>
                <a:spcPts val="1300"/>
              </a:lnSpc>
              <a:spcBef>
                <a:spcPts val="650"/>
              </a:spcBef>
              <a:spcAft>
                <a:spcPts val="650"/>
              </a:spcAft>
              <a:buNone/>
            </a:pPr>
            <a:r>
              <a:rPr lang="en-ZA" sz="1400" b="1" dirty="0">
                <a:latin typeface="+mn-lt"/>
                <a:ea typeface="Calibri" panose="020F0502020204030204" pitchFamily="34" charset="0"/>
              </a:rPr>
              <a:t>Compensation of employees </a:t>
            </a:r>
            <a:r>
              <a:rPr lang="en-ZA" sz="1400" b="1" dirty="0" smtClean="0">
                <a:latin typeface="+mn-lt"/>
                <a:ea typeface="Calibri" panose="020F0502020204030204" pitchFamily="34" charset="0"/>
              </a:rPr>
              <a:t>- </a:t>
            </a:r>
            <a:r>
              <a:rPr lang="en-ZA" sz="1400" b="1" dirty="0">
                <a:latin typeface="+mn-lt"/>
                <a:ea typeface="Calibri" panose="020F0502020204030204" pitchFamily="34" charset="0"/>
              </a:rPr>
              <a:t>R817 </a:t>
            </a:r>
            <a:r>
              <a:rPr lang="en-ZA" sz="1400" b="1" dirty="0" smtClean="0">
                <a:latin typeface="+mn-lt"/>
                <a:ea typeface="Calibri" panose="020F0502020204030204" pitchFamily="34" charset="0"/>
              </a:rPr>
              <a:t>000.00</a:t>
            </a:r>
          </a:p>
          <a:p>
            <a:pPr marL="0" indent="0">
              <a:lnSpc>
                <a:spcPct val="100000"/>
              </a:lnSpc>
              <a:spcBef>
                <a:spcPts val="650"/>
              </a:spcBef>
              <a:spcAft>
                <a:spcPts val="650"/>
              </a:spcAft>
              <a:buNone/>
            </a:pPr>
            <a:r>
              <a:rPr lang="en-ZA" sz="1400" dirty="0" smtClean="0">
                <a:solidFill>
                  <a:prstClr val="black">
                    <a:lumMod val="85000"/>
                    <a:lumOff val="15000"/>
                  </a:prstClr>
                </a:solidFill>
                <a:latin typeface="+mn-lt"/>
                <a:ea typeface="Times New Roman" panose="02020603050405020304" pitchFamily="18" charset="0"/>
              </a:rPr>
              <a:t>The </a:t>
            </a:r>
            <a:r>
              <a:rPr lang="en-ZA" sz="1400" dirty="0">
                <a:solidFill>
                  <a:prstClr val="black">
                    <a:lumMod val="85000"/>
                    <a:lumOff val="15000"/>
                  </a:prstClr>
                </a:solidFill>
                <a:latin typeface="+mn-lt"/>
                <a:ea typeface="Times New Roman" panose="02020603050405020304" pitchFamily="18" charset="0"/>
              </a:rPr>
              <a:t>final appropriation is R </a:t>
            </a:r>
            <a:r>
              <a:rPr lang="en-ZA" sz="1400" dirty="0" smtClean="0">
                <a:solidFill>
                  <a:prstClr val="black">
                    <a:lumMod val="85000"/>
                    <a:lumOff val="15000"/>
                  </a:prstClr>
                </a:solidFill>
                <a:latin typeface="+mn-lt"/>
                <a:ea typeface="Times New Roman" panose="02020603050405020304" pitchFamily="18" charset="0"/>
              </a:rPr>
              <a:t>90.3 </a:t>
            </a:r>
            <a:r>
              <a:rPr lang="en-ZA" sz="1400" dirty="0">
                <a:solidFill>
                  <a:prstClr val="black">
                    <a:lumMod val="85000"/>
                    <a:lumOff val="15000"/>
                  </a:prstClr>
                </a:solidFill>
                <a:latin typeface="+mn-lt"/>
                <a:ea typeface="Times New Roman" panose="02020603050405020304" pitchFamily="18" charset="0"/>
              </a:rPr>
              <a:t>million with actual expenditure of </a:t>
            </a:r>
            <a:r>
              <a:rPr lang="en-ZA" sz="1400" dirty="0" smtClean="0">
                <a:solidFill>
                  <a:prstClr val="black">
                    <a:lumMod val="85000"/>
                    <a:lumOff val="15000"/>
                  </a:prstClr>
                </a:solidFill>
                <a:latin typeface="+mn-lt"/>
                <a:ea typeface="Times New Roman" panose="02020603050405020304" pitchFamily="18" charset="0"/>
              </a:rPr>
              <a:t>R89.5 </a:t>
            </a:r>
            <a:r>
              <a:rPr lang="en-ZA" sz="1400" dirty="0">
                <a:solidFill>
                  <a:prstClr val="black">
                    <a:lumMod val="85000"/>
                    <a:lumOff val="15000"/>
                  </a:prstClr>
                </a:solidFill>
                <a:latin typeface="+mn-lt"/>
                <a:ea typeface="Times New Roman" panose="02020603050405020304" pitchFamily="18" charset="0"/>
              </a:rPr>
              <a:t>million </a:t>
            </a:r>
            <a:r>
              <a:rPr lang="en-ZA" sz="1400" dirty="0" smtClean="0">
                <a:solidFill>
                  <a:prstClr val="black">
                    <a:lumMod val="85000"/>
                    <a:lumOff val="15000"/>
                  </a:prstClr>
                </a:solidFill>
                <a:latin typeface="+mn-lt"/>
                <a:ea typeface="Times New Roman" panose="02020603050405020304" pitchFamily="18" charset="0"/>
              </a:rPr>
              <a:t>and the amount spent translate </a:t>
            </a:r>
            <a:r>
              <a:rPr lang="en-ZA" sz="1400" dirty="0">
                <a:solidFill>
                  <a:prstClr val="black">
                    <a:lumMod val="85000"/>
                    <a:lumOff val="15000"/>
                  </a:prstClr>
                </a:solidFill>
                <a:latin typeface="+mn-lt"/>
                <a:ea typeface="Times New Roman" panose="02020603050405020304" pitchFamily="18" charset="0"/>
              </a:rPr>
              <a:t>to </a:t>
            </a:r>
            <a:r>
              <a:rPr lang="en-ZA" sz="1400" dirty="0" smtClean="0">
                <a:solidFill>
                  <a:prstClr val="black">
                    <a:lumMod val="85000"/>
                    <a:lumOff val="15000"/>
                  </a:prstClr>
                </a:solidFill>
                <a:latin typeface="+mn-lt"/>
                <a:ea typeface="Times New Roman" panose="02020603050405020304" pitchFamily="18" charset="0"/>
              </a:rPr>
              <a:t>99.1%. </a:t>
            </a:r>
          </a:p>
          <a:p>
            <a:pPr>
              <a:lnSpc>
                <a:spcPct val="100000"/>
              </a:lnSpc>
              <a:spcBef>
                <a:spcPts val="650"/>
              </a:spcBef>
              <a:spcAft>
                <a:spcPts val="650"/>
              </a:spcAft>
            </a:pPr>
            <a:r>
              <a:rPr lang="en-ZA" sz="1400" dirty="0" smtClean="0">
                <a:latin typeface="+mn-lt"/>
                <a:ea typeface="Calibri" panose="020F0502020204030204" pitchFamily="34" charset="0"/>
              </a:rPr>
              <a:t>The </a:t>
            </a:r>
            <a:r>
              <a:rPr lang="en-ZA" sz="1400" dirty="0">
                <a:latin typeface="+mn-lt"/>
                <a:ea typeface="Calibri" panose="020F0502020204030204" pitchFamily="34" charset="0"/>
              </a:rPr>
              <a:t>under spending on this category of expenditure is due to vacant post that were not filled during the financial year to absorb the cost of the new function in the Ministry as well as the non-pensionable salary of the former Minister within the budget ceiling of compensation of employees budget of the department.</a:t>
            </a:r>
            <a:endParaRPr lang="en-ZA" sz="1400" dirty="0">
              <a:latin typeface="+mn-lt"/>
              <a:ea typeface="Times New Roman" panose="02020603050405020304" pitchFamily="18" charset="0"/>
            </a:endParaRPr>
          </a:p>
          <a:p>
            <a:pPr marL="0" indent="0" algn="just">
              <a:lnSpc>
                <a:spcPct val="100000"/>
              </a:lnSpc>
              <a:spcAft>
                <a:spcPts val="1000"/>
              </a:spcAft>
              <a:buNone/>
            </a:pPr>
            <a:r>
              <a:rPr lang="en-ZA" sz="1400" b="1" dirty="0">
                <a:latin typeface="+mn-lt"/>
                <a:ea typeface="Calibri" panose="020F0502020204030204" pitchFamily="34" charset="0"/>
              </a:rPr>
              <a:t>Goods and services </a:t>
            </a:r>
            <a:r>
              <a:rPr lang="en-ZA" sz="1400" b="1" dirty="0" smtClean="0">
                <a:latin typeface="+mn-lt"/>
                <a:ea typeface="Calibri" panose="020F0502020204030204" pitchFamily="34" charset="0"/>
              </a:rPr>
              <a:t> - R1 180 000.00</a:t>
            </a:r>
          </a:p>
          <a:p>
            <a:pPr marL="0" indent="0" algn="just">
              <a:lnSpc>
                <a:spcPct val="100000"/>
              </a:lnSpc>
              <a:spcAft>
                <a:spcPts val="1000"/>
              </a:spcAft>
              <a:buNone/>
            </a:pPr>
            <a:r>
              <a:rPr lang="en-ZA" sz="1400" dirty="0" smtClean="0">
                <a:latin typeface="+mn-lt"/>
                <a:ea typeface="Times New Roman" panose="02020603050405020304" pitchFamily="18" charset="0"/>
              </a:rPr>
              <a:t>The </a:t>
            </a:r>
            <a:r>
              <a:rPr lang="en-ZA" sz="1400" dirty="0">
                <a:latin typeface="+mn-lt"/>
                <a:ea typeface="Times New Roman" panose="02020603050405020304" pitchFamily="18" charset="0"/>
              </a:rPr>
              <a:t>final appropriation is R </a:t>
            </a:r>
            <a:r>
              <a:rPr lang="en-ZA" sz="1400" dirty="0" smtClean="0">
                <a:latin typeface="+mn-lt"/>
                <a:ea typeface="Times New Roman" panose="02020603050405020304" pitchFamily="18" charset="0"/>
              </a:rPr>
              <a:t>63.3 </a:t>
            </a:r>
            <a:r>
              <a:rPr lang="en-ZA" sz="1400" dirty="0">
                <a:latin typeface="+mn-lt"/>
                <a:ea typeface="Times New Roman" panose="02020603050405020304" pitchFamily="18" charset="0"/>
              </a:rPr>
              <a:t>million with actual expenditure of </a:t>
            </a:r>
            <a:r>
              <a:rPr lang="en-ZA" sz="1400" dirty="0" smtClean="0">
                <a:latin typeface="+mn-lt"/>
                <a:ea typeface="Times New Roman" panose="02020603050405020304" pitchFamily="18" charset="0"/>
              </a:rPr>
              <a:t>R62.1 million </a:t>
            </a:r>
            <a:r>
              <a:rPr lang="en-ZA" sz="1400" dirty="0">
                <a:latin typeface="+mn-lt"/>
                <a:ea typeface="Times New Roman" panose="02020603050405020304" pitchFamily="18" charset="0"/>
              </a:rPr>
              <a:t>which translate to </a:t>
            </a:r>
            <a:r>
              <a:rPr lang="en-ZA" sz="1400" dirty="0" smtClean="0">
                <a:latin typeface="+mn-lt"/>
                <a:ea typeface="Times New Roman" panose="02020603050405020304" pitchFamily="18" charset="0"/>
              </a:rPr>
              <a:t>98.1</a:t>
            </a:r>
            <a:r>
              <a:rPr lang="en-ZA" sz="1400" dirty="0">
                <a:latin typeface="+mn-lt"/>
                <a:ea typeface="Times New Roman" panose="02020603050405020304" pitchFamily="18" charset="0"/>
              </a:rPr>
              <a:t>%. </a:t>
            </a:r>
            <a:endParaRPr lang="en-ZA" sz="1400" dirty="0">
              <a:solidFill>
                <a:prstClr val="black">
                  <a:lumMod val="85000"/>
                  <a:lumOff val="15000"/>
                </a:prstClr>
              </a:solidFill>
              <a:latin typeface="+mn-lt"/>
              <a:ea typeface="Times New Roman" panose="02020603050405020304" pitchFamily="18" charset="0"/>
            </a:endParaRPr>
          </a:p>
          <a:p>
            <a:pPr algn="just">
              <a:lnSpc>
                <a:spcPct val="100000"/>
              </a:lnSpc>
              <a:spcAft>
                <a:spcPts val="1000"/>
              </a:spcAft>
            </a:pPr>
            <a:r>
              <a:rPr lang="en-ZA" sz="1400" dirty="0" smtClean="0">
                <a:latin typeface="+mn-lt"/>
                <a:ea typeface="Calibri" panose="020F0502020204030204" pitchFamily="34" charset="0"/>
              </a:rPr>
              <a:t>The </a:t>
            </a:r>
            <a:r>
              <a:rPr lang="en-ZA" sz="1400" dirty="0">
                <a:latin typeface="+mn-lt"/>
                <a:ea typeface="Calibri" panose="020F0502020204030204" pitchFamily="34" charset="0"/>
              </a:rPr>
              <a:t>underspending in this category of economic classification is due to stakeholder </a:t>
            </a:r>
            <a:r>
              <a:rPr lang="en-ZA" sz="1400" dirty="0" smtClean="0">
                <a:latin typeface="+mn-lt"/>
                <a:ea typeface="Calibri" panose="020F0502020204030204" pitchFamily="34" charset="0"/>
              </a:rPr>
              <a:t>engagement and public participation activities that </a:t>
            </a:r>
            <a:r>
              <a:rPr lang="en-ZA" sz="1400" dirty="0">
                <a:latin typeface="+mn-lt"/>
                <a:ea typeface="Calibri" panose="020F0502020204030204" pitchFamily="34" charset="0"/>
              </a:rPr>
              <a:t>were planned to take place in the last quarter of the financial year under review. The savings arising from these activities was utilised to minimise the spending pressure that existed in programme 1: Administration</a:t>
            </a:r>
            <a:r>
              <a:rPr lang="en-ZA" sz="1400" dirty="0" smtClean="0">
                <a:latin typeface="+mn-lt"/>
                <a:ea typeface="Calibri" panose="020F0502020204030204" pitchFamily="34" charset="0"/>
              </a:rPr>
              <a:t>.</a:t>
            </a:r>
          </a:p>
          <a:p>
            <a:pPr algn="just">
              <a:lnSpc>
                <a:spcPct val="100000"/>
              </a:lnSpc>
              <a:spcAft>
                <a:spcPts val="1000"/>
              </a:spcAft>
            </a:pPr>
            <a:endParaRPr lang="en-ZA" sz="1400" dirty="0" smtClean="0">
              <a:latin typeface="+mn-lt"/>
              <a:ea typeface="Times New Roman" panose="02020603050405020304" pitchFamily="18" charset="0"/>
            </a:endParaRPr>
          </a:p>
          <a:p>
            <a:pPr marL="0" indent="0">
              <a:buNone/>
            </a:pPr>
            <a:r>
              <a:rPr lang="en-ZA" sz="1400" dirty="0"/>
              <a:t> </a:t>
            </a:r>
          </a:p>
          <a:p>
            <a:pPr marL="0" indent="0">
              <a:spcAft>
                <a:spcPts val="1000"/>
              </a:spcAft>
              <a:buNone/>
            </a:pPr>
            <a:endParaRPr lang="en-ZA" sz="1400" dirty="0">
              <a:latin typeface="Calibri" panose="020F0502020204030204" pitchFamily="34" charset="0"/>
              <a:ea typeface="Times New Roman" panose="02020603050405020304" pitchFamily="18" charset="0"/>
            </a:endParaRPr>
          </a:p>
          <a:p>
            <a:pPr marL="0" indent="0">
              <a:buNone/>
            </a:pPr>
            <a:endParaRPr lang="en-ZA" sz="1400" dirty="0">
              <a:solidFill>
                <a:srgbClr val="262626"/>
              </a:solidFill>
              <a:latin typeface="Calibri" panose="020F0502020204030204" pitchFamily="34" charset="0"/>
              <a:ea typeface="Times New Roman" panose="02020603050405020304" pitchFamily="18" charset="0"/>
            </a:endParaRPr>
          </a:p>
          <a:p>
            <a:pPr marL="0" indent="0">
              <a:buNone/>
            </a:pPr>
            <a:endParaRPr lang="en-ZA" sz="1400" b="1" dirty="0">
              <a:solidFill>
                <a:srgbClr val="262626"/>
              </a:solidFill>
              <a:latin typeface="Calibri" panose="020F0502020204030204" pitchFamily="34" charset="0"/>
              <a:ea typeface="Times New Roman" panose="02020603050405020304" pitchFamily="18" charset="0"/>
            </a:endParaRPr>
          </a:p>
          <a:p>
            <a:pPr marL="0" indent="0" algn="just">
              <a:lnSpc>
                <a:spcPct val="100000"/>
              </a:lnSpc>
              <a:buNone/>
            </a:pPr>
            <a:endParaRPr lang="en-ZA" sz="1400" dirty="0">
              <a:solidFill>
                <a:srgbClr val="262626"/>
              </a:solidFill>
              <a:latin typeface="Calibri" panose="020F0502020204030204" pitchFamily="34" charset="0"/>
              <a:ea typeface="Times New Roman" panose="02020603050405020304" pitchFamily="18" charset="0"/>
            </a:endParaRPr>
          </a:p>
          <a:p>
            <a:pPr marL="0" indent="0" algn="just">
              <a:lnSpc>
                <a:spcPct val="100000"/>
              </a:lnSpc>
              <a:buNone/>
            </a:pPr>
            <a:r>
              <a:rPr lang="en-ZA" sz="1400" dirty="0">
                <a:solidFill>
                  <a:srgbClr val="262626"/>
                </a:solidFill>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xmlns="" val="2599833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120398"/>
            <a:ext cx="8736495" cy="336407"/>
          </a:xfrm>
        </p:spPr>
        <p:txBody>
          <a:bodyPr>
            <a:normAutofit fontScale="90000"/>
          </a:bodyPr>
          <a:lstStyle/>
          <a:p>
            <a:pPr algn="ctr"/>
            <a:r>
              <a:rPr lang="en-ZA" sz="1600" b="1" dirty="0" smtClean="0">
                <a:solidFill>
                  <a:prstClr val="black"/>
                </a:solidFill>
              </a:rPr>
              <a:t/>
            </a:r>
            <a:br>
              <a:rPr lang="en-ZA" sz="1600" b="1" dirty="0" smtClean="0">
                <a:solidFill>
                  <a:prstClr val="black"/>
                </a:solidFill>
              </a:rPr>
            </a:br>
            <a:r>
              <a:rPr lang="en-ZA" sz="1600" b="1" dirty="0">
                <a:solidFill>
                  <a:prstClr val="black"/>
                </a:solidFill>
              </a:rPr>
              <a:t/>
            </a:r>
            <a:br>
              <a:rPr lang="en-ZA" sz="1600" b="1" dirty="0">
                <a:solidFill>
                  <a:prstClr val="black"/>
                </a:solidFill>
              </a:rPr>
            </a:br>
            <a:r>
              <a:rPr lang="en-ZA" sz="1600" b="1" dirty="0" smtClean="0">
                <a:solidFill>
                  <a:prstClr val="black"/>
                </a:solidFill>
              </a:rPr>
              <a:t/>
            </a:r>
            <a:br>
              <a:rPr lang="en-ZA" sz="1600" b="1" dirty="0" smtClean="0">
                <a:solidFill>
                  <a:prstClr val="black"/>
                </a:solidFill>
              </a:rPr>
            </a:br>
            <a:r>
              <a:rPr lang="en-ZA" sz="1600" b="1" dirty="0">
                <a:solidFill>
                  <a:srgbClr val="37A76F">
                    <a:lumMod val="75000"/>
                  </a:srgbClr>
                </a:solidFill>
              </a:rPr>
              <a:t>DEPARTMENTAL FINANCIAL </a:t>
            </a:r>
            <a:r>
              <a:rPr lang="en-ZA" sz="1600" b="1" dirty="0" smtClean="0">
                <a:solidFill>
                  <a:srgbClr val="37A76F">
                    <a:lumMod val="75000"/>
                  </a:srgbClr>
                </a:solidFill>
              </a:rPr>
              <a:t>OVERVIEW</a:t>
            </a:r>
            <a:br>
              <a:rPr lang="en-ZA" sz="1600" b="1" dirty="0" smtClean="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endParaRPr lang="en-ZA" sz="1600" b="1" dirty="0">
              <a:solidFill>
                <a:srgbClr val="37A76F">
                  <a:lumMod val="75000"/>
                </a:srgbClr>
              </a:solidFill>
            </a:endParaRPr>
          </a:p>
        </p:txBody>
      </p:sp>
      <p:sp>
        <p:nvSpPr>
          <p:cNvPr id="3" name="Content Placeholder 2"/>
          <p:cNvSpPr>
            <a:spLocks noGrp="1"/>
          </p:cNvSpPr>
          <p:nvPr>
            <p:ph idx="1"/>
          </p:nvPr>
        </p:nvSpPr>
        <p:spPr>
          <a:xfrm>
            <a:off x="198782" y="1628186"/>
            <a:ext cx="8736495" cy="5229814"/>
          </a:xfrm>
        </p:spPr>
        <p:txBody>
          <a:bodyPr>
            <a:noAutofit/>
          </a:bodyPr>
          <a:lstStyle/>
          <a:p>
            <a:pPr marL="0" indent="0" algn="just">
              <a:lnSpc>
                <a:spcPct val="100000"/>
              </a:lnSpc>
              <a:spcAft>
                <a:spcPts val="1000"/>
              </a:spcAft>
              <a:buNone/>
            </a:pPr>
            <a:r>
              <a:rPr lang="en-ZA" sz="1400" b="1" dirty="0" smtClean="0">
                <a:latin typeface="+mn-lt"/>
                <a:ea typeface="Calibri" panose="020F0502020204030204" pitchFamily="34" charset="0"/>
              </a:rPr>
              <a:t>Machinery </a:t>
            </a:r>
            <a:r>
              <a:rPr lang="en-ZA" sz="1400" b="1" dirty="0">
                <a:latin typeface="+mn-lt"/>
                <a:ea typeface="Calibri" panose="020F0502020204030204" pitchFamily="34" charset="0"/>
              </a:rPr>
              <a:t>and equipment </a:t>
            </a:r>
            <a:r>
              <a:rPr lang="en-ZA" sz="1400" b="1" dirty="0" smtClean="0">
                <a:latin typeface="+mn-lt"/>
                <a:ea typeface="Calibri" panose="020F0502020204030204" pitchFamily="34" charset="0"/>
              </a:rPr>
              <a:t>- R500</a:t>
            </a:r>
            <a:r>
              <a:rPr lang="en-ZA" sz="1400" b="1" dirty="0">
                <a:latin typeface="+mn-lt"/>
                <a:ea typeface="Calibri" panose="020F0502020204030204" pitchFamily="34" charset="0"/>
              </a:rPr>
              <a:t> </a:t>
            </a:r>
            <a:r>
              <a:rPr lang="en-ZA" sz="1400" b="1" dirty="0" smtClean="0">
                <a:latin typeface="+mn-lt"/>
                <a:ea typeface="Calibri" panose="020F0502020204030204" pitchFamily="34" charset="0"/>
              </a:rPr>
              <a:t>000.00</a:t>
            </a:r>
          </a:p>
          <a:p>
            <a:pPr marL="0" lvl="0" indent="0">
              <a:lnSpc>
                <a:spcPct val="100000"/>
              </a:lnSpc>
              <a:spcBef>
                <a:spcPts val="650"/>
              </a:spcBef>
              <a:spcAft>
                <a:spcPts val="650"/>
              </a:spcAft>
              <a:buNone/>
            </a:pPr>
            <a:r>
              <a:rPr lang="en-ZA" sz="1400" dirty="0">
                <a:solidFill>
                  <a:prstClr val="black">
                    <a:lumMod val="85000"/>
                    <a:lumOff val="15000"/>
                  </a:prstClr>
                </a:solidFill>
                <a:latin typeface="+mn-lt"/>
                <a:ea typeface="Times New Roman" panose="02020603050405020304" pitchFamily="18" charset="0"/>
              </a:rPr>
              <a:t>The final appropriation is </a:t>
            </a:r>
            <a:r>
              <a:rPr lang="en-ZA" sz="1400" dirty="0" smtClean="0">
                <a:solidFill>
                  <a:prstClr val="black">
                    <a:lumMod val="85000"/>
                    <a:lumOff val="15000"/>
                  </a:prstClr>
                </a:solidFill>
                <a:latin typeface="+mn-lt"/>
                <a:ea typeface="Times New Roman" panose="02020603050405020304" pitchFamily="18" charset="0"/>
              </a:rPr>
              <a:t>R3.2 </a:t>
            </a:r>
            <a:r>
              <a:rPr lang="en-ZA" sz="1400" dirty="0">
                <a:solidFill>
                  <a:prstClr val="black">
                    <a:lumMod val="85000"/>
                    <a:lumOff val="15000"/>
                  </a:prstClr>
                </a:solidFill>
                <a:latin typeface="+mn-lt"/>
                <a:ea typeface="Times New Roman" panose="02020603050405020304" pitchFamily="18" charset="0"/>
              </a:rPr>
              <a:t>million with actual expenditure of </a:t>
            </a:r>
            <a:r>
              <a:rPr lang="en-ZA" sz="1400" dirty="0" smtClean="0">
                <a:solidFill>
                  <a:prstClr val="black">
                    <a:lumMod val="85000"/>
                    <a:lumOff val="15000"/>
                  </a:prstClr>
                </a:solidFill>
                <a:latin typeface="+mn-lt"/>
                <a:ea typeface="Times New Roman" panose="02020603050405020304" pitchFamily="18" charset="0"/>
              </a:rPr>
              <a:t>R2.7 </a:t>
            </a:r>
            <a:r>
              <a:rPr lang="en-ZA" sz="1400" dirty="0">
                <a:solidFill>
                  <a:prstClr val="black">
                    <a:lumMod val="85000"/>
                    <a:lumOff val="15000"/>
                  </a:prstClr>
                </a:solidFill>
                <a:latin typeface="+mn-lt"/>
                <a:ea typeface="Times New Roman" panose="02020603050405020304" pitchFamily="18" charset="0"/>
              </a:rPr>
              <a:t>million and the amount spent translate to </a:t>
            </a:r>
            <a:r>
              <a:rPr lang="en-ZA" sz="1400" dirty="0" smtClean="0">
                <a:solidFill>
                  <a:prstClr val="black">
                    <a:lumMod val="85000"/>
                    <a:lumOff val="15000"/>
                  </a:prstClr>
                </a:solidFill>
                <a:latin typeface="+mn-lt"/>
                <a:ea typeface="Times New Roman" panose="02020603050405020304" pitchFamily="18" charset="0"/>
              </a:rPr>
              <a:t>84.4%. </a:t>
            </a:r>
            <a:endParaRPr lang="en-ZA" sz="1400" dirty="0">
              <a:solidFill>
                <a:prstClr val="black">
                  <a:lumMod val="85000"/>
                  <a:lumOff val="15000"/>
                </a:prstClr>
              </a:solidFill>
              <a:latin typeface="+mn-lt"/>
              <a:ea typeface="Times New Roman" panose="02020603050405020304" pitchFamily="18" charset="0"/>
            </a:endParaRPr>
          </a:p>
          <a:p>
            <a:pPr algn="just">
              <a:lnSpc>
                <a:spcPct val="100000"/>
              </a:lnSpc>
              <a:spcAft>
                <a:spcPts val="1000"/>
              </a:spcAft>
            </a:pPr>
            <a:r>
              <a:rPr lang="en-ZA" sz="1400" dirty="0" smtClean="0">
                <a:latin typeface="+mn-lt"/>
                <a:ea typeface="Calibri" panose="020F0502020204030204" pitchFamily="34" charset="0"/>
              </a:rPr>
              <a:t>The </a:t>
            </a:r>
            <a:r>
              <a:rPr lang="en-ZA" sz="1400" dirty="0">
                <a:latin typeface="+mn-lt"/>
                <a:ea typeface="Calibri" panose="020F0502020204030204" pitchFamily="34" charset="0"/>
              </a:rPr>
              <a:t>underspending relate to funds that were budgeted for the procurement of replacement of old laptops for officials in the department. The procurement was not finalised because the responses from the market to the request for quotation issued by the department did not include the warranty.</a:t>
            </a:r>
            <a:endParaRPr lang="en-ZA" sz="1400" dirty="0">
              <a:latin typeface="+mn-lt"/>
              <a:ea typeface="Times New Roman" panose="02020603050405020304" pitchFamily="18" charset="0"/>
            </a:endParaRPr>
          </a:p>
          <a:p>
            <a:pPr marL="0" indent="0">
              <a:buNone/>
            </a:pPr>
            <a:r>
              <a:rPr lang="en-ZA" sz="1400" dirty="0"/>
              <a:t> </a:t>
            </a:r>
          </a:p>
          <a:p>
            <a:pPr marL="0" indent="0">
              <a:spcAft>
                <a:spcPts val="1000"/>
              </a:spcAft>
              <a:buNone/>
            </a:pPr>
            <a:endParaRPr lang="en-ZA" sz="1400" dirty="0">
              <a:latin typeface="Calibri" panose="020F0502020204030204" pitchFamily="34" charset="0"/>
              <a:ea typeface="Times New Roman" panose="02020603050405020304" pitchFamily="18" charset="0"/>
            </a:endParaRPr>
          </a:p>
          <a:p>
            <a:pPr marL="0" indent="0">
              <a:buNone/>
            </a:pPr>
            <a:endParaRPr lang="en-ZA" sz="1400" dirty="0">
              <a:solidFill>
                <a:srgbClr val="262626"/>
              </a:solidFill>
              <a:latin typeface="Calibri" panose="020F0502020204030204" pitchFamily="34" charset="0"/>
              <a:ea typeface="Times New Roman" panose="02020603050405020304" pitchFamily="18" charset="0"/>
            </a:endParaRPr>
          </a:p>
          <a:p>
            <a:pPr marL="0" indent="0">
              <a:buNone/>
            </a:pPr>
            <a:endParaRPr lang="en-ZA" sz="1400" b="1" dirty="0">
              <a:solidFill>
                <a:srgbClr val="262626"/>
              </a:solidFill>
              <a:latin typeface="Calibri" panose="020F0502020204030204" pitchFamily="34" charset="0"/>
              <a:ea typeface="Times New Roman" panose="02020603050405020304" pitchFamily="18" charset="0"/>
            </a:endParaRPr>
          </a:p>
          <a:p>
            <a:pPr marL="0" indent="0" algn="just">
              <a:lnSpc>
                <a:spcPct val="100000"/>
              </a:lnSpc>
              <a:buNone/>
            </a:pPr>
            <a:endParaRPr lang="en-ZA" sz="1400" dirty="0">
              <a:solidFill>
                <a:srgbClr val="262626"/>
              </a:solidFill>
              <a:latin typeface="Calibri" panose="020F0502020204030204" pitchFamily="34" charset="0"/>
              <a:ea typeface="Times New Roman" panose="02020603050405020304" pitchFamily="18" charset="0"/>
            </a:endParaRPr>
          </a:p>
          <a:p>
            <a:pPr marL="0" indent="0" algn="just">
              <a:lnSpc>
                <a:spcPct val="100000"/>
              </a:lnSpc>
              <a:buNone/>
            </a:pPr>
            <a:r>
              <a:rPr lang="en-ZA" sz="1400" dirty="0">
                <a:solidFill>
                  <a:srgbClr val="262626"/>
                </a:solidFill>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xmlns="" val="34093447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74A6C-524B-6448-BD6E-20FF6B56B986}"/>
              </a:ext>
            </a:extLst>
          </p:cNvPr>
          <p:cNvSpPr>
            <a:spLocks noGrp="1"/>
          </p:cNvSpPr>
          <p:nvPr>
            <p:ph type="title"/>
          </p:nvPr>
        </p:nvSpPr>
        <p:spPr>
          <a:xfrm>
            <a:off x="123035" y="973894"/>
            <a:ext cx="8736495" cy="450869"/>
          </a:xfrm>
        </p:spPr>
        <p:txBody>
          <a:bodyPr>
            <a:normAutofit fontScale="90000"/>
          </a:bodyPr>
          <a:lstStyle/>
          <a:p>
            <a:pPr lvl="0" algn="ctr" fontAlgn="b">
              <a:lnSpc>
                <a:spcPct val="100000"/>
              </a:lnSpc>
              <a:spcBef>
                <a:spcPts val="0"/>
              </a:spcBef>
            </a:pPr>
            <a:r>
              <a:rPr lang="en-ZA" sz="1200" b="1" dirty="0" smtClean="0">
                <a:solidFill>
                  <a:prstClr val="black"/>
                </a:solidFill>
                <a:latin typeface="Arial" pitchFamily="34" charset="0"/>
                <a:cs typeface="Arial" pitchFamily="34" charset="0"/>
              </a:rPr>
              <a:t/>
            </a:r>
            <a:br>
              <a:rPr lang="en-ZA" sz="1200" b="1" dirty="0" smtClean="0">
                <a:solidFill>
                  <a:prstClr val="black"/>
                </a:solidFill>
                <a:latin typeface="Arial" pitchFamily="34" charset="0"/>
                <a:cs typeface="Arial" pitchFamily="34" charset="0"/>
              </a:rPr>
            </a:br>
            <a:r>
              <a:rPr lang="en-ZA" sz="1200" b="1" dirty="0" smtClean="0">
                <a:solidFill>
                  <a:prstClr val="black"/>
                </a:solidFill>
                <a:latin typeface="Arial" pitchFamily="34" charset="0"/>
                <a:cs typeface="Arial" pitchFamily="34" charset="0"/>
              </a:rPr>
              <a:t/>
            </a:r>
            <a:br>
              <a:rPr lang="en-ZA" sz="1200" b="1" dirty="0" smtClean="0">
                <a:solidFill>
                  <a:prstClr val="black"/>
                </a:solidFill>
                <a:latin typeface="Arial" pitchFamily="34" charset="0"/>
                <a:cs typeface="Arial" pitchFamily="34" charset="0"/>
              </a:rPr>
            </a:br>
            <a:r>
              <a:rPr lang="en-ZA" sz="1200" b="1" dirty="0" smtClean="0">
                <a:solidFill>
                  <a:prstClr val="black"/>
                </a:solidFill>
                <a:latin typeface="Arial" pitchFamily="34" charset="0"/>
                <a:cs typeface="Arial" pitchFamily="34" charset="0"/>
              </a:rPr>
              <a:t/>
            </a:r>
            <a:br>
              <a:rPr lang="en-ZA" sz="1200" b="1" dirty="0" smtClean="0">
                <a:solidFill>
                  <a:prstClr val="black"/>
                </a:solidFill>
                <a:latin typeface="Arial" pitchFamily="34" charset="0"/>
                <a:cs typeface="Arial" pitchFamily="34" charset="0"/>
              </a:rPr>
            </a:br>
            <a:r>
              <a:rPr lang="en-ZA" sz="1600" b="1" dirty="0">
                <a:solidFill>
                  <a:srgbClr val="37A76F">
                    <a:lumMod val="75000"/>
                  </a:srgbClr>
                </a:solidFill>
              </a:rPr>
              <a:t>AUDIT ACTION PLAN PROGRESS REPORT AS AT 31 </a:t>
            </a:r>
            <a:r>
              <a:rPr lang="en-ZA" sz="1600" b="1" dirty="0" smtClean="0">
                <a:solidFill>
                  <a:srgbClr val="37A76F">
                    <a:lumMod val="75000"/>
                  </a:srgbClr>
                </a:solidFill>
              </a:rPr>
              <a:t>MARCH 2020</a:t>
            </a:r>
            <a:br>
              <a:rPr lang="en-ZA" sz="1600" b="1" dirty="0" smtClean="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endParaRPr lang="en-US" sz="12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98783" y="1685925"/>
            <a:ext cx="8430867" cy="761747"/>
          </a:xfrm>
          <a:prstGeom prst="rect">
            <a:avLst/>
          </a:prstGeom>
          <a:noFill/>
        </p:spPr>
        <p:txBody>
          <a:bodyPr wrap="square" rtlCol="0">
            <a:spAutoFit/>
          </a:bodyPr>
          <a:lstStyle/>
          <a:p>
            <a:pPr>
              <a:lnSpc>
                <a:spcPct val="150000"/>
              </a:lnSpc>
            </a:pPr>
            <a:endParaRPr lang="en-ZA" sz="1400" dirty="0" smtClean="0">
              <a:solidFill>
                <a:prstClr val="black"/>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ZA" sz="1500" dirty="0">
              <a:solidFill>
                <a:prstClr val="black"/>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198783" y="1610663"/>
          <a:ext cx="8585000" cy="3744191"/>
        </p:xfrm>
        <a:graphic>
          <a:graphicData uri="http://schemas.openxmlformats.org/drawingml/2006/table">
            <a:tbl>
              <a:tblPr/>
              <a:tblGrid>
                <a:gridCol w="1554315"/>
                <a:gridCol w="1512866"/>
                <a:gridCol w="1538772"/>
                <a:gridCol w="1471419"/>
                <a:gridCol w="1512866"/>
                <a:gridCol w="994762"/>
              </a:tblGrid>
              <a:tr h="239294">
                <a:tc gridSpan="5">
                  <a:txBody>
                    <a:bodyPr/>
                    <a:lstStyle/>
                    <a:p>
                      <a:pPr algn="ctr" fontAlgn="b"/>
                      <a:r>
                        <a:rPr lang="en-ZA" sz="1600" b="1" i="0" u="none" strike="noStrike" dirty="0">
                          <a:solidFill>
                            <a:srgbClr val="000000"/>
                          </a:solidFill>
                          <a:effectLst/>
                          <a:latin typeface="Calibri" panose="020F0502020204030204" pitchFamily="34" charset="0"/>
                        </a:rPr>
                        <a:t>2018/19 Findings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957176">
                <a:tc>
                  <a:txBody>
                    <a:bodyPr/>
                    <a:lstStyle/>
                    <a:p>
                      <a:pPr algn="ctr" fontAlgn="b"/>
                      <a:r>
                        <a:rPr lang="en-ZA" sz="1600" b="1" i="0" u="none" strike="noStrike">
                          <a:solidFill>
                            <a:srgbClr val="000000"/>
                          </a:solidFill>
                          <a:effectLst/>
                          <a:latin typeface="Calibri" panose="020F0502020204030204" pitchFamily="34" charset="0"/>
                        </a:rPr>
                        <a:t>Unit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a:solidFill>
                            <a:srgbClr val="000000"/>
                          </a:solidFill>
                          <a:effectLst/>
                          <a:latin typeface="Calibri" panose="020F0502020204030204" pitchFamily="34" charset="0"/>
                        </a:rPr>
                        <a:t># of findings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a:solidFill>
                            <a:srgbClr val="000000"/>
                          </a:solidFill>
                          <a:effectLst/>
                          <a:latin typeface="Calibri" panose="020F0502020204030204" pitchFamily="34" charset="0"/>
                        </a:rPr>
                        <a:t># of findings cleared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a:solidFill>
                            <a:srgbClr val="000000"/>
                          </a:solidFill>
                          <a:effectLst/>
                          <a:latin typeface="Calibri" panose="020F0502020204030204" pitchFamily="34" charset="0"/>
                        </a:rPr>
                        <a:t># of findings in process of being addressed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1" i="0" u="none" strike="noStrike">
                          <a:solidFill>
                            <a:srgbClr val="000000"/>
                          </a:solidFill>
                          <a:effectLst/>
                          <a:latin typeface="Calibri" panose="020F0502020204030204" pitchFamily="34" charset="0"/>
                        </a:rPr>
                        <a:t># of findings not addressed yet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39294">
                <a:tc>
                  <a:txBody>
                    <a:bodyPr/>
                    <a:lstStyle/>
                    <a:p>
                      <a:pPr algn="l" fontAlgn="b"/>
                      <a:r>
                        <a:rPr lang="en-ZA" sz="1600" b="1" i="0" u="none" strike="noStrike">
                          <a:solidFill>
                            <a:srgbClr val="000000"/>
                          </a:solidFill>
                          <a:effectLst/>
                          <a:latin typeface="Calibri" panose="020F0502020204030204" pitchFamily="34" charset="0"/>
                        </a:rPr>
                        <a:t>ICT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6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600" b="0" i="0" u="none" strike="noStrike">
                          <a:solidFill>
                            <a:srgbClr val="000000"/>
                          </a:solidFill>
                          <a:effectLst/>
                          <a:latin typeface="Calibri" panose="020F0502020204030204" pitchFamily="34" charset="0"/>
                        </a:rPr>
                        <a:t>63,2%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39294">
                <a:tc>
                  <a:txBody>
                    <a:bodyPr/>
                    <a:lstStyle/>
                    <a:p>
                      <a:pPr algn="l" fontAlgn="b"/>
                      <a:r>
                        <a:rPr lang="en-ZA" sz="1600" b="1" i="0" u="none" strike="noStrike">
                          <a:solidFill>
                            <a:srgbClr val="000000"/>
                          </a:solidFill>
                          <a:effectLst/>
                          <a:latin typeface="Calibri" panose="020F0502020204030204" pitchFamily="34" charset="0"/>
                        </a:rPr>
                        <a:t>SCM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600" b="0" i="0" u="none" strike="noStrike">
                          <a:solidFill>
                            <a:srgbClr val="000000"/>
                          </a:solidFill>
                          <a:effectLst/>
                          <a:latin typeface="Calibri" panose="020F0502020204030204" pitchFamily="34" charset="0"/>
                        </a:rPr>
                        <a:t>60,0%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39294">
                <a:tc>
                  <a:txBody>
                    <a:bodyPr/>
                    <a:lstStyle/>
                    <a:p>
                      <a:pPr algn="l" fontAlgn="b"/>
                      <a:r>
                        <a:rPr lang="en-ZA" sz="1600" b="1" i="0" u="none" strike="noStrike">
                          <a:solidFill>
                            <a:srgbClr val="000000"/>
                          </a:solidFill>
                          <a:effectLst/>
                          <a:latin typeface="Calibri" panose="020F0502020204030204" pitchFamily="34" charset="0"/>
                        </a:rPr>
                        <a:t>Strat 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6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39294">
                <a:tc>
                  <a:txBody>
                    <a:bodyPr/>
                    <a:lstStyle/>
                    <a:p>
                      <a:pPr algn="l" fontAlgn="b"/>
                      <a:r>
                        <a:rPr lang="en-ZA" sz="1600" b="1" i="0" u="none" strike="noStrike">
                          <a:solidFill>
                            <a:srgbClr val="000000"/>
                          </a:solidFill>
                          <a:effectLst/>
                          <a:latin typeface="Calibri" panose="020F0502020204030204" pitchFamily="34" charset="0"/>
                        </a:rPr>
                        <a:t>HRM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600" b="0" i="0" u="none" strike="noStrike">
                          <a:solidFill>
                            <a:srgbClr val="000000"/>
                          </a:solidFill>
                          <a:effectLst/>
                          <a:latin typeface="Calibri" panose="020F0502020204030204" pitchFamily="34" charset="0"/>
                        </a:rPr>
                        <a:t>66,7%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39294">
                <a:tc>
                  <a:txBody>
                    <a:bodyPr/>
                    <a:lstStyle/>
                    <a:p>
                      <a:pPr algn="l" fontAlgn="b"/>
                      <a:r>
                        <a:rPr lang="en-ZA" sz="1600" b="1" i="0" u="none" strike="noStrike">
                          <a:solidFill>
                            <a:srgbClr val="000000"/>
                          </a:solidFill>
                          <a:effectLst/>
                          <a:latin typeface="Calibri" panose="020F0502020204030204" pitchFamily="34" charset="0"/>
                        </a:rPr>
                        <a:t>PSCKM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6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39294">
                <a:tc>
                  <a:txBody>
                    <a:bodyPr/>
                    <a:lstStyle/>
                    <a:p>
                      <a:pPr algn="l" fontAlgn="b"/>
                      <a:r>
                        <a:rPr lang="en-ZA" sz="1600" b="1" i="0" u="none" strike="noStrike">
                          <a:solidFill>
                            <a:srgbClr val="000000"/>
                          </a:solidFill>
                          <a:effectLst/>
                          <a:latin typeface="Calibri" panose="020F0502020204030204" pitchFamily="34" charset="0"/>
                        </a:rPr>
                        <a:t>Finance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600" b="0" i="0" u="none" strike="noStrike">
                          <a:solidFill>
                            <a:srgbClr val="000000"/>
                          </a:solidFill>
                          <a:effectLst/>
                          <a:latin typeface="Calibri" panose="020F0502020204030204" pitchFamily="34" charset="0"/>
                        </a:rPr>
                        <a:t>66,7%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39294">
                <a:tc>
                  <a:txBody>
                    <a:bodyPr/>
                    <a:lstStyle/>
                    <a:p>
                      <a:pPr algn="l" fontAlgn="b"/>
                      <a:r>
                        <a:rPr lang="en-ZA" sz="1600" b="1" i="0" u="none" strike="noStrike">
                          <a:solidFill>
                            <a:srgbClr val="000000"/>
                          </a:solidFill>
                          <a:effectLst/>
                          <a:latin typeface="Calibri" panose="020F0502020204030204" pitchFamily="34" charset="0"/>
                        </a:rPr>
                        <a:t>Int Audit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6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39294">
                <a:tc>
                  <a:txBody>
                    <a:bodyPr/>
                    <a:lstStyle/>
                    <a:p>
                      <a:pPr algn="l" fontAlgn="b"/>
                      <a:r>
                        <a:rPr lang="en-ZA" sz="1600" b="1" i="0" u="none" strike="noStrike">
                          <a:solidFill>
                            <a:srgbClr val="000000"/>
                          </a:solidFill>
                          <a:effectLst/>
                          <a:latin typeface="Calibri" panose="020F0502020204030204" pitchFamily="34" charset="0"/>
                        </a:rPr>
                        <a:t>Corp 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6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39294">
                <a:tc>
                  <a:txBody>
                    <a:bodyPr/>
                    <a:lstStyle/>
                    <a:p>
                      <a:pPr algn="l" fontAlgn="b"/>
                      <a:r>
                        <a:rPr lang="en-ZA" sz="16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39294">
                <a:tc>
                  <a:txBody>
                    <a:bodyPr/>
                    <a:lstStyle/>
                    <a:p>
                      <a:pPr algn="l" fontAlgn="b"/>
                      <a:endParaRPr lang="en-ZA" sz="16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a:solidFill>
                            <a:srgbClr val="000000"/>
                          </a:solidFill>
                          <a:effectLst/>
                          <a:latin typeface="Calibri" panose="020F0502020204030204" pitchFamily="34" charset="0"/>
                        </a:rPr>
                        <a:t>72,88%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a:solidFill>
                            <a:srgbClr val="000000"/>
                          </a:solidFill>
                          <a:effectLst/>
                          <a:latin typeface="Calibri" panose="020F0502020204030204" pitchFamily="34" charset="0"/>
                        </a:rPr>
                        <a:t>27,12%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a:solidFill>
                            <a:srgbClr val="000000"/>
                          </a:solidFill>
                          <a:effectLst/>
                          <a:latin typeface="Calibri" panose="020F0502020204030204" pitchFamily="34" charset="0"/>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bl>
          </a:graphicData>
        </a:graphic>
      </p:graphicFrame>
      <p:sp>
        <p:nvSpPr>
          <p:cNvPr id="5" name="TextBox 4"/>
          <p:cNvSpPr txBox="1"/>
          <p:nvPr/>
        </p:nvSpPr>
        <p:spPr>
          <a:xfrm>
            <a:off x="123035" y="5472682"/>
            <a:ext cx="8585000" cy="646331"/>
          </a:xfrm>
          <a:prstGeom prst="rect">
            <a:avLst/>
          </a:prstGeom>
          <a:noFill/>
        </p:spPr>
        <p:txBody>
          <a:bodyPr wrap="square" rtlCol="0">
            <a:spAutoFit/>
          </a:bodyPr>
          <a:lstStyle/>
          <a:p>
            <a:r>
              <a:rPr lang="en-US" dirty="0" smtClean="0">
                <a:solidFill>
                  <a:prstClr val="black"/>
                </a:solidFill>
              </a:rPr>
              <a:t>The target for the period ending 31 March 2020 is 75%. The department achieved 72,88% of the set target. Progress is monitored through the monthly Audit Steering committee.</a:t>
            </a:r>
            <a:endParaRPr lang="en-ZA" dirty="0">
              <a:solidFill>
                <a:prstClr val="black"/>
              </a:solidFill>
            </a:endParaRPr>
          </a:p>
        </p:txBody>
      </p:sp>
    </p:spTree>
    <p:extLst>
      <p:ext uri="{BB962C8B-B14F-4D97-AF65-F5344CB8AC3E}">
        <p14:creationId xmlns:p14="http://schemas.microsoft.com/office/powerpoint/2010/main" xmlns="" val="23855862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74A6C-524B-6448-BD6E-20FF6B56B986}"/>
              </a:ext>
            </a:extLst>
          </p:cNvPr>
          <p:cNvSpPr>
            <a:spLocks noGrp="1"/>
          </p:cNvSpPr>
          <p:nvPr>
            <p:ph type="title"/>
          </p:nvPr>
        </p:nvSpPr>
        <p:spPr>
          <a:xfrm>
            <a:off x="198783" y="1129554"/>
            <a:ext cx="8736495" cy="311319"/>
          </a:xfrm>
        </p:spPr>
        <p:txBody>
          <a:bodyPr>
            <a:normAutofit/>
          </a:bodyPr>
          <a:lstStyle/>
          <a:p>
            <a:pPr lvl="0" algn="ctr" fontAlgn="b">
              <a:lnSpc>
                <a:spcPct val="100000"/>
              </a:lnSpc>
              <a:spcBef>
                <a:spcPts val="0"/>
              </a:spcBef>
            </a:pPr>
            <a:r>
              <a:rPr lang="en-ZA" sz="1400" b="1" dirty="0">
                <a:solidFill>
                  <a:srgbClr val="37A76F">
                    <a:lumMod val="75000"/>
                  </a:srgbClr>
                </a:solidFill>
              </a:rPr>
              <a:t>IRREGULAR EXPENDITURE AS AT 31 </a:t>
            </a:r>
            <a:r>
              <a:rPr lang="en-ZA" sz="1400" b="1" dirty="0" smtClean="0">
                <a:solidFill>
                  <a:srgbClr val="37A76F">
                    <a:lumMod val="75000"/>
                  </a:srgbClr>
                </a:solidFill>
              </a:rPr>
              <a:t>MARCH 2020</a:t>
            </a:r>
            <a:endParaRPr lang="en-US" sz="1400" b="1" dirty="0">
              <a:solidFill>
                <a:srgbClr val="37A76F">
                  <a:lumMod val="75000"/>
                </a:srgbClr>
              </a:solidFill>
            </a:endParaRPr>
          </a:p>
        </p:txBody>
      </p:sp>
      <p:sp>
        <p:nvSpPr>
          <p:cNvPr id="3" name="TextBox 2"/>
          <p:cNvSpPr txBox="1"/>
          <p:nvPr/>
        </p:nvSpPr>
        <p:spPr>
          <a:xfrm>
            <a:off x="198783" y="1571625"/>
            <a:ext cx="8668991" cy="5047536"/>
          </a:xfrm>
          <a:prstGeom prst="rect">
            <a:avLst/>
          </a:prstGeom>
          <a:noFill/>
        </p:spPr>
        <p:txBody>
          <a:bodyPr wrap="square" rtlCol="0">
            <a:spAutoFit/>
          </a:bodyPr>
          <a:lstStyle/>
          <a:p>
            <a:pPr algn="just"/>
            <a:r>
              <a:rPr lang="en-ZA" sz="1400" b="1" dirty="0" smtClean="0">
                <a:solidFill>
                  <a:prstClr val="black"/>
                </a:solidFill>
                <a:latin typeface="Arial" panose="020B0604020202020204" pitchFamily="34" charset="0"/>
                <a:cs typeface="Arial" panose="020B0604020202020204" pitchFamily="34" charset="0"/>
              </a:rPr>
              <a:t>The department incurred irregular expenditure amounting to R2 416 303.70 for the financial year under review</a:t>
            </a:r>
          </a:p>
          <a:p>
            <a:pPr algn="just"/>
            <a:endParaRPr lang="en-ZA" sz="1400"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a:solidFill>
                  <a:prstClr val="black"/>
                </a:solidFill>
                <a:latin typeface="Arial" panose="020B0604020202020204" pitchFamily="34" charset="0"/>
                <a:cs typeface="Arial" panose="020B0604020202020204" pitchFamily="34" charset="0"/>
              </a:rPr>
              <a:t>R1 </a:t>
            </a:r>
            <a:r>
              <a:rPr lang="en-ZA" sz="1400" dirty="0" smtClean="0">
                <a:solidFill>
                  <a:prstClr val="black"/>
                </a:solidFill>
                <a:latin typeface="Arial" panose="020B0604020202020204" pitchFamily="34" charset="0"/>
                <a:cs typeface="Arial" panose="020B0604020202020204" pitchFamily="34" charset="0"/>
              </a:rPr>
              <a:t>322 736.02  </a:t>
            </a:r>
            <a:r>
              <a:rPr lang="en-ZA" sz="1400" dirty="0">
                <a:solidFill>
                  <a:prstClr val="black"/>
                </a:solidFill>
                <a:latin typeface="Arial" panose="020B0604020202020204" pitchFamily="34" charset="0"/>
                <a:cs typeface="Arial" panose="020B0604020202020204" pitchFamily="34" charset="0"/>
              </a:rPr>
              <a:t>or </a:t>
            </a:r>
            <a:r>
              <a:rPr lang="en-ZA" sz="1400" dirty="0" smtClean="0">
                <a:solidFill>
                  <a:prstClr val="black"/>
                </a:solidFill>
                <a:latin typeface="Arial" panose="020B0604020202020204" pitchFamily="34" charset="0"/>
                <a:cs typeface="Arial" panose="020B0604020202020204" pitchFamily="34" charset="0"/>
              </a:rPr>
              <a:t>55% relate to payments of the security contract that identified as irregular expenditure during the audit of 2017/18 financial year.</a:t>
            </a:r>
          </a:p>
          <a:p>
            <a:pPr marL="285750" indent="-285750" algn="just">
              <a:buFont typeface="Arial" panose="020B0604020202020204" pitchFamily="34" charset="0"/>
              <a:buChar char="•"/>
            </a:pPr>
            <a:endParaRPr lang="en-ZA" sz="1400" dirty="0">
              <a:solidFill>
                <a:prstClr val="black"/>
              </a:solidFill>
              <a:latin typeface="Arial" panose="020B0604020202020204" pitchFamily="34" charset="0"/>
              <a:cs typeface="Arial" panose="020B0604020202020204" pitchFamily="34" charset="0"/>
            </a:endParaRPr>
          </a:p>
          <a:p>
            <a:pPr algn="just"/>
            <a:r>
              <a:rPr lang="en-ZA" sz="1400" dirty="0" smtClean="0">
                <a:solidFill>
                  <a:prstClr val="black"/>
                </a:solidFill>
                <a:latin typeface="Arial" panose="020B0604020202020204" pitchFamily="34" charset="0"/>
                <a:cs typeface="Arial" panose="020B0604020202020204" pitchFamily="34" charset="0"/>
              </a:rPr>
              <a:t>The table below reflect the cumulative expenditure relating to the security contract since inception date.</a:t>
            </a:r>
          </a:p>
          <a:p>
            <a:pPr algn="just"/>
            <a:endParaRPr lang="en-ZA" sz="1400" dirty="0">
              <a:solidFill>
                <a:prstClr val="black"/>
              </a:solidFill>
              <a:latin typeface="Arial" panose="020B0604020202020204" pitchFamily="34" charset="0"/>
              <a:cs typeface="Arial" panose="020B0604020202020204" pitchFamily="34" charset="0"/>
            </a:endParaRPr>
          </a:p>
          <a:p>
            <a:pPr algn="just"/>
            <a:endParaRPr lang="en-ZA" sz="1400" dirty="0" smtClean="0">
              <a:solidFill>
                <a:prstClr val="black"/>
              </a:solidFill>
              <a:latin typeface="Arial" panose="020B0604020202020204" pitchFamily="34" charset="0"/>
              <a:cs typeface="Arial" panose="020B0604020202020204" pitchFamily="34" charset="0"/>
            </a:endParaRPr>
          </a:p>
          <a:p>
            <a:pPr algn="just"/>
            <a:endParaRPr lang="en-ZA" sz="1400" dirty="0" smtClean="0">
              <a:solidFill>
                <a:prstClr val="black"/>
              </a:solidFill>
              <a:latin typeface="Arial" panose="020B0604020202020204" pitchFamily="34" charset="0"/>
              <a:cs typeface="Arial" panose="020B0604020202020204" pitchFamily="34" charset="0"/>
            </a:endParaRPr>
          </a:p>
          <a:p>
            <a:pPr algn="just"/>
            <a:endParaRPr lang="en-ZA" sz="1400" dirty="0">
              <a:solidFill>
                <a:prstClr val="black"/>
              </a:solidFill>
              <a:latin typeface="Arial" panose="020B0604020202020204" pitchFamily="34" charset="0"/>
              <a:cs typeface="Arial" panose="020B0604020202020204" pitchFamily="34" charset="0"/>
            </a:endParaRPr>
          </a:p>
          <a:p>
            <a:pPr algn="just"/>
            <a:endParaRPr lang="en-ZA" sz="1400" dirty="0" smtClean="0">
              <a:solidFill>
                <a:prstClr val="black"/>
              </a:solidFill>
              <a:latin typeface="Arial" panose="020B0604020202020204" pitchFamily="34" charset="0"/>
              <a:cs typeface="Arial" panose="020B0604020202020204" pitchFamily="34" charset="0"/>
            </a:endParaRPr>
          </a:p>
          <a:p>
            <a:pPr algn="just"/>
            <a:endParaRPr lang="en-ZA" sz="1400" dirty="0">
              <a:solidFill>
                <a:prstClr val="black"/>
              </a:solidFill>
              <a:latin typeface="Arial" panose="020B0604020202020204" pitchFamily="34" charset="0"/>
              <a:cs typeface="Arial" panose="020B0604020202020204" pitchFamily="34" charset="0"/>
            </a:endParaRPr>
          </a:p>
          <a:p>
            <a:pPr algn="just"/>
            <a:endParaRPr lang="en-ZA" sz="1400" dirty="0" smtClean="0">
              <a:solidFill>
                <a:prstClr val="black"/>
              </a:solidFill>
              <a:latin typeface="Arial" panose="020B0604020202020204" pitchFamily="34" charset="0"/>
              <a:cs typeface="Arial" panose="020B0604020202020204" pitchFamily="34" charset="0"/>
            </a:endParaRPr>
          </a:p>
          <a:p>
            <a:pPr algn="just"/>
            <a:endParaRPr lang="en-ZA" sz="1400" dirty="0">
              <a:solidFill>
                <a:prstClr val="black"/>
              </a:solidFill>
              <a:latin typeface="Arial" panose="020B0604020202020204" pitchFamily="34" charset="0"/>
              <a:cs typeface="Arial" panose="020B0604020202020204" pitchFamily="34" charset="0"/>
            </a:endParaRPr>
          </a:p>
          <a:p>
            <a:pPr algn="just"/>
            <a:endParaRPr lang="en-ZA" sz="1400" dirty="0" smtClean="0">
              <a:solidFill>
                <a:prstClr val="black"/>
              </a:solidFill>
              <a:latin typeface="Arial" panose="020B0604020202020204" pitchFamily="34" charset="0"/>
              <a:cs typeface="Arial" panose="020B0604020202020204" pitchFamily="34" charset="0"/>
            </a:endParaRPr>
          </a:p>
          <a:p>
            <a:pPr algn="just"/>
            <a:endParaRPr lang="en-ZA" sz="1400" dirty="0">
              <a:solidFill>
                <a:prstClr val="black"/>
              </a:solidFill>
              <a:latin typeface="Arial" panose="020B0604020202020204" pitchFamily="34" charset="0"/>
              <a:cs typeface="Arial" panose="020B0604020202020204" pitchFamily="34" charset="0"/>
            </a:endParaRPr>
          </a:p>
          <a:p>
            <a:pPr algn="just"/>
            <a:endParaRPr lang="en-ZA" sz="14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smtClean="0">
                <a:solidFill>
                  <a:prstClr val="black"/>
                </a:solidFill>
                <a:latin typeface="Arial" panose="020B0604020202020204" pitchFamily="34" charset="0"/>
                <a:cs typeface="Arial" panose="020B0604020202020204" pitchFamily="34" charset="0"/>
              </a:rPr>
              <a:t>R769 216.31 or 32.% relate to payments of transactions were SCM processes were not followed and</a:t>
            </a:r>
          </a:p>
          <a:p>
            <a:pPr marL="285750" indent="-285750" algn="just">
              <a:buFont typeface="Arial" panose="020B0604020202020204" pitchFamily="34" charset="0"/>
              <a:buChar char="•"/>
            </a:pPr>
            <a:endParaRPr lang="en-ZA" sz="1400"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smtClean="0">
                <a:solidFill>
                  <a:prstClr val="black"/>
                </a:solidFill>
                <a:latin typeface="Arial" panose="020B0604020202020204" pitchFamily="34" charset="0"/>
                <a:cs typeface="Arial" panose="020B0604020202020204" pitchFamily="34" charset="0"/>
              </a:rPr>
              <a:t>R324 351.36 or 13% relate to deviations not justifiable.</a:t>
            </a:r>
          </a:p>
          <a:p>
            <a:pPr algn="just"/>
            <a:endParaRPr lang="en-ZA" sz="1400" dirty="0" smtClean="0">
              <a:solidFill>
                <a:prstClr val="black"/>
              </a:solidFill>
              <a:latin typeface="Arial" panose="020B0604020202020204" pitchFamily="34" charset="0"/>
              <a:cs typeface="Arial" panose="020B0604020202020204" pitchFamily="34" charset="0"/>
            </a:endParaRPr>
          </a:p>
          <a:p>
            <a:pPr algn="just"/>
            <a:r>
              <a:rPr lang="en-ZA" sz="1400" dirty="0" smtClean="0">
                <a:solidFill>
                  <a:prstClr val="black"/>
                </a:solidFill>
                <a:latin typeface="Arial" panose="020B0604020202020204" pitchFamily="34" charset="0"/>
                <a:cs typeface="Arial" panose="020B0604020202020204" pitchFamily="34" charset="0"/>
              </a:rPr>
              <a:t>The determination/investigation process is still in progress. </a:t>
            </a:r>
            <a:endParaRPr lang="en-ZA" sz="1400" dirty="0">
              <a:solidFill>
                <a:prstClr val="black"/>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983087" y="3285973"/>
          <a:ext cx="6096000" cy="17881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ZA" sz="1400" kern="1200" dirty="0" smtClean="0">
                          <a:solidFill>
                            <a:prstClr val="black"/>
                          </a:solidFill>
                          <a:latin typeface="Arial" panose="020B0604020202020204" pitchFamily="34" charset="0"/>
                          <a:ea typeface="+mn-ea"/>
                          <a:cs typeface="Arial" panose="020B0604020202020204" pitchFamily="34" charset="0"/>
                        </a:rPr>
                        <a:t>Financial Year</a:t>
                      </a:r>
                      <a:endParaRPr lang="en-ZA" sz="1400" kern="1200" dirty="0">
                        <a:solidFill>
                          <a:prstClr val="black"/>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kern="1200" dirty="0" smtClean="0">
                          <a:solidFill>
                            <a:prstClr val="black"/>
                          </a:solidFill>
                          <a:latin typeface="Arial" panose="020B0604020202020204" pitchFamily="34" charset="0"/>
                          <a:ea typeface="+mn-ea"/>
                          <a:cs typeface="Arial" panose="020B0604020202020204" pitchFamily="34" charset="0"/>
                        </a:rPr>
                        <a:t>Amount</a:t>
                      </a:r>
                      <a:endParaRPr lang="en-ZA" sz="1400" kern="1200" dirty="0">
                        <a:solidFill>
                          <a:prstClr val="black"/>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ZA" sz="1400" b="0" dirty="0" smtClean="0">
                          <a:solidFill>
                            <a:schemeClr val="tx1"/>
                          </a:solidFill>
                          <a:latin typeface="Arial" panose="020B0604020202020204" pitchFamily="34" charset="0"/>
                          <a:cs typeface="Arial" panose="020B0604020202020204" pitchFamily="34" charset="0"/>
                        </a:rPr>
                        <a:t>2017/18</a:t>
                      </a:r>
                      <a:endParaRPr lang="en-ZA"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400" b="0" dirty="0" smtClean="0">
                          <a:solidFill>
                            <a:schemeClr val="tx1"/>
                          </a:solidFill>
                          <a:latin typeface="Arial" panose="020B0604020202020204" pitchFamily="34" charset="0"/>
                          <a:cs typeface="Arial" panose="020B0604020202020204" pitchFamily="34" charset="0"/>
                        </a:rPr>
                        <a:t>200 617.00</a:t>
                      </a:r>
                      <a:endParaRPr lang="en-ZA"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ZA" sz="1400" b="0" dirty="0" smtClean="0">
                          <a:solidFill>
                            <a:schemeClr val="tx1"/>
                          </a:solidFill>
                          <a:latin typeface="Arial" panose="020B0604020202020204" pitchFamily="34" charset="0"/>
                          <a:cs typeface="Arial" panose="020B0604020202020204" pitchFamily="34" charset="0"/>
                        </a:rPr>
                        <a:t>2018/19</a:t>
                      </a:r>
                      <a:endParaRPr lang="en-ZA"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400" b="0" dirty="0" smtClean="0">
                          <a:solidFill>
                            <a:schemeClr val="tx1"/>
                          </a:solidFill>
                          <a:latin typeface="Arial" panose="020B0604020202020204" pitchFamily="34" charset="0"/>
                          <a:cs typeface="Arial" panose="020B0604020202020204" pitchFamily="34" charset="0"/>
                        </a:rPr>
                        <a:t>1 111 313.70</a:t>
                      </a:r>
                      <a:endParaRPr lang="en-ZA"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ZA" sz="1400" b="0" dirty="0" smtClean="0">
                          <a:solidFill>
                            <a:schemeClr val="tx1"/>
                          </a:solidFill>
                          <a:latin typeface="Arial" panose="020B0604020202020204" pitchFamily="34" charset="0"/>
                          <a:cs typeface="Arial" panose="020B0604020202020204" pitchFamily="34" charset="0"/>
                        </a:rPr>
                        <a:t>2019/20</a:t>
                      </a:r>
                      <a:endParaRPr lang="en-ZA"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400" b="0" dirty="0" smtClean="0">
                          <a:solidFill>
                            <a:schemeClr val="tx1"/>
                          </a:solidFill>
                          <a:latin typeface="Arial" panose="020B0604020202020204" pitchFamily="34" charset="0"/>
                          <a:cs typeface="Arial" panose="020B0604020202020204" pitchFamily="34" charset="0"/>
                        </a:rPr>
                        <a:t>1 322 735.92</a:t>
                      </a:r>
                      <a:endParaRPr lang="en-ZA"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l"/>
                      <a:r>
                        <a:rPr lang="en-ZA" sz="1400" b="1" kern="1200" dirty="0" smtClean="0">
                          <a:solidFill>
                            <a:prstClr val="black"/>
                          </a:solidFill>
                          <a:latin typeface="Arial" panose="020B0604020202020204" pitchFamily="34" charset="0"/>
                          <a:ea typeface="+mn-ea"/>
                          <a:cs typeface="Arial" panose="020B0604020202020204" pitchFamily="34" charset="0"/>
                        </a:rPr>
                        <a:t>Total</a:t>
                      </a:r>
                      <a:endParaRPr lang="en-ZA" sz="1400" b="1" kern="1200" dirty="0">
                        <a:solidFill>
                          <a:prstClr val="black"/>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400" b="1" kern="1200" dirty="0" smtClean="0">
                          <a:solidFill>
                            <a:prstClr val="black"/>
                          </a:solidFill>
                          <a:latin typeface="Arial" panose="020B0604020202020204" pitchFamily="34" charset="0"/>
                          <a:ea typeface="+mn-ea"/>
                          <a:cs typeface="Arial" panose="020B0604020202020204" pitchFamily="34" charset="0"/>
                        </a:rPr>
                        <a:t>2 634 666.62</a:t>
                      </a:r>
                      <a:endParaRPr lang="en-ZA" sz="1400" b="1" kern="1200" dirty="0">
                        <a:solidFill>
                          <a:prstClr val="black"/>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1654050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74A6C-524B-6448-BD6E-20FF6B56B986}"/>
              </a:ext>
            </a:extLst>
          </p:cNvPr>
          <p:cNvSpPr>
            <a:spLocks noGrp="1"/>
          </p:cNvSpPr>
          <p:nvPr>
            <p:ph type="title"/>
          </p:nvPr>
        </p:nvSpPr>
        <p:spPr>
          <a:xfrm>
            <a:off x="198783" y="1129554"/>
            <a:ext cx="8736495" cy="311319"/>
          </a:xfrm>
        </p:spPr>
        <p:txBody>
          <a:bodyPr>
            <a:normAutofit/>
          </a:bodyPr>
          <a:lstStyle/>
          <a:p>
            <a:pPr lvl="0" algn="ctr" fontAlgn="b">
              <a:lnSpc>
                <a:spcPct val="100000"/>
              </a:lnSpc>
              <a:spcBef>
                <a:spcPts val="0"/>
              </a:spcBef>
            </a:pPr>
            <a:r>
              <a:rPr lang="en-ZA" sz="1400" b="1" dirty="0">
                <a:solidFill>
                  <a:srgbClr val="37A76F">
                    <a:lumMod val="75000"/>
                  </a:srgbClr>
                </a:solidFill>
              </a:rPr>
              <a:t>DEVIATIONS AS AT 31 </a:t>
            </a:r>
            <a:r>
              <a:rPr lang="en-ZA" sz="1400" b="1" dirty="0" smtClean="0">
                <a:solidFill>
                  <a:srgbClr val="37A76F">
                    <a:lumMod val="75000"/>
                  </a:srgbClr>
                </a:solidFill>
              </a:rPr>
              <a:t>MARCH 2020</a:t>
            </a:r>
            <a:endParaRPr lang="en-US" sz="1400" b="1" dirty="0">
              <a:solidFill>
                <a:srgbClr val="37A76F">
                  <a:lumMod val="75000"/>
                </a:srgbClr>
              </a:solidFill>
            </a:endParaRPr>
          </a:p>
        </p:txBody>
      </p:sp>
      <p:sp>
        <p:nvSpPr>
          <p:cNvPr id="3" name="Rectangle 2"/>
          <p:cNvSpPr/>
          <p:nvPr/>
        </p:nvSpPr>
        <p:spPr>
          <a:xfrm>
            <a:off x="198783" y="1842998"/>
            <a:ext cx="8482569" cy="2031325"/>
          </a:xfrm>
          <a:prstGeom prst="rect">
            <a:avLst/>
          </a:prstGeom>
        </p:spPr>
        <p:txBody>
          <a:bodyPr wrap="square">
            <a:spAutoFit/>
          </a:bodyPr>
          <a:lstStyle/>
          <a:p>
            <a:pPr algn="just"/>
            <a:r>
              <a:rPr lang="en-ZA" sz="1400" b="1" dirty="0">
                <a:solidFill>
                  <a:prstClr val="black"/>
                </a:solidFill>
                <a:latin typeface="Arial" panose="020B0604020202020204" pitchFamily="34" charset="0"/>
                <a:cs typeface="Arial" panose="020B0604020202020204" pitchFamily="34" charset="0"/>
              </a:rPr>
              <a:t>The department incurred </a:t>
            </a:r>
            <a:r>
              <a:rPr lang="en-ZA" sz="1400" b="1" dirty="0" smtClean="0">
                <a:solidFill>
                  <a:prstClr val="black"/>
                </a:solidFill>
                <a:latin typeface="Arial" panose="020B0604020202020204" pitchFamily="34" charset="0"/>
                <a:cs typeface="Arial" panose="020B0604020202020204" pitchFamily="34" charset="0"/>
              </a:rPr>
              <a:t>deviations amounting </a:t>
            </a:r>
            <a:r>
              <a:rPr lang="en-ZA" sz="1400" b="1" dirty="0">
                <a:solidFill>
                  <a:prstClr val="black"/>
                </a:solidFill>
                <a:latin typeface="Arial" panose="020B0604020202020204" pitchFamily="34" charset="0"/>
                <a:cs typeface="Arial" panose="020B0604020202020204" pitchFamily="34" charset="0"/>
              </a:rPr>
              <a:t>to </a:t>
            </a:r>
            <a:r>
              <a:rPr lang="en-ZA" sz="1400" b="1" dirty="0" smtClean="0">
                <a:solidFill>
                  <a:prstClr val="black"/>
                </a:solidFill>
                <a:latin typeface="Arial" panose="020B0604020202020204" pitchFamily="34" charset="0"/>
                <a:cs typeface="Arial" panose="020B0604020202020204" pitchFamily="34" charset="0"/>
              </a:rPr>
              <a:t>R358 354.65</a:t>
            </a:r>
          </a:p>
          <a:p>
            <a:pPr algn="just"/>
            <a:endParaRPr lang="en-ZA" sz="1400" b="1" dirty="0">
              <a:solidFill>
                <a:prstClr val="black"/>
              </a:solidFill>
              <a:latin typeface="Arial" panose="020B0604020202020204" pitchFamily="34" charset="0"/>
              <a:cs typeface="Arial" panose="020B0604020202020204" pitchFamily="34" charset="0"/>
            </a:endParaRPr>
          </a:p>
          <a:p>
            <a:pPr algn="just"/>
            <a:r>
              <a:rPr lang="en-ZA" sz="1400" dirty="0" smtClean="0">
                <a:solidFill>
                  <a:prstClr val="black"/>
                </a:solidFill>
                <a:latin typeface="Arial" panose="020B0604020202020204" pitchFamily="34" charset="0"/>
                <a:cs typeface="Arial" panose="020B0604020202020204" pitchFamily="34" charset="0"/>
              </a:rPr>
              <a:t>The reasons for deviations are categorised as follows:</a:t>
            </a:r>
          </a:p>
          <a:p>
            <a:pPr algn="just"/>
            <a:endParaRPr lang="en-ZA" sz="1400" b="1"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smtClean="0">
                <a:solidFill>
                  <a:prstClr val="black"/>
                </a:solidFill>
                <a:latin typeface="Arial" panose="020B0604020202020204" pitchFamily="34" charset="0"/>
                <a:cs typeface="Arial" panose="020B0604020202020204" pitchFamily="34" charset="0"/>
              </a:rPr>
              <a:t>Artist appointed to perform at events		:	R229 090.00</a:t>
            </a:r>
          </a:p>
          <a:p>
            <a:pPr marL="285750" indent="-285750" algn="just">
              <a:buFont typeface="Arial" panose="020B0604020202020204" pitchFamily="34" charset="0"/>
              <a:buChar char="•"/>
            </a:pPr>
            <a:r>
              <a:rPr lang="en-ZA" sz="1400" dirty="0">
                <a:solidFill>
                  <a:prstClr val="black"/>
                </a:solidFill>
                <a:latin typeface="Arial" panose="020B0604020202020204" pitchFamily="34" charset="0"/>
                <a:cs typeface="Arial" panose="020B0604020202020204" pitchFamily="34" charset="0"/>
              </a:rPr>
              <a:t>C</a:t>
            </a:r>
            <a:r>
              <a:rPr lang="en-ZA" sz="1400" dirty="0" smtClean="0">
                <a:solidFill>
                  <a:prstClr val="black"/>
                </a:solidFill>
                <a:latin typeface="Arial" panose="020B0604020202020204" pitchFamily="34" charset="0"/>
                <a:cs typeface="Arial" panose="020B0604020202020204" pitchFamily="34" charset="0"/>
              </a:rPr>
              <a:t>atering						:	R  87 439.65</a:t>
            </a:r>
          </a:p>
          <a:p>
            <a:pPr marL="285750" indent="-285750" algn="just">
              <a:buFont typeface="Arial" panose="020B0604020202020204" pitchFamily="34" charset="0"/>
              <a:buChar char="•"/>
            </a:pPr>
            <a:r>
              <a:rPr lang="en-ZA" sz="1400" dirty="0" smtClean="0">
                <a:solidFill>
                  <a:prstClr val="black"/>
                </a:solidFill>
                <a:latin typeface="Arial" panose="020B0604020202020204" pitchFamily="34" charset="0"/>
                <a:cs typeface="Arial" panose="020B0604020202020204" pitchFamily="34" charset="0"/>
              </a:rPr>
              <a:t>Restoration services (ICT)			:	R  36 225.00</a:t>
            </a:r>
          </a:p>
          <a:p>
            <a:pPr marL="285750" indent="-285750" algn="just">
              <a:buFont typeface="Arial" panose="020B0604020202020204" pitchFamily="34" charset="0"/>
              <a:buChar char="•"/>
            </a:pPr>
            <a:r>
              <a:rPr lang="en-ZA" sz="1400" dirty="0" smtClean="0">
                <a:solidFill>
                  <a:prstClr val="black"/>
                </a:solidFill>
                <a:latin typeface="Arial" panose="020B0604020202020204" pitchFamily="34" charset="0"/>
                <a:cs typeface="Arial" panose="020B0604020202020204" pitchFamily="34" charset="0"/>
              </a:rPr>
              <a:t>Translation services				:	R    5 600.00</a:t>
            </a:r>
            <a:endParaRPr lang="en-ZA" sz="1400" dirty="0">
              <a:solidFill>
                <a:prstClr val="black"/>
              </a:solidFill>
              <a:latin typeface="Arial" panose="020B0604020202020204" pitchFamily="34" charset="0"/>
              <a:cs typeface="Arial" panose="020B0604020202020204" pitchFamily="34" charset="0"/>
            </a:endParaRPr>
          </a:p>
          <a:p>
            <a:pPr algn="just"/>
            <a:endParaRPr lang="en-ZA"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444722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AA56AD-450A-AB48-A861-5E50B97C5973}"/>
              </a:ext>
            </a:extLst>
          </p:cNvPr>
          <p:cNvSpPr>
            <a:spLocks noGrp="1"/>
          </p:cNvSpPr>
          <p:nvPr>
            <p:ph type="title"/>
          </p:nvPr>
        </p:nvSpPr>
        <p:spPr>
          <a:xfrm>
            <a:off x="198783" y="1209965"/>
            <a:ext cx="8824442" cy="256886"/>
          </a:xfrm>
        </p:spPr>
        <p:txBody>
          <a:bodyPr>
            <a:noAutofit/>
          </a:bodyPr>
          <a:lstStyle/>
          <a:p>
            <a:pPr algn="ctr"/>
            <a:r>
              <a:rPr lang="en-ZA" sz="1400" b="1" dirty="0" smtClean="0">
                <a:solidFill>
                  <a:srgbClr val="37A76F">
                    <a:lumMod val="75000"/>
                  </a:srgbClr>
                </a:solidFill>
              </a:rPr>
              <a:t/>
            </a:r>
            <a:br>
              <a:rPr lang="en-ZA" sz="1400" b="1" dirty="0" smtClean="0">
                <a:solidFill>
                  <a:srgbClr val="37A76F">
                    <a:lumMod val="75000"/>
                  </a:srgbClr>
                </a:solidFill>
              </a:rPr>
            </a:br>
            <a:r>
              <a:rPr lang="en-ZA" sz="1400" b="1" dirty="0" smtClean="0">
                <a:solidFill>
                  <a:srgbClr val="37A76F">
                    <a:lumMod val="75000"/>
                  </a:srgbClr>
                </a:solidFill>
              </a:rPr>
              <a:t>INTERNATIONAL OBLIGATORY TRAVEL </a:t>
            </a:r>
            <a:r>
              <a:rPr lang="en-ZA" sz="1400" b="1" dirty="0">
                <a:solidFill>
                  <a:srgbClr val="37A76F">
                    <a:lumMod val="75000"/>
                  </a:srgbClr>
                </a:solidFill>
              </a:rPr>
              <a:t>UNDERTAKEN DURING </a:t>
            </a:r>
            <a:r>
              <a:rPr lang="en-ZA" sz="1400" b="1" dirty="0" smtClean="0">
                <a:solidFill>
                  <a:srgbClr val="37A76F">
                    <a:lumMod val="75000"/>
                  </a:srgbClr>
                </a:solidFill>
              </a:rPr>
              <a:t>4</a:t>
            </a:r>
            <a:r>
              <a:rPr lang="en-ZA" sz="1400" b="1" baseline="30000" dirty="0" smtClean="0">
                <a:solidFill>
                  <a:srgbClr val="37A76F">
                    <a:lumMod val="75000"/>
                  </a:srgbClr>
                </a:solidFill>
              </a:rPr>
              <a:t>th</a:t>
            </a:r>
            <a:r>
              <a:rPr lang="en-ZA" sz="1400" b="1" dirty="0" smtClean="0">
                <a:solidFill>
                  <a:srgbClr val="37A76F">
                    <a:lumMod val="75000"/>
                  </a:srgbClr>
                </a:solidFill>
              </a:rPr>
              <a:t> QUARTER</a:t>
            </a:r>
            <a:r>
              <a:rPr lang="en-ZA" sz="1400" b="1" dirty="0">
                <a:solidFill>
                  <a:srgbClr val="37A76F">
                    <a:lumMod val="75000"/>
                  </a:srgbClr>
                </a:solidFill>
              </a:rPr>
              <a:t/>
            </a:r>
            <a:br>
              <a:rPr lang="en-ZA" sz="1400" b="1" dirty="0">
                <a:solidFill>
                  <a:srgbClr val="37A76F">
                    <a:lumMod val="75000"/>
                  </a:srgbClr>
                </a:solidFill>
              </a:rPr>
            </a:br>
            <a:endParaRPr lang="en-US" sz="1400" b="1" dirty="0">
              <a:solidFill>
                <a:srgbClr val="37A76F">
                  <a:lumMod val="75000"/>
                </a:srgbClr>
              </a:solidFill>
            </a:endParaRPr>
          </a:p>
        </p:txBody>
      </p:sp>
      <p:sp>
        <p:nvSpPr>
          <p:cNvPr id="3" name="Content Placeholder 2"/>
          <p:cNvSpPr>
            <a:spLocks noGrp="1"/>
          </p:cNvSpPr>
          <p:nvPr>
            <p:ph idx="1"/>
          </p:nvPr>
        </p:nvSpPr>
        <p:spPr>
          <a:xfrm>
            <a:off x="198783" y="1604530"/>
            <a:ext cx="8736495" cy="4228293"/>
          </a:xfrm>
        </p:spPr>
        <p:txBody>
          <a:bodyPr>
            <a:normAutofit/>
          </a:bodyPr>
          <a:lstStyle/>
          <a:p>
            <a:pPr marL="0" lvl="0" indent="0">
              <a:lnSpc>
                <a:spcPct val="100000"/>
              </a:lnSpc>
              <a:spcBef>
                <a:spcPts val="0"/>
              </a:spcBef>
              <a:buNone/>
            </a:pPr>
            <a:r>
              <a:rPr lang="en-ZA" sz="1400" b="1" dirty="0" smtClean="0">
                <a:solidFill>
                  <a:schemeClr val="tx1"/>
                </a:solidFill>
              </a:rPr>
              <a:t>33</a:t>
            </a:r>
            <a:r>
              <a:rPr lang="en-ZA" sz="1400" b="1" baseline="30000" dirty="0" smtClean="0">
                <a:solidFill>
                  <a:schemeClr val="tx1"/>
                </a:solidFill>
              </a:rPr>
              <a:t>rd</a:t>
            </a:r>
            <a:r>
              <a:rPr lang="en-ZA" sz="1400" b="1" dirty="0" smtClean="0">
                <a:solidFill>
                  <a:schemeClr val="tx1"/>
                </a:solidFill>
              </a:rPr>
              <a:t> Ordinary session of the African Union Summit - Ethiopia</a:t>
            </a:r>
          </a:p>
          <a:p>
            <a:pPr marL="0" lvl="0" indent="0">
              <a:lnSpc>
                <a:spcPct val="100000"/>
              </a:lnSpc>
              <a:spcBef>
                <a:spcPts val="0"/>
              </a:spcBef>
              <a:buNone/>
            </a:pPr>
            <a:endParaRPr lang="en-ZA" sz="1400" b="1" dirty="0">
              <a:solidFill>
                <a:schemeClr val="tx1"/>
              </a:solidFill>
            </a:endParaRPr>
          </a:p>
          <a:p>
            <a:pPr marL="285750" lvl="0" indent="-285750" algn="just" defTabSz="457200">
              <a:lnSpc>
                <a:spcPct val="100000"/>
              </a:lnSpc>
              <a:spcBef>
                <a:spcPts val="0"/>
              </a:spcBef>
            </a:pPr>
            <a:r>
              <a:rPr lang="en-ZA" sz="1400" dirty="0" smtClean="0">
                <a:solidFill>
                  <a:schemeClr val="tx1"/>
                </a:solidFill>
              </a:rPr>
              <a:t>Size </a:t>
            </a:r>
            <a:r>
              <a:rPr lang="en-ZA" sz="1400" dirty="0">
                <a:solidFill>
                  <a:schemeClr val="tx1"/>
                </a:solidFill>
              </a:rPr>
              <a:t>of delegation	</a:t>
            </a:r>
            <a:r>
              <a:rPr lang="en-ZA" sz="1400" dirty="0" smtClean="0">
                <a:solidFill>
                  <a:schemeClr val="tx1"/>
                </a:solidFill>
              </a:rPr>
              <a:t>	</a:t>
            </a:r>
            <a:r>
              <a:rPr lang="en-ZA" sz="1400" dirty="0">
                <a:solidFill>
                  <a:schemeClr val="tx1"/>
                </a:solidFill>
              </a:rPr>
              <a:t>	: 3</a:t>
            </a:r>
            <a:endParaRPr lang="en-ZA" sz="1400" dirty="0" smtClean="0">
              <a:solidFill>
                <a:schemeClr val="tx1"/>
              </a:solidFill>
            </a:endParaRPr>
          </a:p>
          <a:p>
            <a:pPr marL="285750" lvl="0" indent="-285750" algn="just" defTabSz="457200">
              <a:lnSpc>
                <a:spcPct val="100000"/>
              </a:lnSpc>
              <a:spcBef>
                <a:spcPts val="0"/>
              </a:spcBef>
            </a:pPr>
            <a:endParaRPr lang="en-ZA" sz="1400" dirty="0">
              <a:solidFill>
                <a:schemeClr val="tx1"/>
              </a:solidFill>
            </a:endParaRPr>
          </a:p>
          <a:p>
            <a:pPr marL="285750" lvl="0" indent="-285750" algn="just" defTabSz="457200">
              <a:lnSpc>
                <a:spcPct val="100000"/>
              </a:lnSpc>
              <a:spcBef>
                <a:spcPts val="0"/>
              </a:spcBef>
            </a:pPr>
            <a:r>
              <a:rPr lang="en-ZA" sz="1400" dirty="0">
                <a:solidFill>
                  <a:schemeClr val="tx1"/>
                </a:solidFill>
              </a:rPr>
              <a:t>Duration		</a:t>
            </a:r>
            <a:r>
              <a:rPr lang="en-ZA" sz="1400" dirty="0" smtClean="0">
                <a:solidFill>
                  <a:schemeClr val="tx1"/>
                </a:solidFill>
              </a:rPr>
              <a:t>		: 09 February 2020 – 10 February 2020</a:t>
            </a:r>
          </a:p>
          <a:p>
            <a:pPr marL="0" lvl="0" indent="0" algn="just" defTabSz="457200">
              <a:lnSpc>
                <a:spcPct val="100000"/>
              </a:lnSpc>
              <a:spcBef>
                <a:spcPts val="0"/>
              </a:spcBef>
              <a:buNone/>
            </a:pPr>
            <a:endParaRPr lang="en-ZA" sz="1400" dirty="0" smtClean="0">
              <a:solidFill>
                <a:schemeClr val="tx1"/>
              </a:solidFill>
            </a:endParaRPr>
          </a:p>
          <a:p>
            <a:pPr marL="0" lvl="0" indent="0">
              <a:lnSpc>
                <a:spcPct val="100000"/>
              </a:lnSpc>
              <a:spcBef>
                <a:spcPts val="0"/>
              </a:spcBef>
              <a:buNone/>
            </a:pPr>
            <a:r>
              <a:rPr lang="en-ZA" sz="1400" b="1" dirty="0" smtClean="0">
                <a:solidFill>
                  <a:prstClr val="black"/>
                </a:solidFill>
              </a:rPr>
              <a:t>TOTAL</a:t>
            </a:r>
            <a:r>
              <a:rPr lang="en-ZA" sz="1400" b="1" dirty="0">
                <a:solidFill>
                  <a:prstClr val="black"/>
                </a:solidFill>
              </a:rPr>
              <a:t>			</a:t>
            </a:r>
            <a:r>
              <a:rPr lang="en-ZA" sz="1400" b="1" dirty="0" smtClean="0">
                <a:solidFill>
                  <a:prstClr val="black"/>
                </a:solidFill>
              </a:rPr>
              <a:t>: R 108 815.10</a:t>
            </a:r>
          </a:p>
          <a:p>
            <a:pPr marL="0" lvl="0" indent="0">
              <a:lnSpc>
                <a:spcPct val="100000"/>
              </a:lnSpc>
              <a:spcBef>
                <a:spcPts val="0"/>
              </a:spcBef>
              <a:buNone/>
            </a:pPr>
            <a:endParaRPr lang="en-ZA" sz="1400" b="1" dirty="0" smtClean="0">
              <a:solidFill>
                <a:prstClr val="black"/>
              </a:solidFill>
            </a:endParaRPr>
          </a:p>
          <a:p>
            <a:pPr marL="0" lvl="0" indent="0">
              <a:lnSpc>
                <a:spcPct val="100000"/>
              </a:lnSpc>
              <a:spcBef>
                <a:spcPts val="0"/>
              </a:spcBef>
              <a:buNone/>
            </a:pPr>
            <a:r>
              <a:rPr lang="en-ZA" sz="1400" b="1" dirty="0">
                <a:solidFill>
                  <a:schemeClr val="tx1"/>
                </a:solidFill>
              </a:rPr>
              <a:t>10</a:t>
            </a:r>
            <a:r>
              <a:rPr lang="en-ZA" sz="1400" b="1" baseline="30000" dirty="0">
                <a:solidFill>
                  <a:schemeClr val="tx1"/>
                </a:solidFill>
              </a:rPr>
              <a:t>Th</a:t>
            </a:r>
            <a:r>
              <a:rPr lang="en-ZA" sz="1400" b="1" dirty="0">
                <a:solidFill>
                  <a:schemeClr val="tx1"/>
                </a:solidFill>
              </a:rPr>
              <a:t> Congress of the PAN African Women’s Organisation (PAWO)  – Namibia</a:t>
            </a:r>
          </a:p>
          <a:p>
            <a:pPr marL="0" lvl="0" indent="0">
              <a:lnSpc>
                <a:spcPct val="100000"/>
              </a:lnSpc>
              <a:spcBef>
                <a:spcPts val="0"/>
              </a:spcBef>
              <a:buNone/>
            </a:pPr>
            <a:endParaRPr lang="en-ZA" sz="1400" b="1" dirty="0">
              <a:solidFill>
                <a:schemeClr val="tx1"/>
              </a:solidFill>
            </a:endParaRPr>
          </a:p>
          <a:p>
            <a:pPr marL="285750" lvl="0" indent="-285750" algn="just" defTabSz="457200">
              <a:lnSpc>
                <a:spcPct val="100000"/>
              </a:lnSpc>
              <a:spcBef>
                <a:spcPts val="0"/>
              </a:spcBef>
            </a:pPr>
            <a:r>
              <a:rPr lang="en-ZA" sz="1400" dirty="0">
                <a:solidFill>
                  <a:schemeClr val="tx1"/>
                </a:solidFill>
              </a:rPr>
              <a:t>Size of delegation			: 4</a:t>
            </a:r>
          </a:p>
          <a:p>
            <a:pPr marL="285750" lvl="0" indent="-285750" algn="just" defTabSz="457200">
              <a:lnSpc>
                <a:spcPct val="100000"/>
              </a:lnSpc>
              <a:spcBef>
                <a:spcPts val="0"/>
              </a:spcBef>
            </a:pPr>
            <a:endParaRPr lang="en-ZA" sz="1400" dirty="0">
              <a:solidFill>
                <a:schemeClr val="tx1"/>
              </a:solidFill>
            </a:endParaRPr>
          </a:p>
          <a:p>
            <a:pPr marL="285750" lvl="0" indent="-285750" algn="just" defTabSz="457200">
              <a:lnSpc>
                <a:spcPct val="100000"/>
              </a:lnSpc>
              <a:spcBef>
                <a:spcPts val="0"/>
              </a:spcBef>
            </a:pPr>
            <a:r>
              <a:rPr lang="en-ZA" sz="1400" dirty="0">
                <a:solidFill>
                  <a:schemeClr val="tx1"/>
                </a:solidFill>
              </a:rPr>
              <a:t>Duration				: 26 - 28 February 2020 </a:t>
            </a:r>
          </a:p>
          <a:p>
            <a:pPr marL="285750" lvl="0" indent="-285750" algn="just" defTabSz="457200">
              <a:lnSpc>
                <a:spcPct val="100000"/>
              </a:lnSpc>
              <a:spcBef>
                <a:spcPts val="0"/>
              </a:spcBef>
            </a:pPr>
            <a:endParaRPr lang="en-ZA" sz="1400" dirty="0">
              <a:solidFill>
                <a:schemeClr val="tx1"/>
              </a:solidFill>
            </a:endParaRPr>
          </a:p>
          <a:p>
            <a:pPr marL="0" lvl="0" indent="0" algn="just" defTabSz="457200">
              <a:lnSpc>
                <a:spcPct val="100000"/>
              </a:lnSpc>
              <a:spcBef>
                <a:spcPts val="0"/>
              </a:spcBef>
              <a:buNone/>
            </a:pPr>
            <a:r>
              <a:rPr lang="en-ZA" sz="1400" dirty="0" smtClean="0">
                <a:solidFill>
                  <a:schemeClr val="tx1"/>
                </a:solidFill>
              </a:rPr>
              <a:t> </a:t>
            </a:r>
            <a:r>
              <a:rPr lang="en-ZA" sz="1400" b="1" dirty="0" smtClean="0">
                <a:solidFill>
                  <a:prstClr val="black"/>
                </a:solidFill>
              </a:rPr>
              <a:t>TOTAL</a:t>
            </a:r>
            <a:r>
              <a:rPr lang="en-ZA" sz="1400" b="1" dirty="0">
                <a:solidFill>
                  <a:prstClr val="black"/>
                </a:solidFill>
              </a:rPr>
              <a:t>			: R 33 908.32</a:t>
            </a:r>
          </a:p>
          <a:p>
            <a:pPr marL="285750" lvl="0" indent="-285750" algn="just" defTabSz="457200">
              <a:lnSpc>
                <a:spcPct val="100000"/>
              </a:lnSpc>
              <a:spcBef>
                <a:spcPts val="0"/>
              </a:spcBef>
            </a:pPr>
            <a:endParaRPr lang="en-ZA" sz="1400" dirty="0">
              <a:solidFill>
                <a:schemeClr val="tx1"/>
              </a:solidFill>
            </a:endParaRPr>
          </a:p>
          <a:p>
            <a:pPr marL="0" lvl="0" indent="0" algn="just" defTabSz="457200">
              <a:lnSpc>
                <a:spcPct val="100000"/>
              </a:lnSpc>
              <a:spcBef>
                <a:spcPts val="0"/>
              </a:spcBef>
              <a:buNone/>
            </a:pPr>
            <a:r>
              <a:rPr lang="en-ZA" sz="1400" i="1" dirty="0">
                <a:solidFill>
                  <a:schemeClr val="tx1"/>
                </a:solidFill>
              </a:rPr>
              <a:t>Accommodation was paid for by the Government of Namibia    </a:t>
            </a:r>
          </a:p>
          <a:p>
            <a:pPr marL="0" lvl="0" indent="0">
              <a:lnSpc>
                <a:spcPct val="100000"/>
              </a:lnSpc>
              <a:spcBef>
                <a:spcPts val="0"/>
              </a:spcBef>
              <a:buNone/>
            </a:pPr>
            <a:endParaRPr lang="en-ZA" b="1" dirty="0">
              <a:solidFill>
                <a:prstClr val="black"/>
              </a:solidFill>
              <a:latin typeface="Calibri"/>
            </a:endParaRPr>
          </a:p>
          <a:p>
            <a:pPr marL="0" indent="0">
              <a:buNone/>
            </a:pPr>
            <a:endParaRPr lang="en-ZA" dirty="0"/>
          </a:p>
        </p:txBody>
      </p:sp>
    </p:spTree>
    <p:extLst>
      <p:ext uri="{BB962C8B-B14F-4D97-AF65-F5344CB8AC3E}">
        <p14:creationId xmlns:p14="http://schemas.microsoft.com/office/powerpoint/2010/main" xmlns="" val="19188780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AA56AD-450A-AB48-A861-5E50B97C5973}"/>
              </a:ext>
            </a:extLst>
          </p:cNvPr>
          <p:cNvSpPr>
            <a:spLocks noGrp="1"/>
          </p:cNvSpPr>
          <p:nvPr>
            <p:ph type="title"/>
          </p:nvPr>
        </p:nvSpPr>
        <p:spPr>
          <a:xfrm>
            <a:off x="198783" y="1209965"/>
            <a:ext cx="8824442" cy="256886"/>
          </a:xfrm>
        </p:spPr>
        <p:txBody>
          <a:bodyPr>
            <a:noAutofit/>
          </a:bodyPr>
          <a:lstStyle/>
          <a:p>
            <a:pPr algn="ctr"/>
            <a:r>
              <a:rPr lang="en-ZA" sz="1400" b="1" dirty="0" smtClean="0">
                <a:solidFill>
                  <a:srgbClr val="37A76F">
                    <a:lumMod val="75000"/>
                  </a:srgbClr>
                </a:solidFill>
              </a:rPr>
              <a:t/>
            </a:r>
            <a:br>
              <a:rPr lang="en-ZA" sz="1400" b="1" dirty="0" smtClean="0">
                <a:solidFill>
                  <a:srgbClr val="37A76F">
                    <a:lumMod val="75000"/>
                  </a:srgbClr>
                </a:solidFill>
              </a:rPr>
            </a:br>
            <a:r>
              <a:rPr lang="en-ZA" sz="1400" b="1" dirty="0" smtClean="0">
                <a:solidFill>
                  <a:srgbClr val="37A76F">
                    <a:lumMod val="75000"/>
                  </a:srgbClr>
                </a:solidFill>
              </a:rPr>
              <a:t>INTERNATIONAL OBLIGATORY TRAVEL </a:t>
            </a:r>
            <a:r>
              <a:rPr lang="en-ZA" sz="1400" b="1" dirty="0">
                <a:solidFill>
                  <a:srgbClr val="37A76F">
                    <a:lumMod val="75000"/>
                  </a:srgbClr>
                </a:solidFill>
              </a:rPr>
              <a:t>UNDERTAKEN DURING </a:t>
            </a:r>
            <a:r>
              <a:rPr lang="en-ZA" sz="1400" b="1" dirty="0" smtClean="0">
                <a:solidFill>
                  <a:srgbClr val="37A76F">
                    <a:lumMod val="75000"/>
                  </a:srgbClr>
                </a:solidFill>
              </a:rPr>
              <a:t>4</a:t>
            </a:r>
            <a:r>
              <a:rPr lang="en-ZA" sz="1400" b="1" baseline="30000" dirty="0" smtClean="0">
                <a:solidFill>
                  <a:srgbClr val="37A76F">
                    <a:lumMod val="75000"/>
                  </a:srgbClr>
                </a:solidFill>
              </a:rPr>
              <a:t>th</a:t>
            </a:r>
            <a:r>
              <a:rPr lang="en-ZA" sz="1400" b="1" dirty="0" smtClean="0">
                <a:solidFill>
                  <a:srgbClr val="37A76F">
                    <a:lumMod val="75000"/>
                  </a:srgbClr>
                </a:solidFill>
              </a:rPr>
              <a:t> QUARTER</a:t>
            </a:r>
            <a:r>
              <a:rPr lang="en-ZA" sz="1400" b="1" dirty="0">
                <a:solidFill>
                  <a:srgbClr val="37A76F">
                    <a:lumMod val="75000"/>
                  </a:srgbClr>
                </a:solidFill>
              </a:rPr>
              <a:t/>
            </a:r>
            <a:br>
              <a:rPr lang="en-ZA" sz="1400" b="1" dirty="0">
                <a:solidFill>
                  <a:srgbClr val="37A76F">
                    <a:lumMod val="75000"/>
                  </a:srgbClr>
                </a:solidFill>
              </a:rPr>
            </a:br>
            <a:endParaRPr lang="en-US" sz="1400" b="1" dirty="0">
              <a:solidFill>
                <a:srgbClr val="37A76F">
                  <a:lumMod val="75000"/>
                </a:srgbClr>
              </a:solidFill>
            </a:endParaRPr>
          </a:p>
        </p:txBody>
      </p:sp>
      <p:sp>
        <p:nvSpPr>
          <p:cNvPr id="3" name="Content Placeholder 2"/>
          <p:cNvSpPr>
            <a:spLocks noGrp="1"/>
          </p:cNvSpPr>
          <p:nvPr>
            <p:ph idx="1"/>
          </p:nvPr>
        </p:nvSpPr>
        <p:spPr>
          <a:xfrm>
            <a:off x="198783" y="1604530"/>
            <a:ext cx="8736495" cy="4228293"/>
          </a:xfrm>
        </p:spPr>
        <p:txBody>
          <a:bodyPr>
            <a:normAutofit/>
          </a:bodyPr>
          <a:lstStyle/>
          <a:p>
            <a:pPr marL="0" lvl="0" indent="0">
              <a:lnSpc>
                <a:spcPct val="100000"/>
              </a:lnSpc>
              <a:spcBef>
                <a:spcPts val="0"/>
              </a:spcBef>
              <a:buNone/>
            </a:pPr>
            <a:r>
              <a:rPr lang="en-ZA" sz="1400" b="1" dirty="0" smtClean="0">
                <a:solidFill>
                  <a:schemeClr val="tx1"/>
                </a:solidFill>
              </a:rPr>
              <a:t>1</a:t>
            </a:r>
            <a:r>
              <a:rPr lang="en-ZA" sz="1400" b="1" baseline="30000" dirty="0" smtClean="0">
                <a:solidFill>
                  <a:schemeClr val="tx1"/>
                </a:solidFill>
              </a:rPr>
              <a:t>st</a:t>
            </a:r>
            <a:r>
              <a:rPr lang="en-ZA" sz="1400" b="1" dirty="0" smtClean="0">
                <a:solidFill>
                  <a:schemeClr val="tx1"/>
                </a:solidFill>
              </a:rPr>
              <a:t> meeting of the Organisation for Economic Co-operation and Development (OECD) Working Party on Gender Mainstreaming and Governance - France</a:t>
            </a:r>
          </a:p>
          <a:p>
            <a:pPr marL="0" lvl="0" indent="0">
              <a:lnSpc>
                <a:spcPct val="100000"/>
              </a:lnSpc>
              <a:spcBef>
                <a:spcPts val="0"/>
              </a:spcBef>
              <a:buNone/>
            </a:pPr>
            <a:endParaRPr lang="en-ZA" sz="1400" b="1" dirty="0">
              <a:solidFill>
                <a:schemeClr val="tx1"/>
              </a:solidFill>
            </a:endParaRPr>
          </a:p>
          <a:p>
            <a:pPr marL="285750" lvl="0" indent="-285750" algn="just" defTabSz="457200">
              <a:lnSpc>
                <a:spcPct val="100000"/>
              </a:lnSpc>
              <a:spcBef>
                <a:spcPts val="0"/>
              </a:spcBef>
            </a:pPr>
            <a:r>
              <a:rPr lang="en-ZA" sz="1400" dirty="0" smtClean="0">
                <a:solidFill>
                  <a:schemeClr val="tx1"/>
                </a:solidFill>
              </a:rPr>
              <a:t>Size </a:t>
            </a:r>
            <a:r>
              <a:rPr lang="en-ZA" sz="1400" dirty="0">
                <a:solidFill>
                  <a:schemeClr val="tx1"/>
                </a:solidFill>
              </a:rPr>
              <a:t>of delegation	</a:t>
            </a:r>
            <a:r>
              <a:rPr lang="en-ZA" sz="1400" dirty="0" smtClean="0">
                <a:solidFill>
                  <a:schemeClr val="tx1"/>
                </a:solidFill>
              </a:rPr>
              <a:t>	</a:t>
            </a:r>
            <a:r>
              <a:rPr lang="en-ZA" sz="1400" dirty="0">
                <a:solidFill>
                  <a:schemeClr val="tx1"/>
                </a:solidFill>
              </a:rPr>
              <a:t>	: </a:t>
            </a:r>
            <a:r>
              <a:rPr lang="en-ZA" sz="1400" dirty="0" smtClean="0">
                <a:solidFill>
                  <a:schemeClr val="tx1"/>
                </a:solidFill>
              </a:rPr>
              <a:t>1</a:t>
            </a:r>
          </a:p>
          <a:p>
            <a:pPr marL="285750" lvl="0" indent="-285750" algn="just" defTabSz="457200">
              <a:lnSpc>
                <a:spcPct val="100000"/>
              </a:lnSpc>
              <a:spcBef>
                <a:spcPts val="0"/>
              </a:spcBef>
            </a:pPr>
            <a:endParaRPr lang="en-ZA" sz="1400" dirty="0">
              <a:solidFill>
                <a:schemeClr val="tx1"/>
              </a:solidFill>
            </a:endParaRPr>
          </a:p>
          <a:p>
            <a:pPr marL="285750" lvl="0" indent="-285750" algn="just" defTabSz="457200">
              <a:lnSpc>
                <a:spcPct val="100000"/>
              </a:lnSpc>
              <a:spcBef>
                <a:spcPts val="0"/>
              </a:spcBef>
            </a:pPr>
            <a:r>
              <a:rPr lang="en-ZA" sz="1400" dirty="0">
                <a:solidFill>
                  <a:schemeClr val="tx1"/>
                </a:solidFill>
              </a:rPr>
              <a:t>Duration		</a:t>
            </a:r>
            <a:r>
              <a:rPr lang="en-ZA" sz="1400" dirty="0" smtClean="0">
                <a:solidFill>
                  <a:schemeClr val="tx1"/>
                </a:solidFill>
              </a:rPr>
              <a:t>		: 04 February 2020 – 06 February 2020</a:t>
            </a:r>
          </a:p>
          <a:p>
            <a:pPr marL="0" lvl="0" indent="0" algn="just" defTabSz="457200">
              <a:lnSpc>
                <a:spcPct val="100000"/>
              </a:lnSpc>
              <a:spcBef>
                <a:spcPts val="0"/>
              </a:spcBef>
              <a:buNone/>
            </a:pPr>
            <a:endParaRPr lang="en-ZA" sz="1400" dirty="0" smtClean="0">
              <a:solidFill>
                <a:schemeClr val="tx1"/>
              </a:solidFill>
            </a:endParaRPr>
          </a:p>
          <a:p>
            <a:pPr marL="0" lvl="0" indent="0">
              <a:lnSpc>
                <a:spcPct val="100000"/>
              </a:lnSpc>
              <a:spcBef>
                <a:spcPts val="0"/>
              </a:spcBef>
              <a:buNone/>
            </a:pPr>
            <a:r>
              <a:rPr lang="en-ZA" sz="1400" b="1" dirty="0" smtClean="0">
                <a:solidFill>
                  <a:prstClr val="black"/>
                </a:solidFill>
              </a:rPr>
              <a:t>TOTAL</a:t>
            </a:r>
            <a:r>
              <a:rPr lang="en-ZA" sz="1400" b="1" dirty="0">
                <a:solidFill>
                  <a:prstClr val="black"/>
                </a:solidFill>
              </a:rPr>
              <a:t>			</a:t>
            </a:r>
            <a:r>
              <a:rPr lang="en-ZA" sz="1400" b="1" dirty="0" smtClean="0">
                <a:solidFill>
                  <a:prstClr val="black"/>
                </a:solidFill>
              </a:rPr>
              <a:t>: R 48 244.25</a:t>
            </a:r>
          </a:p>
          <a:p>
            <a:pPr marL="0" lvl="0" indent="0">
              <a:lnSpc>
                <a:spcPct val="100000"/>
              </a:lnSpc>
              <a:spcBef>
                <a:spcPts val="0"/>
              </a:spcBef>
              <a:buNone/>
            </a:pPr>
            <a:endParaRPr lang="en-ZA" sz="1400" b="1" dirty="0" smtClean="0">
              <a:solidFill>
                <a:prstClr val="black"/>
              </a:solidFill>
            </a:endParaRPr>
          </a:p>
          <a:p>
            <a:pPr marL="0" lvl="0" indent="0">
              <a:lnSpc>
                <a:spcPct val="100000"/>
              </a:lnSpc>
              <a:spcBef>
                <a:spcPts val="0"/>
              </a:spcBef>
              <a:buNone/>
            </a:pPr>
            <a:r>
              <a:rPr lang="en-US" sz="1400" b="1" dirty="0" smtClean="0">
                <a:solidFill>
                  <a:prstClr val="black"/>
                </a:solidFill>
              </a:rPr>
              <a:t>Second </a:t>
            </a:r>
            <a:r>
              <a:rPr lang="en-US" sz="1400" b="1" dirty="0">
                <a:solidFill>
                  <a:prstClr val="black"/>
                </a:solidFill>
              </a:rPr>
              <a:t>Design Sprint Workshop for Generation Equality  Forum - France</a:t>
            </a:r>
          </a:p>
          <a:p>
            <a:pPr marL="0" lvl="0" indent="0">
              <a:lnSpc>
                <a:spcPct val="100000"/>
              </a:lnSpc>
              <a:spcBef>
                <a:spcPts val="0"/>
              </a:spcBef>
              <a:buNone/>
            </a:pPr>
            <a:endParaRPr lang="en-US" sz="1400" b="1" dirty="0">
              <a:solidFill>
                <a:prstClr val="black"/>
              </a:solidFill>
            </a:endParaRPr>
          </a:p>
          <a:p>
            <a:pPr marL="0" lvl="0" indent="0">
              <a:lnSpc>
                <a:spcPct val="100000"/>
              </a:lnSpc>
              <a:spcBef>
                <a:spcPts val="0"/>
              </a:spcBef>
              <a:buNone/>
            </a:pPr>
            <a:r>
              <a:rPr lang="en-US" sz="1400" dirty="0">
                <a:solidFill>
                  <a:prstClr val="black"/>
                </a:solidFill>
              </a:rPr>
              <a:t>Size of delegation			: 1</a:t>
            </a:r>
          </a:p>
          <a:p>
            <a:pPr marL="0" lvl="0" indent="0">
              <a:lnSpc>
                <a:spcPct val="100000"/>
              </a:lnSpc>
              <a:spcBef>
                <a:spcPts val="0"/>
              </a:spcBef>
              <a:buNone/>
            </a:pPr>
            <a:endParaRPr lang="en-US" sz="1400" dirty="0">
              <a:solidFill>
                <a:prstClr val="black"/>
              </a:solidFill>
            </a:endParaRPr>
          </a:p>
          <a:p>
            <a:pPr marL="0" lvl="0" indent="0">
              <a:lnSpc>
                <a:spcPct val="100000"/>
              </a:lnSpc>
              <a:spcBef>
                <a:spcPts val="0"/>
              </a:spcBef>
              <a:buNone/>
            </a:pPr>
            <a:r>
              <a:rPr lang="en-US" sz="1400" dirty="0">
                <a:solidFill>
                  <a:prstClr val="black"/>
                </a:solidFill>
              </a:rPr>
              <a:t>Duration				: 28 February 2020 - 28 February 2020</a:t>
            </a:r>
          </a:p>
          <a:p>
            <a:pPr marL="0" lvl="0" indent="0">
              <a:lnSpc>
                <a:spcPct val="100000"/>
              </a:lnSpc>
              <a:spcBef>
                <a:spcPts val="0"/>
              </a:spcBef>
              <a:buNone/>
            </a:pPr>
            <a:endParaRPr lang="en-US" sz="1400" b="1" dirty="0">
              <a:solidFill>
                <a:prstClr val="black"/>
              </a:solidFill>
            </a:endParaRPr>
          </a:p>
          <a:p>
            <a:pPr marL="0" indent="0">
              <a:lnSpc>
                <a:spcPct val="100000"/>
              </a:lnSpc>
              <a:spcBef>
                <a:spcPts val="0"/>
              </a:spcBef>
              <a:buNone/>
            </a:pPr>
            <a:r>
              <a:rPr lang="en-US" sz="1400" b="1" dirty="0">
                <a:solidFill>
                  <a:prstClr val="black"/>
                </a:solidFill>
              </a:rPr>
              <a:t>TOTAL			: R 60 </a:t>
            </a:r>
            <a:r>
              <a:rPr lang="en-US" sz="1400" b="1" dirty="0" smtClean="0">
                <a:solidFill>
                  <a:prstClr val="black"/>
                </a:solidFill>
              </a:rPr>
              <a:t>183.91</a:t>
            </a:r>
          </a:p>
          <a:p>
            <a:pPr marL="0" indent="0">
              <a:lnSpc>
                <a:spcPct val="100000"/>
              </a:lnSpc>
              <a:spcBef>
                <a:spcPts val="0"/>
              </a:spcBef>
              <a:buNone/>
            </a:pPr>
            <a:endParaRPr lang="en-US" sz="1400" b="1" dirty="0">
              <a:solidFill>
                <a:prstClr val="black"/>
              </a:solidFill>
            </a:endParaRPr>
          </a:p>
          <a:p>
            <a:pPr marL="0" indent="0">
              <a:lnSpc>
                <a:spcPct val="100000"/>
              </a:lnSpc>
              <a:spcBef>
                <a:spcPts val="0"/>
              </a:spcBef>
              <a:buNone/>
            </a:pPr>
            <a:r>
              <a:rPr lang="en-ZA" sz="1400" b="1" dirty="0">
                <a:solidFill>
                  <a:prstClr val="black"/>
                </a:solidFill>
              </a:rPr>
              <a:t>		                       : R 38 970.00</a:t>
            </a:r>
          </a:p>
          <a:p>
            <a:pPr marL="0" lvl="0" indent="0">
              <a:lnSpc>
                <a:spcPct val="100000"/>
              </a:lnSpc>
              <a:spcBef>
                <a:spcPts val="0"/>
              </a:spcBef>
              <a:buNone/>
            </a:pPr>
            <a:endParaRPr lang="en-US" sz="1400" b="1" dirty="0" smtClean="0">
              <a:solidFill>
                <a:prstClr val="black"/>
              </a:solidFill>
            </a:endParaRPr>
          </a:p>
          <a:p>
            <a:pPr marL="0" lvl="0" indent="0">
              <a:lnSpc>
                <a:spcPct val="100000"/>
              </a:lnSpc>
              <a:spcBef>
                <a:spcPts val="0"/>
              </a:spcBef>
              <a:buNone/>
            </a:pPr>
            <a:endParaRPr lang="en-US" sz="1400" b="1" dirty="0">
              <a:solidFill>
                <a:prstClr val="black"/>
              </a:solidFill>
            </a:endParaRPr>
          </a:p>
          <a:p>
            <a:pPr marL="0" lvl="0" indent="0">
              <a:lnSpc>
                <a:spcPct val="100000"/>
              </a:lnSpc>
              <a:spcBef>
                <a:spcPts val="0"/>
              </a:spcBef>
              <a:buNone/>
            </a:pPr>
            <a:endParaRPr lang="en-US" sz="1400" b="1" dirty="0">
              <a:solidFill>
                <a:prstClr val="black"/>
              </a:solidFill>
            </a:endParaRPr>
          </a:p>
          <a:p>
            <a:pPr marL="0" lvl="0" indent="0">
              <a:lnSpc>
                <a:spcPct val="100000"/>
              </a:lnSpc>
              <a:spcBef>
                <a:spcPts val="0"/>
              </a:spcBef>
              <a:buNone/>
            </a:pPr>
            <a:endParaRPr lang="en-ZA" sz="1400" b="1" dirty="0" smtClean="0">
              <a:solidFill>
                <a:prstClr val="black"/>
              </a:solidFill>
            </a:endParaRPr>
          </a:p>
          <a:p>
            <a:pPr marL="0" lvl="0" indent="0">
              <a:lnSpc>
                <a:spcPct val="100000"/>
              </a:lnSpc>
              <a:spcBef>
                <a:spcPts val="0"/>
              </a:spcBef>
              <a:buNone/>
            </a:pPr>
            <a:endParaRPr lang="en-ZA" sz="1400" b="1" dirty="0">
              <a:solidFill>
                <a:prstClr val="black"/>
              </a:solidFill>
            </a:endParaRPr>
          </a:p>
          <a:p>
            <a:pPr marL="0" lvl="0" indent="0">
              <a:lnSpc>
                <a:spcPct val="100000"/>
              </a:lnSpc>
              <a:spcBef>
                <a:spcPts val="0"/>
              </a:spcBef>
              <a:buNone/>
            </a:pPr>
            <a:endParaRPr lang="en-ZA" sz="1400" b="1" dirty="0" smtClean="0">
              <a:solidFill>
                <a:prstClr val="black"/>
              </a:solidFill>
            </a:endParaRPr>
          </a:p>
          <a:p>
            <a:pPr marL="0" lvl="0" indent="0">
              <a:lnSpc>
                <a:spcPct val="100000"/>
              </a:lnSpc>
              <a:spcBef>
                <a:spcPts val="0"/>
              </a:spcBef>
              <a:buNone/>
            </a:pPr>
            <a:endParaRPr lang="en-ZA" b="1" dirty="0">
              <a:solidFill>
                <a:prstClr val="black"/>
              </a:solidFill>
              <a:latin typeface="Calibri"/>
            </a:endParaRPr>
          </a:p>
          <a:p>
            <a:pPr marL="0" indent="0">
              <a:buNone/>
            </a:pPr>
            <a:endParaRPr lang="en-ZA" dirty="0"/>
          </a:p>
        </p:txBody>
      </p:sp>
    </p:spTree>
    <p:extLst>
      <p:ext uri="{BB962C8B-B14F-4D97-AF65-F5344CB8AC3E}">
        <p14:creationId xmlns:p14="http://schemas.microsoft.com/office/powerpoint/2010/main" xmlns="" val="2290914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AA56AD-450A-AB48-A861-5E50B97C5973}"/>
              </a:ext>
            </a:extLst>
          </p:cNvPr>
          <p:cNvSpPr>
            <a:spLocks noGrp="1"/>
          </p:cNvSpPr>
          <p:nvPr>
            <p:ph type="title"/>
          </p:nvPr>
        </p:nvSpPr>
        <p:spPr>
          <a:xfrm>
            <a:off x="198783" y="1130443"/>
            <a:ext cx="8736495" cy="336407"/>
          </a:xfrm>
        </p:spPr>
        <p:txBody>
          <a:bodyPr>
            <a:normAutofit fontScale="90000"/>
          </a:bodyPr>
          <a:lstStyle/>
          <a:p>
            <a:pPr algn="ctr"/>
            <a:r>
              <a:rPr lang="en-ZA" sz="1400" b="1" dirty="0" smtClean="0">
                <a:solidFill>
                  <a:srgbClr val="37A76F">
                    <a:lumMod val="75000"/>
                  </a:srgbClr>
                </a:solidFill>
              </a:rPr>
              <a:t/>
            </a:r>
            <a:br>
              <a:rPr lang="en-ZA" sz="1400" b="1" dirty="0" smtClean="0">
                <a:solidFill>
                  <a:srgbClr val="37A76F">
                    <a:lumMod val="75000"/>
                  </a:srgbClr>
                </a:solidFill>
              </a:rPr>
            </a:br>
            <a:r>
              <a:rPr lang="en-ZA" sz="1400" b="1" dirty="0" smtClean="0">
                <a:solidFill>
                  <a:srgbClr val="37A76F">
                    <a:lumMod val="75000"/>
                  </a:srgbClr>
                </a:solidFill>
              </a:rPr>
              <a:t>MAJOR </a:t>
            </a:r>
            <a:r>
              <a:rPr lang="en-ZA" sz="1400" b="1" dirty="0">
                <a:solidFill>
                  <a:srgbClr val="37A76F">
                    <a:lumMod val="75000"/>
                  </a:srgbClr>
                </a:solidFill>
              </a:rPr>
              <a:t>EVENTS UNDERTAKEN DURING </a:t>
            </a:r>
            <a:r>
              <a:rPr lang="en-ZA" sz="1400" b="1" dirty="0" smtClean="0">
                <a:solidFill>
                  <a:srgbClr val="37A76F">
                    <a:lumMod val="75000"/>
                  </a:srgbClr>
                </a:solidFill>
              </a:rPr>
              <a:t>4</a:t>
            </a:r>
            <a:r>
              <a:rPr lang="en-ZA" sz="1400" b="1" baseline="30000" dirty="0" smtClean="0">
                <a:solidFill>
                  <a:srgbClr val="37A76F">
                    <a:lumMod val="75000"/>
                  </a:srgbClr>
                </a:solidFill>
              </a:rPr>
              <a:t>Th</a:t>
            </a:r>
            <a:r>
              <a:rPr lang="en-ZA" sz="1400" b="1" dirty="0" smtClean="0">
                <a:solidFill>
                  <a:srgbClr val="37A76F">
                    <a:lumMod val="75000"/>
                  </a:srgbClr>
                </a:solidFill>
              </a:rPr>
              <a:t>  </a:t>
            </a:r>
            <a:r>
              <a:rPr lang="en-ZA" sz="1400" b="1" dirty="0">
                <a:solidFill>
                  <a:srgbClr val="37A76F">
                    <a:lumMod val="75000"/>
                  </a:srgbClr>
                </a:solidFill>
              </a:rPr>
              <a:t>QUARTER</a:t>
            </a:r>
            <a:br>
              <a:rPr lang="en-ZA" sz="1400" b="1" dirty="0">
                <a:solidFill>
                  <a:srgbClr val="37A76F">
                    <a:lumMod val="75000"/>
                  </a:srgbClr>
                </a:solidFill>
              </a:rPr>
            </a:br>
            <a:endParaRPr lang="en-US" sz="1400" b="1" dirty="0">
              <a:solidFill>
                <a:srgbClr val="37A76F">
                  <a:lumMod val="75000"/>
                </a:srgbClr>
              </a:solidFill>
            </a:endParaRPr>
          </a:p>
        </p:txBody>
      </p:sp>
      <p:sp>
        <p:nvSpPr>
          <p:cNvPr id="3" name="Content Placeholder 2"/>
          <p:cNvSpPr>
            <a:spLocks noGrp="1"/>
          </p:cNvSpPr>
          <p:nvPr>
            <p:ph idx="1"/>
          </p:nvPr>
        </p:nvSpPr>
        <p:spPr>
          <a:xfrm>
            <a:off x="198783" y="1616075"/>
            <a:ext cx="8736495" cy="4537424"/>
          </a:xfrm>
        </p:spPr>
        <p:txBody>
          <a:bodyPr>
            <a:normAutofit lnSpcReduction="10000"/>
          </a:bodyPr>
          <a:lstStyle/>
          <a:p>
            <a:pPr marL="0" lvl="0" indent="0">
              <a:lnSpc>
                <a:spcPct val="100000"/>
              </a:lnSpc>
              <a:spcBef>
                <a:spcPts val="0"/>
              </a:spcBef>
              <a:buNone/>
            </a:pPr>
            <a:endParaRPr lang="en-ZA" sz="1400" b="1" dirty="0" smtClean="0">
              <a:solidFill>
                <a:schemeClr val="tx1"/>
              </a:solidFill>
            </a:endParaRPr>
          </a:p>
          <a:p>
            <a:pPr marL="0" lvl="0" indent="0">
              <a:lnSpc>
                <a:spcPct val="100000"/>
              </a:lnSpc>
              <a:spcBef>
                <a:spcPts val="0"/>
              </a:spcBef>
              <a:buNone/>
            </a:pPr>
            <a:r>
              <a:rPr lang="en-US" sz="1400" b="1" dirty="0">
                <a:solidFill>
                  <a:schemeClr val="tx1"/>
                </a:solidFill>
              </a:rPr>
              <a:t>Back to School Campaign  - Western Cape (</a:t>
            </a:r>
            <a:r>
              <a:rPr lang="en-US" sz="1400" b="1" dirty="0" err="1">
                <a:solidFill>
                  <a:schemeClr val="tx1"/>
                </a:solidFill>
              </a:rPr>
              <a:t>Tembalethu</a:t>
            </a:r>
            <a:r>
              <a:rPr lang="en-US" sz="1400" b="1" dirty="0">
                <a:solidFill>
                  <a:schemeClr val="tx1"/>
                </a:solidFill>
              </a:rPr>
              <a:t> School of Learners with Special needs) </a:t>
            </a:r>
          </a:p>
          <a:p>
            <a:pPr marL="0" lvl="0" indent="0">
              <a:lnSpc>
                <a:spcPct val="100000"/>
              </a:lnSpc>
              <a:spcBef>
                <a:spcPts val="0"/>
              </a:spcBef>
              <a:buNone/>
            </a:pPr>
            <a:endParaRPr lang="en-US" sz="1400" b="1" dirty="0">
              <a:solidFill>
                <a:schemeClr val="tx1"/>
              </a:solidFill>
            </a:endParaRPr>
          </a:p>
          <a:p>
            <a:pPr marL="0" lvl="0" indent="0">
              <a:lnSpc>
                <a:spcPct val="100000"/>
              </a:lnSpc>
              <a:spcBef>
                <a:spcPts val="0"/>
              </a:spcBef>
              <a:buNone/>
            </a:pPr>
            <a:r>
              <a:rPr lang="en-US" sz="1400" b="1" dirty="0">
                <a:solidFill>
                  <a:schemeClr val="tx1"/>
                </a:solidFill>
              </a:rPr>
              <a:t>Size of delegation			   : 350 people excluding </a:t>
            </a:r>
            <a:r>
              <a:rPr lang="en-US" sz="1400" b="1" dirty="0" smtClean="0">
                <a:solidFill>
                  <a:schemeClr val="tx1"/>
                </a:solidFill>
              </a:rPr>
              <a:t>officials</a:t>
            </a:r>
          </a:p>
          <a:p>
            <a:pPr marL="0" lvl="0" indent="0">
              <a:lnSpc>
                <a:spcPct val="100000"/>
              </a:lnSpc>
              <a:spcBef>
                <a:spcPts val="0"/>
              </a:spcBef>
              <a:buNone/>
            </a:pPr>
            <a:endParaRPr lang="en-US" sz="1400" b="1" dirty="0">
              <a:solidFill>
                <a:schemeClr val="tx1"/>
              </a:solidFill>
            </a:endParaRPr>
          </a:p>
          <a:p>
            <a:pPr marL="0" lvl="0" indent="0">
              <a:lnSpc>
                <a:spcPct val="100000"/>
              </a:lnSpc>
              <a:spcBef>
                <a:spcPts val="0"/>
              </a:spcBef>
              <a:buNone/>
            </a:pPr>
            <a:r>
              <a:rPr lang="en-US" sz="1400" b="1" dirty="0" smtClean="0">
                <a:solidFill>
                  <a:schemeClr val="tx1"/>
                </a:solidFill>
              </a:rPr>
              <a:t>TOTAL                                                                   : R 36 970.00</a:t>
            </a:r>
            <a:r>
              <a:rPr lang="en-US" sz="1400" b="1" dirty="0">
                <a:solidFill>
                  <a:schemeClr val="tx1"/>
                </a:solidFill>
              </a:rPr>
              <a:t>	</a:t>
            </a:r>
          </a:p>
          <a:p>
            <a:pPr marL="0" lvl="0" indent="0">
              <a:lnSpc>
                <a:spcPct val="100000"/>
              </a:lnSpc>
              <a:spcBef>
                <a:spcPts val="0"/>
              </a:spcBef>
              <a:buNone/>
            </a:pPr>
            <a:endParaRPr lang="en-ZA" sz="1400" b="1" dirty="0" smtClean="0">
              <a:solidFill>
                <a:schemeClr val="tx1"/>
              </a:solidFill>
            </a:endParaRPr>
          </a:p>
          <a:p>
            <a:pPr marL="0" lvl="0" indent="0">
              <a:lnSpc>
                <a:spcPct val="100000"/>
              </a:lnSpc>
              <a:spcBef>
                <a:spcPts val="0"/>
              </a:spcBef>
              <a:buNone/>
            </a:pPr>
            <a:r>
              <a:rPr lang="en-ZA" sz="1400" b="1" dirty="0" smtClean="0">
                <a:solidFill>
                  <a:schemeClr val="tx1"/>
                </a:solidFill>
              </a:rPr>
              <a:t>Dialogue with Youth including People with Disabilities - Gauteng (</a:t>
            </a:r>
            <a:r>
              <a:rPr lang="en-ZA" sz="1400" b="1" dirty="0" err="1" smtClean="0">
                <a:solidFill>
                  <a:schemeClr val="tx1"/>
                </a:solidFill>
              </a:rPr>
              <a:t>Sharpville</a:t>
            </a:r>
            <a:r>
              <a:rPr lang="en-ZA" sz="1400" b="1" dirty="0" smtClean="0">
                <a:solidFill>
                  <a:schemeClr val="tx1"/>
                </a:solidFill>
              </a:rPr>
              <a:t>)</a:t>
            </a:r>
          </a:p>
          <a:p>
            <a:pPr marL="0" lvl="0" indent="0">
              <a:lnSpc>
                <a:spcPct val="100000"/>
              </a:lnSpc>
              <a:spcBef>
                <a:spcPts val="0"/>
              </a:spcBef>
              <a:buNone/>
            </a:pPr>
            <a:endParaRPr lang="en-ZA" sz="1400" b="1" dirty="0">
              <a:solidFill>
                <a:schemeClr val="tx1"/>
              </a:solidFill>
            </a:endParaRPr>
          </a:p>
          <a:p>
            <a:pPr marL="285750" indent="-285750">
              <a:lnSpc>
                <a:spcPct val="100000"/>
              </a:lnSpc>
              <a:spcBef>
                <a:spcPts val="0"/>
              </a:spcBef>
            </a:pPr>
            <a:r>
              <a:rPr lang="en-ZA" sz="1400" dirty="0">
                <a:solidFill>
                  <a:prstClr val="black"/>
                </a:solidFill>
              </a:rPr>
              <a:t>Size of delegation	    	</a:t>
            </a:r>
            <a:r>
              <a:rPr lang="en-ZA" sz="1400" dirty="0" smtClean="0">
                <a:solidFill>
                  <a:prstClr val="black"/>
                </a:solidFill>
              </a:rPr>
              <a:t>                     : 100 </a:t>
            </a:r>
            <a:r>
              <a:rPr lang="en-ZA" sz="1400" dirty="0">
                <a:solidFill>
                  <a:prstClr val="black"/>
                </a:solidFill>
              </a:rPr>
              <a:t>people excluding </a:t>
            </a:r>
            <a:r>
              <a:rPr lang="en-ZA" sz="1400" dirty="0" smtClean="0">
                <a:solidFill>
                  <a:prstClr val="black"/>
                </a:solidFill>
              </a:rPr>
              <a:t>officials</a:t>
            </a:r>
          </a:p>
          <a:p>
            <a:pPr marL="285750" indent="-285750">
              <a:lnSpc>
                <a:spcPct val="100000"/>
              </a:lnSpc>
              <a:spcBef>
                <a:spcPts val="0"/>
              </a:spcBef>
            </a:pPr>
            <a:endParaRPr lang="en-ZA" sz="1400" dirty="0">
              <a:solidFill>
                <a:prstClr val="black"/>
              </a:solidFill>
            </a:endParaRPr>
          </a:p>
          <a:p>
            <a:pPr marL="285750" indent="-285750">
              <a:lnSpc>
                <a:spcPct val="100000"/>
              </a:lnSpc>
              <a:spcBef>
                <a:spcPts val="0"/>
              </a:spcBef>
            </a:pPr>
            <a:r>
              <a:rPr lang="en-ZA" sz="1400" dirty="0" smtClean="0">
                <a:solidFill>
                  <a:prstClr val="black"/>
                </a:solidFill>
              </a:rPr>
              <a:t>Duration		                      : </a:t>
            </a:r>
            <a:r>
              <a:rPr lang="en-ZA" sz="1400" dirty="0">
                <a:solidFill>
                  <a:prstClr val="black"/>
                </a:solidFill>
              </a:rPr>
              <a:t> </a:t>
            </a:r>
            <a:r>
              <a:rPr lang="en-ZA" sz="1400" dirty="0" smtClean="0">
                <a:solidFill>
                  <a:prstClr val="black"/>
                </a:solidFill>
              </a:rPr>
              <a:t>16 March 2020</a:t>
            </a:r>
          </a:p>
          <a:p>
            <a:pPr marL="0" indent="0">
              <a:lnSpc>
                <a:spcPct val="100000"/>
              </a:lnSpc>
              <a:spcBef>
                <a:spcPts val="0"/>
              </a:spcBef>
              <a:buNone/>
            </a:pPr>
            <a:endParaRPr lang="en-ZA" sz="1400" b="1" dirty="0">
              <a:solidFill>
                <a:prstClr val="black"/>
              </a:solidFill>
            </a:endParaRPr>
          </a:p>
          <a:p>
            <a:pPr marL="0" lvl="0" indent="0">
              <a:lnSpc>
                <a:spcPct val="100000"/>
              </a:lnSpc>
              <a:spcBef>
                <a:spcPts val="0"/>
              </a:spcBef>
              <a:buNone/>
            </a:pPr>
            <a:r>
              <a:rPr lang="en-ZA" sz="1400" b="1" dirty="0">
                <a:solidFill>
                  <a:prstClr val="black"/>
                </a:solidFill>
              </a:rPr>
              <a:t>TOTAL			</a:t>
            </a:r>
            <a:r>
              <a:rPr lang="en-ZA" sz="1400" b="1" dirty="0" smtClean="0">
                <a:solidFill>
                  <a:prstClr val="black"/>
                </a:solidFill>
              </a:rPr>
              <a:t>                      : </a:t>
            </a:r>
            <a:r>
              <a:rPr lang="en-ZA" sz="1400" b="1" dirty="0">
                <a:solidFill>
                  <a:prstClr val="black"/>
                </a:solidFill>
              </a:rPr>
              <a:t>R </a:t>
            </a:r>
            <a:r>
              <a:rPr lang="en-ZA" sz="1400" b="1" dirty="0" smtClean="0">
                <a:solidFill>
                  <a:prstClr val="black"/>
                </a:solidFill>
              </a:rPr>
              <a:t>18 000.00</a:t>
            </a:r>
          </a:p>
          <a:p>
            <a:pPr marL="0" lvl="0" indent="0">
              <a:lnSpc>
                <a:spcPct val="100000"/>
              </a:lnSpc>
              <a:spcBef>
                <a:spcPts val="0"/>
              </a:spcBef>
              <a:buNone/>
            </a:pPr>
            <a:endParaRPr lang="en-ZA" sz="1400" b="1" dirty="0">
              <a:solidFill>
                <a:prstClr val="black"/>
              </a:solidFill>
            </a:endParaRPr>
          </a:p>
          <a:p>
            <a:pPr marL="0" lvl="0" indent="0">
              <a:lnSpc>
                <a:spcPct val="100000"/>
              </a:lnSpc>
              <a:spcBef>
                <a:spcPts val="0"/>
              </a:spcBef>
              <a:buNone/>
            </a:pPr>
            <a:r>
              <a:rPr lang="en-US" sz="1400" b="1" dirty="0" smtClean="0"/>
              <a:t>Hosting </a:t>
            </a:r>
            <a:r>
              <a:rPr lang="en-US" sz="1400" b="1" dirty="0"/>
              <a:t>of the Launch of the South African Coalition on Menstrual Health and Hygiene Management (SACMH) – Gauteng (Pretoria)</a:t>
            </a:r>
            <a:endParaRPr lang="en-US" sz="1400" b="1" dirty="0">
              <a:solidFill>
                <a:schemeClr val="tx1"/>
              </a:solidFill>
            </a:endParaRPr>
          </a:p>
          <a:p>
            <a:pPr marL="0" lvl="0" indent="0">
              <a:lnSpc>
                <a:spcPct val="100000"/>
              </a:lnSpc>
              <a:spcBef>
                <a:spcPts val="0"/>
              </a:spcBef>
              <a:buNone/>
            </a:pPr>
            <a:endParaRPr lang="en-ZA" sz="1400" b="1" dirty="0">
              <a:solidFill>
                <a:schemeClr val="tx1"/>
              </a:solidFill>
            </a:endParaRPr>
          </a:p>
          <a:p>
            <a:pPr marL="285750" indent="-285750">
              <a:lnSpc>
                <a:spcPct val="100000"/>
              </a:lnSpc>
              <a:spcBef>
                <a:spcPts val="0"/>
              </a:spcBef>
            </a:pPr>
            <a:r>
              <a:rPr lang="en-ZA" sz="1400" dirty="0">
                <a:solidFill>
                  <a:prstClr val="black"/>
                </a:solidFill>
              </a:rPr>
              <a:t>Size of delegation	    	: 100 people excluding officials</a:t>
            </a:r>
          </a:p>
          <a:p>
            <a:pPr marL="285750" indent="-285750">
              <a:lnSpc>
                <a:spcPct val="100000"/>
              </a:lnSpc>
              <a:spcBef>
                <a:spcPts val="0"/>
              </a:spcBef>
            </a:pPr>
            <a:endParaRPr lang="en-ZA" sz="1400" dirty="0">
              <a:solidFill>
                <a:prstClr val="black"/>
              </a:solidFill>
            </a:endParaRPr>
          </a:p>
          <a:p>
            <a:pPr marL="285750" indent="-285750">
              <a:lnSpc>
                <a:spcPct val="100000"/>
              </a:lnSpc>
              <a:spcBef>
                <a:spcPts val="0"/>
              </a:spcBef>
            </a:pPr>
            <a:r>
              <a:rPr lang="en-ZA" sz="1400" dirty="0" smtClean="0">
                <a:solidFill>
                  <a:prstClr val="black"/>
                </a:solidFill>
              </a:rPr>
              <a:t>Duration</a:t>
            </a:r>
            <a:r>
              <a:rPr lang="en-ZA" sz="1400" dirty="0">
                <a:solidFill>
                  <a:prstClr val="black"/>
                </a:solidFill>
              </a:rPr>
              <a:t>		: 9-10 March </a:t>
            </a:r>
            <a:r>
              <a:rPr lang="en-ZA" sz="1400" dirty="0" smtClean="0">
                <a:solidFill>
                  <a:prstClr val="black"/>
                </a:solidFill>
              </a:rPr>
              <a:t>2020</a:t>
            </a:r>
          </a:p>
          <a:p>
            <a:pPr marL="285750" indent="-285750">
              <a:lnSpc>
                <a:spcPct val="100000"/>
              </a:lnSpc>
              <a:spcBef>
                <a:spcPts val="0"/>
              </a:spcBef>
            </a:pPr>
            <a:endParaRPr lang="en-ZA" sz="1400" b="1" dirty="0">
              <a:solidFill>
                <a:prstClr val="black"/>
              </a:solidFill>
            </a:endParaRPr>
          </a:p>
          <a:p>
            <a:pPr marL="0" indent="0">
              <a:lnSpc>
                <a:spcPct val="100000"/>
              </a:lnSpc>
              <a:spcBef>
                <a:spcPts val="0"/>
              </a:spcBef>
              <a:buNone/>
            </a:pPr>
            <a:r>
              <a:rPr lang="en-ZA" sz="1400" b="1" dirty="0">
                <a:solidFill>
                  <a:prstClr val="black"/>
                </a:solidFill>
              </a:rPr>
              <a:t>TOTAL			: R 112 </a:t>
            </a:r>
            <a:r>
              <a:rPr lang="en-ZA" sz="1400" b="1" dirty="0" smtClean="0">
                <a:solidFill>
                  <a:prstClr val="black"/>
                </a:solidFill>
              </a:rPr>
              <a:t>585.00</a:t>
            </a:r>
          </a:p>
          <a:p>
            <a:pPr marL="0" indent="0">
              <a:lnSpc>
                <a:spcPct val="100000"/>
              </a:lnSpc>
              <a:spcBef>
                <a:spcPts val="0"/>
              </a:spcBef>
              <a:buNone/>
            </a:pPr>
            <a:endParaRPr lang="en-ZA" sz="1400" b="1" dirty="0">
              <a:solidFill>
                <a:prstClr val="black"/>
              </a:solidFill>
            </a:endParaRPr>
          </a:p>
          <a:p>
            <a:pPr marL="0" lvl="0" indent="0">
              <a:lnSpc>
                <a:spcPct val="100000"/>
              </a:lnSpc>
              <a:spcBef>
                <a:spcPts val="0"/>
              </a:spcBef>
              <a:buNone/>
            </a:pPr>
            <a:endParaRPr lang="en-ZA" sz="1400" b="1" dirty="0" smtClean="0">
              <a:solidFill>
                <a:prstClr val="black"/>
              </a:solidFill>
            </a:endParaRPr>
          </a:p>
          <a:p>
            <a:pPr marL="0" indent="0">
              <a:lnSpc>
                <a:spcPct val="100000"/>
              </a:lnSpc>
              <a:spcBef>
                <a:spcPts val="0"/>
              </a:spcBef>
              <a:buNone/>
            </a:pPr>
            <a:endParaRPr lang="en-ZA" sz="1400" b="1" dirty="0">
              <a:solidFill>
                <a:prstClr val="black"/>
              </a:solidFill>
            </a:endParaRPr>
          </a:p>
          <a:p>
            <a:pPr marL="285750" indent="-285750">
              <a:lnSpc>
                <a:spcPct val="100000"/>
              </a:lnSpc>
              <a:spcBef>
                <a:spcPts val="0"/>
              </a:spcBef>
            </a:pPr>
            <a:endParaRPr lang="en-ZA" sz="1400" b="1" dirty="0" smtClean="0">
              <a:solidFill>
                <a:prstClr val="black"/>
              </a:solidFill>
            </a:endParaRPr>
          </a:p>
          <a:p>
            <a:pPr marL="285750" indent="-285750">
              <a:lnSpc>
                <a:spcPct val="100000"/>
              </a:lnSpc>
              <a:spcBef>
                <a:spcPts val="0"/>
              </a:spcBef>
            </a:pPr>
            <a:endParaRPr lang="en-ZA" sz="1400" b="1" dirty="0" smtClean="0">
              <a:solidFill>
                <a:prstClr val="black"/>
              </a:solidFill>
            </a:endParaRPr>
          </a:p>
          <a:p>
            <a:pPr marL="285750" indent="-285750">
              <a:lnSpc>
                <a:spcPct val="100000"/>
              </a:lnSpc>
              <a:spcBef>
                <a:spcPts val="0"/>
              </a:spcBef>
            </a:pPr>
            <a:endParaRPr lang="en-ZA" sz="1400" b="1" dirty="0">
              <a:solidFill>
                <a:prstClr val="black"/>
              </a:solidFill>
            </a:endParaRPr>
          </a:p>
          <a:p>
            <a:pPr marL="285750" indent="-285750">
              <a:lnSpc>
                <a:spcPct val="100000"/>
              </a:lnSpc>
              <a:spcBef>
                <a:spcPts val="0"/>
              </a:spcBef>
            </a:pPr>
            <a:endParaRPr lang="en-ZA" sz="1400" b="1" dirty="0">
              <a:solidFill>
                <a:prstClr val="black"/>
              </a:solidFill>
            </a:endParaRPr>
          </a:p>
          <a:p>
            <a:pPr marL="0" lvl="0" indent="0">
              <a:lnSpc>
                <a:spcPct val="100000"/>
              </a:lnSpc>
              <a:spcBef>
                <a:spcPts val="0"/>
              </a:spcBef>
              <a:buNone/>
            </a:pPr>
            <a:endParaRPr lang="en-ZA" sz="1400" b="1" dirty="0">
              <a:solidFill>
                <a:srgbClr val="FF0000"/>
              </a:solidFill>
            </a:endParaRPr>
          </a:p>
          <a:p>
            <a:pPr marL="0" indent="0">
              <a:buNone/>
            </a:pPr>
            <a:endParaRPr lang="en-ZA" sz="1400" dirty="0"/>
          </a:p>
        </p:txBody>
      </p:sp>
    </p:spTree>
    <p:extLst>
      <p:ext uri="{BB962C8B-B14F-4D97-AF65-F5344CB8AC3E}">
        <p14:creationId xmlns:p14="http://schemas.microsoft.com/office/powerpoint/2010/main" xmlns="" val="15639173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AA56AD-450A-AB48-A861-5E50B97C5973}"/>
              </a:ext>
            </a:extLst>
          </p:cNvPr>
          <p:cNvSpPr>
            <a:spLocks noGrp="1"/>
          </p:cNvSpPr>
          <p:nvPr>
            <p:ph type="title"/>
          </p:nvPr>
        </p:nvSpPr>
        <p:spPr>
          <a:xfrm>
            <a:off x="198783" y="1130443"/>
            <a:ext cx="8736495" cy="336407"/>
          </a:xfrm>
        </p:spPr>
        <p:txBody>
          <a:bodyPr>
            <a:normAutofit fontScale="90000"/>
          </a:bodyPr>
          <a:lstStyle/>
          <a:p>
            <a:pPr algn="ctr"/>
            <a:r>
              <a:rPr lang="en-ZA" sz="1400" b="1" dirty="0" smtClean="0">
                <a:solidFill>
                  <a:srgbClr val="37A76F">
                    <a:lumMod val="75000"/>
                  </a:srgbClr>
                </a:solidFill>
              </a:rPr>
              <a:t/>
            </a:r>
            <a:br>
              <a:rPr lang="en-ZA" sz="1400" b="1" dirty="0" smtClean="0">
                <a:solidFill>
                  <a:srgbClr val="37A76F">
                    <a:lumMod val="75000"/>
                  </a:srgbClr>
                </a:solidFill>
              </a:rPr>
            </a:br>
            <a:r>
              <a:rPr lang="en-ZA" sz="1400" b="1" dirty="0" smtClean="0">
                <a:solidFill>
                  <a:srgbClr val="37A76F">
                    <a:lumMod val="75000"/>
                  </a:srgbClr>
                </a:solidFill>
              </a:rPr>
              <a:t>MAJOR </a:t>
            </a:r>
            <a:r>
              <a:rPr lang="en-ZA" sz="1400" b="1" dirty="0">
                <a:solidFill>
                  <a:srgbClr val="37A76F">
                    <a:lumMod val="75000"/>
                  </a:srgbClr>
                </a:solidFill>
              </a:rPr>
              <a:t>EVENTS UNDERTAKEN DURING </a:t>
            </a:r>
            <a:r>
              <a:rPr lang="en-ZA" sz="1400" b="1" dirty="0" smtClean="0">
                <a:solidFill>
                  <a:srgbClr val="37A76F">
                    <a:lumMod val="75000"/>
                  </a:srgbClr>
                </a:solidFill>
              </a:rPr>
              <a:t>4</a:t>
            </a:r>
            <a:r>
              <a:rPr lang="en-ZA" sz="1400" b="1" baseline="30000" dirty="0" smtClean="0">
                <a:solidFill>
                  <a:srgbClr val="37A76F">
                    <a:lumMod val="75000"/>
                  </a:srgbClr>
                </a:solidFill>
              </a:rPr>
              <a:t>Th</a:t>
            </a:r>
            <a:r>
              <a:rPr lang="en-ZA" sz="1400" b="1" dirty="0" smtClean="0">
                <a:solidFill>
                  <a:srgbClr val="37A76F">
                    <a:lumMod val="75000"/>
                  </a:srgbClr>
                </a:solidFill>
              </a:rPr>
              <a:t>  </a:t>
            </a:r>
            <a:r>
              <a:rPr lang="en-ZA" sz="1400" b="1" dirty="0">
                <a:solidFill>
                  <a:srgbClr val="37A76F">
                    <a:lumMod val="75000"/>
                  </a:srgbClr>
                </a:solidFill>
              </a:rPr>
              <a:t>QUARTER</a:t>
            </a:r>
            <a:br>
              <a:rPr lang="en-ZA" sz="1400" b="1" dirty="0">
                <a:solidFill>
                  <a:srgbClr val="37A76F">
                    <a:lumMod val="75000"/>
                  </a:srgbClr>
                </a:solidFill>
              </a:rPr>
            </a:br>
            <a:endParaRPr lang="en-US" sz="1400" b="1" dirty="0">
              <a:solidFill>
                <a:srgbClr val="37A76F">
                  <a:lumMod val="75000"/>
                </a:srgbClr>
              </a:solidFill>
            </a:endParaRPr>
          </a:p>
        </p:txBody>
      </p:sp>
      <p:sp>
        <p:nvSpPr>
          <p:cNvPr id="3" name="Content Placeholder 2"/>
          <p:cNvSpPr>
            <a:spLocks noGrp="1"/>
          </p:cNvSpPr>
          <p:nvPr>
            <p:ph idx="1"/>
          </p:nvPr>
        </p:nvSpPr>
        <p:spPr>
          <a:xfrm>
            <a:off x="198783" y="1616075"/>
            <a:ext cx="8736495" cy="4537424"/>
          </a:xfrm>
        </p:spPr>
        <p:txBody>
          <a:bodyPr>
            <a:normAutofit fontScale="92500" lnSpcReduction="10000"/>
          </a:bodyPr>
          <a:lstStyle/>
          <a:p>
            <a:pPr marL="0" lvl="0" indent="0">
              <a:lnSpc>
                <a:spcPct val="100000"/>
              </a:lnSpc>
              <a:spcBef>
                <a:spcPts val="0"/>
              </a:spcBef>
              <a:buNone/>
            </a:pPr>
            <a:r>
              <a:rPr lang="en-US" sz="1400" b="1" dirty="0" smtClean="0"/>
              <a:t>Pre-CSW64 </a:t>
            </a:r>
            <a:r>
              <a:rPr lang="en-US" sz="1400" b="1" dirty="0"/>
              <a:t>Consultative Meeting: Pretoria-Gauteng</a:t>
            </a:r>
            <a:endParaRPr lang="en-US" sz="1400" b="1" dirty="0">
              <a:solidFill>
                <a:schemeClr val="tx1"/>
              </a:solidFill>
            </a:endParaRPr>
          </a:p>
          <a:p>
            <a:pPr marL="0" lvl="0" indent="0">
              <a:lnSpc>
                <a:spcPct val="100000"/>
              </a:lnSpc>
              <a:spcBef>
                <a:spcPts val="0"/>
              </a:spcBef>
              <a:buNone/>
            </a:pPr>
            <a:endParaRPr lang="en-ZA" sz="1400" b="1" dirty="0">
              <a:solidFill>
                <a:schemeClr val="tx1"/>
              </a:solidFill>
            </a:endParaRPr>
          </a:p>
          <a:p>
            <a:pPr marL="285750" indent="-285750">
              <a:lnSpc>
                <a:spcPct val="100000"/>
              </a:lnSpc>
              <a:spcBef>
                <a:spcPts val="0"/>
              </a:spcBef>
            </a:pPr>
            <a:r>
              <a:rPr lang="en-ZA" sz="1400" dirty="0">
                <a:solidFill>
                  <a:prstClr val="black"/>
                </a:solidFill>
              </a:rPr>
              <a:t>Size of delegation		: 350 people excluding officials</a:t>
            </a:r>
          </a:p>
          <a:p>
            <a:pPr marL="285750" indent="-285750">
              <a:lnSpc>
                <a:spcPct val="100000"/>
              </a:lnSpc>
              <a:spcBef>
                <a:spcPts val="0"/>
              </a:spcBef>
            </a:pPr>
            <a:endParaRPr lang="en-ZA" sz="1400" dirty="0">
              <a:solidFill>
                <a:prstClr val="black"/>
              </a:solidFill>
            </a:endParaRPr>
          </a:p>
          <a:p>
            <a:pPr marL="285750" indent="-285750">
              <a:lnSpc>
                <a:spcPct val="100000"/>
              </a:lnSpc>
              <a:spcBef>
                <a:spcPts val="0"/>
              </a:spcBef>
            </a:pPr>
            <a:r>
              <a:rPr lang="en-ZA" sz="1400" dirty="0">
                <a:solidFill>
                  <a:prstClr val="black"/>
                </a:solidFill>
              </a:rPr>
              <a:t>Duration		: 9-10 March 2020</a:t>
            </a:r>
          </a:p>
          <a:p>
            <a:pPr marL="0" indent="0">
              <a:lnSpc>
                <a:spcPct val="100000"/>
              </a:lnSpc>
              <a:spcBef>
                <a:spcPts val="0"/>
              </a:spcBef>
              <a:buNone/>
            </a:pPr>
            <a:endParaRPr lang="en-ZA" sz="1400" b="1" dirty="0">
              <a:solidFill>
                <a:prstClr val="black"/>
              </a:solidFill>
            </a:endParaRPr>
          </a:p>
          <a:p>
            <a:pPr marL="285750" indent="-285750">
              <a:lnSpc>
                <a:spcPct val="100000"/>
              </a:lnSpc>
              <a:spcBef>
                <a:spcPts val="0"/>
              </a:spcBef>
            </a:pPr>
            <a:r>
              <a:rPr lang="en-ZA" sz="1400" b="1" dirty="0">
                <a:solidFill>
                  <a:prstClr val="black"/>
                </a:solidFill>
              </a:rPr>
              <a:t>TOTAL			 : R 531 </a:t>
            </a:r>
            <a:r>
              <a:rPr lang="en-ZA" sz="1400" b="1" dirty="0" smtClean="0">
                <a:solidFill>
                  <a:prstClr val="black"/>
                </a:solidFill>
              </a:rPr>
              <a:t>600.00</a:t>
            </a:r>
          </a:p>
          <a:p>
            <a:pPr marL="285750" indent="-285750">
              <a:lnSpc>
                <a:spcPct val="100000"/>
              </a:lnSpc>
              <a:spcBef>
                <a:spcPts val="0"/>
              </a:spcBef>
            </a:pPr>
            <a:endParaRPr lang="en-ZA" sz="1400" b="1" dirty="0">
              <a:solidFill>
                <a:prstClr val="black"/>
              </a:solidFill>
            </a:endParaRPr>
          </a:p>
          <a:p>
            <a:pPr marL="0" indent="0">
              <a:lnSpc>
                <a:spcPct val="100000"/>
              </a:lnSpc>
              <a:spcBef>
                <a:spcPts val="0"/>
              </a:spcBef>
              <a:buNone/>
            </a:pPr>
            <a:r>
              <a:rPr lang="en-US" sz="1400" b="1" dirty="0" smtClean="0">
                <a:solidFill>
                  <a:prstClr val="black"/>
                </a:solidFill>
              </a:rPr>
              <a:t>Workshop </a:t>
            </a:r>
            <a:r>
              <a:rPr lang="en-US" sz="1400" b="1" dirty="0">
                <a:solidFill>
                  <a:prstClr val="black"/>
                </a:solidFill>
              </a:rPr>
              <a:t>for Cooperatives and Small, Medium and Micro Enterprises on the Sanitary Dignity Programme Value Chain :Middelburg-Mpumalanga</a:t>
            </a:r>
          </a:p>
          <a:p>
            <a:pPr marL="285750" indent="-285750">
              <a:lnSpc>
                <a:spcPct val="100000"/>
              </a:lnSpc>
              <a:spcBef>
                <a:spcPts val="0"/>
              </a:spcBef>
            </a:pPr>
            <a:endParaRPr lang="en-US" sz="1400" b="1" dirty="0">
              <a:solidFill>
                <a:prstClr val="black"/>
              </a:solidFill>
            </a:endParaRPr>
          </a:p>
          <a:p>
            <a:pPr marL="285750" indent="-285750">
              <a:lnSpc>
                <a:spcPct val="100000"/>
              </a:lnSpc>
              <a:spcBef>
                <a:spcPts val="0"/>
              </a:spcBef>
            </a:pPr>
            <a:r>
              <a:rPr lang="en-US" sz="1400" dirty="0">
                <a:solidFill>
                  <a:prstClr val="black"/>
                </a:solidFill>
              </a:rPr>
              <a:t>Size of delegation	    	: 250 people excluding officials</a:t>
            </a:r>
          </a:p>
          <a:p>
            <a:pPr marL="285750" indent="-285750">
              <a:lnSpc>
                <a:spcPct val="100000"/>
              </a:lnSpc>
              <a:spcBef>
                <a:spcPts val="0"/>
              </a:spcBef>
            </a:pPr>
            <a:endParaRPr lang="en-US" sz="1400" b="1" dirty="0">
              <a:solidFill>
                <a:prstClr val="black"/>
              </a:solidFill>
            </a:endParaRPr>
          </a:p>
          <a:p>
            <a:pPr marL="0" lvl="0" indent="0">
              <a:lnSpc>
                <a:spcPct val="100000"/>
              </a:lnSpc>
              <a:spcBef>
                <a:spcPts val="0"/>
              </a:spcBef>
              <a:buNone/>
            </a:pPr>
            <a:r>
              <a:rPr lang="en-US" sz="1400" b="1" dirty="0">
                <a:solidFill>
                  <a:prstClr val="black"/>
                </a:solidFill>
              </a:rPr>
              <a:t>TOTAL			: R 51 </a:t>
            </a:r>
            <a:r>
              <a:rPr lang="en-US" sz="1400" b="1" dirty="0" smtClean="0">
                <a:solidFill>
                  <a:prstClr val="black"/>
                </a:solidFill>
              </a:rPr>
              <a:t>961.20</a:t>
            </a:r>
          </a:p>
          <a:p>
            <a:pPr marL="0" lvl="0" indent="0">
              <a:lnSpc>
                <a:spcPct val="100000"/>
              </a:lnSpc>
              <a:spcBef>
                <a:spcPts val="0"/>
              </a:spcBef>
              <a:buNone/>
            </a:pPr>
            <a:endParaRPr lang="en-US" sz="1400" b="1" dirty="0">
              <a:solidFill>
                <a:prstClr val="black"/>
              </a:solidFill>
            </a:endParaRPr>
          </a:p>
          <a:p>
            <a:pPr marL="0" lvl="0" indent="0">
              <a:lnSpc>
                <a:spcPct val="100000"/>
              </a:lnSpc>
              <a:spcBef>
                <a:spcPts val="0"/>
              </a:spcBef>
              <a:buNone/>
            </a:pPr>
            <a:r>
              <a:rPr lang="en-US" sz="1400" b="1" dirty="0" smtClean="0">
                <a:solidFill>
                  <a:schemeClr val="tx1"/>
                </a:solidFill>
              </a:rPr>
              <a:t>Consultative </a:t>
            </a:r>
            <a:r>
              <a:rPr lang="en-US" sz="1400" b="1" dirty="0">
                <a:solidFill>
                  <a:schemeClr val="tx1"/>
                </a:solidFill>
              </a:rPr>
              <a:t>Meeting on the Commemoration of the 25</a:t>
            </a:r>
            <a:r>
              <a:rPr lang="en-US" sz="1400" b="1" baseline="30000" dirty="0">
                <a:solidFill>
                  <a:schemeClr val="tx1"/>
                </a:solidFill>
              </a:rPr>
              <a:t>TH</a:t>
            </a:r>
            <a:r>
              <a:rPr lang="en-US" sz="1400" b="1" dirty="0">
                <a:solidFill>
                  <a:schemeClr val="tx1"/>
                </a:solidFill>
              </a:rPr>
              <a:t> anniversary for Beijing declaration and platform for action :Pretoria-Gauteng</a:t>
            </a:r>
            <a:endParaRPr lang="en-ZA" sz="1400" b="1" dirty="0">
              <a:solidFill>
                <a:schemeClr val="tx1"/>
              </a:solidFill>
            </a:endParaRPr>
          </a:p>
          <a:p>
            <a:pPr marL="0" lvl="0" indent="0">
              <a:lnSpc>
                <a:spcPct val="100000"/>
              </a:lnSpc>
              <a:spcBef>
                <a:spcPts val="0"/>
              </a:spcBef>
              <a:buNone/>
            </a:pPr>
            <a:endParaRPr lang="en-ZA" sz="1400" b="1" dirty="0">
              <a:solidFill>
                <a:schemeClr val="tx1"/>
              </a:solidFill>
            </a:endParaRPr>
          </a:p>
          <a:p>
            <a:pPr marL="285750" indent="-285750">
              <a:lnSpc>
                <a:spcPct val="100000"/>
              </a:lnSpc>
              <a:spcBef>
                <a:spcPts val="0"/>
              </a:spcBef>
            </a:pPr>
            <a:r>
              <a:rPr lang="en-ZA" sz="1400" dirty="0">
                <a:solidFill>
                  <a:prstClr val="black"/>
                </a:solidFill>
              </a:rPr>
              <a:t>Size of delegation	    	: 300 people excluding officials</a:t>
            </a:r>
          </a:p>
          <a:p>
            <a:pPr marL="285750" indent="-285750">
              <a:lnSpc>
                <a:spcPct val="100000"/>
              </a:lnSpc>
              <a:spcBef>
                <a:spcPts val="0"/>
              </a:spcBef>
            </a:pPr>
            <a:endParaRPr lang="en-ZA" sz="1400" dirty="0">
              <a:solidFill>
                <a:prstClr val="black"/>
              </a:solidFill>
            </a:endParaRPr>
          </a:p>
          <a:p>
            <a:pPr marL="285750" indent="-285750">
              <a:lnSpc>
                <a:spcPct val="100000"/>
              </a:lnSpc>
              <a:spcBef>
                <a:spcPts val="0"/>
              </a:spcBef>
            </a:pPr>
            <a:r>
              <a:rPr lang="en-ZA" sz="1400" dirty="0">
                <a:solidFill>
                  <a:prstClr val="black"/>
                </a:solidFill>
              </a:rPr>
              <a:t>Duration		: 20-21 January 2020</a:t>
            </a:r>
          </a:p>
          <a:p>
            <a:pPr marL="0" indent="0">
              <a:lnSpc>
                <a:spcPct val="100000"/>
              </a:lnSpc>
              <a:spcBef>
                <a:spcPts val="0"/>
              </a:spcBef>
              <a:buNone/>
            </a:pPr>
            <a:endParaRPr lang="en-ZA" sz="1400" dirty="0">
              <a:solidFill>
                <a:prstClr val="black"/>
              </a:solidFill>
            </a:endParaRPr>
          </a:p>
          <a:p>
            <a:pPr marL="0" indent="0">
              <a:lnSpc>
                <a:spcPct val="100000"/>
              </a:lnSpc>
              <a:spcBef>
                <a:spcPts val="0"/>
              </a:spcBef>
              <a:buNone/>
            </a:pPr>
            <a:endParaRPr lang="en-ZA" sz="1400" b="1" dirty="0">
              <a:solidFill>
                <a:prstClr val="black"/>
              </a:solidFill>
            </a:endParaRPr>
          </a:p>
          <a:p>
            <a:pPr marL="285750" indent="-285750">
              <a:lnSpc>
                <a:spcPct val="100000"/>
              </a:lnSpc>
              <a:spcBef>
                <a:spcPts val="0"/>
              </a:spcBef>
            </a:pPr>
            <a:r>
              <a:rPr lang="en-ZA" sz="1400" b="1" dirty="0">
                <a:solidFill>
                  <a:prstClr val="black"/>
                </a:solidFill>
              </a:rPr>
              <a:t>TOTAL			: R 358 796.35</a:t>
            </a:r>
          </a:p>
          <a:p>
            <a:pPr marL="285750" indent="-285750">
              <a:lnSpc>
                <a:spcPct val="100000"/>
              </a:lnSpc>
              <a:spcBef>
                <a:spcPts val="0"/>
              </a:spcBef>
            </a:pPr>
            <a:endParaRPr lang="en-US" sz="1400" b="1" dirty="0" smtClean="0">
              <a:solidFill>
                <a:prstClr val="black"/>
              </a:solidFill>
            </a:endParaRPr>
          </a:p>
          <a:p>
            <a:pPr marL="285750" indent="-285750">
              <a:lnSpc>
                <a:spcPct val="100000"/>
              </a:lnSpc>
              <a:spcBef>
                <a:spcPts val="0"/>
              </a:spcBef>
            </a:pPr>
            <a:endParaRPr lang="en-US" sz="1400" b="1" dirty="0">
              <a:solidFill>
                <a:prstClr val="black"/>
              </a:solidFill>
            </a:endParaRPr>
          </a:p>
          <a:p>
            <a:pPr marL="0" indent="0">
              <a:lnSpc>
                <a:spcPct val="100000"/>
              </a:lnSpc>
              <a:spcBef>
                <a:spcPts val="0"/>
              </a:spcBef>
              <a:buNone/>
            </a:pPr>
            <a:endParaRPr lang="en-US" sz="1400" b="1" dirty="0">
              <a:solidFill>
                <a:prstClr val="black"/>
              </a:solidFill>
            </a:endParaRPr>
          </a:p>
          <a:p>
            <a:pPr marL="285750" indent="-285750">
              <a:lnSpc>
                <a:spcPct val="100000"/>
              </a:lnSpc>
              <a:spcBef>
                <a:spcPts val="0"/>
              </a:spcBef>
            </a:pPr>
            <a:endParaRPr lang="en-ZA" sz="1400" b="1" dirty="0" smtClean="0">
              <a:solidFill>
                <a:prstClr val="black"/>
              </a:solidFill>
            </a:endParaRPr>
          </a:p>
          <a:p>
            <a:pPr marL="285750" indent="-285750">
              <a:lnSpc>
                <a:spcPct val="100000"/>
              </a:lnSpc>
              <a:spcBef>
                <a:spcPts val="0"/>
              </a:spcBef>
            </a:pPr>
            <a:endParaRPr lang="en-ZA" sz="1400" b="1" dirty="0">
              <a:solidFill>
                <a:prstClr val="black"/>
              </a:solidFill>
            </a:endParaRPr>
          </a:p>
          <a:p>
            <a:pPr marL="285750" indent="-285750">
              <a:lnSpc>
                <a:spcPct val="100000"/>
              </a:lnSpc>
              <a:spcBef>
                <a:spcPts val="0"/>
              </a:spcBef>
            </a:pPr>
            <a:endParaRPr lang="en-ZA" sz="1400" b="1" dirty="0">
              <a:solidFill>
                <a:srgbClr val="FF0000"/>
              </a:solidFill>
            </a:endParaRPr>
          </a:p>
          <a:p>
            <a:pPr marL="285750" indent="-285750">
              <a:lnSpc>
                <a:spcPct val="100000"/>
              </a:lnSpc>
              <a:spcBef>
                <a:spcPts val="0"/>
              </a:spcBef>
            </a:pPr>
            <a:endParaRPr lang="en-ZA" sz="1400" b="1" dirty="0">
              <a:solidFill>
                <a:prstClr val="black"/>
              </a:solidFill>
            </a:endParaRPr>
          </a:p>
          <a:p>
            <a:pPr marL="285750" indent="-285750">
              <a:lnSpc>
                <a:spcPct val="100000"/>
              </a:lnSpc>
              <a:spcBef>
                <a:spcPts val="0"/>
              </a:spcBef>
            </a:pPr>
            <a:endParaRPr lang="en-ZA" sz="1400" b="1" dirty="0" smtClean="0">
              <a:solidFill>
                <a:prstClr val="black"/>
              </a:solidFill>
            </a:endParaRPr>
          </a:p>
          <a:p>
            <a:pPr marL="285750" indent="-285750">
              <a:lnSpc>
                <a:spcPct val="100000"/>
              </a:lnSpc>
              <a:spcBef>
                <a:spcPts val="0"/>
              </a:spcBef>
            </a:pPr>
            <a:endParaRPr lang="en-ZA" sz="1400" b="1" dirty="0" smtClean="0">
              <a:solidFill>
                <a:prstClr val="black"/>
              </a:solidFill>
            </a:endParaRPr>
          </a:p>
          <a:p>
            <a:pPr marL="285750" indent="-285750">
              <a:lnSpc>
                <a:spcPct val="100000"/>
              </a:lnSpc>
              <a:spcBef>
                <a:spcPts val="0"/>
              </a:spcBef>
            </a:pPr>
            <a:endParaRPr lang="en-ZA" sz="1400" b="1" dirty="0">
              <a:solidFill>
                <a:prstClr val="black"/>
              </a:solidFill>
            </a:endParaRPr>
          </a:p>
          <a:p>
            <a:pPr marL="285750" indent="-285750">
              <a:lnSpc>
                <a:spcPct val="100000"/>
              </a:lnSpc>
              <a:spcBef>
                <a:spcPts val="0"/>
              </a:spcBef>
            </a:pPr>
            <a:endParaRPr lang="en-ZA" sz="1400" b="1" dirty="0">
              <a:solidFill>
                <a:prstClr val="black"/>
              </a:solidFill>
            </a:endParaRPr>
          </a:p>
          <a:p>
            <a:pPr marL="0" lvl="0" indent="0">
              <a:lnSpc>
                <a:spcPct val="100000"/>
              </a:lnSpc>
              <a:spcBef>
                <a:spcPts val="0"/>
              </a:spcBef>
              <a:buNone/>
            </a:pPr>
            <a:endParaRPr lang="en-ZA" sz="1400" b="1" dirty="0">
              <a:solidFill>
                <a:srgbClr val="FF0000"/>
              </a:solidFill>
            </a:endParaRPr>
          </a:p>
          <a:p>
            <a:pPr marL="0" indent="0">
              <a:buNone/>
            </a:pPr>
            <a:endParaRPr lang="en-ZA" sz="1400" dirty="0"/>
          </a:p>
        </p:txBody>
      </p:sp>
    </p:spTree>
    <p:extLst>
      <p:ext uri="{BB962C8B-B14F-4D97-AF65-F5344CB8AC3E}">
        <p14:creationId xmlns:p14="http://schemas.microsoft.com/office/powerpoint/2010/main" xmlns="" val="268273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790" y="867310"/>
            <a:ext cx="8756374" cy="779462"/>
          </a:xfrm>
        </p:spPr>
        <p:txBody>
          <a:bodyPr>
            <a:normAutofit/>
          </a:bodyPr>
          <a:lstStyle/>
          <a:p>
            <a:pPr algn="ctr"/>
            <a:r>
              <a:rPr lang="en-ZA" sz="2100" b="1" dirty="0" smtClean="0"/>
              <a:t> 3. </a:t>
            </a:r>
            <a:r>
              <a:rPr lang="en-ZA" sz="1600" b="1" dirty="0" smtClean="0"/>
              <a:t>ORGANISATION </a:t>
            </a:r>
            <a:r>
              <a:rPr lang="en-ZA" sz="1600" b="1" dirty="0"/>
              <a:t>&amp; BUDGET PROG STRUCTURE</a:t>
            </a:r>
          </a:p>
        </p:txBody>
      </p:sp>
      <p:sp>
        <p:nvSpPr>
          <p:cNvPr id="5" name="Content Placeholder 2"/>
          <p:cNvSpPr txBox="1">
            <a:spLocks/>
          </p:cNvSpPr>
          <p:nvPr/>
        </p:nvSpPr>
        <p:spPr>
          <a:xfrm>
            <a:off x="198783" y="1646772"/>
            <a:ext cx="8736495" cy="504986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00000"/>
              </a:lnSpc>
              <a:spcBef>
                <a:spcPts val="575"/>
              </a:spcBef>
              <a:buSzPct val="85000"/>
              <a:buNone/>
              <a:defRPr/>
            </a:pPr>
            <a:r>
              <a:rPr lang="en-ZA" b="1" dirty="0">
                <a:solidFill>
                  <a:prstClr val="black"/>
                </a:solidFill>
              </a:rPr>
              <a:t>Department’s Organisational Design </a:t>
            </a:r>
            <a:r>
              <a:rPr lang="en-ZA" dirty="0">
                <a:solidFill>
                  <a:prstClr val="black"/>
                </a:solidFill>
              </a:rPr>
              <a:t>is structured into </a:t>
            </a:r>
          </a:p>
          <a:p>
            <a:pPr marL="342900" lvl="1" indent="-342900" algn="just">
              <a:lnSpc>
                <a:spcPct val="100000"/>
              </a:lnSpc>
              <a:spcBef>
                <a:spcPts val="575"/>
              </a:spcBef>
              <a:buSzPct val="85000"/>
              <a:buFont typeface="Wingdings" pitchFamily="2" charset="2"/>
              <a:buChar char="q"/>
              <a:defRPr/>
            </a:pPr>
            <a:r>
              <a:rPr lang="en-ZA" dirty="0" smtClean="0">
                <a:solidFill>
                  <a:prstClr val="black"/>
                </a:solidFill>
              </a:rPr>
              <a:t>3 </a:t>
            </a:r>
            <a:r>
              <a:rPr lang="en-ZA" dirty="0">
                <a:solidFill>
                  <a:prstClr val="black"/>
                </a:solidFill>
              </a:rPr>
              <a:t>Divisions reporting directly to the Accounting Officer – </a:t>
            </a:r>
          </a:p>
          <a:p>
            <a:pPr marL="742950" lvl="2" indent="-342900" algn="just">
              <a:lnSpc>
                <a:spcPct val="100000"/>
              </a:lnSpc>
              <a:spcBef>
                <a:spcPts val="575"/>
              </a:spcBef>
              <a:buSzPct val="85000"/>
              <a:buFont typeface="Wingdings" pitchFamily="2" charset="2"/>
              <a:buChar char="§"/>
              <a:defRPr/>
            </a:pPr>
            <a:r>
              <a:rPr lang="en-ZA" dirty="0">
                <a:solidFill>
                  <a:prstClr val="black"/>
                </a:solidFill>
              </a:rPr>
              <a:t>Strategic Management, </a:t>
            </a:r>
          </a:p>
          <a:p>
            <a:pPr marL="742950" lvl="2" indent="-342900" algn="just">
              <a:lnSpc>
                <a:spcPct val="100000"/>
              </a:lnSpc>
              <a:spcBef>
                <a:spcPts val="575"/>
              </a:spcBef>
              <a:buSzPct val="85000"/>
              <a:buFont typeface="Wingdings" pitchFamily="2" charset="2"/>
              <a:buChar char="§"/>
              <a:defRPr/>
            </a:pPr>
            <a:r>
              <a:rPr lang="en-ZA" dirty="0">
                <a:solidFill>
                  <a:prstClr val="black"/>
                </a:solidFill>
              </a:rPr>
              <a:t>Corporate Management</a:t>
            </a:r>
          </a:p>
          <a:p>
            <a:pPr marL="742950" lvl="2" indent="-342900" algn="just">
              <a:lnSpc>
                <a:spcPct val="100000"/>
              </a:lnSpc>
              <a:spcBef>
                <a:spcPts val="575"/>
              </a:spcBef>
              <a:buSzPct val="85000"/>
              <a:buFont typeface="Wingdings" pitchFamily="2" charset="2"/>
              <a:buChar char="§"/>
              <a:defRPr/>
            </a:pPr>
            <a:r>
              <a:rPr lang="en-ZA" dirty="0">
                <a:solidFill>
                  <a:prstClr val="black"/>
                </a:solidFill>
              </a:rPr>
              <a:t>Financial Management; </a:t>
            </a:r>
          </a:p>
          <a:p>
            <a:pPr marL="342900" lvl="1" indent="-342900" algn="just">
              <a:lnSpc>
                <a:spcPct val="100000"/>
              </a:lnSpc>
              <a:spcBef>
                <a:spcPts val="575"/>
              </a:spcBef>
              <a:buSzPct val="85000"/>
              <a:buFont typeface="Wingdings" pitchFamily="2" charset="2"/>
              <a:buChar char="q"/>
              <a:defRPr/>
            </a:pPr>
            <a:r>
              <a:rPr lang="en-ZA" dirty="0" smtClean="0">
                <a:solidFill>
                  <a:prstClr val="black"/>
                </a:solidFill>
              </a:rPr>
              <a:t>4 Programmes </a:t>
            </a:r>
            <a:r>
              <a:rPr lang="en-ZA" dirty="0">
                <a:solidFill>
                  <a:prstClr val="black"/>
                </a:solidFill>
              </a:rPr>
              <a:t>reporting directly to the Accounting Officer – </a:t>
            </a:r>
          </a:p>
          <a:p>
            <a:pPr marL="742950" lvl="2" indent="-342900" algn="just">
              <a:lnSpc>
                <a:spcPct val="100000"/>
              </a:lnSpc>
              <a:spcBef>
                <a:spcPts val="575"/>
              </a:spcBef>
              <a:buSzPct val="85000"/>
              <a:buFont typeface="Wingdings" pitchFamily="2" charset="2"/>
              <a:buChar char="§"/>
              <a:defRPr/>
            </a:pPr>
            <a:r>
              <a:rPr lang="en-ZA" dirty="0">
                <a:solidFill>
                  <a:prstClr val="black"/>
                </a:solidFill>
              </a:rPr>
              <a:t>Social Transformation and Economic Empowerment; </a:t>
            </a:r>
          </a:p>
          <a:p>
            <a:pPr marL="742950" lvl="2" indent="-342900" algn="just">
              <a:lnSpc>
                <a:spcPct val="100000"/>
              </a:lnSpc>
              <a:spcBef>
                <a:spcPts val="575"/>
              </a:spcBef>
              <a:buSzPct val="85000"/>
              <a:buFont typeface="Wingdings" pitchFamily="2" charset="2"/>
              <a:buChar char="§"/>
              <a:defRPr/>
            </a:pPr>
            <a:r>
              <a:rPr lang="en-ZA" dirty="0">
                <a:solidFill>
                  <a:prstClr val="black"/>
                </a:solidFill>
              </a:rPr>
              <a:t>Policy Stakeholder Coordination and Knowledge </a:t>
            </a:r>
            <a:r>
              <a:rPr lang="en-ZA" dirty="0" smtClean="0">
                <a:solidFill>
                  <a:prstClr val="black"/>
                </a:solidFill>
              </a:rPr>
              <a:t>Management</a:t>
            </a:r>
          </a:p>
          <a:p>
            <a:pPr marL="742950" lvl="2" indent="-342900" algn="just">
              <a:lnSpc>
                <a:spcPct val="100000"/>
              </a:lnSpc>
              <a:spcBef>
                <a:spcPts val="575"/>
              </a:spcBef>
              <a:buSzPct val="85000"/>
              <a:buFont typeface="Wingdings" pitchFamily="2" charset="2"/>
              <a:buChar char="§"/>
              <a:defRPr/>
            </a:pPr>
            <a:r>
              <a:rPr lang="en-ZA" dirty="0" smtClean="0">
                <a:solidFill>
                  <a:prstClr val="black"/>
                </a:solidFill>
              </a:rPr>
              <a:t>National Youth Development;</a:t>
            </a:r>
          </a:p>
          <a:p>
            <a:pPr marL="742950" lvl="2" indent="-342900" algn="just">
              <a:lnSpc>
                <a:spcPct val="100000"/>
              </a:lnSpc>
              <a:spcBef>
                <a:spcPts val="575"/>
              </a:spcBef>
              <a:buSzPct val="85000"/>
              <a:buFont typeface="Wingdings" pitchFamily="2" charset="2"/>
              <a:buChar char="§"/>
              <a:defRPr/>
            </a:pPr>
            <a:r>
              <a:rPr lang="en-ZA" dirty="0" smtClean="0">
                <a:solidFill>
                  <a:prstClr val="black"/>
                </a:solidFill>
              </a:rPr>
              <a:t>Rights of Persons with disabilities.</a:t>
            </a:r>
            <a:endParaRPr lang="en-ZA" dirty="0">
              <a:solidFill>
                <a:prstClr val="black"/>
              </a:solidFill>
            </a:endParaRPr>
          </a:p>
          <a:p>
            <a:pPr marL="0" lvl="1" indent="0" algn="just">
              <a:lnSpc>
                <a:spcPct val="100000"/>
              </a:lnSpc>
              <a:spcBef>
                <a:spcPts val="575"/>
              </a:spcBef>
              <a:buSzPct val="85000"/>
              <a:buNone/>
              <a:defRPr/>
            </a:pPr>
            <a:r>
              <a:rPr lang="en-ZA" b="1" dirty="0">
                <a:solidFill>
                  <a:prstClr val="black"/>
                </a:solidFill>
              </a:rPr>
              <a:t>Budget Programme Structure </a:t>
            </a:r>
            <a:r>
              <a:rPr lang="en-ZA" dirty="0">
                <a:solidFill>
                  <a:prstClr val="black"/>
                </a:solidFill>
              </a:rPr>
              <a:t>is structured into </a:t>
            </a:r>
            <a:r>
              <a:rPr lang="en-ZA" dirty="0" smtClean="0">
                <a:solidFill>
                  <a:prstClr val="black"/>
                </a:solidFill>
              </a:rPr>
              <a:t>five programmes</a:t>
            </a:r>
            <a:r>
              <a:rPr lang="en-ZA" dirty="0">
                <a:solidFill>
                  <a:prstClr val="black"/>
                </a:solidFill>
              </a:rPr>
              <a:t>: </a:t>
            </a:r>
          </a:p>
          <a:p>
            <a:pPr marL="400050" lvl="2" indent="0" algn="just">
              <a:lnSpc>
                <a:spcPct val="100000"/>
              </a:lnSpc>
              <a:spcBef>
                <a:spcPts val="575"/>
              </a:spcBef>
              <a:buSzPct val="85000"/>
              <a:buNone/>
              <a:defRPr/>
            </a:pPr>
            <a:r>
              <a:rPr lang="en-ZA" dirty="0">
                <a:solidFill>
                  <a:prstClr val="black"/>
                </a:solidFill>
              </a:rPr>
              <a:t>1. Administration; </a:t>
            </a:r>
          </a:p>
          <a:p>
            <a:pPr marL="400050" lvl="2" indent="0" algn="just">
              <a:lnSpc>
                <a:spcPct val="100000"/>
              </a:lnSpc>
              <a:spcBef>
                <a:spcPts val="575"/>
              </a:spcBef>
              <a:buSzPct val="85000"/>
              <a:buNone/>
              <a:defRPr/>
            </a:pPr>
            <a:r>
              <a:rPr lang="en-ZA" dirty="0">
                <a:solidFill>
                  <a:prstClr val="black"/>
                </a:solidFill>
              </a:rPr>
              <a:t>2. Social Transformation and Economic Empowerment; and </a:t>
            </a:r>
          </a:p>
          <a:p>
            <a:pPr marL="400050" lvl="2" indent="0" algn="just">
              <a:lnSpc>
                <a:spcPct val="100000"/>
              </a:lnSpc>
              <a:spcBef>
                <a:spcPts val="575"/>
              </a:spcBef>
              <a:buSzPct val="85000"/>
              <a:buNone/>
              <a:defRPr/>
            </a:pPr>
            <a:r>
              <a:rPr lang="en-ZA" dirty="0">
                <a:solidFill>
                  <a:prstClr val="black"/>
                </a:solidFill>
              </a:rPr>
              <a:t>3. Policy, Stakeholder and Knowledge </a:t>
            </a:r>
            <a:r>
              <a:rPr lang="en-ZA" dirty="0" smtClean="0">
                <a:solidFill>
                  <a:prstClr val="black"/>
                </a:solidFill>
              </a:rPr>
              <a:t>Management.</a:t>
            </a:r>
          </a:p>
          <a:p>
            <a:pPr marL="400050" lvl="2" indent="0" algn="just">
              <a:lnSpc>
                <a:spcPct val="100000"/>
              </a:lnSpc>
              <a:spcBef>
                <a:spcPts val="575"/>
              </a:spcBef>
              <a:buSzPct val="85000"/>
              <a:buNone/>
              <a:defRPr/>
            </a:pPr>
            <a:r>
              <a:rPr lang="en-ZA" dirty="0" smtClean="0">
                <a:solidFill>
                  <a:prstClr val="black"/>
                </a:solidFill>
              </a:rPr>
              <a:t>4. National Youth Development this changed in Q1 2020/21 to programme 5 to align with the NT Budget programme structure.</a:t>
            </a:r>
          </a:p>
          <a:p>
            <a:pPr marL="400050" lvl="2" indent="0" algn="just">
              <a:lnSpc>
                <a:spcPct val="100000"/>
              </a:lnSpc>
              <a:spcBef>
                <a:spcPts val="575"/>
              </a:spcBef>
              <a:buSzPct val="85000"/>
              <a:buNone/>
              <a:defRPr/>
            </a:pPr>
            <a:r>
              <a:rPr lang="en-ZA" dirty="0" smtClean="0">
                <a:solidFill>
                  <a:prstClr val="black"/>
                </a:solidFill>
              </a:rPr>
              <a:t>5. Rights of Persons with Disabilities</a:t>
            </a:r>
            <a:r>
              <a:rPr lang="en-US" dirty="0">
                <a:solidFill>
                  <a:prstClr val="black"/>
                </a:solidFill>
              </a:rPr>
              <a:t>this </a:t>
            </a:r>
            <a:r>
              <a:rPr lang="en-US" dirty="0" smtClean="0">
                <a:solidFill>
                  <a:prstClr val="black"/>
                </a:solidFill>
              </a:rPr>
              <a:t>changed in </a:t>
            </a:r>
            <a:r>
              <a:rPr lang="en-US" dirty="0">
                <a:solidFill>
                  <a:prstClr val="black"/>
                </a:solidFill>
              </a:rPr>
              <a:t>Q1 2020/21 to programme </a:t>
            </a:r>
            <a:r>
              <a:rPr lang="en-US" dirty="0" smtClean="0">
                <a:solidFill>
                  <a:prstClr val="black"/>
                </a:solidFill>
              </a:rPr>
              <a:t>4 </a:t>
            </a:r>
            <a:r>
              <a:rPr lang="en-US" dirty="0">
                <a:solidFill>
                  <a:prstClr val="black"/>
                </a:solidFill>
              </a:rPr>
              <a:t>to align with the NT Budget programme </a:t>
            </a:r>
            <a:r>
              <a:rPr lang="en-US" dirty="0" smtClean="0">
                <a:solidFill>
                  <a:prstClr val="black"/>
                </a:solidFill>
              </a:rPr>
              <a:t>structure.</a:t>
            </a:r>
            <a:endParaRPr lang="en-US" dirty="0">
              <a:solidFill>
                <a:prstClr val="black"/>
              </a:solidFill>
            </a:endParaRPr>
          </a:p>
          <a:p>
            <a:pPr marL="400050" lvl="2" indent="0" algn="just">
              <a:lnSpc>
                <a:spcPct val="100000"/>
              </a:lnSpc>
              <a:spcBef>
                <a:spcPts val="575"/>
              </a:spcBef>
              <a:buSzPct val="85000"/>
              <a:buNone/>
              <a:defRPr/>
            </a:pPr>
            <a:endParaRPr lang="en-ZA" dirty="0" smtClean="0">
              <a:solidFill>
                <a:prstClr val="black"/>
              </a:solidFill>
            </a:endParaRPr>
          </a:p>
          <a:p>
            <a:pPr marL="400050" lvl="2" indent="0" algn="just">
              <a:lnSpc>
                <a:spcPct val="100000"/>
              </a:lnSpc>
              <a:spcBef>
                <a:spcPts val="575"/>
              </a:spcBef>
              <a:buSzPct val="85000"/>
              <a:buNone/>
              <a:defRPr/>
            </a:pPr>
            <a:endParaRPr lang="en-ZA" dirty="0">
              <a:solidFill>
                <a:prstClr val="black"/>
              </a:solidFill>
            </a:endParaRPr>
          </a:p>
          <a:p>
            <a:endParaRPr lang="en-ZA" dirty="0"/>
          </a:p>
        </p:txBody>
      </p:sp>
    </p:spTree>
    <p:extLst>
      <p:ext uri="{BB962C8B-B14F-4D97-AF65-F5344CB8AC3E}">
        <p14:creationId xmlns:p14="http://schemas.microsoft.com/office/powerpoint/2010/main" xmlns="" val="36606048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AA56AD-450A-AB48-A861-5E50B97C5973}"/>
              </a:ext>
            </a:extLst>
          </p:cNvPr>
          <p:cNvSpPr>
            <a:spLocks noGrp="1"/>
          </p:cNvSpPr>
          <p:nvPr>
            <p:ph type="title"/>
          </p:nvPr>
        </p:nvSpPr>
        <p:spPr>
          <a:xfrm>
            <a:off x="198783" y="1130443"/>
            <a:ext cx="8736495" cy="336407"/>
          </a:xfrm>
        </p:spPr>
        <p:txBody>
          <a:bodyPr>
            <a:normAutofit fontScale="90000"/>
          </a:bodyPr>
          <a:lstStyle/>
          <a:p>
            <a:pPr algn="ctr"/>
            <a:r>
              <a:rPr lang="en-ZA" sz="1400" b="1" dirty="0" smtClean="0">
                <a:solidFill>
                  <a:srgbClr val="37A76F">
                    <a:lumMod val="75000"/>
                  </a:srgbClr>
                </a:solidFill>
              </a:rPr>
              <a:t/>
            </a:r>
            <a:br>
              <a:rPr lang="en-ZA" sz="1400" b="1" dirty="0" smtClean="0">
                <a:solidFill>
                  <a:srgbClr val="37A76F">
                    <a:lumMod val="75000"/>
                  </a:srgbClr>
                </a:solidFill>
              </a:rPr>
            </a:br>
            <a:r>
              <a:rPr lang="en-ZA" sz="1400" b="1" dirty="0" smtClean="0">
                <a:solidFill>
                  <a:srgbClr val="37A76F">
                    <a:lumMod val="75000"/>
                  </a:srgbClr>
                </a:solidFill>
              </a:rPr>
              <a:t>MAJOR </a:t>
            </a:r>
            <a:r>
              <a:rPr lang="en-ZA" sz="1400" b="1" dirty="0">
                <a:solidFill>
                  <a:srgbClr val="37A76F">
                    <a:lumMod val="75000"/>
                  </a:srgbClr>
                </a:solidFill>
              </a:rPr>
              <a:t>EVENTS UNDERTAKEN DURING </a:t>
            </a:r>
            <a:r>
              <a:rPr lang="en-ZA" sz="1400" b="1" dirty="0" smtClean="0">
                <a:solidFill>
                  <a:srgbClr val="37A76F">
                    <a:lumMod val="75000"/>
                  </a:srgbClr>
                </a:solidFill>
              </a:rPr>
              <a:t>4</a:t>
            </a:r>
            <a:r>
              <a:rPr lang="en-ZA" sz="1400" b="1" baseline="30000" dirty="0" smtClean="0">
                <a:solidFill>
                  <a:srgbClr val="37A76F">
                    <a:lumMod val="75000"/>
                  </a:srgbClr>
                </a:solidFill>
              </a:rPr>
              <a:t>Th</a:t>
            </a:r>
            <a:r>
              <a:rPr lang="en-ZA" sz="1400" b="1" dirty="0" smtClean="0">
                <a:solidFill>
                  <a:srgbClr val="37A76F">
                    <a:lumMod val="75000"/>
                  </a:srgbClr>
                </a:solidFill>
              </a:rPr>
              <a:t>  </a:t>
            </a:r>
            <a:r>
              <a:rPr lang="en-ZA" sz="1400" b="1" dirty="0">
                <a:solidFill>
                  <a:srgbClr val="37A76F">
                    <a:lumMod val="75000"/>
                  </a:srgbClr>
                </a:solidFill>
              </a:rPr>
              <a:t>QUARTER</a:t>
            </a:r>
            <a:br>
              <a:rPr lang="en-ZA" sz="1400" b="1" dirty="0">
                <a:solidFill>
                  <a:srgbClr val="37A76F">
                    <a:lumMod val="75000"/>
                  </a:srgbClr>
                </a:solidFill>
              </a:rPr>
            </a:br>
            <a:endParaRPr lang="en-US" sz="1400" b="1" dirty="0">
              <a:solidFill>
                <a:srgbClr val="37A76F">
                  <a:lumMod val="75000"/>
                </a:srgbClr>
              </a:solidFill>
            </a:endParaRPr>
          </a:p>
        </p:txBody>
      </p:sp>
      <p:sp>
        <p:nvSpPr>
          <p:cNvPr id="3" name="Content Placeholder 2"/>
          <p:cNvSpPr>
            <a:spLocks noGrp="1"/>
          </p:cNvSpPr>
          <p:nvPr>
            <p:ph idx="1"/>
          </p:nvPr>
        </p:nvSpPr>
        <p:spPr>
          <a:xfrm>
            <a:off x="198783" y="1616075"/>
            <a:ext cx="8736495" cy="4537424"/>
          </a:xfrm>
        </p:spPr>
        <p:txBody>
          <a:bodyPr>
            <a:normAutofit fontScale="92500" lnSpcReduction="20000"/>
          </a:bodyPr>
          <a:lstStyle/>
          <a:p>
            <a:pPr marL="0" indent="0">
              <a:lnSpc>
                <a:spcPct val="100000"/>
              </a:lnSpc>
              <a:spcBef>
                <a:spcPts val="0"/>
              </a:spcBef>
              <a:buNone/>
            </a:pPr>
            <a:endParaRPr lang="en-ZA" sz="1400" b="1" dirty="0">
              <a:solidFill>
                <a:prstClr val="black"/>
              </a:solidFill>
            </a:endParaRPr>
          </a:p>
          <a:p>
            <a:pPr marL="0" lvl="0" indent="0">
              <a:lnSpc>
                <a:spcPct val="100000"/>
              </a:lnSpc>
              <a:spcBef>
                <a:spcPts val="0"/>
              </a:spcBef>
              <a:buNone/>
            </a:pPr>
            <a:r>
              <a:rPr lang="en-US" sz="1400" b="1" dirty="0"/>
              <a:t>Facilitation of National Gender Machinery: Pretoria-Gauteng</a:t>
            </a:r>
            <a:endParaRPr lang="en-US" sz="1400" b="1" dirty="0">
              <a:solidFill>
                <a:schemeClr val="tx1"/>
              </a:solidFill>
            </a:endParaRPr>
          </a:p>
          <a:p>
            <a:pPr marL="0" lvl="0" indent="0">
              <a:lnSpc>
                <a:spcPct val="100000"/>
              </a:lnSpc>
              <a:spcBef>
                <a:spcPts val="0"/>
              </a:spcBef>
              <a:buNone/>
            </a:pPr>
            <a:endParaRPr lang="en-ZA" sz="1400" b="1" dirty="0">
              <a:solidFill>
                <a:schemeClr val="tx1"/>
              </a:solidFill>
            </a:endParaRPr>
          </a:p>
          <a:p>
            <a:pPr marL="285750" indent="-285750">
              <a:lnSpc>
                <a:spcPct val="100000"/>
              </a:lnSpc>
              <a:spcBef>
                <a:spcPts val="0"/>
              </a:spcBef>
            </a:pPr>
            <a:r>
              <a:rPr lang="en-ZA" sz="1400" dirty="0">
                <a:solidFill>
                  <a:prstClr val="black"/>
                </a:solidFill>
              </a:rPr>
              <a:t>Size of delegation	    	: 100 people excluding officials</a:t>
            </a:r>
          </a:p>
          <a:p>
            <a:pPr marL="285750" indent="-285750">
              <a:lnSpc>
                <a:spcPct val="100000"/>
              </a:lnSpc>
              <a:spcBef>
                <a:spcPts val="0"/>
              </a:spcBef>
            </a:pPr>
            <a:endParaRPr lang="en-ZA" sz="1400" dirty="0">
              <a:solidFill>
                <a:prstClr val="black"/>
              </a:solidFill>
            </a:endParaRPr>
          </a:p>
          <a:p>
            <a:pPr marL="285750" indent="-285750">
              <a:lnSpc>
                <a:spcPct val="100000"/>
              </a:lnSpc>
              <a:spcBef>
                <a:spcPts val="0"/>
              </a:spcBef>
            </a:pPr>
            <a:r>
              <a:rPr lang="en-ZA" sz="1400" dirty="0">
                <a:solidFill>
                  <a:prstClr val="black"/>
                </a:solidFill>
              </a:rPr>
              <a:t>Duration		: 13 March 2020</a:t>
            </a:r>
          </a:p>
          <a:p>
            <a:pPr marL="0" indent="0">
              <a:lnSpc>
                <a:spcPct val="100000"/>
              </a:lnSpc>
              <a:spcBef>
                <a:spcPts val="0"/>
              </a:spcBef>
              <a:buNone/>
            </a:pPr>
            <a:endParaRPr lang="en-ZA" sz="1400" b="1" dirty="0">
              <a:solidFill>
                <a:prstClr val="black"/>
              </a:solidFill>
            </a:endParaRPr>
          </a:p>
          <a:p>
            <a:pPr marL="285750" indent="-285750">
              <a:lnSpc>
                <a:spcPct val="100000"/>
              </a:lnSpc>
              <a:spcBef>
                <a:spcPts val="0"/>
              </a:spcBef>
            </a:pPr>
            <a:r>
              <a:rPr lang="en-ZA" sz="1400" b="1" dirty="0">
                <a:solidFill>
                  <a:prstClr val="black"/>
                </a:solidFill>
              </a:rPr>
              <a:t>TOTAL			: R 45 </a:t>
            </a:r>
            <a:r>
              <a:rPr lang="en-ZA" sz="1400" b="1" dirty="0" smtClean="0">
                <a:solidFill>
                  <a:prstClr val="black"/>
                </a:solidFill>
              </a:rPr>
              <a:t>000.00</a:t>
            </a:r>
          </a:p>
          <a:p>
            <a:pPr marL="285750" indent="-285750">
              <a:lnSpc>
                <a:spcPct val="100000"/>
              </a:lnSpc>
              <a:spcBef>
                <a:spcPts val="0"/>
              </a:spcBef>
            </a:pPr>
            <a:endParaRPr lang="en-ZA" sz="1400" b="1" dirty="0">
              <a:solidFill>
                <a:prstClr val="black"/>
              </a:solidFill>
            </a:endParaRPr>
          </a:p>
          <a:p>
            <a:pPr marL="285750" indent="-285750">
              <a:lnSpc>
                <a:spcPct val="100000"/>
              </a:lnSpc>
              <a:spcBef>
                <a:spcPts val="0"/>
              </a:spcBef>
            </a:pPr>
            <a:endParaRPr lang="en-ZA" sz="1400" b="1" dirty="0">
              <a:solidFill>
                <a:prstClr val="black"/>
              </a:solidFill>
            </a:endParaRPr>
          </a:p>
          <a:p>
            <a:pPr marL="0" lvl="0" indent="0">
              <a:lnSpc>
                <a:spcPct val="100000"/>
              </a:lnSpc>
              <a:spcBef>
                <a:spcPts val="0"/>
              </a:spcBef>
              <a:buNone/>
            </a:pPr>
            <a:r>
              <a:rPr lang="en-US" sz="1400" b="1" dirty="0"/>
              <a:t>National Task Team  Meeting on Sanitary Dignity Implementation Framework: Pretoria-Gauteng</a:t>
            </a:r>
            <a:endParaRPr lang="en-US" sz="1400" b="1" dirty="0">
              <a:solidFill>
                <a:schemeClr val="tx1"/>
              </a:solidFill>
            </a:endParaRPr>
          </a:p>
          <a:p>
            <a:pPr marL="0" lvl="0" indent="0">
              <a:lnSpc>
                <a:spcPct val="100000"/>
              </a:lnSpc>
              <a:spcBef>
                <a:spcPts val="0"/>
              </a:spcBef>
              <a:buNone/>
            </a:pPr>
            <a:endParaRPr lang="en-ZA" sz="1400" b="1" dirty="0">
              <a:solidFill>
                <a:schemeClr val="tx1"/>
              </a:solidFill>
            </a:endParaRPr>
          </a:p>
          <a:p>
            <a:pPr marL="285750" indent="-285750">
              <a:lnSpc>
                <a:spcPct val="100000"/>
              </a:lnSpc>
              <a:spcBef>
                <a:spcPts val="0"/>
              </a:spcBef>
            </a:pPr>
            <a:r>
              <a:rPr lang="en-ZA" sz="1400" dirty="0">
                <a:solidFill>
                  <a:prstClr val="black"/>
                </a:solidFill>
              </a:rPr>
              <a:t>Size of delegation	    	: 50 people excluding officials</a:t>
            </a:r>
          </a:p>
          <a:p>
            <a:pPr marL="285750" indent="-285750">
              <a:lnSpc>
                <a:spcPct val="100000"/>
              </a:lnSpc>
              <a:spcBef>
                <a:spcPts val="0"/>
              </a:spcBef>
            </a:pPr>
            <a:endParaRPr lang="en-ZA" sz="1400" dirty="0">
              <a:solidFill>
                <a:prstClr val="black"/>
              </a:solidFill>
            </a:endParaRPr>
          </a:p>
          <a:p>
            <a:pPr marL="285750" indent="-285750">
              <a:lnSpc>
                <a:spcPct val="100000"/>
              </a:lnSpc>
              <a:spcBef>
                <a:spcPts val="0"/>
              </a:spcBef>
            </a:pPr>
            <a:r>
              <a:rPr lang="en-ZA" sz="1400" dirty="0">
                <a:solidFill>
                  <a:prstClr val="black"/>
                </a:solidFill>
              </a:rPr>
              <a:t>Duration		: 11 March 2020</a:t>
            </a:r>
          </a:p>
          <a:p>
            <a:pPr marL="0" indent="0">
              <a:lnSpc>
                <a:spcPct val="100000"/>
              </a:lnSpc>
              <a:spcBef>
                <a:spcPts val="0"/>
              </a:spcBef>
              <a:buNone/>
            </a:pPr>
            <a:endParaRPr lang="en-ZA" sz="1400" b="1" dirty="0">
              <a:solidFill>
                <a:prstClr val="black"/>
              </a:solidFill>
            </a:endParaRPr>
          </a:p>
          <a:p>
            <a:pPr marL="0" lvl="0" indent="0">
              <a:lnSpc>
                <a:spcPct val="100000"/>
              </a:lnSpc>
              <a:spcBef>
                <a:spcPts val="0"/>
              </a:spcBef>
              <a:buNone/>
            </a:pPr>
            <a:r>
              <a:rPr lang="en-ZA" sz="1400" b="1" dirty="0">
                <a:solidFill>
                  <a:prstClr val="black"/>
                </a:solidFill>
              </a:rPr>
              <a:t>TOTAL			: R 18 </a:t>
            </a:r>
            <a:r>
              <a:rPr lang="en-ZA" sz="1400" b="1" dirty="0" smtClean="0">
                <a:solidFill>
                  <a:prstClr val="black"/>
                </a:solidFill>
              </a:rPr>
              <a:t>750.00</a:t>
            </a:r>
          </a:p>
          <a:p>
            <a:pPr marL="0" lvl="0" indent="0">
              <a:lnSpc>
                <a:spcPct val="100000"/>
              </a:lnSpc>
              <a:spcBef>
                <a:spcPts val="0"/>
              </a:spcBef>
              <a:buNone/>
            </a:pPr>
            <a:endParaRPr lang="en-ZA" sz="1400" b="1" dirty="0">
              <a:solidFill>
                <a:prstClr val="black"/>
              </a:solidFill>
            </a:endParaRPr>
          </a:p>
          <a:p>
            <a:pPr marL="0" lvl="0" indent="0">
              <a:lnSpc>
                <a:spcPct val="100000"/>
              </a:lnSpc>
              <a:spcBef>
                <a:spcPts val="0"/>
              </a:spcBef>
              <a:buNone/>
            </a:pPr>
            <a:r>
              <a:rPr lang="en-US" sz="1400" b="1" dirty="0" smtClean="0"/>
              <a:t>Facilities </a:t>
            </a:r>
            <a:r>
              <a:rPr lang="en-US" sz="1400" b="1" dirty="0"/>
              <a:t>for GBVF NSP Costing Consultation: Pretoria-Gauteng</a:t>
            </a:r>
            <a:endParaRPr lang="en-US" sz="1400" b="1" dirty="0">
              <a:solidFill>
                <a:schemeClr val="tx1"/>
              </a:solidFill>
            </a:endParaRPr>
          </a:p>
          <a:p>
            <a:pPr marL="0" lvl="0" indent="0">
              <a:lnSpc>
                <a:spcPct val="100000"/>
              </a:lnSpc>
              <a:spcBef>
                <a:spcPts val="0"/>
              </a:spcBef>
              <a:buNone/>
            </a:pPr>
            <a:endParaRPr lang="en-ZA" sz="1400" b="1" dirty="0">
              <a:solidFill>
                <a:schemeClr val="tx1"/>
              </a:solidFill>
            </a:endParaRPr>
          </a:p>
          <a:p>
            <a:pPr marL="285750" indent="-285750">
              <a:lnSpc>
                <a:spcPct val="100000"/>
              </a:lnSpc>
              <a:spcBef>
                <a:spcPts val="0"/>
              </a:spcBef>
            </a:pPr>
            <a:r>
              <a:rPr lang="en-ZA" sz="1400" dirty="0">
                <a:solidFill>
                  <a:prstClr val="black"/>
                </a:solidFill>
              </a:rPr>
              <a:t>Size of delegation	    	: 50 people excluding officials</a:t>
            </a:r>
          </a:p>
          <a:p>
            <a:pPr marL="285750" indent="-285750">
              <a:lnSpc>
                <a:spcPct val="100000"/>
              </a:lnSpc>
              <a:spcBef>
                <a:spcPts val="0"/>
              </a:spcBef>
            </a:pPr>
            <a:endParaRPr lang="en-ZA" sz="1400" dirty="0">
              <a:solidFill>
                <a:prstClr val="black"/>
              </a:solidFill>
            </a:endParaRPr>
          </a:p>
          <a:p>
            <a:pPr marL="285750" indent="-285750">
              <a:lnSpc>
                <a:spcPct val="100000"/>
              </a:lnSpc>
              <a:spcBef>
                <a:spcPts val="0"/>
              </a:spcBef>
            </a:pPr>
            <a:r>
              <a:rPr lang="en-ZA" sz="1400" dirty="0">
                <a:solidFill>
                  <a:prstClr val="black"/>
                </a:solidFill>
              </a:rPr>
              <a:t>Duration		: 18 March 2020</a:t>
            </a:r>
          </a:p>
          <a:p>
            <a:pPr marL="0" indent="0">
              <a:lnSpc>
                <a:spcPct val="100000"/>
              </a:lnSpc>
              <a:spcBef>
                <a:spcPts val="0"/>
              </a:spcBef>
              <a:buNone/>
            </a:pPr>
            <a:endParaRPr lang="en-ZA" sz="1400" b="1" dirty="0">
              <a:solidFill>
                <a:prstClr val="black"/>
              </a:solidFill>
            </a:endParaRPr>
          </a:p>
          <a:p>
            <a:pPr marL="285750" indent="-285750">
              <a:lnSpc>
                <a:spcPct val="100000"/>
              </a:lnSpc>
              <a:spcBef>
                <a:spcPts val="0"/>
              </a:spcBef>
            </a:pPr>
            <a:r>
              <a:rPr lang="en-ZA" sz="1400" b="1" dirty="0">
                <a:solidFill>
                  <a:prstClr val="black"/>
                </a:solidFill>
              </a:rPr>
              <a:t>TOTAL			: R 21 320.00</a:t>
            </a:r>
          </a:p>
          <a:p>
            <a:pPr marL="285750" indent="-285750">
              <a:lnSpc>
                <a:spcPct val="100000"/>
              </a:lnSpc>
              <a:spcBef>
                <a:spcPts val="0"/>
              </a:spcBef>
            </a:pPr>
            <a:endParaRPr lang="en-ZA" sz="1400" b="1" dirty="0" smtClean="0">
              <a:solidFill>
                <a:prstClr val="black"/>
              </a:solidFill>
            </a:endParaRPr>
          </a:p>
          <a:p>
            <a:pPr marL="0" indent="0">
              <a:lnSpc>
                <a:spcPct val="100000"/>
              </a:lnSpc>
              <a:spcBef>
                <a:spcPts val="0"/>
              </a:spcBef>
              <a:buNone/>
            </a:pPr>
            <a:endParaRPr lang="en-ZA" sz="1400" b="1" dirty="0">
              <a:solidFill>
                <a:prstClr val="black"/>
              </a:solidFill>
            </a:endParaRPr>
          </a:p>
          <a:p>
            <a:pPr marL="285750" indent="-285750">
              <a:lnSpc>
                <a:spcPct val="100000"/>
              </a:lnSpc>
              <a:spcBef>
                <a:spcPts val="0"/>
              </a:spcBef>
            </a:pPr>
            <a:endParaRPr lang="en-ZA" sz="1400" b="1" dirty="0">
              <a:solidFill>
                <a:prstClr val="black"/>
              </a:solidFill>
            </a:endParaRPr>
          </a:p>
          <a:p>
            <a:pPr marL="285750" indent="-285750">
              <a:lnSpc>
                <a:spcPct val="100000"/>
              </a:lnSpc>
              <a:spcBef>
                <a:spcPts val="0"/>
              </a:spcBef>
            </a:pPr>
            <a:endParaRPr lang="en-ZA" sz="1400" b="1" dirty="0" smtClean="0">
              <a:solidFill>
                <a:prstClr val="black"/>
              </a:solidFill>
            </a:endParaRPr>
          </a:p>
          <a:p>
            <a:pPr marL="285750" indent="-285750">
              <a:lnSpc>
                <a:spcPct val="100000"/>
              </a:lnSpc>
              <a:spcBef>
                <a:spcPts val="0"/>
              </a:spcBef>
            </a:pPr>
            <a:endParaRPr lang="en-ZA" sz="1400" b="1" dirty="0" smtClean="0">
              <a:solidFill>
                <a:prstClr val="black"/>
              </a:solidFill>
            </a:endParaRPr>
          </a:p>
          <a:p>
            <a:pPr marL="285750" indent="-285750">
              <a:lnSpc>
                <a:spcPct val="100000"/>
              </a:lnSpc>
              <a:spcBef>
                <a:spcPts val="0"/>
              </a:spcBef>
            </a:pPr>
            <a:endParaRPr lang="en-ZA" sz="1400" b="1" dirty="0">
              <a:solidFill>
                <a:prstClr val="black"/>
              </a:solidFill>
            </a:endParaRPr>
          </a:p>
          <a:p>
            <a:pPr marL="285750" indent="-285750">
              <a:lnSpc>
                <a:spcPct val="100000"/>
              </a:lnSpc>
              <a:spcBef>
                <a:spcPts val="0"/>
              </a:spcBef>
            </a:pPr>
            <a:endParaRPr lang="en-ZA" sz="1400" b="1" dirty="0">
              <a:solidFill>
                <a:prstClr val="black"/>
              </a:solidFill>
            </a:endParaRPr>
          </a:p>
          <a:p>
            <a:pPr marL="0" lvl="0" indent="0">
              <a:lnSpc>
                <a:spcPct val="100000"/>
              </a:lnSpc>
              <a:spcBef>
                <a:spcPts val="0"/>
              </a:spcBef>
              <a:buNone/>
            </a:pPr>
            <a:endParaRPr lang="en-ZA" sz="1400" b="1" dirty="0">
              <a:solidFill>
                <a:srgbClr val="FF0000"/>
              </a:solidFill>
            </a:endParaRPr>
          </a:p>
          <a:p>
            <a:pPr marL="0" indent="0">
              <a:buNone/>
            </a:pPr>
            <a:endParaRPr lang="en-ZA" sz="1400" dirty="0"/>
          </a:p>
        </p:txBody>
      </p:sp>
    </p:spTree>
    <p:extLst>
      <p:ext uri="{BB962C8B-B14F-4D97-AF65-F5344CB8AC3E}">
        <p14:creationId xmlns:p14="http://schemas.microsoft.com/office/powerpoint/2010/main" xmlns="" val="3248964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AA56AD-450A-AB48-A861-5E50B97C5973}"/>
              </a:ext>
            </a:extLst>
          </p:cNvPr>
          <p:cNvSpPr>
            <a:spLocks noGrp="1"/>
          </p:cNvSpPr>
          <p:nvPr>
            <p:ph type="title"/>
          </p:nvPr>
        </p:nvSpPr>
        <p:spPr>
          <a:xfrm>
            <a:off x="198783" y="1130443"/>
            <a:ext cx="8736495" cy="336407"/>
          </a:xfrm>
        </p:spPr>
        <p:txBody>
          <a:bodyPr>
            <a:normAutofit fontScale="90000"/>
          </a:bodyPr>
          <a:lstStyle/>
          <a:p>
            <a:pPr algn="ctr"/>
            <a:r>
              <a:rPr lang="en-ZA" sz="1400" b="1" dirty="0" smtClean="0">
                <a:solidFill>
                  <a:srgbClr val="37A76F">
                    <a:lumMod val="75000"/>
                  </a:srgbClr>
                </a:solidFill>
              </a:rPr>
              <a:t/>
            </a:r>
            <a:br>
              <a:rPr lang="en-ZA" sz="1400" b="1" dirty="0" smtClean="0">
                <a:solidFill>
                  <a:srgbClr val="37A76F">
                    <a:lumMod val="75000"/>
                  </a:srgbClr>
                </a:solidFill>
              </a:rPr>
            </a:br>
            <a:r>
              <a:rPr lang="en-ZA" sz="1400" b="1" dirty="0" smtClean="0">
                <a:solidFill>
                  <a:srgbClr val="37A76F">
                    <a:lumMod val="75000"/>
                  </a:srgbClr>
                </a:solidFill>
              </a:rPr>
              <a:t>MAJOR </a:t>
            </a:r>
            <a:r>
              <a:rPr lang="en-ZA" sz="1400" b="1" dirty="0">
                <a:solidFill>
                  <a:srgbClr val="37A76F">
                    <a:lumMod val="75000"/>
                  </a:srgbClr>
                </a:solidFill>
              </a:rPr>
              <a:t>EVENTS UNDERTAKEN DURING </a:t>
            </a:r>
            <a:r>
              <a:rPr lang="en-ZA" sz="1400" b="1" dirty="0" smtClean="0">
                <a:solidFill>
                  <a:srgbClr val="37A76F">
                    <a:lumMod val="75000"/>
                  </a:srgbClr>
                </a:solidFill>
              </a:rPr>
              <a:t>4</a:t>
            </a:r>
            <a:r>
              <a:rPr lang="en-ZA" sz="1400" b="1" baseline="30000" dirty="0" smtClean="0">
                <a:solidFill>
                  <a:srgbClr val="37A76F">
                    <a:lumMod val="75000"/>
                  </a:srgbClr>
                </a:solidFill>
              </a:rPr>
              <a:t>Th</a:t>
            </a:r>
            <a:r>
              <a:rPr lang="en-ZA" sz="1400" b="1" dirty="0" smtClean="0">
                <a:solidFill>
                  <a:srgbClr val="37A76F">
                    <a:lumMod val="75000"/>
                  </a:srgbClr>
                </a:solidFill>
              </a:rPr>
              <a:t>  </a:t>
            </a:r>
            <a:r>
              <a:rPr lang="en-ZA" sz="1400" b="1" dirty="0">
                <a:solidFill>
                  <a:srgbClr val="37A76F">
                    <a:lumMod val="75000"/>
                  </a:srgbClr>
                </a:solidFill>
              </a:rPr>
              <a:t>QUARTER</a:t>
            </a:r>
            <a:br>
              <a:rPr lang="en-ZA" sz="1400" b="1" dirty="0">
                <a:solidFill>
                  <a:srgbClr val="37A76F">
                    <a:lumMod val="75000"/>
                  </a:srgbClr>
                </a:solidFill>
              </a:rPr>
            </a:br>
            <a:endParaRPr lang="en-US" sz="1400" b="1" dirty="0">
              <a:solidFill>
                <a:srgbClr val="37A76F">
                  <a:lumMod val="75000"/>
                </a:srgbClr>
              </a:solidFill>
            </a:endParaRPr>
          </a:p>
        </p:txBody>
      </p:sp>
      <p:sp>
        <p:nvSpPr>
          <p:cNvPr id="3" name="Content Placeholder 2"/>
          <p:cNvSpPr>
            <a:spLocks noGrp="1"/>
          </p:cNvSpPr>
          <p:nvPr>
            <p:ph idx="1"/>
          </p:nvPr>
        </p:nvSpPr>
        <p:spPr>
          <a:xfrm>
            <a:off x="198783" y="1616075"/>
            <a:ext cx="8736495" cy="4537424"/>
          </a:xfrm>
        </p:spPr>
        <p:txBody>
          <a:bodyPr>
            <a:normAutofit/>
          </a:bodyPr>
          <a:lstStyle/>
          <a:p>
            <a:pPr marL="0" indent="0">
              <a:lnSpc>
                <a:spcPct val="100000"/>
              </a:lnSpc>
              <a:spcBef>
                <a:spcPts val="0"/>
              </a:spcBef>
              <a:buNone/>
            </a:pPr>
            <a:endParaRPr lang="en-ZA" sz="1400" b="1" dirty="0">
              <a:solidFill>
                <a:prstClr val="black"/>
              </a:solidFill>
            </a:endParaRPr>
          </a:p>
          <a:p>
            <a:pPr marL="0" lvl="0" indent="0">
              <a:lnSpc>
                <a:spcPct val="100000"/>
              </a:lnSpc>
              <a:spcBef>
                <a:spcPts val="0"/>
              </a:spcBef>
              <a:buNone/>
            </a:pPr>
            <a:r>
              <a:rPr lang="en-US" sz="1400" b="1" dirty="0"/>
              <a:t>Conference for International Women’s  Day: Pretoria-Gauteng</a:t>
            </a:r>
            <a:endParaRPr lang="en-US" sz="1400" b="1" dirty="0">
              <a:solidFill>
                <a:schemeClr val="tx1"/>
              </a:solidFill>
            </a:endParaRPr>
          </a:p>
          <a:p>
            <a:pPr marL="0" lvl="0" indent="0">
              <a:lnSpc>
                <a:spcPct val="100000"/>
              </a:lnSpc>
              <a:spcBef>
                <a:spcPts val="0"/>
              </a:spcBef>
              <a:buNone/>
            </a:pPr>
            <a:endParaRPr lang="en-ZA" sz="1400" b="1" dirty="0">
              <a:solidFill>
                <a:schemeClr val="tx1"/>
              </a:solidFill>
            </a:endParaRPr>
          </a:p>
          <a:p>
            <a:pPr marL="285750" indent="-285750">
              <a:lnSpc>
                <a:spcPct val="100000"/>
              </a:lnSpc>
              <a:spcBef>
                <a:spcPts val="0"/>
              </a:spcBef>
            </a:pPr>
            <a:r>
              <a:rPr lang="en-ZA" sz="1400" dirty="0">
                <a:solidFill>
                  <a:prstClr val="black"/>
                </a:solidFill>
              </a:rPr>
              <a:t>Size of delegation	    	: 350 people excluding officials</a:t>
            </a:r>
          </a:p>
          <a:p>
            <a:pPr marL="285750" indent="-285750">
              <a:lnSpc>
                <a:spcPct val="100000"/>
              </a:lnSpc>
              <a:spcBef>
                <a:spcPts val="0"/>
              </a:spcBef>
            </a:pPr>
            <a:endParaRPr lang="en-ZA" sz="1400" dirty="0">
              <a:solidFill>
                <a:prstClr val="black"/>
              </a:solidFill>
            </a:endParaRPr>
          </a:p>
          <a:p>
            <a:pPr marL="285750" indent="-285750">
              <a:lnSpc>
                <a:spcPct val="100000"/>
              </a:lnSpc>
              <a:spcBef>
                <a:spcPts val="0"/>
              </a:spcBef>
            </a:pPr>
            <a:r>
              <a:rPr lang="en-ZA" sz="1400" dirty="0">
                <a:solidFill>
                  <a:prstClr val="black"/>
                </a:solidFill>
              </a:rPr>
              <a:t>Duration		: 01 March 2020</a:t>
            </a:r>
          </a:p>
          <a:p>
            <a:pPr marL="0" indent="0">
              <a:lnSpc>
                <a:spcPct val="100000"/>
              </a:lnSpc>
              <a:spcBef>
                <a:spcPts val="0"/>
              </a:spcBef>
              <a:buNone/>
            </a:pPr>
            <a:endParaRPr lang="en-ZA" sz="1400" b="1" dirty="0">
              <a:solidFill>
                <a:prstClr val="black"/>
              </a:solidFill>
            </a:endParaRPr>
          </a:p>
          <a:p>
            <a:pPr marL="285750" indent="-285750">
              <a:lnSpc>
                <a:spcPct val="100000"/>
              </a:lnSpc>
              <a:spcBef>
                <a:spcPts val="0"/>
              </a:spcBef>
            </a:pPr>
            <a:r>
              <a:rPr lang="en-ZA" sz="1400" b="1" dirty="0">
                <a:solidFill>
                  <a:prstClr val="black"/>
                </a:solidFill>
              </a:rPr>
              <a:t>TOTAL			: R 192 500.00</a:t>
            </a:r>
          </a:p>
          <a:p>
            <a:pPr marL="285750" indent="-285750">
              <a:lnSpc>
                <a:spcPct val="100000"/>
              </a:lnSpc>
              <a:spcBef>
                <a:spcPts val="0"/>
              </a:spcBef>
            </a:pPr>
            <a:endParaRPr lang="en-ZA" sz="1400" b="1" dirty="0" smtClean="0">
              <a:solidFill>
                <a:prstClr val="black"/>
              </a:solidFill>
            </a:endParaRPr>
          </a:p>
          <a:p>
            <a:pPr marL="0" indent="0">
              <a:lnSpc>
                <a:spcPct val="100000"/>
              </a:lnSpc>
              <a:spcBef>
                <a:spcPts val="0"/>
              </a:spcBef>
              <a:buNone/>
            </a:pPr>
            <a:endParaRPr lang="en-ZA" sz="1400" b="1" dirty="0">
              <a:solidFill>
                <a:prstClr val="black"/>
              </a:solidFill>
            </a:endParaRPr>
          </a:p>
          <a:p>
            <a:pPr marL="285750" indent="-285750">
              <a:lnSpc>
                <a:spcPct val="100000"/>
              </a:lnSpc>
              <a:spcBef>
                <a:spcPts val="0"/>
              </a:spcBef>
            </a:pPr>
            <a:endParaRPr lang="en-ZA" sz="1400" b="1" dirty="0">
              <a:solidFill>
                <a:prstClr val="black"/>
              </a:solidFill>
            </a:endParaRPr>
          </a:p>
          <a:p>
            <a:pPr marL="285750" indent="-285750">
              <a:lnSpc>
                <a:spcPct val="100000"/>
              </a:lnSpc>
              <a:spcBef>
                <a:spcPts val="0"/>
              </a:spcBef>
            </a:pPr>
            <a:endParaRPr lang="en-ZA" sz="1400" b="1" dirty="0" smtClean="0">
              <a:solidFill>
                <a:prstClr val="black"/>
              </a:solidFill>
            </a:endParaRPr>
          </a:p>
          <a:p>
            <a:pPr marL="285750" indent="-285750">
              <a:lnSpc>
                <a:spcPct val="100000"/>
              </a:lnSpc>
              <a:spcBef>
                <a:spcPts val="0"/>
              </a:spcBef>
            </a:pPr>
            <a:endParaRPr lang="en-ZA" sz="1400" b="1" dirty="0" smtClean="0">
              <a:solidFill>
                <a:prstClr val="black"/>
              </a:solidFill>
            </a:endParaRPr>
          </a:p>
          <a:p>
            <a:pPr marL="285750" indent="-285750">
              <a:lnSpc>
                <a:spcPct val="100000"/>
              </a:lnSpc>
              <a:spcBef>
                <a:spcPts val="0"/>
              </a:spcBef>
            </a:pPr>
            <a:endParaRPr lang="en-ZA" sz="1400" b="1" dirty="0">
              <a:solidFill>
                <a:prstClr val="black"/>
              </a:solidFill>
            </a:endParaRPr>
          </a:p>
          <a:p>
            <a:pPr marL="285750" indent="-285750">
              <a:lnSpc>
                <a:spcPct val="100000"/>
              </a:lnSpc>
              <a:spcBef>
                <a:spcPts val="0"/>
              </a:spcBef>
            </a:pPr>
            <a:endParaRPr lang="en-ZA" sz="1400" b="1" dirty="0">
              <a:solidFill>
                <a:prstClr val="black"/>
              </a:solidFill>
            </a:endParaRPr>
          </a:p>
          <a:p>
            <a:pPr marL="0" lvl="0" indent="0">
              <a:lnSpc>
                <a:spcPct val="100000"/>
              </a:lnSpc>
              <a:spcBef>
                <a:spcPts val="0"/>
              </a:spcBef>
              <a:buNone/>
            </a:pPr>
            <a:endParaRPr lang="en-ZA" sz="1400" b="1" dirty="0">
              <a:solidFill>
                <a:srgbClr val="FF0000"/>
              </a:solidFill>
            </a:endParaRPr>
          </a:p>
          <a:p>
            <a:pPr marL="0" indent="0">
              <a:buNone/>
            </a:pPr>
            <a:endParaRPr lang="en-ZA" sz="1400" dirty="0"/>
          </a:p>
        </p:txBody>
      </p:sp>
    </p:spTree>
    <p:extLst>
      <p:ext uri="{BB962C8B-B14F-4D97-AF65-F5344CB8AC3E}">
        <p14:creationId xmlns:p14="http://schemas.microsoft.com/office/powerpoint/2010/main" xmlns="" val="38238166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74A6C-524B-6448-BD6E-20FF6B56B986}"/>
              </a:ext>
            </a:extLst>
          </p:cNvPr>
          <p:cNvSpPr>
            <a:spLocks noGrp="1"/>
          </p:cNvSpPr>
          <p:nvPr>
            <p:ph type="title"/>
          </p:nvPr>
        </p:nvSpPr>
        <p:spPr>
          <a:xfrm>
            <a:off x="198783" y="1129554"/>
            <a:ext cx="8736495" cy="412376"/>
          </a:xfrm>
        </p:spPr>
        <p:txBody>
          <a:bodyPr>
            <a:normAutofit/>
          </a:bodyPr>
          <a:lstStyle/>
          <a:p>
            <a:pPr lvl="1" algn="ctr" rtl="0">
              <a:lnSpc>
                <a:spcPct val="90000"/>
              </a:lnSpc>
              <a:spcBef>
                <a:spcPct val="0"/>
              </a:spcBef>
            </a:pPr>
            <a:r>
              <a:rPr lang="en-ZA" sz="1400" b="1" kern="1200" dirty="0">
                <a:solidFill>
                  <a:srgbClr val="37A76F">
                    <a:lumMod val="75000"/>
                  </a:srgbClr>
                </a:solidFill>
                <a:latin typeface="Arial" panose="020B0604020202020204" pitchFamily="34" charset="0"/>
                <a:ea typeface="+mj-ea"/>
                <a:cs typeface="Arial" panose="020B0604020202020204" pitchFamily="34" charset="0"/>
              </a:rPr>
              <a:t>OVERALL FINANCIAL PERFORMANCE </a:t>
            </a:r>
            <a:r>
              <a:rPr lang="en-ZA" sz="1400" b="1" kern="1200" dirty="0" smtClean="0">
                <a:solidFill>
                  <a:srgbClr val="37A76F">
                    <a:lumMod val="75000"/>
                  </a:srgbClr>
                </a:solidFill>
                <a:latin typeface="Arial" panose="020B0604020202020204" pitchFamily="34" charset="0"/>
                <a:ea typeface="+mj-ea"/>
                <a:cs typeface="Arial" panose="020B0604020202020204" pitchFamily="34" charset="0"/>
              </a:rPr>
              <a:t>- </a:t>
            </a:r>
            <a:r>
              <a:rPr lang="en-ZA" sz="1400" b="1" kern="1200" dirty="0">
                <a:solidFill>
                  <a:srgbClr val="37A76F">
                    <a:lumMod val="75000"/>
                  </a:srgbClr>
                </a:solidFill>
                <a:latin typeface="Arial" panose="020B0604020202020204" pitchFamily="34" charset="0"/>
                <a:ea typeface="+mj-ea"/>
                <a:cs typeface="Arial" panose="020B0604020202020204" pitchFamily="34" charset="0"/>
              </a:rPr>
              <a:t>PER PROGRAMME</a:t>
            </a:r>
            <a:endParaRPr lang="en-US" sz="1400" b="1" kern="1200" dirty="0">
              <a:solidFill>
                <a:srgbClr val="37A76F">
                  <a:lumMod val="75000"/>
                </a:srgbClr>
              </a:solidFill>
              <a:latin typeface="Arial" panose="020B0604020202020204" pitchFamily="34" charset="0"/>
              <a:ea typeface="+mj-ea"/>
              <a:cs typeface="Arial" panose="020B0604020202020204" pitchFamily="34" charset="0"/>
            </a:endParaRPr>
          </a:p>
        </p:txBody>
      </p:sp>
      <p:graphicFrame>
        <p:nvGraphicFramePr>
          <p:cNvPr id="6" name="Content Placeholder 5"/>
          <p:cNvGraphicFramePr>
            <a:graphicFrameLocks noGrp="1"/>
          </p:cNvGraphicFramePr>
          <p:nvPr>
            <p:ph idx="1"/>
            <p:extLst/>
          </p:nvPr>
        </p:nvGraphicFramePr>
        <p:xfrm>
          <a:off x="198783" y="1542140"/>
          <a:ext cx="8690036" cy="4677073"/>
        </p:xfrm>
        <a:graphic>
          <a:graphicData uri="http://schemas.openxmlformats.org/drawingml/2006/table">
            <a:tbl>
              <a:tblPr firstRow="1" firstCol="1" bandRow="1"/>
              <a:tblGrid>
                <a:gridCol w="3115066"/>
                <a:gridCol w="1664965"/>
                <a:gridCol w="1400721"/>
                <a:gridCol w="1456660"/>
                <a:gridCol w="1052624"/>
              </a:tblGrid>
              <a:tr h="1020358">
                <a:tc rowSpan="2">
                  <a:txBody>
                    <a:bodyPr/>
                    <a:lstStyle/>
                    <a:p>
                      <a:pPr algn="ctr" rtl="0" fontAlgn="ctr"/>
                      <a:r>
                        <a:rPr lang="en-ZA" sz="1200" b="1" i="0" u="none" strike="noStrike" dirty="0">
                          <a:solidFill>
                            <a:srgbClr val="000000"/>
                          </a:solidFill>
                          <a:effectLst/>
                          <a:latin typeface="Arial" panose="020B0604020202020204" pitchFamily="34" charset="0"/>
                        </a:rPr>
                        <a:t> Programme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rtl="0" fontAlgn="ctr"/>
                      <a:r>
                        <a:rPr lang="en-ZA" sz="1200" b="1" i="0" u="none" strike="noStrike" dirty="0" smtClean="0">
                          <a:solidFill>
                            <a:srgbClr val="000000"/>
                          </a:solidFill>
                          <a:effectLst/>
                          <a:latin typeface="Arial" panose="020B0604020202020204" pitchFamily="34" charset="0"/>
                        </a:rPr>
                        <a:t>Original Appropriation</a:t>
                      </a:r>
                      <a:endParaRPr lang="en-ZA"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ZA" sz="1200" b="1" i="0" u="none" strike="noStrike" dirty="0">
                          <a:solidFill>
                            <a:srgbClr val="000000"/>
                          </a:solidFill>
                          <a:effectLst/>
                          <a:latin typeface="Arial" panose="020B0604020202020204" pitchFamily="34" charset="0"/>
                        </a:rPr>
                        <a:t>Actual Expenditure as at </a:t>
                      </a:r>
                      <a:r>
                        <a:rPr lang="en-ZA" sz="1200" b="1" i="0" u="none" strike="noStrike" dirty="0" smtClean="0">
                          <a:solidFill>
                            <a:srgbClr val="000000"/>
                          </a:solidFill>
                          <a:effectLst/>
                          <a:latin typeface="Arial" panose="020B0604020202020204" pitchFamily="34" charset="0"/>
                        </a:rPr>
                        <a:t>30 June 2020</a:t>
                      </a:r>
                      <a:endParaRPr lang="en-ZA"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ZA" sz="1200" b="1" i="0" u="none" strike="noStrike" dirty="0" smtClean="0">
                          <a:solidFill>
                            <a:srgbClr val="000000"/>
                          </a:solidFill>
                          <a:effectLst/>
                          <a:latin typeface="Arial" panose="020B0604020202020204" pitchFamily="34" charset="0"/>
                        </a:rPr>
                        <a:t>Available Budget</a:t>
                      </a:r>
                      <a:endParaRPr lang="en-ZA"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ZA" sz="1200" b="1" i="0" u="none" strike="noStrike" dirty="0">
                          <a:solidFill>
                            <a:srgbClr val="000000"/>
                          </a:solidFill>
                          <a:effectLst/>
                          <a:latin typeface="Arial" panose="020B0604020202020204" pitchFamily="34" charset="0"/>
                        </a:rPr>
                        <a:t> Expenditure as  % of Budget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36300">
                <a:tc vMerge="1">
                  <a:txBody>
                    <a:bodyPr/>
                    <a:lstStyle/>
                    <a:p>
                      <a:endParaRPr lang="en-ZA"/>
                    </a:p>
                  </a:txBody>
                  <a:tcPr/>
                </a:tc>
                <a:tc>
                  <a:txBody>
                    <a:bodyPr/>
                    <a:lstStyle/>
                    <a:p>
                      <a:pPr algn="ctr" rtl="0" fontAlgn="ctr"/>
                      <a:r>
                        <a:rPr lang="en-ZA" sz="1200" b="1" i="0" u="none" strike="noStrike" dirty="0">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2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200" b="1" i="0" u="none" strike="noStrike" dirty="0">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2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2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l" fontAlgn="ctr">
                        <a:buNone/>
                      </a:pPr>
                      <a:r>
                        <a:rPr lang="en-ZA" sz="1200" b="0" i="0" u="none" strike="noStrike" dirty="0" smtClean="0">
                          <a:solidFill>
                            <a:srgbClr val="000000"/>
                          </a:solidFill>
                          <a:effectLst/>
                          <a:latin typeface="Arial" panose="020B0604020202020204" pitchFamily="34" charset="0"/>
                          <a:cs typeface="Arial" panose="020B0604020202020204" pitchFamily="34" charset="0"/>
                        </a:rPr>
                        <a:t>Administration</a:t>
                      </a: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93 319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21 322</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panose="020B0604020202020204" pitchFamily="34" charset="0"/>
                        </a:rPr>
                        <a:t>71 997</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22.8</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2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l" fontAlgn="ctr">
                        <a:buNone/>
                      </a:pPr>
                      <a:r>
                        <a:rPr lang="en-ZA" sz="1200" b="0" i="0" u="none" strike="noStrike" dirty="0" smtClean="0">
                          <a:solidFill>
                            <a:srgbClr val="000000"/>
                          </a:solidFill>
                          <a:effectLst/>
                          <a:latin typeface="Arial" panose="020B0604020202020204" pitchFamily="34" charset="0"/>
                          <a:cs typeface="Arial" panose="020B0604020202020204" pitchFamily="34" charset="0"/>
                        </a:rPr>
                        <a:t>Social Transformation and Economic Empowerment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124 769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26</a:t>
                      </a:r>
                      <a:r>
                        <a:rPr lang="en-ZA" sz="1200" b="0" i="0" u="none" strike="noStrike" baseline="0" dirty="0" smtClean="0">
                          <a:solidFill>
                            <a:srgbClr val="000000"/>
                          </a:solidFill>
                          <a:effectLst/>
                          <a:latin typeface="Arial" panose="020B0604020202020204" pitchFamily="34" charset="0"/>
                        </a:rPr>
                        <a:t> 758</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kern="1200" dirty="0">
                          <a:solidFill>
                            <a:srgbClr val="000000"/>
                          </a:solidFill>
                          <a:effectLst/>
                          <a:latin typeface="Arial" panose="020B0604020202020204" pitchFamily="34" charset="0"/>
                          <a:ea typeface="+mn-ea"/>
                          <a:cs typeface="+mn-cs"/>
                        </a:rPr>
                        <a:t>                     </a:t>
                      </a:r>
                      <a:r>
                        <a:rPr lang="en-ZA" sz="1200" b="0" i="0" u="none" strike="noStrike" kern="1200" dirty="0" smtClean="0">
                          <a:solidFill>
                            <a:srgbClr val="000000"/>
                          </a:solidFill>
                          <a:effectLst/>
                          <a:latin typeface="Arial" panose="020B0604020202020204" pitchFamily="34" charset="0"/>
                          <a:ea typeface="+mn-ea"/>
                          <a:cs typeface="+mn-cs"/>
                        </a:rPr>
                        <a:t>98 011</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21.4 </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1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l" fontAlgn="ctr">
                        <a:buNone/>
                      </a:pPr>
                      <a:r>
                        <a:rPr lang="en-ZA" sz="1200" b="0" i="0" u="none" strike="noStrike" dirty="0" smtClean="0">
                          <a:solidFill>
                            <a:srgbClr val="000000"/>
                          </a:solidFill>
                          <a:effectLst/>
                          <a:latin typeface="Arial" panose="020B0604020202020204" pitchFamily="34" charset="0"/>
                          <a:cs typeface="Arial" panose="020B0604020202020204" pitchFamily="34" charset="0"/>
                        </a:rPr>
                        <a:t>Policy</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ZA" sz="1200" b="0" i="0" u="none" strike="noStrike" dirty="0" smtClean="0">
                          <a:solidFill>
                            <a:srgbClr val="000000"/>
                          </a:solidFill>
                          <a:effectLst/>
                          <a:latin typeface="Arial" panose="020B0604020202020204" pitchFamily="34" charset="0"/>
                          <a:cs typeface="Arial" panose="020B0604020202020204" pitchFamily="34" charset="0"/>
                        </a:rPr>
                        <a:t>Stakeholder Coordination and Knowledge Management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49 156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5 493 </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43 663</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11.2</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255">
                <a:tc>
                  <a:txBody>
                    <a:bodyPr/>
                    <a:lstStyle/>
                    <a:p>
                      <a:pPr marL="0" indent="0" algn="l" fontAlgn="ctr">
                        <a:buNone/>
                      </a:pPr>
                      <a:r>
                        <a:rPr lang="en-ZA" sz="1200" b="0" i="0" u="none" strike="noStrike" baseline="0" dirty="0" smtClean="0">
                          <a:solidFill>
                            <a:srgbClr val="000000"/>
                          </a:solidFill>
                          <a:effectLst/>
                          <a:latin typeface="Arial" panose="020B0604020202020204" pitchFamily="34" charset="0"/>
                          <a:cs typeface="Arial" panose="020B0604020202020204" pitchFamily="34" charset="0"/>
                        </a:rPr>
                        <a:t>Rights to Persons with Disabilities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panose="020B0604020202020204" pitchFamily="34" charset="0"/>
                        </a:rPr>
                        <a:t>                       19 945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a:t>
                      </a:r>
                      <a:r>
                        <a:rPr lang="en-ZA" sz="1200" b="0" i="0" u="none" strike="noStrike" baseline="0" dirty="0" smtClean="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1 201</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panose="020B0604020202020204" pitchFamily="34" charset="0"/>
                        </a:rPr>
                        <a:t>18 744                      </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6.0 </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255">
                <a:tc>
                  <a:txBody>
                    <a:bodyPr/>
                    <a:lstStyle/>
                    <a:p>
                      <a:pPr marL="0" indent="0" algn="l" fontAlgn="ctr">
                        <a:buNone/>
                      </a:pPr>
                      <a:r>
                        <a:rPr lang="en-ZA" sz="1200" b="0" i="0" u="none" strike="noStrike" dirty="0" smtClean="0">
                          <a:solidFill>
                            <a:srgbClr val="000000"/>
                          </a:solidFill>
                          <a:effectLst/>
                          <a:latin typeface="Arial" panose="020B0604020202020204" pitchFamily="34" charset="0"/>
                          <a:cs typeface="Arial" panose="020B0604020202020204" pitchFamily="34" charset="0"/>
                        </a:rPr>
                        <a:t>National</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ZA" sz="1200" b="0" i="0" u="none" strike="noStrike" dirty="0" smtClean="0">
                          <a:solidFill>
                            <a:srgbClr val="000000"/>
                          </a:solidFill>
                          <a:effectLst/>
                          <a:latin typeface="Arial" panose="020B0604020202020204" pitchFamily="34" charset="0"/>
                          <a:cs typeface="Arial" panose="020B0604020202020204" pitchFamily="34" charset="0"/>
                        </a:rPr>
                        <a:t>Youth Development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491 301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120 901 </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panose="020B0604020202020204" pitchFamily="34" charset="0"/>
                        </a:rPr>
                        <a:t>370 400                         </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panose="020B0604020202020204" pitchFamily="34" charset="0"/>
                        </a:rPr>
                        <a:t>                         </a:t>
                      </a:r>
                      <a:r>
                        <a:rPr lang="en-ZA" sz="1200" b="0" i="0" u="none" strike="noStrike" dirty="0" smtClean="0">
                          <a:solidFill>
                            <a:srgbClr val="000000"/>
                          </a:solidFill>
                          <a:effectLst/>
                          <a:latin typeface="Arial" panose="020B0604020202020204" pitchFamily="34" charset="0"/>
                        </a:rPr>
                        <a:t>24.6 </a:t>
                      </a:r>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255">
                <a:tc>
                  <a:txBody>
                    <a:bodyPr/>
                    <a:lstStyle/>
                    <a:p>
                      <a:pPr algn="just" rtl="0" fontAlgn="ctr"/>
                      <a:r>
                        <a:rPr lang="en-ZA" sz="1200" b="1" i="0" u="none" strike="noStrike" dirty="0">
                          <a:solidFill>
                            <a:schemeClr val="tx1"/>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Arial" panose="020B0604020202020204" pitchFamily="34" charset="0"/>
                        </a:rPr>
                        <a:t>                     778 490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Arial" panose="020B0604020202020204" pitchFamily="34" charset="0"/>
                        </a:rPr>
                        <a:t>                  </a:t>
                      </a:r>
                      <a:r>
                        <a:rPr lang="en-ZA" sz="1200" b="1" i="0" u="none" strike="noStrike" dirty="0" smtClean="0">
                          <a:solidFill>
                            <a:srgbClr val="000000"/>
                          </a:solidFill>
                          <a:effectLst/>
                          <a:latin typeface="Arial" panose="020B0604020202020204" pitchFamily="34" charset="0"/>
                        </a:rPr>
                        <a:t>175 675</a:t>
                      </a:r>
                      <a:endParaRPr lang="en-ZA" sz="1200" b="1"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dirty="0" smtClean="0">
                          <a:solidFill>
                            <a:srgbClr val="000000"/>
                          </a:solidFill>
                          <a:effectLst/>
                          <a:latin typeface="Arial" panose="020B0604020202020204" pitchFamily="34" charset="0"/>
                        </a:rPr>
                        <a:t>602 815</a:t>
                      </a:r>
                      <a:endParaRPr lang="en-ZA" sz="1200" b="1"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Arial" panose="020B0604020202020204" pitchFamily="34" charset="0"/>
                        </a:rPr>
                        <a:t>                    </a:t>
                      </a:r>
                      <a:r>
                        <a:rPr lang="en-ZA" sz="1200" b="1" i="0" u="none" strike="noStrike" dirty="0" smtClean="0">
                          <a:solidFill>
                            <a:srgbClr val="000000"/>
                          </a:solidFill>
                          <a:effectLst/>
                          <a:latin typeface="Arial" panose="020B0604020202020204" pitchFamily="34" charset="0"/>
                        </a:rPr>
                        <a:t>22.6</a:t>
                      </a:r>
                      <a:endParaRPr lang="en-ZA" sz="1200" b="1"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634254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118481"/>
            <a:ext cx="8736495" cy="336407"/>
          </a:xfrm>
        </p:spPr>
        <p:txBody>
          <a:bodyPr>
            <a:normAutofit fontScale="90000"/>
          </a:bodyPr>
          <a:lstStyle/>
          <a:p>
            <a:pPr algn="ctr"/>
            <a:r>
              <a:rPr lang="en-ZA" sz="1600" b="1" dirty="0" smtClean="0">
                <a:solidFill>
                  <a:prstClr val="black"/>
                </a:solidFill>
              </a:rPr>
              <a:t/>
            </a:r>
            <a:br>
              <a:rPr lang="en-ZA" sz="1600" b="1" dirty="0" smtClean="0">
                <a:solidFill>
                  <a:prstClr val="black"/>
                </a:solidFill>
              </a:rPr>
            </a:br>
            <a:r>
              <a:rPr lang="en-ZA" sz="1600" b="1" dirty="0">
                <a:solidFill>
                  <a:prstClr val="black"/>
                </a:solidFill>
              </a:rPr>
              <a:t/>
            </a:r>
            <a:br>
              <a:rPr lang="en-ZA" sz="1600" b="1" dirty="0">
                <a:solidFill>
                  <a:prstClr val="black"/>
                </a:solidFill>
              </a:rPr>
            </a:br>
            <a:r>
              <a:rPr lang="en-ZA" sz="1600" b="1" dirty="0" smtClean="0">
                <a:solidFill>
                  <a:prstClr val="black"/>
                </a:solidFill>
              </a:rPr>
              <a:t/>
            </a:r>
            <a:br>
              <a:rPr lang="en-ZA" sz="1600" b="1" dirty="0" smtClean="0">
                <a:solidFill>
                  <a:prstClr val="black"/>
                </a:solidFill>
              </a:rPr>
            </a:br>
            <a:r>
              <a:rPr lang="en-ZA" sz="1600" b="1" dirty="0">
                <a:solidFill>
                  <a:srgbClr val="37A76F">
                    <a:lumMod val="75000"/>
                  </a:srgbClr>
                </a:solidFill>
              </a:rPr>
              <a:t>DEPARTMENTAL FINANCIAL </a:t>
            </a:r>
            <a:r>
              <a:rPr lang="en-ZA" sz="1600" b="1" dirty="0" smtClean="0">
                <a:solidFill>
                  <a:srgbClr val="37A76F">
                    <a:lumMod val="75000"/>
                  </a:srgbClr>
                </a:solidFill>
              </a:rPr>
              <a:t>OVERVIEW</a:t>
            </a:r>
            <a:br>
              <a:rPr lang="en-ZA" sz="1600" b="1" dirty="0" smtClean="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endParaRPr lang="en-ZA" sz="1600" b="1" dirty="0">
              <a:solidFill>
                <a:srgbClr val="37A76F">
                  <a:lumMod val="75000"/>
                </a:srgbClr>
              </a:solidFill>
            </a:endParaRPr>
          </a:p>
        </p:txBody>
      </p:sp>
      <p:sp>
        <p:nvSpPr>
          <p:cNvPr id="3" name="Content Placeholder 2"/>
          <p:cNvSpPr>
            <a:spLocks noGrp="1"/>
          </p:cNvSpPr>
          <p:nvPr>
            <p:ph idx="1"/>
          </p:nvPr>
        </p:nvSpPr>
        <p:spPr>
          <a:xfrm>
            <a:off x="198783" y="1529316"/>
            <a:ext cx="8736495" cy="5133976"/>
          </a:xfrm>
        </p:spPr>
        <p:txBody>
          <a:bodyPr>
            <a:noAutofit/>
          </a:bodyPr>
          <a:lstStyle/>
          <a:p>
            <a:pPr marL="0" lvl="0" indent="0" algn="just">
              <a:lnSpc>
                <a:spcPct val="100000"/>
              </a:lnSpc>
              <a:buNone/>
            </a:pPr>
            <a:r>
              <a:rPr lang="en-ZA" sz="1400" dirty="0">
                <a:solidFill>
                  <a:prstClr val="black"/>
                </a:solidFill>
                <a:latin typeface="+mn-lt"/>
              </a:rPr>
              <a:t>The original appropriation for the department is R778.5 million with actual expenditure of R175.7 million. The amount spent translate to 22.6%. </a:t>
            </a:r>
            <a:endParaRPr lang="en-ZA" sz="1400" dirty="0" smtClean="0">
              <a:solidFill>
                <a:prstClr val="black"/>
              </a:solidFill>
              <a:latin typeface="+mn-lt"/>
            </a:endParaRPr>
          </a:p>
          <a:p>
            <a:pPr marL="0" lvl="0" indent="0" algn="just">
              <a:lnSpc>
                <a:spcPct val="100000"/>
              </a:lnSpc>
              <a:buNone/>
            </a:pPr>
            <a:r>
              <a:rPr lang="en-ZA" sz="1400" b="1" dirty="0" smtClean="0">
                <a:solidFill>
                  <a:prstClr val="black"/>
                </a:solidFill>
                <a:latin typeface="+mn-lt"/>
                <a:ea typeface="Times New Roman" panose="02020603050405020304" pitchFamily="18" charset="0"/>
              </a:rPr>
              <a:t>Administration </a:t>
            </a:r>
            <a:r>
              <a:rPr lang="en-ZA" sz="1400" b="1" dirty="0">
                <a:solidFill>
                  <a:prstClr val="black"/>
                </a:solidFill>
                <a:latin typeface="+mn-lt"/>
                <a:ea typeface="Times New Roman" panose="02020603050405020304" pitchFamily="18" charset="0"/>
              </a:rPr>
              <a:t>– 22.8%</a:t>
            </a:r>
            <a:endParaRPr lang="en-ZA" sz="1400" dirty="0">
              <a:solidFill>
                <a:prstClr val="black"/>
              </a:solidFill>
              <a:latin typeface="+mn-lt"/>
              <a:ea typeface="Times New Roman" panose="02020603050405020304" pitchFamily="18" charset="0"/>
            </a:endParaRPr>
          </a:p>
          <a:p>
            <a:pPr marL="0" lvl="0" indent="0" algn="just">
              <a:lnSpc>
                <a:spcPct val="100000"/>
              </a:lnSpc>
              <a:buNone/>
            </a:pPr>
            <a:r>
              <a:rPr lang="en-ZA" sz="1400" dirty="0">
                <a:solidFill>
                  <a:prstClr val="black"/>
                </a:solidFill>
                <a:latin typeface="+mn-lt"/>
                <a:ea typeface="Times New Roman" panose="02020603050405020304" pitchFamily="18" charset="0"/>
              </a:rPr>
              <a:t>The appropriation for the programme is R93.3 million with actual expenditure of R21.3 million against the projected expenditure of R24.8 million. The amount spent translate to 22.8% of programme budget. The reason for underspending in this programme is due to the following:</a:t>
            </a:r>
          </a:p>
          <a:p>
            <a:pPr marL="0" lvl="0" indent="0" algn="just">
              <a:lnSpc>
                <a:spcPct val="100000"/>
              </a:lnSpc>
              <a:buNone/>
            </a:pPr>
            <a:endParaRPr lang="en-ZA" sz="1400" dirty="0">
              <a:solidFill>
                <a:prstClr val="black"/>
              </a:solidFill>
              <a:latin typeface="+mn-lt"/>
              <a:ea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US" sz="1400" dirty="0">
                <a:solidFill>
                  <a:prstClr val="black"/>
                </a:solidFill>
                <a:latin typeface="+mn-lt"/>
                <a:ea typeface="Times New Roman" panose="02020603050405020304" pitchFamily="18" charset="0"/>
              </a:rPr>
              <a:t>The underspending on compensation of employees due vacancies including that of Director-General which is  in the process of being filled.</a:t>
            </a:r>
            <a:endParaRPr lang="en-ZA" sz="1400" dirty="0">
              <a:solidFill>
                <a:prstClr val="black"/>
              </a:solidFill>
              <a:latin typeface="+mn-lt"/>
              <a:ea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US" sz="1400" dirty="0">
                <a:solidFill>
                  <a:prstClr val="black"/>
                </a:solidFill>
                <a:latin typeface="+mn-lt"/>
                <a:ea typeface="Times New Roman" panose="02020603050405020304" pitchFamily="18" charset="0"/>
              </a:rPr>
              <a:t>Underspending on municipal rates: The Department received a letter for DPW indicating that the invoices for municipal rates will be submitted by Municipality, the Department only received the invoices for April 2020 and May 2020 in the month of June 2020 and are in the process of payment.</a:t>
            </a:r>
            <a:endParaRPr lang="en-ZA" sz="1400" dirty="0">
              <a:solidFill>
                <a:prstClr val="black"/>
              </a:solidFill>
              <a:latin typeface="+mn-lt"/>
              <a:ea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US" sz="1400" dirty="0">
                <a:solidFill>
                  <a:prstClr val="black"/>
                </a:solidFill>
                <a:latin typeface="+mn-lt"/>
                <a:ea typeface="Times New Roman" panose="02020603050405020304" pitchFamily="18" charset="0"/>
              </a:rPr>
              <a:t>Underspending on machinery and equipment is due to office furniture that was to be procured for new employees. During the month of May 2020 funds were reprioritized from core programmes to programme 1: Administration for procurement of tools of trade for officials working remotely due to COVID-19. The procurement of </a:t>
            </a:r>
            <a:r>
              <a:rPr lang="en-US" sz="1400" dirty="0" smtClean="0">
                <a:solidFill>
                  <a:prstClr val="black"/>
                </a:solidFill>
                <a:latin typeface="+mn-lt"/>
                <a:ea typeface="Times New Roman" panose="02020603050405020304" pitchFamily="18" charset="0"/>
              </a:rPr>
              <a:t>tools of trade </a:t>
            </a:r>
            <a:r>
              <a:rPr lang="en-US" sz="1400" dirty="0">
                <a:solidFill>
                  <a:prstClr val="black"/>
                </a:solidFill>
                <a:latin typeface="+mn-lt"/>
                <a:ea typeface="Times New Roman" panose="02020603050405020304" pitchFamily="18" charset="0"/>
              </a:rPr>
              <a:t>was done in June and the </a:t>
            </a:r>
            <a:r>
              <a:rPr lang="en-US" sz="1400" dirty="0" smtClean="0">
                <a:solidFill>
                  <a:prstClr val="black"/>
                </a:solidFill>
                <a:latin typeface="+mn-lt"/>
                <a:ea typeface="Times New Roman" panose="02020603050405020304" pitchFamily="18" charset="0"/>
              </a:rPr>
              <a:t>expenditure will be realised in quarter two.</a:t>
            </a:r>
            <a:endParaRPr lang="en-US" sz="1400" dirty="0">
              <a:solidFill>
                <a:prstClr val="black"/>
              </a:solidFill>
              <a:latin typeface="+mn-lt"/>
              <a:ea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en-US" sz="1400" dirty="0">
                <a:solidFill>
                  <a:prstClr val="black"/>
                </a:solidFill>
                <a:latin typeface="+mn-lt"/>
                <a:ea typeface="Times New Roman" panose="02020603050405020304" pitchFamily="18" charset="0"/>
              </a:rPr>
              <a:t>Software and intangible assets: the underspending is due to COVID-19 Lockdown, the industry was impacted and no ICT products/services could be acquired and or sourced from the industry.</a:t>
            </a:r>
            <a:endParaRPr lang="en-ZA" sz="1400" dirty="0">
              <a:solidFill>
                <a:prstClr val="black"/>
              </a:solidFill>
              <a:latin typeface="+mn-lt"/>
              <a:ea typeface="Times New Roman" panose="02020603050405020304" pitchFamily="18" charset="0"/>
            </a:endParaRPr>
          </a:p>
          <a:p>
            <a:pPr algn="just">
              <a:lnSpc>
                <a:spcPct val="100000"/>
              </a:lnSpc>
            </a:pPr>
            <a:endParaRPr lang="en-ZA" sz="1400" i="1" dirty="0">
              <a:latin typeface="+mn-lt"/>
              <a:ea typeface="Times New Roman" panose="02020603050405020304" pitchFamily="18" charset="0"/>
            </a:endParaRPr>
          </a:p>
        </p:txBody>
      </p:sp>
    </p:spTree>
    <p:extLst>
      <p:ext uri="{BB962C8B-B14F-4D97-AF65-F5344CB8AC3E}">
        <p14:creationId xmlns:p14="http://schemas.microsoft.com/office/powerpoint/2010/main" xmlns="" val="15458416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336407"/>
          </a:xfrm>
        </p:spPr>
        <p:txBody>
          <a:bodyPr>
            <a:normAutofit fontScale="90000"/>
          </a:bodyPr>
          <a:lstStyle/>
          <a:p>
            <a:pPr algn="ctr"/>
            <a:r>
              <a:rPr lang="en-ZA" sz="1600" b="1" dirty="0" smtClean="0">
                <a:solidFill>
                  <a:prstClr val="black"/>
                </a:solidFill>
              </a:rPr>
              <a:t/>
            </a:r>
            <a:br>
              <a:rPr lang="en-ZA" sz="1600" b="1" dirty="0" smtClean="0">
                <a:solidFill>
                  <a:prstClr val="black"/>
                </a:solidFill>
              </a:rPr>
            </a:br>
            <a:r>
              <a:rPr lang="en-ZA" sz="1600" b="1" dirty="0">
                <a:solidFill>
                  <a:prstClr val="black"/>
                </a:solidFill>
              </a:rPr>
              <a:t/>
            </a:r>
            <a:br>
              <a:rPr lang="en-ZA" sz="1600" b="1" dirty="0">
                <a:solidFill>
                  <a:prstClr val="black"/>
                </a:solidFill>
              </a:rPr>
            </a:br>
            <a:r>
              <a:rPr lang="en-ZA" sz="1600" b="1" dirty="0" smtClean="0">
                <a:solidFill>
                  <a:prstClr val="black"/>
                </a:solidFill>
              </a:rPr>
              <a:t/>
            </a:r>
            <a:br>
              <a:rPr lang="en-ZA" sz="1600" b="1" dirty="0" smtClean="0">
                <a:solidFill>
                  <a:prstClr val="black"/>
                </a:solidFill>
              </a:rPr>
            </a:br>
            <a:r>
              <a:rPr lang="en-ZA" sz="1600" b="1" dirty="0">
                <a:solidFill>
                  <a:srgbClr val="37A76F">
                    <a:lumMod val="75000"/>
                  </a:srgbClr>
                </a:solidFill>
              </a:rPr>
              <a:t>DEPARTMENTAL FINANCIAL </a:t>
            </a:r>
            <a:r>
              <a:rPr lang="en-ZA" sz="1600" b="1" dirty="0" smtClean="0">
                <a:solidFill>
                  <a:srgbClr val="37A76F">
                    <a:lumMod val="75000"/>
                  </a:srgbClr>
                </a:solidFill>
              </a:rPr>
              <a:t>OVERVIEW</a:t>
            </a:r>
            <a:br>
              <a:rPr lang="en-ZA" sz="1600" b="1" dirty="0" smtClean="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endParaRPr lang="en-ZA" sz="1600" b="1" dirty="0">
              <a:solidFill>
                <a:srgbClr val="37A76F">
                  <a:lumMod val="75000"/>
                </a:srgbClr>
              </a:solidFill>
            </a:endParaRPr>
          </a:p>
        </p:txBody>
      </p:sp>
      <p:sp>
        <p:nvSpPr>
          <p:cNvPr id="3" name="Content Placeholder 2"/>
          <p:cNvSpPr>
            <a:spLocks noGrp="1"/>
          </p:cNvSpPr>
          <p:nvPr>
            <p:ph idx="1"/>
          </p:nvPr>
        </p:nvSpPr>
        <p:spPr>
          <a:xfrm>
            <a:off x="198783" y="1615706"/>
            <a:ext cx="8736495" cy="5133976"/>
          </a:xfrm>
        </p:spPr>
        <p:txBody>
          <a:bodyPr>
            <a:noAutofit/>
          </a:bodyPr>
          <a:lstStyle/>
          <a:p>
            <a:pPr marL="0" lvl="0" indent="0" algn="just">
              <a:lnSpc>
                <a:spcPct val="100000"/>
              </a:lnSpc>
              <a:buNone/>
            </a:pPr>
            <a:r>
              <a:rPr lang="en-ZA" sz="1400" b="1" dirty="0">
                <a:solidFill>
                  <a:prstClr val="black"/>
                </a:solidFill>
                <a:latin typeface="+mn-lt"/>
                <a:ea typeface="Times New Roman" panose="02020603050405020304" pitchFamily="18" charset="0"/>
              </a:rPr>
              <a:t>Social, Transformation and Economic Empowerment - 21.4%</a:t>
            </a:r>
          </a:p>
          <a:p>
            <a:pPr marL="0" lvl="0" indent="0" algn="just">
              <a:lnSpc>
                <a:spcPct val="100000"/>
              </a:lnSpc>
              <a:buNone/>
            </a:pPr>
            <a:r>
              <a:rPr lang="en-ZA" sz="1400" dirty="0">
                <a:solidFill>
                  <a:prstClr val="black"/>
                </a:solidFill>
                <a:latin typeface="+mn-lt"/>
                <a:ea typeface="Times New Roman" panose="02020603050405020304" pitchFamily="18" charset="0"/>
              </a:rPr>
              <a:t>The total appropriation in this programme is R124.8 million, this allocation include an amount of R89.9 million earmarked for transfers to Commission for Gender Equality (CGE). </a:t>
            </a:r>
          </a:p>
          <a:p>
            <a:pPr marL="0" lvl="0" indent="0" algn="just">
              <a:lnSpc>
                <a:spcPct val="100000"/>
              </a:lnSpc>
              <a:buNone/>
            </a:pPr>
            <a:endParaRPr lang="en-ZA" sz="1400" dirty="0">
              <a:solidFill>
                <a:prstClr val="black"/>
              </a:solidFill>
              <a:latin typeface="+mn-lt"/>
              <a:ea typeface="Times New Roman" panose="02020603050405020304" pitchFamily="18" charset="0"/>
            </a:endParaRPr>
          </a:p>
          <a:p>
            <a:pPr marL="0" indent="0" algn="just">
              <a:lnSpc>
                <a:spcPct val="100000"/>
              </a:lnSpc>
              <a:spcBef>
                <a:spcPts val="0"/>
              </a:spcBef>
              <a:buNone/>
            </a:pPr>
            <a:r>
              <a:rPr lang="en-ZA" sz="1400" dirty="0">
                <a:solidFill>
                  <a:prstClr val="black"/>
                </a:solidFill>
                <a:latin typeface="+mn-lt"/>
                <a:ea typeface="Times New Roman" panose="02020603050405020304" pitchFamily="18" charset="0"/>
              </a:rPr>
              <a:t>The allocation for the programme excluding CGE is R34.9 million. The expenditure incurred </a:t>
            </a:r>
            <a:r>
              <a:rPr lang="en-ZA" sz="1400" dirty="0" smtClean="0">
                <a:solidFill>
                  <a:prstClr val="black"/>
                </a:solidFill>
                <a:latin typeface="+mn-lt"/>
                <a:ea typeface="Times New Roman" panose="02020603050405020304" pitchFamily="18" charset="0"/>
              </a:rPr>
              <a:t>for the quarter under </a:t>
            </a:r>
            <a:r>
              <a:rPr lang="en-ZA" sz="1400" dirty="0">
                <a:solidFill>
                  <a:prstClr val="black"/>
                </a:solidFill>
                <a:latin typeface="+mn-lt"/>
                <a:ea typeface="Times New Roman" panose="02020603050405020304" pitchFamily="18" charset="0"/>
              </a:rPr>
              <a:t>review is R26.8 </a:t>
            </a:r>
            <a:r>
              <a:rPr lang="en-ZA" sz="1400" dirty="0" smtClean="0">
                <a:solidFill>
                  <a:prstClr val="black"/>
                </a:solidFill>
                <a:latin typeface="+mn-lt"/>
                <a:ea typeface="Times New Roman" panose="02020603050405020304" pitchFamily="18" charset="0"/>
              </a:rPr>
              <a:t>and translate to 21.4% of the programmes budget.</a:t>
            </a:r>
            <a:r>
              <a:rPr lang="en-ZA" sz="1400" dirty="0">
                <a:solidFill>
                  <a:prstClr val="black"/>
                </a:solidFill>
                <a:latin typeface="+mn-lt"/>
                <a:ea typeface="Times New Roman" panose="02020603050405020304" pitchFamily="18" charset="0"/>
              </a:rPr>
              <a:t> An amount of R22.5 million of the total expenditure is for CGE. </a:t>
            </a:r>
          </a:p>
          <a:p>
            <a:pPr marL="0" lvl="0" indent="0" algn="just">
              <a:lnSpc>
                <a:spcPct val="100000"/>
              </a:lnSpc>
              <a:spcBef>
                <a:spcPts val="0"/>
              </a:spcBef>
              <a:buNone/>
            </a:pPr>
            <a:endParaRPr lang="en-ZA" sz="1400" dirty="0">
              <a:solidFill>
                <a:prstClr val="black"/>
              </a:solidFill>
              <a:latin typeface="+mn-lt"/>
              <a:ea typeface="Times New Roman" panose="02020603050405020304" pitchFamily="18" charset="0"/>
            </a:endParaRPr>
          </a:p>
          <a:p>
            <a:pPr marL="0" lvl="0" indent="0" algn="just">
              <a:lnSpc>
                <a:spcPct val="100000"/>
              </a:lnSpc>
              <a:spcBef>
                <a:spcPts val="0"/>
              </a:spcBef>
              <a:buNone/>
            </a:pPr>
            <a:r>
              <a:rPr lang="en-ZA" sz="1400" dirty="0" smtClean="0">
                <a:solidFill>
                  <a:prstClr val="black"/>
                </a:solidFill>
                <a:latin typeface="+mn-lt"/>
                <a:ea typeface="Times New Roman" panose="02020603050405020304" pitchFamily="18" charset="0"/>
              </a:rPr>
              <a:t>The </a:t>
            </a:r>
            <a:r>
              <a:rPr lang="en-ZA" sz="1400" dirty="0">
                <a:solidFill>
                  <a:prstClr val="black"/>
                </a:solidFill>
                <a:latin typeface="+mn-lt"/>
                <a:ea typeface="Times New Roman" panose="02020603050405020304" pitchFamily="18" charset="0"/>
              </a:rPr>
              <a:t>underspending on this programme is due to:</a:t>
            </a:r>
          </a:p>
          <a:p>
            <a:pPr marL="0" lvl="0" indent="0" algn="just">
              <a:lnSpc>
                <a:spcPct val="100000"/>
              </a:lnSpc>
              <a:spcBef>
                <a:spcPts val="0"/>
              </a:spcBef>
              <a:buNone/>
            </a:pPr>
            <a:endParaRPr lang="en-ZA" sz="1400" dirty="0">
              <a:solidFill>
                <a:prstClr val="black"/>
              </a:solidFill>
              <a:latin typeface="+mn-lt"/>
              <a:ea typeface="Times New Roman" panose="02020603050405020304" pitchFamily="18" charset="0"/>
            </a:endParaRPr>
          </a:p>
          <a:p>
            <a:pPr lvl="0" algn="just">
              <a:lnSpc>
                <a:spcPct val="100000"/>
              </a:lnSpc>
              <a:spcBef>
                <a:spcPts val="0"/>
              </a:spcBef>
            </a:pPr>
            <a:r>
              <a:rPr lang="en-ZA" sz="1400" dirty="0">
                <a:solidFill>
                  <a:prstClr val="black"/>
                </a:solidFill>
                <a:latin typeface="+mn-lt"/>
                <a:ea typeface="Times New Roman" panose="02020603050405020304" pitchFamily="18" charset="0"/>
              </a:rPr>
              <a:t>Underspending on compensation of employees due to vacancies in the programme that have been filled in June 2020.</a:t>
            </a:r>
          </a:p>
          <a:p>
            <a:pPr lvl="0" algn="just">
              <a:lnSpc>
                <a:spcPct val="100000"/>
              </a:lnSpc>
              <a:spcBef>
                <a:spcPts val="0"/>
              </a:spcBef>
            </a:pPr>
            <a:r>
              <a:rPr lang="en-ZA" sz="1400" dirty="0">
                <a:solidFill>
                  <a:prstClr val="black"/>
                </a:solidFill>
                <a:latin typeface="+mn-lt"/>
                <a:ea typeface="Times New Roman" panose="02020603050405020304" pitchFamily="18" charset="0"/>
              </a:rPr>
              <a:t>Underspending on domestic and foreign travel relating to a nationwide lockdown and subsequent travel ban. Consultations/engagements with provinces and other stakeholders were conducted through alternative means of communications such as virtual </a:t>
            </a:r>
            <a:r>
              <a:rPr lang="en-ZA" sz="1400" dirty="0" smtClean="0">
                <a:solidFill>
                  <a:prstClr val="black"/>
                </a:solidFill>
                <a:latin typeface="+mn-lt"/>
                <a:ea typeface="Times New Roman" panose="02020603050405020304" pitchFamily="18" charset="0"/>
              </a:rPr>
              <a:t>meetings. </a:t>
            </a:r>
            <a:endParaRPr lang="en-ZA" sz="1400" dirty="0">
              <a:solidFill>
                <a:prstClr val="black"/>
              </a:solidFill>
              <a:latin typeface="+mn-lt"/>
              <a:ea typeface="Times New Roman" panose="02020603050405020304" pitchFamily="18" charset="0"/>
            </a:endParaRPr>
          </a:p>
          <a:p>
            <a:pPr lvl="0" algn="just">
              <a:lnSpc>
                <a:spcPct val="100000"/>
              </a:lnSpc>
              <a:spcBef>
                <a:spcPts val="0"/>
              </a:spcBef>
            </a:pPr>
            <a:r>
              <a:rPr lang="en-ZA" sz="1400" dirty="0">
                <a:solidFill>
                  <a:prstClr val="black"/>
                </a:solidFill>
                <a:latin typeface="+mn-lt"/>
                <a:ea typeface="Times New Roman" panose="02020603050405020304" pitchFamily="18" charset="0"/>
              </a:rPr>
              <a:t>Interventions planned around physical workshops. Due </a:t>
            </a:r>
            <a:r>
              <a:rPr lang="en-ZA" sz="1400" dirty="0" smtClean="0">
                <a:solidFill>
                  <a:prstClr val="black"/>
                </a:solidFill>
                <a:latin typeface="+mn-lt"/>
                <a:ea typeface="Times New Roman" panose="02020603050405020304" pitchFamily="18" charset="0"/>
              </a:rPr>
              <a:t>to the </a:t>
            </a:r>
            <a:r>
              <a:rPr lang="en-ZA" sz="1400" dirty="0">
                <a:solidFill>
                  <a:prstClr val="black"/>
                </a:solidFill>
                <a:latin typeface="+mn-lt"/>
                <a:ea typeface="Times New Roman" panose="02020603050405020304" pitchFamily="18" charset="0"/>
              </a:rPr>
              <a:t>lockdown and </a:t>
            </a:r>
            <a:r>
              <a:rPr lang="en-ZA" sz="1400" dirty="0" smtClean="0">
                <a:solidFill>
                  <a:prstClr val="black"/>
                </a:solidFill>
                <a:latin typeface="+mn-lt"/>
                <a:ea typeface="Times New Roman" panose="02020603050405020304" pitchFamily="18" charset="0"/>
              </a:rPr>
              <a:t>restrictions </a:t>
            </a:r>
            <a:r>
              <a:rPr lang="en-ZA" sz="1400" dirty="0">
                <a:solidFill>
                  <a:prstClr val="black"/>
                </a:solidFill>
                <a:latin typeface="+mn-lt"/>
                <a:ea typeface="Times New Roman" panose="02020603050405020304" pitchFamily="18" charset="0"/>
              </a:rPr>
              <a:t>to mass gatherings, no cost was incurred for catering, booking of venues or hiring of service providers. </a:t>
            </a:r>
            <a:r>
              <a:rPr lang="en-ZA" sz="1400" dirty="0" smtClean="0">
                <a:solidFill>
                  <a:prstClr val="black"/>
                </a:solidFill>
                <a:latin typeface="+mn-lt"/>
                <a:ea typeface="Times New Roman" panose="02020603050405020304" pitchFamily="18" charset="0"/>
              </a:rPr>
              <a:t>Intervention </a:t>
            </a:r>
            <a:r>
              <a:rPr lang="en-ZA" sz="1400" dirty="0">
                <a:solidFill>
                  <a:prstClr val="black"/>
                </a:solidFill>
                <a:latin typeface="+mn-lt"/>
                <a:ea typeface="Times New Roman" panose="02020603050405020304" pitchFamily="18" charset="0"/>
              </a:rPr>
              <a:t>was convened </a:t>
            </a:r>
            <a:r>
              <a:rPr lang="en-ZA" sz="1400" dirty="0" smtClean="0">
                <a:solidFill>
                  <a:prstClr val="black"/>
                </a:solidFill>
                <a:latin typeface="+mn-lt"/>
                <a:ea typeface="Times New Roman" panose="02020603050405020304" pitchFamily="18" charset="0"/>
              </a:rPr>
              <a:t>by means of a webinar</a:t>
            </a:r>
            <a:r>
              <a:rPr lang="en-ZA" sz="1400" dirty="0">
                <a:solidFill>
                  <a:prstClr val="black"/>
                </a:solidFill>
                <a:latin typeface="+mn-lt"/>
                <a:ea typeface="Times New Roman" panose="02020603050405020304" pitchFamily="18" charset="0"/>
              </a:rPr>
              <a:t>.</a:t>
            </a:r>
          </a:p>
          <a:p>
            <a:pPr marL="0" indent="0" algn="just">
              <a:lnSpc>
                <a:spcPct val="100000"/>
              </a:lnSpc>
              <a:buNone/>
            </a:pPr>
            <a:r>
              <a:rPr lang="en-ZA" sz="1400" dirty="0">
                <a:latin typeface="+mn-lt"/>
                <a:ea typeface="Calibri" panose="020F0502020204030204" pitchFamily="34" charset="0"/>
              </a:rPr>
              <a:t> </a:t>
            </a:r>
          </a:p>
        </p:txBody>
      </p:sp>
    </p:spTree>
    <p:extLst>
      <p:ext uri="{BB962C8B-B14F-4D97-AF65-F5344CB8AC3E}">
        <p14:creationId xmlns:p14="http://schemas.microsoft.com/office/powerpoint/2010/main" xmlns="" val="15449369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336407"/>
          </a:xfrm>
        </p:spPr>
        <p:txBody>
          <a:bodyPr>
            <a:normAutofit fontScale="90000"/>
          </a:bodyPr>
          <a:lstStyle/>
          <a:p>
            <a:pPr algn="ctr"/>
            <a:r>
              <a:rPr lang="en-ZA" sz="1600" b="1" dirty="0" smtClean="0">
                <a:solidFill>
                  <a:prstClr val="black"/>
                </a:solidFill>
              </a:rPr>
              <a:t/>
            </a:r>
            <a:br>
              <a:rPr lang="en-ZA" sz="1600" b="1" dirty="0" smtClean="0">
                <a:solidFill>
                  <a:prstClr val="black"/>
                </a:solidFill>
              </a:rPr>
            </a:br>
            <a:r>
              <a:rPr lang="en-ZA" sz="1600" b="1" dirty="0">
                <a:solidFill>
                  <a:prstClr val="black"/>
                </a:solidFill>
              </a:rPr>
              <a:t/>
            </a:r>
            <a:br>
              <a:rPr lang="en-ZA" sz="1600" b="1" dirty="0">
                <a:solidFill>
                  <a:prstClr val="black"/>
                </a:solidFill>
              </a:rPr>
            </a:br>
            <a:r>
              <a:rPr lang="en-ZA" sz="1600" b="1" dirty="0" smtClean="0">
                <a:solidFill>
                  <a:prstClr val="black"/>
                </a:solidFill>
              </a:rPr>
              <a:t/>
            </a:r>
            <a:br>
              <a:rPr lang="en-ZA" sz="1600" b="1" dirty="0" smtClean="0">
                <a:solidFill>
                  <a:prstClr val="black"/>
                </a:solidFill>
              </a:rPr>
            </a:br>
            <a:r>
              <a:rPr lang="en-ZA" sz="1600" b="1" dirty="0">
                <a:solidFill>
                  <a:srgbClr val="37A76F">
                    <a:lumMod val="75000"/>
                  </a:srgbClr>
                </a:solidFill>
              </a:rPr>
              <a:t>DEPARTMENTAL FINANCIAL </a:t>
            </a:r>
            <a:r>
              <a:rPr lang="en-ZA" sz="1600" b="1" dirty="0" smtClean="0">
                <a:solidFill>
                  <a:srgbClr val="37A76F">
                    <a:lumMod val="75000"/>
                  </a:srgbClr>
                </a:solidFill>
              </a:rPr>
              <a:t>OVERVIEW</a:t>
            </a:r>
            <a:br>
              <a:rPr lang="en-ZA" sz="1600" b="1" dirty="0" smtClean="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endParaRPr lang="en-ZA" sz="1600" b="1" dirty="0">
              <a:solidFill>
                <a:srgbClr val="37A76F">
                  <a:lumMod val="75000"/>
                </a:srgbClr>
              </a:solidFill>
            </a:endParaRPr>
          </a:p>
        </p:txBody>
      </p:sp>
      <p:sp>
        <p:nvSpPr>
          <p:cNvPr id="3" name="Content Placeholder 2"/>
          <p:cNvSpPr>
            <a:spLocks noGrp="1"/>
          </p:cNvSpPr>
          <p:nvPr>
            <p:ph idx="1"/>
          </p:nvPr>
        </p:nvSpPr>
        <p:spPr>
          <a:xfrm>
            <a:off x="198782" y="1594441"/>
            <a:ext cx="8736495" cy="5133976"/>
          </a:xfrm>
        </p:spPr>
        <p:txBody>
          <a:bodyPr>
            <a:noAutofit/>
          </a:bodyPr>
          <a:lstStyle/>
          <a:p>
            <a:pPr marL="0" lvl="0" indent="0" algn="just">
              <a:buNone/>
            </a:pPr>
            <a:r>
              <a:rPr lang="en-ZA" sz="1400" b="1" dirty="0" smtClean="0">
                <a:solidFill>
                  <a:prstClr val="black"/>
                </a:solidFill>
                <a:latin typeface="+mn-lt"/>
                <a:ea typeface="Times New Roman" panose="02020603050405020304" pitchFamily="18" charset="0"/>
              </a:rPr>
              <a:t>Policy </a:t>
            </a:r>
            <a:r>
              <a:rPr lang="en-ZA" sz="1400" b="1" dirty="0">
                <a:solidFill>
                  <a:prstClr val="black"/>
                </a:solidFill>
                <a:latin typeface="+mn-lt"/>
                <a:ea typeface="Times New Roman" panose="02020603050405020304" pitchFamily="18" charset="0"/>
              </a:rPr>
              <a:t>Stakeholder Coordination and Knowledge Management – 11.2%</a:t>
            </a:r>
            <a:endParaRPr lang="en-ZA" sz="1400" dirty="0">
              <a:solidFill>
                <a:prstClr val="black"/>
              </a:solidFill>
              <a:latin typeface="+mn-lt"/>
            </a:endParaRPr>
          </a:p>
          <a:p>
            <a:pPr marL="0" lvl="0" indent="0" algn="just">
              <a:buNone/>
            </a:pPr>
            <a:r>
              <a:rPr lang="en-ZA" sz="1400" dirty="0">
                <a:solidFill>
                  <a:prstClr val="black"/>
                </a:solidFill>
                <a:latin typeface="+mn-lt"/>
                <a:ea typeface="Times New Roman" panose="02020603050405020304" pitchFamily="18" charset="0"/>
              </a:rPr>
              <a:t>The </a:t>
            </a:r>
            <a:r>
              <a:rPr lang="en-ZA" sz="1400" dirty="0" smtClean="0">
                <a:solidFill>
                  <a:prstClr val="black"/>
                </a:solidFill>
                <a:latin typeface="+mn-lt"/>
                <a:ea typeface="Times New Roman" panose="02020603050405020304" pitchFamily="18" charset="0"/>
              </a:rPr>
              <a:t>original </a:t>
            </a:r>
            <a:r>
              <a:rPr lang="en-ZA" sz="1400" dirty="0">
                <a:solidFill>
                  <a:prstClr val="black"/>
                </a:solidFill>
                <a:latin typeface="+mn-lt"/>
                <a:ea typeface="Times New Roman" panose="02020603050405020304" pitchFamily="18" charset="0"/>
              </a:rPr>
              <a:t>appropriation is R49.2 million for the programme with actual expenditure of R5.5 million which translate to 11.2%. </a:t>
            </a:r>
            <a:r>
              <a:rPr lang="en-ZA" sz="1400" dirty="0" smtClean="0">
                <a:solidFill>
                  <a:prstClr val="black"/>
                </a:solidFill>
                <a:latin typeface="+mn-lt"/>
                <a:ea typeface="Times New Roman" panose="02020603050405020304" pitchFamily="18" charset="0"/>
              </a:rPr>
              <a:t>The </a:t>
            </a:r>
            <a:r>
              <a:rPr lang="en-ZA" sz="1400" dirty="0">
                <a:solidFill>
                  <a:prstClr val="black"/>
                </a:solidFill>
                <a:latin typeface="+mn-lt"/>
                <a:ea typeface="Times New Roman" panose="02020603050405020304" pitchFamily="18" charset="0"/>
              </a:rPr>
              <a:t>underspending in this programme is due:</a:t>
            </a:r>
          </a:p>
          <a:p>
            <a:pPr marL="0" lvl="0" indent="0" algn="just">
              <a:buNone/>
            </a:pPr>
            <a:endParaRPr lang="en-ZA" sz="1400" dirty="0">
              <a:solidFill>
                <a:prstClr val="black"/>
              </a:solidFill>
              <a:latin typeface="+mn-lt"/>
              <a:ea typeface="Times New Roman" panose="02020603050405020304" pitchFamily="18" charset="0"/>
            </a:endParaRPr>
          </a:p>
          <a:p>
            <a:pPr lvl="0" algn="just">
              <a:lnSpc>
                <a:spcPct val="100000"/>
              </a:lnSpc>
              <a:spcBef>
                <a:spcPts val="0"/>
              </a:spcBef>
            </a:pPr>
            <a:r>
              <a:rPr lang="en-ZA" sz="1400" dirty="0">
                <a:solidFill>
                  <a:prstClr val="black"/>
                </a:solidFill>
                <a:latin typeface="+mn-lt"/>
                <a:ea typeface="Times New Roman" panose="02020603050405020304" pitchFamily="18" charset="0"/>
              </a:rPr>
              <a:t>Due to vacant posts that are in the process of being filled. </a:t>
            </a:r>
          </a:p>
          <a:p>
            <a:pPr lvl="0" algn="just">
              <a:lnSpc>
                <a:spcPct val="100000"/>
              </a:lnSpc>
              <a:spcBef>
                <a:spcPts val="0"/>
              </a:spcBef>
            </a:pPr>
            <a:r>
              <a:rPr lang="en-GB" sz="1400" dirty="0">
                <a:solidFill>
                  <a:prstClr val="black"/>
                </a:solidFill>
                <a:latin typeface="+mn-lt"/>
                <a:ea typeface="Times New Roman" panose="02020603050405020304" pitchFamily="18" charset="0"/>
              </a:rPr>
              <a:t>Projects and meetings with stakeholders could not take place as planned. </a:t>
            </a:r>
          </a:p>
          <a:p>
            <a:pPr lvl="0" algn="just">
              <a:lnSpc>
                <a:spcPct val="100000"/>
              </a:lnSpc>
              <a:spcBef>
                <a:spcPts val="0"/>
              </a:spcBef>
            </a:pPr>
            <a:r>
              <a:rPr lang="en-GB" sz="1400" dirty="0">
                <a:solidFill>
                  <a:prstClr val="black"/>
                </a:solidFill>
                <a:latin typeface="+mn-lt"/>
                <a:ea typeface="Times New Roman" panose="02020603050405020304" pitchFamily="18" charset="0"/>
              </a:rPr>
              <a:t>Travel to </a:t>
            </a:r>
            <a:r>
              <a:rPr lang="en-GB" sz="1400" dirty="0" smtClean="0">
                <a:solidFill>
                  <a:prstClr val="black"/>
                </a:solidFill>
                <a:latin typeface="+mn-lt"/>
                <a:ea typeface="Times New Roman" panose="02020603050405020304" pitchFamily="18" charset="0"/>
              </a:rPr>
              <a:t>provinces </a:t>
            </a:r>
            <a:r>
              <a:rPr lang="en-GB" sz="1400" dirty="0">
                <a:solidFill>
                  <a:prstClr val="black"/>
                </a:solidFill>
                <a:latin typeface="+mn-lt"/>
                <a:ea typeface="Times New Roman" panose="02020603050405020304" pitchFamily="18" charset="0"/>
              </a:rPr>
              <a:t>for data collection for Evaluation/presentation of  GRPBMEA Framework could not be undertaken due to the  lockdown.</a:t>
            </a:r>
          </a:p>
          <a:p>
            <a:pPr lvl="0" algn="just">
              <a:lnSpc>
                <a:spcPct val="100000"/>
              </a:lnSpc>
              <a:spcBef>
                <a:spcPts val="0"/>
              </a:spcBef>
            </a:pPr>
            <a:r>
              <a:rPr lang="en-GB" sz="1400" dirty="0">
                <a:solidFill>
                  <a:prstClr val="black"/>
                </a:solidFill>
                <a:latin typeface="+mn-lt"/>
                <a:ea typeface="Times New Roman" panose="02020603050405020304" pitchFamily="18" charset="0"/>
              </a:rPr>
              <a:t>Delay in facilitating the hiring of consultancy services for the Evaluation due to lockdown</a:t>
            </a:r>
            <a:endParaRPr lang="en-ZA" sz="1400" dirty="0">
              <a:solidFill>
                <a:prstClr val="black"/>
              </a:solidFill>
              <a:latin typeface="+mn-lt"/>
              <a:ea typeface="Times New Roman" panose="02020603050405020304" pitchFamily="18" charset="0"/>
            </a:endParaRPr>
          </a:p>
          <a:p>
            <a:pPr lvl="0" algn="just">
              <a:lnSpc>
                <a:spcPct val="100000"/>
              </a:lnSpc>
              <a:spcBef>
                <a:spcPts val="0"/>
              </a:spcBef>
            </a:pPr>
            <a:r>
              <a:rPr lang="en-GB" sz="1400" dirty="0" smtClean="0">
                <a:solidFill>
                  <a:prstClr val="black"/>
                </a:solidFill>
                <a:latin typeface="+mn-lt"/>
                <a:ea typeface="Times New Roman" panose="02020603050405020304" pitchFamily="18" charset="0"/>
              </a:rPr>
              <a:t>Events </a:t>
            </a:r>
            <a:r>
              <a:rPr lang="en-GB" sz="1400" dirty="0">
                <a:solidFill>
                  <a:prstClr val="black"/>
                </a:solidFill>
                <a:latin typeface="+mn-lt"/>
                <a:ea typeface="Times New Roman" panose="02020603050405020304" pitchFamily="18" charset="0"/>
              </a:rPr>
              <a:t>that  did not take </a:t>
            </a:r>
            <a:r>
              <a:rPr lang="en-GB" sz="1400" dirty="0" smtClean="0">
                <a:solidFill>
                  <a:prstClr val="black"/>
                </a:solidFill>
                <a:latin typeface="+mn-lt"/>
                <a:ea typeface="Times New Roman" panose="02020603050405020304" pitchFamily="18" charset="0"/>
              </a:rPr>
              <a:t>place </a:t>
            </a:r>
            <a:r>
              <a:rPr lang="en-GB" sz="1400" dirty="0">
                <a:solidFill>
                  <a:prstClr val="black"/>
                </a:solidFill>
                <a:latin typeface="+mn-lt"/>
                <a:ea typeface="Times New Roman" panose="02020603050405020304" pitchFamily="18" charset="0"/>
              </a:rPr>
              <a:t>due to prohibition of public gatherings as a result of COVID-19 </a:t>
            </a:r>
            <a:r>
              <a:rPr lang="en-GB" sz="1400" dirty="0" smtClean="0">
                <a:solidFill>
                  <a:prstClr val="black"/>
                </a:solidFill>
                <a:latin typeface="+mn-lt"/>
                <a:ea typeface="Times New Roman" panose="02020603050405020304" pitchFamily="18" charset="0"/>
              </a:rPr>
              <a:t>restrictions </a:t>
            </a:r>
            <a:r>
              <a:rPr lang="en-US" sz="1400" dirty="0" smtClean="0">
                <a:solidFill>
                  <a:prstClr val="black"/>
                </a:solidFill>
                <a:latin typeface="+mn-lt"/>
              </a:rPr>
              <a:t>The </a:t>
            </a:r>
            <a:r>
              <a:rPr lang="en-US" sz="1400" dirty="0">
                <a:solidFill>
                  <a:prstClr val="black"/>
                </a:solidFill>
                <a:latin typeface="+mn-lt"/>
              </a:rPr>
              <a:t>lower spending on goods and service is due to National Dialogues on outreach initiatives on women’s empowerment, including girls and young women at p</a:t>
            </a:r>
            <a:r>
              <a:rPr lang="en-US" sz="1400" dirty="0" smtClean="0">
                <a:solidFill>
                  <a:prstClr val="black"/>
                </a:solidFill>
                <a:latin typeface="+mn-lt"/>
              </a:rPr>
              <a:t>rovinces </a:t>
            </a:r>
            <a:r>
              <a:rPr lang="en-US" sz="1400" dirty="0">
                <a:solidFill>
                  <a:prstClr val="black"/>
                </a:solidFill>
                <a:latin typeface="+mn-lt"/>
              </a:rPr>
              <a:t>that did not take place due to COVID-19 restrictions.</a:t>
            </a:r>
            <a:endParaRPr lang="en-ZA" sz="1400" dirty="0">
              <a:solidFill>
                <a:prstClr val="black"/>
              </a:solidFill>
              <a:latin typeface="+mn-lt"/>
            </a:endParaRPr>
          </a:p>
          <a:p>
            <a:pPr marL="0" lvl="0" indent="0" algn="just">
              <a:lnSpc>
                <a:spcPct val="100000"/>
              </a:lnSpc>
              <a:spcBef>
                <a:spcPts val="0"/>
              </a:spcBef>
              <a:buNone/>
            </a:pPr>
            <a:endParaRPr lang="en-ZA" sz="1400" dirty="0">
              <a:solidFill>
                <a:prstClr val="black"/>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xmlns="" val="32358859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336407"/>
          </a:xfrm>
        </p:spPr>
        <p:txBody>
          <a:bodyPr>
            <a:normAutofit fontScale="90000"/>
          </a:bodyPr>
          <a:lstStyle/>
          <a:p>
            <a:pPr algn="ctr"/>
            <a:r>
              <a:rPr lang="en-ZA" sz="1600" b="1" dirty="0" smtClean="0">
                <a:solidFill>
                  <a:prstClr val="black"/>
                </a:solidFill>
              </a:rPr>
              <a:t/>
            </a:r>
            <a:br>
              <a:rPr lang="en-ZA" sz="1600" b="1" dirty="0" smtClean="0">
                <a:solidFill>
                  <a:prstClr val="black"/>
                </a:solidFill>
              </a:rPr>
            </a:br>
            <a:r>
              <a:rPr lang="en-ZA" sz="1600" b="1" dirty="0">
                <a:solidFill>
                  <a:prstClr val="black"/>
                </a:solidFill>
              </a:rPr>
              <a:t/>
            </a:r>
            <a:br>
              <a:rPr lang="en-ZA" sz="1600" b="1" dirty="0">
                <a:solidFill>
                  <a:prstClr val="black"/>
                </a:solidFill>
              </a:rPr>
            </a:br>
            <a:r>
              <a:rPr lang="en-ZA" sz="1600" b="1" dirty="0" smtClean="0">
                <a:solidFill>
                  <a:prstClr val="black"/>
                </a:solidFill>
              </a:rPr>
              <a:t/>
            </a:r>
            <a:br>
              <a:rPr lang="en-ZA" sz="1600" b="1" dirty="0" smtClean="0">
                <a:solidFill>
                  <a:prstClr val="black"/>
                </a:solidFill>
              </a:rPr>
            </a:br>
            <a:r>
              <a:rPr lang="en-ZA" sz="1600" b="1" dirty="0">
                <a:solidFill>
                  <a:srgbClr val="37A76F">
                    <a:lumMod val="75000"/>
                  </a:srgbClr>
                </a:solidFill>
              </a:rPr>
              <a:t>DEPARTMENTAL FINANCIAL </a:t>
            </a:r>
            <a:r>
              <a:rPr lang="en-ZA" sz="1600" b="1" dirty="0" smtClean="0">
                <a:solidFill>
                  <a:srgbClr val="37A76F">
                    <a:lumMod val="75000"/>
                  </a:srgbClr>
                </a:solidFill>
              </a:rPr>
              <a:t>OVERVIEW</a:t>
            </a:r>
            <a:br>
              <a:rPr lang="en-ZA" sz="1600" b="1" dirty="0" smtClean="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endParaRPr lang="en-ZA" sz="1600" b="1" dirty="0">
              <a:solidFill>
                <a:srgbClr val="37A76F">
                  <a:lumMod val="75000"/>
                </a:srgbClr>
              </a:solidFill>
            </a:endParaRPr>
          </a:p>
        </p:txBody>
      </p:sp>
      <p:sp>
        <p:nvSpPr>
          <p:cNvPr id="3" name="Content Placeholder 2"/>
          <p:cNvSpPr>
            <a:spLocks noGrp="1"/>
          </p:cNvSpPr>
          <p:nvPr>
            <p:ph idx="1"/>
          </p:nvPr>
        </p:nvSpPr>
        <p:spPr>
          <a:xfrm>
            <a:off x="198783" y="1466850"/>
            <a:ext cx="8736495" cy="5391150"/>
          </a:xfrm>
        </p:spPr>
        <p:txBody>
          <a:bodyPr>
            <a:noAutofit/>
          </a:bodyPr>
          <a:lstStyle/>
          <a:p>
            <a:pPr marL="0" indent="0" algn="just">
              <a:lnSpc>
                <a:spcPct val="100000"/>
              </a:lnSpc>
              <a:spcBef>
                <a:spcPts val="0"/>
              </a:spcBef>
              <a:buNone/>
            </a:pPr>
            <a:endParaRPr lang="en-ZA" sz="800" dirty="0" smtClean="0">
              <a:solidFill>
                <a:schemeClr val="tx1"/>
              </a:solidFill>
              <a:latin typeface="Calibri" panose="020F0502020204030204" pitchFamily="34" charset="0"/>
              <a:ea typeface="Times New Roman" panose="02020603050405020304" pitchFamily="18" charset="0"/>
            </a:endParaRPr>
          </a:p>
          <a:p>
            <a:pPr marL="0" indent="0" algn="just">
              <a:lnSpc>
                <a:spcPct val="100000"/>
              </a:lnSpc>
              <a:spcBef>
                <a:spcPts val="0"/>
              </a:spcBef>
              <a:buNone/>
            </a:pPr>
            <a:r>
              <a:rPr lang="en-ZA" sz="1400" b="1" dirty="0" smtClean="0">
                <a:solidFill>
                  <a:schemeClr val="tx1"/>
                </a:solidFill>
                <a:latin typeface="+mn-lt"/>
                <a:ea typeface="Times New Roman" panose="02020603050405020304" pitchFamily="18" charset="0"/>
              </a:rPr>
              <a:t>Rights of Persons with Disabilities- 6.0%</a:t>
            </a:r>
          </a:p>
          <a:p>
            <a:pPr marL="0" indent="0" algn="just">
              <a:lnSpc>
                <a:spcPct val="100000"/>
              </a:lnSpc>
              <a:spcBef>
                <a:spcPts val="0"/>
              </a:spcBef>
              <a:buNone/>
            </a:pPr>
            <a:endParaRPr lang="en-ZA" sz="1400" dirty="0">
              <a:solidFill>
                <a:schemeClr val="tx1"/>
              </a:solidFill>
              <a:latin typeface="+mn-lt"/>
            </a:endParaRPr>
          </a:p>
          <a:p>
            <a:pPr marL="0" indent="0" algn="just">
              <a:spcBef>
                <a:spcPts val="0"/>
              </a:spcBef>
              <a:buNone/>
            </a:pPr>
            <a:r>
              <a:rPr lang="en-ZA" sz="1400" dirty="0">
                <a:solidFill>
                  <a:schemeClr val="tx1"/>
                </a:solidFill>
                <a:latin typeface="+mn-lt"/>
                <a:ea typeface="Times New Roman" panose="02020603050405020304" pitchFamily="18" charset="0"/>
              </a:rPr>
              <a:t>The </a:t>
            </a:r>
            <a:r>
              <a:rPr lang="en-ZA" sz="1400" dirty="0" smtClean="0">
                <a:solidFill>
                  <a:schemeClr val="tx1"/>
                </a:solidFill>
                <a:latin typeface="+mn-lt"/>
                <a:ea typeface="Times New Roman" panose="02020603050405020304" pitchFamily="18" charset="0"/>
              </a:rPr>
              <a:t>programme is allocated an appropriation amounting to R19.9 million with </a:t>
            </a:r>
            <a:r>
              <a:rPr lang="en-ZA" sz="1400" dirty="0">
                <a:solidFill>
                  <a:schemeClr val="tx1"/>
                </a:solidFill>
                <a:latin typeface="+mn-lt"/>
                <a:ea typeface="Times New Roman" panose="02020603050405020304" pitchFamily="18" charset="0"/>
              </a:rPr>
              <a:t>actual expenditure of </a:t>
            </a:r>
            <a:r>
              <a:rPr lang="en-ZA" sz="1400" dirty="0" smtClean="0">
                <a:solidFill>
                  <a:schemeClr val="tx1"/>
                </a:solidFill>
                <a:latin typeface="+mn-lt"/>
                <a:ea typeface="Times New Roman" panose="02020603050405020304" pitchFamily="18" charset="0"/>
              </a:rPr>
              <a:t>R1.2 million which translate </a:t>
            </a:r>
            <a:r>
              <a:rPr lang="en-ZA" sz="1400" dirty="0">
                <a:solidFill>
                  <a:schemeClr val="tx1"/>
                </a:solidFill>
                <a:latin typeface="+mn-lt"/>
                <a:ea typeface="Times New Roman" panose="02020603050405020304" pitchFamily="18" charset="0"/>
              </a:rPr>
              <a:t>to </a:t>
            </a:r>
            <a:r>
              <a:rPr lang="en-ZA" sz="1400" dirty="0" smtClean="0">
                <a:solidFill>
                  <a:schemeClr val="tx1"/>
                </a:solidFill>
                <a:latin typeface="+mn-lt"/>
                <a:ea typeface="Times New Roman" panose="02020603050405020304" pitchFamily="18" charset="0"/>
              </a:rPr>
              <a:t>6.0%. The underspending in this programme is due :</a:t>
            </a:r>
          </a:p>
          <a:p>
            <a:pPr marL="0" indent="0" algn="just">
              <a:spcBef>
                <a:spcPts val="0"/>
              </a:spcBef>
              <a:buNone/>
            </a:pPr>
            <a:endParaRPr lang="en-ZA" sz="1400" dirty="0">
              <a:solidFill>
                <a:schemeClr val="tx1"/>
              </a:solidFill>
              <a:latin typeface="+mn-lt"/>
              <a:ea typeface="Times New Roman" panose="02020603050405020304" pitchFamily="18" charset="0"/>
            </a:endParaRPr>
          </a:p>
          <a:p>
            <a:pPr algn="just">
              <a:spcBef>
                <a:spcPts val="0"/>
              </a:spcBef>
            </a:pPr>
            <a:r>
              <a:rPr lang="en-ZA" sz="1400" dirty="0" smtClean="0">
                <a:solidFill>
                  <a:schemeClr val="tx1"/>
                </a:solidFill>
                <a:latin typeface="+mn-lt"/>
                <a:ea typeface="Times New Roman" panose="02020603050405020304" pitchFamily="18" charset="0"/>
              </a:rPr>
              <a:t>Vacant posts which are in the process of being filled.</a:t>
            </a:r>
            <a:endParaRPr lang="en-ZA" sz="1400" dirty="0">
              <a:latin typeface="+mn-lt"/>
            </a:endParaRPr>
          </a:p>
          <a:p>
            <a:pPr algn="just">
              <a:spcBef>
                <a:spcPts val="0"/>
              </a:spcBef>
            </a:pPr>
            <a:r>
              <a:rPr lang="en-GB" sz="1400" dirty="0" smtClean="0">
                <a:latin typeface="+mn-lt"/>
              </a:rPr>
              <a:t>Delays in the appointment </a:t>
            </a:r>
            <a:r>
              <a:rPr lang="en-GB" sz="1400" dirty="0">
                <a:latin typeface="+mn-lt"/>
              </a:rPr>
              <a:t>of consultants to conduct </a:t>
            </a:r>
            <a:r>
              <a:rPr lang="en-GB" sz="1400" dirty="0" smtClean="0">
                <a:latin typeface="+mn-lt"/>
              </a:rPr>
              <a:t>legislative </a:t>
            </a:r>
            <a:r>
              <a:rPr lang="en-GB" sz="1400" dirty="0">
                <a:latin typeface="+mn-lt"/>
              </a:rPr>
              <a:t>audit for Disability Rights Bill due to COVID-19 </a:t>
            </a:r>
            <a:r>
              <a:rPr lang="en-GB" sz="1400" dirty="0" smtClean="0">
                <a:latin typeface="+mn-lt"/>
              </a:rPr>
              <a:t>lockdown </a:t>
            </a:r>
            <a:r>
              <a:rPr lang="en-GB" sz="1400" dirty="0">
                <a:latin typeface="+mn-lt"/>
              </a:rPr>
              <a:t>restrictions and delays in relocating the RPD Branch from DSD to DWYPD</a:t>
            </a:r>
            <a:r>
              <a:rPr lang="en-GB" sz="1400" dirty="0" smtClean="0">
                <a:latin typeface="+mn-lt"/>
              </a:rPr>
              <a:t>.</a:t>
            </a:r>
          </a:p>
          <a:p>
            <a:pPr algn="just">
              <a:spcBef>
                <a:spcPts val="0"/>
              </a:spcBef>
            </a:pPr>
            <a:r>
              <a:rPr lang="en-ZA" sz="1400" dirty="0">
                <a:solidFill>
                  <a:schemeClr val="tx1"/>
                </a:solidFill>
                <a:latin typeface="+mn-lt"/>
                <a:ea typeface="Times New Roman" panose="02020603050405020304" pitchFamily="18" charset="0"/>
              </a:rPr>
              <a:t>Underspending on domestic </a:t>
            </a:r>
            <a:r>
              <a:rPr lang="en-ZA" sz="1400" dirty="0" smtClean="0">
                <a:solidFill>
                  <a:schemeClr val="tx1"/>
                </a:solidFill>
                <a:latin typeface="+mn-lt"/>
                <a:ea typeface="Times New Roman" panose="02020603050405020304" pitchFamily="18" charset="0"/>
              </a:rPr>
              <a:t>travel due to a </a:t>
            </a:r>
            <a:r>
              <a:rPr lang="en-ZA" sz="1400" dirty="0">
                <a:solidFill>
                  <a:schemeClr val="tx1"/>
                </a:solidFill>
                <a:latin typeface="+mn-lt"/>
                <a:ea typeface="Times New Roman" panose="02020603050405020304" pitchFamily="18" charset="0"/>
              </a:rPr>
              <a:t>nationwide </a:t>
            </a:r>
            <a:r>
              <a:rPr lang="en-ZA" sz="1400" dirty="0" smtClean="0">
                <a:solidFill>
                  <a:schemeClr val="tx1"/>
                </a:solidFill>
                <a:latin typeface="+mn-lt"/>
                <a:ea typeface="Times New Roman" panose="02020603050405020304" pitchFamily="18" charset="0"/>
              </a:rPr>
              <a:t>lockdown. </a:t>
            </a:r>
            <a:r>
              <a:rPr lang="en-ZA" sz="1400" dirty="0">
                <a:solidFill>
                  <a:schemeClr val="tx1"/>
                </a:solidFill>
                <a:latin typeface="+mn-lt"/>
                <a:ea typeface="Times New Roman" panose="02020603050405020304" pitchFamily="18" charset="0"/>
              </a:rPr>
              <a:t>Consultations/engagements with provinces and other stakeholders were conducted through alternative means of communications such as virtual meetings </a:t>
            </a:r>
            <a:endParaRPr lang="en-ZA" sz="1400" dirty="0" smtClean="0">
              <a:solidFill>
                <a:schemeClr val="tx1"/>
              </a:solidFill>
              <a:latin typeface="+mn-lt"/>
              <a:ea typeface="Times New Roman" panose="02020603050405020304" pitchFamily="18" charset="0"/>
            </a:endParaRPr>
          </a:p>
          <a:p>
            <a:pPr algn="just">
              <a:spcBef>
                <a:spcPts val="0"/>
              </a:spcBef>
            </a:pPr>
            <a:r>
              <a:rPr lang="en-GB" sz="1400" dirty="0">
                <a:latin typeface="+mn-lt"/>
              </a:rPr>
              <a:t>Under expenditure </a:t>
            </a:r>
            <a:r>
              <a:rPr lang="en-GB" sz="1400" dirty="0" smtClean="0">
                <a:latin typeface="+mn-lt"/>
              </a:rPr>
              <a:t>on hiring </a:t>
            </a:r>
            <a:r>
              <a:rPr lang="en-GB" sz="1400" dirty="0">
                <a:latin typeface="+mn-lt"/>
              </a:rPr>
              <a:t>of venues and facilities due to COVID-19 Lockdown travel </a:t>
            </a:r>
            <a:r>
              <a:rPr lang="en-GB" sz="1400" dirty="0" smtClean="0">
                <a:latin typeface="+mn-lt"/>
              </a:rPr>
              <a:t>restrictions.</a:t>
            </a:r>
          </a:p>
          <a:p>
            <a:pPr algn="just">
              <a:spcBef>
                <a:spcPts val="0"/>
              </a:spcBef>
            </a:pPr>
            <a:r>
              <a:rPr lang="en-GB" sz="1400" dirty="0">
                <a:latin typeface="+mn-lt"/>
              </a:rPr>
              <a:t>Under expenditure on procurement of catering services due to COVID-19 Lockdown </a:t>
            </a:r>
            <a:r>
              <a:rPr lang="en-GB" sz="1400" dirty="0" smtClean="0">
                <a:latin typeface="+mn-lt"/>
              </a:rPr>
              <a:t>restrictions.</a:t>
            </a:r>
            <a:endParaRPr lang="en-GB" sz="1400" dirty="0">
              <a:latin typeface="+mn-lt"/>
            </a:endParaRPr>
          </a:p>
          <a:p>
            <a:pPr algn="just">
              <a:spcBef>
                <a:spcPts val="0"/>
              </a:spcBef>
            </a:pPr>
            <a:endParaRPr lang="en-GB" sz="1400" dirty="0">
              <a:latin typeface="+mn-lt"/>
            </a:endParaRPr>
          </a:p>
          <a:p>
            <a:pPr algn="just">
              <a:spcBef>
                <a:spcPts val="0"/>
              </a:spcBef>
            </a:pPr>
            <a:endParaRPr lang="en-ZA" sz="1400" dirty="0">
              <a:solidFill>
                <a:schemeClr val="tx1"/>
              </a:solidFill>
              <a:latin typeface="+mn-lt"/>
              <a:ea typeface="Times New Roman" panose="02020603050405020304" pitchFamily="18" charset="0"/>
            </a:endParaRPr>
          </a:p>
          <a:p>
            <a:pPr algn="just">
              <a:spcBef>
                <a:spcPts val="0"/>
              </a:spcBef>
            </a:pPr>
            <a:endParaRPr lang="en-GB" sz="1400" dirty="0" smtClean="0">
              <a:latin typeface="+mn-lt"/>
            </a:endParaRPr>
          </a:p>
          <a:p>
            <a:pPr algn="just">
              <a:spcBef>
                <a:spcPts val="0"/>
              </a:spcBef>
            </a:pPr>
            <a:endParaRPr lang="en-ZA" sz="1400" dirty="0"/>
          </a:p>
          <a:p>
            <a:pPr algn="just">
              <a:spcBef>
                <a:spcPts val="0"/>
              </a:spcBef>
            </a:pPr>
            <a:endParaRPr lang="en-ZA" sz="1400" dirty="0"/>
          </a:p>
        </p:txBody>
      </p:sp>
    </p:spTree>
    <p:extLst>
      <p:ext uri="{BB962C8B-B14F-4D97-AF65-F5344CB8AC3E}">
        <p14:creationId xmlns:p14="http://schemas.microsoft.com/office/powerpoint/2010/main" xmlns="" val="12364267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336407"/>
          </a:xfrm>
        </p:spPr>
        <p:txBody>
          <a:bodyPr>
            <a:normAutofit fontScale="90000"/>
          </a:bodyPr>
          <a:lstStyle/>
          <a:p>
            <a:pPr algn="ctr"/>
            <a:r>
              <a:rPr lang="en-ZA" sz="1600" b="1" dirty="0" smtClean="0">
                <a:solidFill>
                  <a:prstClr val="black"/>
                </a:solidFill>
              </a:rPr>
              <a:t/>
            </a:r>
            <a:br>
              <a:rPr lang="en-ZA" sz="1600" b="1" dirty="0" smtClean="0">
                <a:solidFill>
                  <a:prstClr val="black"/>
                </a:solidFill>
              </a:rPr>
            </a:br>
            <a:r>
              <a:rPr lang="en-ZA" sz="1600" b="1" dirty="0">
                <a:solidFill>
                  <a:prstClr val="black"/>
                </a:solidFill>
              </a:rPr>
              <a:t/>
            </a:r>
            <a:br>
              <a:rPr lang="en-ZA" sz="1600" b="1" dirty="0">
                <a:solidFill>
                  <a:prstClr val="black"/>
                </a:solidFill>
              </a:rPr>
            </a:br>
            <a:r>
              <a:rPr lang="en-ZA" sz="1600" b="1" dirty="0" smtClean="0">
                <a:solidFill>
                  <a:prstClr val="black"/>
                </a:solidFill>
              </a:rPr>
              <a:t/>
            </a:r>
            <a:br>
              <a:rPr lang="en-ZA" sz="1600" b="1" dirty="0" smtClean="0">
                <a:solidFill>
                  <a:prstClr val="black"/>
                </a:solidFill>
              </a:rPr>
            </a:br>
            <a:r>
              <a:rPr lang="en-ZA" sz="1600" b="1" dirty="0">
                <a:solidFill>
                  <a:srgbClr val="37A76F">
                    <a:lumMod val="75000"/>
                  </a:srgbClr>
                </a:solidFill>
              </a:rPr>
              <a:t>DEPARTMENTAL FINANCIAL </a:t>
            </a:r>
            <a:r>
              <a:rPr lang="en-ZA" sz="1600" b="1" dirty="0" smtClean="0">
                <a:solidFill>
                  <a:srgbClr val="37A76F">
                    <a:lumMod val="75000"/>
                  </a:srgbClr>
                </a:solidFill>
              </a:rPr>
              <a:t>OVERVIEW</a:t>
            </a:r>
            <a:br>
              <a:rPr lang="en-ZA" sz="1600" b="1" dirty="0" smtClean="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endParaRPr lang="en-ZA" sz="1600" b="1" dirty="0">
              <a:solidFill>
                <a:srgbClr val="37A76F">
                  <a:lumMod val="75000"/>
                </a:srgbClr>
              </a:solidFill>
            </a:endParaRPr>
          </a:p>
        </p:txBody>
      </p:sp>
      <p:sp>
        <p:nvSpPr>
          <p:cNvPr id="3" name="Content Placeholder 2"/>
          <p:cNvSpPr>
            <a:spLocks noGrp="1"/>
          </p:cNvSpPr>
          <p:nvPr>
            <p:ph idx="1"/>
          </p:nvPr>
        </p:nvSpPr>
        <p:spPr>
          <a:xfrm>
            <a:off x="198783" y="1466850"/>
            <a:ext cx="8736495" cy="5391150"/>
          </a:xfrm>
        </p:spPr>
        <p:txBody>
          <a:bodyPr>
            <a:noAutofit/>
          </a:bodyPr>
          <a:lstStyle/>
          <a:p>
            <a:pPr marL="0" indent="0" algn="just">
              <a:spcBef>
                <a:spcPts val="0"/>
              </a:spcBef>
              <a:buNone/>
            </a:pPr>
            <a:endParaRPr lang="en-ZA" sz="1400" dirty="0" smtClean="0">
              <a:solidFill>
                <a:srgbClr val="FF0000"/>
              </a:solidFill>
              <a:ea typeface="Times New Roman" panose="02020603050405020304" pitchFamily="18" charset="0"/>
            </a:endParaRPr>
          </a:p>
          <a:p>
            <a:pPr marL="0" indent="0" algn="just">
              <a:spcBef>
                <a:spcPts val="0"/>
              </a:spcBef>
              <a:buNone/>
            </a:pPr>
            <a:r>
              <a:rPr lang="en-ZA" sz="1400" b="1" dirty="0" smtClean="0">
                <a:solidFill>
                  <a:schemeClr val="tx1"/>
                </a:solidFill>
                <a:latin typeface="+mn-lt"/>
                <a:ea typeface="Times New Roman" panose="02020603050405020304" pitchFamily="18" charset="0"/>
              </a:rPr>
              <a:t>National Youth Development – 24.6%</a:t>
            </a:r>
          </a:p>
          <a:p>
            <a:pPr marL="0" indent="0" algn="just">
              <a:spcBef>
                <a:spcPts val="0"/>
              </a:spcBef>
              <a:buNone/>
            </a:pPr>
            <a:endParaRPr lang="en-ZA" sz="1400" b="1" dirty="0" smtClean="0">
              <a:solidFill>
                <a:schemeClr val="tx1"/>
              </a:solidFill>
              <a:latin typeface="+mn-lt"/>
              <a:ea typeface="Times New Roman" panose="02020603050405020304" pitchFamily="18" charset="0"/>
            </a:endParaRPr>
          </a:p>
          <a:p>
            <a:pPr marL="0" indent="0" algn="just">
              <a:lnSpc>
                <a:spcPct val="100000"/>
              </a:lnSpc>
              <a:spcBef>
                <a:spcPts val="0"/>
              </a:spcBef>
              <a:buNone/>
            </a:pPr>
            <a:r>
              <a:rPr lang="en-ZA" sz="1400" dirty="0">
                <a:solidFill>
                  <a:schemeClr val="tx1"/>
                </a:solidFill>
                <a:latin typeface="+mn-lt"/>
                <a:ea typeface="Times New Roman" panose="02020603050405020304" pitchFamily="18" charset="0"/>
              </a:rPr>
              <a:t>The total appropriation in this programme is </a:t>
            </a:r>
            <a:r>
              <a:rPr lang="en-ZA" sz="1400" dirty="0" smtClean="0">
                <a:solidFill>
                  <a:schemeClr val="tx1"/>
                </a:solidFill>
                <a:latin typeface="+mn-lt"/>
                <a:ea typeface="Times New Roman" panose="02020603050405020304" pitchFamily="18" charset="0"/>
              </a:rPr>
              <a:t>R491.3 </a:t>
            </a:r>
            <a:r>
              <a:rPr lang="en-ZA" sz="1400" dirty="0">
                <a:solidFill>
                  <a:schemeClr val="tx1"/>
                </a:solidFill>
                <a:latin typeface="+mn-lt"/>
                <a:ea typeface="Times New Roman" panose="02020603050405020304" pitchFamily="18" charset="0"/>
              </a:rPr>
              <a:t>million, this allocation include an amount of </a:t>
            </a:r>
            <a:r>
              <a:rPr lang="en-ZA" sz="1400" dirty="0" smtClean="0">
                <a:solidFill>
                  <a:schemeClr val="tx1"/>
                </a:solidFill>
                <a:latin typeface="+mn-lt"/>
                <a:ea typeface="Times New Roman" panose="02020603050405020304" pitchFamily="18" charset="0"/>
              </a:rPr>
              <a:t>R478.7 million </a:t>
            </a:r>
            <a:r>
              <a:rPr lang="en-ZA" sz="1400" dirty="0">
                <a:solidFill>
                  <a:schemeClr val="tx1"/>
                </a:solidFill>
                <a:latin typeface="+mn-lt"/>
                <a:ea typeface="Times New Roman" panose="02020603050405020304" pitchFamily="18" charset="0"/>
              </a:rPr>
              <a:t>earmarked for </a:t>
            </a:r>
            <a:r>
              <a:rPr lang="en-ZA" sz="1400" dirty="0" smtClean="0">
                <a:solidFill>
                  <a:schemeClr val="tx1"/>
                </a:solidFill>
                <a:latin typeface="+mn-lt"/>
                <a:ea typeface="Times New Roman" panose="02020603050405020304" pitchFamily="18" charset="0"/>
              </a:rPr>
              <a:t>transfer </a:t>
            </a:r>
            <a:r>
              <a:rPr lang="en-ZA" sz="1400" dirty="0">
                <a:solidFill>
                  <a:schemeClr val="tx1"/>
                </a:solidFill>
                <a:latin typeface="+mn-lt"/>
                <a:ea typeface="Times New Roman" panose="02020603050405020304" pitchFamily="18" charset="0"/>
              </a:rPr>
              <a:t>to </a:t>
            </a:r>
            <a:r>
              <a:rPr lang="en-ZA" sz="1400" dirty="0" smtClean="0">
                <a:solidFill>
                  <a:schemeClr val="tx1"/>
                </a:solidFill>
                <a:latin typeface="+mn-lt"/>
                <a:ea typeface="Times New Roman" panose="02020603050405020304" pitchFamily="18" charset="0"/>
              </a:rPr>
              <a:t>National Youth Development Agency (NYDA). The expenditure incurred up to the quarter under review is R120.9 million or 98.3% of the projected expenditure amounting to R123.1 million.</a:t>
            </a:r>
          </a:p>
          <a:p>
            <a:pPr marL="0" indent="0" algn="just">
              <a:lnSpc>
                <a:spcPct val="100000"/>
              </a:lnSpc>
              <a:spcBef>
                <a:spcPts val="0"/>
              </a:spcBef>
              <a:buNone/>
            </a:pPr>
            <a:endParaRPr lang="en-ZA" sz="1400" dirty="0">
              <a:solidFill>
                <a:schemeClr val="tx1"/>
              </a:solidFill>
              <a:latin typeface="+mn-lt"/>
              <a:ea typeface="Times New Roman" panose="02020603050405020304" pitchFamily="18" charset="0"/>
            </a:endParaRPr>
          </a:p>
          <a:p>
            <a:pPr marL="0" indent="0" algn="just">
              <a:lnSpc>
                <a:spcPct val="100000"/>
              </a:lnSpc>
              <a:spcBef>
                <a:spcPts val="0"/>
              </a:spcBef>
              <a:buNone/>
            </a:pPr>
            <a:r>
              <a:rPr lang="en-ZA" sz="1400" dirty="0" smtClean="0">
                <a:solidFill>
                  <a:schemeClr val="tx1"/>
                </a:solidFill>
                <a:latin typeface="+mn-lt"/>
                <a:ea typeface="Times New Roman" panose="02020603050405020304" pitchFamily="18" charset="0"/>
              </a:rPr>
              <a:t>The underspending on this programme is due to:</a:t>
            </a:r>
            <a:endParaRPr lang="en-ZA" sz="1400" dirty="0">
              <a:solidFill>
                <a:schemeClr val="tx1"/>
              </a:solidFill>
              <a:latin typeface="+mn-lt"/>
              <a:ea typeface="Times New Roman" panose="02020603050405020304" pitchFamily="18" charset="0"/>
            </a:endParaRPr>
          </a:p>
          <a:p>
            <a:pPr marL="0" indent="0" algn="just">
              <a:lnSpc>
                <a:spcPct val="100000"/>
              </a:lnSpc>
              <a:spcBef>
                <a:spcPts val="0"/>
              </a:spcBef>
              <a:buNone/>
            </a:pPr>
            <a:endParaRPr lang="en-ZA" sz="1400" dirty="0">
              <a:solidFill>
                <a:schemeClr val="tx1"/>
              </a:solidFill>
              <a:latin typeface="+mn-lt"/>
              <a:ea typeface="Times New Roman" panose="02020603050405020304" pitchFamily="18" charset="0"/>
            </a:endParaRPr>
          </a:p>
          <a:p>
            <a:pPr lvl="0" algn="just"/>
            <a:r>
              <a:rPr lang="en-US" sz="1400" dirty="0" smtClean="0">
                <a:latin typeface="+mn-lt"/>
              </a:rPr>
              <a:t>The </a:t>
            </a:r>
            <a:r>
              <a:rPr lang="en-US" sz="1400" dirty="0">
                <a:latin typeface="+mn-lt"/>
              </a:rPr>
              <a:t>lower expenditure on compensation of employees </a:t>
            </a:r>
            <a:r>
              <a:rPr lang="en-US" sz="1400" dirty="0" smtClean="0">
                <a:latin typeface="+mn-lt"/>
              </a:rPr>
              <a:t>due </a:t>
            </a:r>
            <a:r>
              <a:rPr lang="en-US" sz="1400" dirty="0">
                <a:latin typeface="+mn-lt"/>
              </a:rPr>
              <a:t>to vacant post that are in the process of being filled. </a:t>
            </a:r>
            <a:endParaRPr lang="en-US" sz="1400" dirty="0" smtClean="0">
              <a:latin typeface="+mn-lt"/>
            </a:endParaRPr>
          </a:p>
          <a:p>
            <a:pPr lvl="0"/>
            <a:r>
              <a:rPr lang="en-US" sz="1400" dirty="0">
                <a:latin typeface="+mn-lt"/>
              </a:rPr>
              <a:t>Planned consultations for the National Youth Policy (NYP) was cancelled and The United Nations Economic Social Youth Forum (UN ECOSOC Youth Forum) planned for April 2020 in New York </a:t>
            </a:r>
            <a:r>
              <a:rPr lang="en-US" sz="1400" dirty="0" smtClean="0">
                <a:latin typeface="+mn-lt"/>
              </a:rPr>
              <a:t>was also </a:t>
            </a:r>
            <a:r>
              <a:rPr lang="en-US" sz="1400" dirty="0">
                <a:latin typeface="+mn-lt"/>
              </a:rPr>
              <a:t>cancelled by the organizers and planned participation in various Provincial and Local Youth Development Forums did not take place due to Covid-19. </a:t>
            </a:r>
            <a:endParaRPr lang="en-ZA" sz="1400" dirty="0">
              <a:latin typeface="+mn-lt"/>
            </a:endParaRPr>
          </a:p>
          <a:p>
            <a:pPr lvl="0"/>
            <a:r>
              <a:rPr lang="en-US" sz="1400" dirty="0">
                <a:latin typeface="+mn-lt"/>
              </a:rPr>
              <a:t>National Youth Development Agency (NYDA) Site Visits could not be conducted in Provinces due to travel restrictions. </a:t>
            </a:r>
            <a:endParaRPr lang="en-US" sz="1400" dirty="0" smtClean="0">
              <a:latin typeface="+mn-lt"/>
            </a:endParaRPr>
          </a:p>
          <a:p>
            <a:pPr lvl="0"/>
            <a:r>
              <a:rPr lang="en-US" sz="1400" dirty="0" smtClean="0">
                <a:latin typeface="+mn-lt"/>
              </a:rPr>
              <a:t>The </a:t>
            </a:r>
            <a:r>
              <a:rPr lang="en-US" sz="1400" dirty="0">
                <a:latin typeface="+mn-lt"/>
              </a:rPr>
              <a:t>National Youth Development Coordinating Forum (NYDCF) did not take place physically, but an online NYDCF took place.</a:t>
            </a:r>
            <a:endParaRPr lang="en-ZA" sz="1400" dirty="0">
              <a:latin typeface="+mn-lt"/>
            </a:endParaRPr>
          </a:p>
          <a:p>
            <a:endParaRPr lang="en-ZA" sz="1400" dirty="0"/>
          </a:p>
          <a:p>
            <a:pPr lvl="0" algn="just"/>
            <a:endParaRPr lang="en-ZA" sz="1400" dirty="0"/>
          </a:p>
          <a:p>
            <a:pPr algn="just"/>
            <a:endParaRPr lang="en-ZA" sz="1400" dirty="0"/>
          </a:p>
          <a:p>
            <a:pPr marL="0" indent="0" algn="just">
              <a:buNone/>
            </a:pPr>
            <a:endParaRPr lang="en-ZA" sz="1400" dirty="0" smtClean="0">
              <a:solidFill>
                <a:srgbClr val="FF0000"/>
              </a:solidFill>
              <a:latin typeface="Calibri" panose="020F0502020204030204" pitchFamily="34" charset="0"/>
              <a:ea typeface="Times New Roman" panose="02020603050405020304" pitchFamily="18" charset="0"/>
            </a:endParaRPr>
          </a:p>
          <a:p>
            <a:pPr marL="0" indent="0" algn="just">
              <a:buNone/>
            </a:pPr>
            <a:endParaRPr lang="en-ZA" sz="1400" dirty="0">
              <a:solidFill>
                <a:srgbClr val="FF0000"/>
              </a:solidFill>
              <a:latin typeface="Calibri" panose="020F0502020204030204" pitchFamily="34" charset="0"/>
              <a:ea typeface="Times New Roman" panose="02020603050405020304" pitchFamily="18" charset="0"/>
            </a:endParaRPr>
          </a:p>
          <a:p>
            <a:pPr marL="0" indent="0" algn="just">
              <a:lnSpc>
                <a:spcPct val="100000"/>
              </a:lnSpc>
              <a:buNone/>
            </a:pPr>
            <a:endParaRPr lang="en-ZA" sz="1400" dirty="0">
              <a:solidFill>
                <a:srgbClr val="FF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xmlns="" val="30017244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74A6C-524B-6448-BD6E-20FF6B56B986}"/>
              </a:ext>
            </a:extLst>
          </p:cNvPr>
          <p:cNvSpPr>
            <a:spLocks noGrp="1"/>
          </p:cNvSpPr>
          <p:nvPr>
            <p:ph type="title"/>
          </p:nvPr>
        </p:nvSpPr>
        <p:spPr>
          <a:xfrm>
            <a:off x="198783" y="1129554"/>
            <a:ext cx="8736495" cy="412376"/>
          </a:xfrm>
        </p:spPr>
        <p:txBody>
          <a:bodyPr>
            <a:normAutofit/>
          </a:bodyPr>
          <a:lstStyle/>
          <a:p>
            <a:pPr lvl="1" algn="ctr" rtl="0">
              <a:lnSpc>
                <a:spcPct val="90000"/>
              </a:lnSpc>
              <a:spcBef>
                <a:spcPct val="0"/>
              </a:spcBef>
            </a:pPr>
            <a:r>
              <a:rPr lang="en-ZA" sz="1400" b="1" kern="1200" dirty="0">
                <a:solidFill>
                  <a:srgbClr val="37A76F">
                    <a:lumMod val="75000"/>
                  </a:srgbClr>
                </a:solidFill>
                <a:latin typeface="Arial" panose="020B0604020202020204" pitchFamily="34" charset="0"/>
                <a:ea typeface="+mj-ea"/>
                <a:cs typeface="Arial" panose="020B0604020202020204" pitchFamily="34" charset="0"/>
              </a:rPr>
              <a:t>OVERALL FINANCIAL PERFORMANCE </a:t>
            </a:r>
            <a:r>
              <a:rPr lang="en-ZA" sz="1400" b="1" kern="1200" dirty="0" smtClean="0">
                <a:solidFill>
                  <a:srgbClr val="37A76F">
                    <a:lumMod val="75000"/>
                  </a:srgbClr>
                </a:solidFill>
                <a:latin typeface="Arial" panose="020B0604020202020204" pitchFamily="34" charset="0"/>
                <a:ea typeface="+mj-ea"/>
                <a:cs typeface="Arial" panose="020B0604020202020204" pitchFamily="34" charset="0"/>
              </a:rPr>
              <a:t>- ECONOMIC </a:t>
            </a:r>
            <a:r>
              <a:rPr lang="en-ZA" sz="1400" b="1" kern="1200" dirty="0">
                <a:solidFill>
                  <a:srgbClr val="37A76F">
                    <a:lumMod val="75000"/>
                  </a:srgbClr>
                </a:solidFill>
                <a:latin typeface="Arial" panose="020B0604020202020204" pitchFamily="34" charset="0"/>
                <a:ea typeface="+mj-ea"/>
                <a:cs typeface="Arial" panose="020B0604020202020204" pitchFamily="34" charset="0"/>
              </a:rPr>
              <a:t>CLASSIFICATION</a:t>
            </a:r>
            <a:endParaRPr lang="en-US" sz="1400" b="1" kern="1200" dirty="0">
              <a:solidFill>
                <a:srgbClr val="37A76F">
                  <a:lumMod val="75000"/>
                </a:srgbClr>
              </a:solidFill>
              <a:latin typeface="Arial" panose="020B0604020202020204" pitchFamily="34" charset="0"/>
              <a:ea typeface="+mj-ea"/>
              <a:cs typeface="Arial" panose="020B0604020202020204" pitchFamily="34" charset="0"/>
            </a:endParaRPr>
          </a:p>
        </p:txBody>
      </p:sp>
      <p:graphicFrame>
        <p:nvGraphicFramePr>
          <p:cNvPr id="5" name="Content Placeholder 4"/>
          <p:cNvGraphicFramePr>
            <a:graphicFrameLocks noGrp="1"/>
          </p:cNvGraphicFramePr>
          <p:nvPr>
            <p:ph idx="1"/>
            <p:extLst/>
          </p:nvPr>
        </p:nvGraphicFramePr>
        <p:xfrm>
          <a:off x="457200" y="1571721"/>
          <a:ext cx="8229600" cy="4546298"/>
        </p:xfrm>
        <a:graphic>
          <a:graphicData uri="http://schemas.openxmlformats.org/drawingml/2006/table">
            <a:tbl>
              <a:tblPr firstRow="1" firstCol="1" bandRow="1"/>
              <a:tblGrid>
                <a:gridCol w="2864230"/>
                <a:gridCol w="1623367"/>
                <a:gridCol w="1450230"/>
                <a:gridCol w="1053868"/>
                <a:gridCol w="1237905"/>
              </a:tblGrid>
              <a:tr h="1166964">
                <a:tc>
                  <a:txBody>
                    <a:bodyPr/>
                    <a:lstStyle/>
                    <a:p>
                      <a:pPr algn="ctr" rtl="0" fontAlgn="ctr"/>
                      <a:r>
                        <a:rPr lang="en-ZA" sz="1200" b="1" i="0" u="none" strike="noStrike" dirty="0">
                          <a:solidFill>
                            <a:srgbClr val="000000"/>
                          </a:solidFill>
                          <a:effectLst/>
                          <a:latin typeface="Arial" panose="020B0604020202020204" pitchFamily="34" charset="0"/>
                        </a:rPr>
                        <a:t> Programme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rtl="0" fontAlgn="ctr"/>
                      <a:r>
                        <a:rPr lang="en-ZA" sz="1200" b="1" i="0" u="none" strike="noStrike" dirty="0" smtClean="0">
                          <a:solidFill>
                            <a:srgbClr val="000000"/>
                          </a:solidFill>
                          <a:effectLst/>
                          <a:latin typeface="Arial" panose="020B0604020202020204" pitchFamily="34" charset="0"/>
                        </a:rPr>
                        <a:t>Original Appropriation</a:t>
                      </a:r>
                      <a:endParaRPr lang="en-ZA"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200" b="1" i="0" u="none" strike="noStrike" dirty="0">
                          <a:solidFill>
                            <a:srgbClr val="000000"/>
                          </a:solidFill>
                          <a:effectLst/>
                          <a:latin typeface="Arial" panose="020B0604020202020204" pitchFamily="34" charset="0"/>
                        </a:rPr>
                        <a:t>Actual Expenditure as at </a:t>
                      </a:r>
                      <a:r>
                        <a:rPr lang="en-ZA" sz="1200" b="1" i="0" u="none" strike="noStrike" dirty="0" smtClean="0">
                          <a:solidFill>
                            <a:srgbClr val="000000"/>
                          </a:solidFill>
                          <a:effectLst/>
                          <a:latin typeface="Arial" panose="020B0604020202020204" pitchFamily="34" charset="0"/>
                        </a:rPr>
                        <a:t>30 June 2020</a:t>
                      </a:r>
                      <a:endParaRPr lang="en-ZA"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200" b="1" i="0" u="none" strike="noStrike" dirty="0" smtClean="0">
                          <a:solidFill>
                            <a:srgbClr val="000000"/>
                          </a:solidFill>
                          <a:effectLst/>
                          <a:latin typeface="Arial" panose="020B0604020202020204" pitchFamily="34" charset="0"/>
                        </a:rPr>
                        <a:t>Available Budget</a:t>
                      </a:r>
                      <a:endParaRPr lang="en-ZA"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200" b="1" i="0" u="none" strike="noStrike" dirty="0">
                          <a:solidFill>
                            <a:srgbClr val="000000"/>
                          </a:solidFill>
                          <a:effectLst/>
                          <a:latin typeface="Arial" panose="020B0604020202020204" pitchFamily="34" charset="0"/>
                        </a:rPr>
                        <a:t> Expenditure as  % of Budget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82762">
                <a:tc>
                  <a:txBody>
                    <a:bodyPr/>
                    <a:lstStyle/>
                    <a:p>
                      <a:pPr marL="0" algn="l"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Compensation of </a:t>
                      </a:r>
                      <a:r>
                        <a:rPr lang="en-ZA" sz="1200" b="0" i="0" u="none" strike="noStrike" kern="1200" dirty="0" smtClean="0">
                          <a:solidFill>
                            <a:srgbClr val="000000"/>
                          </a:solidFill>
                          <a:effectLst/>
                          <a:latin typeface="Arial" panose="020B0604020202020204" pitchFamily="34" charset="0"/>
                          <a:ea typeface="+mn-ea"/>
                          <a:cs typeface="+mn-cs"/>
                        </a:rPr>
                        <a:t>Employees</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121 189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a:t>
                      </a:r>
                      <a:r>
                        <a:rPr lang="en-ZA" sz="1200" b="0" i="0" u="none" strike="noStrike" kern="1200" dirty="0" smtClean="0">
                          <a:solidFill>
                            <a:srgbClr val="000000"/>
                          </a:solidFill>
                          <a:effectLst/>
                          <a:latin typeface="Arial" panose="020B0604020202020204" pitchFamily="34" charset="0"/>
                          <a:ea typeface="+mn-ea"/>
                          <a:cs typeface="+mn-cs"/>
                        </a:rPr>
                        <a:t>24 611</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lnSpc>
                          <a:spcPts val="1300"/>
                        </a:lnSpc>
                        <a:spcBef>
                          <a:spcPts val="150"/>
                        </a:spcBef>
                        <a:spcAft>
                          <a:spcPts val="150"/>
                        </a:spcAft>
                      </a:pPr>
                      <a:r>
                        <a:rPr lang="en-GB" sz="1200" b="0" i="0" u="none" strike="noStrike" kern="1200" dirty="0" smtClean="0">
                          <a:solidFill>
                            <a:srgbClr val="000000"/>
                          </a:solidFill>
                          <a:effectLst/>
                          <a:latin typeface="Arial" panose="020B0604020202020204" pitchFamily="34" charset="0"/>
                          <a:ea typeface="+mn-ea"/>
                          <a:cs typeface="+mn-cs"/>
                        </a:rPr>
                        <a:t>96 578</a:t>
                      </a:r>
                      <a:endParaRPr lang="en-ZA" sz="1200" b="0" i="0" u="none" strike="noStrike" kern="1200" dirty="0">
                        <a:solidFill>
                          <a:srgbClr val="000000"/>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a:t>
                      </a:r>
                      <a:endParaRPr lang="en-ZA" sz="1200" b="0" i="0" u="none" strike="noStrike" kern="1200" dirty="0" smtClean="0">
                        <a:solidFill>
                          <a:srgbClr val="000000"/>
                        </a:solidFill>
                        <a:effectLst/>
                        <a:latin typeface="Arial" panose="020B0604020202020204" pitchFamily="34" charset="0"/>
                        <a:ea typeface="+mn-ea"/>
                        <a:cs typeface="+mn-cs"/>
                      </a:endParaRPr>
                    </a:p>
                    <a:p>
                      <a:pPr marL="0" algn="r" defTabSz="914400" rtl="0" eaLnBrk="1" fontAlgn="b" latinLnBrk="0" hangingPunct="1"/>
                      <a:r>
                        <a:rPr lang="en-ZA" sz="1200" b="0" i="0" u="none" strike="noStrike" kern="1200" dirty="0" smtClean="0">
                          <a:solidFill>
                            <a:srgbClr val="000000"/>
                          </a:solidFill>
                          <a:effectLst/>
                          <a:latin typeface="Arial" panose="020B0604020202020204" pitchFamily="34" charset="0"/>
                          <a:ea typeface="+mn-ea"/>
                          <a:cs typeface="+mn-cs"/>
                        </a:rPr>
                        <a:t> 20.3</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62">
                <a:tc>
                  <a:txBody>
                    <a:bodyPr/>
                    <a:lstStyle/>
                    <a:p>
                      <a:pPr marL="0" algn="l"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Goods and </a:t>
                      </a:r>
                      <a:r>
                        <a:rPr lang="en-ZA" sz="1200" b="0" i="0" u="none" strike="noStrike" kern="1200" dirty="0" smtClean="0">
                          <a:solidFill>
                            <a:srgbClr val="000000"/>
                          </a:solidFill>
                          <a:effectLst/>
                          <a:latin typeface="Arial" panose="020B0604020202020204" pitchFamily="34" charset="0"/>
                          <a:ea typeface="+mn-ea"/>
                          <a:cs typeface="+mn-cs"/>
                        </a:rPr>
                        <a:t>Services</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84 839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a:t>
                      </a:r>
                      <a:r>
                        <a:rPr lang="en-ZA" sz="1200" b="0" i="0" u="none" strike="noStrike" kern="1200" dirty="0" smtClean="0">
                          <a:solidFill>
                            <a:srgbClr val="000000"/>
                          </a:solidFill>
                          <a:effectLst/>
                          <a:latin typeface="Arial" panose="020B0604020202020204" pitchFamily="34" charset="0"/>
                          <a:ea typeface="+mn-ea"/>
                          <a:cs typeface="+mn-cs"/>
                        </a:rPr>
                        <a:t>8 388</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lnSpc>
                          <a:spcPts val="1300"/>
                        </a:lnSpc>
                        <a:spcBef>
                          <a:spcPts val="150"/>
                        </a:spcBef>
                        <a:spcAft>
                          <a:spcPts val="150"/>
                        </a:spcAft>
                      </a:pPr>
                      <a:r>
                        <a:rPr lang="en-GB" sz="1200" b="0" i="0" u="none" strike="noStrike" kern="1200" dirty="0" smtClean="0">
                          <a:solidFill>
                            <a:srgbClr val="000000"/>
                          </a:solidFill>
                          <a:effectLst/>
                          <a:latin typeface="Arial" panose="020B0604020202020204" pitchFamily="34" charset="0"/>
                          <a:ea typeface="+mn-ea"/>
                          <a:cs typeface="+mn-cs"/>
                        </a:rPr>
                        <a:t>76 451</a:t>
                      </a:r>
                      <a:endParaRPr lang="en-ZA" sz="1200" b="0" i="0" u="none" strike="noStrike" kern="1200" dirty="0">
                        <a:solidFill>
                          <a:srgbClr val="000000"/>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a:t>
                      </a:r>
                      <a:endParaRPr lang="en-ZA" sz="1200" b="0" i="0" u="none" strike="noStrike" kern="1200" dirty="0" smtClean="0">
                        <a:solidFill>
                          <a:srgbClr val="000000"/>
                        </a:solidFill>
                        <a:effectLst/>
                        <a:latin typeface="Arial" panose="020B0604020202020204" pitchFamily="34" charset="0"/>
                        <a:ea typeface="+mn-ea"/>
                        <a:cs typeface="+mn-cs"/>
                      </a:endParaRPr>
                    </a:p>
                    <a:p>
                      <a:pPr marL="0" algn="r" defTabSz="914400" rtl="0" eaLnBrk="1" fontAlgn="b" latinLnBrk="0" hangingPunct="1"/>
                      <a:r>
                        <a:rPr lang="en-ZA" sz="1200" b="0" i="0" u="none" strike="noStrike" kern="1200" dirty="0" smtClean="0">
                          <a:solidFill>
                            <a:srgbClr val="000000"/>
                          </a:solidFill>
                          <a:effectLst/>
                          <a:latin typeface="Arial" panose="020B0604020202020204" pitchFamily="34" charset="0"/>
                          <a:ea typeface="+mn-ea"/>
                          <a:cs typeface="+mn-cs"/>
                        </a:rPr>
                        <a:t>9.9</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62">
                <a:tc>
                  <a:txBody>
                    <a:bodyPr/>
                    <a:lstStyle/>
                    <a:p>
                      <a:pPr marL="0" algn="l"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Provincial and </a:t>
                      </a:r>
                      <a:r>
                        <a:rPr lang="en-ZA" sz="1200" b="0" i="0" u="none" strike="noStrike" kern="1200" dirty="0" smtClean="0">
                          <a:solidFill>
                            <a:srgbClr val="000000"/>
                          </a:solidFill>
                          <a:effectLst/>
                          <a:latin typeface="Arial" panose="020B0604020202020204" pitchFamily="34" charset="0"/>
                          <a:ea typeface="+mn-ea"/>
                          <a:cs typeface="+mn-cs"/>
                        </a:rPr>
                        <a:t>Local Governments</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16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lnSpc>
                          <a:spcPts val="1300"/>
                        </a:lnSpc>
                        <a:spcBef>
                          <a:spcPts val="150"/>
                        </a:spcBef>
                        <a:spcAft>
                          <a:spcPts val="150"/>
                        </a:spcAft>
                      </a:pPr>
                      <a:r>
                        <a:rPr lang="en-GB" sz="1200" b="0" i="0" u="none" strike="noStrike" kern="1200" dirty="0" smtClean="0">
                          <a:solidFill>
                            <a:srgbClr val="000000"/>
                          </a:solidFill>
                          <a:effectLst/>
                          <a:latin typeface="Arial" panose="020B0604020202020204" pitchFamily="34" charset="0"/>
                          <a:ea typeface="+mn-ea"/>
                          <a:cs typeface="+mn-cs"/>
                        </a:rPr>
                        <a:t>16</a:t>
                      </a:r>
                      <a:endParaRPr lang="en-ZA" sz="1200" b="0" i="0" u="none" strike="noStrike" kern="1200" dirty="0">
                        <a:solidFill>
                          <a:srgbClr val="000000"/>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a:t>
                      </a:r>
                      <a:endParaRPr lang="en-ZA" sz="1200" b="0" i="0" u="none" strike="noStrike" kern="1200" dirty="0" smtClean="0">
                        <a:solidFill>
                          <a:srgbClr val="000000"/>
                        </a:solidFill>
                        <a:effectLst/>
                        <a:latin typeface="Arial" panose="020B0604020202020204" pitchFamily="34" charset="0"/>
                        <a:ea typeface="+mn-ea"/>
                        <a:cs typeface="+mn-cs"/>
                      </a:endParaRPr>
                    </a:p>
                    <a:p>
                      <a:pPr marL="0" algn="r" defTabSz="914400" rtl="0" eaLnBrk="1" fontAlgn="b" latinLnBrk="0" hangingPunct="1"/>
                      <a:r>
                        <a:rPr lang="en-ZA" sz="1200" b="0" i="0" u="none" strike="noStrike" kern="1200" dirty="0" smtClean="0">
                          <a:solidFill>
                            <a:srgbClr val="000000"/>
                          </a:solidFill>
                          <a:effectLst/>
                          <a:latin typeface="Arial" panose="020B0604020202020204" pitchFamily="34" charset="0"/>
                          <a:ea typeface="+mn-ea"/>
                          <a:cs typeface="+mn-cs"/>
                        </a:rPr>
                        <a:t>0.0 </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62">
                <a:tc>
                  <a:txBody>
                    <a:bodyPr/>
                    <a:lstStyle/>
                    <a:p>
                      <a:pPr marL="0" algn="l"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Departmental </a:t>
                      </a:r>
                      <a:r>
                        <a:rPr lang="en-ZA" sz="1200" b="0" i="0" u="none" strike="noStrike" kern="1200" dirty="0" smtClean="0">
                          <a:solidFill>
                            <a:srgbClr val="000000"/>
                          </a:solidFill>
                          <a:effectLst/>
                          <a:latin typeface="Arial" panose="020B0604020202020204" pitchFamily="34" charset="0"/>
                          <a:ea typeface="+mn-ea"/>
                          <a:cs typeface="+mn-cs"/>
                        </a:rPr>
                        <a:t>Agencies </a:t>
                      </a:r>
                      <a:r>
                        <a:rPr lang="en-ZA" sz="1200" b="0" i="0" u="none" strike="noStrike" kern="1200" dirty="0">
                          <a:solidFill>
                            <a:srgbClr val="000000"/>
                          </a:solidFill>
                          <a:effectLst/>
                          <a:latin typeface="Arial" panose="020B0604020202020204" pitchFamily="34" charset="0"/>
                          <a:ea typeface="+mn-ea"/>
                          <a:cs typeface="+mn-cs"/>
                        </a:rPr>
                        <a:t>and </a:t>
                      </a:r>
                      <a:r>
                        <a:rPr lang="en-ZA" sz="1200" b="0" i="0" u="none" strike="noStrike" kern="1200" dirty="0" smtClean="0">
                          <a:solidFill>
                            <a:srgbClr val="000000"/>
                          </a:solidFill>
                          <a:effectLst/>
                          <a:latin typeface="Arial" panose="020B0604020202020204" pitchFamily="34" charset="0"/>
                          <a:ea typeface="+mn-ea"/>
                          <a:cs typeface="+mn-cs"/>
                        </a:rPr>
                        <a:t>Accounts</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568 563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a:t>
                      </a:r>
                      <a:r>
                        <a:rPr lang="en-ZA" sz="1200" b="0" i="0" u="none" strike="noStrike" kern="1200" dirty="0" smtClean="0">
                          <a:solidFill>
                            <a:srgbClr val="000000"/>
                          </a:solidFill>
                          <a:effectLst/>
                          <a:latin typeface="Arial" panose="020B0604020202020204" pitchFamily="34" charset="0"/>
                          <a:ea typeface="+mn-ea"/>
                          <a:cs typeface="+mn-cs"/>
                        </a:rPr>
                        <a:t>142 467</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lnSpc>
                          <a:spcPts val="1300"/>
                        </a:lnSpc>
                        <a:spcBef>
                          <a:spcPts val="150"/>
                        </a:spcBef>
                        <a:spcAft>
                          <a:spcPts val="150"/>
                        </a:spcAft>
                      </a:pPr>
                      <a:r>
                        <a:rPr lang="en-GB" sz="1200" b="0" i="0" u="none" strike="noStrike" kern="1200" dirty="0">
                          <a:solidFill>
                            <a:srgbClr val="000000"/>
                          </a:solidFill>
                          <a:effectLst/>
                          <a:latin typeface="Arial" panose="020B0604020202020204" pitchFamily="34" charset="0"/>
                          <a:ea typeface="+mn-ea"/>
                          <a:cs typeface="+mn-cs"/>
                        </a:rPr>
                        <a:t> </a:t>
                      </a:r>
                      <a:r>
                        <a:rPr lang="en-GB" sz="1200" b="0" i="0" u="none" strike="noStrike" kern="1200" dirty="0" smtClean="0">
                          <a:solidFill>
                            <a:srgbClr val="000000"/>
                          </a:solidFill>
                          <a:effectLst/>
                          <a:latin typeface="Arial" panose="020B0604020202020204" pitchFamily="34" charset="0"/>
                          <a:ea typeface="+mn-ea"/>
                          <a:cs typeface="+mn-cs"/>
                        </a:rPr>
                        <a:t>426 096 </a:t>
                      </a:r>
                      <a:endParaRPr lang="en-ZA" sz="1200" b="0" i="0" u="none" strike="noStrike" kern="1200" dirty="0">
                        <a:solidFill>
                          <a:srgbClr val="000000"/>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a:t>
                      </a:r>
                      <a:endParaRPr lang="en-ZA" sz="1200" b="0" i="0" u="none" strike="noStrike" kern="1200" dirty="0" smtClean="0">
                        <a:solidFill>
                          <a:srgbClr val="000000"/>
                        </a:solidFill>
                        <a:effectLst/>
                        <a:latin typeface="Arial" panose="020B0604020202020204" pitchFamily="34" charset="0"/>
                        <a:ea typeface="+mn-ea"/>
                        <a:cs typeface="+mn-cs"/>
                      </a:endParaRPr>
                    </a:p>
                    <a:p>
                      <a:pPr marL="0" algn="r" defTabSz="914400" rtl="0" eaLnBrk="1" fontAlgn="b" latinLnBrk="0" hangingPunct="1"/>
                      <a:r>
                        <a:rPr lang="en-ZA" sz="1200" b="0" i="0" u="none" strike="noStrike" kern="1200" dirty="0" smtClean="0">
                          <a:solidFill>
                            <a:srgbClr val="000000"/>
                          </a:solidFill>
                          <a:effectLst/>
                          <a:latin typeface="Arial" panose="020B0604020202020204" pitchFamily="34" charset="0"/>
                          <a:ea typeface="+mn-ea"/>
                          <a:cs typeface="+mn-cs"/>
                        </a:rPr>
                        <a:t>25.1</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62">
                <a:tc>
                  <a:txBody>
                    <a:bodyPr/>
                    <a:lstStyle/>
                    <a:p>
                      <a:pPr marL="0" algn="l"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Households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202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smtClean="0">
                          <a:solidFill>
                            <a:srgbClr val="000000"/>
                          </a:solidFill>
                          <a:effectLst/>
                          <a:latin typeface="Arial" panose="020B0604020202020204" pitchFamily="34" charset="0"/>
                          <a:ea typeface="+mn-ea"/>
                          <a:cs typeface="+mn-cs"/>
                        </a:rPr>
                        <a:t>41                               </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lnSpc>
                          <a:spcPts val="1300"/>
                        </a:lnSpc>
                        <a:spcBef>
                          <a:spcPts val="150"/>
                        </a:spcBef>
                        <a:spcAft>
                          <a:spcPts val="150"/>
                        </a:spcAft>
                      </a:pPr>
                      <a:r>
                        <a:rPr lang="en-GB" sz="1200" b="0" i="0" u="none" strike="noStrike" kern="1200" dirty="0">
                          <a:solidFill>
                            <a:srgbClr val="000000"/>
                          </a:solidFill>
                          <a:effectLst/>
                          <a:latin typeface="Arial" panose="020B0604020202020204" pitchFamily="34" charset="0"/>
                          <a:ea typeface="+mn-ea"/>
                          <a:cs typeface="+mn-cs"/>
                        </a:rPr>
                        <a:t> </a:t>
                      </a:r>
                      <a:r>
                        <a:rPr lang="en-GB" sz="1200" b="0" i="0" u="none" strike="noStrike" kern="1200" dirty="0" smtClean="0">
                          <a:solidFill>
                            <a:srgbClr val="000000"/>
                          </a:solidFill>
                          <a:effectLst/>
                          <a:latin typeface="Arial" panose="020B0604020202020204" pitchFamily="34" charset="0"/>
                          <a:ea typeface="+mn-ea"/>
                          <a:cs typeface="+mn-cs"/>
                        </a:rPr>
                        <a:t>161 </a:t>
                      </a:r>
                      <a:endParaRPr lang="en-ZA" sz="1200" b="0" i="0" u="none" strike="noStrike" kern="1200" dirty="0">
                        <a:solidFill>
                          <a:srgbClr val="000000"/>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smtClean="0">
                          <a:solidFill>
                            <a:srgbClr val="000000"/>
                          </a:solidFill>
                          <a:effectLst/>
                          <a:latin typeface="Arial" panose="020B0604020202020204" pitchFamily="34" charset="0"/>
                          <a:ea typeface="+mn-ea"/>
                          <a:cs typeface="+mn-cs"/>
                        </a:rPr>
                        <a:t>   </a:t>
                      </a:r>
                    </a:p>
                    <a:p>
                      <a:pPr marL="0" algn="r" defTabSz="914400" rtl="0" eaLnBrk="1" fontAlgn="b" latinLnBrk="0" hangingPunct="1"/>
                      <a:r>
                        <a:rPr lang="en-ZA" sz="1200" b="0" i="0" u="none" strike="noStrike" kern="1200" dirty="0" smtClean="0">
                          <a:solidFill>
                            <a:srgbClr val="000000"/>
                          </a:solidFill>
                          <a:effectLst/>
                          <a:latin typeface="Arial" panose="020B0604020202020204" pitchFamily="34" charset="0"/>
                          <a:ea typeface="+mn-ea"/>
                          <a:cs typeface="+mn-cs"/>
                        </a:rPr>
                        <a:t> 20.1</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62">
                <a:tc>
                  <a:txBody>
                    <a:bodyPr/>
                    <a:lstStyle/>
                    <a:p>
                      <a:pPr marL="0" algn="l"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Machinery and </a:t>
                      </a:r>
                      <a:r>
                        <a:rPr lang="en-ZA" sz="1200" b="0" i="0" u="none" strike="noStrike" kern="1200" dirty="0" smtClean="0">
                          <a:solidFill>
                            <a:srgbClr val="000000"/>
                          </a:solidFill>
                          <a:effectLst/>
                          <a:latin typeface="Arial" panose="020B0604020202020204" pitchFamily="34" charset="0"/>
                          <a:ea typeface="+mn-ea"/>
                          <a:cs typeface="+mn-cs"/>
                        </a:rPr>
                        <a:t>Equipment</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3 681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a:t>
                      </a:r>
                      <a:r>
                        <a:rPr lang="en-ZA" sz="1200" b="0" i="0" u="none" strike="noStrike" kern="1200" dirty="0" smtClean="0">
                          <a:solidFill>
                            <a:srgbClr val="000000"/>
                          </a:solidFill>
                          <a:effectLst/>
                          <a:latin typeface="Arial" panose="020B0604020202020204" pitchFamily="34" charset="0"/>
                          <a:ea typeface="+mn-ea"/>
                          <a:cs typeface="+mn-cs"/>
                        </a:rPr>
                        <a:t>168</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lnSpc>
                          <a:spcPts val="1300"/>
                        </a:lnSpc>
                        <a:spcBef>
                          <a:spcPts val="150"/>
                        </a:spcBef>
                        <a:spcAft>
                          <a:spcPts val="150"/>
                        </a:spcAft>
                      </a:pPr>
                      <a:r>
                        <a:rPr lang="en-ZA" sz="1200" b="0" i="0" u="none" strike="noStrike" kern="1200" dirty="0" smtClean="0">
                          <a:solidFill>
                            <a:srgbClr val="000000"/>
                          </a:solidFill>
                          <a:effectLst/>
                          <a:latin typeface="Arial" panose="020B0604020202020204" pitchFamily="34" charset="0"/>
                          <a:ea typeface="+mn-ea"/>
                          <a:cs typeface="+mn-cs"/>
                        </a:rPr>
                        <a:t>3 513</a:t>
                      </a:r>
                      <a:endParaRPr lang="en-ZA" sz="1200" b="0" i="0" u="none" strike="noStrike" kern="1200" dirty="0">
                        <a:solidFill>
                          <a:srgbClr val="000000"/>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0" i="0" u="none" strike="noStrike" kern="1200" dirty="0" smtClean="0">
                          <a:solidFill>
                            <a:srgbClr val="000000"/>
                          </a:solidFill>
                          <a:effectLst/>
                          <a:latin typeface="Arial" panose="020B0604020202020204" pitchFamily="34" charset="0"/>
                          <a:ea typeface="+mn-ea"/>
                          <a:cs typeface="+mn-cs"/>
                        </a:rPr>
                        <a:t>4.6</a:t>
                      </a:r>
                      <a:endParaRPr lang="en-ZA" sz="12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62">
                <a:tc>
                  <a:txBody>
                    <a:bodyPr/>
                    <a:lstStyle/>
                    <a:p>
                      <a:pPr marL="0" algn="l" defTabSz="914400" rtl="0" eaLnBrk="1" fontAlgn="b" latinLnBrk="0" hangingPunct="1"/>
                      <a:r>
                        <a:rPr lang="en-ZA" sz="1200" b="1" i="0" u="none" strike="noStrike" kern="1200" dirty="0">
                          <a:solidFill>
                            <a:srgbClr val="000000"/>
                          </a:solidFill>
                          <a:effectLst/>
                          <a:latin typeface="Arial" panose="020B0604020202020204" pitchFamily="34" charset="0"/>
                          <a:ea typeface="+mn-ea"/>
                          <a:cs typeface="+mn-cs"/>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lnSpc>
                          <a:spcPts val="1300"/>
                        </a:lnSpc>
                        <a:spcBef>
                          <a:spcPts val="150"/>
                        </a:spcBef>
                        <a:spcAft>
                          <a:spcPts val="150"/>
                        </a:spcAft>
                      </a:pPr>
                      <a:r>
                        <a:rPr lang="en-GB" sz="1200" b="1" i="0" u="none" strike="noStrike" kern="1200" dirty="0">
                          <a:solidFill>
                            <a:srgbClr val="000000"/>
                          </a:solidFill>
                          <a:effectLst/>
                          <a:latin typeface="Arial" panose="020B0604020202020204" pitchFamily="34" charset="0"/>
                          <a:ea typeface="+mn-ea"/>
                          <a:cs typeface="+mn-cs"/>
                        </a:rPr>
                        <a:t> </a:t>
                      </a:r>
                      <a:r>
                        <a:rPr lang="en-GB" sz="1200" b="1" i="0" u="none" strike="noStrike" kern="1200" dirty="0" smtClean="0">
                          <a:solidFill>
                            <a:srgbClr val="000000"/>
                          </a:solidFill>
                          <a:effectLst/>
                          <a:latin typeface="Arial" panose="020B0604020202020204" pitchFamily="34" charset="0"/>
                          <a:ea typeface="+mn-ea"/>
                          <a:cs typeface="+mn-cs"/>
                        </a:rPr>
                        <a:t>778 490</a:t>
                      </a:r>
                      <a:endParaRPr lang="en-ZA" sz="1200" b="1" i="0" u="none" strike="noStrike" kern="1200" dirty="0">
                        <a:solidFill>
                          <a:srgbClr val="000000"/>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lnSpc>
                          <a:spcPts val="1300"/>
                        </a:lnSpc>
                        <a:spcBef>
                          <a:spcPts val="150"/>
                        </a:spcBef>
                        <a:spcAft>
                          <a:spcPts val="150"/>
                        </a:spcAft>
                      </a:pPr>
                      <a:r>
                        <a:rPr lang="en-GB" sz="1200" b="1" i="0" u="none" strike="noStrike" kern="1200" dirty="0" smtClean="0">
                          <a:solidFill>
                            <a:srgbClr val="000000"/>
                          </a:solidFill>
                          <a:effectLst/>
                          <a:latin typeface="Arial" panose="020B0604020202020204" pitchFamily="34" charset="0"/>
                          <a:ea typeface="+mn-ea"/>
                          <a:cs typeface="+mn-cs"/>
                        </a:rPr>
                        <a:t>175 675</a:t>
                      </a:r>
                      <a:endParaRPr lang="en-ZA" sz="1200" b="1" i="0" u="none" strike="noStrike" kern="1200" dirty="0">
                        <a:solidFill>
                          <a:srgbClr val="000000"/>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lnSpc>
                          <a:spcPts val="1300"/>
                        </a:lnSpc>
                        <a:spcBef>
                          <a:spcPts val="150"/>
                        </a:spcBef>
                        <a:spcAft>
                          <a:spcPts val="150"/>
                        </a:spcAft>
                      </a:pPr>
                      <a:r>
                        <a:rPr lang="en-GB" sz="1200" b="1" i="0" u="none" strike="noStrike" kern="1200" dirty="0" smtClean="0">
                          <a:solidFill>
                            <a:srgbClr val="000000"/>
                          </a:solidFill>
                          <a:effectLst/>
                          <a:latin typeface="Arial" panose="020B0604020202020204" pitchFamily="34" charset="0"/>
                          <a:ea typeface="+mn-ea"/>
                          <a:cs typeface="+mn-cs"/>
                        </a:rPr>
                        <a:t>602 815</a:t>
                      </a:r>
                      <a:endParaRPr lang="en-ZA" sz="1200" b="1" i="0" u="none" strike="noStrike" kern="1200" dirty="0">
                        <a:solidFill>
                          <a:srgbClr val="000000"/>
                        </a:solidFill>
                        <a:effectLst/>
                        <a:latin typeface="Arial" panose="020B0604020202020204" pitchFamily="34" charset="0"/>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smtClean="0">
                          <a:solidFill>
                            <a:srgbClr val="000000"/>
                          </a:solidFill>
                          <a:effectLst/>
                          <a:latin typeface="Arial" panose="020B0604020202020204" pitchFamily="34" charset="0"/>
                          <a:ea typeface="+mn-ea"/>
                          <a:cs typeface="+mn-cs"/>
                        </a:rPr>
                        <a:t>    </a:t>
                      </a:r>
                    </a:p>
                    <a:p>
                      <a:pPr marL="0" algn="r" defTabSz="914400" rtl="0" eaLnBrk="1" fontAlgn="b" latinLnBrk="0" hangingPunct="1"/>
                      <a:r>
                        <a:rPr lang="en-ZA" sz="1200" b="1" i="0" u="none" strike="noStrike" kern="1200" dirty="0" smtClean="0">
                          <a:solidFill>
                            <a:srgbClr val="000000"/>
                          </a:solidFill>
                          <a:effectLst/>
                          <a:latin typeface="Arial" panose="020B0604020202020204" pitchFamily="34" charset="0"/>
                          <a:ea typeface="+mn-ea"/>
                          <a:cs typeface="+mn-cs"/>
                        </a:rPr>
                        <a:t> 22.6</a:t>
                      </a:r>
                      <a:endParaRPr lang="en-ZA" sz="1200" b="1"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14487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120398"/>
            <a:ext cx="8736495" cy="336407"/>
          </a:xfrm>
        </p:spPr>
        <p:txBody>
          <a:bodyPr>
            <a:normAutofit fontScale="90000"/>
          </a:bodyPr>
          <a:lstStyle/>
          <a:p>
            <a:pPr algn="ctr"/>
            <a:r>
              <a:rPr lang="en-ZA" sz="1600" b="1" dirty="0" smtClean="0">
                <a:solidFill>
                  <a:prstClr val="black"/>
                </a:solidFill>
              </a:rPr>
              <a:t/>
            </a:r>
            <a:br>
              <a:rPr lang="en-ZA" sz="1600" b="1" dirty="0" smtClean="0">
                <a:solidFill>
                  <a:prstClr val="black"/>
                </a:solidFill>
              </a:rPr>
            </a:br>
            <a:r>
              <a:rPr lang="en-ZA" sz="1600" b="1" dirty="0">
                <a:solidFill>
                  <a:prstClr val="black"/>
                </a:solidFill>
              </a:rPr>
              <a:t/>
            </a:r>
            <a:br>
              <a:rPr lang="en-ZA" sz="1600" b="1" dirty="0">
                <a:solidFill>
                  <a:prstClr val="black"/>
                </a:solidFill>
              </a:rPr>
            </a:br>
            <a:r>
              <a:rPr lang="en-ZA" sz="1600" b="1" dirty="0" smtClean="0">
                <a:solidFill>
                  <a:prstClr val="black"/>
                </a:solidFill>
              </a:rPr>
              <a:t/>
            </a:r>
            <a:br>
              <a:rPr lang="en-ZA" sz="1600" b="1" dirty="0" smtClean="0">
                <a:solidFill>
                  <a:prstClr val="black"/>
                </a:solidFill>
              </a:rPr>
            </a:br>
            <a:r>
              <a:rPr lang="en-ZA" sz="1600" b="1" dirty="0">
                <a:solidFill>
                  <a:srgbClr val="37A76F">
                    <a:lumMod val="75000"/>
                  </a:srgbClr>
                </a:solidFill>
              </a:rPr>
              <a:t>DEPARTMENTAL FINANCIAL </a:t>
            </a:r>
            <a:r>
              <a:rPr lang="en-ZA" sz="1600" b="1" dirty="0" smtClean="0">
                <a:solidFill>
                  <a:srgbClr val="37A76F">
                    <a:lumMod val="75000"/>
                  </a:srgbClr>
                </a:solidFill>
              </a:rPr>
              <a:t>OVERVIEW - ECINOMIC CLASSIFICATION</a:t>
            </a:r>
            <a:br>
              <a:rPr lang="en-ZA" sz="1600" b="1" dirty="0" smtClean="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endParaRPr lang="en-ZA" sz="1600" b="1" dirty="0">
              <a:solidFill>
                <a:srgbClr val="37A76F">
                  <a:lumMod val="75000"/>
                </a:srgbClr>
              </a:solidFill>
            </a:endParaRPr>
          </a:p>
        </p:txBody>
      </p:sp>
      <p:sp>
        <p:nvSpPr>
          <p:cNvPr id="3" name="Content Placeholder 2"/>
          <p:cNvSpPr>
            <a:spLocks noGrp="1"/>
          </p:cNvSpPr>
          <p:nvPr>
            <p:ph idx="1"/>
          </p:nvPr>
        </p:nvSpPr>
        <p:spPr>
          <a:xfrm>
            <a:off x="0" y="1628186"/>
            <a:ext cx="8935277" cy="5229814"/>
          </a:xfrm>
        </p:spPr>
        <p:txBody>
          <a:bodyPr>
            <a:noAutofit/>
          </a:bodyPr>
          <a:lstStyle/>
          <a:p>
            <a:pPr marL="0" lvl="0" indent="0" algn="just">
              <a:buNone/>
            </a:pPr>
            <a:r>
              <a:rPr lang="en-ZA" sz="1400" b="1" dirty="0">
                <a:solidFill>
                  <a:prstClr val="black"/>
                </a:solidFill>
                <a:latin typeface="+mn-lt"/>
                <a:ea typeface="Times New Roman" panose="02020603050405020304" pitchFamily="18" charset="0"/>
              </a:rPr>
              <a:t>Compensation of Employees (CoE) - 20.3%</a:t>
            </a:r>
          </a:p>
          <a:p>
            <a:pPr marL="0" lvl="0" indent="0" algn="just">
              <a:buNone/>
            </a:pPr>
            <a:r>
              <a:rPr lang="en-ZA" sz="1400" dirty="0">
                <a:solidFill>
                  <a:prstClr val="black"/>
                </a:solidFill>
                <a:latin typeface="+mn-lt"/>
                <a:ea typeface="Times New Roman" panose="02020603050405020304" pitchFamily="18" charset="0"/>
              </a:rPr>
              <a:t>The </a:t>
            </a:r>
            <a:r>
              <a:rPr lang="en-ZA" sz="1400" dirty="0" smtClean="0">
                <a:solidFill>
                  <a:prstClr val="black"/>
                </a:solidFill>
                <a:latin typeface="+mn-lt"/>
                <a:ea typeface="Times New Roman" panose="02020603050405020304" pitchFamily="18" charset="0"/>
              </a:rPr>
              <a:t>original appropriation </a:t>
            </a:r>
            <a:r>
              <a:rPr lang="en-ZA" sz="1400" dirty="0">
                <a:solidFill>
                  <a:prstClr val="black"/>
                </a:solidFill>
                <a:latin typeface="+mn-lt"/>
                <a:ea typeface="Times New Roman" panose="02020603050405020304" pitchFamily="18" charset="0"/>
              </a:rPr>
              <a:t>is </a:t>
            </a:r>
            <a:r>
              <a:rPr lang="en-ZA" sz="1400" dirty="0" smtClean="0">
                <a:solidFill>
                  <a:prstClr val="black"/>
                </a:solidFill>
                <a:latin typeface="+mn-lt"/>
                <a:ea typeface="Times New Roman" panose="02020603050405020304" pitchFamily="18" charset="0"/>
              </a:rPr>
              <a:t>R121.2 </a:t>
            </a:r>
            <a:r>
              <a:rPr lang="en-ZA" sz="1400" dirty="0">
                <a:solidFill>
                  <a:prstClr val="black"/>
                </a:solidFill>
                <a:latin typeface="+mn-lt"/>
                <a:ea typeface="Times New Roman" panose="02020603050405020304" pitchFamily="18" charset="0"/>
              </a:rPr>
              <a:t>million with actual expenditure of </a:t>
            </a:r>
            <a:r>
              <a:rPr lang="en-ZA" sz="1400" dirty="0" smtClean="0">
                <a:solidFill>
                  <a:prstClr val="black"/>
                </a:solidFill>
                <a:latin typeface="+mn-lt"/>
                <a:ea typeface="Times New Roman" panose="02020603050405020304" pitchFamily="18" charset="0"/>
              </a:rPr>
              <a:t>R24.6 </a:t>
            </a:r>
            <a:r>
              <a:rPr lang="en-ZA" sz="1400" dirty="0">
                <a:solidFill>
                  <a:prstClr val="black"/>
                </a:solidFill>
                <a:latin typeface="+mn-lt"/>
                <a:ea typeface="Times New Roman" panose="02020603050405020304" pitchFamily="18" charset="0"/>
              </a:rPr>
              <a:t>million </a:t>
            </a:r>
            <a:r>
              <a:rPr lang="en-ZA" sz="1400" dirty="0" smtClean="0">
                <a:solidFill>
                  <a:prstClr val="black"/>
                </a:solidFill>
                <a:latin typeface="+mn-lt"/>
                <a:ea typeface="Times New Roman" panose="02020603050405020304" pitchFamily="18" charset="0"/>
              </a:rPr>
              <a:t>and the expenditure </a:t>
            </a:r>
            <a:r>
              <a:rPr lang="en-ZA" sz="1400" dirty="0">
                <a:solidFill>
                  <a:prstClr val="black"/>
                </a:solidFill>
                <a:latin typeface="+mn-lt"/>
                <a:ea typeface="Times New Roman" panose="02020603050405020304" pitchFamily="18" charset="0"/>
              </a:rPr>
              <a:t>translate to 20.3%. The lower expenditure than the expected norm at this period of the financial year is due to:</a:t>
            </a:r>
          </a:p>
          <a:p>
            <a:pPr marL="0" lvl="0" indent="0" algn="just">
              <a:buNone/>
            </a:pPr>
            <a:endParaRPr lang="en-ZA" sz="1400" dirty="0" smtClean="0">
              <a:solidFill>
                <a:prstClr val="black"/>
              </a:solidFill>
              <a:latin typeface="+mn-lt"/>
              <a:ea typeface="Times New Roman" panose="02020603050405020304" pitchFamily="18" charset="0"/>
            </a:endParaRPr>
          </a:p>
          <a:p>
            <a:pPr lvl="0" algn="just">
              <a:lnSpc>
                <a:spcPct val="100000"/>
              </a:lnSpc>
              <a:spcBef>
                <a:spcPts val="0"/>
              </a:spcBef>
            </a:pPr>
            <a:r>
              <a:rPr lang="en-ZA" sz="1400" dirty="0" smtClean="0">
                <a:solidFill>
                  <a:prstClr val="black"/>
                </a:solidFill>
                <a:latin typeface="+mn-lt"/>
                <a:ea typeface="Times New Roman" panose="02020603050405020304" pitchFamily="18" charset="0"/>
              </a:rPr>
              <a:t>Vacant </a:t>
            </a:r>
            <a:r>
              <a:rPr lang="en-ZA" sz="1400" dirty="0">
                <a:solidFill>
                  <a:prstClr val="black"/>
                </a:solidFill>
                <a:latin typeface="+mn-lt"/>
                <a:ea typeface="Times New Roman" panose="02020603050405020304" pitchFamily="18" charset="0"/>
              </a:rPr>
              <a:t>posts that are in the process of being filled</a:t>
            </a:r>
          </a:p>
          <a:p>
            <a:pPr marL="0" lvl="0" indent="0" algn="just">
              <a:lnSpc>
                <a:spcPct val="100000"/>
              </a:lnSpc>
              <a:spcBef>
                <a:spcPts val="0"/>
              </a:spcBef>
              <a:buNone/>
            </a:pPr>
            <a:endParaRPr lang="en-ZA" sz="1400" dirty="0">
              <a:solidFill>
                <a:prstClr val="black"/>
              </a:solidFill>
              <a:latin typeface="+mn-lt"/>
              <a:ea typeface="Times New Roman" panose="02020603050405020304" pitchFamily="18" charset="0"/>
            </a:endParaRPr>
          </a:p>
          <a:p>
            <a:pPr marL="0" lvl="0" indent="0" algn="just">
              <a:lnSpc>
                <a:spcPct val="100000"/>
              </a:lnSpc>
              <a:spcBef>
                <a:spcPts val="0"/>
              </a:spcBef>
              <a:buNone/>
            </a:pPr>
            <a:r>
              <a:rPr lang="en-ZA" sz="1400" b="1" dirty="0">
                <a:solidFill>
                  <a:prstClr val="black"/>
                </a:solidFill>
                <a:latin typeface="+mn-lt"/>
                <a:ea typeface="Times New Roman" panose="02020603050405020304" pitchFamily="18" charset="0"/>
              </a:rPr>
              <a:t>Goods and Services - 9.9%</a:t>
            </a:r>
          </a:p>
          <a:p>
            <a:pPr marL="0" lvl="0" indent="0" algn="just">
              <a:buNone/>
            </a:pPr>
            <a:r>
              <a:rPr lang="en-ZA" sz="1400" dirty="0">
                <a:solidFill>
                  <a:prstClr val="black"/>
                </a:solidFill>
                <a:latin typeface="+mn-lt"/>
                <a:ea typeface="Times New Roman" panose="02020603050405020304" pitchFamily="18" charset="0"/>
              </a:rPr>
              <a:t>The appropriation for this category of expenditure is R 84.8 million with actual expenditure </a:t>
            </a:r>
            <a:r>
              <a:rPr lang="en-ZA" sz="1400" dirty="0" smtClean="0">
                <a:solidFill>
                  <a:prstClr val="black"/>
                </a:solidFill>
                <a:latin typeface="+mn-lt"/>
                <a:ea typeface="Times New Roman" panose="02020603050405020304" pitchFamily="18" charset="0"/>
              </a:rPr>
              <a:t>amounting to R8.4 </a:t>
            </a:r>
            <a:r>
              <a:rPr lang="en-ZA" sz="1400" dirty="0">
                <a:solidFill>
                  <a:prstClr val="black"/>
                </a:solidFill>
                <a:latin typeface="+mn-lt"/>
                <a:ea typeface="Times New Roman" panose="02020603050405020304" pitchFamily="18" charset="0"/>
              </a:rPr>
              <a:t>million which translates to </a:t>
            </a:r>
            <a:r>
              <a:rPr lang="en-ZA" sz="1400" dirty="0" smtClean="0">
                <a:solidFill>
                  <a:prstClr val="black"/>
                </a:solidFill>
                <a:latin typeface="+mn-lt"/>
                <a:ea typeface="Times New Roman" panose="02020603050405020304" pitchFamily="18" charset="0"/>
              </a:rPr>
              <a:t>9.9</a:t>
            </a:r>
            <a:r>
              <a:rPr lang="en-ZA" sz="1400" dirty="0">
                <a:solidFill>
                  <a:prstClr val="black"/>
                </a:solidFill>
                <a:latin typeface="+mn-lt"/>
                <a:ea typeface="Times New Roman" panose="02020603050405020304" pitchFamily="18" charset="0"/>
              </a:rPr>
              <a:t>% </a:t>
            </a:r>
            <a:r>
              <a:rPr lang="en-ZA" sz="1400" dirty="0" smtClean="0">
                <a:solidFill>
                  <a:prstClr val="black"/>
                </a:solidFill>
                <a:latin typeface="+mn-lt"/>
                <a:ea typeface="Times New Roman" panose="02020603050405020304" pitchFamily="18" charset="0"/>
              </a:rPr>
              <a:t>of the original appropriation. </a:t>
            </a:r>
          </a:p>
          <a:p>
            <a:pPr algn="just"/>
            <a:r>
              <a:rPr lang="en-ZA" sz="1400" dirty="0" smtClean="0">
                <a:solidFill>
                  <a:prstClr val="black"/>
                </a:solidFill>
                <a:latin typeface="+mn-lt"/>
                <a:ea typeface="Times New Roman" panose="02020603050405020304" pitchFamily="18" charset="0"/>
              </a:rPr>
              <a:t>The </a:t>
            </a:r>
            <a:r>
              <a:rPr lang="en-ZA" sz="1400" dirty="0">
                <a:solidFill>
                  <a:prstClr val="black"/>
                </a:solidFill>
                <a:latin typeface="+mn-lt"/>
                <a:ea typeface="Times New Roman" panose="02020603050405020304" pitchFamily="18" charset="0"/>
              </a:rPr>
              <a:t>lower expenditure is mainly due to limitations posed by COVID-19 on implementation of projects and activities of the </a:t>
            </a:r>
            <a:r>
              <a:rPr lang="en-ZA" sz="1400" dirty="0" smtClean="0">
                <a:solidFill>
                  <a:prstClr val="black"/>
                </a:solidFill>
                <a:latin typeface="+mn-lt"/>
                <a:ea typeface="Times New Roman" panose="02020603050405020304" pitchFamily="18" charset="0"/>
              </a:rPr>
              <a:t>department</a:t>
            </a:r>
          </a:p>
          <a:p>
            <a:pPr marL="0" indent="0" algn="just">
              <a:lnSpc>
                <a:spcPct val="100000"/>
              </a:lnSpc>
              <a:spcAft>
                <a:spcPts val="1000"/>
              </a:spcAft>
              <a:buNone/>
            </a:pPr>
            <a:r>
              <a:rPr lang="en-ZA" sz="1400" b="1" dirty="0">
                <a:solidFill>
                  <a:prstClr val="black"/>
                </a:solidFill>
                <a:latin typeface="+mn-lt"/>
                <a:ea typeface="Times New Roman" panose="02020603050405020304" pitchFamily="18" charset="0"/>
              </a:rPr>
              <a:t>Transfers and Subsidies – 25.1%</a:t>
            </a:r>
          </a:p>
          <a:p>
            <a:pPr marL="0" indent="0" algn="just">
              <a:lnSpc>
                <a:spcPct val="100000"/>
              </a:lnSpc>
              <a:spcAft>
                <a:spcPts val="1000"/>
              </a:spcAft>
              <a:buNone/>
            </a:pPr>
            <a:r>
              <a:rPr lang="en-ZA" sz="1400" dirty="0">
                <a:solidFill>
                  <a:prstClr val="black"/>
                </a:solidFill>
                <a:latin typeface="+mn-lt"/>
                <a:ea typeface="Times New Roman" panose="02020603050405020304" pitchFamily="18" charset="0"/>
              </a:rPr>
              <a:t>The major </a:t>
            </a:r>
            <a:r>
              <a:rPr lang="en-ZA" sz="1400" dirty="0" smtClean="0">
                <a:solidFill>
                  <a:prstClr val="black"/>
                </a:solidFill>
                <a:latin typeface="+mn-lt"/>
                <a:ea typeface="Times New Roman" panose="02020603050405020304" pitchFamily="18" charset="0"/>
              </a:rPr>
              <a:t>relate </a:t>
            </a:r>
            <a:r>
              <a:rPr lang="en-ZA" sz="1400" dirty="0">
                <a:solidFill>
                  <a:prstClr val="black"/>
                </a:solidFill>
                <a:latin typeface="+mn-lt"/>
                <a:ea typeface="Times New Roman" panose="02020603050405020304" pitchFamily="18" charset="0"/>
              </a:rPr>
              <a:t>to transfer of funds to CGE and NYDA which is reflected in Departmental Agencies and Accounts</a:t>
            </a:r>
            <a:r>
              <a:rPr lang="en-ZA" sz="1400" dirty="0" smtClean="0">
                <a:solidFill>
                  <a:prstClr val="black"/>
                </a:solidFill>
                <a:latin typeface="+mn-lt"/>
                <a:ea typeface="Times New Roman" panose="02020603050405020304" pitchFamily="18" charset="0"/>
              </a:rPr>
              <a:t>. Funds transferred during the quarter under review are in line with the projected expenditure at the same period,</a:t>
            </a:r>
          </a:p>
          <a:p>
            <a:pPr marL="0" lvl="0" indent="0" algn="just">
              <a:spcAft>
                <a:spcPts val="1000"/>
              </a:spcAft>
              <a:buNone/>
            </a:pPr>
            <a:r>
              <a:rPr lang="en-US" sz="1400" dirty="0" smtClean="0">
                <a:solidFill>
                  <a:prstClr val="black">
                    <a:lumMod val="85000"/>
                    <a:lumOff val="15000"/>
                  </a:prstClr>
                </a:solidFill>
                <a:latin typeface="+mn-lt"/>
              </a:rPr>
              <a:t>.</a:t>
            </a:r>
            <a:endParaRPr lang="en-US" sz="1400" dirty="0">
              <a:solidFill>
                <a:prstClr val="black">
                  <a:lumMod val="85000"/>
                  <a:lumOff val="15000"/>
                </a:prstClr>
              </a:solidFill>
              <a:latin typeface="+mn-lt"/>
            </a:endParaRPr>
          </a:p>
          <a:p>
            <a:pPr marL="0" lvl="0" indent="0">
              <a:spcAft>
                <a:spcPts val="1000"/>
              </a:spcAft>
              <a:buNone/>
            </a:pPr>
            <a:endParaRPr lang="en-ZA" sz="1200" dirty="0">
              <a:solidFill>
                <a:prstClr val="black">
                  <a:lumMod val="85000"/>
                  <a:lumOff val="15000"/>
                </a:prstClr>
              </a:solidFill>
            </a:endParaRPr>
          </a:p>
          <a:p>
            <a:pPr marL="0" lvl="0" indent="0" algn="just">
              <a:spcAft>
                <a:spcPts val="1000"/>
              </a:spcAft>
              <a:buNone/>
            </a:pPr>
            <a:endParaRPr lang="en-ZA" sz="1400" dirty="0">
              <a:solidFill>
                <a:prstClr val="black"/>
              </a:solidFill>
              <a:latin typeface="+mn-lt"/>
              <a:ea typeface="Times New Roman" panose="02020603050405020304" pitchFamily="18" charset="0"/>
            </a:endParaRPr>
          </a:p>
          <a:p>
            <a:pPr marL="0" lvl="0" indent="0" algn="just">
              <a:buNone/>
            </a:pPr>
            <a:endParaRPr lang="en-ZA" sz="1200" dirty="0">
              <a:solidFill>
                <a:prstClr val="black"/>
              </a:solidFill>
              <a:ea typeface="Times New Roman" panose="02020603050405020304" pitchFamily="18" charset="0"/>
            </a:endParaRPr>
          </a:p>
          <a:p>
            <a:pPr algn="just">
              <a:lnSpc>
                <a:spcPct val="100000"/>
              </a:lnSpc>
              <a:spcAft>
                <a:spcPts val="1000"/>
              </a:spcAft>
            </a:pPr>
            <a:endParaRPr lang="en-ZA" sz="1400" dirty="0" smtClean="0">
              <a:latin typeface="+mn-lt"/>
              <a:ea typeface="Times New Roman" panose="02020603050405020304" pitchFamily="18" charset="0"/>
            </a:endParaRPr>
          </a:p>
          <a:p>
            <a:pPr marL="0" indent="0">
              <a:buNone/>
            </a:pPr>
            <a:r>
              <a:rPr lang="en-ZA" sz="1400" dirty="0"/>
              <a:t> </a:t>
            </a:r>
          </a:p>
          <a:p>
            <a:pPr marL="0" indent="0">
              <a:spcAft>
                <a:spcPts val="1000"/>
              </a:spcAft>
              <a:buNone/>
            </a:pPr>
            <a:endParaRPr lang="en-ZA" sz="1400" dirty="0">
              <a:latin typeface="Calibri" panose="020F0502020204030204" pitchFamily="34" charset="0"/>
              <a:ea typeface="Times New Roman" panose="02020603050405020304" pitchFamily="18" charset="0"/>
            </a:endParaRPr>
          </a:p>
          <a:p>
            <a:pPr marL="0" indent="0">
              <a:buNone/>
            </a:pPr>
            <a:endParaRPr lang="en-ZA" sz="1400" dirty="0">
              <a:solidFill>
                <a:srgbClr val="262626"/>
              </a:solidFill>
              <a:latin typeface="Calibri" panose="020F0502020204030204" pitchFamily="34" charset="0"/>
              <a:ea typeface="Times New Roman" panose="02020603050405020304" pitchFamily="18" charset="0"/>
            </a:endParaRPr>
          </a:p>
          <a:p>
            <a:pPr marL="0" indent="0">
              <a:buNone/>
            </a:pPr>
            <a:endParaRPr lang="en-ZA" sz="1400" b="1" dirty="0">
              <a:solidFill>
                <a:srgbClr val="262626"/>
              </a:solidFill>
              <a:latin typeface="Calibri" panose="020F0502020204030204" pitchFamily="34" charset="0"/>
              <a:ea typeface="Times New Roman" panose="02020603050405020304" pitchFamily="18" charset="0"/>
            </a:endParaRPr>
          </a:p>
          <a:p>
            <a:pPr marL="0" indent="0" algn="just">
              <a:lnSpc>
                <a:spcPct val="100000"/>
              </a:lnSpc>
              <a:buNone/>
            </a:pPr>
            <a:endParaRPr lang="en-ZA" sz="1400" dirty="0">
              <a:solidFill>
                <a:srgbClr val="262626"/>
              </a:solidFill>
              <a:latin typeface="Calibri" panose="020F0502020204030204" pitchFamily="34" charset="0"/>
              <a:ea typeface="Times New Roman" panose="02020603050405020304" pitchFamily="18" charset="0"/>
            </a:endParaRPr>
          </a:p>
          <a:p>
            <a:pPr marL="0" indent="0" algn="just">
              <a:lnSpc>
                <a:spcPct val="100000"/>
              </a:lnSpc>
              <a:buNone/>
            </a:pPr>
            <a:r>
              <a:rPr lang="en-ZA" sz="1400" dirty="0">
                <a:solidFill>
                  <a:srgbClr val="262626"/>
                </a:solidFill>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xmlns="" val="239433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01187"/>
            <a:ext cx="8756374" cy="779462"/>
          </a:xfrm>
        </p:spPr>
        <p:txBody>
          <a:bodyPr>
            <a:normAutofit/>
          </a:bodyPr>
          <a:lstStyle/>
          <a:p>
            <a:pPr algn="ctr"/>
            <a:r>
              <a:rPr lang="en-ZA" sz="2100" b="1" dirty="0" smtClean="0"/>
              <a:t> 4. COVID-19 (Lockdown)</a:t>
            </a:r>
            <a:endParaRPr lang="en-ZA" sz="1600" b="1" dirty="0"/>
          </a:p>
        </p:txBody>
      </p:sp>
      <p:sp>
        <p:nvSpPr>
          <p:cNvPr id="5" name="Content Placeholder 2"/>
          <p:cNvSpPr txBox="1">
            <a:spLocks/>
          </p:cNvSpPr>
          <p:nvPr/>
        </p:nvSpPr>
        <p:spPr>
          <a:xfrm>
            <a:off x="407505" y="1664740"/>
            <a:ext cx="8736495" cy="50498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gn="just">
              <a:lnSpc>
                <a:spcPct val="100000"/>
              </a:lnSpc>
              <a:spcBef>
                <a:spcPts val="575"/>
              </a:spcBef>
              <a:buSzPct val="85000"/>
              <a:buFontTx/>
              <a:buChar char="-"/>
              <a:defRPr/>
            </a:pPr>
            <a:r>
              <a:rPr lang="en-US" dirty="0">
                <a:solidFill>
                  <a:prstClr val="black"/>
                </a:solidFill>
              </a:rPr>
              <a:t>COVID-19 lockdown did not have much impact on Q4 </a:t>
            </a:r>
            <a:r>
              <a:rPr lang="en-US" dirty="0" smtClean="0">
                <a:solidFill>
                  <a:prstClr val="black"/>
                </a:solidFill>
              </a:rPr>
              <a:t>2019/20 performance information.</a:t>
            </a:r>
          </a:p>
          <a:p>
            <a:pPr marL="285750" lvl="1" indent="-285750" algn="just">
              <a:lnSpc>
                <a:spcPct val="100000"/>
              </a:lnSpc>
              <a:spcBef>
                <a:spcPts val="575"/>
              </a:spcBef>
              <a:buSzPct val="85000"/>
              <a:buFontTx/>
              <a:buChar char="-"/>
              <a:defRPr/>
            </a:pPr>
            <a:r>
              <a:rPr lang="en-US" dirty="0" smtClean="0">
                <a:solidFill>
                  <a:prstClr val="black"/>
                </a:solidFill>
              </a:rPr>
              <a:t>The APP 2020/21 was reviewed in line with Covid-19 requirements. </a:t>
            </a:r>
            <a:endParaRPr lang="en-US" dirty="0">
              <a:solidFill>
                <a:prstClr val="black"/>
              </a:solidFill>
            </a:endParaRPr>
          </a:p>
          <a:p>
            <a:pPr marL="285750" lvl="1" indent="-285750" algn="just">
              <a:lnSpc>
                <a:spcPct val="100000"/>
              </a:lnSpc>
              <a:spcBef>
                <a:spcPts val="575"/>
              </a:spcBef>
              <a:buSzPct val="85000"/>
              <a:buFontTx/>
              <a:buChar char="-"/>
              <a:defRPr/>
            </a:pPr>
            <a:r>
              <a:rPr lang="en-US" dirty="0" smtClean="0">
                <a:solidFill>
                  <a:prstClr val="black"/>
                </a:solidFill>
              </a:rPr>
              <a:t>Departments </a:t>
            </a:r>
            <a:r>
              <a:rPr lang="en-US" dirty="0">
                <a:solidFill>
                  <a:prstClr val="black"/>
                </a:solidFill>
              </a:rPr>
              <a:t>when reporting their quarterly performance to DPME are expected to also submit the progress report on COVID-19 template with budget spending, issued by DPME</a:t>
            </a:r>
            <a:r>
              <a:rPr lang="en-US" dirty="0" smtClean="0">
                <a:solidFill>
                  <a:prstClr val="black"/>
                </a:solidFill>
              </a:rPr>
              <a:t>. The department is complying with this requirement.</a:t>
            </a:r>
            <a:endParaRPr lang="en-US" dirty="0">
              <a:solidFill>
                <a:prstClr val="black"/>
              </a:solidFill>
            </a:endParaRPr>
          </a:p>
          <a:p>
            <a:r>
              <a:rPr lang="en-ZA" dirty="0" smtClean="0">
                <a:solidFill>
                  <a:prstClr val="black"/>
                </a:solidFill>
              </a:rPr>
              <a:t>The Q1 performance was mostly performed virtually as per the revised APP. </a:t>
            </a:r>
          </a:p>
          <a:p>
            <a:r>
              <a:rPr lang="en-US" dirty="0" smtClean="0"/>
              <a:t>The </a:t>
            </a:r>
            <a:r>
              <a:rPr lang="en-US" dirty="0"/>
              <a:t>department experienced covid-19 building shutdowns which affected </a:t>
            </a:r>
            <a:r>
              <a:rPr lang="en-US" dirty="0" smtClean="0"/>
              <a:t>the approval </a:t>
            </a:r>
            <a:r>
              <a:rPr lang="en-US" dirty="0"/>
              <a:t>of the following targets within Quarter 1:</a:t>
            </a:r>
          </a:p>
          <a:p>
            <a:r>
              <a:rPr lang="en-US" dirty="0" smtClean="0"/>
              <a:t>1 progress report from provinces implementing the Sanitary Dignity Implementation Framework produces.</a:t>
            </a:r>
            <a:endParaRPr lang="en-US" dirty="0"/>
          </a:p>
          <a:p>
            <a:pPr marL="285750" lvl="1" indent="-285750" algn="just">
              <a:lnSpc>
                <a:spcPct val="100000"/>
              </a:lnSpc>
              <a:spcBef>
                <a:spcPts val="575"/>
              </a:spcBef>
              <a:buSzPct val="85000"/>
              <a:defRPr/>
            </a:pPr>
            <a:r>
              <a:rPr lang="en-US" dirty="0">
                <a:solidFill>
                  <a:prstClr val="black"/>
                </a:solidFill>
              </a:rPr>
              <a:t>Draft NSP on GBVF </a:t>
            </a:r>
            <a:r>
              <a:rPr lang="en-US" dirty="0" smtClean="0">
                <a:solidFill>
                  <a:prstClr val="black"/>
                </a:solidFill>
              </a:rPr>
              <a:t>approved</a:t>
            </a:r>
          </a:p>
          <a:p>
            <a:pPr fontAlgn="t"/>
            <a:r>
              <a:rPr lang="en-US" dirty="0" smtClean="0">
                <a:solidFill>
                  <a:prstClr val="black"/>
                </a:solidFill>
              </a:rPr>
              <a:t>Phase </a:t>
            </a:r>
            <a:r>
              <a:rPr lang="en-US" dirty="0">
                <a:solidFill>
                  <a:prstClr val="black"/>
                </a:solidFill>
              </a:rPr>
              <a:t>1 process for establishing NCGBVF </a:t>
            </a:r>
            <a:r>
              <a:rPr lang="en-US" dirty="0" smtClean="0">
                <a:solidFill>
                  <a:prstClr val="black"/>
                </a:solidFill>
              </a:rPr>
              <a:t>conducted</a:t>
            </a:r>
          </a:p>
          <a:p>
            <a:pPr fontAlgn="t"/>
            <a:r>
              <a:rPr lang="en-ZA" dirty="0" smtClean="0"/>
              <a:t>Develop </a:t>
            </a:r>
            <a:r>
              <a:rPr lang="en-ZA" dirty="0"/>
              <a:t>GBVF NSP implementation reporting template</a:t>
            </a:r>
            <a:endParaRPr lang="en-ZA" sz="2800" dirty="0"/>
          </a:p>
          <a:p>
            <a:pPr fontAlgn="t"/>
            <a:r>
              <a:rPr lang="en-ZA" dirty="0"/>
              <a:t>Draft National Gender Machinery (NGM) Framework developed</a:t>
            </a:r>
            <a:endParaRPr lang="en-ZA" sz="2800" dirty="0"/>
          </a:p>
          <a:p>
            <a:pPr marL="285750" lvl="1" indent="-285750" algn="just">
              <a:lnSpc>
                <a:spcPct val="100000"/>
              </a:lnSpc>
              <a:spcBef>
                <a:spcPts val="575"/>
              </a:spcBef>
              <a:buSzPct val="85000"/>
              <a:defRPr/>
            </a:pPr>
            <a:endParaRPr lang="en-US" dirty="0">
              <a:solidFill>
                <a:prstClr val="black"/>
              </a:solidFill>
            </a:endParaRPr>
          </a:p>
          <a:p>
            <a:pPr marL="285750" lvl="1" indent="-285750" algn="just">
              <a:lnSpc>
                <a:spcPct val="100000"/>
              </a:lnSpc>
              <a:spcBef>
                <a:spcPts val="575"/>
              </a:spcBef>
              <a:buSzPct val="85000"/>
              <a:defRPr/>
            </a:pPr>
            <a:endParaRPr lang="en-US" dirty="0" smtClean="0">
              <a:solidFill>
                <a:prstClr val="black"/>
              </a:solidFill>
            </a:endParaRPr>
          </a:p>
          <a:p>
            <a:pPr marL="285750" lvl="1" indent="-285750" algn="just">
              <a:lnSpc>
                <a:spcPct val="100000"/>
              </a:lnSpc>
              <a:spcBef>
                <a:spcPts val="575"/>
              </a:spcBef>
              <a:buSzPct val="85000"/>
              <a:defRPr/>
            </a:pPr>
            <a:endParaRPr lang="en-US" dirty="0" smtClean="0">
              <a:solidFill>
                <a:prstClr val="black"/>
              </a:solidFill>
            </a:endParaRPr>
          </a:p>
          <a:p>
            <a:pPr marL="285750" lvl="1" indent="-285750" algn="just">
              <a:lnSpc>
                <a:spcPct val="100000"/>
              </a:lnSpc>
              <a:spcBef>
                <a:spcPts val="575"/>
              </a:spcBef>
              <a:buSzPct val="85000"/>
              <a:defRPr/>
            </a:pPr>
            <a:endParaRPr lang="en-US" dirty="0">
              <a:solidFill>
                <a:prstClr val="black"/>
              </a:solidFill>
            </a:endParaRPr>
          </a:p>
          <a:p>
            <a:pPr marL="285750" lvl="1" indent="-285750" algn="just">
              <a:lnSpc>
                <a:spcPct val="100000"/>
              </a:lnSpc>
              <a:spcBef>
                <a:spcPts val="575"/>
              </a:spcBef>
              <a:buSzPct val="85000"/>
              <a:buFontTx/>
              <a:buChar char="-"/>
              <a:defRPr/>
            </a:pPr>
            <a:endParaRPr lang="en-ZA" dirty="0" smtClean="0">
              <a:solidFill>
                <a:prstClr val="black"/>
              </a:solidFill>
            </a:endParaRPr>
          </a:p>
          <a:p>
            <a:pPr marL="285750" lvl="1" indent="-285750" algn="just">
              <a:lnSpc>
                <a:spcPct val="100000"/>
              </a:lnSpc>
              <a:spcBef>
                <a:spcPts val="575"/>
              </a:spcBef>
              <a:buSzPct val="85000"/>
              <a:buFontTx/>
              <a:buChar char="-"/>
              <a:defRPr/>
            </a:pPr>
            <a:endParaRPr lang="en-ZA" dirty="0">
              <a:solidFill>
                <a:srgbClr val="FF0000"/>
              </a:solidFill>
            </a:endParaRPr>
          </a:p>
          <a:p>
            <a:pPr marL="400050" lvl="2" indent="0" algn="just">
              <a:lnSpc>
                <a:spcPct val="100000"/>
              </a:lnSpc>
              <a:spcBef>
                <a:spcPts val="575"/>
              </a:spcBef>
              <a:buSzPct val="85000"/>
              <a:buNone/>
              <a:defRPr/>
            </a:pPr>
            <a:endParaRPr lang="en-ZA" dirty="0" smtClean="0">
              <a:solidFill>
                <a:prstClr val="black"/>
              </a:solidFill>
            </a:endParaRPr>
          </a:p>
          <a:p>
            <a:pPr marL="400050" lvl="2" indent="0" algn="just">
              <a:lnSpc>
                <a:spcPct val="100000"/>
              </a:lnSpc>
              <a:spcBef>
                <a:spcPts val="575"/>
              </a:spcBef>
              <a:buSzPct val="85000"/>
              <a:buNone/>
              <a:defRPr/>
            </a:pPr>
            <a:endParaRPr lang="en-ZA" dirty="0" smtClean="0">
              <a:solidFill>
                <a:prstClr val="black"/>
              </a:solidFill>
            </a:endParaRPr>
          </a:p>
          <a:p>
            <a:pPr marL="400050" lvl="2" indent="0" algn="just">
              <a:lnSpc>
                <a:spcPct val="100000"/>
              </a:lnSpc>
              <a:spcBef>
                <a:spcPts val="575"/>
              </a:spcBef>
              <a:buSzPct val="85000"/>
              <a:buNone/>
              <a:defRPr/>
            </a:pPr>
            <a:endParaRPr lang="en-ZA" dirty="0">
              <a:solidFill>
                <a:prstClr val="black"/>
              </a:solidFill>
            </a:endParaRPr>
          </a:p>
          <a:p>
            <a:endParaRPr lang="en-ZA" dirty="0"/>
          </a:p>
        </p:txBody>
      </p:sp>
    </p:spTree>
    <p:extLst>
      <p:ext uri="{BB962C8B-B14F-4D97-AF65-F5344CB8AC3E}">
        <p14:creationId xmlns:p14="http://schemas.microsoft.com/office/powerpoint/2010/main" xmlns="" val="30472700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120398"/>
            <a:ext cx="8736495" cy="336407"/>
          </a:xfrm>
        </p:spPr>
        <p:txBody>
          <a:bodyPr>
            <a:normAutofit fontScale="90000"/>
          </a:bodyPr>
          <a:lstStyle/>
          <a:p>
            <a:pPr algn="ctr"/>
            <a:r>
              <a:rPr lang="en-ZA" sz="1600" b="1" dirty="0" smtClean="0">
                <a:solidFill>
                  <a:prstClr val="black"/>
                </a:solidFill>
              </a:rPr>
              <a:t/>
            </a:r>
            <a:br>
              <a:rPr lang="en-ZA" sz="1600" b="1" dirty="0" smtClean="0">
                <a:solidFill>
                  <a:prstClr val="black"/>
                </a:solidFill>
              </a:rPr>
            </a:br>
            <a:r>
              <a:rPr lang="en-ZA" sz="1600" b="1" dirty="0">
                <a:solidFill>
                  <a:prstClr val="black"/>
                </a:solidFill>
              </a:rPr>
              <a:t/>
            </a:r>
            <a:br>
              <a:rPr lang="en-ZA" sz="1600" b="1" dirty="0">
                <a:solidFill>
                  <a:prstClr val="black"/>
                </a:solidFill>
              </a:rPr>
            </a:br>
            <a:r>
              <a:rPr lang="en-ZA" sz="1600" b="1" dirty="0" smtClean="0">
                <a:solidFill>
                  <a:prstClr val="black"/>
                </a:solidFill>
              </a:rPr>
              <a:t/>
            </a:r>
            <a:br>
              <a:rPr lang="en-ZA" sz="1600" b="1" dirty="0" smtClean="0">
                <a:solidFill>
                  <a:prstClr val="black"/>
                </a:solidFill>
              </a:rPr>
            </a:br>
            <a:r>
              <a:rPr lang="en-ZA" sz="1600" b="1" dirty="0">
                <a:solidFill>
                  <a:srgbClr val="37A76F">
                    <a:lumMod val="75000"/>
                  </a:srgbClr>
                </a:solidFill>
              </a:rPr>
              <a:t>DEPARTMENTAL FINANCIAL </a:t>
            </a:r>
            <a:r>
              <a:rPr lang="en-ZA" sz="1600" b="1" dirty="0" smtClean="0">
                <a:solidFill>
                  <a:srgbClr val="37A76F">
                    <a:lumMod val="75000"/>
                  </a:srgbClr>
                </a:solidFill>
              </a:rPr>
              <a:t>OVERVIEW - ECONOMIC CLASSIFICATION CONT….</a:t>
            </a:r>
            <a:br>
              <a:rPr lang="en-ZA" sz="1600" b="1" dirty="0" smtClean="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r>
              <a:rPr lang="en-ZA" sz="1600" b="1" dirty="0">
                <a:solidFill>
                  <a:srgbClr val="37A76F">
                    <a:lumMod val="75000"/>
                  </a:srgbClr>
                </a:solidFill>
              </a:rPr>
              <a:t/>
            </a:r>
            <a:br>
              <a:rPr lang="en-ZA" sz="1600" b="1" dirty="0">
                <a:solidFill>
                  <a:srgbClr val="37A76F">
                    <a:lumMod val="75000"/>
                  </a:srgbClr>
                </a:solidFill>
              </a:rPr>
            </a:br>
            <a:endParaRPr lang="en-ZA" sz="1600" b="1" dirty="0">
              <a:solidFill>
                <a:srgbClr val="37A76F">
                  <a:lumMod val="75000"/>
                </a:srgbClr>
              </a:solidFill>
            </a:endParaRPr>
          </a:p>
        </p:txBody>
      </p:sp>
      <p:sp>
        <p:nvSpPr>
          <p:cNvPr id="3" name="Content Placeholder 2"/>
          <p:cNvSpPr>
            <a:spLocks noGrp="1"/>
          </p:cNvSpPr>
          <p:nvPr>
            <p:ph idx="1"/>
          </p:nvPr>
        </p:nvSpPr>
        <p:spPr>
          <a:xfrm>
            <a:off x="198782" y="1552498"/>
            <a:ext cx="8736495" cy="5401195"/>
          </a:xfrm>
        </p:spPr>
        <p:txBody>
          <a:bodyPr>
            <a:noAutofit/>
          </a:bodyPr>
          <a:lstStyle/>
          <a:p>
            <a:pPr marL="0" lvl="0" indent="0" algn="just">
              <a:spcAft>
                <a:spcPts val="1000"/>
              </a:spcAft>
              <a:buNone/>
            </a:pPr>
            <a:r>
              <a:rPr lang="en-ZA" sz="1400" b="1" dirty="0">
                <a:solidFill>
                  <a:prstClr val="black"/>
                </a:solidFill>
                <a:latin typeface="+mn-lt"/>
                <a:ea typeface="Times New Roman" panose="02020603050405020304" pitchFamily="18" charset="0"/>
              </a:rPr>
              <a:t>Machinery and equipment – 4.56%</a:t>
            </a:r>
          </a:p>
          <a:p>
            <a:pPr lvl="0">
              <a:spcAft>
                <a:spcPts val="1000"/>
              </a:spcAft>
            </a:pPr>
            <a:r>
              <a:rPr lang="en-US" sz="1400" dirty="0">
                <a:solidFill>
                  <a:prstClr val="black">
                    <a:lumMod val="85000"/>
                    <a:lumOff val="15000"/>
                  </a:prstClr>
                </a:solidFill>
                <a:latin typeface="+mn-lt"/>
              </a:rPr>
              <a:t>Underspending on machinery and equipment is due to office furniture that was to be procured for new employees. During the month of May 2020 funds were reprioritized from core programmes to programme 1: Administration for procurement of tools of trade for officials working remotely due to </a:t>
            </a:r>
            <a:r>
              <a:rPr lang="en-US" sz="1400" dirty="0" smtClean="0">
                <a:solidFill>
                  <a:prstClr val="black">
                    <a:lumMod val="85000"/>
                    <a:lumOff val="15000"/>
                  </a:prstClr>
                </a:solidFill>
                <a:latin typeface="+mn-lt"/>
              </a:rPr>
              <a:t>COVID-19.</a:t>
            </a:r>
            <a:endParaRPr lang="en-US" sz="1400" dirty="0">
              <a:solidFill>
                <a:prstClr val="black">
                  <a:lumMod val="85000"/>
                  <a:lumOff val="15000"/>
                </a:prstClr>
              </a:solidFill>
              <a:latin typeface="+mn-lt"/>
            </a:endParaRPr>
          </a:p>
          <a:p>
            <a:pPr lvl="0">
              <a:spcAft>
                <a:spcPts val="1000"/>
              </a:spcAft>
            </a:pPr>
            <a:r>
              <a:rPr lang="en-US" sz="1400" dirty="0">
                <a:solidFill>
                  <a:prstClr val="black">
                    <a:lumMod val="85000"/>
                    <a:lumOff val="15000"/>
                  </a:prstClr>
                </a:solidFill>
                <a:latin typeface="+mn-lt"/>
              </a:rPr>
              <a:t>Software and intangible assets: the underspending is due to COVID-19 Lockdown, the industry was impacted and no ICT products/services could be acquired and or sourced from the industry</a:t>
            </a:r>
            <a:endParaRPr lang="en-ZA" sz="1400" dirty="0">
              <a:solidFill>
                <a:prstClr val="black">
                  <a:lumMod val="85000"/>
                  <a:lumOff val="15000"/>
                </a:prstClr>
              </a:solidFill>
              <a:latin typeface="+mn-lt"/>
            </a:endParaRPr>
          </a:p>
          <a:p>
            <a:pPr algn="just">
              <a:lnSpc>
                <a:spcPct val="100000"/>
              </a:lnSpc>
              <a:spcAft>
                <a:spcPts val="1000"/>
              </a:spcAft>
            </a:pPr>
            <a:endParaRPr lang="en-ZA" sz="1400" dirty="0" smtClean="0">
              <a:latin typeface="+mn-lt"/>
              <a:ea typeface="Times New Roman" panose="02020603050405020304" pitchFamily="18" charset="0"/>
            </a:endParaRPr>
          </a:p>
          <a:p>
            <a:pPr marL="0" indent="0">
              <a:buNone/>
            </a:pPr>
            <a:r>
              <a:rPr lang="en-ZA" sz="1400" dirty="0"/>
              <a:t> </a:t>
            </a:r>
          </a:p>
          <a:p>
            <a:pPr marL="0" indent="0">
              <a:spcAft>
                <a:spcPts val="1000"/>
              </a:spcAft>
              <a:buNone/>
            </a:pPr>
            <a:endParaRPr lang="en-ZA" sz="1400" dirty="0">
              <a:latin typeface="Calibri" panose="020F0502020204030204" pitchFamily="34" charset="0"/>
              <a:ea typeface="Times New Roman" panose="02020603050405020304" pitchFamily="18" charset="0"/>
            </a:endParaRPr>
          </a:p>
          <a:p>
            <a:pPr marL="0" indent="0">
              <a:buNone/>
            </a:pPr>
            <a:endParaRPr lang="en-ZA" sz="1400" dirty="0">
              <a:solidFill>
                <a:srgbClr val="262626"/>
              </a:solidFill>
              <a:latin typeface="Calibri" panose="020F0502020204030204" pitchFamily="34" charset="0"/>
              <a:ea typeface="Times New Roman" panose="02020603050405020304" pitchFamily="18" charset="0"/>
            </a:endParaRPr>
          </a:p>
          <a:p>
            <a:pPr marL="0" indent="0">
              <a:buNone/>
            </a:pPr>
            <a:endParaRPr lang="en-ZA" sz="1400" b="1" dirty="0">
              <a:solidFill>
                <a:srgbClr val="262626"/>
              </a:solidFill>
              <a:latin typeface="Calibri" panose="020F0502020204030204" pitchFamily="34" charset="0"/>
              <a:ea typeface="Times New Roman" panose="02020603050405020304" pitchFamily="18" charset="0"/>
            </a:endParaRPr>
          </a:p>
          <a:p>
            <a:pPr marL="0" indent="0" algn="just">
              <a:lnSpc>
                <a:spcPct val="100000"/>
              </a:lnSpc>
              <a:buNone/>
            </a:pPr>
            <a:endParaRPr lang="en-ZA" sz="1400" dirty="0">
              <a:solidFill>
                <a:srgbClr val="262626"/>
              </a:solidFill>
              <a:latin typeface="Calibri" panose="020F0502020204030204" pitchFamily="34" charset="0"/>
              <a:ea typeface="Times New Roman" panose="02020603050405020304" pitchFamily="18" charset="0"/>
            </a:endParaRPr>
          </a:p>
          <a:p>
            <a:pPr marL="0" indent="0" algn="just">
              <a:lnSpc>
                <a:spcPct val="100000"/>
              </a:lnSpc>
              <a:buNone/>
            </a:pPr>
            <a:r>
              <a:rPr lang="en-ZA" sz="1400" dirty="0">
                <a:solidFill>
                  <a:srgbClr val="262626"/>
                </a:solidFill>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xmlns="" val="11475968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74A6C-524B-6448-BD6E-20FF6B56B986}"/>
              </a:ext>
            </a:extLst>
          </p:cNvPr>
          <p:cNvSpPr>
            <a:spLocks noGrp="1"/>
          </p:cNvSpPr>
          <p:nvPr>
            <p:ph type="title"/>
          </p:nvPr>
        </p:nvSpPr>
        <p:spPr>
          <a:xfrm>
            <a:off x="198783" y="1129554"/>
            <a:ext cx="8736495" cy="311319"/>
          </a:xfrm>
        </p:spPr>
        <p:txBody>
          <a:bodyPr>
            <a:normAutofit/>
          </a:bodyPr>
          <a:lstStyle/>
          <a:p>
            <a:pPr lvl="0" algn="ctr" fontAlgn="b">
              <a:lnSpc>
                <a:spcPct val="100000"/>
              </a:lnSpc>
              <a:spcBef>
                <a:spcPts val="0"/>
              </a:spcBef>
            </a:pPr>
            <a:r>
              <a:rPr lang="en-ZA" sz="1400" b="1" dirty="0">
                <a:solidFill>
                  <a:srgbClr val="37A76F">
                    <a:lumMod val="75000"/>
                  </a:srgbClr>
                </a:solidFill>
              </a:rPr>
              <a:t>IRREGULAR </a:t>
            </a:r>
            <a:r>
              <a:rPr lang="en-ZA" sz="1400" b="1" dirty="0" smtClean="0">
                <a:solidFill>
                  <a:srgbClr val="37A76F">
                    <a:lumMod val="75000"/>
                  </a:srgbClr>
                </a:solidFill>
              </a:rPr>
              <a:t>EXPENDITURE and DEVIATIONS  </a:t>
            </a:r>
            <a:r>
              <a:rPr lang="en-ZA" sz="1400" b="1" dirty="0">
                <a:solidFill>
                  <a:srgbClr val="37A76F">
                    <a:lumMod val="75000"/>
                  </a:srgbClr>
                </a:solidFill>
              </a:rPr>
              <a:t>AS AT </a:t>
            </a:r>
            <a:r>
              <a:rPr lang="en-ZA" sz="1400" b="1" dirty="0" smtClean="0">
                <a:solidFill>
                  <a:srgbClr val="37A76F">
                    <a:lumMod val="75000"/>
                  </a:srgbClr>
                </a:solidFill>
              </a:rPr>
              <a:t>30 JUNE 2020</a:t>
            </a:r>
            <a:endParaRPr lang="en-US" sz="1400" b="1" dirty="0">
              <a:solidFill>
                <a:srgbClr val="37A76F">
                  <a:lumMod val="75000"/>
                </a:srgbClr>
              </a:solidFill>
            </a:endParaRPr>
          </a:p>
        </p:txBody>
      </p:sp>
      <p:sp>
        <p:nvSpPr>
          <p:cNvPr id="3" name="TextBox 2"/>
          <p:cNvSpPr txBox="1"/>
          <p:nvPr/>
        </p:nvSpPr>
        <p:spPr>
          <a:xfrm>
            <a:off x="198783" y="1571625"/>
            <a:ext cx="8668991" cy="2677656"/>
          </a:xfrm>
          <a:prstGeom prst="rect">
            <a:avLst/>
          </a:prstGeom>
          <a:noFill/>
        </p:spPr>
        <p:txBody>
          <a:bodyPr wrap="square" rtlCol="0">
            <a:spAutoFit/>
          </a:bodyPr>
          <a:lstStyle/>
          <a:p>
            <a:pPr algn="just"/>
            <a:r>
              <a:rPr lang="en-ZA" sz="1400" b="1" dirty="0" smtClean="0">
                <a:latin typeface="Arial" panose="020B0604020202020204" pitchFamily="34" charset="0"/>
                <a:cs typeface="Arial" panose="020B0604020202020204" pitchFamily="34" charset="0"/>
              </a:rPr>
              <a:t>Irregular Expenditure</a:t>
            </a:r>
          </a:p>
          <a:p>
            <a:pPr algn="just"/>
            <a:endParaRPr lang="en-ZA" sz="1400" dirty="0" smtClean="0">
              <a:latin typeface="Arial" panose="020B0604020202020204" pitchFamily="34" charset="0"/>
              <a:cs typeface="Arial" panose="020B0604020202020204" pitchFamily="34" charset="0"/>
            </a:endParaRPr>
          </a:p>
          <a:p>
            <a:pPr algn="just"/>
            <a:r>
              <a:rPr lang="en-ZA" sz="1400" dirty="0" smtClean="0">
                <a:latin typeface="Arial" panose="020B0604020202020204" pitchFamily="34" charset="0"/>
                <a:cs typeface="Arial" panose="020B0604020202020204" pitchFamily="34" charset="0"/>
              </a:rPr>
              <a:t>The department incurred irregular expenditure amounting to R323 904.36</a:t>
            </a:r>
          </a:p>
          <a:p>
            <a:pPr algn="just"/>
            <a:endParaRPr lang="en-ZA"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smtClean="0">
                <a:latin typeface="Arial" panose="020B0604020202020204" pitchFamily="34" charset="0"/>
                <a:cs typeface="Arial" panose="020B0604020202020204" pitchFamily="34" charset="0"/>
              </a:rPr>
              <a:t>The irregular expenditure incurred relate to payments of the security contract that was identified as irregular expenditure during the audit of 2017/18 financial year.</a:t>
            </a:r>
          </a:p>
          <a:p>
            <a:pPr algn="just"/>
            <a:endParaRPr lang="en-ZA" sz="1400" dirty="0" smtClean="0">
              <a:latin typeface="Arial" panose="020B0604020202020204" pitchFamily="34" charset="0"/>
              <a:cs typeface="Arial" panose="020B0604020202020204" pitchFamily="34" charset="0"/>
            </a:endParaRPr>
          </a:p>
          <a:p>
            <a:pPr algn="just"/>
            <a:r>
              <a:rPr lang="en-ZA" sz="1400" dirty="0" smtClean="0">
                <a:latin typeface="Arial" panose="020B0604020202020204" pitchFamily="34" charset="0"/>
                <a:cs typeface="Arial" panose="020B0604020202020204" pitchFamily="34" charset="0"/>
              </a:rPr>
              <a:t>The determination/investigation process is still in progress. </a:t>
            </a:r>
          </a:p>
          <a:p>
            <a:pPr algn="just"/>
            <a:endParaRPr lang="en-ZA" sz="1400" dirty="0">
              <a:latin typeface="Arial" panose="020B0604020202020204" pitchFamily="34" charset="0"/>
              <a:cs typeface="Arial" panose="020B0604020202020204" pitchFamily="34" charset="0"/>
            </a:endParaRPr>
          </a:p>
          <a:p>
            <a:pPr algn="just"/>
            <a:r>
              <a:rPr lang="en-ZA" sz="1400" b="1" dirty="0" smtClean="0">
                <a:latin typeface="Arial" panose="020B0604020202020204" pitchFamily="34" charset="0"/>
                <a:cs typeface="Arial" panose="020B0604020202020204" pitchFamily="34" charset="0"/>
              </a:rPr>
              <a:t>Deviations</a:t>
            </a:r>
          </a:p>
          <a:p>
            <a:pPr algn="just"/>
            <a:endParaRPr lang="en-ZA" sz="1400" b="1" dirty="0" smtClean="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 </a:t>
            </a:r>
            <a:r>
              <a:rPr lang="en-ZA" sz="1400" dirty="0" smtClean="0">
                <a:latin typeface="Arial" panose="020B0604020202020204" pitchFamily="34" charset="0"/>
                <a:cs typeface="Arial" panose="020B0604020202020204" pitchFamily="34" charset="0"/>
              </a:rPr>
              <a:t>There are no deviations reported for the quarter under review</a:t>
            </a: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079447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AA56AD-450A-AB48-A861-5E50B97C5973}"/>
              </a:ext>
            </a:extLst>
          </p:cNvPr>
          <p:cNvSpPr>
            <a:spLocks noGrp="1"/>
          </p:cNvSpPr>
          <p:nvPr>
            <p:ph type="title"/>
          </p:nvPr>
        </p:nvSpPr>
        <p:spPr>
          <a:xfrm>
            <a:off x="198783" y="1130443"/>
            <a:ext cx="8736495" cy="336407"/>
          </a:xfrm>
        </p:spPr>
        <p:txBody>
          <a:bodyPr>
            <a:normAutofit fontScale="90000"/>
          </a:bodyPr>
          <a:lstStyle/>
          <a:p>
            <a:pPr algn="ctr"/>
            <a:r>
              <a:rPr lang="en-ZA" sz="1400" b="1" dirty="0" smtClean="0">
                <a:solidFill>
                  <a:srgbClr val="37A76F">
                    <a:lumMod val="75000"/>
                  </a:srgbClr>
                </a:solidFill>
              </a:rPr>
              <a:t/>
            </a:r>
            <a:br>
              <a:rPr lang="en-ZA" sz="1400" b="1" dirty="0" smtClean="0">
                <a:solidFill>
                  <a:srgbClr val="37A76F">
                    <a:lumMod val="75000"/>
                  </a:srgbClr>
                </a:solidFill>
              </a:rPr>
            </a:br>
            <a:r>
              <a:rPr lang="en-ZA" sz="1400" b="1" dirty="0">
                <a:solidFill>
                  <a:srgbClr val="37A76F">
                    <a:lumMod val="75000"/>
                  </a:srgbClr>
                </a:solidFill>
              </a:rPr>
              <a:t>CHANGES INTRODUCED DUE TO COVID-19</a:t>
            </a:r>
            <a:endParaRPr lang="en-US" sz="1400" b="1" dirty="0">
              <a:solidFill>
                <a:srgbClr val="37A76F">
                  <a:lumMod val="75000"/>
                </a:srgbClr>
              </a:solidFill>
            </a:endParaRPr>
          </a:p>
        </p:txBody>
      </p:sp>
      <p:sp>
        <p:nvSpPr>
          <p:cNvPr id="3" name="Content Placeholder 2"/>
          <p:cNvSpPr>
            <a:spLocks noGrp="1"/>
          </p:cNvSpPr>
          <p:nvPr>
            <p:ph idx="1"/>
          </p:nvPr>
        </p:nvSpPr>
        <p:spPr>
          <a:xfrm>
            <a:off x="198783" y="1616075"/>
            <a:ext cx="8736495" cy="4537424"/>
          </a:xfrm>
        </p:spPr>
        <p:txBody>
          <a:bodyPr>
            <a:normAutofit/>
          </a:bodyPr>
          <a:lstStyle/>
          <a:p>
            <a:pPr marL="0" lvl="0" indent="0" algn="just">
              <a:lnSpc>
                <a:spcPct val="100000"/>
              </a:lnSpc>
              <a:spcBef>
                <a:spcPts val="0"/>
              </a:spcBef>
              <a:buNone/>
            </a:pPr>
            <a:r>
              <a:rPr lang="en-ZA" sz="1400" dirty="0" smtClean="0"/>
              <a:t>The changes that were introduced include working remotely, hosting virtual meeting. </a:t>
            </a:r>
          </a:p>
          <a:p>
            <a:pPr marL="0" lvl="0" indent="0" algn="just">
              <a:lnSpc>
                <a:spcPct val="100000"/>
              </a:lnSpc>
              <a:spcBef>
                <a:spcPts val="0"/>
              </a:spcBef>
              <a:buNone/>
            </a:pPr>
            <a:endParaRPr lang="en-ZA" sz="1400" dirty="0"/>
          </a:p>
          <a:p>
            <a:pPr algn="just">
              <a:lnSpc>
                <a:spcPct val="100000"/>
              </a:lnSpc>
              <a:spcBef>
                <a:spcPts val="0"/>
              </a:spcBef>
            </a:pPr>
            <a:r>
              <a:rPr lang="en-ZA" sz="1400" dirty="0" smtClean="0"/>
              <a:t>The world of work required a change in the manner in which the department conduct its business. One of those being working remotely as a preventative </a:t>
            </a:r>
            <a:r>
              <a:rPr lang="en-ZA" sz="1400" dirty="0"/>
              <a:t>m</a:t>
            </a:r>
            <a:r>
              <a:rPr lang="en-ZA" sz="1400" dirty="0" smtClean="0"/>
              <a:t>easure to COVID-19 as well as ensuring ongoing engagement with Civil Society through webinars and virtual meetings with internal and external stakeholders. </a:t>
            </a:r>
          </a:p>
          <a:p>
            <a:pPr algn="just">
              <a:lnSpc>
                <a:spcPct val="100000"/>
              </a:lnSpc>
              <a:spcBef>
                <a:spcPts val="0"/>
              </a:spcBef>
            </a:pPr>
            <a:r>
              <a:rPr lang="en-ZA" sz="1400" dirty="0" smtClean="0"/>
              <a:t>These interventions are likely to demonstrate and increase in communication line item due to high levels of data usage.</a:t>
            </a:r>
            <a:endParaRPr lang="en-ZA" sz="1400" dirty="0"/>
          </a:p>
        </p:txBody>
      </p:sp>
    </p:spTree>
    <p:extLst>
      <p:ext uri="{BB962C8B-B14F-4D97-AF65-F5344CB8AC3E}">
        <p14:creationId xmlns:p14="http://schemas.microsoft.com/office/powerpoint/2010/main" xmlns="" val="40284591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8843" y="1140381"/>
            <a:ext cx="8756374" cy="5072159"/>
          </a:xfrm>
        </p:spPr>
        <p:txBody>
          <a:bodyPr>
            <a:normAutofit/>
          </a:bodyPr>
          <a:lstStyle/>
          <a:p>
            <a:pPr algn="ctr"/>
            <a:r>
              <a:rPr lang="en-ZA" sz="2800" b="1" dirty="0"/>
              <a:t/>
            </a:r>
            <a:br>
              <a:rPr lang="en-ZA" sz="2800" b="1" dirty="0"/>
            </a:br>
            <a:r>
              <a:rPr lang="en-US" sz="2800" b="1" dirty="0"/>
              <a:t/>
            </a:r>
            <a:br>
              <a:rPr lang="en-US" sz="2800" b="1" dirty="0"/>
            </a:br>
            <a:r>
              <a:rPr lang="en-US" sz="2800" b="1" dirty="0"/>
              <a:t/>
            </a:r>
            <a:br>
              <a:rPr lang="en-US" sz="2800" b="1" dirty="0"/>
            </a:br>
            <a:r>
              <a:rPr lang="en-US" sz="2800" b="1" dirty="0" smtClean="0"/>
              <a:t>HUMAN RESOURCE MANAGEMENT INFORMATION</a:t>
            </a:r>
            <a:r>
              <a:rPr lang="en-US" sz="2800" b="1" dirty="0"/>
              <a:t/>
            </a:r>
            <a:br>
              <a:rPr lang="en-US" sz="2800" b="1" dirty="0"/>
            </a:br>
            <a:r>
              <a:rPr lang="en-US" sz="2800" b="1" dirty="0"/>
              <a:t/>
            </a:r>
            <a:br>
              <a:rPr lang="en-US" sz="2800" b="1" dirty="0"/>
            </a:br>
            <a:endParaRPr lang="en-GB" sz="2800" dirty="0"/>
          </a:p>
        </p:txBody>
      </p:sp>
    </p:spTree>
    <p:extLst>
      <p:ext uri="{BB962C8B-B14F-4D97-AF65-F5344CB8AC3E}">
        <p14:creationId xmlns:p14="http://schemas.microsoft.com/office/powerpoint/2010/main" xmlns="" val="22197411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74A6C-524B-6448-BD6E-20FF6B56B986}"/>
              </a:ext>
            </a:extLst>
          </p:cNvPr>
          <p:cNvSpPr>
            <a:spLocks noGrp="1"/>
          </p:cNvSpPr>
          <p:nvPr>
            <p:ph type="title"/>
          </p:nvPr>
        </p:nvSpPr>
        <p:spPr>
          <a:xfrm>
            <a:off x="198783" y="1075764"/>
            <a:ext cx="8737255" cy="726141"/>
          </a:xfrm>
        </p:spPr>
        <p:txBody>
          <a:bodyPr>
            <a:noAutofit/>
          </a:bodyPr>
          <a:lstStyle/>
          <a:p>
            <a:r>
              <a:rPr lang="en-US" sz="2600" b="1" dirty="0" smtClean="0"/>
              <a:t>VACANCIES: 31 March 2020</a:t>
            </a:r>
            <a:endParaRPr lang="en-US" sz="2600" dirty="0"/>
          </a:p>
        </p:txBody>
      </p:sp>
      <p:graphicFrame>
        <p:nvGraphicFramePr>
          <p:cNvPr id="4" name="Content Placeholder 3"/>
          <p:cNvGraphicFramePr>
            <a:graphicFrameLocks noGrp="1"/>
          </p:cNvGraphicFramePr>
          <p:nvPr>
            <p:ph idx="1"/>
            <p:extLst/>
          </p:nvPr>
        </p:nvGraphicFramePr>
        <p:xfrm>
          <a:off x="198438" y="1936029"/>
          <a:ext cx="8737600" cy="4088765"/>
        </p:xfrm>
        <a:graphic>
          <a:graphicData uri="http://schemas.openxmlformats.org/drawingml/2006/table">
            <a:tbl>
              <a:tblPr firstRow="1" bandRow="1">
                <a:tableStyleId>{5C22544A-7EE6-4342-B048-85BDC9FD1C3A}</a:tableStyleId>
              </a:tblPr>
              <a:tblGrid>
                <a:gridCol w="4355089"/>
                <a:gridCol w="4382511"/>
              </a:tblGrid>
              <a:tr h="579120">
                <a:tc gridSpan="2">
                  <a:txBody>
                    <a:bodyPr/>
                    <a:lstStyle/>
                    <a:p>
                      <a:pPr algn="l"/>
                      <a:r>
                        <a:rPr lang="en-ZA" b="1" dirty="0" smtClean="0">
                          <a:solidFill>
                            <a:schemeClr val="tx1"/>
                          </a:solidFill>
                        </a:rPr>
                        <a:t>Vacancy rate = 5.2%</a:t>
                      </a:r>
                      <a:endParaRPr lang="en-ZA"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dirty="0"/>
                    </a:p>
                  </a:txBody>
                  <a:tcPr/>
                </a:tc>
              </a:tr>
              <a:tr h="579120">
                <a:tc>
                  <a:txBody>
                    <a:bodyPr/>
                    <a:lstStyle/>
                    <a:p>
                      <a:pPr algn="l"/>
                      <a:r>
                        <a:rPr lang="en-ZA" sz="1800" b="1" dirty="0" smtClean="0">
                          <a:solidFill>
                            <a:schemeClr val="tx1"/>
                          </a:solidFill>
                        </a:rPr>
                        <a:t>Post</a:t>
                      </a:r>
                      <a:endParaRPr lang="en-ZA" sz="1800" b="1"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ZA" sz="1800" b="1" dirty="0" smtClean="0">
                          <a:solidFill>
                            <a:schemeClr val="tx1"/>
                          </a:solidFill>
                        </a:rPr>
                        <a:t>Status</a:t>
                      </a:r>
                      <a:endParaRPr lang="en-ZA" sz="1800" b="1"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79120">
                <a:tc>
                  <a:txBody>
                    <a:bodyPr/>
                    <a:lstStyle/>
                    <a:p>
                      <a:pPr marL="0" marR="0" indent="0" algn="l" defTabSz="914400" rtl="0" eaLnBrk="1" fontAlgn="auto" latinLnBrk="0" hangingPunct="1">
                        <a:lnSpc>
                          <a:spcPct val="100000"/>
                        </a:lnSpc>
                        <a:spcBef>
                          <a:spcPts val="0"/>
                        </a:spcBef>
                        <a:spcAft>
                          <a:spcPts val="0"/>
                        </a:spcAft>
                        <a:buClrTx/>
                        <a:buSzTx/>
                        <a:buFont typeface="+mj-lt"/>
                        <a:buNone/>
                        <a:tabLst>
                          <a:tab pos="180975" algn="l"/>
                        </a:tabLst>
                        <a:defRPr/>
                      </a:pPr>
                      <a:r>
                        <a:rPr lang="en-ZA" sz="1600" dirty="0" smtClean="0">
                          <a:solidFill>
                            <a:schemeClr val="tx1"/>
                          </a:solidFill>
                          <a:latin typeface="+mn-lt"/>
                        </a:rPr>
                        <a:t>1. Director-General</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mn-lt"/>
                        </a:rPr>
                        <a:t>Filled wef 01 August 2020</a:t>
                      </a:r>
                      <a:endParaRPr lang="en-GB" sz="1600" dirty="0" smtClean="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indent="95250" algn="l" fontAlgn="b">
                        <a:buFont typeface="+mj-lt"/>
                        <a:buNone/>
                      </a:pPr>
                      <a:r>
                        <a:rPr lang="en-GB" sz="1600" b="0" i="0" u="none" strike="noStrike" dirty="0" smtClean="0">
                          <a:solidFill>
                            <a:schemeClr val="tx1"/>
                          </a:solidFill>
                          <a:effectLst/>
                          <a:latin typeface="+mn-lt"/>
                        </a:rPr>
                        <a:t>2. Chief Director, Monitoring and Evaluation</a:t>
                      </a:r>
                      <a:endParaRPr lang="en-GB" sz="1600" b="0" i="0" u="none" strike="noStrike" dirty="0">
                        <a:solidFill>
                          <a:schemeClr val="tx1"/>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mn-lt"/>
                        </a:rPr>
                        <a:t>Filled wef 01 July 2020</a:t>
                      </a:r>
                      <a:endParaRPr lang="en-GB" sz="1600" dirty="0" smtClean="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indent="95250" algn="l" fontAlgn="b">
                        <a:buFont typeface="+mj-lt"/>
                        <a:buNone/>
                      </a:pPr>
                      <a:r>
                        <a:rPr lang="en-GB" sz="1600" b="0" i="0" u="none" strike="noStrike" dirty="0" smtClean="0">
                          <a:solidFill>
                            <a:schemeClr val="tx1"/>
                          </a:solidFill>
                          <a:effectLst/>
                          <a:latin typeface="+mn-lt"/>
                        </a:rPr>
                        <a:t>3. Director, Outreach</a:t>
                      </a:r>
                      <a:endParaRPr lang="en-GB" sz="1600" b="0" i="0" u="none" strike="noStrike" dirty="0">
                        <a:solidFill>
                          <a:schemeClr val="tx1"/>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solidFill>
                            <a:schemeClr val="tx1"/>
                          </a:solidFill>
                          <a:latin typeface="+mn-lt"/>
                        </a:rPr>
                        <a:t>In process of appointment</a:t>
                      </a:r>
                      <a:endParaRPr lang="en-GB" sz="1600" dirty="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chemeClr val="tx1"/>
                          </a:solidFill>
                          <a:effectLst/>
                          <a:latin typeface="+mn-lt"/>
                        </a:rPr>
                        <a:t>4. </a:t>
                      </a:r>
                      <a:r>
                        <a:rPr lang="en-US" sz="1600" b="0" i="0" u="none" strike="noStrike" dirty="0" smtClean="0">
                          <a:solidFill>
                            <a:schemeClr val="tx1"/>
                          </a:solidFill>
                          <a:effectLst/>
                          <a:latin typeface="+mn-lt"/>
                        </a:rPr>
                        <a:t>Director, Governance Transformation, Justice and Security</a:t>
                      </a:r>
                      <a:endParaRPr lang="en-ZA" sz="1600" b="0" i="0" u="none" strike="noStrike" dirty="0" smtClean="0">
                        <a:solidFill>
                          <a:schemeClr val="tx1"/>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solidFill>
                            <a:schemeClr val="tx1"/>
                          </a:solidFill>
                          <a:latin typeface="+mn-lt"/>
                        </a:rPr>
                        <a:t>In process of appointment</a:t>
                      </a:r>
                      <a:endParaRPr lang="en-GB" sz="1600" dirty="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chemeClr val="tx1"/>
                          </a:solidFill>
                          <a:effectLst/>
                          <a:latin typeface="+mn-lt"/>
                        </a:rPr>
                        <a:t>5. </a:t>
                      </a:r>
                      <a:r>
                        <a:rPr lang="en-ZA" sz="1600" kern="1200" dirty="0" smtClean="0">
                          <a:solidFill>
                            <a:schemeClr val="dk1"/>
                          </a:solidFill>
                          <a:effectLst/>
                          <a:latin typeface="+mn-lt"/>
                          <a:ea typeface="+mn-ea"/>
                          <a:cs typeface="+mn-cs"/>
                        </a:rPr>
                        <a:t>ASD,</a:t>
                      </a:r>
                      <a:r>
                        <a:rPr lang="en-GB" sz="1600" b="0" i="0" u="none" strike="noStrike" dirty="0" smtClean="0">
                          <a:solidFill>
                            <a:schemeClr val="tx1"/>
                          </a:solidFill>
                          <a:effectLst/>
                          <a:latin typeface="+mn-lt"/>
                        </a:rPr>
                        <a:t> </a:t>
                      </a:r>
                      <a:r>
                        <a:rPr lang="en-ZA" sz="1600" kern="1200" dirty="0" smtClean="0">
                          <a:solidFill>
                            <a:schemeClr val="dk1"/>
                          </a:solidFill>
                          <a:effectLst/>
                          <a:latin typeface="+mn-lt"/>
                          <a:ea typeface="+mn-ea"/>
                          <a:cs typeface="+mn-cs"/>
                        </a:rPr>
                        <a:t>Economic Empowerment and Participation</a:t>
                      </a:r>
                      <a:endParaRPr lang="en-ZA" sz="1600" b="0" i="0" u="none" strike="noStrike" dirty="0" smtClean="0">
                        <a:solidFill>
                          <a:schemeClr val="tx1"/>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mn-lt"/>
                        </a:rPr>
                        <a:t>Filled wef 01 April 2020</a:t>
                      </a:r>
                      <a:endParaRPr lang="en-GB" sz="1600" dirty="0" smtClean="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effectLst/>
                          <a:latin typeface="+mn-lt"/>
                        </a:rPr>
                        <a:t>6. Personal Assistant, PSCKM</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solidFill>
                            <a:schemeClr val="tx1"/>
                          </a:solidFill>
                          <a:latin typeface="+mn-lt"/>
                        </a:rPr>
                        <a:t>In process of selection</a:t>
                      </a:r>
                      <a:endParaRPr lang="en-GB" sz="1600" dirty="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2">
                  <a:txBody>
                    <a:bodyPr/>
                    <a:lstStyle/>
                    <a:p>
                      <a:pPr marL="93663" indent="1588" algn="l" fontAlgn="b">
                        <a:buFont typeface="+mj-lt"/>
                        <a:buNone/>
                      </a:pPr>
                      <a:r>
                        <a:rPr lang="en-GB" sz="1600" b="0" i="0" u="none" strike="noStrike" dirty="0" smtClean="0">
                          <a:solidFill>
                            <a:schemeClr val="tx1"/>
                          </a:solidFill>
                          <a:effectLst/>
                          <a:latin typeface="+mn-lt"/>
                        </a:rPr>
                        <a:t>Note: vacancies in Administration were unfunded due to NMOG process.</a:t>
                      </a:r>
                      <a:endParaRPr lang="en-GB" sz="1600" b="0" i="0" u="none" strike="noStrike" dirty="0">
                        <a:solidFill>
                          <a:schemeClr val="tx1"/>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600" dirty="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2210607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623C9D-502E-2342-A0EA-93A5CD7BD73D}"/>
              </a:ext>
            </a:extLst>
          </p:cNvPr>
          <p:cNvSpPr>
            <a:spLocks noGrp="1"/>
          </p:cNvSpPr>
          <p:nvPr>
            <p:ph type="title"/>
          </p:nvPr>
        </p:nvSpPr>
        <p:spPr>
          <a:xfrm>
            <a:off x="198783" y="1130444"/>
            <a:ext cx="8736495" cy="624466"/>
          </a:xfrm>
        </p:spPr>
        <p:txBody>
          <a:bodyPr>
            <a:normAutofit/>
          </a:bodyPr>
          <a:lstStyle/>
          <a:p>
            <a:r>
              <a:rPr lang="en-US" sz="2600" b="1" dirty="0"/>
              <a:t>SERVICE TERMINATIONS: 31 March 2020</a:t>
            </a:r>
            <a:endParaRPr lang="en-US" sz="2600" dirty="0"/>
          </a:p>
        </p:txBody>
      </p:sp>
      <p:graphicFrame>
        <p:nvGraphicFramePr>
          <p:cNvPr id="4" name="Content Placeholder 3"/>
          <p:cNvGraphicFramePr>
            <a:graphicFrameLocks noGrp="1"/>
          </p:cNvGraphicFramePr>
          <p:nvPr>
            <p:ph idx="1"/>
            <p:extLst/>
          </p:nvPr>
        </p:nvGraphicFramePr>
        <p:xfrm>
          <a:off x="198438" y="1938338"/>
          <a:ext cx="8737599" cy="2966720"/>
        </p:xfrm>
        <a:graphic>
          <a:graphicData uri="http://schemas.openxmlformats.org/drawingml/2006/table">
            <a:tbl>
              <a:tblPr firstRow="1" bandRow="1">
                <a:tableStyleId>{5C22544A-7EE6-4342-B048-85BDC9FD1C3A}</a:tableStyleId>
              </a:tblPr>
              <a:tblGrid>
                <a:gridCol w="4530580"/>
                <a:gridCol w="1690255"/>
                <a:gridCol w="2516764"/>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rPr>
                        <a:t>Turnover rate = 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gn="l"/>
                      <a:r>
                        <a:rPr lang="en-ZA" sz="1800" b="1" dirty="0" smtClean="0">
                          <a:solidFill>
                            <a:schemeClr val="tx1"/>
                          </a:solidFill>
                        </a:rPr>
                        <a:t>Nature of Termination</a:t>
                      </a:r>
                      <a:endParaRPr lang="en-ZA" sz="1800" b="1"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b="1" dirty="0" smtClean="0">
                          <a:solidFill>
                            <a:schemeClr val="tx1"/>
                          </a:solidFill>
                        </a:rPr>
                        <a:t>Number</a:t>
                      </a:r>
                      <a:endParaRPr lang="en-ZA" sz="1800" b="1"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b="1" dirty="0" smtClean="0">
                          <a:solidFill>
                            <a:schemeClr val="tx1"/>
                          </a:solidFill>
                        </a:rPr>
                        <a:t>% of Total Terminations</a:t>
                      </a:r>
                      <a:endParaRPr lang="en-ZA" sz="1800" b="1"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800" b="0" i="0" u="none" strike="noStrike" kern="1200" baseline="0" dirty="0" smtClean="0">
                          <a:solidFill>
                            <a:schemeClr val="tx1"/>
                          </a:solidFill>
                          <a:latin typeface="+mn-lt"/>
                          <a:ea typeface="+mn-ea"/>
                          <a:cs typeface="+mn-cs"/>
                        </a:rPr>
                        <a:t>Dismissal</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rPr>
                        <a:t>-</a:t>
                      </a:r>
                      <a:endParaRPr lang="en-ZA"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rPr>
                        <a:t>-</a:t>
                      </a:r>
                      <a:endParaRPr lang="en-ZA"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indent="85725" algn="l" fontAlgn="b">
                        <a:buFont typeface="+mj-lt"/>
                        <a:buNone/>
                      </a:pPr>
                      <a:r>
                        <a:rPr lang="en-GB" sz="1800" b="0" i="0" u="none" strike="noStrike" kern="1200" baseline="0" dirty="0" smtClean="0">
                          <a:solidFill>
                            <a:schemeClr val="tx1"/>
                          </a:solidFill>
                          <a:latin typeface="+mn-lt"/>
                          <a:ea typeface="+mn-ea"/>
                          <a:cs typeface="+mn-cs"/>
                        </a:rPr>
                        <a:t>Resignation </a:t>
                      </a:r>
                      <a:endParaRPr lang="en-GB" sz="1800" b="0" i="0" u="none" strike="noStrike" dirty="0">
                        <a:solidFill>
                          <a:schemeClr val="tx1"/>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rPr>
                        <a:t>5</a:t>
                      </a:r>
                      <a:endParaRPr lang="en-ZA"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rPr>
                        <a:t>35.7</a:t>
                      </a:r>
                      <a:endParaRPr lang="en-ZA"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indent="85725" algn="l" fontAlgn="b">
                        <a:buFont typeface="+mj-lt"/>
                        <a:buNone/>
                      </a:pPr>
                      <a:r>
                        <a:rPr lang="en-GB" sz="1800" b="0" i="0" u="none" strike="noStrike" kern="1200" baseline="0" dirty="0" smtClean="0">
                          <a:solidFill>
                            <a:schemeClr val="tx1"/>
                          </a:solidFill>
                          <a:latin typeface="+mn-lt"/>
                          <a:ea typeface="+mn-ea"/>
                          <a:cs typeface="+mn-cs"/>
                        </a:rPr>
                        <a:t>Retirement /Death</a:t>
                      </a:r>
                      <a:endParaRPr lang="en-GB" sz="1800" b="0" i="0" u="none" strike="noStrike" dirty="0">
                        <a:solidFill>
                          <a:schemeClr val="tx1"/>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rPr>
                        <a:t>-</a:t>
                      </a:r>
                      <a:endParaRPr lang="en-ZA"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rPr>
                        <a:t>-</a:t>
                      </a:r>
                      <a:endParaRPr lang="en-ZA"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indent="85725" algn="l" fontAlgn="ctr">
                        <a:buFont typeface="+mj-lt"/>
                        <a:buNone/>
                      </a:pPr>
                      <a:r>
                        <a:rPr lang="en-ZA" sz="1800" b="0" i="0" u="none" strike="noStrike" kern="1200" baseline="0" dirty="0" smtClean="0">
                          <a:solidFill>
                            <a:schemeClr val="tx1"/>
                          </a:solidFill>
                          <a:latin typeface="+mn-lt"/>
                          <a:ea typeface="+mn-ea"/>
                          <a:cs typeface="+mn-cs"/>
                        </a:rPr>
                        <a:t>Transfer to other Public  Service Departments </a:t>
                      </a:r>
                      <a:endParaRPr lang="en-GB" sz="1800" b="0" i="0" u="none" strike="noStrike" dirty="0">
                        <a:solidFill>
                          <a:schemeClr val="tx1"/>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rPr>
                        <a:t>1</a:t>
                      </a:r>
                      <a:endParaRPr lang="en-ZA"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rPr>
                        <a:t>7.1</a:t>
                      </a:r>
                      <a:endParaRPr lang="en-ZA"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indent="85725" algn="l" fontAlgn="ctr">
                        <a:buFont typeface="+mj-lt"/>
                        <a:buNone/>
                      </a:pPr>
                      <a:r>
                        <a:rPr lang="en-GB" sz="1800" b="0" i="0" u="none" strike="noStrike" kern="1200" baseline="0" dirty="0" smtClean="0">
                          <a:solidFill>
                            <a:schemeClr val="tx1"/>
                          </a:solidFill>
                          <a:latin typeface="+mn-lt"/>
                          <a:ea typeface="+mn-ea"/>
                          <a:cs typeface="+mn-cs"/>
                        </a:rPr>
                        <a:t>Contract expiry </a:t>
                      </a:r>
                      <a:endParaRPr lang="en-GB" sz="1800" b="0" i="0" u="none" strike="noStrike" dirty="0">
                        <a:solidFill>
                          <a:schemeClr val="tx1"/>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rPr>
                        <a:t>8</a:t>
                      </a:r>
                      <a:endParaRPr lang="en-ZA"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rPr>
                        <a:t>57.2</a:t>
                      </a:r>
                      <a:endParaRPr lang="en-ZA"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800" b="1" i="0" u="none" strike="noStrike" kern="1200" baseline="0" dirty="0" smtClean="0">
                          <a:solidFill>
                            <a:schemeClr val="tx1"/>
                          </a:solidFill>
                          <a:latin typeface="+mn-lt"/>
                          <a:ea typeface="+mn-ea"/>
                          <a:cs typeface="+mn-cs"/>
                        </a:rPr>
                        <a:t>TOTAL</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800" b="1" dirty="0" smtClean="0">
                          <a:solidFill>
                            <a:schemeClr val="tx1"/>
                          </a:solidFill>
                        </a:rPr>
                        <a:t>14</a:t>
                      </a:r>
                      <a:endParaRPr lang="en-ZA"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800" b="1" dirty="0" smtClean="0">
                          <a:solidFill>
                            <a:schemeClr val="tx1"/>
                          </a:solidFill>
                        </a:rPr>
                        <a:t>100.0</a:t>
                      </a:r>
                      <a:endParaRPr lang="en-ZA"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xmlns="" val="37334990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68683-A3A0-924C-B221-A8B31D9904C1}"/>
              </a:ext>
            </a:extLst>
          </p:cNvPr>
          <p:cNvSpPr>
            <a:spLocks noGrp="1"/>
          </p:cNvSpPr>
          <p:nvPr>
            <p:ph type="title"/>
          </p:nvPr>
        </p:nvSpPr>
        <p:spPr/>
        <p:txBody>
          <a:bodyPr>
            <a:normAutofit/>
          </a:bodyPr>
          <a:lstStyle/>
          <a:p>
            <a:r>
              <a:rPr lang="en-US" sz="2600" b="1" dirty="0" smtClean="0"/>
              <a:t>LABOUR MATTERS: 31 March 2020</a:t>
            </a:r>
            <a:endParaRPr lang="en-US" sz="2600" b="1" dirty="0"/>
          </a:p>
        </p:txBody>
      </p:sp>
      <p:sp>
        <p:nvSpPr>
          <p:cNvPr id="3" name="Content Placeholder 2">
            <a:extLst>
              <a:ext uri="{FF2B5EF4-FFF2-40B4-BE49-F238E27FC236}">
                <a16:creationId xmlns="" xmlns:a16="http://schemas.microsoft.com/office/drawing/2014/main" id="{780205F3-5AA7-1B4F-8254-6CBB9615219D}"/>
              </a:ext>
            </a:extLst>
          </p:cNvPr>
          <p:cNvSpPr>
            <a:spLocks noGrp="1"/>
          </p:cNvSpPr>
          <p:nvPr>
            <p:ph idx="1"/>
          </p:nvPr>
        </p:nvSpPr>
        <p:spPr/>
        <p:txBody>
          <a:bodyPr>
            <a:normAutofit/>
          </a:bodyPr>
          <a:lstStyle/>
          <a:p>
            <a:pPr lvl="0"/>
            <a:r>
              <a:rPr lang="en-GB" dirty="0" smtClean="0"/>
              <a:t>Disciplinary cases </a:t>
            </a:r>
            <a:r>
              <a:rPr lang="en-GB" dirty="0"/>
              <a:t>against three (3) employees were finalised and the employees returned to </a:t>
            </a:r>
            <a:r>
              <a:rPr lang="en-GB" dirty="0" smtClean="0"/>
              <a:t>work.</a:t>
            </a:r>
            <a:endParaRPr lang="en-ZA" dirty="0"/>
          </a:p>
          <a:p>
            <a:pPr lvl="0"/>
            <a:r>
              <a:rPr lang="en-GB" dirty="0" smtClean="0"/>
              <a:t>One (</a:t>
            </a:r>
            <a:r>
              <a:rPr lang="en-GB" dirty="0"/>
              <a:t>1) employee was reinstated following an arbitration award in her </a:t>
            </a:r>
            <a:r>
              <a:rPr lang="en-GB" dirty="0" smtClean="0"/>
              <a:t>favour.</a:t>
            </a:r>
            <a:endParaRPr lang="en-ZA" dirty="0"/>
          </a:p>
          <a:p>
            <a:r>
              <a:rPr lang="en-GB" dirty="0" smtClean="0"/>
              <a:t>One (</a:t>
            </a:r>
            <a:r>
              <a:rPr lang="en-GB" dirty="0"/>
              <a:t>1) employee was on precautionary suspension since 07 November 2019 pending disciplinary proceedings (the case has subsequently been finalised with the resignation of the employee on 31 May 2020</a:t>
            </a:r>
            <a:r>
              <a:rPr lang="en-GB" dirty="0" smtClean="0"/>
              <a:t>).</a:t>
            </a:r>
          </a:p>
          <a:p>
            <a:pPr marL="0" indent="0">
              <a:buNone/>
            </a:pPr>
            <a:endParaRPr lang="en-US" dirty="0" smtClean="0">
              <a:latin typeface="+mn-lt"/>
            </a:endParaRPr>
          </a:p>
        </p:txBody>
      </p:sp>
    </p:spTree>
    <p:extLst>
      <p:ext uri="{BB962C8B-B14F-4D97-AF65-F5344CB8AC3E}">
        <p14:creationId xmlns:p14="http://schemas.microsoft.com/office/powerpoint/2010/main" xmlns="" val="3526074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68683-A3A0-924C-B221-A8B31D9904C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780205F3-5AA7-1B4F-8254-6CBB9615219D}"/>
              </a:ext>
            </a:extLst>
          </p:cNvPr>
          <p:cNvSpPr>
            <a:spLocks noGrp="1"/>
          </p:cNvSpPr>
          <p:nvPr>
            <p:ph idx="1"/>
          </p:nvPr>
        </p:nvSpPr>
        <p:spPr/>
        <p:txBody>
          <a:bodyPr/>
          <a:lstStyle/>
          <a:p>
            <a:endParaRPr lang="en-US" dirty="0"/>
          </a:p>
        </p:txBody>
      </p:sp>
      <p:pic>
        <p:nvPicPr>
          <p:cNvPr id="4"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6306" y="1203686"/>
            <a:ext cx="8417388" cy="4714862"/>
          </a:xfrm>
        </p:spPr>
      </p:pic>
    </p:spTree>
    <p:extLst>
      <p:ext uri="{BB962C8B-B14F-4D97-AF65-F5344CB8AC3E}">
        <p14:creationId xmlns:p14="http://schemas.microsoft.com/office/powerpoint/2010/main" xmlns="" val="949072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16813</TotalTime>
  <Words>11150</Words>
  <Application>Microsoft Office PowerPoint</Application>
  <PresentationFormat>On-screen Show (4:3)</PresentationFormat>
  <Paragraphs>2153</Paragraphs>
  <Slides>97</Slides>
  <Notes>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Slide 1</vt:lpstr>
      <vt:lpstr>PRESENTATION OUTLINE </vt:lpstr>
      <vt:lpstr>1. BACKGROUND</vt:lpstr>
      <vt:lpstr>2. STRATEGIC FOCUS -links with MTSF priorities</vt:lpstr>
      <vt:lpstr>STRATEGIC FOCUS -links with MTSF priorities….</vt:lpstr>
      <vt:lpstr>STRATEGIC FOCUS -links with MTSF priorities</vt:lpstr>
      <vt:lpstr>PSCKM links with MTSF priorities</vt:lpstr>
      <vt:lpstr> 3. ORGANISATION &amp; BUDGET PROG STRUCTURE</vt:lpstr>
      <vt:lpstr> 4. COVID-19 (Lockdown)</vt:lpstr>
      <vt:lpstr>         5. OUTSTANDING TARGETS FROM THE 2018/19 </vt:lpstr>
      <vt:lpstr>       6. OUTSTANDING TARGETS FROM THE 2019/20 </vt:lpstr>
      <vt:lpstr>7. PLAN TO IMPROVE THE PERFORMANCE OF DEPT</vt:lpstr>
      <vt:lpstr> 8. OVERALL PERFORMANCE INFORMATION FOR Q4 2019/20</vt:lpstr>
      <vt:lpstr> PROGRAMME 1: PERFORMANCE INFORMATION FOR Q4</vt:lpstr>
      <vt:lpstr> PROGRAMME 1 (ADMINISTRATION): QUARTER 4 PERFORMANCE 2019/20 </vt:lpstr>
      <vt:lpstr> PROGRAMME 1 (ADMINISTRATION): QUARTER 4 PERFORMANCE 2019/20</vt:lpstr>
      <vt:lpstr> PROGRAMME 1 (ADMINISTRATION): QUARTER 4 PERFORMANCE 2019/20</vt:lpstr>
      <vt:lpstr> PROGRAMME 1 (ADMINISTRATION): QUARTER 4 PERFORMANCE 2019/20</vt:lpstr>
      <vt:lpstr> PROGRAMME 1 (ADMINISTRATION): QUARTER 4 PERFORMANCE 2019/20</vt:lpstr>
      <vt:lpstr>PROGRAMME 1 (ADMINISTRATION): QUARTER 4 PERFORMANCE 2019/20</vt:lpstr>
      <vt:lpstr> PROGRAMME 1 (ADMINISTRATION): QUARTER 4 PERFORMANCE 2019/20</vt:lpstr>
      <vt:lpstr> PROGRAMME 1 (ADMINISTRATION): QUARTER 4 PERFORMANCE 2019/20</vt:lpstr>
      <vt:lpstr> PROGRAMME 2: PERFORMANCE INFORMATION FOR Q4</vt:lpstr>
      <vt:lpstr> PROGRAMME 2 (STEE): QUARTER 4 PERFORMANCE 2019/20 </vt:lpstr>
      <vt:lpstr> PROGRAMME 2 (STEE): QUARTER 4 PERFORMANCE 2019/20 </vt:lpstr>
      <vt:lpstr> PROGRAMME 2 (STEE): QUARTER 4 PERFORMANCE 2019/20 </vt:lpstr>
      <vt:lpstr> PROGRAMME 2 (STEE): QUARTER 4 PERFORMANCE 2019/20 </vt:lpstr>
      <vt:lpstr> PROGRAMME 2 (STEE): QUARTER 4 PERFORMANCE 2019/20 </vt:lpstr>
      <vt:lpstr> PROGRAMME 3: PERFORMANCE INFORMATION FOR Q4</vt:lpstr>
      <vt:lpstr> PROGRAMME 3 (PSCKM): QUARTER 4 PERFORMANCE 2019/20 </vt:lpstr>
      <vt:lpstr> PROGRAMME 3 (PSCKM): QUARTER 4 PERFORMANCE 2019/20 </vt:lpstr>
      <vt:lpstr> PROGRAMME 3 (PSCKM): QUARTER 4 PERFORMANCE 2019/20 </vt:lpstr>
      <vt:lpstr> PROGRAMME 3 (PSCKM): QUARTER 4 PERFORMANCE 2019/20 </vt:lpstr>
      <vt:lpstr> PROGRAMME 3 (PSCKM): QUARTER 4 PERFORMANCE 2019/20 </vt:lpstr>
      <vt:lpstr> PROGRAMME 3 (PSCKM): QUARTER 4 PERFORMANCE 2019/20 </vt:lpstr>
      <vt:lpstr> PROGRAMME 3 (PSCKM): QUARTER 4 PERFORMANCE 2019/20 </vt:lpstr>
      <vt:lpstr> PROGRAMME 4: PERFORMANCE INFORMATION FOR Q4</vt:lpstr>
      <vt:lpstr> PROGRAMME 4 (NYD): QUARTER 4 PERFORMANCE 2019/20 </vt:lpstr>
      <vt:lpstr>PROGRAMME 5: PERFORMANCE INFORMATION FOR Q4</vt:lpstr>
      <vt:lpstr> PROGRAMME 5 (RPD): QUARTER 4 PERFORMANCE 2019/20 </vt:lpstr>
      <vt:lpstr> PROGRAMME 5 (RPD): QUARTER 4 PERFORMANCE 2019/20 </vt:lpstr>
      <vt:lpstr>      QUARTER 1 PERFORMANCE INFORMATION FOR FINANCIAL YEAR  2020/21</vt:lpstr>
      <vt:lpstr>      9. OVERALL PERFORMANCE INFORMATION FOR Q1 2020/21</vt:lpstr>
      <vt:lpstr> PROGRAMME 1: PERFORMANCE INFORMATION FOR Q1</vt:lpstr>
      <vt:lpstr> PROGRAMME 1 (ADMINISTRATION): QUARTER 1 PERFORMANCE 2020/21 </vt:lpstr>
      <vt:lpstr> PROGRAMME 1 (ADMINISTRATION): QUARTER 1 PERFORMANCE 2020/21 </vt:lpstr>
      <vt:lpstr> PROGRAMME 1 (ADMINISTRATION): QUARTER 1 PERFORMANCE 2020/21 </vt:lpstr>
      <vt:lpstr> PROGRAMME 2: PERFORMANCE INFORMATION FOR Q1</vt:lpstr>
      <vt:lpstr> PROGRAMME 2 (STEE): QUARTER 1 PERFORMANCE 2020/21 </vt:lpstr>
      <vt:lpstr> PROGRAMME 2 (STEE): QUARTER 1 PERFORMANCE 2020/21 </vt:lpstr>
      <vt:lpstr> PROGRAMME 2 (STEE): QUARTER 1 PERFORMANCE 2020/21 </vt:lpstr>
      <vt:lpstr> PROGRAMME 2 (STEE): QUARTER 1 PERFORMANCE 2020/21 </vt:lpstr>
      <vt:lpstr> PROGRAMME 3: PERFORMANCE INFORMATION FOR Q1</vt:lpstr>
      <vt:lpstr> PROGRAMME 3 (PSCKM): QUARTER 1 PERFORMANCE 2020/21 </vt:lpstr>
      <vt:lpstr> PROGRAMME 3 (PSCKM): QUARTER 1 PERFORMANCE 2020/21 </vt:lpstr>
      <vt:lpstr> PROGRAMME 3 (PSCKM): QUARTER 1 PERFORMANCE 2020/21 </vt:lpstr>
      <vt:lpstr> PROGRAMME 3 (PSCKM): QUARTER 1 PERFORMANCE 2020/21 </vt:lpstr>
      <vt:lpstr> PROGRAMME 4: PERFORMANCE INFORMATION FOR Q1</vt:lpstr>
      <vt:lpstr> PROGRAMME 4 (RPD): QUARTER 1 PERFORMANCE 2020/21 </vt:lpstr>
      <vt:lpstr> PROGRAMME 4 (RPD): QUARTER 1 PERFORMANCE 2020/21 </vt:lpstr>
      <vt:lpstr> PROGRAMME 4 (RPD): QUARTER 1 PERFORMANCE 2020/21 </vt:lpstr>
      <vt:lpstr> PROGRAMME 5: PERFORMANCE INFORMATION FOR Q1</vt:lpstr>
      <vt:lpstr> PROGRAMME 5 (NYD): QUARTER 1 PERFORMANCE 2020/21 </vt:lpstr>
      <vt:lpstr> PROGRAMME 5 (NYD): QUARTER 1 PERFORMANCE 2020/21 </vt:lpstr>
      <vt:lpstr> PROGRAMME 5 (NYD): QUARTER 1 PERFORMANCE 2020/21 </vt:lpstr>
      <vt:lpstr>FINANCIAL INFORMATION REPORT </vt:lpstr>
      <vt:lpstr>OVERALL FINANCIAL PERFORMANCE QUARTER 4 - PER PROGRAMME</vt:lpstr>
      <vt:lpstr>   DEPARTMENTAL FINANCIAL OVERVIEW   </vt:lpstr>
      <vt:lpstr>   DEPARTMENTAL FINANCIAL OVERVIEW   </vt:lpstr>
      <vt:lpstr>OVERALL FINANCIAL PERFORMANCE - ECONOMIC CLASSIFICATION</vt:lpstr>
      <vt:lpstr>   DEPARTMENTAL FINANCIAL OVERVIEW   </vt:lpstr>
      <vt:lpstr>   DEPARTMENTAL FINANCIAL OVERVIEW   </vt:lpstr>
      <vt:lpstr>   AUDIT ACTION PLAN PROGRESS REPORT AS AT 31 MARCH 2020  </vt:lpstr>
      <vt:lpstr>IRREGULAR EXPENDITURE AS AT 31 MARCH 2020</vt:lpstr>
      <vt:lpstr>DEVIATIONS AS AT 31 MARCH 2020</vt:lpstr>
      <vt:lpstr> INTERNATIONAL OBLIGATORY TRAVEL UNDERTAKEN DURING 4th QUARTER </vt:lpstr>
      <vt:lpstr> INTERNATIONAL OBLIGATORY TRAVEL UNDERTAKEN DURING 4th QUARTER </vt:lpstr>
      <vt:lpstr> MAJOR EVENTS UNDERTAKEN DURING 4Th  QUARTER </vt:lpstr>
      <vt:lpstr> MAJOR EVENTS UNDERTAKEN DURING 4Th  QUARTER </vt:lpstr>
      <vt:lpstr> MAJOR EVENTS UNDERTAKEN DURING 4Th  QUARTER </vt:lpstr>
      <vt:lpstr> MAJOR EVENTS UNDERTAKEN DURING 4Th  QUARTER </vt:lpstr>
      <vt:lpstr>OVERALL FINANCIAL PERFORMANCE - PER PROGRAMME</vt:lpstr>
      <vt:lpstr>   DEPARTMENTAL FINANCIAL OVERVIEW   </vt:lpstr>
      <vt:lpstr>   DEPARTMENTAL FINANCIAL OVERVIEW   </vt:lpstr>
      <vt:lpstr>   DEPARTMENTAL FINANCIAL OVERVIEW   </vt:lpstr>
      <vt:lpstr>   DEPARTMENTAL FINANCIAL OVERVIEW   </vt:lpstr>
      <vt:lpstr>   DEPARTMENTAL FINANCIAL OVERVIEW   </vt:lpstr>
      <vt:lpstr>OVERALL FINANCIAL PERFORMANCE - ECONOMIC CLASSIFICATION</vt:lpstr>
      <vt:lpstr>   DEPARTMENTAL FINANCIAL OVERVIEW - ECINOMIC CLASSIFICATION   </vt:lpstr>
      <vt:lpstr>   DEPARTMENTAL FINANCIAL OVERVIEW - ECONOMIC CLASSIFICATION CONT….   </vt:lpstr>
      <vt:lpstr>IRREGULAR EXPENDITURE and DEVIATIONS  AS AT 30 JUNE 2020</vt:lpstr>
      <vt:lpstr> CHANGES INTRODUCED DUE TO COVID-19</vt:lpstr>
      <vt:lpstr>   HUMAN RESOURCE MANAGEMENT INFORMATION  </vt:lpstr>
      <vt:lpstr>VACANCIES: 31 March 2020</vt:lpstr>
      <vt:lpstr>SERVICE TERMINATIONS: 31 March 2020</vt:lpstr>
      <vt:lpstr>LABOUR MATTERS: 31 March 2020</vt:lpstr>
      <vt:lpstr>Slide 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891</cp:revision>
  <cp:lastPrinted>2020-01-31T07:21:23Z</cp:lastPrinted>
  <dcterms:created xsi:type="dcterms:W3CDTF">2019-07-17T13:26:29Z</dcterms:created>
  <dcterms:modified xsi:type="dcterms:W3CDTF">2020-08-20T08:19:11Z</dcterms:modified>
</cp:coreProperties>
</file>