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0"/>
  </p:notesMasterIdLst>
  <p:sldIdLst>
    <p:sldId id="256" r:id="rId2"/>
    <p:sldId id="262" r:id="rId3"/>
    <p:sldId id="315" r:id="rId4"/>
    <p:sldId id="264" r:id="rId5"/>
    <p:sldId id="263" r:id="rId6"/>
    <p:sldId id="292" r:id="rId7"/>
    <p:sldId id="265" r:id="rId8"/>
    <p:sldId id="309" r:id="rId9"/>
    <p:sldId id="287" r:id="rId10"/>
    <p:sldId id="269" r:id="rId11"/>
    <p:sldId id="270" r:id="rId12"/>
    <p:sldId id="313" r:id="rId13"/>
    <p:sldId id="272" r:id="rId14"/>
    <p:sldId id="280" r:id="rId15"/>
    <p:sldId id="290" r:id="rId16"/>
    <p:sldId id="282" r:id="rId17"/>
    <p:sldId id="317" r:id="rId18"/>
    <p:sldId id="297" r:id="rId19"/>
    <p:sldId id="298" r:id="rId20"/>
    <p:sldId id="316" r:id="rId21"/>
    <p:sldId id="285" r:id="rId22"/>
    <p:sldId id="312" r:id="rId23"/>
    <p:sldId id="275" r:id="rId24"/>
    <p:sldId id="276" r:id="rId25"/>
    <p:sldId id="277" r:id="rId26"/>
    <p:sldId id="278" r:id="rId27"/>
    <p:sldId id="257" r:id="rId28"/>
    <p:sldId id="318"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8D25B7C8-CC31-485B-B8C1-62EA897CB165}">
          <p14:sldIdLst>
            <p14:sldId id="256"/>
            <p14:sldId id="262"/>
            <p14:sldId id="315"/>
            <p14:sldId id="264"/>
            <p14:sldId id="263"/>
            <p14:sldId id="292"/>
            <p14:sldId id="265"/>
            <p14:sldId id="309"/>
            <p14:sldId id="287"/>
            <p14:sldId id="269"/>
            <p14:sldId id="270"/>
            <p14:sldId id="313"/>
            <p14:sldId id="272"/>
            <p14:sldId id="280"/>
            <p14:sldId id="290"/>
            <p14:sldId id="282"/>
            <p14:sldId id="317"/>
            <p14:sldId id="297"/>
            <p14:sldId id="298"/>
            <p14:sldId id="316"/>
            <p14:sldId id="285"/>
            <p14:sldId id="312"/>
            <p14:sldId id="275"/>
            <p14:sldId id="276"/>
            <p14:sldId id="277"/>
            <p14:sldId id="278"/>
            <p14:sldId id="257"/>
            <p14:sldId id="31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ra van Niekerk" initials="PvN" lastIdx="49" clrIdx="0">
    <p:extLst>
      <p:ext uri="{19B8F6BF-5375-455C-9EA6-DF929625EA0E}">
        <p15:presenceInfo xmlns:p15="http://schemas.microsoft.com/office/powerpoint/2012/main" userId="Petra van Niekerk" providerId="None"/>
      </p:ext>
    </p:extLst>
  </p:cmAuthor>
  <p:cmAuthor id="2" name="Mramphele" initials="M" lastIdx="10" clrIdx="1">
    <p:extLst>
      <p:ext uri="{19B8F6BF-5375-455C-9EA6-DF929625EA0E}">
        <p15:presenceInfo xmlns:p15="http://schemas.microsoft.com/office/powerpoint/2012/main" userId="Mramphele" providerId="None"/>
      </p:ext>
    </p:extLst>
  </p:cmAuthor>
  <p:cmAuthor id="3" name="MBroodryk" initials="M" lastIdx="25" clrIdx="2">
    <p:extLst>
      <p:ext uri="{19B8F6BF-5375-455C-9EA6-DF929625EA0E}">
        <p15:presenceInfo xmlns:p15="http://schemas.microsoft.com/office/powerpoint/2012/main" userId="MBroodry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500"/>
    <a:srgbClr val="F26522"/>
    <a:srgbClr val="FF4000"/>
    <a:srgbClr val="8764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38" autoAdjust="0"/>
    <p:restoredTop sz="77532" autoAdjust="0"/>
  </p:normalViewPr>
  <p:slideViewPr>
    <p:cSldViewPr snapToGrid="0">
      <p:cViewPr varScale="1">
        <p:scale>
          <a:sx n="57" d="100"/>
          <a:sy n="57" d="100"/>
        </p:scale>
        <p:origin x="1620" y="66"/>
      </p:cViewPr>
      <p:guideLst/>
    </p:cSldViewPr>
  </p:slideViewPr>
  <p:notesTextViewPr>
    <p:cViewPr>
      <p:scale>
        <a:sx n="1" d="1"/>
        <a:sy n="1" d="1"/>
      </p:scale>
      <p:origin x="0" y="0"/>
    </p:cViewPr>
  </p:notesTextViewPr>
  <p:sorterViewPr>
    <p:cViewPr>
      <p:scale>
        <a:sx n="90" d="100"/>
        <a:sy n="90" d="100"/>
      </p:scale>
      <p:origin x="0" y="-85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970938" y="0"/>
            <a:ext cx="3037840" cy="466435"/>
          </a:xfrm>
          <a:prstGeom prst="rect">
            <a:avLst/>
          </a:prstGeom>
        </p:spPr>
        <p:txBody>
          <a:bodyPr vert="horz" lIns="91440" tIns="45720" rIns="91440" bIns="45720" rtlCol="0"/>
          <a:lstStyle>
            <a:lvl1pPr algn="r">
              <a:defRPr sz="1200"/>
            </a:lvl1pPr>
          </a:lstStyle>
          <a:p>
            <a:fld id="{63597F0C-5600-4E51-AFA2-926859C0B40D}" type="datetimeFigureOut">
              <a:rPr lang="en-ZA" smtClean="0"/>
              <a:t>2020/08/16</a:t>
            </a:fld>
            <a:endParaRPr lang="en-ZA"/>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829968"/>
            <a:ext cx="3037840" cy="466434"/>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1440" tIns="45720" rIns="91440" bIns="45720" rtlCol="0" anchor="b"/>
          <a:lstStyle>
            <a:lvl1pPr algn="r">
              <a:defRPr sz="1200"/>
            </a:lvl1pPr>
          </a:lstStyle>
          <a:p>
            <a:fld id="{06402EDC-0BE1-4820-B591-570EC25993C5}" type="slidenum">
              <a:rPr lang="en-ZA" smtClean="0"/>
              <a:t>‹#›</a:t>
            </a:fld>
            <a:endParaRPr lang="en-ZA"/>
          </a:p>
        </p:txBody>
      </p:sp>
    </p:spTree>
    <p:extLst>
      <p:ext uri="{BB962C8B-B14F-4D97-AF65-F5344CB8AC3E}">
        <p14:creationId xmlns:p14="http://schemas.microsoft.com/office/powerpoint/2010/main" val="3713560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6402EDC-0BE1-4820-B591-570EC25993C5}" type="slidenum">
              <a:rPr lang="en-ZA" smtClean="0"/>
              <a:t>1</a:t>
            </a:fld>
            <a:endParaRPr lang="en-ZA"/>
          </a:p>
        </p:txBody>
      </p:sp>
    </p:spTree>
    <p:extLst>
      <p:ext uri="{BB962C8B-B14F-4D97-AF65-F5344CB8AC3E}">
        <p14:creationId xmlns:p14="http://schemas.microsoft.com/office/powerpoint/2010/main" val="2797216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6402EDC-0BE1-4820-B591-570EC25993C5}" type="slidenum">
              <a:rPr lang="en-ZA" smtClean="0"/>
              <a:t>11</a:t>
            </a:fld>
            <a:endParaRPr lang="en-ZA"/>
          </a:p>
        </p:txBody>
      </p:sp>
    </p:spTree>
    <p:extLst>
      <p:ext uri="{BB962C8B-B14F-4D97-AF65-F5344CB8AC3E}">
        <p14:creationId xmlns:p14="http://schemas.microsoft.com/office/powerpoint/2010/main" val="4012965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6402EDC-0BE1-4820-B591-570EC25993C5}" type="slidenum">
              <a:rPr lang="en-ZA" smtClean="0"/>
              <a:t>13</a:t>
            </a:fld>
            <a:endParaRPr lang="en-ZA"/>
          </a:p>
        </p:txBody>
      </p:sp>
    </p:spTree>
    <p:extLst>
      <p:ext uri="{BB962C8B-B14F-4D97-AF65-F5344CB8AC3E}">
        <p14:creationId xmlns:p14="http://schemas.microsoft.com/office/powerpoint/2010/main" val="1023134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06402EDC-0BE1-4820-B591-570EC25993C5}" type="slidenum">
              <a:rPr lang="en-ZA" smtClean="0"/>
              <a:t>14</a:t>
            </a:fld>
            <a:endParaRPr lang="en-ZA" dirty="0"/>
          </a:p>
        </p:txBody>
      </p:sp>
    </p:spTree>
    <p:extLst>
      <p:ext uri="{BB962C8B-B14F-4D97-AF65-F5344CB8AC3E}">
        <p14:creationId xmlns:p14="http://schemas.microsoft.com/office/powerpoint/2010/main" val="3567707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6402EDC-0BE1-4820-B591-570EC25993C5}" type="slidenum">
              <a:rPr lang="en-ZA" smtClean="0"/>
              <a:t>16</a:t>
            </a:fld>
            <a:endParaRPr lang="en-ZA"/>
          </a:p>
        </p:txBody>
      </p:sp>
    </p:spTree>
    <p:extLst>
      <p:ext uri="{BB962C8B-B14F-4D97-AF65-F5344CB8AC3E}">
        <p14:creationId xmlns:p14="http://schemas.microsoft.com/office/powerpoint/2010/main" val="417268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6402EDC-0BE1-4820-B591-570EC25993C5}" type="slidenum">
              <a:rPr lang="en-ZA" smtClean="0"/>
              <a:t>17</a:t>
            </a:fld>
            <a:endParaRPr lang="en-ZA"/>
          </a:p>
        </p:txBody>
      </p:sp>
    </p:spTree>
    <p:extLst>
      <p:ext uri="{BB962C8B-B14F-4D97-AF65-F5344CB8AC3E}">
        <p14:creationId xmlns:p14="http://schemas.microsoft.com/office/powerpoint/2010/main" val="3750928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6402EDC-0BE1-4820-B591-570EC25993C5}" type="slidenum">
              <a:rPr lang="en-ZA" smtClean="0"/>
              <a:t>18</a:t>
            </a:fld>
            <a:endParaRPr lang="en-ZA"/>
          </a:p>
        </p:txBody>
      </p:sp>
    </p:spTree>
    <p:extLst>
      <p:ext uri="{BB962C8B-B14F-4D97-AF65-F5344CB8AC3E}">
        <p14:creationId xmlns:p14="http://schemas.microsoft.com/office/powerpoint/2010/main" val="925232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6402EDC-0BE1-4820-B591-570EC25993C5}" type="slidenum">
              <a:rPr lang="en-ZA" smtClean="0"/>
              <a:t>2</a:t>
            </a:fld>
            <a:endParaRPr lang="en-ZA"/>
          </a:p>
        </p:txBody>
      </p:sp>
    </p:spTree>
    <p:extLst>
      <p:ext uri="{BB962C8B-B14F-4D97-AF65-F5344CB8AC3E}">
        <p14:creationId xmlns:p14="http://schemas.microsoft.com/office/powerpoint/2010/main" val="3823209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6402EDC-0BE1-4820-B591-570EC25993C5}" type="slidenum">
              <a:rPr lang="en-ZA" smtClean="0"/>
              <a:t>3</a:t>
            </a:fld>
            <a:endParaRPr lang="en-ZA"/>
          </a:p>
        </p:txBody>
      </p:sp>
    </p:spTree>
    <p:extLst>
      <p:ext uri="{BB962C8B-B14F-4D97-AF65-F5344CB8AC3E}">
        <p14:creationId xmlns:p14="http://schemas.microsoft.com/office/powerpoint/2010/main" val="812521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6402EDC-0BE1-4820-B591-570EC25993C5}" type="slidenum">
              <a:rPr lang="en-ZA" smtClean="0"/>
              <a:t>4</a:t>
            </a:fld>
            <a:endParaRPr lang="en-ZA"/>
          </a:p>
        </p:txBody>
      </p:sp>
    </p:spTree>
    <p:extLst>
      <p:ext uri="{BB962C8B-B14F-4D97-AF65-F5344CB8AC3E}">
        <p14:creationId xmlns:p14="http://schemas.microsoft.com/office/powerpoint/2010/main" val="854221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6402EDC-0BE1-4820-B591-570EC25993C5}" type="slidenum">
              <a:rPr lang="en-ZA" smtClean="0"/>
              <a:t>5</a:t>
            </a:fld>
            <a:endParaRPr lang="en-ZA"/>
          </a:p>
        </p:txBody>
      </p:sp>
    </p:spTree>
    <p:extLst>
      <p:ext uri="{BB962C8B-B14F-4D97-AF65-F5344CB8AC3E}">
        <p14:creationId xmlns:p14="http://schemas.microsoft.com/office/powerpoint/2010/main" val="1858273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6402EDC-0BE1-4820-B591-570EC25993C5}" type="slidenum">
              <a:rPr lang="en-ZA" smtClean="0"/>
              <a:t>6</a:t>
            </a:fld>
            <a:endParaRPr lang="en-ZA"/>
          </a:p>
        </p:txBody>
      </p:sp>
    </p:spTree>
    <p:extLst>
      <p:ext uri="{BB962C8B-B14F-4D97-AF65-F5344CB8AC3E}">
        <p14:creationId xmlns:p14="http://schemas.microsoft.com/office/powerpoint/2010/main" val="3735579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6402EDC-0BE1-4820-B591-570EC25993C5}" type="slidenum">
              <a:rPr lang="en-ZA" smtClean="0"/>
              <a:t>7</a:t>
            </a:fld>
            <a:endParaRPr lang="en-ZA"/>
          </a:p>
        </p:txBody>
      </p:sp>
    </p:spTree>
    <p:extLst>
      <p:ext uri="{BB962C8B-B14F-4D97-AF65-F5344CB8AC3E}">
        <p14:creationId xmlns:p14="http://schemas.microsoft.com/office/powerpoint/2010/main" val="188832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06402EDC-0BE1-4820-B591-570EC25993C5}" type="slidenum">
              <a:rPr lang="en-ZA" smtClean="0"/>
              <a:t>8</a:t>
            </a:fld>
            <a:endParaRPr lang="en-ZA" dirty="0"/>
          </a:p>
        </p:txBody>
      </p:sp>
    </p:spTree>
    <p:extLst>
      <p:ext uri="{BB962C8B-B14F-4D97-AF65-F5344CB8AC3E}">
        <p14:creationId xmlns:p14="http://schemas.microsoft.com/office/powerpoint/2010/main" val="1696959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6402EDC-0BE1-4820-B591-570EC25993C5}" type="slidenum">
              <a:rPr lang="en-ZA" smtClean="0"/>
              <a:t>10</a:t>
            </a:fld>
            <a:endParaRPr lang="en-ZA"/>
          </a:p>
        </p:txBody>
      </p:sp>
    </p:spTree>
    <p:extLst>
      <p:ext uri="{BB962C8B-B14F-4D97-AF65-F5344CB8AC3E}">
        <p14:creationId xmlns:p14="http://schemas.microsoft.com/office/powerpoint/2010/main" val="728859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2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
        <p:nvSpPr>
          <p:cNvPr id="23" name="Footer Placeholder 6"/>
          <p:cNvSpPr>
            <a:spLocks noGrp="1"/>
          </p:cNvSpPr>
          <p:nvPr>
            <p:ph type="ftr" sz="quarter" idx="11"/>
          </p:nvPr>
        </p:nvSpPr>
        <p:spPr>
          <a:xfrm>
            <a:off x="628650" y="6356350"/>
            <a:ext cx="6577693" cy="365125"/>
          </a:xfrm>
          <a:prstGeom prst="rect">
            <a:avLst/>
          </a:prstGeom>
        </p:spPr>
        <p:txBody>
          <a:bodyPr/>
          <a:lstStyle/>
          <a:p>
            <a:pPr algn="l"/>
            <a:r>
              <a:rPr lang="en-US" sz="900" i="1">
                <a:solidFill>
                  <a:schemeClr val="bg1">
                    <a:lumMod val="65000"/>
                  </a:schemeClr>
                </a:solidFill>
                <a:latin typeface="Arial" panose="020B0604020202020204" pitchFamily="34" charset="0"/>
                <a:cs typeface="Arial" panose="020B0604020202020204" pitchFamily="34" charset="0"/>
              </a:rPr>
              <a:t>Women In Tourism 18 August  2020 </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1348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a:t>Women In Tourism 18 August  2020 </a:t>
            </a:r>
            <a:endParaRPr lang="en-ZA"/>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a:p>
        </p:txBody>
      </p:sp>
    </p:spTree>
    <p:extLst>
      <p:ext uri="{BB962C8B-B14F-4D97-AF65-F5344CB8AC3E}">
        <p14:creationId xmlns:p14="http://schemas.microsoft.com/office/powerpoint/2010/main" val="831041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a:t>Women In Tourism 18 August  2020 </a:t>
            </a:r>
            <a:endParaRPr lang="en-ZA"/>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a:p>
        </p:txBody>
      </p:sp>
    </p:spTree>
    <p:extLst>
      <p:ext uri="{BB962C8B-B14F-4D97-AF65-F5344CB8AC3E}">
        <p14:creationId xmlns:p14="http://schemas.microsoft.com/office/powerpoint/2010/main" val="3211672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Footer Placeholder 6"/>
          <p:cNvSpPr>
            <a:spLocks noGrp="1"/>
          </p:cNvSpPr>
          <p:nvPr>
            <p:ph type="ftr" sz="quarter" idx="11"/>
          </p:nvPr>
        </p:nvSpPr>
        <p:spPr>
          <a:xfrm>
            <a:off x="628650" y="6356350"/>
            <a:ext cx="6577693" cy="365125"/>
          </a:xfrm>
          <a:prstGeom prst="rect">
            <a:avLst/>
          </a:prstGeom>
        </p:spPr>
        <p:txBody>
          <a:bodyPr/>
          <a:lstStyle/>
          <a:p>
            <a:pPr algn="l"/>
            <a:r>
              <a:rPr lang="en-US" sz="900" i="1">
                <a:solidFill>
                  <a:schemeClr val="bg1">
                    <a:lumMod val="65000"/>
                  </a:schemeClr>
                </a:solidFill>
                <a:latin typeface="Arial" panose="020B0604020202020204" pitchFamily="34" charset="0"/>
                <a:cs typeface="Arial" panose="020B0604020202020204" pitchFamily="34" charset="0"/>
              </a:rPr>
              <a:t>Women In Tourism 18 August  2020 </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11"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pic>
        <p:nvPicPr>
          <p:cNvPr id="7"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
        <p:nvSpPr>
          <p:cNvPr id="8"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Tree>
    <p:extLst>
      <p:ext uri="{BB962C8B-B14F-4D97-AF65-F5344CB8AC3E}">
        <p14:creationId xmlns:p14="http://schemas.microsoft.com/office/powerpoint/2010/main" val="1994347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1"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
        <p:nvSpPr>
          <p:cNvPr id="12" name="Footer Placeholder 6"/>
          <p:cNvSpPr>
            <a:spLocks noGrp="1"/>
          </p:cNvSpPr>
          <p:nvPr>
            <p:ph type="ftr" sz="quarter" idx="11"/>
          </p:nvPr>
        </p:nvSpPr>
        <p:spPr>
          <a:xfrm>
            <a:off x="628650" y="6356350"/>
            <a:ext cx="6577693" cy="365125"/>
          </a:xfrm>
          <a:prstGeom prst="rect">
            <a:avLst/>
          </a:prstGeom>
        </p:spPr>
        <p:txBody>
          <a:bodyPr/>
          <a:lstStyle/>
          <a:p>
            <a:pPr algn="l"/>
            <a:r>
              <a:rPr lang="en-US" sz="900" i="1">
                <a:solidFill>
                  <a:schemeClr val="bg1">
                    <a:lumMod val="65000"/>
                  </a:schemeClr>
                </a:solidFill>
                <a:latin typeface="Arial" panose="020B0604020202020204" pitchFamily="34" charset="0"/>
                <a:cs typeface="Arial" panose="020B0604020202020204" pitchFamily="34" charset="0"/>
              </a:rPr>
              <a:t>Women In Tourism 18 August  2020 </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13"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pic>
        <p:nvPicPr>
          <p:cNvPr id="14"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Tree>
    <p:extLst>
      <p:ext uri="{BB962C8B-B14F-4D97-AF65-F5344CB8AC3E}">
        <p14:creationId xmlns:p14="http://schemas.microsoft.com/office/powerpoint/2010/main" val="3286429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a:t>Women In Tourism 18 August  2020 </a:t>
            </a:r>
            <a:endParaRPr lang="en-ZA"/>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a:p>
        </p:txBody>
      </p:sp>
    </p:spTree>
    <p:extLst>
      <p:ext uri="{BB962C8B-B14F-4D97-AF65-F5344CB8AC3E}">
        <p14:creationId xmlns:p14="http://schemas.microsoft.com/office/powerpoint/2010/main" val="1543746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ZA"/>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r>
              <a:rPr lang="en-US"/>
              <a:t>Women In Tourism 18 August  2020 </a:t>
            </a:r>
            <a:endParaRPr lang="en-ZA"/>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a:p>
        </p:txBody>
      </p:sp>
    </p:spTree>
    <p:extLst>
      <p:ext uri="{BB962C8B-B14F-4D97-AF65-F5344CB8AC3E}">
        <p14:creationId xmlns:p14="http://schemas.microsoft.com/office/powerpoint/2010/main" val="2363319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ZA"/>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r>
              <a:rPr lang="en-US"/>
              <a:t>Women In Tourism 18 August  2020 </a:t>
            </a:r>
            <a:endParaRPr lang="en-ZA"/>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a:p>
        </p:txBody>
      </p:sp>
    </p:spTree>
    <p:extLst>
      <p:ext uri="{BB962C8B-B14F-4D97-AF65-F5344CB8AC3E}">
        <p14:creationId xmlns:p14="http://schemas.microsoft.com/office/powerpoint/2010/main" val="954623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ZA"/>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r>
              <a:rPr lang="en-US"/>
              <a:t>Women In Tourism 18 August  2020 </a:t>
            </a:r>
            <a:endParaRPr lang="en-ZA"/>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a:p>
        </p:txBody>
      </p:sp>
    </p:spTree>
    <p:extLst>
      <p:ext uri="{BB962C8B-B14F-4D97-AF65-F5344CB8AC3E}">
        <p14:creationId xmlns:p14="http://schemas.microsoft.com/office/powerpoint/2010/main" val="486176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a:t>Women In Tourism 18 August  2020 </a:t>
            </a:r>
            <a:endParaRPr lang="en-ZA"/>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a:p>
        </p:txBody>
      </p:sp>
    </p:spTree>
    <p:extLst>
      <p:ext uri="{BB962C8B-B14F-4D97-AF65-F5344CB8AC3E}">
        <p14:creationId xmlns:p14="http://schemas.microsoft.com/office/powerpoint/2010/main" val="1397932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a:t>Women In Tourism 18 August  2020 </a:t>
            </a:r>
            <a:endParaRPr lang="en-ZA"/>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a:p>
        </p:txBody>
      </p:sp>
    </p:spTree>
    <p:extLst>
      <p:ext uri="{BB962C8B-B14F-4D97-AF65-F5344CB8AC3E}">
        <p14:creationId xmlns:p14="http://schemas.microsoft.com/office/powerpoint/2010/main" val="3730637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3" name="Footer Placeholder 6"/>
          <p:cNvSpPr>
            <a:spLocks noGrp="1"/>
          </p:cNvSpPr>
          <p:nvPr>
            <p:ph type="ftr" sz="quarter" idx="3"/>
          </p:nvPr>
        </p:nvSpPr>
        <p:spPr>
          <a:xfrm>
            <a:off x="628650" y="6356350"/>
            <a:ext cx="6577693" cy="365125"/>
          </a:xfrm>
          <a:prstGeom prst="rect">
            <a:avLst/>
          </a:prstGeom>
        </p:spPr>
        <p:txBody>
          <a:bodyPr/>
          <a:lstStyle/>
          <a:p>
            <a:pPr algn="l"/>
            <a:r>
              <a:rPr lang="en-US" sz="900" i="1">
                <a:solidFill>
                  <a:schemeClr val="bg1">
                    <a:lumMod val="65000"/>
                  </a:schemeClr>
                </a:solidFill>
                <a:latin typeface="Arial" panose="020B0604020202020204" pitchFamily="34" charset="0"/>
                <a:cs typeface="Arial" panose="020B0604020202020204" pitchFamily="34" charset="0"/>
              </a:rPr>
              <a:t>Women In Tourism 18 August  2020 </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4"/>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03391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3200" b="1" kern="1200">
          <a:solidFill>
            <a:schemeClr val="accent2"/>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4178299"/>
          </a:xfrm>
        </p:spPr>
        <p:txBody>
          <a:bodyPr anchor="t">
            <a:normAutofit fontScale="90000"/>
          </a:bodyPr>
          <a:lstStyle/>
          <a:p>
            <a:pPr algn="ctr"/>
            <a:r>
              <a:rPr lang="en-ZA" sz="5000" b="1" dirty="0">
                <a:solidFill>
                  <a:srgbClr val="F26500"/>
                </a:solidFill>
                <a:latin typeface="Gill Sans MT" panose="020B0502020104020203" pitchFamily="34" charset="0"/>
              </a:rPr>
              <a:t>Briefing to the Portfolio </a:t>
            </a:r>
            <a:r>
              <a:rPr lang="en-ZA" sz="5000" dirty="0">
                <a:solidFill>
                  <a:srgbClr val="F26500"/>
                </a:solidFill>
              </a:rPr>
              <a:t>C</a:t>
            </a:r>
            <a:r>
              <a:rPr lang="en-ZA" sz="5000" b="1" dirty="0">
                <a:solidFill>
                  <a:srgbClr val="F26500"/>
                </a:solidFill>
                <a:latin typeface="Gill Sans MT" panose="020B0502020104020203" pitchFamily="34" charset="0"/>
              </a:rPr>
              <a:t>ommittee on </a:t>
            </a:r>
            <a:r>
              <a:rPr lang="en-ZA" sz="5000" dirty="0">
                <a:solidFill>
                  <a:srgbClr val="F26500"/>
                </a:solidFill>
              </a:rPr>
              <a:t>Tourism on  the Women in Tourism (</a:t>
            </a:r>
            <a:r>
              <a:rPr lang="en-ZA" sz="5000" dirty="0" err="1">
                <a:solidFill>
                  <a:srgbClr val="F26500"/>
                </a:solidFill>
              </a:rPr>
              <a:t>WiT</a:t>
            </a:r>
            <a:r>
              <a:rPr lang="en-ZA" sz="5000" dirty="0">
                <a:solidFill>
                  <a:srgbClr val="F26500"/>
                </a:solidFill>
              </a:rPr>
              <a:t>) Programme </a:t>
            </a:r>
            <a:r>
              <a:rPr lang="en-ZA" sz="5000" b="1" dirty="0">
                <a:solidFill>
                  <a:srgbClr val="F26500"/>
                </a:solidFill>
                <a:latin typeface="Gill Sans MT" panose="020B0502020104020203" pitchFamily="34" charset="0"/>
              </a:rPr>
              <a:t/>
            </a:r>
            <a:br>
              <a:rPr lang="en-ZA" sz="5000" b="1" dirty="0">
                <a:solidFill>
                  <a:srgbClr val="F26500"/>
                </a:solidFill>
                <a:latin typeface="Gill Sans MT" panose="020B0502020104020203" pitchFamily="34" charset="0"/>
              </a:rPr>
            </a:br>
            <a:endParaRPr lang="en-ZA" sz="5000" b="1" dirty="0">
              <a:solidFill>
                <a:srgbClr val="F26500"/>
              </a:solidFill>
              <a:latin typeface="Gill Sans MT" panose="020B0502020104020203" pitchFamily="34" charset="0"/>
            </a:endParaRPr>
          </a:p>
        </p:txBody>
      </p:sp>
      <p:sp>
        <p:nvSpPr>
          <p:cNvPr id="3" name="Subtitle 2"/>
          <p:cNvSpPr>
            <a:spLocks noGrp="1"/>
          </p:cNvSpPr>
          <p:nvPr>
            <p:ph type="subTitle" idx="4294967295"/>
          </p:nvPr>
        </p:nvSpPr>
        <p:spPr>
          <a:xfrm>
            <a:off x="685800" y="3314700"/>
            <a:ext cx="7772400" cy="939800"/>
          </a:xfrm>
          <a:prstGeom prst="rect">
            <a:avLst/>
          </a:prstGeom>
        </p:spPr>
        <p:txBody>
          <a:bodyPr>
            <a:normAutofit/>
          </a:bodyPr>
          <a:lstStyle/>
          <a:p>
            <a:pPr marL="0" indent="0" algn="ctr">
              <a:buNone/>
            </a:pPr>
            <a:r>
              <a:rPr lang="en-US" sz="3200" b="1" dirty="0">
                <a:latin typeface="Arial" panose="020B0604020202020204" pitchFamily="34" charset="0"/>
                <a:cs typeface="Arial" panose="020B0604020202020204" pitchFamily="34" charset="0"/>
              </a:rPr>
              <a:t>18 August 2020</a:t>
            </a:r>
            <a:endParaRPr lang="en-ZA"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683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143" y="365126"/>
            <a:ext cx="8433707" cy="723445"/>
          </a:xfrm>
        </p:spPr>
        <p:txBody>
          <a:bodyPr>
            <a:normAutofit fontScale="90000"/>
          </a:bodyPr>
          <a:lstStyle/>
          <a:p>
            <a:r>
              <a:rPr lang="en-ZA" dirty="0">
                <a:latin typeface="Arial Narrow" panose="020B0606020202030204" pitchFamily="34" charset="0"/>
              </a:rPr>
              <a:t/>
            </a:r>
            <a:br>
              <a:rPr lang="en-ZA" dirty="0">
                <a:latin typeface="Arial Narrow" panose="020B0606020202030204" pitchFamily="34" charset="0"/>
              </a:rPr>
            </a:br>
            <a:r>
              <a:rPr lang="en-ZA" dirty="0">
                <a:latin typeface="Arial Narrow" panose="020B0606020202030204" pitchFamily="34" charset="0"/>
              </a:rPr>
              <a:t/>
            </a:r>
            <a:br>
              <a:rPr lang="en-ZA" dirty="0">
                <a:latin typeface="Arial Narrow" panose="020B0606020202030204" pitchFamily="34" charset="0"/>
              </a:rPr>
            </a:br>
            <a:r>
              <a:rPr lang="en-ZA" dirty="0">
                <a:latin typeface="Arial Narrow" panose="020B0606020202030204" pitchFamily="34" charset="0"/>
              </a:rPr>
              <a:t/>
            </a:r>
            <a:br>
              <a:rPr lang="en-ZA" dirty="0">
                <a:latin typeface="Arial Narrow" panose="020B0606020202030204" pitchFamily="34" charset="0"/>
              </a:rPr>
            </a:br>
            <a:r>
              <a:rPr lang="en-ZA" i="1" dirty="0">
                <a:latin typeface="Arial Narrow" panose="020B0606020202030204" pitchFamily="34" charset="0"/>
              </a:rPr>
              <a:t>Objectives:  Women In Tourism (</a:t>
            </a:r>
            <a:r>
              <a:rPr lang="en-ZA" i="1" dirty="0" err="1">
                <a:latin typeface="Arial Narrow" panose="020B0606020202030204" pitchFamily="34" charset="0"/>
              </a:rPr>
              <a:t>WiT</a:t>
            </a:r>
            <a:r>
              <a:rPr lang="en-ZA" i="1" dirty="0">
                <a:latin typeface="Arial Narrow" panose="020B0606020202030204" pitchFamily="34" charset="0"/>
              </a:rPr>
              <a:t>) Programme: 2013</a:t>
            </a:r>
            <a:br>
              <a:rPr lang="en-ZA" i="1" dirty="0">
                <a:latin typeface="Arial Narrow" panose="020B0606020202030204" pitchFamily="34" charset="0"/>
              </a:rPr>
            </a:br>
            <a:r>
              <a:rPr lang="en-ZA" i="1" dirty="0">
                <a:latin typeface="Arial Narrow" panose="020B0606020202030204" pitchFamily="34" charset="0"/>
              </a:rPr>
              <a:t/>
            </a:r>
            <a:br>
              <a:rPr lang="en-ZA" i="1" dirty="0">
                <a:latin typeface="Arial Narrow" panose="020B0606020202030204" pitchFamily="34" charset="0"/>
              </a:rPr>
            </a:br>
            <a:r>
              <a:rPr lang="en-ZA" i="1" dirty="0">
                <a:latin typeface="Arial Narrow" panose="020B0606020202030204" pitchFamily="34" charset="0"/>
              </a:rPr>
              <a:t/>
            </a:r>
            <a:br>
              <a:rPr lang="en-ZA" i="1" dirty="0">
                <a:latin typeface="Arial Narrow" panose="020B0606020202030204" pitchFamily="34" charset="0"/>
              </a:rPr>
            </a:br>
            <a:r>
              <a:rPr lang="en-ZA" sz="3200" b="1" dirty="0">
                <a:solidFill>
                  <a:srgbClr val="F26500"/>
                </a:solidFill>
                <a:latin typeface="Gill Sans MT" panose="020B0502020104020203" pitchFamily="34" charset="0"/>
              </a:rPr>
              <a:t/>
            </a:r>
            <a:br>
              <a:rPr lang="en-ZA" sz="3200" b="1" dirty="0">
                <a:solidFill>
                  <a:srgbClr val="F26500"/>
                </a:solidFill>
                <a:latin typeface="Gill Sans MT" panose="020B0502020104020203" pitchFamily="34" charset="0"/>
              </a:rPr>
            </a:br>
            <a:endParaRPr lang="en-ZA" sz="3200" b="1" dirty="0">
              <a:solidFill>
                <a:srgbClr val="F26500"/>
              </a:solidFill>
              <a:latin typeface="Gill Sans MT" panose="020B0502020104020203" pitchFamily="34" charset="0"/>
            </a:endParaRPr>
          </a:p>
        </p:txBody>
      </p:sp>
      <p:sp>
        <p:nvSpPr>
          <p:cNvPr id="3" name="Content Placeholder 2"/>
          <p:cNvSpPr>
            <a:spLocks noGrp="1"/>
          </p:cNvSpPr>
          <p:nvPr>
            <p:ph idx="4294967295"/>
          </p:nvPr>
        </p:nvSpPr>
        <p:spPr>
          <a:xfrm>
            <a:off x="341538" y="1088571"/>
            <a:ext cx="8639175" cy="5007429"/>
          </a:xfrm>
          <a:prstGeom prst="rect">
            <a:avLst/>
          </a:prstGeom>
        </p:spPr>
        <p:txBody>
          <a:bodyPr>
            <a:normAutofit fontScale="92500" lnSpcReduction="20000"/>
          </a:bodyPr>
          <a:lstStyle/>
          <a:p>
            <a:pPr algn="just">
              <a:buFont typeface="Wingdings" panose="05000000000000000000" pitchFamily="2" charset="2"/>
              <a:buChar char="§"/>
            </a:pPr>
            <a:r>
              <a:rPr lang="en-ZA" dirty="0">
                <a:latin typeface="Arial Narrow" panose="020B0606020202030204" pitchFamily="34" charset="0"/>
              </a:rPr>
              <a:t>To ensure that women who constitute the majority in the sector are </a:t>
            </a:r>
            <a:r>
              <a:rPr lang="en-ZA" b="1" i="1" dirty="0">
                <a:latin typeface="Arial Narrow" panose="020B0606020202030204" pitchFamily="34" charset="0"/>
              </a:rPr>
              <a:t>Respected, Recognized, Represented, and Rewarded. </a:t>
            </a:r>
            <a:endParaRPr lang="en-ZA" dirty="0">
              <a:latin typeface="Arial Narrow" panose="020B0606020202030204" pitchFamily="34" charset="0"/>
            </a:endParaRPr>
          </a:p>
          <a:p>
            <a:pPr algn="just">
              <a:buFont typeface="Wingdings" panose="05000000000000000000" pitchFamily="2" charset="2"/>
              <a:buChar char="§"/>
            </a:pPr>
            <a:endParaRPr lang="en-ZA" sz="1400" dirty="0">
              <a:latin typeface="Arial Narrow" panose="020B0606020202030204" pitchFamily="34" charset="0"/>
            </a:endParaRPr>
          </a:p>
          <a:p>
            <a:pPr algn="just">
              <a:buFont typeface="Wingdings" panose="05000000000000000000" pitchFamily="2" charset="2"/>
              <a:buChar char="§"/>
            </a:pPr>
            <a:r>
              <a:rPr lang="en-ZA" dirty="0">
                <a:latin typeface="Arial Narrow" panose="020B0606020202030204" pitchFamily="34" charset="0"/>
              </a:rPr>
              <a:t>To drive transformation in the tourism and hospitality sectors aligned to the targets set out in the B-BBEE Tourism Sector Code.</a:t>
            </a:r>
          </a:p>
          <a:p>
            <a:pPr algn="just">
              <a:buFont typeface="Wingdings" panose="05000000000000000000" pitchFamily="2" charset="2"/>
              <a:buChar char="§"/>
            </a:pPr>
            <a:endParaRPr lang="en-ZA" sz="1400" dirty="0">
              <a:latin typeface="Arial Narrow" panose="020B0606020202030204" pitchFamily="34" charset="0"/>
            </a:endParaRPr>
          </a:p>
          <a:p>
            <a:pPr algn="just">
              <a:buFont typeface="Wingdings" panose="05000000000000000000" pitchFamily="2" charset="2"/>
              <a:buChar char="§"/>
            </a:pPr>
            <a:r>
              <a:rPr lang="en-ZA" dirty="0">
                <a:latin typeface="Arial Narrow" panose="020B0606020202030204" pitchFamily="34" charset="0"/>
              </a:rPr>
              <a:t>To mobilise and create platforms to network, expand business and professional horizons.</a:t>
            </a:r>
          </a:p>
          <a:p>
            <a:pPr algn="just">
              <a:buFont typeface="Wingdings" panose="05000000000000000000" pitchFamily="2" charset="2"/>
              <a:buChar char="§"/>
            </a:pPr>
            <a:endParaRPr lang="en-ZA" sz="1300" dirty="0">
              <a:latin typeface="Arial Narrow" panose="020B0606020202030204" pitchFamily="34" charset="0"/>
            </a:endParaRPr>
          </a:p>
          <a:p>
            <a:pPr algn="just">
              <a:buFont typeface="Wingdings" panose="05000000000000000000" pitchFamily="2" charset="2"/>
              <a:buChar char="§"/>
            </a:pPr>
            <a:r>
              <a:rPr lang="en-ZA" dirty="0">
                <a:latin typeface="Arial Narrow" panose="020B0606020202030204" pitchFamily="34" charset="0"/>
              </a:rPr>
              <a:t>To facilitate access to business resources, information and opportunities for women entrepreneurs in tourism and hospitality sector.</a:t>
            </a:r>
          </a:p>
          <a:p>
            <a:pPr algn="just">
              <a:buFont typeface="Wingdings" panose="05000000000000000000" pitchFamily="2" charset="2"/>
              <a:buChar char="§"/>
            </a:pPr>
            <a:endParaRPr lang="en-ZA" sz="1300" dirty="0">
              <a:latin typeface="Arial Narrow" panose="020B0606020202030204" pitchFamily="34" charset="0"/>
            </a:endParaRPr>
          </a:p>
          <a:p>
            <a:pPr algn="just">
              <a:buFont typeface="Wingdings" panose="05000000000000000000" pitchFamily="2" charset="2"/>
              <a:buChar char="§"/>
            </a:pPr>
            <a:r>
              <a:rPr lang="en-ZA" dirty="0">
                <a:latin typeface="Arial Narrow" panose="020B0606020202030204" pitchFamily="34" charset="0"/>
              </a:rPr>
              <a:t>To identify mechanisms that need to be put in place in order (provide a national vehicle) to address the barriers faced by women in tourism and hospitality sector.</a:t>
            </a:r>
          </a:p>
          <a:p>
            <a:pPr algn="just">
              <a:buFont typeface="Wingdings" panose="05000000000000000000" pitchFamily="2" charset="2"/>
              <a:buChar char="§"/>
            </a:pPr>
            <a:endParaRPr lang="en-ZA" sz="1300" dirty="0">
              <a:latin typeface="Arial Narrow" panose="020B0606020202030204" pitchFamily="34" charset="0"/>
            </a:endParaRPr>
          </a:p>
          <a:p>
            <a:pPr algn="just">
              <a:buFont typeface="Wingdings" panose="05000000000000000000" pitchFamily="2" charset="2"/>
              <a:buChar char="§"/>
            </a:pPr>
            <a:r>
              <a:rPr lang="en-ZA" dirty="0">
                <a:latin typeface="Arial Narrow" panose="020B0606020202030204" pitchFamily="34" charset="0"/>
              </a:rPr>
              <a:t>To align with similar organisations to better leverage opportunities and partnership for the empowerment of women in the sector. </a:t>
            </a:r>
          </a:p>
          <a:p>
            <a:pPr marL="1257300" lvl="2" indent="-342900">
              <a:buFont typeface="+mj-lt"/>
              <a:buAutoNum type="arabicPeriod"/>
            </a:pPr>
            <a:endParaRPr lang="en-ZA" sz="2400" dirty="0">
              <a:latin typeface="Arial Narrow" panose="020B0606020202030204" pitchFamily="34" charset="0"/>
            </a:endParaRPr>
          </a:p>
        </p:txBody>
      </p:sp>
      <p:sp>
        <p:nvSpPr>
          <p:cNvPr id="5" name="Slide Number Placeholder 4"/>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t>10</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algn="l"/>
            <a:r>
              <a:rPr lang="en-US" sz="900" i="1">
                <a:solidFill>
                  <a:schemeClr val="bg1">
                    <a:lumMod val="65000"/>
                  </a:schemeClr>
                </a:solidFill>
                <a:latin typeface="Arial" panose="020B0604020202020204" pitchFamily="34" charset="0"/>
                <a:cs typeface="Arial" panose="020B0604020202020204" pitchFamily="34" charset="0"/>
              </a:rPr>
              <a:t>Women In Tourism 18 August  2020 </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8856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840" y="234950"/>
            <a:ext cx="8708570" cy="723445"/>
          </a:xfrm>
        </p:spPr>
        <p:txBody>
          <a:bodyPr>
            <a:normAutofit fontScale="90000"/>
          </a:bodyPr>
          <a:lstStyle/>
          <a:p>
            <a:r>
              <a:rPr lang="en-ZA" dirty="0">
                <a:latin typeface="Arial Narrow" panose="020B0606020202030204" pitchFamily="34" charset="0"/>
              </a:rPr>
              <a:t/>
            </a:r>
            <a:br>
              <a:rPr lang="en-ZA" dirty="0">
                <a:latin typeface="Arial Narrow" panose="020B0606020202030204" pitchFamily="34" charset="0"/>
              </a:rPr>
            </a:br>
            <a:r>
              <a:rPr lang="en-ZA" dirty="0">
                <a:latin typeface="Arial Narrow" panose="020B0606020202030204" pitchFamily="34" charset="0"/>
              </a:rPr>
              <a:t/>
            </a:r>
            <a:br>
              <a:rPr lang="en-ZA" dirty="0">
                <a:latin typeface="Arial Narrow" panose="020B0606020202030204" pitchFamily="34" charset="0"/>
              </a:rPr>
            </a:br>
            <a:r>
              <a:rPr lang="en-ZA" dirty="0">
                <a:latin typeface="Arial Narrow" panose="020B0606020202030204" pitchFamily="34" charset="0"/>
              </a:rPr>
              <a:t/>
            </a:r>
            <a:br>
              <a:rPr lang="en-ZA" dirty="0">
                <a:latin typeface="Arial Narrow" panose="020B0606020202030204" pitchFamily="34" charset="0"/>
              </a:rPr>
            </a:br>
            <a:r>
              <a:rPr lang="en-ZA" dirty="0">
                <a:latin typeface="Arial Narrow" panose="020B0606020202030204" pitchFamily="34" charset="0"/>
              </a:rPr>
              <a:t> </a:t>
            </a:r>
            <a:br>
              <a:rPr lang="en-ZA" dirty="0">
                <a:latin typeface="Arial Narrow" panose="020B0606020202030204" pitchFamily="34" charset="0"/>
              </a:rPr>
            </a:br>
            <a:r>
              <a:rPr lang="en-ZA" i="1" dirty="0">
                <a:latin typeface="Arial Narrow" panose="020B0606020202030204" pitchFamily="34" charset="0"/>
              </a:rPr>
              <a:t>Objectives: Women In Tourism (</a:t>
            </a:r>
            <a:r>
              <a:rPr lang="en-ZA" i="1" dirty="0" err="1">
                <a:latin typeface="Arial Narrow" panose="020B0606020202030204" pitchFamily="34" charset="0"/>
              </a:rPr>
              <a:t>WiT</a:t>
            </a:r>
            <a:r>
              <a:rPr lang="en-ZA" i="1" dirty="0">
                <a:latin typeface="Arial Narrow" panose="020B0606020202030204" pitchFamily="34" charset="0"/>
              </a:rPr>
              <a:t>) Programme </a:t>
            </a:r>
            <a:r>
              <a:rPr lang="en-ZA" sz="2200" i="1" dirty="0">
                <a:latin typeface="Arial Narrow" panose="020B0606020202030204" pitchFamily="34" charset="0"/>
              </a:rPr>
              <a:t>(</a:t>
            </a:r>
            <a:r>
              <a:rPr lang="en-ZA" sz="2200" i="1" dirty="0" err="1">
                <a:latin typeface="Arial Narrow" panose="020B0606020202030204" pitchFamily="34" charset="0"/>
              </a:rPr>
              <a:t>contin</a:t>
            </a:r>
            <a:r>
              <a:rPr lang="en-ZA" sz="2200" i="1" dirty="0">
                <a:latin typeface="Arial Narrow" panose="020B0606020202030204" pitchFamily="34" charset="0"/>
              </a:rPr>
              <a:t>…)</a:t>
            </a:r>
            <a:r>
              <a:rPr lang="en-ZA" i="1" dirty="0">
                <a:latin typeface="Arial Narrow" panose="020B0606020202030204" pitchFamily="34" charset="0"/>
              </a:rPr>
              <a:t/>
            </a:r>
            <a:br>
              <a:rPr lang="en-ZA" i="1" dirty="0">
                <a:latin typeface="Arial Narrow" panose="020B0606020202030204" pitchFamily="34" charset="0"/>
              </a:rPr>
            </a:br>
            <a:r>
              <a:rPr lang="en-ZA" i="1" dirty="0">
                <a:latin typeface="Arial Narrow" panose="020B0606020202030204" pitchFamily="34" charset="0"/>
              </a:rPr>
              <a:t/>
            </a:r>
            <a:br>
              <a:rPr lang="en-ZA" i="1" dirty="0">
                <a:latin typeface="Arial Narrow" panose="020B0606020202030204" pitchFamily="34" charset="0"/>
              </a:rPr>
            </a:br>
            <a:r>
              <a:rPr lang="en-ZA" i="1" dirty="0">
                <a:latin typeface="Arial Narrow" panose="020B0606020202030204" pitchFamily="34" charset="0"/>
              </a:rPr>
              <a:t/>
            </a:r>
            <a:br>
              <a:rPr lang="en-ZA" i="1" dirty="0">
                <a:latin typeface="Arial Narrow" panose="020B0606020202030204" pitchFamily="34" charset="0"/>
              </a:rPr>
            </a:br>
            <a:r>
              <a:rPr lang="en-ZA" sz="3200" b="1" dirty="0">
                <a:solidFill>
                  <a:srgbClr val="F26500"/>
                </a:solidFill>
                <a:latin typeface="Gill Sans MT" panose="020B0502020104020203" pitchFamily="34" charset="0"/>
              </a:rPr>
              <a:t/>
            </a:r>
            <a:br>
              <a:rPr lang="en-ZA" sz="3200" b="1" dirty="0">
                <a:solidFill>
                  <a:srgbClr val="F26500"/>
                </a:solidFill>
                <a:latin typeface="Gill Sans MT" panose="020B0502020104020203" pitchFamily="34" charset="0"/>
              </a:rPr>
            </a:br>
            <a:endParaRPr lang="en-ZA" sz="3200" b="1" dirty="0">
              <a:solidFill>
                <a:srgbClr val="F26500"/>
              </a:solidFill>
              <a:latin typeface="Gill Sans MT" panose="020B0502020104020203" pitchFamily="34" charset="0"/>
            </a:endParaRPr>
          </a:p>
        </p:txBody>
      </p:sp>
      <p:sp>
        <p:nvSpPr>
          <p:cNvPr id="3" name="Content Placeholder 2"/>
          <p:cNvSpPr>
            <a:spLocks noGrp="1"/>
          </p:cNvSpPr>
          <p:nvPr>
            <p:ph idx="4294967295"/>
          </p:nvPr>
        </p:nvSpPr>
        <p:spPr>
          <a:xfrm>
            <a:off x="341538" y="1088571"/>
            <a:ext cx="8639175" cy="5007429"/>
          </a:xfrm>
          <a:prstGeom prst="rect">
            <a:avLst/>
          </a:prstGeom>
        </p:spPr>
        <p:txBody>
          <a:bodyPr>
            <a:normAutofit fontScale="85000" lnSpcReduction="20000"/>
          </a:bodyPr>
          <a:lstStyle/>
          <a:p>
            <a:pPr algn="just">
              <a:buFont typeface="Wingdings" panose="05000000000000000000" pitchFamily="2" charset="2"/>
              <a:buChar char="§"/>
            </a:pPr>
            <a:r>
              <a:rPr lang="en-ZA" dirty="0">
                <a:latin typeface="Arial Narrow" panose="020B0606020202030204" pitchFamily="34" charset="0"/>
              </a:rPr>
              <a:t>To profile, recognise, affirm and create platforms to celebrate women achievers in the sector. </a:t>
            </a:r>
          </a:p>
          <a:p>
            <a:pPr algn="just">
              <a:buFont typeface="Wingdings" panose="05000000000000000000" pitchFamily="2" charset="2"/>
              <a:buChar char="§"/>
            </a:pPr>
            <a:endParaRPr lang="en-ZA" sz="1400" dirty="0">
              <a:latin typeface="Arial Narrow" panose="020B0606020202030204" pitchFamily="34" charset="0"/>
            </a:endParaRPr>
          </a:p>
          <a:p>
            <a:pPr algn="just">
              <a:buFont typeface="Wingdings" panose="05000000000000000000" pitchFamily="2" charset="2"/>
              <a:buChar char="§"/>
            </a:pPr>
            <a:r>
              <a:rPr lang="en-ZA" dirty="0">
                <a:latin typeface="Arial Narrow" panose="020B0606020202030204" pitchFamily="34" charset="0"/>
              </a:rPr>
              <a:t>To highlight problems faced specifically by women in tourism and hospitality sector.</a:t>
            </a:r>
          </a:p>
          <a:p>
            <a:pPr algn="just">
              <a:buFont typeface="Wingdings" panose="05000000000000000000" pitchFamily="2" charset="2"/>
              <a:buChar char="§"/>
            </a:pPr>
            <a:endParaRPr lang="en-ZA" sz="1400" dirty="0">
              <a:latin typeface="Arial Narrow" panose="020B0606020202030204" pitchFamily="34" charset="0"/>
            </a:endParaRPr>
          </a:p>
          <a:p>
            <a:pPr algn="just">
              <a:buFont typeface="Wingdings" panose="05000000000000000000" pitchFamily="2" charset="2"/>
              <a:buChar char="§"/>
            </a:pPr>
            <a:r>
              <a:rPr lang="en-ZA" dirty="0">
                <a:latin typeface="Arial Narrow" panose="020B0606020202030204" pitchFamily="34" charset="0"/>
              </a:rPr>
              <a:t>To lobby for government and other stakeholders on barriers for the advancement of women in tourism and hospitality sector.</a:t>
            </a:r>
          </a:p>
          <a:p>
            <a:pPr algn="just" fontAlgn="base">
              <a:buFont typeface="Wingdings" panose="05000000000000000000" pitchFamily="2" charset="2"/>
              <a:buChar char="§"/>
            </a:pPr>
            <a:endParaRPr lang="en-ZA" sz="1400" dirty="0">
              <a:latin typeface="Arial Narrow" panose="020B0606020202030204" pitchFamily="34" charset="0"/>
            </a:endParaRPr>
          </a:p>
          <a:p>
            <a:pPr algn="just" fontAlgn="base">
              <a:buFont typeface="Wingdings" panose="05000000000000000000" pitchFamily="2" charset="2"/>
              <a:buChar char="§"/>
            </a:pPr>
            <a:r>
              <a:rPr lang="en-ZA" dirty="0">
                <a:latin typeface="Arial Narrow" panose="020B0606020202030204" pitchFamily="34" charset="0"/>
              </a:rPr>
              <a:t>To provide leadership and role models for young women </a:t>
            </a:r>
            <a:r>
              <a:rPr lang="en-ZA" dirty="0" smtClean="0">
                <a:latin typeface="Arial Narrow" panose="020B0606020202030204" pitchFamily="34" charset="0"/>
              </a:rPr>
              <a:t>endeavouring </a:t>
            </a:r>
            <a:r>
              <a:rPr lang="en-ZA" dirty="0">
                <a:latin typeface="Arial Narrow" panose="020B0606020202030204" pitchFamily="34" charset="0"/>
              </a:rPr>
              <a:t>to enter the tourism and hospitality sectors. </a:t>
            </a:r>
          </a:p>
          <a:p>
            <a:pPr algn="just">
              <a:buFont typeface="Wingdings" panose="05000000000000000000" pitchFamily="2" charset="2"/>
              <a:buChar char="§"/>
            </a:pPr>
            <a:endParaRPr lang="en-ZA" sz="1400" dirty="0">
              <a:latin typeface="Arial Narrow" panose="020B0606020202030204" pitchFamily="34" charset="0"/>
            </a:endParaRPr>
          </a:p>
          <a:p>
            <a:pPr algn="just">
              <a:buFont typeface="Wingdings" panose="05000000000000000000" pitchFamily="2" charset="2"/>
              <a:buChar char="§"/>
            </a:pPr>
            <a:r>
              <a:rPr lang="en-ZA" dirty="0">
                <a:latin typeface="Arial Narrow" panose="020B0606020202030204" pitchFamily="34" charset="0"/>
              </a:rPr>
              <a:t>To find solutions to the social challenges through providing a platform for dialogue and sharing as well as adding their voice in calling for a non- sexist and equitable industry. </a:t>
            </a:r>
          </a:p>
          <a:p>
            <a:pPr algn="just">
              <a:buFont typeface="Wingdings" panose="05000000000000000000" pitchFamily="2" charset="2"/>
              <a:buChar char="§"/>
            </a:pPr>
            <a:endParaRPr lang="en-ZA" sz="1400" dirty="0">
              <a:latin typeface="Arial Narrow" panose="020B0606020202030204" pitchFamily="34" charset="0"/>
            </a:endParaRPr>
          </a:p>
          <a:p>
            <a:pPr algn="just">
              <a:buFont typeface="Wingdings" panose="05000000000000000000" pitchFamily="2" charset="2"/>
              <a:buChar char="§"/>
            </a:pPr>
            <a:r>
              <a:rPr lang="en-ZA" dirty="0">
                <a:latin typeface="Arial Narrow" panose="020B0606020202030204" pitchFamily="34" charset="0"/>
              </a:rPr>
              <a:t>To give expression to Regional integration in line with the AU agenda 2063 (industrialization and development) women having equal access and opportunities in all spheres of life. </a:t>
            </a:r>
          </a:p>
          <a:p>
            <a:pPr marL="1257300" lvl="2" indent="-342900">
              <a:buFont typeface="+mj-lt"/>
              <a:buAutoNum type="arabicPeriod"/>
            </a:pPr>
            <a:endParaRPr lang="en-ZA" sz="2400" dirty="0">
              <a:latin typeface="Arial Narrow" panose="020B0606020202030204" pitchFamily="34" charset="0"/>
            </a:endParaRPr>
          </a:p>
        </p:txBody>
      </p:sp>
      <p:sp>
        <p:nvSpPr>
          <p:cNvPr id="5" name="Slide Number Placeholder 4"/>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t>11</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algn="l"/>
            <a:r>
              <a:rPr lang="en-US" sz="900" i="1">
                <a:solidFill>
                  <a:schemeClr val="bg1">
                    <a:lumMod val="65000"/>
                  </a:schemeClr>
                </a:solidFill>
                <a:latin typeface="Arial" panose="020B0604020202020204" pitchFamily="34" charset="0"/>
                <a:cs typeface="Arial" panose="020B0604020202020204" pitchFamily="34" charset="0"/>
              </a:rPr>
              <a:t>Women In Tourism 18 August  2020 </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5756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lgn="l"/>
            <a:r>
              <a:rPr lang="en-US" sz="900" i="1">
                <a:solidFill>
                  <a:schemeClr val="bg1">
                    <a:lumMod val="65000"/>
                  </a:schemeClr>
                </a:solidFill>
                <a:latin typeface="Arial" panose="020B0604020202020204" pitchFamily="34" charset="0"/>
                <a:cs typeface="Arial" panose="020B0604020202020204" pitchFamily="34" charset="0"/>
              </a:rPr>
              <a:t>Women In Tourism 18 August  2020 </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12</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628650" y="635001"/>
            <a:ext cx="7886700" cy="5082406"/>
          </a:xfrm>
        </p:spPr>
        <p:txBody>
          <a:bodyPr/>
          <a:lstStyle/>
          <a:p>
            <a:pPr marL="0" indent="0" algn="ctr">
              <a:buNone/>
            </a:pPr>
            <a:endParaRPr lang="en-US" dirty="0"/>
          </a:p>
          <a:p>
            <a:pPr marL="0" indent="0" algn="ctr">
              <a:buNone/>
            </a:pPr>
            <a:endParaRPr lang="en-US" dirty="0"/>
          </a:p>
          <a:p>
            <a:pPr marL="0" indent="0" algn="ctr">
              <a:buNone/>
            </a:pPr>
            <a:r>
              <a:rPr lang="en-US" sz="4800" b="1" i="1" dirty="0" smtClean="0">
                <a:solidFill>
                  <a:srgbClr val="F26522"/>
                </a:solidFill>
                <a:latin typeface="Arial Narrow" panose="020B0606020202030204" pitchFamily="34" charset="0"/>
              </a:rPr>
              <a:t>INSTITUTIONAL</a:t>
            </a:r>
          </a:p>
          <a:p>
            <a:pPr marL="0" indent="0" algn="ctr">
              <a:buNone/>
            </a:pPr>
            <a:endParaRPr lang="en-US" sz="4800" b="1" i="1" dirty="0">
              <a:solidFill>
                <a:srgbClr val="F26522"/>
              </a:solidFill>
              <a:latin typeface="Arial Narrow" panose="020B0606020202030204" pitchFamily="34" charset="0"/>
            </a:endParaRPr>
          </a:p>
          <a:p>
            <a:pPr marL="0" indent="0" algn="ctr">
              <a:buNone/>
            </a:pPr>
            <a:r>
              <a:rPr lang="en-US" sz="4800" b="1" i="1" dirty="0" smtClean="0">
                <a:solidFill>
                  <a:srgbClr val="F26522"/>
                </a:solidFill>
                <a:latin typeface="Arial Narrow" panose="020B0606020202030204" pitchFamily="34" charset="0"/>
              </a:rPr>
              <a:t> </a:t>
            </a:r>
            <a:r>
              <a:rPr lang="en-US" sz="4800" b="1" i="1" dirty="0">
                <a:solidFill>
                  <a:srgbClr val="F26522"/>
                </a:solidFill>
                <a:latin typeface="Arial Narrow" panose="020B0606020202030204" pitchFamily="34" charset="0"/>
              </a:rPr>
              <a:t>ARRANGEMENTS</a:t>
            </a:r>
            <a:endParaRPr lang="en-ZA" sz="4800" b="1" i="1" dirty="0">
              <a:solidFill>
                <a:srgbClr val="F26522"/>
              </a:solidFill>
              <a:latin typeface="Arial Narrow" panose="020B0606020202030204" pitchFamily="34" charset="0"/>
            </a:endParaRPr>
          </a:p>
        </p:txBody>
      </p:sp>
    </p:spTree>
    <p:extLst>
      <p:ext uri="{BB962C8B-B14F-4D97-AF65-F5344CB8AC3E}">
        <p14:creationId xmlns:p14="http://schemas.microsoft.com/office/powerpoint/2010/main" val="37881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538" y="234950"/>
            <a:ext cx="8433707" cy="723445"/>
          </a:xfrm>
        </p:spPr>
        <p:txBody>
          <a:bodyPr>
            <a:normAutofit fontScale="90000"/>
          </a:bodyPr>
          <a:lstStyle/>
          <a:p>
            <a:pPr algn="ctr"/>
            <a:r>
              <a:rPr lang="en-ZA" dirty="0">
                <a:latin typeface="Arial Narrow" panose="020B0606020202030204" pitchFamily="34" charset="0"/>
              </a:rPr>
              <a:t/>
            </a:r>
            <a:br>
              <a:rPr lang="en-ZA" dirty="0">
                <a:latin typeface="Arial Narrow" panose="020B0606020202030204" pitchFamily="34" charset="0"/>
              </a:rPr>
            </a:br>
            <a:r>
              <a:rPr lang="en-ZA" dirty="0">
                <a:latin typeface="Arial Narrow" panose="020B0606020202030204" pitchFamily="34" charset="0"/>
              </a:rPr>
              <a:t/>
            </a:r>
            <a:br>
              <a:rPr lang="en-ZA" dirty="0">
                <a:latin typeface="Arial Narrow" panose="020B0606020202030204" pitchFamily="34" charset="0"/>
              </a:rPr>
            </a:br>
            <a:r>
              <a:rPr lang="en-ZA" dirty="0">
                <a:latin typeface="Arial Narrow" panose="020B0606020202030204" pitchFamily="34" charset="0"/>
              </a:rPr>
              <a:t/>
            </a:r>
            <a:br>
              <a:rPr lang="en-ZA" dirty="0">
                <a:latin typeface="Arial Narrow" panose="020B0606020202030204" pitchFamily="34" charset="0"/>
              </a:rPr>
            </a:br>
            <a:r>
              <a:rPr lang="en-ZA" dirty="0">
                <a:latin typeface="Arial Narrow" panose="020B0606020202030204" pitchFamily="34" charset="0"/>
              </a:rPr>
              <a:t/>
            </a:r>
            <a:br>
              <a:rPr lang="en-ZA" dirty="0">
                <a:latin typeface="Arial Narrow" panose="020B0606020202030204" pitchFamily="34" charset="0"/>
              </a:rPr>
            </a:br>
            <a:r>
              <a:rPr lang="en-ZA" dirty="0">
                <a:latin typeface="Arial Narrow" panose="020B0606020202030204" pitchFamily="34" charset="0"/>
              </a:rPr>
              <a:t/>
            </a:r>
            <a:br>
              <a:rPr lang="en-ZA" dirty="0">
                <a:latin typeface="Arial Narrow" panose="020B0606020202030204" pitchFamily="34" charset="0"/>
              </a:rPr>
            </a:br>
            <a:r>
              <a:rPr lang="en-ZA" i="1" dirty="0">
                <a:latin typeface="Arial Narrow" panose="020B0606020202030204" pitchFamily="34" charset="0"/>
              </a:rPr>
              <a:t>Women in Tourism:  Target Group </a:t>
            </a:r>
            <a:r>
              <a:rPr lang="en-ZA" i="1" strike="sngStrike" dirty="0">
                <a:latin typeface="Arial Narrow" panose="020B0606020202030204" pitchFamily="34" charset="0"/>
              </a:rPr>
              <a:t/>
            </a:r>
            <a:br>
              <a:rPr lang="en-ZA" i="1" strike="sngStrike" dirty="0">
                <a:latin typeface="Arial Narrow" panose="020B0606020202030204" pitchFamily="34" charset="0"/>
              </a:rPr>
            </a:br>
            <a:r>
              <a:rPr lang="en-ZA" i="1" strike="sngStrike" dirty="0">
                <a:latin typeface="Arial Narrow" panose="020B0606020202030204" pitchFamily="34" charset="0"/>
              </a:rPr>
              <a:t/>
            </a:r>
            <a:br>
              <a:rPr lang="en-ZA" i="1" strike="sngStrike" dirty="0">
                <a:latin typeface="Arial Narrow" panose="020B0606020202030204" pitchFamily="34" charset="0"/>
              </a:rPr>
            </a:br>
            <a:r>
              <a:rPr lang="en-ZA" i="1" dirty="0">
                <a:latin typeface="Arial Narrow" panose="020B0606020202030204" pitchFamily="34" charset="0"/>
              </a:rPr>
              <a:t/>
            </a:r>
            <a:br>
              <a:rPr lang="en-ZA" i="1" dirty="0">
                <a:latin typeface="Arial Narrow" panose="020B0606020202030204" pitchFamily="34" charset="0"/>
              </a:rPr>
            </a:br>
            <a:r>
              <a:rPr lang="en-ZA" i="1" dirty="0">
                <a:latin typeface="Arial Narrow" panose="020B0606020202030204" pitchFamily="34" charset="0"/>
              </a:rPr>
              <a:t/>
            </a:r>
            <a:br>
              <a:rPr lang="en-ZA" i="1" dirty="0">
                <a:latin typeface="Arial Narrow" panose="020B0606020202030204" pitchFamily="34" charset="0"/>
              </a:rPr>
            </a:br>
            <a:r>
              <a:rPr lang="en-ZA" sz="3200" b="1" dirty="0">
                <a:solidFill>
                  <a:srgbClr val="F26500"/>
                </a:solidFill>
                <a:latin typeface="Gill Sans MT" panose="020B0502020104020203" pitchFamily="34" charset="0"/>
              </a:rPr>
              <a:t/>
            </a:r>
            <a:br>
              <a:rPr lang="en-ZA" sz="3200" b="1" dirty="0">
                <a:solidFill>
                  <a:srgbClr val="F26500"/>
                </a:solidFill>
                <a:latin typeface="Gill Sans MT" panose="020B0502020104020203" pitchFamily="34" charset="0"/>
              </a:rPr>
            </a:br>
            <a:endParaRPr lang="en-ZA" sz="3200" b="1" dirty="0">
              <a:solidFill>
                <a:srgbClr val="F26500"/>
              </a:solidFill>
              <a:latin typeface="Gill Sans MT" panose="020B0502020104020203" pitchFamily="34" charset="0"/>
            </a:endParaRPr>
          </a:p>
        </p:txBody>
      </p:sp>
      <p:sp>
        <p:nvSpPr>
          <p:cNvPr id="3" name="Content Placeholder 2"/>
          <p:cNvSpPr>
            <a:spLocks noGrp="1"/>
          </p:cNvSpPr>
          <p:nvPr>
            <p:ph idx="4294967295"/>
          </p:nvPr>
        </p:nvSpPr>
        <p:spPr>
          <a:xfrm>
            <a:off x="341538" y="958395"/>
            <a:ext cx="8639175" cy="5007429"/>
          </a:xfrm>
          <a:prstGeom prst="rect">
            <a:avLst/>
          </a:prstGeom>
        </p:spPr>
        <p:txBody>
          <a:bodyPr>
            <a:normAutofit/>
          </a:bodyPr>
          <a:lstStyle/>
          <a:p>
            <a:pPr lvl="0" algn="just" eaLnBrk="0" fontAlgn="base" hangingPunct="0"/>
            <a:r>
              <a:rPr lang="en-ZA" dirty="0">
                <a:latin typeface="Arial Narrow" panose="020B0606020202030204" pitchFamily="34" charset="0"/>
              </a:rPr>
              <a:t>Women who own and operate SMMEs and Co-operatives within the tourism and hospitality sector. They must be self-employed and their companies must be registered</a:t>
            </a:r>
            <a:r>
              <a:rPr lang="en-US" dirty="0">
                <a:latin typeface="Arial Narrow" panose="020B0606020202030204" pitchFamily="34" charset="0"/>
              </a:rPr>
              <a:t>.</a:t>
            </a:r>
            <a:endParaRPr lang="en-ZA" dirty="0">
              <a:latin typeface="Arial Narrow" panose="020B0606020202030204" pitchFamily="34" charset="0"/>
            </a:endParaRPr>
          </a:p>
          <a:p>
            <a:pPr lvl="0" algn="just" eaLnBrk="0" fontAlgn="base" hangingPunct="0"/>
            <a:r>
              <a:rPr lang="en-US" dirty="0">
                <a:latin typeface="Arial Narrow" panose="020B0606020202030204" pitchFamily="34" charset="0"/>
              </a:rPr>
              <a:t>Women who are engaged in informal income-generating activities but have aspirations to grow their enterprises and become formal entities in the future. </a:t>
            </a:r>
            <a:endParaRPr lang="en-ZA" dirty="0">
              <a:latin typeface="Arial Narrow" panose="020B0606020202030204" pitchFamily="34" charset="0"/>
            </a:endParaRPr>
          </a:p>
          <a:p>
            <a:pPr lvl="0" algn="just" eaLnBrk="0" fontAlgn="base" hangingPunct="0"/>
            <a:r>
              <a:rPr lang="en-US" dirty="0">
                <a:latin typeface="Arial Narrow" panose="020B0606020202030204" pitchFamily="34" charset="0"/>
              </a:rPr>
              <a:t>Women who have an interest in operating businesses and co-operatives but lack the “know-how” to start. (facilitation and referrals to various partners such as CIPC, SARS, SEFA, SEDA). </a:t>
            </a:r>
            <a:endParaRPr lang="en-ZA" dirty="0">
              <a:latin typeface="Arial Narrow" panose="020B0606020202030204" pitchFamily="34" charset="0"/>
            </a:endParaRPr>
          </a:p>
          <a:p>
            <a:pPr lvl="0" algn="just" eaLnBrk="0" fontAlgn="base" hangingPunct="0"/>
            <a:r>
              <a:rPr lang="en-ZA" dirty="0">
                <a:latin typeface="Arial Narrow" panose="020B0606020202030204" pitchFamily="34" charset="0"/>
              </a:rPr>
              <a:t>Undergraduate tourism and hospitality students and women who wish to associate themselves with the objectives of Women in Tourism.</a:t>
            </a:r>
          </a:p>
          <a:p>
            <a:pPr lvl="0" algn="just" eaLnBrk="0" fontAlgn="base" hangingPunct="0"/>
            <a:r>
              <a:rPr lang="en-US" dirty="0">
                <a:latin typeface="Arial Narrow" panose="020B0606020202030204" pitchFamily="34" charset="0"/>
              </a:rPr>
              <a:t>Women who work in the sector and have an interest in participating in the </a:t>
            </a:r>
            <a:r>
              <a:rPr lang="en-US" dirty="0" err="1">
                <a:latin typeface="Arial Narrow" panose="020B0606020202030204" pitchFamily="34" charset="0"/>
              </a:rPr>
              <a:t>programme</a:t>
            </a:r>
            <a:r>
              <a:rPr lang="en-US" dirty="0">
                <a:latin typeface="Arial Narrow" panose="020B0606020202030204" pitchFamily="34" charset="0"/>
              </a:rPr>
              <a:t> to assist with career development and advancement.</a:t>
            </a:r>
            <a:endParaRPr lang="en-ZA" dirty="0">
              <a:latin typeface="Arial Narrow" panose="020B0606020202030204" pitchFamily="34" charset="0"/>
            </a:endParaRPr>
          </a:p>
          <a:p>
            <a:pPr marL="0" indent="0" algn="just" eaLnBrk="0" fontAlgn="base" hangingPunct="0">
              <a:buNone/>
            </a:pPr>
            <a:endParaRPr lang="en-ZA" dirty="0">
              <a:latin typeface="Arial Narrow" panose="020B0606020202030204" pitchFamily="34" charset="0"/>
            </a:endParaRPr>
          </a:p>
          <a:p>
            <a:pPr lvl="2">
              <a:buFont typeface="Wingdings" panose="05000000000000000000" pitchFamily="2" charset="2"/>
              <a:buChar char="§"/>
            </a:pPr>
            <a:endParaRPr lang="en-ZA" sz="2400" dirty="0">
              <a:latin typeface="Arial Narrow" panose="020B0606020202030204" pitchFamily="34" charset="0"/>
            </a:endParaRPr>
          </a:p>
        </p:txBody>
      </p:sp>
      <p:sp>
        <p:nvSpPr>
          <p:cNvPr id="5" name="Slide Number Placeholder 4"/>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t>13</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algn="l"/>
            <a:r>
              <a:rPr lang="en-US" sz="900" i="1">
                <a:solidFill>
                  <a:schemeClr val="bg1">
                    <a:lumMod val="65000"/>
                  </a:schemeClr>
                </a:solidFill>
                <a:latin typeface="Arial" panose="020B0604020202020204" pitchFamily="34" charset="0"/>
                <a:cs typeface="Arial" panose="020B0604020202020204" pitchFamily="34" charset="0"/>
              </a:rPr>
              <a:t>Women In Tourism 18 August  2020 </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8852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66C7409-C1C5-40A8-A069-2F325346CAEC}"/>
              </a:ext>
            </a:extLst>
          </p:cNvPr>
          <p:cNvSpPr>
            <a:spLocks noGrp="1"/>
          </p:cNvSpPr>
          <p:nvPr>
            <p:ph type="ftr" sz="quarter" idx="11"/>
          </p:nvPr>
        </p:nvSpPr>
        <p:spPr/>
        <p:txBody>
          <a:bodyPr/>
          <a:lstStyle/>
          <a:p>
            <a:r>
              <a:rPr lang="en-US" sz="900" i="1">
                <a:solidFill>
                  <a:prstClr val="white">
                    <a:lumMod val="65000"/>
                  </a:prstClr>
                </a:solidFill>
                <a:latin typeface="Arial" panose="020B0604020202020204" pitchFamily="34" charset="0"/>
                <a:cs typeface="Arial" panose="020B0604020202020204" pitchFamily="34" charset="0"/>
              </a:rPr>
              <a:t>Women In Tourism 18 August  2020 </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B50C6D0F-0079-4DDE-B821-9CC30882AFE2}"/>
              </a:ext>
            </a:extLst>
          </p:cNvPr>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14</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3C0F1996-43B1-4774-8C3C-5A7F95D79D66}"/>
              </a:ext>
            </a:extLst>
          </p:cNvPr>
          <p:cNvSpPr>
            <a:spLocks noGrp="1"/>
          </p:cNvSpPr>
          <p:nvPr>
            <p:ph type="title"/>
          </p:nvPr>
        </p:nvSpPr>
        <p:spPr>
          <a:xfrm>
            <a:off x="236762" y="0"/>
            <a:ext cx="8907237" cy="914401"/>
          </a:xfrm>
        </p:spPr>
        <p:txBody>
          <a:bodyPr>
            <a:normAutofit/>
          </a:bodyPr>
          <a:lstStyle/>
          <a:p>
            <a:pPr algn="ctr"/>
            <a:r>
              <a:rPr lang="en-US" i="1" dirty="0" err="1"/>
              <a:t>WiT</a:t>
            </a:r>
            <a:r>
              <a:rPr lang="en-US" i="1" dirty="0"/>
              <a:t> Concept: Institutional Arrangements</a:t>
            </a:r>
            <a:endParaRPr lang="en-ZA" i="1" dirty="0"/>
          </a:p>
        </p:txBody>
      </p:sp>
      <p:sp>
        <p:nvSpPr>
          <p:cNvPr id="5" name="Content Placeholder 4">
            <a:extLst>
              <a:ext uri="{FF2B5EF4-FFF2-40B4-BE49-F238E27FC236}">
                <a16:creationId xmlns:a16="http://schemas.microsoft.com/office/drawing/2014/main" id="{1B877C41-8A2A-465F-A7E2-4C6DE137785F}"/>
              </a:ext>
            </a:extLst>
          </p:cNvPr>
          <p:cNvSpPr>
            <a:spLocks noGrp="1"/>
          </p:cNvSpPr>
          <p:nvPr>
            <p:ph idx="1"/>
          </p:nvPr>
        </p:nvSpPr>
        <p:spPr>
          <a:xfrm>
            <a:off x="381000" y="914401"/>
            <a:ext cx="8134350" cy="5333999"/>
          </a:xfrm>
        </p:spPr>
        <p:txBody>
          <a:bodyPr>
            <a:normAutofit fontScale="70000" lnSpcReduction="20000"/>
          </a:bodyPr>
          <a:lstStyle/>
          <a:p>
            <a:pPr lvl="0" eaLnBrk="0" fontAlgn="base" hangingPunct="0"/>
            <a:r>
              <a:rPr lang="en-GB" sz="2900" b="1" dirty="0">
                <a:latin typeface="Arial Narrow" panose="020B0606020202030204" pitchFamily="34" charset="0"/>
              </a:rPr>
              <a:t>Department of Tourism</a:t>
            </a:r>
            <a:r>
              <a:rPr lang="en-GB" b="1" dirty="0">
                <a:latin typeface="Arial Narrow" panose="020B0606020202030204" pitchFamily="34" charset="0"/>
              </a:rPr>
              <a:t>:</a:t>
            </a:r>
          </a:p>
          <a:p>
            <a:pPr marL="600075" lvl="1" indent="-257175" eaLnBrk="0" fontAlgn="base" hangingPunct="0">
              <a:buFont typeface="Wingdings" panose="05000000000000000000" pitchFamily="2" charset="2"/>
              <a:buChar char="§"/>
            </a:pPr>
            <a:r>
              <a:rPr lang="en-US" sz="2600" dirty="0" err="1">
                <a:latin typeface="Arial Narrow" panose="020B0606020202030204" pitchFamily="34" charset="0"/>
              </a:rPr>
              <a:t>WiT</a:t>
            </a:r>
            <a:r>
              <a:rPr lang="en-US" sz="2600" dirty="0">
                <a:latin typeface="Arial Narrow" panose="020B0606020202030204" pitchFamily="34" charset="0"/>
              </a:rPr>
              <a:t> Concept Document: Updated and approved 2018/19.</a:t>
            </a:r>
            <a:endParaRPr lang="en-ZA" sz="2600" dirty="0">
              <a:latin typeface="Arial Narrow" panose="020B0606020202030204" pitchFamily="34" charset="0"/>
            </a:endParaRPr>
          </a:p>
          <a:p>
            <a:pPr marL="600075" lvl="1" indent="-257175" eaLnBrk="0" fontAlgn="base" hangingPunct="0">
              <a:buFont typeface="Wingdings" panose="05000000000000000000" pitchFamily="2" charset="2"/>
              <a:buChar char="§"/>
            </a:pPr>
            <a:r>
              <a:rPr lang="en-ZA" sz="2600" dirty="0">
                <a:latin typeface="Arial Narrow" panose="020B0606020202030204" pitchFamily="34" charset="0"/>
              </a:rPr>
              <a:t>The Department serves as the Chair:  National Coordinating Committee (NCC).</a:t>
            </a:r>
          </a:p>
          <a:p>
            <a:pPr marL="600075" lvl="1" indent="-257175" eaLnBrk="0" fontAlgn="base" hangingPunct="0">
              <a:buFont typeface="Wingdings" panose="05000000000000000000" pitchFamily="2" charset="2"/>
              <a:buChar char="§"/>
            </a:pPr>
            <a:r>
              <a:rPr lang="en-ZA" sz="2600" dirty="0">
                <a:latin typeface="Arial Narrow" panose="020B0606020202030204" pitchFamily="34" charset="0"/>
              </a:rPr>
              <a:t>The NCC is comprised as follows: </a:t>
            </a:r>
          </a:p>
          <a:p>
            <a:pPr marL="942975" lvl="2" indent="-257175" eaLnBrk="0" fontAlgn="base" hangingPunct="0">
              <a:buFont typeface="Wingdings" panose="05000000000000000000" pitchFamily="2" charset="2"/>
              <a:buChar char="§"/>
            </a:pPr>
            <a:r>
              <a:rPr lang="en-US" sz="2600" dirty="0">
                <a:latin typeface="Arial Narrow" panose="020B0606020202030204" pitchFamily="34" charset="0"/>
              </a:rPr>
              <a:t>Department</a:t>
            </a:r>
            <a:r>
              <a:rPr lang="en-ZA" sz="2600" dirty="0">
                <a:latin typeface="Arial Narrow" panose="020B0606020202030204" pitchFamily="34" charset="0"/>
              </a:rPr>
              <a:t>: Chair and Secretariat</a:t>
            </a:r>
          </a:p>
          <a:p>
            <a:pPr marL="942975" lvl="2" indent="-257175" eaLnBrk="0" fontAlgn="base" hangingPunct="0">
              <a:buFont typeface="Wingdings" panose="05000000000000000000" pitchFamily="2" charset="2"/>
              <a:buChar char="§"/>
            </a:pPr>
            <a:r>
              <a:rPr lang="en-US" sz="2600" dirty="0">
                <a:latin typeface="Arial Narrow" panose="020B0606020202030204" pitchFamily="34" charset="0"/>
              </a:rPr>
              <a:t>Provincial Chapters are represented by the 9 Chairpersons </a:t>
            </a:r>
            <a:r>
              <a:rPr lang="en-ZA" sz="2600" dirty="0">
                <a:latin typeface="Arial Narrow" panose="020B0606020202030204" pitchFamily="34" charset="0"/>
              </a:rPr>
              <a:t>of each Provincial Chapter</a:t>
            </a:r>
          </a:p>
          <a:p>
            <a:pPr marL="533400" lvl="2" indent="-266700" eaLnBrk="0" fontAlgn="base" hangingPunct="0">
              <a:buFont typeface="Wingdings" panose="05000000000000000000" pitchFamily="2" charset="2"/>
              <a:buChar char="§"/>
            </a:pPr>
            <a:r>
              <a:rPr lang="en-ZA" sz="2600" dirty="0">
                <a:latin typeface="Arial Narrow" panose="020B0606020202030204" pitchFamily="34" charset="0"/>
              </a:rPr>
              <a:t>Meets bi-annually</a:t>
            </a:r>
          </a:p>
          <a:p>
            <a:pPr marL="942975" lvl="2" indent="-257175" eaLnBrk="0" fontAlgn="base" hangingPunct="0">
              <a:buFont typeface="Wingdings" panose="05000000000000000000" pitchFamily="2" charset="2"/>
              <a:buChar char="§"/>
            </a:pPr>
            <a:endParaRPr lang="en-ZA" sz="1300" dirty="0">
              <a:latin typeface="Arial Narrow" panose="020B0606020202030204" pitchFamily="34" charset="0"/>
            </a:endParaRPr>
          </a:p>
          <a:p>
            <a:pPr lvl="0" eaLnBrk="0" fontAlgn="base" hangingPunct="0"/>
            <a:r>
              <a:rPr lang="en-GB" sz="2900" b="1" dirty="0">
                <a:latin typeface="Arial Narrow" panose="020B0606020202030204" pitchFamily="34" charset="0"/>
              </a:rPr>
              <a:t>Role of Provincial Departments of Tourism &amp; Tourism Agencies</a:t>
            </a:r>
          </a:p>
          <a:p>
            <a:pPr marL="600075" lvl="1" indent="-257175" eaLnBrk="0" fontAlgn="base" hangingPunct="0">
              <a:buFont typeface="Wingdings" panose="05000000000000000000" pitchFamily="2" charset="2"/>
              <a:buChar char="§"/>
            </a:pPr>
            <a:r>
              <a:rPr lang="en-GB" sz="2600" dirty="0">
                <a:latin typeface="Arial Narrow" panose="020B0606020202030204" pitchFamily="34" charset="0"/>
              </a:rPr>
              <a:t>Support to </a:t>
            </a:r>
            <a:r>
              <a:rPr lang="en-GB" sz="2600" dirty="0" err="1">
                <a:latin typeface="Arial Narrow" panose="020B0606020202030204" pitchFamily="34" charset="0"/>
              </a:rPr>
              <a:t>WiT</a:t>
            </a:r>
            <a:r>
              <a:rPr lang="en-GB" sz="2600" dirty="0">
                <a:latin typeface="Arial Narrow" panose="020B0606020202030204" pitchFamily="34" charset="0"/>
              </a:rPr>
              <a:t> Chapters in respective Provinces:</a:t>
            </a:r>
          </a:p>
          <a:p>
            <a:pPr marL="1057275" lvl="2" indent="-257175" eaLnBrk="0" fontAlgn="base" hangingPunct="0">
              <a:buFont typeface="Wingdings" panose="05000000000000000000" pitchFamily="2" charset="2"/>
              <a:buChar char="§"/>
            </a:pPr>
            <a:r>
              <a:rPr lang="en-GB" sz="2600" dirty="0">
                <a:latin typeface="Arial Narrow" panose="020B0606020202030204" pitchFamily="34" charset="0"/>
              </a:rPr>
              <a:t>Office and </a:t>
            </a:r>
            <a:r>
              <a:rPr lang="en-ZA" sz="2600" dirty="0">
                <a:latin typeface="Arial Narrow" panose="020B0606020202030204" pitchFamily="34" charset="0"/>
              </a:rPr>
              <a:t>Workshop space</a:t>
            </a:r>
          </a:p>
          <a:p>
            <a:pPr marL="1057275" lvl="2" indent="-257175" eaLnBrk="0" fontAlgn="base" hangingPunct="0">
              <a:buFont typeface="Wingdings" panose="05000000000000000000" pitchFamily="2" charset="2"/>
              <a:buChar char="§"/>
            </a:pPr>
            <a:r>
              <a:rPr lang="en-ZA" sz="2600" dirty="0">
                <a:latin typeface="Arial Narrow" panose="020B0606020202030204" pitchFamily="34" charset="0"/>
              </a:rPr>
              <a:t>Budget (where available) </a:t>
            </a:r>
          </a:p>
          <a:p>
            <a:pPr lvl="0" eaLnBrk="0" fontAlgn="base" hangingPunct="0"/>
            <a:endParaRPr lang="en-ZA" sz="1300" dirty="0">
              <a:latin typeface="Arial Narrow" panose="020B0606020202030204" pitchFamily="34" charset="0"/>
            </a:endParaRPr>
          </a:p>
          <a:p>
            <a:pPr eaLnBrk="0" fontAlgn="base" hangingPunct="0"/>
            <a:r>
              <a:rPr lang="en-ZA" sz="2900" b="1" dirty="0">
                <a:latin typeface="Arial Narrow" panose="020B0606020202030204" pitchFamily="34" charset="0"/>
              </a:rPr>
              <a:t>Provincial Chapters: All </a:t>
            </a:r>
            <a:r>
              <a:rPr lang="en-US" sz="2900" b="1" dirty="0">
                <a:latin typeface="Arial Narrow" panose="020B0606020202030204" pitchFamily="34" charset="0"/>
              </a:rPr>
              <a:t>9 Provinces have been set up:   </a:t>
            </a:r>
          </a:p>
          <a:p>
            <a:pPr marL="600075" lvl="1" indent="-257175" eaLnBrk="0" fontAlgn="base" hangingPunct="0">
              <a:buFont typeface="Wingdings" panose="05000000000000000000" pitchFamily="2" charset="2"/>
              <a:buChar char="§"/>
            </a:pPr>
            <a:r>
              <a:rPr lang="en-US" sz="2400" dirty="0">
                <a:latin typeface="Arial Narrow" panose="020B0606020202030204" pitchFamily="34" charset="0"/>
              </a:rPr>
              <a:t>N</a:t>
            </a:r>
            <a:r>
              <a:rPr lang="en-ZA" sz="2600" dirty="0">
                <a:latin typeface="Arial Narrow" panose="020B0606020202030204" pitchFamily="34" charset="0"/>
              </a:rPr>
              <a:t>PO is the predominant legal structure used by chapters as recommended by the Department.</a:t>
            </a:r>
          </a:p>
          <a:p>
            <a:pPr marL="600075" lvl="1" indent="-257175" eaLnBrk="0" fontAlgn="base" hangingPunct="0">
              <a:buFont typeface="Wingdings" panose="05000000000000000000" pitchFamily="2" charset="2"/>
              <a:buChar char="§"/>
            </a:pPr>
            <a:r>
              <a:rPr lang="en-US" sz="2600" dirty="0">
                <a:latin typeface="Arial Narrow" panose="020B0606020202030204" pitchFamily="34" charset="0"/>
              </a:rPr>
              <a:t>Driven by p</a:t>
            </a:r>
            <a:r>
              <a:rPr lang="en-ZA" sz="2600" dirty="0" err="1">
                <a:latin typeface="Arial Narrow" panose="020B0606020202030204" pitchFamily="34" charset="0"/>
              </a:rPr>
              <a:t>rivate</a:t>
            </a:r>
            <a:r>
              <a:rPr lang="en-ZA" sz="2600" dirty="0">
                <a:latin typeface="Arial Narrow" panose="020B0606020202030204" pitchFamily="34" charset="0"/>
              </a:rPr>
              <a:t> sector.</a:t>
            </a:r>
          </a:p>
          <a:p>
            <a:pPr marL="600075" lvl="1" indent="-257175" eaLnBrk="0" fontAlgn="base" hangingPunct="0">
              <a:buFont typeface="Wingdings" panose="05000000000000000000" pitchFamily="2" charset="2"/>
              <a:buChar char="§"/>
            </a:pPr>
            <a:r>
              <a:rPr lang="en-ZA" sz="2600" dirty="0">
                <a:latin typeface="Arial Narrow" panose="020B0606020202030204" pitchFamily="34" charset="0"/>
              </a:rPr>
              <a:t>Students/youth are encouraged to participate.</a:t>
            </a:r>
          </a:p>
          <a:p>
            <a:pPr marL="600075" lvl="1" indent="-257175" eaLnBrk="0" fontAlgn="base" hangingPunct="0">
              <a:buFont typeface="Wingdings" panose="05000000000000000000" pitchFamily="2" charset="2"/>
              <a:buChar char="§"/>
            </a:pPr>
            <a:r>
              <a:rPr lang="en-ZA" sz="2600" dirty="0">
                <a:latin typeface="Arial Narrow" panose="020B0606020202030204" pitchFamily="34" charset="0"/>
              </a:rPr>
              <a:t>Annual membership fee charged ( as determined by each Chapter).</a:t>
            </a:r>
            <a:endParaRPr lang="en-ZA" sz="2600" dirty="0">
              <a:solidFill>
                <a:srgbClr val="FF0000"/>
              </a:solidFill>
              <a:latin typeface="Arial Narrow" panose="020B0606020202030204" pitchFamily="34" charset="0"/>
            </a:endParaRPr>
          </a:p>
          <a:p>
            <a:endParaRPr lang="en-ZA" dirty="0"/>
          </a:p>
        </p:txBody>
      </p:sp>
    </p:spTree>
    <p:extLst>
      <p:ext uri="{BB962C8B-B14F-4D97-AF65-F5344CB8AC3E}">
        <p14:creationId xmlns:p14="http://schemas.microsoft.com/office/powerpoint/2010/main" val="2059977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lgn="l"/>
            <a:r>
              <a:rPr lang="en-US" sz="900" i="1">
                <a:solidFill>
                  <a:schemeClr val="bg1">
                    <a:lumMod val="65000"/>
                  </a:schemeClr>
                </a:solidFill>
                <a:latin typeface="Arial" panose="020B0604020202020204" pitchFamily="34" charset="0"/>
                <a:cs typeface="Arial" panose="020B0604020202020204" pitchFamily="34" charset="0"/>
              </a:rPr>
              <a:t>Women In Tourism 18 August  2020 </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15</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0" y="1300969"/>
            <a:ext cx="9144000" cy="3891781"/>
          </a:xfrm>
        </p:spPr>
        <p:txBody>
          <a:bodyPr/>
          <a:lstStyle/>
          <a:p>
            <a:endParaRPr lang="en-US" dirty="0"/>
          </a:p>
          <a:p>
            <a:endParaRPr lang="en-US" dirty="0"/>
          </a:p>
          <a:p>
            <a:pPr marL="0" indent="0" algn="ctr">
              <a:buNone/>
            </a:pPr>
            <a:r>
              <a:rPr lang="en-US" sz="4800" b="1" i="1" dirty="0" err="1">
                <a:solidFill>
                  <a:srgbClr val="F26522"/>
                </a:solidFill>
                <a:latin typeface="Arial Narrow" panose="020B0606020202030204" pitchFamily="34" charset="0"/>
              </a:rPr>
              <a:t>Programmes</a:t>
            </a:r>
            <a:r>
              <a:rPr lang="en-US" sz="4800" b="1" i="1" dirty="0">
                <a:solidFill>
                  <a:srgbClr val="F26522"/>
                </a:solidFill>
                <a:latin typeface="Arial Narrow" panose="020B0606020202030204" pitchFamily="34" charset="0"/>
              </a:rPr>
              <a:t> </a:t>
            </a:r>
            <a:endParaRPr lang="en-ZA" sz="4800" b="1" i="1" dirty="0">
              <a:solidFill>
                <a:srgbClr val="F26522"/>
              </a:solidFill>
              <a:latin typeface="Arial Narrow" panose="020B0606020202030204" pitchFamily="34" charset="0"/>
            </a:endParaRPr>
          </a:p>
        </p:txBody>
      </p:sp>
    </p:spTree>
    <p:extLst>
      <p:ext uri="{BB962C8B-B14F-4D97-AF65-F5344CB8AC3E}">
        <p14:creationId xmlns:p14="http://schemas.microsoft.com/office/powerpoint/2010/main" val="1121491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143" y="368300"/>
            <a:ext cx="8433707" cy="720271"/>
          </a:xfrm>
        </p:spPr>
        <p:txBody>
          <a:bodyPr>
            <a:normAutofit fontScale="90000"/>
          </a:bodyPr>
          <a:lstStyle/>
          <a:p>
            <a:pPr algn="ctr"/>
            <a:r>
              <a:rPr lang="en-ZA" dirty="0">
                <a:latin typeface="Arial Narrow" panose="020B0606020202030204" pitchFamily="34" charset="0"/>
              </a:rPr>
              <a:t/>
            </a:r>
            <a:br>
              <a:rPr lang="en-ZA" dirty="0">
                <a:latin typeface="Arial Narrow" panose="020B0606020202030204" pitchFamily="34" charset="0"/>
              </a:rPr>
            </a:br>
            <a:r>
              <a:rPr lang="en-ZA" dirty="0">
                <a:latin typeface="Arial Narrow" panose="020B0606020202030204" pitchFamily="34" charset="0"/>
              </a:rPr>
              <a:t/>
            </a:r>
            <a:br>
              <a:rPr lang="en-ZA" dirty="0">
                <a:latin typeface="Arial Narrow" panose="020B0606020202030204" pitchFamily="34" charset="0"/>
              </a:rPr>
            </a:br>
            <a:r>
              <a:rPr lang="en-ZA" dirty="0">
                <a:latin typeface="Arial Narrow" panose="020B0606020202030204" pitchFamily="34" charset="0"/>
              </a:rPr>
              <a:t/>
            </a:r>
            <a:br>
              <a:rPr lang="en-ZA" dirty="0">
                <a:latin typeface="Arial Narrow" panose="020B0606020202030204" pitchFamily="34" charset="0"/>
              </a:rPr>
            </a:br>
            <a:r>
              <a:rPr lang="en-ZA" i="1" dirty="0">
                <a:latin typeface="Arial Narrow" panose="020B0606020202030204" pitchFamily="34" charset="0"/>
              </a:rPr>
              <a:t>Programmes:  Women In Tourism (Wit) Programme (Cont..)</a:t>
            </a:r>
            <a:br>
              <a:rPr lang="en-ZA" i="1" dirty="0">
                <a:latin typeface="Arial Narrow" panose="020B0606020202030204" pitchFamily="34" charset="0"/>
              </a:rPr>
            </a:br>
            <a:r>
              <a:rPr lang="en-ZA" i="1" dirty="0">
                <a:latin typeface="Arial Narrow" panose="020B0606020202030204" pitchFamily="34" charset="0"/>
              </a:rPr>
              <a:t/>
            </a:r>
            <a:br>
              <a:rPr lang="en-ZA" i="1" dirty="0">
                <a:latin typeface="Arial Narrow" panose="020B0606020202030204" pitchFamily="34" charset="0"/>
              </a:rPr>
            </a:br>
            <a:r>
              <a:rPr lang="en-ZA" i="1" dirty="0">
                <a:latin typeface="Arial Narrow" panose="020B0606020202030204" pitchFamily="34" charset="0"/>
              </a:rPr>
              <a:t/>
            </a:r>
            <a:br>
              <a:rPr lang="en-ZA" i="1" dirty="0">
                <a:latin typeface="Arial Narrow" panose="020B0606020202030204" pitchFamily="34" charset="0"/>
              </a:rPr>
            </a:br>
            <a:r>
              <a:rPr lang="en-ZA" sz="3200" b="1" dirty="0">
                <a:solidFill>
                  <a:srgbClr val="F26500"/>
                </a:solidFill>
                <a:latin typeface="Gill Sans MT" panose="020B0502020104020203" pitchFamily="34" charset="0"/>
              </a:rPr>
              <a:t/>
            </a:r>
            <a:br>
              <a:rPr lang="en-ZA" sz="3200" b="1" dirty="0">
                <a:solidFill>
                  <a:srgbClr val="F26500"/>
                </a:solidFill>
                <a:latin typeface="Gill Sans MT" panose="020B0502020104020203" pitchFamily="34" charset="0"/>
              </a:rPr>
            </a:br>
            <a:endParaRPr lang="en-ZA" sz="3200" b="1" dirty="0">
              <a:solidFill>
                <a:srgbClr val="F26500"/>
              </a:solidFill>
              <a:latin typeface="Gill Sans MT" panose="020B0502020104020203" pitchFamily="34" charset="0"/>
            </a:endParaRPr>
          </a:p>
        </p:txBody>
      </p:sp>
      <p:sp>
        <p:nvSpPr>
          <p:cNvPr id="3" name="Content Placeholder 2"/>
          <p:cNvSpPr>
            <a:spLocks noGrp="1"/>
          </p:cNvSpPr>
          <p:nvPr>
            <p:ph idx="4294967295"/>
          </p:nvPr>
        </p:nvSpPr>
        <p:spPr>
          <a:xfrm>
            <a:off x="341538" y="1088571"/>
            <a:ext cx="8639175" cy="5007429"/>
          </a:xfrm>
          <a:prstGeom prst="rect">
            <a:avLst/>
          </a:prstGeom>
        </p:spPr>
        <p:txBody>
          <a:bodyPr>
            <a:normAutofit/>
          </a:bodyPr>
          <a:lstStyle/>
          <a:p>
            <a:pPr marL="266700" indent="-266700">
              <a:buNone/>
            </a:pPr>
            <a:r>
              <a:rPr lang="en-GB" b="1" dirty="0" smtClean="0">
                <a:latin typeface="Arial Narrow" panose="020B0606020202030204" pitchFamily="34" charset="0"/>
              </a:rPr>
              <a:t> </a:t>
            </a:r>
            <a:r>
              <a:rPr lang="en-GB" sz="2000" b="1" dirty="0">
                <a:latin typeface="Arial Narrow" panose="020B0606020202030204" pitchFamily="34" charset="0"/>
              </a:rPr>
              <a:t>The 5th Annual Women in Tourism Empowerment Workshop  was hosted by the former Deputy Minister of Tourism in Rustenburg in the North West Province, from 22 - 24 January 2019</a:t>
            </a:r>
            <a:r>
              <a:rPr lang="en-GB" b="1" dirty="0">
                <a:latin typeface="Arial Narrow" panose="020B0606020202030204" pitchFamily="34" charset="0"/>
              </a:rPr>
              <a:t>. </a:t>
            </a:r>
          </a:p>
          <a:p>
            <a:pPr marL="723900" lvl="1" indent="-368300">
              <a:buFont typeface="Wingdings" panose="05000000000000000000" pitchFamily="2" charset="2"/>
              <a:buChar char="§"/>
            </a:pPr>
            <a:r>
              <a:rPr lang="en-GB" sz="1800" dirty="0">
                <a:latin typeface="Arial Narrow" panose="020B0606020202030204" pitchFamily="34" charset="0"/>
              </a:rPr>
              <a:t>The theme for the workshop; </a:t>
            </a:r>
            <a:r>
              <a:rPr lang="en-GB" sz="1800" i="1" dirty="0">
                <a:latin typeface="Arial Narrow" panose="020B0606020202030204" pitchFamily="34" charset="0"/>
              </a:rPr>
              <a:t>“Promoting Empowerment and Jobs for Shared Growth”.</a:t>
            </a:r>
          </a:p>
          <a:p>
            <a:pPr marL="723900" lvl="1" indent="-368300">
              <a:buFont typeface="Wingdings" panose="05000000000000000000" pitchFamily="2" charset="2"/>
              <a:buChar char="§"/>
            </a:pPr>
            <a:r>
              <a:rPr lang="en-GB" sz="1800" dirty="0">
                <a:latin typeface="Arial Narrow" panose="020B0606020202030204" pitchFamily="34" charset="0"/>
              </a:rPr>
              <a:t>Empowerment Workshop series featured various presentations and facilitated panel discussions that encouraged reflection and discussion on:</a:t>
            </a:r>
            <a:endParaRPr lang="en-ZA" sz="1800" dirty="0">
              <a:latin typeface="Arial Narrow" panose="020B0606020202030204" pitchFamily="34" charset="0"/>
            </a:endParaRPr>
          </a:p>
          <a:p>
            <a:pPr marL="723900" lvl="2" indent="-368300" fontAlgn="base">
              <a:buFont typeface="Wingdings" panose="05000000000000000000" pitchFamily="2" charset="2"/>
              <a:buChar char="§"/>
            </a:pPr>
            <a:r>
              <a:rPr lang="en-GB" dirty="0">
                <a:latin typeface="Arial Narrow" panose="020B0606020202030204" pitchFamily="34" charset="0"/>
              </a:rPr>
              <a:t>Accelerating the economic empowerment and progression of women in the tourism sector;</a:t>
            </a:r>
            <a:endParaRPr lang="en-ZA" dirty="0">
              <a:latin typeface="Arial Narrow" panose="020B0606020202030204" pitchFamily="34" charset="0"/>
            </a:endParaRPr>
          </a:p>
          <a:p>
            <a:pPr marL="723900" lvl="2" indent="-368300" fontAlgn="base">
              <a:buFont typeface="Wingdings" panose="05000000000000000000" pitchFamily="2" charset="2"/>
              <a:buChar char="§"/>
            </a:pPr>
            <a:r>
              <a:rPr lang="en-GB" dirty="0">
                <a:latin typeface="Arial Narrow" panose="020B0606020202030204" pitchFamily="34" charset="0"/>
              </a:rPr>
              <a:t>Expanding the role of women in the tourism sector through the Women in Tourism platform; and</a:t>
            </a:r>
            <a:endParaRPr lang="en-ZA" dirty="0">
              <a:latin typeface="Arial Narrow" panose="020B0606020202030204" pitchFamily="34" charset="0"/>
            </a:endParaRPr>
          </a:p>
          <a:p>
            <a:pPr marL="723900" lvl="2" indent="-368300" fontAlgn="base">
              <a:buFont typeface="Wingdings" panose="05000000000000000000" pitchFamily="2" charset="2"/>
              <a:buChar char="§"/>
            </a:pPr>
            <a:r>
              <a:rPr lang="en-GB" dirty="0">
                <a:latin typeface="Arial Narrow" panose="020B0606020202030204" pitchFamily="34" charset="0"/>
              </a:rPr>
              <a:t>Exploring new and varied business opportunities to advance women entrepreneurs and contribute to job creation.</a:t>
            </a:r>
            <a:r>
              <a:rPr lang="en-GB" sz="1600" dirty="0">
                <a:latin typeface="Arial Narrow" panose="020B0606020202030204" pitchFamily="34" charset="0"/>
              </a:rPr>
              <a:t/>
            </a:r>
            <a:br>
              <a:rPr lang="en-GB" sz="1600" dirty="0">
                <a:latin typeface="Arial Narrow" panose="020B0606020202030204" pitchFamily="34" charset="0"/>
              </a:rPr>
            </a:br>
            <a:endParaRPr lang="en-ZA" sz="1600" dirty="0">
              <a:latin typeface="Arial Narrow" panose="020B0606020202030204" pitchFamily="34" charset="0"/>
              <a:ea typeface="Times New Roman" panose="02020603050405020304" pitchFamily="18" charset="0"/>
              <a:cs typeface="Times New Roman" panose="02020603050405020304" pitchFamily="18" charset="0"/>
            </a:endParaRPr>
          </a:p>
          <a:p>
            <a:pPr marL="355600" indent="-355600" algn="just">
              <a:lnSpc>
                <a:spcPct val="107000"/>
              </a:lnSpc>
              <a:buNone/>
            </a:pPr>
            <a:r>
              <a:rPr lang="en-ZA" b="1" dirty="0">
                <a:latin typeface="Arial Narrow" panose="020B0606020202030204" pitchFamily="34" charset="0"/>
                <a:ea typeface="Times New Roman" panose="02020603050405020304" pitchFamily="18" charset="0"/>
                <a:cs typeface="Times New Roman" panose="02020603050405020304" pitchFamily="18" charset="0"/>
              </a:rPr>
              <a:t> </a:t>
            </a:r>
            <a:r>
              <a:rPr lang="en-ZA" sz="2000" dirty="0">
                <a:latin typeface="Arial Narrow" panose="020B0606020202030204" pitchFamily="34" charset="0"/>
                <a:ea typeface="Times New Roman" panose="02020603050405020304" pitchFamily="18" charset="0"/>
                <a:cs typeface="Times New Roman" panose="02020603050405020304" pitchFamily="18" charset="0"/>
              </a:rPr>
              <a:t>Attended by:  190 delegates from all nine provinces attended.</a:t>
            </a:r>
            <a:endParaRPr lang="en-ZA" sz="1600" dirty="0">
              <a:latin typeface="Arial Narrow" panose="020B0606020202030204" pitchFamily="34" charset="0"/>
            </a:endParaRPr>
          </a:p>
          <a:p>
            <a:pPr marL="457200" lvl="1" indent="0">
              <a:buNone/>
            </a:pPr>
            <a:endParaRPr lang="en-ZA" dirty="0">
              <a:latin typeface="Arial Narrow" panose="020B0606020202030204" pitchFamily="34" charset="0"/>
            </a:endParaRPr>
          </a:p>
        </p:txBody>
      </p:sp>
      <p:sp>
        <p:nvSpPr>
          <p:cNvPr id="5" name="Slide Number Placeholder 4"/>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t>16</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algn="l"/>
            <a:r>
              <a:rPr lang="en-US" sz="900" i="1">
                <a:solidFill>
                  <a:schemeClr val="bg1">
                    <a:lumMod val="65000"/>
                  </a:schemeClr>
                </a:solidFill>
                <a:latin typeface="Arial" panose="020B0604020202020204" pitchFamily="34" charset="0"/>
                <a:cs typeface="Arial" panose="020B0604020202020204" pitchFamily="34" charset="0"/>
              </a:rPr>
              <a:t>Women In Tourism 18 August  2020 </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2679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143" y="161366"/>
            <a:ext cx="8433707" cy="484093"/>
          </a:xfrm>
        </p:spPr>
        <p:txBody>
          <a:bodyPr>
            <a:normAutofit fontScale="90000"/>
          </a:bodyPr>
          <a:lstStyle/>
          <a:p>
            <a:pPr algn="ctr"/>
            <a:r>
              <a:rPr lang="en-ZA" dirty="0">
                <a:latin typeface="Arial Narrow" panose="020B0606020202030204" pitchFamily="34" charset="0"/>
              </a:rPr>
              <a:t/>
            </a:r>
            <a:br>
              <a:rPr lang="en-ZA" dirty="0">
                <a:latin typeface="Arial Narrow" panose="020B0606020202030204" pitchFamily="34" charset="0"/>
              </a:rPr>
            </a:br>
            <a:r>
              <a:rPr lang="en-ZA" dirty="0">
                <a:latin typeface="Arial Narrow" panose="020B0606020202030204" pitchFamily="34" charset="0"/>
              </a:rPr>
              <a:t/>
            </a:r>
            <a:br>
              <a:rPr lang="en-ZA" dirty="0">
                <a:latin typeface="Arial Narrow" panose="020B0606020202030204" pitchFamily="34" charset="0"/>
              </a:rPr>
            </a:br>
            <a:r>
              <a:rPr lang="en-ZA" dirty="0">
                <a:latin typeface="Arial Narrow" panose="020B0606020202030204" pitchFamily="34" charset="0"/>
              </a:rPr>
              <a:t/>
            </a:r>
            <a:br>
              <a:rPr lang="en-ZA" dirty="0">
                <a:latin typeface="Arial Narrow" panose="020B0606020202030204" pitchFamily="34" charset="0"/>
              </a:rPr>
            </a:br>
            <a:r>
              <a:rPr lang="en-ZA" i="1" dirty="0">
                <a:latin typeface="Arial Narrow" panose="020B0606020202030204" pitchFamily="34" charset="0"/>
              </a:rPr>
              <a:t>CONFERENCE RESOLUTIONS</a:t>
            </a:r>
            <a:br>
              <a:rPr lang="en-ZA" i="1" dirty="0">
                <a:latin typeface="Arial Narrow" panose="020B0606020202030204" pitchFamily="34" charset="0"/>
              </a:rPr>
            </a:br>
            <a:r>
              <a:rPr lang="en-ZA" i="1" dirty="0">
                <a:latin typeface="Arial Narrow" panose="020B0606020202030204" pitchFamily="34" charset="0"/>
              </a:rPr>
              <a:t/>
            </a:r>
            <a:br>
              <a:rPr lang="en-ZA" i="1" dirty="0">
                <a:latin typeface="Arial Narrow" panose="020B0606020202030204" pitchFamily="34" charset="0"/>
              </a:rPr>
            </a:br>
            <a:r>
              <a:rPr lang="en-ZA" sz="3200" b="1" dirty="0">
                <a:solidFill>
                  <a:srgbClr val="F26500"/>
                </a:solidFill>
                <a:latin typeface="Gill Sans MT" panose="020B0502020104020203" pitchFamily="34" charset="0"/>
              </a:rPr>
              <a:t/>
            </a:r>
            <a:br>
              <a:rPr lang="en-ZA" sz="3200" b="1" dirty="0">
                <a:solidFill>
                  <a:srgbClr val="F26500"/>
                </a:solidFill>
                <a:latin typeface="Gill Sans MT" panose="020B0502020104020203" pitchFamily="34" charset="0"/>
              </a:rPr>
            </a:br>
            <a:endParaRPr lang="en-ZA" sz="3200" b="1" dirty="0">
              <a:solidFill>
                <a:srgbClr val="F26500"/>
              </a:solidFill>
              <a:latin typeface="Gill Sans MT" panose="020B0502020104020203" pitchFamily="34" charset="0"/>
            </a:endParaRPr>
          </a:p>
        </p:txBody>
      </p:sp>
      <p:sp>
        <p:nvSpPr>
          <p:cNvPr id="3" name="Content Placeholder 2"/>
          <p:cNvSpPr>
            <a:spLocks noGrp="1"/>
          </p:cNvSpPr>
          <p:nvPr>
            <p:ph idx="4294967295"/>
          </p:nvPr>
        </p:nvSpPr>
        <p:spPr>
          <a:xfrm>
            <a:off x="143436" y="788895"/>
            <a:ext cx="8837278" cy="5307106"/>
          </a:xfrm>
          <a:prstGeom prst="rect">
            <a:avLst/>
          </a:prstGeom>
        </p:spPr>
        <p:txBody>
          <a:bodyPr>
            <a:normAutofit/>
          </a:bodyPr>
          <a:lstStyle/>
          <a:p>
            <a:pPr marL="266700" indent="-266700">
              <a:buNone/>
            </a:pPr>
            <a:endParaRPr lang="en-ZA" sz="1600" dirty="0">
              <a:solidFill>
                <a:srgbClr val="FF0000"/>
              </a:solidFill>
              <a:latin typeface="Arial Narrow" panose="020B0606020202030204" pitchFamily="34" charset="0"/>
            </a:endParaRPr>
          </a:p>
          <a:p>
            <a:pPr marL="457200" lvl="1" indent="0">
              <a:buNone/>
            </a:pPr>
            <a:endParaRPr lang="en-ZA" dirty="0">
              <a:latin typeface="Arial Narrow" panose="020B0606020202030204" pitchFamily="34" charset="0"/>
            </a:endParaRPr>
          </a:p>
        </p:txBody>
      </p:sp>
      <p:sp>
        <p:nvSpPr>
          <p:cNvPr id="5" name="Slide Number Placeholder 4"/>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t>17</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algn="l"/>
            <a:r>
              <a:rPr lang="en-US" sz="900" i="1">
                <a:solidFill>
                  <a:schemeClr val="bg1">
                    <a:lumMod val="65000"/>
                  </a:schemeClr>
                </a:solidFill>
                <a:latin typeface="Arial" panose="020B0604020202020204" pitchFamily="34" charset="0"/>
                <a:cs typeface="Arial" panose="020B0604020202020204" pitchFamily="34" charset="0"/>
              </a:rPr>
              <a:t>Women In Tourism 18 August  2020 </a:t>
            </a:r>
            <a:endParaRPr lang="en-ZA" sz="900" i="1" dirty="0">
              <a:solidFill>
                <a:schemeClr val="bg1">
                  <a:lumMod val="65000"/>
                </a:schemeClr>
              </a:solidFill>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341875100"/>
              </p:ext>
            </p:extLst>
          </p:nvPr>
        </p:nvGraphicFramePr>
        <p:xfrm>
          <a:off x="143436" y="630202"/>
          <a:ext cx="8837278" cy="6025599"/>
        </p:xfrm>
        <a:graphic>
          <a:graphicData uri="http://schemas.openxmlformats.org/drawingml/2006/table">
            <a:tbl>
              <a:tblPr firstRow="1" firstCol="1" bandRow="1">
                <a:tableStyleId>{21E4AEA4-8DFA-4A89-87EB-49C32662AFE0}</a:tableStyleId>
              </a:tblPr>
              <a:tblGrid>
                <a:gridCol w="4195481">
                  <a:extLst>
                    <a:ext uri="{9D8B030D-6E8A-4147-A177-3AD203B41FA5}">
                      <a16:colId xmlns:a16="http://schemas.microsoft.com/office/drawing/2014/main" val="2849432476"/>
                    </a:ext>
                  </a:extLst>
                </a:gridCol>
                <a:gridCol w="4479237">
                  <a:extLst>
                    <a:ext uri="{9D8B030D-6E8A-4147-A177-3AD203B41FA5}">
                      <a16:colId xmlns:a16="http://schemas.microsoft.com/office/drawing/2014/main" val="1610749103"/>
                    </a:ext>
                  </a:extLst>
                </a:gridCol>
                <a:gridCol w="162560">
                  <a:extLst>
                    <a:ext uri="{9D8B030D-6E8A-4147-A177-3AD203B41FA5}">
                      <a16:colId xmlns:a16="http://schemas.microsoft.com/office/drawing/2014/main" val="3427743978"/>
                    </a:ext>
                  </a:extLst>
                </a:gridCol>
              </a:tblGrid>
              <a:tr h="386417">
                <a:tc>
                  <a:txBody>
                    <a:bodyPr/>
                    <a:lstStyle/>
                    <a:p>
                      <a:pPr>
                        <a:lnSpc>
                          <a:spcPct val="150000"/>
                        </a:lnSpc>
                        <a:spcAft>
                          <a:spcPts val="0"/>
                        </a:spcAft>
                      </a:pPr>
                      <a:r>
                        <a:rPr lang="en-ZA" sz="1600" b="1" dirty="0">
                          <a:effectLst/>
                          <a:latin typeface="Arial Narrow" panose="020B0606020202030204" pitchFamily="34" charset="0"/>
                          <a:ea typeface="Calibri" panose="020F0502020204030204" pitchFamily="34" charset="0"/>
                          <a:cs typeface="Times New Roman" panose="02020603050405020304" pitchFamily="18" charset="0"/>
                        </a:rPr>
                        <a:t>RESOLUTION</a:t>
                      </a:r>
                    </a:p>
                  </a:txBody>
                  <a:tcPr marL="68580" marR="68580" marT="0" marB="0"/>
                </a:tc>
                <a:tc>
                  <a:txBody>
                    <a:bodyPr/>
                    <a:lstStyle/>
                    <a:p>
                      <a:r>
                        <a:rPr lang="en-ZA" dirty="0"/>
                        <a:t>PROGRESS / STATUS</a:t>
                      </a:r>
                    </a:p>
                  </a:txBody>
                  <a:tcPr marL="68580" marR="68580" marT="0" marB="0"/>
                </a:tc>
                <a:tc>
                  <a:txBody>
                    <a:bodyPr/>
                    <a:lstStyle/>
                    <a:p>
                      <a:endParaRPr lang="en-ZA" dirty="0"/>
                    </a:p>
                  </a:txBody>
                  <a:tcPr marL="68580" marR="68580" marT="0" marB="0"/>
                </a:tc>
                <a:extLst>
                  <a:ext uri="{0D108BD9-81ED-4DB2-BD59-A6C34878D82A}">
                    <a16:rowId xmlns:a16="http://schemas.microsoft.com/office/drawing/2014/main" val="3592804503"/>
                  </a:ext>
                </a:extLst>
              </a:tr>
              <a:tr h="139081">
                <a:tc gridSpan="3">
                  <a:txBody>
                    <a:bodyPr/>
                    <a:lstStyle/>
                    <a:p>
                      <a:pPr algn="ctr">
                        <a:lnSpc>
                          <a:spcPct val="107000"/>
                        </a:lnSpc>
                        <a:spcAft>
                          <a:spcPts val="0"/>
                        </a:spcAft>
                        <a:tabLst>
                          <a:tab pos="1750060" algn="r"/>
                        </a:tabLst>
                      </a:pPr>
                      <a:r>
                        <a:rPr lang="en-ZA" sz="2000" baseline="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ZA" sz="20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60822002"/>
                  </a:ext>
                </a:extLst>
              </a:tr>
              <a:tr h="1309268">
                <a:tc>
                  <a:txBody>
                    <a:bodyPr/>
                    <a:lstStyle/>
                    <a:p>
                      <a:pPr algn="just">
                        <a:lnSpc>
                          <a:spcPct val="120000"/>
                        </a:lnSpc>
                        <a:spcAft>
                          <a:spcPts val="0"/>
                        </a:spcAft>
                      </a:pPr>
                      <a:r>
                        <a:rPr lang="en-GB" sz="1600" b="1" dirty="0">
                          <a:solidFill>
                            <a:srgbClr val="000000"/>
                          </a:solidFill>
                          <a:effectLst/>
                          <a:latin typeface="Arial Narrow" panose="020B0606020202030204" pitchFamily="34" charset="0"/>
                          <a:ea typeface="Arial Unicode MS"/>
                          <a:cs typeface="Helvetica Neue"/>
                        </a:rPr>
                        <a:t>Government</a:t>
                      </a:r>
                      <a:r>
                        <a:rPr lang="en-GB" sz="1600" b="1" baseline="0" dirty="0">
                          <a:solidFill>
                            <a:srgbClr val="000000"/>
                          </a:solidFill>
                          <a:effectLst/>
                          <a:latin typeface="Arial Narrow" panose="020B0606020202030204" pitchFamily="34" charset="0"/>
                          <a:ea typeface="Arial Unicode MS"/>
                          <a:cs typeface="Helvetica Neue"/>
                        </a:rPr>
                        <a:t> / </a:t>
                      </a:r>
                      <a:r>
                        <a:rPr lang="en-GB" sz="1600" b="1" dirty="0">
                          <a:solidFill>
                            <a:srgbClr val="000000"/>
                          </a:solidFill>
                          <a:effectLst/>
                          <a:latin typeface="Arial Narrow" panose="020B0606020202030204" pitchFamily="34" charset="0"/>
                          <a:ea typeface="Arial Unicode MS"/>
                          <a:cs typeface="Helvetica Neue"/>
                        </a:rPr>
                        <a:t>NDT to review funding requirements in terms of Tourism Transformation Fund (TTF) and Tourism Incentive Programme (TIP)</a:t>
                      </a:r>
                      <a:endParaRPr lang="en-ZA" sz="1600" b="1" dirty="0">
                        <a:effectLst/>
                        <a:latin typeface="Arial Narrow" panose="020B0606020202030204" pitchFamily="34" charset="0"/>
                        <a:ea typeface="Arial Unicode MS"/>
                      </a:endParaRPr>
                    </a:p>
                  </a:txBody>
                  <a:tcPr marL="68580" marR="68580" marT="0" marB="0"/>
                </a:tc>
                <a:tc gridSpan="2">
                  <a:txBody>
                    <a:bodyPr/>
                    <a:lstStyle/>
                    <a:p>
                      <a:pPr algn="just"/>
                      <a:r>
                        <a:rPr lang="en-ZA" sz="1600" dirty="0">
                          <a:latin typeface="Arial Narrow" panose="020B0606020202030204" pitchFamily="34" charset="0"/>
                        </a:rPr>
                        <a:t>A number of </a:t>
                      </a:r>
                      <a:r>
                        <a:rPr lang="en-ZA" sz="1600" dirty="0" err="1">
                          <a:latin typeface="Arial Narrow" panose="020B0606020202030204" pitchFamily="34" charset="0"/>
                        </a:rPr>
                        <a:t>WiT</a:t>
                      </a:r>
                      <a:r>
                        <a:rPr lang="en-ZA" sz="1600" dirty="0">
                          <a:latin typeface="Arial Narrow" panose="020B0606020202030204" pitchFamily="34" charset="0"/>
                        </a:rPr>
                        <a:t> Members and women are</a:t>
                      </a:r>
                      <a:r>
                        <a:rPr lang="en-ZA" sz="1600" baseline="0" dirty="0">
                          <a:latin typeface="Arial Narrow" panose="020B0606020202030204" pitchFamily="34" charset="0"/>
                        </a:rPr>
                        <a:t> now beneficiaries of TTF and GTIP.  The </a:t>
                      </a:r>
                      <a:r>
                        <a:rPr lang="en-ZA" sz="1600" baseline="0" dirty="0" err="1">
                          <a:latin typeface="Arial Narrow" panose="020B0606020202030204" pitchFamily="34" charset="0"/>
                        </a:rPr>
                        <a:t>WiT</a:t>
                      </a:r>
                      <a:r>
                        <a:rPr lang="en-ZA" sz="1600" baseline="0" dirty="0">
                          <a:latin typeface="Arial Narrow" panose="020B0606020202030204" pitchFamily="34" charset="0"/>
                        </a:rPr>
                        <a:t> Enterprise Development Programme is designed to ensure the women are trained to develop their own bankable business plans to enable them to obtain funding from DFIs and Commercial banks.. </a:t>
                      </a:r>
                      <a:endParaRPr lang="en-ZA" sz="1600" dirty="0">
                        <a:latin typeface="Arial Narrow" panose="020B0606020202030204" pitchFamily="34" charset="0"/>
                      </a:endParaRPr>
                    </a:p>
                  </a:txBody>
                  <a:tcPr marL="68580" marR="68580" marT="0" marB="0"/>
                </a:tc>
                <a:tc hMerge="1">
                  <a:txBody>
                    <a:bodyPr/>
                    <a:lstStyle/>
                    <a:p>
                      <a:endParaRPr lang="en-ZA" dirty="0"/>
                    </a:p>
                  </a:txBody>
                  <a:tcPr marL="68580" marR="68580" marT="0" marB="0"/>
                </a:tc>
                <a:extLst>
                  <a:ext uri="{0D108BD9-81ED-4DB2-BD59-A6C34878D82A}">
                    <a16:rowId xmlns:a16="http://schemas.microsoft.com/office/drawing/2014/main" val="3112558544"/>
                  </a:ext>
                </a:extLst>
              </a:tr>
              <a:tr h="891222">
                <a:tc>
                  <a:txBody>
                    <a:bodyPr/>
                    <a:lstStyle/>
                    <a:p>
                      <a:pPr algn="just">
                        <a:lnSpc>
                          <a:spcPct val="120000"/>
                        </a:lnSpc>
                        <a:spcAft>
                          <a:spcPts val="0"/>
                        </a:spcAft>
                      </a:pPr>
                      <a:r>
                        <a:rPr lang="en-GB" sz="1600" b="1" dirty="0">
                          <a:solidFill>
                            <a:srgbClr val="000000"/>
                          </a:solidFill>
                          <a:effectLst/>
                          <a:latin typeface="Arial Narrow" panose="020B0606020202030204" pitchFamily="34" charset="0"/>
                          <a:ea typeface="Arial Unicode MS"/>
                          <a:cs typeface="Helvetica Neue"/>
                        </a:rPr>
                        <a:t>Ensure that departmental programmes of various Government Departments have women as beneficiaries of their programmes/initiatives.</a:t>
                      </a:r>
                      <a:endParaRPr lang="en-ZA" sz="1600" b="1" dirty="0">
                        <a:effectLst/>
                        <a:latin typeface="Arial Narrow" panose="020B0606020202030204" pitchFamily="34" charset="0"/>
                        <a:ea typeface="Arial Unicode MS"/>
                      </a:endParaRPr>
                    </a:p>
                  </a:txBody>
                  <a:tcPr marL="68580" marR="68580" marT="0" marB="0"/>
                </a:tc>
                <a:tc gridSpan="2">
                  <a:txBody>
                    <a:bodyPr/>
                    <a:lstStyle/>
                    <a:p>
                      <a:pPr algn="just"/>
                      <a:r>
                        <a:rPr lang="en-US" sz="1600" dirty="0">
                          <a:latin typeface="Arial Narrow" panose="020B0606020202030204" pitchFamily="34" charset="0"/>
                        </a:rPr>
                        <a:t>Women are the major beneficiary of the </a:t>
                      </a:r>
                      <a:r>
                        <a:rPr lang="en-ZA" sz="1600" dirty="0">
                          <a:latin typeface="Arial Narrow" panose="020B0606020202030204" pitchFamily="34" charset="0"/>
                        </a:rPr>
                        <a:t>three incubators in the Department.  The </a:t>
                      </a:r>
                      <a:r>
                        <a:rPr lang="en-ZA" sz="1600" dirty="0" err="1">
                          <a:latin typeface="Arial Narrow" panose="020B0606020202030204" pitchFamily="34" charset="0"/>
                        </a:rPr>
                        <a:t>WiT</a:t>
                      </a:r>
                      <a:r>
                        <a:rPr lang="en-ZA" sz="1600" dirty="0">
                          <a:latin typeface="Arial Narrow" panose="020B0606020202030204" pitchFamily="34" charset="0"/>
                        </a:rPr>
                        <a:t> programme as also been shared with DSAC and DSBD.</a:t>
                      </a:r>
                    </a:p>
                  </a:txBody>
                  <a:tcPr marL="68580" marR="68580" marT="0" marB="0"/>
                </a:tc>
                <a:tc hMerge="1">
                  <a:txBody>
                    <a:bodyPr/>
                    <a:lstStyle/>
                    <a:p>
                      <a:endParaRPr lang="en-ZA"/>
                    </a:p>
                  </a:txBody>
                  <a:tcPr marL="68580" marR="68580" marT="0" marB="0"/>
                </a:tc>
                <a:extLst>
                  <a:ext uri="{0D108BD9-81ED-4DB2-BD59-A6C34878D82A}">
                    <a16:rowId xmlns:a16="http://schemas.microsoft.com/office/drawing/2014/main" val="1211809997"/>
                  </a:ext>
                </a:extLst>
              </a:tr>
              <a:tr h="637105">
                <a:tc>
                  <a:txBody>
                    <a:bodyPr/>
                    <a:lstStyle/>
                    <a:p>
                      <a:pPr>
                        <a:lnSpc>
                          <a:spcPct val="120000"/>
                        </a:lnSpc>
                        <a:spcAft>
                          <a:spcPts val="0"/>
                        </a:spcAft>
                      </a:pPr>
                      <a:r>
                        <a:rPr lang="en-GB" sz="1600" b="1" dirty="0">
                          <a:solidFill>
                            <a:srgbClr val="000000"/>
                          </a:solidFill>
                          <a:effectLst/>
                          <a:latin typeface="Arial Narrow" panose="020B0606020202030204" pitchFamily="34" charset="0"/>
                          <a:ea typeface="Arial Unicode MS"/>
                          <a:cs typeface="Helvetica Neue"/>
                        </a:rPr>
                        <a:t>Chapters to grow the  WIT programme</a:t>
                      </a:r>
                      <a:r>
                        <a:rPr lang="en-GB" sz="1600" b="1" baseline="0" dirty="0">
                          <a:solidFill>
                            <a:srgbClr val="000000"/>
                          </a:solidFill>
                          <a:effectLst/>
                          <a:latin typeface="Arial Narrow" panose="020B0606020202030204" pitchFamily="34" charset="0"/>
                          <a:ea typeface="Arial Unicode MS"/>
                          <a:cs typeface="Helvetica Neue"/>
                        </a:rPr>
                        <a:t> </a:t>
                      </a:r>
                      <a:r>
                        <a:rPr lang="en-GB" sz="1600" b="1" dirty="0">
                          <a:solidFill>
                            <a:srgbClr val="000000"/>
                          </a:solidFill>
                          <a:effectLst/>
                          <a:latin typeface="Arial Narrow" panose="020B0606020202030204" pitchFamily="34" charset="0"/>
                          <a:ea typeface="Arial Unicode MS"/>
                          <a:cs typeface="Helvetica Neue"/>
                        </a:rPr>
                        <a:t>and membership</a:t>
                      </a:r>
                      <a:endParaRPr lang="en-ZA" sz="1600" b="1" dirty="0">
                        <a:effectLst/>
                        <a:latin typeface="Arial Narrow" panose="020B0606020202030204" pitchFamily="34" charset="0"/>
                        <a:ea typeface="Arial Unicode MS"/>
                      </a:endParaRPr>
                    </a:p>
                  </a:txBody>
                  <a:tcPr marL="68580" marR="68580" marT="0" marB="0"/>
                </a:tc>
                <a:tc gridSpan="2">
                  <a:txBody>
                    <a:bodyPr/>
                    <a:lstStyle/>
                    <a:p>
                      <a:pPr algn="just"/>
                      <a:r>
                        <a:rPr lang="en-ZA" sz="1600" dirty="0">
                          <a:latin typeface="Arial Narrow" panose="020B0606020202030204" pitchFamily="34" charset="0"/>
                        </a:rPr>
                        <a:t>The</a:t>
                      </a:r>
                      <a:r>
                        <a:rPr lang="en-ZA" sz="1600" baseline="0" dirty="0">
                          <a:latin typeface="Arial Narrow" panose="020B0606020202030204" pitchFamily="34" charset="0"/>
                        </a:rPr>
                        <a:t> WiT programme and membership has grown since the last conference. </a:t>
                      </a:r>
                      <a:endParaRPr lang="en-ZA" sz="1600" dirty="0">
                        <a:latin typeface="Arial Narrow" panose="020B0606020202030204" pitchFamily="34" charset="0"/>
                      </a:endParaRPr>
                    </a:p>
                  </a:txBody>
                  <a:tcPr marL="68580" marR="68580" marT="0" marB="0"/>
                </a:tc>
                <a:tc hMerge="1">
                  <a:txBody>
                    <a:bodyPr/>
                    <a:lstStyle/>
                    <a:p>
                      <a:endParaRPr lang="en-ZA"/>
                    </a:p>
                  </a:txBody>
                  <a:tcPr marL="68580" marR="68580" marT="0" marB="0"/>
                </a:tc>
                <a:extLst>
                  <a:ext uri="{0D108BD9-81ED-4DB2-BD59-A6C34878D82A}">
                    <a16:rowId xmlns:a16="http://schemas.microsoft.com/office/drawing/2014/main" val="3288105341"/>
                  </a:ext>
                </a:extLst>
              </a:tr>
              <a:tr h="767387">
                <a:tc>
                  <a:txBody>
                    <a:bodyPr/>
                    <a:lstStyle/>
                    <a:p>
                      <a:pPr>
                        <a:lnSpc>
                          <a:spcPct val="120000"/>
                        </a:lnSpc>
                        <a:spcAft>
                          <a:spcPts val="0"/>
                        </a:spcAft>
                      </a:pPr>
                      <a:r>
                        <a:rPr lang="en-GB" sz="1600" b="1" dirty="0">
                          <a:solidFill>
                            <a:srgbClr val="000000"/>
                          </a:solidFill>
                          <a:effectLst/>
                          <a:latin typeface="Arial Narrow" panose="020B0606020202030204" pitchFamily="34" charset="0"/>
                          <a:ea typeface="Arial Unicode MS"/>
                          <a:cs typeface="Helvetica Neue"/>
                        </a:rPr>
                        <a:t>Chapters to come up with innovative ways to be self-sustaining </a:t>
                      </a:r>
                      <a:endParaRPr lang="en-ZA" sz="1600" b="1" dirty="0">
                        <a:effectLst/>
                        <a:latin typeface="Arial Narrow" panose="020B0606020202030204" pitchFamily="34" charset="0"/>
                        <a:ea typeface="Arial Unicode MS"/>
                      </a:endParaRPr>
                    </a:p>
                  </a:txBody>
                  <a:tcPr marL="68580" marR="68580" marT="0" marB="0"/>
                </a:tc>
                <a:tc gridSpan="2">
                  <a:txBody>
                    <a:bodyPr/>
                    <a:lstStyle/>
                    <a:p>
                      <a:pPr algn="just"/>
                      <a:r>
                        <a:rPr lang="en-ZA" sz="1600" baseline="0" dirty="0">
                          <a:latin typeface="Arial Narrow" panose="020B0606020202030204" pitchFamily="34" charset="0"/>
                        </a:rPr>
                        <a:t> Out of the nine chapters, six have sought partnerships/sponsorships on their own, well on their way to self sustaining</a:t>
                      </a:r>
                      <a:endParaRPr lang="en-ZA" sz="1600" dirty="0">
                        <a:latin typeface="Arial Narrow" panose="020B0606020202030204" pitchFamily="34" charset="0"/>
                      </a:endParaRPr>
                    </a:p>
                  </a:txBody>
                  <a:tcPr marL="68580" marR="68580" marT="0" marB="0"/>
                </a:tc>
                <a:tc hMerge="1">
                  <a:txBody>
                    <a:bodyPr/>
                    <a:lstStyle/>
                    <a:p>
                      <a:endParaRPr lang="en-ZA"/>
                    </a:p>
                  </a:txBody>
                  <a:tcPr marL="68580" marR="68580" marT="0" marB="0"/>
                </a:tc>
                <a:extLst>
                  <a:ext uri="{0D108BD9-81ED-4DB2-BD59-A6C34878D82A}">
                    <a16:rowId xmlns:a16="http://schemas.microsoft.com/office/drawing/2014/main" val="3846667724"/>
                  </a:ext>
                </a:extLst>
              </a:tr>
              <a:tr h="733489">
                <a:tc>
                  <a:txBody>
                    <a:bodyPr/>
                    <a:lstStyle/>
                    <a:p>
                      <a:pPr algn="just">
                        <a:lnSpc>
                          <a:spcPct val="120000"/>
                        </a:lnSpc>
                        <a:spcAft>
                          <a:spcPts val="0"/>
                        </a:spcAft>
                      </a:pPr>
                      <a:r>
                        <a:rPr lang="en-ZA" sz="1600" b="1" dirty="0">
                          <a:effectLst/>
                          <a:latin typeface="Arial Narrow" panose="020B0606020202030204" pitchFamily="34" charset="0"/>
                          <a:ea typeface="Calibri" panose="020F0502020204030204" pitchFamily="34" charset="0"/>
                          <a:cs typeface="Times New Roman" panose="02020603050405020304" pitchFamily="18" charset="0"/>
                        </a:rPr>
                        <a:t> </a:t>
                      </a:r>
                      <a:r>
                        <a:rPr lang="en-GB" sz="1600" b="1" dirty="0">
                          <a:solidFill>
                            <a:srgbClr val="000000"/>
                          </a:solidFill>
                          <a:effectLst/>
                          <a:latin typeface="Arial Narrow" panose="020B0606020202030204" pitchFamily="34" charset="0"/>
                          <a:ea typeface="Arial Unicode MS"/>
                          <a:cs typeface="Helvetica Neue"/>
                        </a:rPr>
                        <a:t>Annual reporting</a:t>
                      </a:r>
                      <a:endParaRPr lang="en-ZA" sz="1600" b="1" dirty="0">
                        <a:effectLst/>
                        <a:latin typeface="Arial Narrow" panose="020B0606020202030204" pitchFamily="34" charset="0"/>
                        <a:ea typeface="Arial Unicode MS"/>
                      </a:endParaRPr>
                    </a:p>
                  </a:txBody>
                  <a:tcPr marL="68580" marR="68580" marT="0" marB="0"/>
                </a:tc>
                <a:tc gridSpan="2">
                  <a:txBody>
                    <a:bodyPr/>
                    <a:lstStyle/>
                    <a:p>
                      <a:pPr algn="just"/>
                      <a:r>
                        <a:rPr lang="en-ZA" sz="1600" dirty="0">
                          <a:latin typeface="Arial Narrow" panose="020B0606020202030204" pitchFamily="34" charset="0"/>
                        </a:rPr>
                        <a:t>The Department</a:t>
                      </a:r>
                      <a:r>
                        <a:rPr lang="en-ZA" sz="1600" baseline="0" dirty="0">
                          <a:latin typeface="Arial Narrow" panose="020B0606020202030204" pitchFamily="34" charset="0"/>
                        </a:rPr>
                        <a:t> receives Annual Reports from the chapters and these are presented at the NCC.</a:t>
                      </a:r>
                      <a:endParaRPr lang="en-ZA" sz="1600" dirty="0">
                        <a:latin typeface="Arial Narrow" panose="020B0606020202030204" pitchFamily="34" charset="0"/>
                      </a:endParaRPr>
                    </a:p>
                  </a:txBody>
                  <a:tcPr marL="68580" marR="68580" marT="0" marB="0"/>
                </a:tc>
                <a:tc hMerge="1">
                  <a:txBody>
                    <a:bodyPr/>
                    <a:lstStyle/>
                    <a:p>
                      <a:endParaRPr lang="en-ZA"/>
                    </a:p>
                  </a:txBody>
                  <a:tcPr marL="68580" marR="68580" marT="0" marB="0"/>
                </a:tc>
                <a:extLst>
                  <a:ext uri="{0D108BD9-81ED-4DB2-BD59-A6C34878D82A}">
                    <a16:rowId xmlns:a16="http://schemas.microsoft.com/office/drawing/2014/main" val="2689714034"/>
                  </a:ext>
                </a:extLst>
              </a:tr>
              <a:tr h="974575">
                <a:tc>
                  <a:txBody>
                    <a:bodyPr/>
                    <a:lstStyle/>
                    <a:p>
                      <a:pPr algn="just">
                        <a:lnSpc>
                          <a:spcPct val="120000"/>
                        </a:lnSpc>
                        <a:spcAft>
                          <a:spcPts val="0"/>
                        </a:spcAft>
                      </a:pPr>
                      <a:r>
                        <a:rPr lang="en-GB" sz="1600" b="1" dirty="0">
                          <a:solidFill>
                            <a:srgbClr val="000000"/>
                          </a:solidFill>
                          <a:effectLst/>
                          <a:latin typeface="Arial Narrow" panose="020B0606020202030204" pitchFamily="34" charset="0"/>
                          <a:ea typeface="Arial Unicode MS"/>
                          <a:cs typeface="Helvetica Neue"/>
                        </a:rPr>
                        <a:t>Working relationship between provincial chapter and provincial tourism departments to be strengthened</a:t>
                      </a:r>
                      <a:endParaRPr lang="en-ZA" sz="1600" b="1" dirty="0">
                        <a:effectLst/>
                        <a:latin typeface="Arial Narrow" panose="020B0606020202030204" pitchFamily="34" charset="0"/>
                        <a:ea typeface="Arial Unicode MS"/>
                      </a:endParaRPr>
                    </a:p>
                  </a:txBody>
                  <a:tcPr marL="68580" marR="68580" marT="0" marB="0"/>
                </a:tc>
                <a:tc gridSpan="2">
                  <a:txBody>
                    <a:bodyPr/>
                    <a:lstStyle/>
                    <a:p>
                      <a:pPr algn="just"/>
                      <a:r>
                        <a:rPr lang="en-ZA" sz="1600" dirty="0">
                          <a:latin typeface="Arial Narrow" panose="020B0606020202030204" pitchFamily="34" charset="0"/>
                        </a:rPr>
                        <a:t>Relations</a:t>
                      </a:r>
                      <a:r>
                        <a:rPr lang="en-ZA" sz="1600" baseline="0" dirty="0">
                          <a:latin typeface="Arial Narrow" panose="020B0606020202030204" pitchFamily="34" charset="0"/>
                        </a:rPr>
                        <a:t> in all provinces</a:t>
                      </a:r>
                      <a:r>
                        <a:rPr lang="en-ZA" sz="1600" dirty="0">
                          <a:latin typeface="Arial Narrow" panose="020B0606020202030204" pitchFamily="34" charset="0"/>
                        </a:rPr>
                        <a:t> have improved</a:t>
                      </a:r>
                      <a:r>
                        <a:rPr lang="en-ZA" sz="1600" baseline="0" dirty="0">
                          <a:latin typeface="Arial Narrow" panose="020B0606020202030204" pitchFamily="34" charset="0"/>
                        </a:rPr>
                        <a:t> in most provinces. The WC chapter is experiencing challenges.</a:t>
                      </a:r>
                      <a:endParaRPr lang="en-ZA" sz="1600" dirty="0">
                        <a:latin typeface="Arial Narrow" panose="020B0606020202030204" pitchFamily="34" charset="0"/>
                      </a:endParaRPr>
                    </a:p>
                  </a:txBody>
                  <a:tcPr marL="68580" marR="68580" marT="0" marB="0"/>
                </a:tc>
                <a:tc hMerge="1">
                  <a:txBody>
                    <a:bodyPr/>
                    <a:lstStyle/>
                    <a:p>
                      <a:endParaRPr lang="en-ZA" dirty="0"/>
                    </a:p>
                  </a:txBody>
                  <a:tcPr marL="68580" marR="68580" marT="0" marB="0"/>
                </a:tc>
                <a:extLst>
                  <a:ext uri="{0D108BD9-81ED-4DB2-BD59-A6C34878D82A}">
                    <a16:rowId xmlns:a16="http://schemas.microsoft.com/office/drawing/2014/main" val="1741997609"/>
                  </a:ext>
                </a:extLst>
              </a:tr>
            </a:tbl>
          </a:graphicData>
        </a:graphic>
      </p:graphicFrame>
    </p:spTree>
    <p:extLst>
      <p:ext uri="{BB962C8B-B14F-4D97-AF65-F5344CB8AC3E}">
        <p14:creationId xmlns:p14="http://schemas.microsoft.com/office/powerpoint/2010/main" val="1943913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143" y="365126"/>
            <a:ext cx="8433707" cy="723445"/>
          </a:xfrm>
        </p:spPr>
        <p:txBody>
          <a:bodyPr>
            <a:normAutofit fontScale="90000"/>
          </a:bodyPr>
          <a:lstStyle/>
          <a:p>
            <a:pPr algn="ctr"/>
            <a:r>
              <a:rPr lang="en-ZA" dirty="0">
                <a:latin typeface="Arial Narrow" panose="020B0606020202030204" pitchFamily="34" charset="0"/>
              </a:rPr>
              <a:t/>
            </a:r>
            <a:br>
              <a:rPr lang="en-ZA" dirty="0">
                <a:latin typeface="Arial Narrow" panose="020B0606020202030204" pitchFamily="34" charset="0"/>
              </a:rPr>
            </a:br>
            <a:r>
              <a:rPr lang="en-ZA" dirty="0">
                <a:latin typeface="Arial Narrow" panose="020B0606020202030204" pitchFamily="34" charset="0"/>
              </a:rPr>
              <a:t/>
            </a:r>
            <a:br>
              <a:rPr lang="en-ZA" dirty="0">
                <a:latin typeface="Arial Narrow" panose="020B0606020202030204" pitchFamily="34" charset="0"/>
              </a:rPr>
            </a:br>
            <a:r>
              <a:rPr lang="en-ZA" dirty="0">
                <a:latin typeface="Arial Narrow" panose="020B0606020202030204" pitchFamily="34" charset="0"/>
              </a:rPr>
              <a:t/>
            </a:r>
            <a:br>
              <a:rPr lang="en-ZA" dirty="0">
                <a:latin typeface="Arial Narrow" panose="020B0606020202030204" pitchFamily="34" charset="0"/>
              </a:rPr>
            </a:br>
            <a:r>
              <a:rPr lang="en-ZA" i="1" dirty="0">
                <a:latin typeface="Arial Narrow" panose="020B0606020202030204" pitchFamily="34" charset="0"/>
              </a:rPr>
              <a:t>Programmes:  Women In Tourism (</a:t>
            </a:r>
            <a:r>
              <a:rPr lang="en-ZA" i="1" dirty="0" err="1">
                <a:latin typeface="Arial Narrow" panose="020B0606020202030204" pitchFamily="34" charset="0"/>
              </a:rPr>
              <a:t>WiT</a:t>
            </a:r>
            <a:r>
              <a:rPr lang="en-ZA" i="1" dirty="0">
                <a:latin typeface="Arial Narrow" panose="020B0606020202030204" pitchFamily="34" charset="0"/>
              </a:rPr>
              <a:t>) Programme</a:t>
            </a:r>
            <a:br>
              <a:rPr lang="en-ZA" i="1" dirty="0">
                <a:latin typeface="Arial Narrow" panose="020B0606020202030204" pitchFamily="34" charset="0"/>
              </a:rPr>
            </a:br>
            <a:r>
              <a:rPr lang="en-ZA" i="1" dirty="0">
                <a:latin typeface="Arial Narrow" panose="020B0606020202030204" pitchFamily="34" charset="0"/>
              </a:rPr>
              <a:t/>
            </a:r>
            <a:br>
              <a:rPr lang="en-ZA" i="1" dirty="0">
                <a:latin typeface="Arial Narrow" panose="020B0606020202030204" pitchFamily="34" charset="0"/>
              </a:rPr>
            </a:br>
            <a:r>
              <a:rPr lang="en-ZA" i="1" dirty="0">
                <a:latin typeface="Arial Narrow" panose="020B0606020202030204" pitchFamily="34" charset="0"/>
              </a:rPr>
              <a:t/>
            </a:r>
            <a:br>
              <a:rPr lang="en-ZA" i="1" dirty="0">
                <a:latin typeface="Arial Narrow" panose="020B0606020202030204" pitchFamily="34" charset="0"/>
              </a:rPr>
            </a:br>
            <a:r>
              <a:rPr lang="en-ZA" sz="3200" b="1" dirty="0">
                <a:solidFill>
                  <a:srgbClr val="F26500"/>
                </a:solidFill>
                <a:latin typeface="Gill Sans MT" panose="020B0502020104020203" pitchFamily="34" charset="0"/>
              </a:rPr>
              <a:t/>
            </a:r>
            <a:br>
              <a:rPr lang="en-ZA" sz="3200" b="1" dirty="0">
                <a:solidFill>
                  <a:srgbClr val="F26500"/>
                </a:solidFill>
                <a:latin typeface="Gill Sans MT" panose="020B0502020104020203" pitchFamily="34" charset="0"/>
              </a:rPr>
            </a:br>
            <a:endParaRPr lang="en-ZA" sz="3200" b="1" dirty="0">
              <a:solidFill>
                <a:srgbClr val="F26500"/>
              </a:solidFill>
              <a:latin typeface="Gill Sans MT" panose="020B0502020104020203" pitchFamily="34" charset="0"/>
            </a:endParaRPr>
          </a:p>
        </p:txBody>
      </p:sp>
      <p:sp>
        <p:nvSpPr>
          <p:cNvPr id="3" name="Content Placeholder 2"/>
          <p:cNvSpPr>
            <a:spLocks noGrp="1"/>
          </p:cNvSpPr>
          <p:nvPr>
            <p:ph idx="4294967295"/>
          </p:nvPr>
        </p:nvSpPr>
        <p:spPr>
          <a:xfrm>
            <a:off x="341539" y="741405"/>
            <a:ext cx="8364312" cy="5354595"/>
          </a:xfrm>
          <a:prstGeom prst="rect">
            <a:avLst/>
          </a:prstGeom>
        </p:spPr>
        <p:txBody>
          <a:bodyPr>
            <a:normAutofit fontScale="92500" lnSpcReduction="20000"/>
          </a:bodyPr>
          <a:lstStyle/>
          <a:p>
            <a:pPr marL="0" indent="0" algn="just">
              <a:lnSpc>
                <a:spcPct val="107000"/>
              </a:lnSpc>
              <a:spcAft>
                <a:spcPts val="0"/>
              </a:spcAft>
              <a:buNone/>
            </a:pPr>
            <a:r>
              <a:rPr lang="en-ZA" b="1" dirty="0">
                <a:latin typeface="Arial Narrow" panose="020B0606020202030204" pitchFamily="34" charset="0"/>
                <a:ea typeface="Times New Roman" panose="02020603050405020304" pitchFamily="18" charset="0"/>
                <a:cs typeface="Times New Roman" panose="02020603050405020304" pitchFamily="18" charset="0"/>
              </a:rPr>
              <a:t>APP 2019/20:</a:t>
            </a:r>
          </a:p>
          <a:p>
            <a:pPr marL="457200" indent="-457200" algn="just">
              <a:lnSpc>
                <a:spcPct val="107000"/>
              </a:lnSpc>
              <a:spcAft>
                <a:spcPts val="0"/>
              </a:spcAft>
              <a:buFont typeface="+mj-lt"/>
              <a:buAutoNum type="arabicPeriod"/>
            </a:pPr>
            <a:r>
              <a:rPr lang="en-ZA" b="1" dirty="0">
                <a:latin typeface="Arial Narrow" panose="020B0606020202030204" pitchFamily="34" charset="0"/>
                <a:ea typeface="Times New Roman" panose="02020603050405020304" pitchFamily="18" charset="0"/>
                <a:cs typeface="Times New Roman" panose="02020603050405020304" pitchFamily="18" charset="0"/>
              </a:rPr>
              <a:t>Four Women in Tourism initiatives to empower women supported:</a:t>
            </a:r>
          </a:p>
          <a:p>
            <a:pPr lvl="1" algn="just">
              <a:lnSpc>
                <a:spcPct val="107000"/>
              </a:lnSpc>
              <a:buFont typeface="Wingdings" panose="05000000000000000000" pitchFamily="2" charset="2"/>
              <a:buChar char="§"/>
            </a:pPr>
            <a:r>
              <a:rPr lang="en-ZA" dirty="0" err="1">
                <a:latin typeface="Arial Narrow" panose="020B0606020202030204" pitchFamily="34" charset="0"/>
                <a:ea typeface="Calibri" panose="020F0502020204030204" pitchFamily="34" charset="0"/>
                <a:cs typeface="Times New Roman" panose="02020603050405020304" pitchFamily="18" charset="0"/>
              </a:rPr>
              <a:t>WiT</a:t>
            </a:r>
            <a:r>
              <a:rPr lang="en-ZA" dirty="0">
                <a:latin typeface="Arial Narrow" panose="020B0606020202030204" pitchFamily="34" charset="0"/>
                <a:ea typeface="Calibri" panose="020F0502020204030204" pitchFamily="34" charset="0"/>
                <a:cs typeface="Times New Roman" panose="02020603050405020304" pitchFamily="18" charset="0"/>
              </a:rPr>
              <a:t> Conference: Rustenburg, North West Province: January 2019</a:t>
            </a:r>
            <a:endParaRPr lang="en-ZA" dirty="0">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buFont typeface="Wingdings" panose="05000000000000000000" pitchFamily="2" charset="2"/>
              <a:buChar char="§"/>
            </a:pPr>
            <a:r>
              <a:rPr lang="en-ZA" dirty="0">
                <a:latin typeface="Arial Narrow" panose="020B0606020202030204" pitchFamily="34" charset="0"/>
                <a:ea typeface="Times New Roman" panose="02020603050405020304" pitchFamily="18" charset="0"/>
                <a:cs typeface="Times New Roman" panose="02020603050405020304" pitchFamily="18" charset="0"/>
              </a:rPr>
              <a:t>May 2019:  Annual Networking Dinner at Indaba to showcase African cuisine and local produce.</a:t>
            </a:r>
          </a:p>
          <a:p>
            <a:pPr lvl="1" algn="just">
              <a:lnSpc>
                <a:spcPct val="107000"/>
              </a:lnSpc>
              <a:buFont typeface="Wingdings" panose="05000000000000000000" pitchFamily="2" charset="2"/>
              <a:buChar char="§"/>
            </a:pPr>
            <a:r>
              <a:rPr lang="en-ZA" dirty="0">
                <a:latin typeface="Arial Narrow" panose="020B0606020202030204" pitchFamily="34" charset="0"/>
                <a:ea typeface="Calibri" panose="020F0502020204030204" pitchFamily="34" charset="0"/>
                <a:cs typeface="Times New Roman" panose="02020603050405020304" pitchFamily="18" charset="0"/>
              </a:rPr>
              <a:t>9 Provincial Chapters established: NPOs registered.</a:t>
            </a:r>
          </a:p>
          <a:p>
            <a:pPr lvl="1" algn="just">
              <a:lnSpc>
                <a:spcPct val="107000"/>
              </a:lnSpc>
              <a:buFont typeface="Wingdings" panose="05000000000000000000" pitchFamily="2" charset="2"/>
              <a:buChar char="§"/>
            </a:pPr>
            <a:r>
              <a:rPr lang="en-ZA" dirty="0">
                <a:latin typeface="Arial Narrow" panose="020B0606020202030204" pitchFamily="34" charset="0"/>
                <a:ea typeface="Calibri" panose="020F0502020204030204" pitchFamily="34" charset="0"/>
                <a:cs typeface="Times New Roman" panose="02020603050405020304" pitchFamily="18" charset="0"/>
              </a:rPr>
              <a:t>9 Chapter Workshops:  Capacity Building: Governance Training for </a:t>
            </a:r>
            <a:r>
              <a:rPr lang="en-ZA" dirty="0" err="1">
                <a:latin typeface="Arial Narrow" panose="020B0606020202030204" pitchFamily="34" charset="0"/>
                <a:ea typeface="Calibri" panose="020F0502020204030204" pitchFamily="34" charset="0"/>
                <a:cs typeface="Times New Roman" panose="02020603050405020304" pitchFamily="18" charset="0"/>
              </a:rPr>
              <a:t>WiT</a:t>
            </a:r>
            <a:r>
              <a:rPr lang="en-ZA" dirty="0">
                <a:latin typeface="Arial Narrow" panose="020B0606020202030204" pitchFamily="34" charset="0"/>
                <a:ea typeface="Calibri" panose="020F0502020204030204" pitchFamily="34" charset="0"/>
                <a:cs typeface="Times New Roman" panose="02020603050405020304" pitchFamily="18" charset="0"/>
              </a:rPr>
              <a:t> Executive Structures </a:t>
            </a:r>
            <a:r>
              <a:rPr lang="en-ZA"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t> </a:t>
            </a:r>
          </a:p>
          <a:p>
            <a:pPr marL="355600" indent="-355600" algn="just">
              <a:buNone/>
            </a:pPr>
            <a:r>
              <a:rPr lang="en-ZA" b="1" dirty="0">
                <a:latin typeface="Arial Narrow" panose="020B0606020202030204" pitchFamily="34" charset="0"/>
              </a:rPr>
              <a:t>2. Executive Development Programme:  </a:t>
            </a:r>
          </a:p>
          <a:p>
            <a:pPr marL="355600" indent="-355600" algn="just">
              <a:buNone/>
            </a:pPr>
            <a:r>
              <a:rPr lang="en-ZA" sz="2000" b="1" dirty="0">
                <a:latin typeface="Arial Narrow" panose="020B0606020202030204" pitchFamily="34" charset="0"/>
              </a:rPr>
              <a:t>	</a:t>
            </a:r>
            <a:r>
              <a:rPr lang="en-ZA" sz="2000" dirty="0">
                <a:latin typeface="Arial Narrow" panose="020B0606020202030204" pitchFamily="34" charset="0"/>
              </a:rPr>
              <a:t>The</a:t>
            </a:r>
            <a:r>
              <a:rPr lang="en-ZA" sz="2000" b="1" dirty="0">
                <a:latin typeface="Arial Narrow" panose="020B0606020202030204" pitchFamily="34" charset="0"/>
              </a:rPr>
              <a:t> </a:t>
            </a:r>
            <a:r>
              <a:rPr lang="en-ZA" sz="2000" dirty="0">
                <a:latin typeface="Arial Narrow" panose="020B0606020202030204" pitchFamily="34" charset="0"/>
                <a:cs typeface="Arial" panose="020B0604020202020204" pitchFamily="34" charset="0"/>
              </a:rPr>
              <a:t>Executive Development Programme was introduced to train women for management and executive positions in the sectors</a:t>
            </a:r>
            <a:r>
              <a:rPr lang="en-ZA" sz="2000" dirty="0">
                <a:solidFill>
                  <a:srgbClr val="FF0000"/>
                </a:solidFill>
                <a:latin typeface="Arial Narrow" panose="020B0606020202030204" pitchFamily="34" charset="0"/>
                <a:cs typeface="Arial" panose="020B0604020202020204" pitchFamily="34" charset="0"/>
              </a:rPr>
              <a:t>:  </a:t>
            </a:r>
            <a:endParaRPr lang="en-ZA" sz="2000" b="1" dirty="0">
              <a:solidFill>
                <a:srgbClr val="FF0000"/>
              </a:solidFill>
              <a:latin typeface="Arial Narrow" panose="020B0606020202030204" pitchFamily="34" charset="0"/>
              <a:cs typeface="Arial" panose="020B0604020202020204" pitchFamily="34" charset="0"/>
            </a:endParaRPr>
          </a:p>
          <a:p>
            <a:pPr lvl="1" algn="just">
              <a:buFont typeface="Wingdings" panose="05000000000000000000" pitchFamily="2" charset="2"/>
              <a:buChar char="§"/>
            </a:pPr>
            <a:r>
              <a:rPr lang="en-ZA" dirty="0">
                <a:latin typeface="Arial Narrow" panose="020B0606020202030204" pitchFamily="34" charset="0"/>
                <a:cs typeface="Arial" panose="020B0604020202020204" pitchFamily="34" charset="0"/>
              </a:rPr>
              <a:t>Since 2017, 80 women have been trained in the programme of which 64 have graduated.</a:t>
            </a:r>
          </a:p>
          <a:p>
            <a:pPr lvl="1" algn="just">
              <a:buFont typeface="Wingdings" panose="05000000000000000000" pitchFamily="2" charset="2"/>
              <a:buChar char="§"/>
            </a:pPr>
            <a:r>
              <a:rPr lang="en-ZA" dirty="0">
                <a:latin typeface="Arial Narrow" panose="020B0606020202030204" pitchFamily="34" charset="0"/>
                <a:cs typeface="Arial" panose="020B0604020202020204" pitchFamily="34" charset="0"/>
              </a:rPr>
              <a:t>20 women trained with UNISA in 2019/20 financial and 14 were due to graduate in April 2020. </a:t>
            </a:r>
          </a:p>
          <a:p>
            <a:pPr lvl="1" algn="just">
              <a:buFont typeface="Wingdings" panose="05000000000000000000" pitchFamily="2" charset="2"/>
              <a:buChar char="§"/>
            </a:pPr>
            <a:r>
              <a:rPr lang="en-ZA" dirty="0">
                <a:latin typeface="Arial Narrow" panose="020B0606020202030204" pitchFamily="34" charset="0"/>
                <a:cs typeface="Arial" panose="020B0604020202020204" pitchFamily="34" charset="0"/>
              </a:rPr>
              <a:t>The intake for 2020/21 commencement date was postponed from July 2020 to January 2021 due to the COVID-19 pandemic.  The selection process for 20 candidates is still in progress.   </a:t>
            </a:r>
          </a:p>
          <a:p>
            <a:pPr eaLnBrk="0" fontAlgn="base" hangingPunct="0">
              <a:buFont typeface="Wingdings" panose="05000000000000000000" pitchFamily="2" charset="2"/>
              <a:buChar char="§"/>
            </a:pPr>
            <a:endParaRPr lang="en-ZA" b="1" dirty="0">
              <a:latin typeface="Arial Narrow" panose="020B0606020202030204" pitchFamily="34" charset="0"/>
            </a:endParaRPr>
          </a:p>
          <a:p>
            <a:pPr marL="457200" lvl="1" indent="0">
              <a:buNone/>
            </a:pPr>
            <a:endParaRPr lang="en-ZA" dirty="0">
              <a:latin typeface="Arial Narrow" panose="020B0606020202030204" pitchFamily="34" charset="0"/>
            </a:endParaRPr>
          </a:p>
        </p:txBody>
      </p:sp>
      <p:sp>
        <p:nvSpPr>
          <p:cNvPr id="5" name="Slide Number Placeholder 4"/>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t>18</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algn="l"/>
            <a:r>
              <a:rPr lang="en-US" sz="900" i="1">
                <a:solidFill>
                  <a:schemeClr val="bg1">
                    <a:lumMod val="65000"/>
                  </a:schemeClr>
                </a:solidFill>
                <a:latin typeface="Arial" panose="020B0604020202020204" pitchFamily="34" charset="0"/>
                <a:cs typeface="Arial" panose="020B0604020202020204" pitchFamily="34" charset="0"/>
              </a:rPr>
              <a:t>Women In Tourism 18 August  2020 </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1179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F4C80C8-2BD7-4271-8790-CFEE772631AE}"/>
              </a:ext>
            </a:extLst>
          </p:cNvPr>
          <p:cNvSpPr>
            <a:spLocks noGrp="1"/>
          </p:cNvSpPr>
          <p:nvPr>
            <p:ph type="ftr" sz="quarter" idx="11"/>
          </p:nvPr>
        </p:nvSpPr>
        <p:spPr/>
        <p:txBody>
          <a:bodyPr/>
          <a:lstStyle/>
          <a:p>
            <a:pPr algn="l"/>
            <a:r>
              <a:rPr lang="en-US" sz="900" i="1">
                <a:solidFill>
                  <a:schemeClr val="bg1">
                    <a:lumMod val="65000"/>
                  </a:schemeClr>
                </a:solidFill>
                <a:latin typeface="Arial" panose="020B0604020202020204" pitchFamily="34" charset="0"/>
                <a:cs typeface="Arial" panose="020B0604020202020204" pitchFamily="34" charset="0"/>
              </a:rPr>
              <a:t>Women In Tourism 18 August  2020 </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2D84375B-3AEB-41AB-9360-17A0A299748A}"/>
              </a:ext>
            </a:extLst>
          </p:cNvPr>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19</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8EDD2621-F36F-49B0-A2CC-7FB459979272}"/>
              </a:ext>
            </a:extLst>
          </p:cNvPr>
          <p:cNvSpPr>
            <a:spLocks noGrp="1"/>
          </p:cNvSpPr>
          <p:nvPr>
            <p:ph type="title"/>
          </p:nvPr>
        </p:nvSpPr>
        <p:spPr>
          <a:xfrm>
            <a:off x="628650" y="140677"/>
            <a:ext cx="7886700" cy="689317"/>
          </a:xfrm>
        </p:spPr>
        <p:txBody>
          <a:bodyPr>
            <a:normAutofit/>
          </a:bodyPr>
          <a:lstStyle/>
          <a:p>
            <a:r>
              <a:rPr lang="en-ZA" sz="2000" dirty="0"/>
              <a:t>EXECUTIVE DEVELOPMENT PROGRAMME FOR WiT continued……</a:t>
            </a:r>
          </a:p>
        </p:txBody>
      </p:sp>
      <p:sp>
        <p:nvSpPr>
          <p:cNvPr id="5" name="Content Placeholder 4">
            <a:extLst>
              <a:ext uri="{FF2B5EF4-FFF2-40B4-BE49-F238E27FC236}">
                <a16:creationId xmlns:a16="http://schemas.microsoft.com/office/drawing/2014/main" id="{ABE051C7-C6F6-4A58-8D2E-36DC6CF74CCA}"/>
              </a:ext>
            </a:extLst>
          </p:cNvPr>
          <p:cNvSpPr>
            <a:spLocks noGrp="1"/>
          </p:cNvSpPr>
          <p:nvPr>
            <p:ph idx="1"/>
          </p:nvPr>
        </p:nvSpPr>
        <p:spPr>
          <a:xfrm>
            <a:off x="628650" y="829994"/>
            <a:ext cx="7886700" cy="5526357"/>
          </a:xfrm>
        </p:spPr>
        <p:txBody>
          <a:bodyPr>
            <a:normAutofit fontScale="25000" lnSpcReduction="20000"/>
          </a:bodyPr>
          <a:lstStyle/>
          <a:p>
            <a:pPr marL="0" lvl="0" indent="0">
              <a:lnSpc>
                <a:spcPct val="120000"/>
              </a:lnSpc>
              <a:spcAft>
                <a:spcPts val="800"/>
              </a:spcAft>
              <a:buNone/>
            </a:pPr>
            <a:r>
              <a:rPr lang="en-US" sz="6400" b="1" i="1" dirty="0">
                <a:latin typeface="Arial Narrow" panose="020B0606020202030204" pitchFamily="34" charset="0"/>
                <a:ea typeface="Calibri" panose="020F0502020204030204" pitchFamily="34" charset="0"/>
                <a:cs typeface="Times New Roman" panose="02020603050405020304" pitchFamily="18" charset="0"/>
              </a:rPr>
              <a:t>EDP FOR WOMEN IN TOURISM 2019 INTAKE – HIGHLIGHTS  </a:t>
            </a:r>
          </a:p>
          <a:p>
            <a:pPr lvl="0" algn="just">
              <a:lnSpc>
                <a:spcPct val="120000"/>
              </a:lnSpc>
              <a:spcAft>
                <a:spcPts val="800"/>
              </a:spcAft>
              <a:buFont typeface="Wingdings" panose="05000000000000000000" pitchFamily="2" charset="2"/>
              <a:buChar char="§"/>
            </a:pPr>
            <a:r>
              <a:rPr lang="en-ZA" sz="7200" dirty="0">
                <a:latin typeface="Arial Narrow" panose="020B0606020202030204" pitchFamily="34" charset="0"/>
                <a:ea typeface="Times New Roman" panose="02020603050405020304" pitchFamily="18" charset="0"/>
                <a:cs typeface="Calibri" panose="020F0502020204030204" pitchFamily="34" charset="0"/>
              </a:rPr>
              <a:t>Ms Refilwe Seemise has started her own company, known as “Black Pearls”, a hospitality service business, offering accommodation, travel stokvel, cleaning services, waiters and hostess services, baby sitting, concierge services, décor, event planning and catering. She has also supported Mrs Fuso-Amoah as an accommodation sponsor when she was in Mexico representing South Africa in Mrs World Competition.</a:t>
            </a:r>
            <a:endParaRPr lang="en-ZA" sz="7200" dirty="0">
              <a:latin typeface="Arial Narrow" panose="020B0606020202030204" pitchFamily="34" charset="0"/>
              <a:ea typeface="Calibri" panose="020F0502020204030204" pitchFamily="34" charset="0"/>
              <a:cs typeface="Times New Roman" panose="02020603050405020304" pitchFamily="18" charset="0"/>
            </a:endParaRPr>
          </a:p>
          <a:p>
            <a:pPr lvl="0" algn="just">
              <a:lnSpc>
                <a:spcPct val="120000"/>
              </a:lnSpc>
            </a:pPr>
            <a:r>
              <a:rPr lang="en-ZA" sz="7200" dirty="0">
                <a:latin typeface="Arial Narrow" panose="020B0606020202030204" pitchFamily="34" charset="0"/>
                <a:ea typeface="Times New Roman" panose="02020603050405020304" pitchFamily="18" charset="0"/>
                <a:cs typeface="Calibri" panose="020F0502020204030204" pitchFamily="34" charset="0"/>
              </a:rPr>
              <a:t>In September 2019, Ms  Phetogo </a:t>
            </a:r>
            <a:r>
              <a:rPr lang="en-ZA" sz="7200" dirty="0" err="1">
                <a:latin typeface="Arial Narrow" panose="020B0606020202030204" pitchFamily="34" charset="0"/>
                <a:ea typeface="Times New Roman" panose="02020603050405020304" pitchFamily="18" charset="0"/>
                <a:cs typeface="Calibri" panose="020F0502020204030204" pitchFamily="34" charset="0"/>
              </a:rPr>
              <a:t>Kubheka</a:t>
            </a:r>
            <a:r>
              <a:rPr lang="en-ZA" sz="7200" dirty="0">
                <a:latin typeface="Arial Narrow" panose="020B0606020202030204" pitchFamily="34" charset="0"/>
                <a:ea typeface="Times New Roman" panose="02020603050405020304" pitchFamily="18" charset="0"/>
                <a:cs typeface="Calibri" panose="020F0502020204030204" pitchFamily="34" charset="0"/>
              </a:rPr>
              <a:t> was elected Vice Chairperson of the AAXO  (Association of African Exhibition Organisers and in June 2020 Ms Phetogo was appointed as Acting Operations Executive for Synergy Business Events.</a:t>
            </a:r>
            <a:endParaRPr lang="en-ZA" sz="7200" dirty="0">
              <a:latin typeface="Arial Narrow" panose="020B0606020202030204" pitchFamily="34" charset="0"/>
              <a:ea typeface="Calibri" panose="020F0502020204030204" pitchFamily="34" charset="0"/>
              <a:cs typeface="Times New Roman" panose="02020603050405020304" pitchFamily="18" charset="0"/>
            </a:endParaRPr>
          </a:p>
          <a:p>
            <a:pPr lvl="0" algn="just">
              <a:lnSpc>
                <a:spcPct val="120000"/>
              </a:lnSpc>
            </a:pPr>
            <a:r>
              <a:rPr lang="en-ZA" sz="7200" dirty="0">
                <a:latin typeface="Arial Narrow" panose="020B0606020202030204" pitchFamily="34" charset="0"/>
                <a:ea typeface="Times New Roman" panose="02020603050405020304" pitchFamily="18" charset="0"/>
                <a:cs typeface="Calibri" panose="020F0502020204030204" pitchFamily="34" charset="0"/>
              </a:rPr>
              <a:t>Ms Bongeka Molefe was promoted to Account Director (Global Sales SA, Sub-Sahara &amp; West Africa) for the Marriot Group hotels.</a:t>
            </a:r>
            <a:endParaRPr lang="en-ZA" sz="7200" dirty="0">
              <a:latin typeface="Arial Narrow" panose="020B0606020202030204" pitchFamily="34" charset="0"/>
              <a:ea typeface="Calibri" panose="020F0502020204030204" pitchFamily="34" charset="0"/>
              <a:cs typeface="Times New Roman" panose="02020603050405020304" pitchFamily="18" charset="0"/>
            </a:endParaRPr>
          </a:p>
          <a:p>
            <a:pPr lvl="0" algn="just">
              <a:lnSpc>
                <a:spcPct val="120000"/>
              </a:lnSpc>
              <a:spcBef>
                <a:spcPts val="0"/>
              </a:spcBef>
            </a:pPr>
            <a:endParaRPr lang="en-ZA" sz="3200" dirty="0">
              <a:latin typeface="Arial Narrow" panose="020B0606020202030204" pitchFamily="34" charset="0"/>
              <a:ea typeface="Times New Roman" panose="02020603050405020304" pitchFamily="18" charset="0"/>
              <a:cs typeface="Calibri" panose="020F0502020204030204" pitchFamily="34" charset="0"/>
            </a:endParaRPr>
          </a:p>
          <a:p>
            <a:pPr lvl="0" algn="just">
              <a:lnSpc>
                <a:spcPct val="120000"/>
              </a:lnSpc>
              <a:spcBef>
                <a:spcPts val="0"/>
              </a:spcBef>
            </a:pPr>
            <a:r>
              <a:rPr lang="en-ZA" sz="7200" dirty="0">
                <a:latin typeface="Arial Narrow" panose="020B0606020202030204" pitchFamily="34" charset="0"/>
                <a:ea typeface="Times New Roman" panose="02020603050405020304" pitchFamily="18" charset="0"/>
                <a:cs typeface="Calibri" panose="020F0502020204030204" pitchFamily="34" charset="0"/>
              </a:rPr>
              <a:t>Ms Thabang Willie was appointed as Group Marketing Manager for EOH, previously she was a Brand Manager .</a:t>
            </a:r>
            <a:endParaRPr lang="en-ZA" sz="7200" dirty="0">
              <a:latin typeface="Arial Narrow" panose="020B0606020202030204" pitchFamily="34" charset="0"/>
              <a:ea typeface="Calibri" panose="020F0502020204030204" pitchFamily="34" charset="0"/>
              <a:cs typeface="Times New Roman" panose="02020603050405020304" pitchFamily="18" charset="0"/>
            </a:endParaRPr>
          </a:p>
          <a:p>
            <a:pPr lvl="0" algn="just">
              <a:lnSpc>
                <a:spcPct val="120000"/>
              </a:lnSpc>
            </a:pPr>
            <a:r>
              <a:rPr lang="en-ZA" sz="7200" dirty="0">
                <a:latin typeface="Arial Narrow" panose="020B0606020202030204" pitchFamily="34" charset="0"/>
                <a:ea typeface="Times New Roman" panose="02020603050405020304" pitchFamily="18" charset="0"/>
                <a:cs typeface="Calibri" panose="020F0502020204030204" pitchFamily="34" charset="0"/>
              </a:rPr>
              <a:t>Ms Duduzile Zondo formally worked as a Receptionist at the Holiday Inn hotel in Sandton, and was promoted to Front Office Manager at the Radisson Hotel.</a:t>
            </a:r>
            <a:endParaRPr lang="en-ZA" sz="7200" dirty="0">
              <a:latin typeface="Arial Narrow" panose="020B0606020202030204" pitchFamily="34" charset="0"/>
              <a:ea typeface="Calibri" panose="020F0502020204030204" pitchFamily="34" charset="0"/>
              <a:cs typeface="Times New Roman" panose="02020603050405020304" pitchFamily="18" charset="0"/>
            </a:endParaRPr>
          </a:p>
          <a:p>
            <a:endParaRPr lang="en-ZA" dirty="0"/>
          </a:p>
        </p:txBody>
      </p:sp>
    </p:spTree>
    <p:extLst>
      <p:ext uri="{BB962C8B-B14F-4D97-AF65-F5344CB8AC3E}">
        <p14:creationId xmlns:p14="http://schemas.microsoft.com/office/powerpoint/2010/main" val="4221207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399" y="245205"/>
            <a:ext cx="7981950" cy="1325563"/>
          </a:xfrm>
        </p:spPr>
        <p:txBody>
          <a:bodyPr>
            <a:normAutofit fontScale="90000"/>
          </a:bodyPr>
          <a:lstStyle/>
          <a:p>
            <a:r>
              <a:rPr lang="en-US" i="1" dirty="0"/>
              <a:t>CONTENTS</a:t>
            </a:r>
            <a:r>
              <a:rPr lang="en-ZA" i="1" dirty="0"/>
              <a:t/>
            </a:r>
            <a:br>
              <a:rPr lang="en-ZA" i="1" dirty="0"/>
            </a:br>
            <a:r>
              <a:rPr lang="en-ZA" sz="3200" b="1" dirty="0">
                <a:solidFill>
                  <a:srgbClr val="F26500"/>
                </a:solidFill>
                <a:latin typeface="Gill Sans MT" panose="020B0502020104020203" pitchFamily="34" charset="0"/>
              </a:rPr>
              <a:t/>
            </a:r>
            <a:br>
              <a:rPr lang="en-ZA" sz="3200" b="1" dirty="0">
                <a:solidFill>
                  <a:srgbClr val="F26500"/>
                </a:solidFill>
                <a:latin typeface="Gill Sans MT" panose="020B0502020104020203" pitchFamily="34" charset="0"/>
              </a:rPr>
            </a:br>
            <a:endParaRPr lang="en-ZA" sz="3200" b="1" dirty="0">
              <a:solidFill>
                <a:srgbClr val="F26500"/>
              </a:solidFill>
              <a:latin typeface="Gill Sans MT" panose="020B0502020104020203" pitchFamily="34" charset="0"/>
            </a:endParaRPr>
          </a:p>
        </p:txBody>
      </p:sp>
      <p:sp>
        <p:nvSpPr>
          <p:cNvPr id="3" name="Content Placeholder 2"/>
          <p:cNvSpPr>
            <a:spLocks noGrp="1"/>
          </p:cNvSpPr>
          <p:nvPr>
            <p:ph idx="4294967295"/>
          </p:nvPr>
        </p:nvSpPr>
        <p:spPr>
          <a:xfrm>
            <a:off x="628650" y="907986"/>
            <a:ext cx="7886700" cy="5170714"/>
          </a:xfrm>
          <a:prstGeom prst="rect">
            <a:avLst/>
          </a:prstGeom>
        </p:spPr>
        <p:txBody>
          <a:bodyPr>
            <a:normAutofit fontScale="85000" lnSpcReduction="20000"/>
          </a:bodyPr>
          <a:lstStyle/>
          <a:p>
            <a:pPr marL="385763" indent="-385763" algn="just">
              <a:lnSpc>
                <a:spcPct val="160000"/>
              </a:lnSpc>
              <a:buFont typeface="+mj-lt"/>
              <a:buAutoNum type="arabicPeriod"/>
            </a:pPr>
            <a:r>
              <a:rPr lang="en-US" b="1" dirty="0">
                <a:latin typeface="Arial Narrow" pitchFamily="34" charset="0"/>
              </a:rPr>
              <a:t>Background:  </a:t>
            </a:r>
          </a:p>
          <a:p>
            <a:pPr lvl="1" algn="just">
              <a:lnSpc>
                <a:spcPct val="160000"/>
              </a:lnSpc>
              <a:buFont typeface="Wingdings" panose="05000000000000000000" pitchFamily="2" charset="2"/>
              <a:buChar char="q"/>
            </a:pPr>
            <a:r>
              <a:rPr lang="en-US" sz="2300" dirty="0">
                <a:latin typeface="Arial Narrow" pitchFamily="34" charset="0"/>
              </a:rPr>
              <a:t>UNWTO Women Empowerment in Tourism (</a:t>
            </a:r>
            <a:r>
              <a:rPr lang="en-US" sz="2300" dirty="0" err="1">
                <a:latin typeface="Arial Narrow" pitchFamily="34" charset="0"/>
              </a:rPr>
              <a:t>WEiT</a:t>
            </a:r>
            <a:r>
              <a:rPr lang="en-US" sz="2300" dirty="0">
                <a:latin typeface="Arial Narrow" pitchFamily="34" charset="0"/>
              </a:rPr>
              <a:t>) </a:t>
            </a:r>
            <a:r>
              <a:rPr lang="en-US" sz="2300" dirty="0" err="1">
                <a:latin typeface="Arial Narrow" pitchFamily="34" charset="0"/>
              </a:rPr>
              <a:t>Programme</a:t>
            </a:r>
            <a:endParaRPr lang="en-US" sz="2300" dirty="0">
              <a:latin typeface="Arial Narrow" pitchFamily="34" charset="0"/>
            </a:endParaRPr>
          </a:p>
          <a:p>
            <a:pPr lvl="1" algn="just">
              <a:lnSpc>
                <a:spcPct val="160000"/>
              </a:lnSpc>
              <a:buFont typeface="Wingdings" panose="05000000000000000000" pitchFamily="2" charset="2"/>
              <a:buChar char="q"/>
            </a:pPr>
            <a:r>
              <a:rPr lang="en-US" sz="2300" dirty="0">
                <a:latin typeface="Arial Narrow" pitchFamily="34" charset="0"/>
              </a:rPr>
              <a:t>South African Women in </a:t>
            </a:r>
            <a:r>
              <a:rPr lang="en-US" sz="2300" dirty="0">
                <a:solidFill>
                  <a:prstClr val="black"/>
                </a:solidFill>
                <a:latin typeface="Arial Narrow" pitchFamily="34" charset="0"/>
              </a:rPr>
              <a:t>Tourism (</a:t>
            </a:r>
            <a:r>
              <a:rPr lang="en-US" sz="2300" dirty="0" err="1">
                <a:solidFill>
                  <a:prstClr val="black"/>
                </a:solidFill>
                <a:latin typeface="Arial Narrow" pitchFamily="34" charset="0"/>
              </a:rPr>
              <a:t>WiT</a:t>
            </a:r>
            <a:r>
              <a:rPr lang="en-US" sz="2300" dirty="0">
                <a:solidFill>
                  <a:prstClr val="black"/>
                </a:solidFill>
                <a:latin typeface="Arial Narrow" pitchFamily="34" charset="0"/>
              </a:rPr>
              <a:t>) </a:t>
            </a:r>
            <a:r>
              <a:rPr lang="en-US" sz="2300" dirty="0" err="1">
                <a:solidFill>
                  <a:prstClr val="black"/>
                </a:solidFill>
                <a:latin typeface="Arial Narrow" pitchFamily="34" charset="0"/>
              </a:rPr>
              <a:t>Programme</a:t>
            </a:r>
            <a:r>
              <a:rPr lang="en-US" sz="2300" dirty="0">
                <a:solidFill>
                  <a:prstClr val="black"/>
                </a:solidFill>
                <a:latin typeface="Arial Narrow" pitchFamily="34" charset="0"/>
              </a:rPr>
              <a:t>.</a:t>
            </a:r>
          </a:p>
          <a:p>
            <a:pPr marL="0" indent="0" algn="just">
              <a:lnSpc>
                <a:spcPct val="160000"/>
              </a:lnSpc>
              <a:buNone/>
            </a:pPr>
            <a:r>
              <a:rPr lang="en-US" b="1" dirty="0">
                <a:latin typeface="Arial Narrow" pitchFamily="34" charset="0"/>
              </a:rPr>
              <a:t>2.   Objectives </a:t>
            </a:r>
            <a:r>
              <a:rPr lang="en-US" b="1" dirty="0">
                <a:solidFill>
                  <a:prstClr val="black"/>
                </a:solidFill>
                <a:latin typeface="Arial Narrow" pitchFamily="34" charset="0"/>
              </a:rPr>
              <a:t>of  </a:t>
            </a:r>
            <a:r>
              <a:rPr lang="en-US" b="1" dirty="0" err="1">
                <a:solidFill>
                  <a:prstClr val="black"/>
                </a:solidFill>
                <a:latin typeface="Arial Narrow" pitchFamily="34" charset="0"/>
              </a:rPr>
              <a:t>WiT</a:t>
            </a:r>
            <a:r>
              <a:rPr lang="en-US" b="1" dirty="0">
                <a:solidFill>
                  <a:prstClr val="black"/>
                </a:solidFill>
                <a:latin typeface="Arial Narrow" pitchFamily="34" charset="0"/>
              </a:rPr>
              <a:t> </a:t>
            </a:r>
            <a:r>
              <a:rPr lang="en-US" b="1" dirty="0" err="1">
                <a:solidFill>
                  <a:prstClr val="black"/>
                </a:solidFill>
                <a:latin typeface="Arial Narrow" pitchFamily="34" charset="0"/>
              </a:rPr>
              <a:t>Programme</a:t>
            </a:r>
            <a:endParaRPr lang="en-US" b="1" dirty="0">
              <a:solidFill>
                <a:prstClr val="black"/>
              </a:solidFill>
              <a:latin typeface="Arial Narrow" pitchFamily="34" charset="0"/>
            </a:endParaRPr>
          </a:p>
          <a:p>
            <a:pPr marL="0" indent="0" algn="just">
              <a:lnSpc>
                <a:spcPct val="160000"/>
              </a:lnSpc>
              <a:buNone/>
            </a:pPr>
            <a:r>
              <a:rPr lang="en-US" b="1" dirty="0">
                <a:solidFill>
                  <a:prstClr val="black"/>
                </a:solidFill>
                <a:latin typeface="Arial Narrow" pitchFamily="34" charset="0"/>
              </a:rPr>
              <a:t>3.   Institutional Arrangements</a:t>
            </a:r>
          </a:p>
          <a:p>
            <a:pPr marL="0" indent="0" algn="just">
              <a:lnSpc>
                <a:spcPct val="160000"/>
              </a:lnSpc>
              <a:buNone/>
            </a:pPr>
            <a:r>
              <a:rPr lang="en-US" b="1" dirty="0">
                <a:latin typeface="Arial Narrow" pitchFamily="34" charset="0"/>
              </a:rPr>
              <a:t>4.   </a:t>
            </a:r>
            <a:r>
              <a:rPr lang="en-US" b="1" dirty="0" err="1">
                <a:latin typeface="Arial Narrow" pitchFamily="34" charset="0"/>
              </a:rPr>
              <a:t>WiT</a:t>
            </a:r>
            <a:r>
              <a:rPr lang="en-US" b="1" dirty="0">
                <a:latin typeface="Arial Narrow" pitchFamily="34" charset="0"/>
              </a:rPr>
              <a:t>  </a:t>
            </a:r>
            <a:r>
              <a:rPr lang="en-US" b="1" dirty="0" err="1">
                <a:latin typeface="Arial Narrow" pitchFamily="34" charset="0"/>
              </a:rPr>
              <a:t>Programmes</a:t>
            </a:r>
            <a:r>
              <a:rPr lang="en-US" b="1" dirty="0">
                <a:latin typeface="Arial Narrow" pitchFamily="34" charset="0"/>
              </a:rPr>
              <a:t>  2019-2021 </a:t>
            </a:r>
          </a:p>
          <a:p>
            <a:pPr marL="457200" lvl="1" indent="0" algn="just">
              <a:lnSpc>
                <a:spcPct val="160000"/>
              </a:lnSpc>
              <a:buNone/>
            </a:pPr>
            <a:r>
              <a:rPr lang="en-US" b="1" dirty="0">
                <a:latin typeface="Arial Narrow" pitchFamily="34" charset="0"/>
              </a:rPr>
              <a:t>5 .1  National </a:t>
            </a:r>
            <a:r>
              <a:rPr lang="en-US" b="1" dirty="0" err="1">
                <a:latin typeface="Arial Narrow" pitchFamily="34" charset="0"/>
              </a:rPr>
              <a:t>Programmes</a:t>
            </a:r>
            <a:endParaRPr lang="en-US" b="1" dirty="0">
              <a:latin typeface="Arial Narrow" pitchFamily="34" charset="0"/>
            </a:endParaRPr>
          </a:p>
          <a:p>
            <a:pPr marL="457200" lvl="1" indent="0" algn="just">
              <a:lnSpc>
                <a:spcPct val="160000"/>
              </a:lnSpc>
              <a:buNone/>
            </a:pPr>
            <a:r>
              <a:rPr lang="en-US" b="1" dirty="0">
                <a:latin typeface="Arial Narrow" pitchFamily="34" charset="0"/>
              </a:rPr>
              <a:t>5.2 Provincial </a:t>
            </a:r>
            <a:r>
              <a:rPr lang="en-US" b="1" dirty="0" err="1">
                <a:latin typeface="Arial Narrow" pitchFamily="34" charset="0"/>
              </a:rPr>
              <a:t>programmes</a:t>
            </a:r>
            <a:r>
              <a:rPr lang="en-US" b="1" dirty="0">
                <a:latin typeface="Arial Narrow" pitchFamily="34" charset="0"/>
              </a:rPr>
              <a:t> since 2019/201 and 2020/21</a:t>
            </a:r>
          </a:p>
          <a:p>
            <a:pPr marL="0" indent="0" algn="just">
              <a:lnSpc>
                <a:spcPct val="160000"/>
              </a:lnSpc>
              <a:buNone/>
            </a:pPr>
            <a:r>
              <a:rPr lang="en-US" b="1" dirty="0">
                <a:latin typeface="Arial Narrow" pitchFamily="34" charset="0"/>
              </a:rPr>
              <a:t>6.   </a:t>
            </a:r>
            <a:r>
              <a:rPr lang="en-US" b="1" dirty="0" err="1">
                <a:latin typeface="Arial Narrow" pitchFamily="34" charset="0"/>
              </a:rPr>
              <a:t>UNTWO</a:t>
            </a:r>
            <a:r>
              <a:rPr lang="en-US" b="1" dirty="0">
                <a:latin typeface="Arial Narrow" pitchFamily="34" charset="0"/>
              </a:rPr>
              <a:t> Pilot </a:t>
            </a:r>
            <a:r>
              <a:rPr lang="en-US" b="1" dirty="0" err="1">
                <a:latin typeface="Arial Narrow" pitchFamily="34" charset="0"/>
              </a:rPr>
              <a:t>Programme</a:t>
            </a:r>
            <a:r>
              <a:rPr lang="en-US" b="1" dirty="0">
                <a:latin typeface="Arial Narrow" pitchFamily="34" charset="0"/>
              </a:rPr>
              <a:t> - Limpopo</a:t>
            </a:r>
          </a:p>
          <a:p>
            <a:pPr marL="0" indent="0" algn="just">
              <a:lnSpc>
                <a:spcPct val="160000"/>
              </a:lnSpc>
              <a:buNone/>
            </a:pPr>
            <a:r>
              <a:rPr lang="en-US" b="1" dirty="0">
                <a:latin typeface="Arial Narrow" pitchFamily="34" charset="0"/>
              </a:rPr>
              <a:t>7.   Acronyms</a:t>
            </a:r>
            <a:endParaRPr lang="en-ZA" sz="2000" dirty="0">
              <a:cs typeface="Arial" panose="020B0604020202020204" pitchFamily="34" charset="0"/>
            </a:endParaRPr>
          </a:p>
        </p:txBody>
      </p:sp>
      <p:sp>
        <p:nvSpPr>
          <p:cNvPr id="4" name="Footer Placeholder 3"/>
          <p:cNvSpPr>
            <a:spLocks noGrp="1"/>
          </p:cNvSpPr>
          <p:nvPr>
            <p:ph type="ftr" sz="quarter" idx="11"/>
          </p:nvPr>
        </p:nvSpPr>
        <p:spPr/>
        <p:txBody>
          <a:bodyPr/>
          <a:lstStyle/>
          <a:p>
            <a:pPr algn="l"/>
            <a:r>
              <a:rPr lang="en-US" sz="900" i="1">
                <a:solidFill>
                  <a:schemeClr val="bg1">
                    <a:lumMod val="65000"/>
                  </a:schemeClr>
                </a:solidFill>
                <a:latin typeface="Arial" panose="020B0604020202020204" pitchFamily="34" charset="0"/>
                <a:cs typeface="Arial" panose="020B0604020202020204" pitchFamily="34" charset="0"/>
              </a:rPr>
              <a:t>Women In Tourism 18 August  2020 </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t>2</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3938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66C7409-C1C5-40A8-A069-2F325346CAEC}"/>
              </a:ext>
            </a:extLst>
          </p:cNvPr>
          <p:cNvSpPr>
            <a:spLocks noGrp="1"/>
          </p:cNvSpPr>
          <p:nvPr>
            <p:ph type="ftr" sz="quarter" idx="11"/>
          </p:nvPr>
        </p:nvSpPr>
        <p:spPr/>
        <p:txBody>
          <a:bodyPr/>
          <a:lstStyle/>
          <a:p>
            <a:r>
              <a:rPr lang="en-US" sz="900" i="1">
                <a:solidFill>
                  <a:prstClr val="white">
                    <a:lumMod val="65000"/>
                  </a:prstClr>
                </a:solidFill>
                <a:latin typeface="Arial" panose="020B0604020202020204" pitchFamily="34" charset="0"/>
                <a:cs typeface="Arial" panose="020B0604020202020204" pitchFamily="34" charset="0"/>
              </a:rPr>
              <a:t>Women In Tourism 18 August  2020 </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B50C6D0F-0079-4DDE-B821-9CC30882AFE2}"/>
              </a:ext>
            </a:extLst>
          </p:cNvPr>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20</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3C0F1996-43B1-4774-8C3C-5A7F95D79D66}"/>
              </a:ext>
            </a:extLst>
          </p:cNvPr>
          <p:cNvSpPr>
            <a:spLocks noGrp="1"/>
          </p:cNvSpPr>
          <p:nvPr>
            <p:ph type="title"/>
          </p:nvPr>
        </p:nvSpPr>
        <p:spPr>
          <a:xfrm>
            <a:off x="304801" y="136524"/>
            <a:ext cx="8210548" cy="1325563"/>
          </a:xfrm>
        </p:spPr>
        <p:txBody>
          <a:bodyPr>
            <a:normAutofit/>
          </a:bodyPr>
          <a:lstStyle/>
          <a:p>
            <a:r>
              <a:rPr lang="en-ZA" sz="2900" i="1" dirty="0"/>
              <a:t>OTHER DEPARTMENTAL ASSISTANCE TO WOMEN IN THE SECTOR</a:t>
            </a:r>
            <a:r>
              <a:rPr lang="en-ZA" sz="2900" dirty="0"/>
              <a:t/>
            </a:r>
            <a:br>
              <a:rPr lang="en-ZA" sz="2900" dirty="0"/>
            </a:br>
            <a:endParaRPr lang="en-ZA" sz="2900" i="1" dirty="0"/>
          </a:p>
        </p:txBody>
      </p:sp>
      <p:sp>
        <p:nvSpPr>
          <p:cNvPr id="5" name="Content Placeholder 4">
            <a:extLst>
              <a:ext uri="{FF2B5EF4-FFF2-40B4-BE49-F238E27FC236}">
                <a16:creationId xmlns:a16="http://schemas.microsoft.com/office/drawing/2014/main" id="{1B877C41-8A2A-465F-A7E2-4C6DE137785F}"/>
              </a:ext>
            </a:extLst>
          </p:cNvPr>
          <p:cNvSpPr>
            <a:spLocks noGrp="1"/>
          </p:cNvSpPr>
          <p:nvPr>
            <p:ph idx="1"/>
          </p:nvPr>
        </p:nvSpPr>
        <p:spPr>
          <a:xfrm>
            <a:off x="304801" y="1055915"/>
            <a:ext cx="8632370" cy="5192486"/>
          </a:xfrm>
        </p:spPr>
        <p:txBody>
          <a:bodyPr>
            <a:normAutofit/>
          </a:bodyPr>
          <a:lstStyle/>
          <a:p>
            <a:endParaRPr lang="en-ZA" sz="1000" b="1" i="1" dirty="0">
              <a:latin typeface="Arial Narrow" panose="020B0606020202030204" pitchFamily="34" charset="0"/>
            </a:endParaRPr>
          </a:p>
          <a:p>
            <a:pPr lvl="0">
              <a:buFont typeface="Wingdings" panose="05000000000000000000" pitchFamily="2" charset="2"/>
              <a:buChar char="§"/>
            </a:pPr>
            <a:r>
              <a:rPr lang="en-US" b="1" dirty="0">
                <a:latin typeface="Arial Narrow" panose="020B0606020202030204" pitchFamily="34" charset="0"/>
              </a:rPr>
              <a:t>Green Tourism Incentive </a:t>
            </a:r>
            <a:r>
              <a:rPr lang="en-US" b="1" dirty="0" err="1">
                <a:latin typeface="Arial Narrow" panose="020B0606020202030204" pitchFamily="34" charset="0"/>
              </a:rPr>
              <a:t>Programme</a:t>
            </a:r>
            <a:r>
              <a:rPr lang="en-US" b="1" dirty="0">
                <a:latin typeface="Arial Narrow" panose="020B0606020202030204" pitchFamily="34" charset="0"/>
              </a:rPr>
              <a:t> (GTIP): 45 grants approved (25 awarded to women-owned businesses) </a:t>
            </a:r>
          </a:p>
          <a:p>
            <a:pPr lvl="1">
              <a:buFont typeface="Wingdings" panose="05000000000000000000" pitchFamily="2" charset="2"/>
              <a:buChar char="§"/>
            </a:pPr>
            <a:r>
              <a:rPr lang="en-US" dirty="0">
                <a:latin typeface="Arial Narrow" panose="020B0606020202030204" pitchFamily="34" charset="0"/>
              </a:rPr>
              <a:t>80 – 100% Women-owned:  12  </a:t>
            </a:r>
          </a:p>
          <a:p>
            <a:pPr lvl="2">
              <a:buFont typeface="Wingdings" panose="05000000000000000000" pitchFamily="2" charset="2"/>
              <a:buChar char="§"/>
            </a:pPr>
            <a:r>
              <a:rPr lang="en-US" dirty="0">
                <a:latin typeface="Arial Narrow" panose="020B0606020202030204" pitchFamily="34" charset="0"/>
              </a:rPr>
              <a:t>B-BBEE Status:  Level 1:  9; Level 4: 2 &amp; Level 5: 1</a:t>
            </a:r>
          </a:p>
          <a:p>
            <a:pPr lvl="2">
              <a:buFont typeface="Wingdings" panose="05000000000000000000" pitchFamily="2" charset="2"/>
              <a:buChar char="§"/>
            </a:pPr>
            <a:endParaRPr lang="en-US" dirty="0">
              <a:latin typeface="Arial Narrow" panose="020B0606020202030204" pitchFamily="34" charset="0"/>
            </a:endParaRPr>
          </a:p>
          <a:p>
            <a:pPr lvl="1">
              <a:buFont typeface="Wingdings" panose="05000000000000000000" pitchFamily="2" charset="2"/>
              <a:buChar char="§"/>
            </a:pPr>
            <a:r>
              <a:rPr lang="en-US" dirty="0">
                <a:latin typeface="Arial Narrow" panose="020B0606020202030204" pitchFamily="34" charset="0"/>
              </a:rPr>
              <a:t>50 % Women-owned:  13</a:t>
            </a:r>
          </a:p>
          <a:p>
            <a:pPr lvl="2">
              <a:buFont typeface="Wingdings" panose="05000000000000000000" pitchFamily="2" charset="2"/>
              <a:buChar char="§"/>
            </a:pPr>
            <a:r>
              <a:rPr lang="en-US" dirty="0">
                <a:latin typeface="Arial Narrow" panose="020B0606020202030204" pitchFamily="34" charset="0"/>
              </a:rPr>
              <a:t>B-BBEE Status:  Level 1:6,  Level 4: 5  &amp; Level 5: 2</a:t>
            </a:r>
          </a:p>
          <a:p>
            <a:pPr lvl="0">
              <a:buFont typeface="Wingdings" panose="05000000000000000000" pitchFamily="2" charset="2"/>
              <a:buChar char="§"/>
            </a:pPr>
            <a:endParaRPr lang="en-US" sz="1000" dirty="0">
              <a:latin typeface="Arial Narrow" panose="020B0606020202030204" pitchFamily="34" charset="0"/>
            </a:endParaRPr>
          </a:p>
          <a:p>
            <a:pPr lvl="0">
              <a:buFont typeface="Wingdings" panose="05000000000000000000" pitchFamily="2" charset="2"/>
              <a:buChar char="§"/>
            </a:pPr>
            <a:r>
              <a:rPr lang="en-US" b="1" dirty="0">
                <a:latin typeface="Arial Narrow" panose="020B0606020202030204" pitchFamily="34" charset="0"/>
              </a:rPr>
              <a:t>Tourism Transformation Fund (TTF): 17 grants approved (8 awarded to women-owned businesses)</a:t>
            </a:r>
          </a:p>
          <a:p>
            <a:pPr lvl="1">
              <a:buFont typeface="Wingdings" panose="05000000000000000000" pitchFamily="2" charset="2"/>
              <a:buChar char="§"/>
            </a:pPr>
            <a:r>
              <a:rPr lang="en-US" dirty="0">
                <a:latin typeface="Arial Narrow" panose="020B0606020202030204" pitchFamily="34" charset="0"/>
              </a:rPr>
              <a:t> 100 % Women-owned:  5</a:t>
            </a:r>
          </a:p>
          <a:p>
            <a:pPr lvl="1">
              <a:buFont typeface="Wingdings" panose="05000000000000000000" pitchFamily="2" charset="2"/>
              <a:buChar char="§"/>
            </a:pPr>
            <a:r>
              <a:rPr lang="en-US" dirty="0">
                <a:latin typeface="Arial Narrow" panose="020B0606020202030204" pitchFamily="34" charset="0"/>
              </a:rPr>
              <a:t>   70% Women-owned:  1</a:t>
            </a:r>
          </a:p>
          <a:p>
            <a:pPr lvl="1">
              <a:buFont typeface="Wingdings" panose="05000000000000000000" pitchFamily="2" charset="2"/>
              <a:buChar char="§"/>
            </a:pPr>
            <a:r>
              <a:rPr lang="en-US" dirty="0">
                <a:latin typeface="Arial Narrow" panose="020B0606020202030204" pitchFamily="34" charset="0"/>
              </a:rPr>
              <a:t>   60% Women-owned:  1</a:t>
            </a:r>
          </a:p>
          <a:p>
            <a:pPr lvl="1">
              <a:buFont typeface="Wingdings" panose="05000000000000000000" pitchFamily="2" charset="2"/>
              <a:buChar char="§"/>
            </a:pPr>
            <a:r>
              <a:rPr lang="en-US" dirty="0">
                <a:latin typeface="Arial Narrow" panose="020B0606020202030204" pitchFamily="34" charset="0"/>
              </a:rPr>
              <a:t>   50% Women-owned:  1</a:t>
            </a:r>
            <a:endParaRPr lang="en-ZA" dirty="0"/>
          </a:p>
        </p:txBody>
      </p:sp>
    </p:spTree>
    <p:extLst>
      <p:ext uri="{BB962C8B-B14F-4D97-AF65-F5344CB8AC3E}">
        <p14:creationId xmlns:p14="http://schemas.microsoft.com/office/powerpoint/2010/main" val="3334794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66C7409-C1C5-40A8-A069-2F325346CAEC}"/>
              </a:ext>
            </a:extLst>
          </p:cNvPr>
          <p:cNvSpPr>
            <a:spLocks noGrp="1"/>
          </p:cNvSpPr>
          <p:nvPr>
            <p:ph type="ftr" sz="quarter" idx="11"/>
          </p:nvPr>
        </p:nvSpPr>
        <p:spPr/>
        <p:txBody>
          <a:bodyPr/>
          <a:lstStyle/>
          <a:p>
            <a:r>
              <a:rPr lang="en-US" sz="900" i="1">
                <a:solidFill>
                  <a:prstClr val="white">
                    <a:lumMod val="65000"/>
                  </a:prstClr>
                </a:solidFill>
                <a:latin typeface="Arial" panose="020B0604020202020204" pitchFamily="34" charset="0"/>
                <a:cs typeface="Arial" panose="020B0604020202020204" pitchFamily="34" charset="0"/>
              </a:rPr>
              <a:t>Women In Tourism 18 August  2020 </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B50C6D0F-0079-4DDE-B821-9CC30882AFE2}"/>
              </a:ext>
            </a:extLst>
          </p:cNvPr>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21</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3C0F1996-43B1-4774-8C3C-5A7F95D79D66}"/>
              </a:ext>
            </a:extLst>
          </p:cNvPr>
          <p:cNvSpPr>
            <a:spLocks noGrp="1"/>
          </p:cNvSpPr>
          <p:nvPr>
            <p:ph type="title"/>
          </p:nvPr>
        </p:nvSpPr>
        <p:spPr>
          <a:xfrm>
            <a:off x="628649" y="1"/>
            <a:ext cx="7886700" cy="977900"/>
          </a:xfrm>
        </p:spPr>
        <p:txBody>
          <a:bodyPr>
            <a:normAutofit/>
          </a:bodyPr>
          <a:lstStyle/>
          <a:p>
            <a:pPr algn="ctr"/>
            <a:r>
              <a:rPr lang="en-ZA" sz="2800" i="1" dirty="0" err="1"/>
              <a:t>WiT</a:t>
            </a:r>
            <a:r>
              <a:rPr lang="en-ZA" sz="2800" i="1" dirty="0"/>
              <a:t> Initiatives for 2020/21</a:t>
            </a:r>
            <a:endParaRPr lang="en-ZA" sz="2800" dirty="0"/>
          </a:p>
        </p:txBody>
      </p:sp>
      <p:sp>
        <p:nvSpPr>
          <p:cNvPr id="5" name="Content Placeholder 4">
            <a:extLst>
              <a:ext uri="{FF2B5EF4-FFF2-40B4-BE49-F238E27FC236}">
                <a16:creationId xmlns:a16="http://schemas.microsoft.com/office/drawing/2014/main" id="{1B877C41-8A2A-465F-A7E2-4C6DE137785F}"/>
              </a:ext>
            </a:extLst>
          </p:cNvPr>
          <p:cNvSpPr>
            <a:spLocks noGrp="1"/>
          </p:cNvSpPr>
          <p:nvPr>
            <p:ph idx="1"/>
          </p:nvPr>
        </p:nvSpPr>
        <p:spPr>
          <a:xfrm>
            <a:off x="628648" y="977901"/>
            <a:ext cx="8091281" cy="5170714"/>
          </a:xfrm>
        </p:spPr>
        <p:txBody>
          <a:bodyPr>
            <a:normAutofit fontScale="55000" lnSpcReduction="20000"/>
          </a:bodyPr>
          <a:lstStyle/>
          <a:p>
            <a:pPr marL="0" lvl="0" indent="0" eaLnBrk="0" fontAlgn="base" hangingPunct="0">
              <a:buNone/>
            </a:pPr>
            <a:r>
              <a:rPr lang="en-ZA" sz="4200" b="1" dirty="0">
                <a:latin typeface="Arial Narrow" panose="020B0606020202030204" pitchFamily="34" charset="0"/>
              </a:rPr>
              <a:t>PRE-COVID-19 PANDEMIC:   These events/initiatives were placed on hold due to COVID-10</a:t>
            </a:r>
            <a:endParaRPr lang="en-ZA" sz="4200" b="1" dirty="0">
              <a:solidFill>
                <a:srgbClr val="FF0000"/>
              </a:solidFill>
              <a:latin typeface="Arial Narrow" panose="020B0606020202030204" pitchFamily="34" charset="0"/>
            </a:endParaRPr>
          </a:p>
          <a:p>
            <a:pPr lvl="0" eaLnBrk="0" fontAlgn="base" hangingPunct="0">
              <a:buFont typeface="Wingdings" panose="05000000000000000000" pitchFamily="2" charset="2"/>
              <a:buChar char="§"/>
            </a:pPr>
            <a:r>
              <a:rPr lang="en-US" sz="3200" dirty="0" err="1">
                <a:latin typeface="Arial Narrow" panose="020B0606020202030204" pitchFamily="34" charset="0"/>
              </a:rPr>
              <a:t>WiT</a:t>
            </a:r>
            <a:r>
              <a:rPr lang="en-US" sz="3200" dirty="0">
                <a:latin typeface="Arial Narrow" panose="020B0606020202030204" pitchFamily="34" charset="0"/>
              </a:rPr>
              <a:t> Indaba Networking Cocktail: 13 May 2020</a:t>
            </a:r>
          </a:p>
          <a:p>
            <a:pPr lvl="0" eaLnBrk="0" fontAlgn="base" hangingPunct="0">
              <a:buFont typeface="Wingdings" panose="05000000000000000000" pitchFamily="2" charset="2"/>
              <a:buChar char="§"/>
            </a:pPr>
            <a:r>
              <a:rPr lang="en-US" sz="3200" dirty="0">
                <a:latin typeface="Arial Narrow" panose="020B0606020202030204" pitchFamily="34" charset="0"/>
              </a:rPr>
              <a:t>National Mentorship Pilot: Partnership with TBCSA and SAACI </a:t>
            </a:r>
          </a:p>
          <a:p>
            <a:pPr eaLnBrk="0" fontAlgn="base" hangingPunct="0">
              <a:buFont typeface="Wingdings" panose="05000000000000000000" pitchFamily="2" charset="2"/>
              <a:buChar char="§"/>
            </a:pPr>
            <a:r>
              <a:rPr lang="en-ZA" sz="3200" dirty="0" err="1">
                <a:latin typeface="Arial Narrow" panose="020B0606020202030204" pitchFamily="34" charset="0"/>
              </a:rPr>
              <a:t>WiT</a:t>
            </a:r>
            <a:r>
              <a:rPr lang="en-ZA" sz="3200" dirty="0">
                <a:latin typeface="Arial Narrow" panose="020B0606020202030204" pitchFamily="34" charset="0"/>
              </a:rPr>
              <a:t>/</a:t>
            </a:r>
            <a:r>
              <a:rPr lang="en-ZA" sz="3200" dirty="0" err="1">
                <a:latin typeface="Arial Narrow" panose="020B0606020202030204" pitchFamily="34" charset="0"/>
              </a:rPr>
              <a:t>WiE</a:t>
            </a:r>
            <a:r>
              <a:rPr lang="en-ZA" sz="3200" dirty="0">
                <a:latin typeface="Arial Narrow" panose="020B0606020202030204" pitchFamily="34" charset="0"/>
              </a:rPr>
              <a:t> Clean-Up Campaign: Good Green Deeds Programme partnership with DEFF</a:t>
            </a:r>
          </a:p>
          <a:p>
            <a:pPr lvl="1" eaLnBrk="0" fontAlgn="base" hangingPunct="0">
              <a:buFont typeface="Wingdings" panose="05000000000000000000" pitchFamily="2" charset="2"/>
              <a:buChar char="§"/>
            </a:pPr>
            <a:r>
              <a:rPr lang="en-ZA" sz="3200" dirty="0">
                <a:latin typeface="Arial Narrow" panose="020B0606020202030204" pitchFamily="34" charset="0"/>
              </a:rPr>
              <a:t>Limpopo</a:t>
            </a:r>
          </a:p>
          <a:p>
            <a:pPr lvl="1" eaLnBrk="0" fontAlgn="base" hangingPunct="0">
              <a:buFont typeface="Wingdings" panose="05000000000000000000" pitchFamily="2" charset="2"/>
              <a:buChar char="§"/>
            </a:pPr>
            <a:r>
              <a:rPr lang="en-ZA" sz="3200" dirty="0">
                <a:latin typeface="Arial Narrow" panose="020B0606020202030204" pitchFamily="34" charset="0"/>
              </a:rPr>
              <a:t>Mpumalanga</a:t>
            </a:r>
          </a:p>
          <a:p>
            <a:pPr lvl="1" eaLnBrk="0" fontAlgn="base" hangingPunct="0">
              <a:buFont typeface="Wingdings" panose="05000000000000000000" pitchFamily="2" charset="2"/>
              <a:buChar char="§"/>
            </a:pPr>
            <a:r>
              <a:rPr lang="en-ZA" sz="3200" dirty="0">
                <a:latin typeface="Arial Narrow" panose="020B0606020202030204" pitchFamily="34" charset="0"/>
              </a:rPr>
              <a:t>Eastern Cape</a:t>
            </a:r>
          </a:p>
          <a:p>
            <a:pPr lvl="0" eaLnBrk="0" fontAlgn="base" hangingPunct="0">
              <a:buFont typeface="Wingdings" panose="05000000000000000000" pitchFamily="2" charset="2"/>
              <a:buChar char="§"/>
            </a:pPr>
            <a:endParaRPr lang="en-US" sz="1300" dirty="0">
              <a:latin typeface="Arial Narrow" panose="020B0606020202030204" pitchFamily="34" charset="0"/>
            </a:endParaRPr>
          </a:p>
          <a:p>
            <a:pPr marL="0" lvl="0" indent="0" eaLnBrk="0" fontAlgn="base" hangingPunct="0">
              <a:buNone/>
            </a:pPr>
            <a:r>
              <a:rPr lang="en-US" sz="4200" b="1" dirty="0">
                <a:latin typeface="Arial Narrow" panose="020B0606020202030204" pitchFamily="34" charset="0"/>
              </a:rPr>
              <a:t>APP 2020/21:  </a:t>
            </a:r>
          </a:p>
          <a:p>
            <a:pPr marL="514350" lvl="0" indent="-514350" eaLnBrk="0" fontAlgn="base" hangingPunct="0">
              <a:buFont typeface="+mj-lt"/>
              <a:buAutoNum type="arabicParenR"/>
            </a:pPr>
            <a:r>
              <a:rPr lang="en-ZA" sz="3200" b="1" dirty="0" err="1">
                <a:latin typeface="Arial Narrow" panose="020B0606020202030204" pitchFamily="34" charset="0"/>
              </a:rPr>
              <a:t>WiT</a:t>
            </a:r>
            <a:r>
              <a:rPr lang="en-ZA" sz="3200" b="1" dirty="0">
                <a:latin typeface="Arial Narrow" panose="020B0606020202030204" pitchFamily="34" charset="0"/>
              </a:rPr>
              <a:t> Enterprise Development Programme: 225 Women</a:t>
            </a:r>
            <a:endParaRPr lang="en-ZA" sz="3200" dirty="0">
              <a:latin typeface="Arial Narrow" panose="020B0606020202030204" pitchFamily="34" charset="0"/>
            </a:endParaRPr>
          </a:p>
          <a:p>
            <a:pPr lvl="1" eaLnBrk="0" fontAlgn="base" hangingPunct="0">
              <a:buFont typeface="Wingdings" panose="05000000000000000000" pitchFamily="2" charset="2"/>
              <a:buChar char="§"/>
            </a:pPr>
            <a:r>
              <a:rPr lang="en-ZA" sz="3200" dirty="0">
                <a:latin typeface="Arial Narrow" panose="020B0606020202030204" pitchFamily="34" charset="0"/>
              </a:rPr>
              <a:t>25 women per province</a:t>
            </a:r>
          </a:p>
          <a:p>
            <a:pPr lvl="1" eaLnBrk="0" fontAlgn="base" hangingPunct="0">
              <a:buFont typeface="Wingdings" panose="05000000000000000000" pitchFamily="2" charset="2"/>
              <a:buChar char="§"/>
            </a:pPr>
            <a:r>
              <a:rPr lang="en-ZA" sz="3200" dirty="0">
                <a:latin typeface="Arial Narrow" panose="020B0606020202030204" pitchFamily="34" charset="0"/>
              </a:rPr>
              <a:t>1 year long enterprise development programme</a:t>
            </a:r>
          </a:p>
          <a:p>
            <a:pPr lvl="1" eaLnBrk="0" fontAlgn="base" hangingPunct="0">
              <a:buFont typeface="Wingdings" panose="05000000000000000000" pitchFamily="2" charset="2"/>
              <a:buChar char="§"/>
            </a:pPr>
            <a:r>
              <a:rPr lang="en-ZA" sz="3200" dirty="0">
                <a:latin typeface="Arial Narrow" panose="020B0606020202030204" pitchFamily="34" charset="0"/>
              </a:rPr>
              <a:t>Mentorship programme (1year) post graduation for top 5 candidates of each Province (45 women) </a:t>
            </a:r>
          </a:p>
          <a:p>
            <a:pPr lvl="1" eaLnBrk="0" fontAlgn="base" hangingPunct="0">
              <a:buFont typeface="Wingdings" panose="05000000000000000000" pitchFamily="2" charset="2"/>
              <a:buChar char="§"/>
            </a:pPr>
            <a:r>
              <a:rPr lang="en-US" sz="3200" dirty="0">
                <a:latin typeface="Arial Narrow" panose="020B0606020202030204" pitchFamily="34" charset="0"/>
              </a:rPr>
              <a:t>Business Plan development to enable applications for finance to commercial banks </a:t>
            </a:r>
            <a:endParaRPr lang="en-ZA" sz="3200" dirty="0">
              <a:latin typeface="Arial Narrow" panose="020B0606020202030204" pitchFamily="34" charset="0"/>
            </a:endParaRPr>
          </a:p>
          <a:p>
            <a:pPr lvl="0" eaLnBrk="0" fontAlgn="base" hangingPunct="0">
              <a:buFont typeface="Wingdings" panose="05000000000000000000" pitchFamily="2" charset="2"/>
              <a:buChar char="§"/>
            </a:pPr>
            <a:endParaRPr lang="en-US" sz="2600" dirty="0">
              <a:latin typeface="Arial Narrow" panose="020B0606020202030204" pitchFamily="34" charset="0"/>
            </a:endParaRPr>
          </a:p>
          <a:p>
            <a:pPr marL="0" lvl="0" indent="0" eaLnBrk="0" fontAlgn="base" hangingPunct="0">
              <a:buNone/>
            </a:pPr>
            <a:r>
              <a:rPr lang="en-US" sz="3600" b="1" dirty="0">
                <a:latin typeface="Arial Narrow" panose="020B0606020202030204" pitchFamily="34" charset="0"/>
              </a:rPr>
              <a:t>2)     UNWTO Pilot: </a:t>
            </a:r>
            <a:r>
              <a:rPr lang="en-US" sz="3300" dirty="0">
                <a:latin typeface="Arial Narrow" panose="020B0606020202030204" pitchFamily="34" charset="0"/>
              </a:rPr>
              <a:t>Limpopo Province: 3 year project: Limpopo</a:t>
            </a:r>
          </a:p>
          <a:p>
            <a:pPr lvl="0" eaLnBrk="0" fontAlgn="base" hangingPunct="0">
              <a:buFont typeface="Wingdings" panose="05000000000000000000" pitchFamily="2" charset="2"/>
              <a:buChar char="§"/>
            </a:pPr>
            <a:endParaRPr lang="en-US" dirty="0">
              <a:latin typeface="Arial Narrow" panose="020B0606020202030204" pitchFamily="34" charset="0"/>
            </a:endParaRPr>
          </a:p>
          <a:p>
            <a:endParaRPr lang="en-ZA" dirty="0"/>
          </a:p>
        </p:txBody>
      </p:sp>
    </p:spTree>
    <p:extLst>
      <p:ext uri="{BB962C8B-B14F-4D97-AF65-F5344CB8AC3E}">
        <p14:creationId xmlns:p14="http://schemas.microsoft.com/office/powerpoint/2010/main" val="1933579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lgn="l"/>
            <a:r>
              <a:rPr lang="en-US" sz="900" i="1">
                <a:solidFill>
                  <a:schemeClr val="bg1">
                    <a:lumMod val="65000"/>
                  </a:schemeClr>
                </a:solidFill>
                <a:latin typeface="Arial" panose="020B0604020202020204" pitchFamily="34" charset="0"/>
                <a:cs typeface="Arial" panose="020B0604020202020204" pitchFamily="34" charset="0"/>
              </a:rPr>
              <a:t>Women In Tourism 18 August  2020 </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22</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628650" y="1738860"/>
            <a:ext cx="7886700" cy="4248370"/>
          </a:xfrm>
        </p:spPr>
        <p:txBody>
          <a:bodyPr>
            <a:normAutofit/>
          </a:bodyPr>
          <a:lstStyle/>
          <a:p>
            <a:pPr marL="0" indent="0" algn="ctr">
              <a:buNone/>
            </a:pPr>
            <a:r>
              <a:rPr lang="en-US" sz="4800" b="1" i="1" dirty="0">
                <a:solidFill>
                  <a:srgbClr val="F26522"/>
                </a:solidFill>
                <a:latin typeface="Arial Narrow" panose="020B0606020202030204" pitchFamily="34" charset="0"/>
              </a:rPr>
              <a:t>3 YEAR UNWTO PILOT IN </a:t>
            </a:r>
            <a:endParaRPr lang="en-US" sz="4800" b="1" i="1" dirty="0" smtClean="0">
              <a:solidFill>
                <a:srgbClr val="F26522"/>
              </a:solidFill>
              <a:latin typeface="Arial Narrow" panose="020B0606020202030204" pitchFamily="34" charset="0"/>
            </a:endParaRPr>
          </a:p>
          <a:p>
            <a:pPr marL="0" indent="0" algn="ctr">
              <a:buNone/>
            </a:pPr>
            <a:r>
              <a:rPr lang="en-US" sz="4800" b="1" i="1" dirty="0" smtClean="0">
                <a:solidFill>
                  <a:srgbClr val="F26522"/>
                </a:solidFill>
                <a:latin typeface="Arial Narrow" panose="020B0606020202030204" pitchFamily="34" charset="0"/>
              </a:rPr>
              <a:t>LIMPOPO </a:t>
            </a:r>
            <a:r>
              <a:rPr lang="en-US" sz="4800" b="1" i="1" dirty="0">
                <a:solidFill>
                  <a:srgbClr val="F26522"/>
                </a:solidFill>
                <a:latin typeface="Arial Narrow" panose="020B0606020202030204" pitchFamily="34" charset="0"/>
              </a:rPr>
              <a:t>PROVINCE</a:t>
            </a:r>
            <a:endParaRPr lang="en-ZA" sz="4800" b="1" i="1" dirty="0">
              <a:solidFill>
                <a:srgbClr val="F26522"/>
              </a:solidFill>
              <a:latin typeface="Arial Narrow" panose="020B0606020202030204" pitchFamily="34" charset="0"/>
            </a:endParaRPr>
          </a:p>
        </p:txBody>
      </p:sp>
    </p:spTree>
    <p:extLst>
      <p:ext uri="{BB962C8B-B14F-4D97-AF65-F5344CB8AC3E}">
        <p14:creationId xmlns:p14="http://schemas.microsoft.com/office/powerpoint/2010/main" val="2508338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66C7409-C1C5-40A8-A069-2F325346CAEC}"/>
              </a:ext>
            </a:extLst>
          </p:cNvPr>
          <p:cNvSpPr>
            <a:spLocks noGrp="1"/>
          </p:cNvSpPr>
          <p:nvPr>
            <p:ph type="ftr" sz="quarter" idx="11"/>
          </p:nvPr>
        </p:nvSpPr>
        <p:spPr/>
        <p:txBody>
          <a:bodyPr/>
          <a:lstStyle/>
          <a:p>
            <a:r>
              <a:rPr lang="en-US" sz="900" i="1">
                <a:solidFill>
                  <a:prstClr val="white">
                    <a:lumMod val="65000"/>
                  </a:prstClr>
                </a:solidFill>
                <a:latin typeface="Arial" panose="020B0604020202020204" pitchFamily="34" charset="0"/>
                <a:cs typeface="Arial" panose="020B0604020202020204" pitchFamily="34" charset="0"/>
              </a:rPr>
              <a:t>Women In Tourism 18 August  2020 </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B50C6D0F-0079-4DDE-B821-9CC30882AFE2}"/>
              </a:ext>
            </a:extLst>
          </p:cNvPr>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23</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3C0F1996-43B1-4774-8C3C-5A7F95D79D66}"/>
              </a:ext>
            </a:extLst>
          </p:cNvPr>
          <p:cNvSpPr>
            <a:spLocks noGrp="1"/>
          </p:cNvSpPr>
          <p:nvPr>
            <p:ph type="title"/>
          </p:nvPr>
        </p:nvSpPr>
        <p:spPr>
          <a:xfrm>
            <a:off x="628649" y="136524"/>
            <a:ext cx="7886700" cy="1325563"/>
          </a:xfrm>
        </p:spPr>
        <p:txBody>
          <a:bodyPr>
            <a:normAutofit/>
          </a:bodyPr>
          <a:lstStyle/>
          <a:p>
            <a:pPr algn="ctr"/>
            <a:r>
              <a:rPr lang="en-ZA" i="1" dirty="0"/>
              <a:t>UNWTO: 3 YEAR PILOT PROJECT</a:t>
            </a:r>
            <a:r>
              <a:rPr lang="en-ZA" dirty="0"/>
              <a:t/>
            </a:r>
            <a:br>
              <a:rPr lang="en-ZA" dirty="0"/>
            </a:br>
            <a:endParaRPr lang="en-ZA" i="1" dirty="0"/>
          </a:p>
        </p:txBody>
      </p:sp>
      <p:sp>
        <p:nvSpPr>
          <p:cNvPr id="5" name="Content Placeholder 4">
            <a:extLst>
              <a:ext uri="{FF2B5EF4-FFF2-40B4-BE49-F238E27FC236}">
                <a16:creationId xmlns:a16="http://schemas.microsoft.com/office/drawing/2014/main" id="{1B877C41-8A2A-465F-A7E2-4C6DE137785F}"/>
              </a:ext>
            </a:extLst>
          </p:cNvPr>
          <p:cNvSpPr>
            <a:spLocks noGrp="1"/>
          </p:cNvSpPr>
          <p:nvPr>
            <p:ph idx="1"/>
          </p:nvPr>
        </p:nvSpPr>
        <p:spPr>
          <a:xfrm>
            <a:off x="255814" y="1084943"/>
            <a:ext cx="8632370" cy="5636532"/>
          </a:xfrm>
        </p:spPr>
        <p:txBody>
          <a:bodyPr>
            <a:normAutofit lnSpcReduction="10000"/>
          </a:bodyPr>
          <a:lstStyle/>
          <a:p>
            <a:pPr marL="0" indent="0">
              <a:buNone/>
            </a:pPr>
            <a:r>
              <a:rPr lang="en-US" b="1" dirty="0">
                <a:latin typeface="Arial Narrow" panose="020B0606020202030204" pitchFamily="34" charset="0"/>
              </a:rPr>
              <a:t>Purpose of Women in Tourism SA Pilot Project:  </a:t>
            </a:r>
          </a:p>
          <a:p>
            <a:pPr algn="just"/>
            <a:r>
              <a:rPr lang="en-ZA" dirty="0">
                <a:latin typeface="Arial Narrow" panose="020B0606020202030204" pitchFamily="34" charset="0"/>
              </a:rPr>
              <a:t>The pilot project is situated in the northern most province in South Africa namely Limpopo in the Vhembe and Mopani areas which includes the following municipalities:  Makhado Municipality which is the principal area; with Musina in the north, Greater Giyani in the south (Mopani District), Thulamela in the east, and </a:t>
            </a:r>
            <a:r>
              <a:rPr lang="en-ZA" dirty="0" err="1">
                <a:latin typeface="Arial Narrow" panose="020B0606020202030204" pitchFamily="34" charset="0"/>
              </a:rPr>
              <a:t>Molemole</a:t>
            </a:r>
            <a:r>
              <a:rPr lang="en-ZA" dirty="0">
                <a:latin typeface="Arial Narrow" panose="020B0606020202030204" pitchFamily="34" charset="0"/>
              </a:rPr>
              <a:t> in the west (Capricorn District); and Giyani and Hoedspruit municipalities in the Mopani District. </a:t>
            </a:r>
          </a:p>
          <a:p>
            <a:pPr algn="just"/>
            <a:r>
              <a:rPr lang="en-ZA" dirty="0">
                <a:latin typeface="Arial Narrow" panose="020B0606020202030204" pitchFamily="34" charset="0"/>
              </a:rPr>
              <a:t>The focus will be on women within the areas of the </a:t>
            </a:r>
            <a:r>
              <a:rPr lang="en-ZA" dirty="0" err="1">
                <a:latin typeface="Arial Narrow" panose="020B0606020202030204" pitchFamily="34" charset="0"/>
              </a:rPr>
              <a:t>Ribola</a:t>
            </a:r>
            <a:r>
              <a:rPr lang="en-ZA" dirty="0">
                <a:latin typeface="Arial Narrow" panose="020B0606020202030204" pitchFamily="34" charset="0"/>
              </a:rPr>
              <a:t> Art Route to the </a:t>
            </a:r>
            <a:r>
              <a:rPr lang="en-ZA" dirty="0" err="1">
                <a:latin typeface="Arial Narrow" panose="020B0606020202030204" pitchFamily="34" charset="0"/>
              </a:rPr>
              <a:t>Rixile</a:t>
            </a:r>
            <a:r>
              <a:rPr lang="en-ZA" dirty="0">
                <a:latin typeface="Arial Narrow" panose="020B0606020202030204" pitchFamily="34" charset="0"/>
              </a:rPr>
              <a:t>-Kruger Route where there is a number of community tourism and arts and craft projects that are in need of support to ensure their sustainability and scaling up to make them commercially viable.</a:t>
            </a:r>
          </a:p>
          <a:p>
            <a:pPr algn="just"/>
            <a:r>
              <a:rPr lang="en-US" b="1" dirty="0">
                <a:latin typeface="Arial Narrow" panose="020B0606020202030204" pitchFamily="34" charset="0"/>
              </a:rPr>
              <a:t>Impact of COVID-19 on the </a:t>
            </a:r>
            <a:r>
              <a:rPr lang="en-US" b="1" dirty="0" err="1">
                <a:latin typeface="Arial Narrow" panose="020B0606020202030204" pitchFamily="34" charset="0"/>
              </a:rPr>
              <a:t>programme</a:t>
            </a:r>
            <a:r>
              <a:rPr lang="en-US" b="1" dirty="0">
                <a:latin typeface="Arial Narrow" panose="020B0606020202030204" pitchFamily="34" charset="0"/>
              </a:rPr>
              <a:t>: </a:t>
            </a:r>
          </a:p>
          <a:p>
            <a:pPr lvl="1" algn="just"/>
            <a:r>
              <a:rPr lang="en-US" sz="2400" dirty="0">
                <a:latin typeface="Arial Narrow" panose="020B0606020202030204" pitchFamily="34" charset="0"/>
              </a:rPr>
              <a:t>All applicable regulations will be taken into consideration according to the Risk Adjusted Strategy.</a:t>
            </a:r>
          </a:p>
          <a:p>
            <a:pPr lvl="1" algn="just"/>
            <a:r>
              <a:rPr lang="en-US" sz="2400" dirty="0">
                <a:latin typeface="Arial Narrow" panose="020B0606020202030204" pitchFamily="34" charset="0"/>
              </a:rPr>
              <a:t>The impact of COVID-19 on the pilot area will be looked at as part of the terms of reference.</a:t>
            </a:r>
          </a:p>
          <a:p>
            <a:pPr algn="just"/>
            <a:endParaRPr lang="en-ZA" dirty="0">
              <a:latin typeface="Arial Narrow" panose="020B0606020202030204" pitchFamily="34" charset="0"/>
            </a:endParaRPr>
          </a:p>
          <a:p>
            <a:pPr marL="0" indent="0">
              <a:buNone/>
            </a:pPr>
            <a:endParaRPr lang="en-ZA" b="1" dirty="0">
              <a:latin typeface="Arial Narrow" panose="020B0606020202030204" pitchFamily="34" charset="0"/>
            </a:endParaRPr>
          </a:p>
          <a:p>
            <a:endParaRPr lang="en-ZA" dirty="0"/>
          </a:p>
        </p:txBody>
      </p:sp>
    </p:spTree>
    <p:extLst>
      <p:ext uri="{BB962C8B-B14F-4D97-AF65-F5344CB8AC3E}">
        <p14:creationId xmlns:p14="http://schemas.microsoft.com/office/powerpoint/2010/main" val="21275009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66C7409-C1C5-40A8-A069-2F325346CAEC}"/>
              </a:ext>
            </a:extLst>
          </p:cNvPr>
          <p:cNvSpPr>
            <a:spLocks noGrp="1"/>
          </p:cNvSpPr>
          <p:nvPr>
            <p:ph type="ftr" sz="quarter" idx="11"/>
          </p:nvPr>
        </p:nvSpPr>
        <p:spPr/>
        <p:txBody>
          <a:bodyPr/>
          <a:lstStyle/>
          <a:p>
            <a:r>
              <a:rPr lang="en-US" sz="900" i="1">
                <a:solidFill>
                  <a:prstClr val="white">
                    <a:lumMod val="65000"/>
                  </a:prstClr>
                </a:solidFill>
                <a:latin typeface="Arial" panose="020B0604020202020204" pitchFamily="34" charset="0"/>
                <a:cs typeface="Arial" panose="020B0604020202020204" pitchFamily="34" charset="0"/>
              </a:rPr>
              <a:t>Women In Tourism 18 August  2020 </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B50C6D0F-0079-4DDE-B821-9CC30882AFE2}"/>
              </a:ext>
            </a:extLst>
          </p:cNvPr>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24</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3C0F1996-43B1-4774-8C3C-5A7F95D79D66}"/>
              </a:ext>
            </a:extLst>
          </p:cNvPr>
          <p:cNvSpPr>
            <a:spLocks noGrp="1"/>
          </p:cNvSpPr>
          <p:nvPr>
            <p:ph type="title"/>
          </p:nvPr>
        </p:nvSpPr>
        <p:spPr>
          <a:xfrm>
            <a:off x="628649" y="136524"/>
            <a:ext cx="7886700" cy="1325563"/>
          </a:xfrm>
        </p:spPr>
        <p:txBody>
          <a:bodyPr>
            <a:normAutofit/>
          </a:bodyPr>
          <a:lstStyle/>
          <a:p>
            <a:pPr algn="ctr"/>
            <a:r>
              <a:rPr lang="en-ZA" sz="2900" i="1" dirty="0"/>
              <a:t>UNWTO: 3 YEAR PILOT PROJECT </a:t>
            </a:r>
            <a:r>
              <a:rPr lang="en-ZA" sz="2900" i="1" dirty="0" err="1"/>
              <a:t>Cont</a:t>
            </a:r>
            <a:r>
              <a:rPr lang="en-ZA" sz="2900" i="1" dirty="0"/>
              <a:t>…</a:t>
            </a:r>
            <a:r>
              <a:rPr lang="en-ZA" sz="2900" dirty="0"/>
              <a:t/>
            </a:r>
            <a:br>
              <a:rPr lang="en-ZA" sz="2900" dirty="0"/>
            </a:br>
            <a:endParaRPr lang="en-ZA" sz="2900" i="1" dirty="0"/>
          </a:p>
        </p:txBody>
      </p:sp>
      <p:sp>
        <p:nvSpPr>
          <p:cNvPr id="5" name="Content Placeholder 4">
            <a:extLst>
              <a:ext uri="{FF2B5EF4-FFF2-40B4-BE49-F238E27FC236}">
                <a16:creationId xmlns:a16="http://schemas.microsoft.com/office/drawing/2014/main" id="{1B877C41-8A2A-465F-A7E2-4C6DE137785F}"/>
              </a:ext>
            </a:extLst>
          </p:cNvPr>
          <p:cNvSpPr>
            <a:spLocks noGrp="1"/>
          </p:cNvSpPr>
          <p:nvPr>
            <p:ph idx="1"/>
          </p:nvPr>
        </p:nvSpPr>
        <p:spPr>
          <a:xfrm>
            <a:off x="304801" y="1109273"/>
            <a:ext cx="8210548" cy="5139128"/>
          </a:xfrm>
        </p:spPr>
        <p:txBody>
          <a:bodyPr>
            <a:normAutofit/>
          </a:bodyPr>
          <a:lstStyle/>
          <a:p>
            <a:pPr marL="0" indent="0">
              <a:buNone/>
            </a:pPr>
            <a:r>
              <a:rPr lang="en-US" b="1" dirty="0">
                <a:latin typeface="Arial Narrow" panose="020B0606020202030204" pitchFamily="34" charset="0"/>
              </a:rPr>
              <a:t>Objectives of Women in Tourism SA Pilot Project: </a:t>
            </a:r>
          </a:p>
          <a:p>
            <a:pPr lvl="1" algn="just">
              <a:buFont typeface="Wingdings" panose="05000000000000000000" pitchFamily="2" charset="2"/>
              <a:buChar char="§"/>
            </a:pPr>
            <a:r>
              <a:rPr lang="en-US" sz="2600" dirty="0">
                <a:latin typeface="Arial Narrow" panose="020B0606020202030204" pitchFamily="34" charset="0"/>
              </a:rPr>
              <a:t>To ascertain if the </a:t>
            </a:r>
            <a:r>
              <a:rPr lang="en-US" sz="2600" dirty="0" err="1">
                <a:latin typeface="Arial Narrow" panose="020B0606020202030204" pitchFamily="34" charset="0"/>
              </a:rPr>
              <a:t>WiT</a:t>
            </a:r>
            <a:r>
              <a:rPr lang="en-US" sz="2600" dirty="0">
                <a:latin typeface="Arial Narrow" panose="020B0606020202030204" pitchFamily="34" charset="0"/>
              </a:rPr>
              <a:t> </a:t>
            </a:r>
            <a:r>
              <a:rPr lang="en-US" sz="2600" dirty="0" err="1">
                <a:latin typeface="Arial Narrow" panose="020B0606020202030204" pitchFamily="34" charset="0"/>
              </a:rPr>
              <a:t>Programme</a:t>
            </a:r>
            <a:r>
              <a:rPr lang="en-US" sz="2600" dirty="0">
                <a:latin typeface="Arial Narrow" panose="020B0606020202030204" pitchFamily="34" charset="0"/>
              </a:rPr>
              <a:t> is achieving the desired objectives articulated in the objectives of the </a:t>
            </a:r>
            <a:r>
              <a:rPr lang="en-US" sz="2600" dirty="0" err="1">
                <a:latin typeface="Arial Narrow" panose="020B0606020202030204" pitchFamily="34" charset="0"/>
              </a:rPr>
              <a:t>WiT</a:t>
            </a:r>
            <a:r>
              <a:rPr lang="en-US" sz="2600" dirty="0">
                <a:latin typeface="Arial Narrow" panose="020B0606020202030204" pitchFamily="34" charset="0"/>
              </a:rPr>
              <a:t> </a:t>
            </a:r>
            <a:r>
              <a:rPr lang="en-US" sz="2600" dirty="0" err="1">
                <a:latin typeface="Arial Narrow" panose="020B0606020202030204" pitchFamily="34" charset="0"/>
              </a:rPr>
              <a:t>Programme</a:t>
            </a:r>
            <a:r>
              <a:rPr lang="en-US" sz="2600" dirty="0">
                <a:latin typeface="Arial Narrow" panose="020B0606020202030204" pitchFamily="34" charset="0"/>
              </a:rPr>
              <a:t>.</a:t>
            </a:r>
            <a:endParaRPr lang="en-ZA" sz="2600" dirty="0">
              <a:latin typeface="Arial Narrow" panose="020B0606020202030204" pitchFamily="34" charset="0"/>
            </a:endParaRPr>
          </a:p>
          <a:p>
            <a:pPr lvl="1" algn="just">
              <a:buFont typeface="Wingdings" panose="05000000000000000000" pitchFamily="2" charset="2"/>
              <a:buChar char="§"/>
            </a:pPr>
            <a:r>
              <a:rPr lang="en-US" sz="2600" dirty="0">
                <a:latin typeface="Arial Narrow" panose="020B0606020202030204" pitchFamily="34" charset="0"/>
              </a:rPr>
              <a:t>To identify key gaps in the pilot area respecting the achievement of the objectives of the </a:t>
            </a:r>
            <a:r>
              <a:rPr lang="en-US" sz="2600" dirty="0" err="1">
                <a:latin typeface="Arial Narrow" panose="020B0606020202030204" pitchFamily="34" charset="0"/>
              </a:rPr>
              <a:t>WiT</a:t>
            </a:r>
            <a:r>
              <a:rPr lang="en-US" sz="2600" dirty="0">
                <a:latin typeface="Arial Narrow" panose="020B0606020202030204" pitchFamily="34" charset="0"/>
              </a:rPr>
              <a:t> </a:t>
            </a:r>
            <a:r>
              <a:rPr lang="en-US" sz="2600" dirty="0" err="1">
                <a:latin typeface="Arial Narrow" panose="020B0606020202030204" pitchFamily="34" charset="0"/>
              </a:rPr>
              <a:t>Programme</a:t>
            </a:r>
            <a:r>
              <a:rPr lang="en-US" sz="2600" dirty="0">
                <a:latin typeface="Arial Narrow" panose="020B0606020202030204" pitchFamily="34" charset="0"/>
              </a:rPr>
              <a:t>.</a:t>
            </a:r>
            <a:endParaRPr lang="en-ZA" sz="2600" dirty="0">
              <a:latin typeface="Arial Narrow" panose="020B0606020202030204" pitchFamily="34" charset="0"/>
            </a:endParaRPr>
          </a:p>
          <a:p>
            <a:pPr lvl="1" algn="just">
              <a:buFont typeface="Wingdings" panose="05000000000000000000" pitchFamily="2" charset="2"/>
              <a:buChar char="§"/>
            </a:pPr>
            <a:r>
              <a:rPr lang="en-US" sz="2600" dirty="0">
                <a:latin typeface="Arial Narrow" panose="020B0606020202030204" pitchFamily="34" charset="0"/>
              </a:rPr>
              <a:t>To identify the gaps in respect of the </a:t>
            </a:r>
            <a:r>
              <a:rPr lang="en-US" sz="2600" dirty="0" err="1">
                <a:latin typeface="Arial Narrow" panose="020B0606020202030204" pitchFamily="34" charset="0"/>
              </a:rPr>
              <a:t>programmes</a:t>
            </a:r>
            <a:r>
              <a:rPr lang="en-US" sz="2600" dirty="0">
                <a:latin typeface="Arial Narrow" panose="020B0606020202030204" pitchFamily="34" charset="0"/>
              </a:rPr>
              <a:t>/projects being implemented on the pilot area achieving the desired objectives articulated in the Action Plan of Global Report on Women in Tourism 2</a:t>
            </a:r>
            <a:r>
              <a:rPr lang="en-US" sz="2600" baseline="30000" dirty="0">
                <a:latin typeface="Arial Narrow" panose="020B0606020202030204" pitchFamily="34" charset="0"/>
              </a:rPr>
              <a:t>nd</a:t>
            </a:r>
            <a:r>
              <a:rPr lang="en-US" sz="2600" dirty="0">
                <a:latin typeface="Arial Narrow" panose="020B0606020202030204" pitchFamily="34" charset="0"/>
              </a:rPr>
              <a:t> Edition.</a:t>
            </a:r>
            <a:endParaRPr lang="en-ZA" sz="2600" dirty="0">
              <a:latin typeface="Arial Narrow" panose="020B0606020202030204" pitchFamily="34" charset="0"/>
            </a:endParaRPr>
          </a:p>
          <a:p>
            <a:pPr lvl="1" algn="just">
              <a:buFont typeface="Wingdings" panose="05000000000000000000" pitchFamily="2" charset="2"/>
              <a:buChar char="§"/>
            </a:pPr>
            <a:r>
              <a:rPr lang="en-US" sz="2600" dirty="0">
                <a:latin typeface="Arial Narrow" panose="020B0606020202030204" pitchFamily="34" charset="0"/>
              </a:rPr>
              <a:t>To create a basis for the Department and key stakeholders to develop key policy, strategies, and interventions to address the gaps identified above.</a:t>
            </a:r>
            <a:endParaRPr lang="en-ZA" sz="2600" dirty="0">
              <a:latin typeface="Arial Narrow" panose="020B0606020202030204" pitchFamily="34" charset="0"/>
            </a:endParaRPr>
          </a:p>
          <a:p>
            <a:endParaRPr lang="en-ZA" dirty="0"/>
          </a:p>
        </p:txBody>
      </p:sp>
    </p:spTree>
    <p:extLst>
      <p:ext uri="{BB962C8B-B14F-4D97-AF65-F5344CB8AC3E}">
        <p14:creationId xmlns:p14="http://schemas.microsoft.com/office/powerpoint/2010/main" val="21596339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66C7409-C1C5-40A8-A069-2F325346CAEC}"/>
              </a:ext>
            </a:extLst>
          </p:cNvPr>
          <p:cNvSpPr>
            <a:spLocks noGrp="1"/>
          </p:cNvSpPr>
          <p:nvPr>
            <p:ph type="ftr" sz="quarter" idx="11"/>
          </p:nvPr>
        </p:nvSpPr>
        <p:spPr/>
        <p:txBody>
          <a:bodyPr/>
          <a:lstStyle/>
          <a:p>
            <a:r>
              <a:rPr lang="en-US" sz="900" i="1">
                <a:solidFill>
                  <a:prstClr val="white">
                    <a:lumMod val="65000"/>
                  </a:prstClr>
                </a:solidFill>
                <a:latin typeface="Arial" panose="020B0604020202020204" pitchFamily="34" charset="0"/>
                <a:cs typeface="Arial" panose="020B0604020202020204" pitchFamily="34" charset="0"/>
              </a:rPr>
              <a:t>Women In Tourism 18 August  2020 </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B50C6D0F-0079-4DDE-B821-9CC30882AFE2}"/>
              </a:ext>
            </a:extLst>
          </p:cNvPr>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25</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3C0F1996-43B1-4774-8C3C-5A7F95D79D66}"/>
              </a:ext>
            </a:extLst>
          </p:cNvPr>
          <p:cNvSpPr>
            <a:spLocks noGrp="1"/>
          </p:cNvSpPr>
          <p:nvPr>
            <p:ph type="title"/>
          </p:nvPr>
        </p:nvSpPr>
        <p:spPr>
          <a:xfrm>
            <a:off x="628649" y="136524"/>
            <a:ext cx="7886700" cy="1325563"/>
          </a:xfrm>
        </p:spPr>
        <p:txBody>
          <a:bodyPr>
            <a:normAutofit fontScale="90000"/>
          </a:bodyPr>
          <a:lstStyle/>
          <a:p>
            <a:pPr algn="ctr"/>
            <a:r>
              <a:rPr lang="en-ZA" i="1" dirty="0"/>
              <a:t>UNWTO: 3 YEAR PILOT PROJECT (</a:t>
            </a:r>
            <a:r>
              <a:rPr lang="en-ZA" i="1" dirty="0" err="1"/>
              <a:t>Cont</a:t>
            </a:r>
            <a:r>
              <a:rPr lang="en-ZA" i="1" dirty="0"/>
              <a:t>…)</a:t>
            </a:r>
            <a:r>
              <a:rPr lang="en-ZA" dirty="0"/>
              <a:t/>
            </a:r>
            <a:br>
              <a:rPr lang="en-ZA" dirty="0"/>
            </a:br>
            <a:endParaRPr lang="en-ZA" i="1" dirty="0"/>
          </a:p>
        </p:txBody>
      </p:sp>
      <p:sp>
        <p:nvSpPr>
          <p:cNvPr id="5" name="Content Placeholder 4">
            <a:extLst>
              <a:ext uri="{FF2B5EF4-FFF2-40B4-BE49-F238E27FC236}">
                <a16:creationId xmlns:a16="http://schemas.microsoft.com/office/drawing/2014/main" id="{1B877C41-8A2A-465F-A7E2-4C6DE137785F}"/>
              </a:ext>
            </a:extLst>
          </p:cNvPr>
          <p:cNvSpPr>
            <a:spLocks noGrp="1"/>
          </p:cNvSpPr>
          <p:nvPr>
            <p:ph idx="1"/>
          </p:nvPr>
        </p:nvSpPr>
        <p:spPr>
          <a:xfrm>
            <a:off x="304801" y="1139253"/>
            <a:ext cx="8632370" cy="5109148"/>
          </a:xfrm>
        </p:spPr>
        <p:txBody>
          <a:bodyPr>
            <a:normAutofit/>
          </a:bodyPr>
          <a:lstStyle/>
          <a:p>
            <a:pPr marL="0" indent="0">
              <a:buNone/>
            </a:pPr>
            <a:r>
              <a:rPr lang="en-US" b="1" dirty="0">
                <a:latin typeface="Arial Narrow" panose="020B0606020202030204" pitchFamily="34" charset="0"/>
              </a:rPr>
              <a:t>The focal areas to enhance Women in Tourism SA Pilot </a:t>
            </a:r>
            <a:r>
              <a:rPr lang="en-US" b="1" dirty="0" err="1">
                <a:latin typeface="Arial Narrow" panose="020B0606020202030204" pitchFamily="34" charset="0"/>
              </a:rPr>
              <a:t>programme</a:t>
            </a:r>
            <a:r>
              <a:rPr lang="en-US" b="1" dirty="0">
                <a:latin typeface="Arial Narrow" panose="020B0606020202030204" pitchFamily="34" charset="0"/>
              </a:rPr>
              <a:t>:</a:t>
            </a:r>
            <a:endParaRPr lang="en-ZA" b="1" dirty="0">
              <a:latin typeface="Arial Narrow" panose="020B0606020202030204" pitchFamily="34" charset="0"/>
            </a:endParaRPr>
          </a:p>
          <a:p>
            <a:pPr lvl="1">
              <a:buFont typeface="Wingdings" panose="05000000000000000000" pitchFamily="2" charset="2"/>
              <a:buChar char="§"/>
            </a:pPr>
            <a:r>
              <a:rPr lang="en-US" dirty="0">
                <a:latin typeface="Arial Narrow" panose="020B0606020202030204" pitchFamily="34" charset="0"/>
              </a:rPr>
              <a:t>Leadership and Skills Development</a:t>
            </a:r>
            <a:endParaRPr lang="en-ZA" dirty="0">
              <a:latin typeface="Arial Narrow" panose="020B0606020202030204" pitchFamily="34" charset="0"/>
            </a:endParaRPr>
          </a:p>
          <a:p>
            <a:pPr lvl="1">
              <a:buFont typeface="Wingdings" panose="05000000000000000000" pitchFamily="2" charset="2"/>
              <a:buChar char="§"/>
            </a:pPr>
            <a:r>
              <a:rPr lang="en-US" dirty="0">
                <a:latin typeface="Arial Narrow" panose="020B0606020202030204" pitchFamily="34" charset="0"/>
              </a:rPr>
              <a:t>Supplier Development  </a:t>
            </a:r>
            <a:endParaRPr lang="en-ZA" dirty="0">
              <a:latin typeface="Arial Narrow" panose="020B0606020202030204" pitchFamily="34" charset="0"/>
            </a:endParaRPr>
          </a:p>
          <a:p>
            <a:pPr lvl="1">
              <a:buFont typeface="Wingdings" panose="05000000000000000000" pitchFamily="2" charset="2"/>
              <a:buChar char="§"/>
            </a:pPr>
            <a:r>
              <a:rPr lang="en-US" dirty="0">
                <a:latin typeface="Arial Narrow" panose="020B0606020202030204" pitchFamily="34" charset="0"/>
              </a:rPr>
              <a:t>SMME Development </a:t>
            </a:r>
            <a:endParaRPr lang="en-ZA" dirty="0">
              <a:latin typeface="Arial Narrow" panose="020B0606020202030204" pitchFamily="34" charset="0"/>
            </a:endParaRPr>
          </a:p>
          <a:p>
            <a:pPr lvl="1">
              <a:buFont typeface="Wingdings" panose="05000000000000000000" pitchFamily="2" charset="2"/>
              <a:buChar char="§"/>
            </a:pPr>
            <a:r>
              <a:rPr lang="en-US" dirty="0">
                <a:latin typeface="Arial Narrow" panose="020B0606020202030204" pitchFamily="34" charset="0"/>
              </a:rPr>
              <a:t>Mentorship</a:t>
            </a:r>
            <a:endParaRPr lang="en-ZA" dirty="0">
              <a:latin typeface="Arial Narrow" panose="020B0606020202030204" pitchFamily="34" charset="0"/>
            </a:endParaRPr>
          </a:p>
          <a:p>
            <a:pPr>
              <a:buFont typeface="Wingdings" panose="05000000000000000000" pitchFamily="2" charset="2"/>
              <a:buChar char="§"/>
            </a:pPr>
            <a:endParaRPr lang="en-ZA" sz="1400" dirty="0">
              <a:latin typeface="Arial Narrow" panose="020B0606020202030204" pitchFamily="34" charset="0"/>
            </a:endParaRPr>
          </a:p>
          <a:p>
            <a:pPr marL="0" indent="0">
              <a:buNone/>
            </a:pPr>
            <a:r>
              <a:rPr lang="en-US" b="1" dirty="0">
                <a:latin typeface="Arial Narrow" panose="020B0606020202030204" pitchFamily="34" charset="0"/>
              </a:rPr>
              <a:t>Specific outputs expected of the pilot project are:</a:t>
            </a:r>
            <a:endParaRPr lang="en-ZA" b="1" dirty="0">
              <a:latin typeface="Arial Narrow" panose="020B0606020202030204" pitchFamily="34" charset="0"/>
            </a:endParaRPr>
          </a:p>
          <a:p>
            <a:pPr lvl="1">
              <a:buFont typeface="Wingdings" panose="05000000000000000000" pitchFamily="2" charset="2"/>
              <a:buChar char="§"/>
            </a:pPr>
            <a:r>
              <a:rPr lang="en-US" dirty="0">
                <a:latin typeface="Arial Narrow" panose="020B0606020202030204" pitchFamily="34" charset="0"/>
              </a:rPr>
              <a:t>Market Access (opening market opportunities).</a:t>
            </a:r>
            <a:endParaRPr lang="en-ZA" dirty="0">
              <a:latin typeface="Arial Narrow" panose="020B0606020202030204" pitchFamily="34" charset="0"/>
            </a:endParaRPr>
          </a:p>
          <a:p>
            <a:pPr lvl="1">
              <a:buFont typeface="Wingdings" panose="05000000000000000000" pitchFamily="2" charset="2"/>
              <a:buChar char="§"/>
            </a:pPr>
            <a:r>
              <a:rPr lang="en-US" dirty="0">
                <a:latin typeface="Arial Narrow" panose="020B0606020202030204" pitchFamily="34" charset="0"/>
              </a:rPr>
              <a:t>Job creation.</a:t>
            </a:r>
            <a:endParaRPr lang="en-ZA" dirty="0">
              <a:latin typeface="Arial Narrow" panose="020B0606020202030204" pitchFamily="34" charset="0"/>
            </a:endParaRPr>
          </a:p>
          <a:p>
            <a:pPr lvl="1">
              <a:buFont typeface="Wingdings" panose="05000000000000000000" pitchFamily="2" charset="2"/>
              <a:buChar char="§"/>
            </a:pPr>
            <a:r>
              <a:rPr lang="en-US" dirty="0">
                <a:latin typeface="Arial Narrow" panose="020B0606020202030204" pitchFamily="34" charset="0"/>
              </a:rPr>
              <a:t>Transformation (Inter-generational challenges, patriarchy, etc.).</a:t>
            </a:r>
            <a:endParaRPr lang="en-ZA" dirty="0">
              <a:latin typeface="Arial Narrow" panose="020B0606020202030204" pitchFamily="34" charset="0"/>
            </a:endParaRPr>
          </a:p>
          <a:p>
            <a:pPr lvl="1">
              <a:buFont typeface="Wingdings" panose="05000000000000000000" pitchFamily="2" charset="2"/>
              <a:buChar char="§"/>
            </a:pPr>
            <a:r>
              <a:rPr lang="en-US" dirty="0">
                <a:latin typeface="Arial Narrow" panose="020B0606020202030204" pitchFamily="34" charset="0"/>
              </a:rPr>
              <a:t>Sharing lessons with other Women in Tourism chapters within SA and beyond.</a:t>
            </a:r>
            <a:endParaRPr lang="en-ZA" dirty="0">
              <a:latin typeface="Arial Narrow" panose="020B0606020202030204" pitchFamily="34" charset="0"/>
            </a:endParaRPr>
          </a:p>
          <a:p>
            <a:pPr lvl="1">
              <a:buFont typeface="Wingdings" panose="05000000000000000000" pitchFamily="2" charset="2"/>
              <a:buChar char="§"/>
            </a:pPr>
            <a:r>
              <a:rPr lang="en-US" dirty="0">
                <a:latin typeface="Arial Narrow" panose="020B0606020202030204" pitchFamily="34" charset="0"/>
              </a:rPr>
              <a:t>Government, NGO and private sector partnerships created.</a:t>
            </a:r>
            <a:endParaRPr lang="en-ZA" dirty="0">
              <a:latin typeface="Arial Narrow" panose="020B0606020202030204" pitchFamily="34" charset="0"/>
            </a:endParaRPr>
          </a:p>
          <a:p>
            <a:pPr lvl="1">
              <a:buFont typeface="Wingdings" panose="05000000000000000000" pitchFamily="2" charset="2"/>
              <a:buChar char="§"/>
            </a:pPr>
            <a:r>
              <a:rPr lang="en-US" dirty="0">
                <a:latin typeface="Arial Narrow" panose="020B0606020202030204" pitchFamily="34" charset="0"/>
              </a:rPr>
              <a:t>Policy interventions required.</a:t>
            </a:r>
            <a:endParaRPr lang="en-ZA" dirty="0">
              <a:latin typeface="Arial Narrow" panose="020B0606020202030204" pitchFamily="34" charset="0"/>
            </a:endParaRPr>
          </a:p>
          <a:p>
            <a:endParaRPr lang="en-ZA" dirty="0"/>
          </a:p>
        </p:txBody>
      </p:sp>
    </p:spTree>
    <p:extLst>
      <p:ext uri="{BB962C8B-B14F-4D97-AF65-F5344CB8AC3E}">
        <p14:creationId xmlns:p14="http://schemas.microsoft.com/office/powerpoint/2010/main" val="3706785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66C7409-C1C5-40A8-A069-2F325346CAEC}"/>
              </a:ext>
            </a:extLst>
          </p:cNvPr>
          <p:cNvSpPr>
            <a:spLocks noGrp="1"/>
          </p:cNvSpPr>
          <p:nvPr>
            <p:ph type="ftr" sz="quarter" idx="11"/>
          </p:nvPr>
        </p:nvSpPr>
        <p:spPr/>
        <p:txBody>
          <a:bodyPr/>
          <a:lstStyle/>
          <a:p>
            <a:r>
              <a:rPr lang="en-US" sz="900" i="1">
                <a:solidFill>
                  <a:prstClr val="white">
                    <a:lumMod val="65000"/>
                  </a:prstClr>
                </a:solidFill>
                <a:latin typeface="Arial" panose="020B0604020202020204" pitchFamily="34" charset="0"/>
                <a:cs typeface="Arial" panose="020B0604020202020204" pitchFamily="34" charset="0"/>
              </a:rPr>
              <a:t>Women In Tourism 18 August  2020 </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B50C6D0F-0079-4DDE-B821-9CC30882AFE2}"/>
              </a:ext>
            </a:extLst>
          </p:cNvPr>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26</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3C0F1996-43B1-4774-8C3C-5A7F95D79D66}"/>
              </a:ext>
            </a:extLst>
          </p:cNvPr>
          <p:cNvSpPr>
            <a:spLocks noGrp="1"/>
          </p:cNvSpPr>
          <p:nvPr>
            <p:ph type="title"/>
          </p:nvPr>
        </p:nvSpPr>
        <p:spPr>
          <a:xfrm>
            <a:off x="304801" y="136524"/>
            <a:ext cx="8210548" cy="1325563"/>
          </a:xfrm>
        </p:spPr>
        <p:txBody>
          <a:bodyPr>
            <a:normAutofit/>
          </a:bodyPr>
          <a:lstStyle/>
          <a:p>
            <a:pPr algn="ctr"/>
            <a:r>
              <a:rPr lang="en-ZA" sz="2900" i="1" dirty="0"/>
              <a:t>UNWTO: 3 YEAR PILOT PROJECT (Cont..)</a:t>
            </a:r>
            <a:r>
              <a:rPr lang="en-ZA" sz="2900" dirty="0"/>
              <a:t/>
            </a:r>
            <a:br>
              <a:rPr lang="en-ZA" sz="2900" dirty="0"/>
            </a:br>
            <a:endParaRPr lang="en-ZA" sz="2900" i="1" dirty="0"/>
          </a:p>
        </p:txBody>
      </p:sp>
      <p:sp>
        <p:nvSpPr>
          <p:cNvPr id="5" name="Content Placeholder 4">
            <a:extLst>
              <a:ext uri="{FF2B5EF4-FFF2-40B4-BE49-F238E27FC236}">
                <a16:creationId xmlns:a16="http://schemas.microsoft.com/office/drawing/2014/main" id="{1B877C41-8A2A-465F-A7E2-4C6DE137785F}"/>
              </a:ext>
            </a:extLst>
          </p:cNvPr>
          <p:cNvSpPr>
            <a:spLocks noGrp="1"/>
          </p:cNvSpPr>
          <p:nvPr>
            <p:ph idx="1"/>
          </p:nvPr>
        </p:nvSpPr>
        <p:spPr>
          <a:xfrm>
            <a:off x="304801" y="1055915"/>
            <a:ext cx="8632370" cy="5192486"/>
          </a:xfrm>
        </p:spPr>
        <p:txBody>
          <a:bodyPr>
            <a:normAutofit fontScale="92500" lnSpcReduction="10000"/>
          </a:bodyPr>
          <a:lstStyle/>
          <a:p>
            <a:pPr marL="0" indent="0">
              <a:buNone/>
            </a:pPr>
            <a:r>
              <a:rPr lang="en-US" sz="2800" b="1" i="1" dirty="0">
                <a:latin typeface="Arial Narrow" panose="020B0606020202030204" pitchFamily="34" charset="0"/>
              </a:rPr>
              <a:t>Geographic Location of Pilot:  Limpopo Province: Vhembe &amp; Mopani Districts:</a:t>
            </a:r>
          </a:p>
          <a:p>
            <a:endParaRPr lang="en-ZA" sz="1000" b="1" i="1" dirty="0">
              <a:latin typeface="Arial Narrow" panose="020B0606020202030204" pitchFamily="34" charset="0"/>
            </a:endParaRPr>
          </a:p>
          <a:p>
            <a:pPr lvl="0">
              <a:buFont typeface="Wingdings" panose="05000000000000000000" pitchFamily="2" charset="2"/>
              <a:buChar char="§"/>
            </a:pPr>
            <a:r>
              <a:rPr lang="en-US" dirty="0">
                <a:latin typeface="Arial Narrow" panose="020B0606020202030204" pitchFamily="34" charset="0"/>
              </a:rPr>
              <a:t>The focus will be on women within the areas of the </a:t>
            </a:r>
            <a:r>
              <a:rPr lang="en-US" dirty="0" err="1">
                <a:latin typeface="Arial Narrow" panose="020B0606020202030204" pitchFamily="34" charset="0"/>
              </a:rPr>
              <a:t>Ribola</a:t>
            </a:r>
            <a:r>
              <a:rPr lang="en-US" dirty="0">
                <a:latin typeface="Arial Narrow" panose="020B0606020202030204" pitchFamily="34" charset="0"/>
              </a:rPr>
              <a:t> Art Route to the </a:t>
            </a:r>
            <a:r>
              <a:rPr lang="en-US" dirty="0" err="1">
                <a:latin typeface="Arial Narrow" panose="020B0606020202030204" pitchFamily="34" charset="0"/>
              </a:rPr>
              <a:t>Rixile</a:t>
            </a:r>
            <a:r>
              <a:rPr lang="en-US" dirty="0">
                <a:latin typeface="Arial Narrow" panose="020B0606020202030204" pitchFamily="34" charset="0"/>
              </a:rPr>
              <a:t>-Kruger Route.</a:t>
            </a:r>
          </a:p>
          <a:p>
            <a:pPr lvl="0">
              <a:buFont typeface="Wingdings" panose="05000000000000000000" pitchFamily="2" charset="2"/>
              <a:buChar char="§"/>
            </a:pPr>
            <a:endParaRPr lang="en-US" sz="1000" dirty="0">
              <a:latin typeface="Arial Narrow" panose="020B0606020202030204" pitchFamily="34" charset="0"/>
            </a:endParaRPr>
          </a:p>
          <a:p>
            <a:pPr lvl="0">
              <a:buFont typeface="Wingdings" panose="05000000000000000000" pitchFamily="2" charset="2"/>
              <a:buChar char="§"/>
            </a:pPr>
            <a:r>
              <a:rPr lang="en-US" dirty="0">
                <a:latin typeface="Arial Narrow" panose="020B0606020202030204" pitchFamily="34" charset="0"/>
              </a:rPr>
              <a:t>Seven (7) sites were identified within the route that will form part of the pilot project are the following business ventures:</a:t>
            </a:r>
            <a:endParaRPr lang="en-ZA" dirty="0">
              <a:latin typeface="Arial Narrow" panose="020B0606020202030204" pitchFamily="34" charset="0"/>
            </a:endParaRPr>
          </a:p>
          <a:p>
            <a:pPr marL="742950" lvl="1" indent="-285750">
              <a:buFont typeface="Wingdings" panose="05000000000000000000" pitchFamily="2" charset="2"/>
              <a:buChar char="§"/>
            </a:pPr>
            <a:r>
              <a:rPr lang="en-US" dirty="0">
                <a:latin typeface="Arial Narrow" panose="020B0606020202030204" pitchFamily="34" charset="0"/>
              </a:rPr>
              <a:t> </a:t>
            </a:r>
            <a:r>
              <a:rPr lang="en-US" dirty="0" err="1">
                <a:latin typeface="Arial Narrow" panose="020B0606020202030204" pitchFamily="34" charset="0"/>
              </a:rPr>
              <a:t>Nahakwe</a:t>
            </a:r>
            <a:r>
              <a:rPr lang="en-US" dirty="0">
                <a:latin typeface="Arial Narrow" panose="020B0606020202030204" pitchFamily="34" charset="0"/>
              </a:rPr>
              <a:t> Lodge (as </a:t>
            </a:r>
            <a:r>
              <a:rPr lang="en-US" dirty="0" err="1">
                <a:latin typeface="Arial Narrow" panose="020B0606020202030204" pitchFamily="34" charset="0"/>
              </a:rPr>
              <a:t>centre</a:t>
            </a:r>
            <a:r>
              <a:rPr lang="en-US" dirty="0">
                <a:latin typeface="Arial Narrow" panose="020B0606020202030204" pitchFamily="34" charset="0"/>
              </a:rPr>
              <a:t> for training etc.)</a:t>
            </a:r>
            <a:endParaRPr lang="en-ZA" dirty="0">
              <a:latin typeface="Arial Narrow" panose="020B0606020202030204" pitchFamily="34" charset="0"/>
            </a:endParaRPr>
          </a:p>
          <a:p>
            <a:pPr marL="742950" lvl="1" indent="-285750">
              <a:buFont typeface="Wingdings" panose="05000000000000000000" pitchFamily="2" charset="2"/>
              <a:buChar char="§"/>
            </a:pPr>
            <a:r>
              <a:rPr lang="en-US" dirty="0">
                <a:latin typeface="Arial Narrow" panose="020B0606020202030204" pitchFamily="34" charset="0"/>
              </a:rPr>
              <a:t> </a:t>
            </a:r>
            <a:r>
              <a:rPr lang="en-US" dirty="0" err="1">
                <a:latin typeface="Arial Narrow" panose="020B0606020202030204" pitchFamily="34" charset="0"/>
              </a:rPr>
              <a:t>Twananani</a:t>
            </a:r>
            <a:r>
              <a:rPr lang="en-US" dirty="0">
                <a:latin typeface="Arial Narrow" panose="020B0606020202030204" pitchFamily="34" charset="0"/>
              </a:rPr>
              <a:t> Textiles</a:t>
            </a:r>
            <a:endParaRPr lang="en-ZA" dirty="0">
              <a:latin typeface="Arial Narrow" panose="020B0606020202030204" pitchFamily="34" charset="0"/>
            </a:endParaRPr>
          </a:p>
          <a:p>
            <a:pPr marL="742950" lvl="1" indent="-285750">
              <a:buFont typeface="Wingdings" panose="05000000000000000000" pitchFamily="2" charset="2"/>
              <a:buChar char="§"/>
            </a:pPr>
            <a:r>
              <a:rPr lang="en-US" dirty="0">
                <a:latin typeface="Arial Narrow" panose="020B0606020202030204" pitchFamily="34" charset="0"/>
              </a:rPr>
              <a:t> </a:t>
            </a:r>
            <a:r>
              <a:rPr lang="en-US" dirty="0" err="1">
                <a:latin typeface="Arial Narrow" panose="020B0606020202030204" pitchFamily="34" charset="0"/>
              </a:rPr>
              <a:t>Mukondeni</a:t>
            </a:r>
            <a:r>
              <a:rPr lang="en-US" dirty="0">
                <a:latin typeface="Arial Narrow" panose="020B0606020202030204" pitchFamily="34" charset="0"/>
              </a:rPr>
              <a:t> Pottery Village</a:t>
            </a:r>
            <a:endParaRPr lang="en-ZA" dirty="0">
              <a:latin typeface="Arial Narrow" panose="020B0606020202030204" pitchFamily="34" charset="0"/>
            </a:endParaRPr>
          </a:p>
          <a:p>
            <a:pPr marL="742950" lvl="1" indent="-285750">
              <a:buFont typeface="Wingdings" panose="05000000000000000000" pitchFamily="2" charset="2"/>
              <a:buChar char="§"/>
            </a:pPr>
            <a:r>
              <a:rPr lang="en-US" dirty="0">
                <a:latin typeface="Arial Narrow" panose="020B0606020202030204" pitchFamily="34" charset="0"/>
              </a:rPr>
              <a:t> Traditional Cooking and Homestays: (existing and to be established)</a:t>
            </a:r>
            <a:endParaRPr lang="en-ZA" dirty="0">
              <a:latin typeface="Arial Narrow" panose="020B0606020202030204" pitchFamily="34" charset="0"/>
            </a:endParaRPr>
          </a:p>
          <a:p>
            <a:pPr marL="742950" lvl="1" indent="-285750">
              <a:buFont typeface="Wingdings" panose="05000000000000000000" pitchFamily="2" charset="2"/>
              <a:buChar char="§"/>
            </a:pPr>
            <a:r>
              <a:rPr lang="en-US" dirty="0">
                <a:latin typeface="Arial Narrow" panose="020B0606020202030204" pitchFamily="34" charset="0"/>
              </a:rPr>
              <a:t> Baobab Guardian </a:t>
            </a:r>
            <a:r>
              <a:rPr lang="en-US" dirty="0" err="1">
                <a:latin typeface="Arial Narrow" panose="020B0606020202030204" pitchFamily="34" charset="0"/>
              </a:rPr>
              <a:t>Programme</a:t>
            </a:r>
            <a:endParaRPr lang="en-ZA" dirty="0">
              <a:latin typeface="Arial Narrow" panose="020B0606020202030204" pitchFamily="34" charset="0"/>
            </a:endParaRPr>
          </a:p>
          <a:p>
            <a:pPr marL="742950" lvl="1" indent="-285750">
              <a:buFont typeface="Wingdings" panose="05000000000000000000" pitchFamily="2" charset="2"/>
              <a:buChar char="§"/>
            </a:pPr>
            <a:r>
              <a:rPr lang="en-US" dirty="0">
                <a:latin typeface="Arial Narrow" panose="020B0606020202030204" pitchFamily="34" charset="0"/>
              </a:rPr>
              <a:t> </a:t>
            </a:r>
            <a:r>
              <a:rPr lang="en-US" dirty="0" err="1">
                <a:latin typeface="Arial Narrow" panose="020B0606020202030204" pitchFamily="34" charset="0"/>
              </a:rPr>
              <a:t>Baleni</a:t>
            </a:r>
            <a:r>
              <a:rPr lang="en-US" dirty="0">
                <a:latin typeface="Arial Narrow" panose="020B0606020202030204" pitchFamily="34" charset="0"/>
              </a:rPr>
              <a:t> Salt harvesting</a:t>
            </a:r>
            <a:endParaRPr lang="en-ZA" dirty="0">
              <a:latin typeface="Arial Narrow" panose="020B0606020202030204" pitchFamily="34" charset="0"/>
            </a:endParaRPr>
          </a:p>
          <a:p>
            <a:pPr marL="742950" lvl="1" indent="-285750">
              <a:buFont typeface="Wingdings" panose="05000000000000000000" pitchFamily="2" charset="2"/>
              <a:buChar char="§"/>
            </a:pPr>
            <a:r>
              <a:rPr lang="en-US" dirty="0">
                <a:latin typeface="Arial Narrow" panose="020B0606020202030204" pitchFamily="34" charset="0"/>
              </a:rPr>
              <a:t> </a:t>
            </a:r>
            <a:r>
              <a:rPr lang="en-US" dirty="0" err="1">
                <a:latin typeface="Arial Narrow" panose="020B0606020202030204" pitchFamily="34" charset="0"/>
              </a:rPr>
              <a:t>Hihlurile</a:t>
            </a:r>
            <a:r>
              <a:rPr lang="en-US" dirty="0">
                <a:latin typeface="Arial Narrow" panose="020B0606020202030204" pitchFamily="34" charset="0"/>
              </a:rPr>
              <a:t> Pot of Beads</a:t>
            </a:r>
            <a:endParaRPr lang="en-ZA" dirty="0">
              <a:latin typeface="Arial Narrow" panose="020B0606020202030204" pitchFamily="34" charset="0"/>
            </a:endParaRPr>
          </a:p>
          <a:p>
            <a:pPr marL="742950" lvl="1" indent="-285750">
              <a:buFont typeface="Wingdings" panose="05000000000000000000" pitchFamily="2" charset="2"/>
              <a:buChar char="§"/>
            </a:pPr>
            <a:r>
              <a:rPr lang="en-US" dirty="0">
                <a:latin typeface="Arial Narrow" panose="020B0606020202030204" pitchFamily="34" charset="0"/>
              </a:rPr>
              <a:t> Tour operators and guides in the area (we are in the process of identifying them)</a:t>
            </a:r>
            <a:endParaRPr lang="en-ZA" dirty="0">
              <a:latin typeface="Arial Narrow" panose="020B0606020202030204" pitchFamily="34" charset="0"/>
            </a:endParaRPr>
          </a:p>
          <a:p>
            <a:endParaRPr lang="en-ZA" dirty="0"/>
          </a:p>
        </p:txBody>
      </p:sp>
    </p:spTree>
    <p:extLst>
      <p:ext uri="{BB962C8B-B14F-4D97-AF65-F5344CB8AC3E}">
        <p14:creationId xmlns:p14="http://schemas.microsoft.com/office/powerpoint/2010/main" val="26807869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lgn="l"/>
            <a:r>
              <a:rPr lang="en-US" sz="675" i="1">
                <a:solidFill>
                  <a:schemeClr val="bg1">
                    <a:lumMod val="65000"/>
                  </a:schemeClr>
                </a:solidFill>
                <a:latin typeface="Arial" panose="020B0604020202020204" pitchFamily="34" charset="0"/>
                <a:cs typeface="Arial" panose="020B0604020202020204" pitchFamily="34" charset="0"/>
              </a:rPr>
              <a:t>Women In Tourism 18 August  2020 </a:t>
            </a:r>
            <a:endParaRPr lang="en-ZA" sz="675" i="1" dirty="0">
              <a:solidFill>
                <a:schemeClr val="bg1">
                  <a:lumMod val="6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675">
                <a:solidFill>
                  <a:schemeClr val="bg1">
                    <a:lumMod val="65000"/>
                  </a:schemeClr>
                </a:solidFill>
                <a:latin typeface="Arial" panose="020B0604020202020204" pitchFamily="34" charset="0"/>
                <a:cs typeface="Arial" panose="020B0604020202020204" pitchFamily="34" charset="0"/>
              </a:rPr>
              <a:pPr/>
              <a:t>27</a:t>
            </a:fld>
            <a:endParaRPr lang="en-ZA" sz="675" dirty="0">
              <a:solidFill>
                <a:schemeClr val="bg1">
                  <a:lumMod val="65000"/>
                </a:scheme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164893" y="0"/>
            <a:ext cx="7248278" cy="1124888"/>
          </a:xfrm>
        </p:spPr>
        <p:txBody>
          <a:bodyPr>
            <a:normAutofit/>
          </a:bodyPr>
          <a:lstStyle/>
          <a:p>
            <a:r>
              <a:rPr lang="en-US" i="1" dirty="0"/>
              <a:t>Acronyms</a:t>
            </a:r>
            <a:endParaRPr lang="en-ZA" i="1" dirty="0"/>
          </a:p>
        </p:txBody>
      </p:sp>
      <p:sp>
        <p:nvSpPr>
          <p:cNvPr id="5" name="Content Placeholder 4"/>
          <p:cNvSpPr>
            <a:spLocks noGrp="1"/>
          </p:cNvSpPr>
          <p:nvPr>
            <p:ph idx="1"/>
          </p:nvPr>
        </p:nvSpPr>
        <p:spPr>
          <a:xfrm>
            <a:off x="1614488" y="1581151"/>
            <a:ext cx="5915025" cy="3564155"/>
          </a:xfrm>
        </p:spPr>
        <p:txBody>
          <a:bodyPr/>
          <a:lstStyle/>
          <a:p>
            <a:pPr marL="0" indent="0">
              <a:buNone/>
            </a:pPr>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2490241349"/>
              </p:ext>
            </p:extLst>
          </p:nvPr>
        </p:nvGraphicFramePr>
        <p:xfrm>
          <a:off x="164894" y="914400"/>
          <a:ext cx="8814214" cy="5887466"/>
        </p:xfrm>
        <a:graphic>
          <a:graphicData uri="http://schemas.openxmlformats.org/drawingml/2006/table">
            <a:tbl>
              <a:tblPr firstRow="1" bandRow="1">
                <a:tableStyleId>{5C22544A-7EE6-4342-B048-85BDC9FD1C3A}</a:tableStyleId>
              </a:tblPr>
              <a:tblGrid>
                <a:gridCol w="4473936">
                  <a:extLst>
                    <a:ext uri="{9D8B030D-6E8A-4147-A177-3AD203B41FA5}">
                      <a16:colId xmlns:a16="http://schemas.microsoft.com/office/drawing/2014/main" val="1311085254"/>
                    </a:ext>
                  </a:extLst>
                </a:gridCol>
                <a:gridCol w="4340278">
                  <a:extLst>
                    <a:ext uri="{9D8B030D-6E8A-4147-A177-3AD203B41FA5}">
                      <a16:colId xmlns:a16="http://schemas.microsoft.com/office/drawing/2014/main" val="1693610149"/>
                    </a:ext>
                  </a:extLst>
                </a:gridCol>
              </a:tblGrid>
              <a:tr h="4307247">
                <a:tc>
                  <a:txBody>
                    <a:bodyPr/>
                    <a:lstStyle/>
                    <a:p>
                      <a:r>
                        <a:rPr lang="en-US" sz="2000" i="1" dirty="0">
                          <a:solidFill>
                            <a:schemeClr val="tx1"/>
                          </a:solidFill>
                          <a:latin typeface="Arial Narrow" panose="020B0606020202030204" pitchFamily="34" charset="0"/>
                        </a:rPr>
                        <a:t>AU:             African Union</a:t>
                      </a:r>
                    </a:p>
                    <a:p>
                      <a:r>
                        <a:rPr lang="en-US" sz="2000" i="1" dirty="0">
                          <a:solidFill>
                            <a:schemeClr val="tx1"/>
                          </a:solidFill>
                          <a:latin typeface="Arial Narrow" panose="020B0606020202030204" pitchFamily="34" charset="0"/>
                        </a:rPr>
                        <a:t>B-BBEE:   Broad Based Black Economic</a:t>
                      </a:r>
                    </a:p>
                    <a:p>
                      <a:r>
                        <a:rPr lang="en-US" sz="2000" i="1" dirty="0">
                          <a:solidFill>
                            <a:schemeClr val="tx1"/>
                          </a:solidFill>
                          <a:latin typeface="Arial Narrow" panose="020B0606020202030204" pitchFamily="34" charset="0"/>
                        </a:rPr>
                        <a:t>                  Empowerment</a:t>
                      </a:r>
                    </a:p>
                    <a:p>
                      <a:r>
                        <a:rPr lang="en-US" sz="2000" i="1" dirty="0">
                          <a:solidFill>
                            <a:schemeClr val="tx1"/>
                          </a:solidFill>
                          <a:latin typeface="Arial Narrow" panose="020B0606020202030204" pitchFamily="34" charset="0"/>
                        </a:rPr>
                        <a:t>DEFF:       Department of Environment, </a:t>
                      </a:r>
                    </a:p>
                    <a:p>
                      <a:r>
                        <a:rPr lang="en-US" sz="2000" i="1" dirty="0">
                          <a:solidFill>
                            <a:schemeClr val="tx1"/>
                          </a:solidFill>
                          <a:latin typeface="Arial Narrow" panose="020B0606020202030204" pitchFamily="34" charset="0"/>
                        </a:rPr>
                        <a:t>                  Forestry  and Fisheries</a:t>
                      </a:r>
                    </a:p>
                    <a:p>
                      <a:r>
                        <a:rPr lang="en-US" sz="2000" i="1" dirty="0">
                          <a:solidFill>
                            <a:schemeClr val="tx1"/>
                          </a:solidFill>
                          <a:latin typeface="Arial Narrow" panose="020B0606020202030204" pitchFamily="34" charset="0"/>
                        </a:rPr>
                        <a:t>IDC:           Independent Development </a:t>
                      </a:r>
                    </a:p>
                    <a:p>
                      <a:r>
                        <a:rPr lang="en-US" sz="2000" i="1" dirty="0">
                          <a:solidFill>
                            <a:schemeClr val="tx1"/>
                          </a:solidFill>
                          <a:latin typeface="Arial Narrow" panose="020B0606020202030204" pitchFamily="34" charset="0"/>
                        </a:rPr>
                        <a:t>                  Corporation</a:t>
                      </a:r>
                    </a:p>
                    <a:p>
                      <a:r>
                        <a:rPr lang="en-US" sz="2000" i="1" dirty="0" err="1">
                          <a:solidFill>
                            <a:schemeClr val="tx1"/>
                          </a:solidFill>
                          <a:latin typeface="Arial Narrow" panose="020B0606020202030204" pitchFamily="34" charset="0"/>
                        </a:rPr>
                        <a:t>Jumi</a:t>
                      </a:r>
                      <a:r>
                        <a:rPr lang="en-US" sz="2000" i="1" dirty="0">
                          <a:solidFill>
                            <a:schemeClr val="tx1"/>
                          </a:solidFill>
                          <a:latin typeface="Arial Narrow" panose="020B0606020202030204" pitchFamily="34" charset="0"/>
                        </a:rPr>
                        <a:t>          National Tourism Visitor   </a:t>
                      </a:r>
                    </a:p>
                    <a:p>
                      <a:r>
                        <a:rPr lang="en-US" sz="2000" i="1" dirty="0">
                          <a:solidFill>
                            <a:schemeClr val="tx1"/>
                          </a:solidFill>
                          <a:latin typeface="Arial Narrow" panose="020B0606020202030204" pitchFamily="34" charset="0"/>
                        </a:rPr>
                        <a:t>                  Information System (NTVIS)</a:t>
                      </a:r>
                    </a:p>
                    <a:p>
                      <a:r>
                        <a:rPr lang="en-US" sz="2000" i="1" dirty="0" err="1">
                          <a:solidFill>
                            <a:schemeClr val="tx1"/>
                          </a:solidFill>
                          <a:latin typeface="Arial Narrow" panose="020B0606020202030204" pitchFamily="34" charset="0"/>
                        </a:rPr>
                        <a:t>NCC</a:t>
                      </a:r>
                      <a:r>
                        <a:rPr lang="en-US" sz="2000" i="1" dirty="0">
                          <a:solidFill>
                            <a:schemeClr val="tx1"/>
                          </a:solidFill>
                          <a:latin typeface="Arial Narrow" panose="020B0606020202030204" pitchFamily="34" charset="0"/>
                        </a:rPr>
                        <a:t>:         National Co-</a:t>
                      </a:r>
                      <a:r>
                        <a:rPr lang="en-US" sz="2000" i="1" dirty="0" err="1">
                          <a:solidFill>
                            <a:schemeClr val="tx1"/>
                          </a:solidFill>
                          <a:latin typeface="Arial Narrow" panose="020B0606020202030204" pitchFamily="34" charset="0"/>
                        </a:rPr>
                        <a:t>ordinating</a:t>
                      </a:r>
                      <a:r>
                        <a:rPr lang="en-US" sz="2000" i="1" dirty="0">
                          <a:solidFill>
                            <a:schemeClr val="tx1"/>
                          </a:solidFill>
                          <a:latin typeface="Arial Narrow" panose="020B0606020202030204" pitchFamily="34" charset="0"/>
                        </a:rPr>
                        <a:t> </a:t>
                      </a:r>
                    </a:p>
                    <a:p>
                      <a:r>
                        <a:rPr lang="en-US" sz="2000" i="1" dirty="0">
                          <a:solidFill>
                            <a:schemeClr val="tx1"/>
                          </a:solidFill>
                          <a:latin typeface="Arial Narrow" panose="020B0606020202030204" pitchFamily="34" charset="0"/>
                        </a:rPr>
                        <a:t>                  Committee</a:t>
                      </a:r>
                    </a:p>
                    <a:p>
                      <a:r>
                        <a:rPr lang="en-US" sz="2000" i="1" dirty="0">
                          <a:solidFill>
                            <a:schemeClr val="tx1"/>
                          </a:solidFill>
                          <a:latin typeface="Arial Narrow" panose="020B0606020202030204" pitchFamily="34" charset="0"/>
                        </a:rPr>
                        <a:t>NGO:        Non Governmental </a:t>
                      </a:r>
                    </a:p>
                    <a:p>
                      <a:r>
                        <a:rPr lang="en-US" sz="2000" i="1" dirty="0">
                          <a:solidFill>
                            <a:schemeClr val="tx1"/>
                          </a:solidFill>
                          <a:latin typeface="Arial Narrow" panose="020B0606020202030204" pitchFamily="34" charset="0"/>
                        </a:rPr>
                        <a:t>                 </a:t>
                      </a:r>
                      <a:r>
                        <a:rPr lang="en-US" sz="2000" i="1" dirty="0" err="1">
                          <a:solidFill>
                            <a:schemeClr val="tx1"/>
                          </a:solidFill>
                          <a:latin typeface="Arial Narrow" panose="020B0606020202030204" pitchFamily="34" charset="0"/>
                        </a:rPr>
                        <a:t>Organisation</a:t>
                      </a:r>
                      <a:endParaRPr lang="en-US" sz="2000" i="1" dirty="0">
                        <a:solidFill>
                          <a:schemeClr val="tx1"/>
                        </a:solidFill>
                        <a:latin typeface="Arial Narrow" panose="020B0606020202030204" pitchFamily="34" charset="0"/>
                      </a:endParaRPr>
                    </a:p>
                    <a:p>
                      <a:r>
                        <a:rPr lang="en-US" sz="2000" i="1" dirty="0" err="1">
                          <a:solidFill>
                            <a:schemeClr val="tx1"/>
                          </a:solidFill>
                          <a:latin typeface="Arial Narrow" panose="020B0606020202030204" pitchFamily="34" charset="0"/>
                        </a:rPr>
                        <a:t>NPO</a:t>
                      </a:r>
                      <a:r>
                        <a:rPr lang="en-US" sz="2000" i="1" dirty="0">
                          <a:solidFill>
                            <a:schemeClr val="tx1"/>
                          </a:solidFill>
                          <a:latin typeface="Arial Narrow" panose="020B0606020202030204" pitchFamily="34" charset="0"/>
                        </a:rPr>
                        <a:t>:        Non- Profit </a:t>
                      </a:r>
                      <a:r>
                        <a:rPr lang="en-US" sz="2000" i="1" dirty="0" err="1">
                          <a:solidFill>
                            <a:schemeClr val="tx1"/>
                          </a:solidFill>
                          <a:latin typeface="Arial Narrow" panose="020B0606020202030204" pitchFamily="34" charset="0"/>
                        </a:rPr>
                        <a:t>Organisation</a:t>
                      </a:r>
                      <a:endParaRPr lang="en-US" sz="2000" i="1" dirty="0">
                        <a:solidFill>
                          <a:schemeClr val="tx1"/>
                        </a:solidFill>
                        <a:latin typeface="Arial Narrow" panose="020B0606020202030204" pitchFamily="34" charset="0"/>
                      </a:endParaRPr>
                    </a:p>
                    <a:p>
                      <a:r>
                        <a:rPr lang="en-US" sz="2000" i="1" dirty="0">
                          <a:solidFill>
                            <a:schemeClr val="tx1"/>
                          </a:solidFill>
                          <a:latin typeface="Arial Narrow" panose="020B0606020202030204" pitchFamily="34" charset="0"/>
                        </a:rPr>
                        <a:t>TBCSA:  Tourism Business Council of </a:t>
                      </a:r>
                    </a:p>
                    <a:p>
                      <a:r>
                        <a:rPr lang="en-US" sz="2000" i="1" dirty="0">
                          <a:solidFill>
                            <a:schemeClr val="tx1"/>
                          </a:solidFill>
                          <a:latin typeface="Arial Narrow" panose="020B0606020202030204" pitchFamily="34" charset="0"/>
                        </a:rPr>
                        <a:t>                South Africa    </a:t>
                      </a:r>
                    </a:p>
                  </a:txBody>
                  <a:tcPr marL="68580" marR="68580" marT="34290" marB="34290">
                    <a:solidFill>
                      <a:schemeClr val="bg1">
                        <a:lumMod val="95000"/>
                      </a:schemeClr>
                    </a:solidFill>
                  </a:tcPr>
                </a:tc>
                <a:tc>
                  <a:txBody>
                    <a:bodyPr/>
                    <a:lstStyle/>
                    <a:p>
                      <a:r>
                        <a:rPr lang="en-US" sz="2000" i="1" dirty="0" err="1">
                          <a:solidFill>
                            <a:schemeClr val="tx1"/>
                          </a:solidFill>
                          <a:latin typeface="Arial Narrow" panose="020B0606020202030204" pitchFamily="34" charset="0"/>
                        </a:rPr>
                        <a:t>TGCSA</a:t>
                      </a:r>
                      <a:r>
                        <a:rPr lang="en-US" sz="2000" i="1" dirty="0">
                          <a:solidFill>
                            <a:schemeClr val="tx1"/>
                          </a:solidFill>
                          <a:latin typeface="Arial Narrow" panose="020B0606020202030204" pitchFamily="34" charset="0"/>
                        </a:rPr>
                        <a:t>:     Tourism Grading Council of </a:t>
                      </a:r>
                    </a:p>
                    <a:p>
                      <a:r>
                        <a:rPr lang="en-US" sz="2000" i="1" dirty="0">
                          <a:solidFill>
                            <a:schemeClr val="tx1"/>
                          </a:solidFill>
                          <a:latin typeface="Arial Narrow" panose="020B0606020202030204" pitchFamily="34" charset="0"/>
                        </a:rPr>
                        <a:t>                   South Africa</a:t>
                      </a:r>
                    </a:p>
                    <a:p>
                      <a:r>
                        <a:rPr lang="en-US" sz="2000" i="1" dirty="0">
                          <a:solidFill>
                            <a:schemeClr val="tx1"/>
                          </a:solidFill>
                          <a:latin typeface="Arial Narrow" panose="020B0606020202030204" pitchFamily="34" charset="0"/>
                        </a:rPr>
                        <a:t>UNISA EDP:  UNISA Executive  </a:t>
                      </a:r>
                    </a:p>
                    <a:p>
                      <a:r>
                        <a:rPr lang="en-US" sz="2000" i="1" dirty="0">
                          <a:solidFill>
                            <a:schemeClr val="tx1"/>
                          </a:solidFill>
                          <a:latin typeface="Arial Narrow" panose="020B0606020202030204" pitchFamily="34" charset="0"/>
                        </a:rPr>
                        <a:t>                       </a:t>
                      </a:r>
                      <a:r>
                        <a:rPr lang="en-US" sz="2000" i="1" dirty="0" smtClean="0">
                          <a:solidFill>
                            <a:schemeClr val="tx1"/>
                          </a:solidFill>
                          <a:latin typeface="Arial Narrow" panose="020B0606020202030204" pitchFamily="34" charset="0"/>
                        </a:rPr>
                        <a:t>Development </a:t>
                      </a:r>
                      <a:r>
                        <a:rPr lang="en-US" sz="2000" i="1" dirty="0" err="1" smtClean="0">
                          <a:solidFill>
                            <a:schemeClr val="tx1"/>
                          </a:solidFill>
                          <a:latin typeface="Arial Narrow" panose="020B0606020202030204" pitchFamily="34" charset="0"/>
                        </a:rPr>
                        <a:t>Programme</a:t>
                      </a:r>
                      <a:r>
                        <a:rPr lang="en-US" sz="2000" i="1" dirty="0" smtClean="0">
                          <a:solidFill>
                            <a:schemeClr val="tx1"/>
                          </a:solidFill>
                          <a:latin typeface="Arial Narrow" panose="020B0606020202030204" pitchFamily="34" charset="0"/>
                        </a:rPr>
                        <a:t>,    </a:t>
                      </a:r>
                      <a:endParaRPr lang="en-US" sz="2000" i="1" dirty="0">
                        <a:solidFill>
                          <a:schemeClr val="tx1"/>
                        </a:solidFill>
                        <a:latin typeface="Arial Narrow" panose="020B0606020202030204" pitchFamily="34" charset="0"/>
                      </a:endParaRPr>
                    </a:p>
                    <a:p>
                      <a:r>
                        <a:rPr lang="en-US" sz="2000" i="1" dirty="0">
                          <a:solidFill>
                            <a:schemeClr val="tx1"/>
                          </a:solidFill>
                          <a:latin typeface="Arial Narrow" panose="020B0606020202030204" pitchFamily="34" charset="0"/>
                        </a:rPr>
                        <a:t>UNWTO:   United Nations</a:t>
                      </a:r>
                      <a:r>
                        <a:rPr lang="en-US" sz="2000" i="1" baseline="0" dirty="0">
                          <a:solidFill>
                            <a:schemeClr val="tx1"/>
                          </a:solidFill>
                          <a:latin typeface="Arial Narrow" panose="020B0606020202030204" pitchFamily="34" charset="0"/>
                        </a:rPr>
                        <a:t> World </a:t>
                      </a:r>
                    </a:p>
                    <a:p>
                      <a:r>
                        <a:rPr lang="en-US" sz="2000" i="1" baseline="0" dirty="0">
                          <a:solidFill>
                            <a:schemeClr val="tx1"/>
                          </a:solidFill>
                          <a:latin typeface="Arial Narrow" panose="020B0606020202030204" pitchFamily="34" charset="0"/>
                        </a:rPr>
                        <a:t>                 Tourism </a:t>
                      </a:r>
                      <a:r>
                        <a:rPr lang="en-US" sz="2000" i="1" baseline="0" dirty="0" err="1">
                          <a:solidFill>
                            <a:schemeClr val="tx1"/>
                          </a:solidFill>
                          <a:latin typeface="Arial Narrow" panose="020B0606020202030204" pitchFamily="34" charset="0"/>
                        </a:rPr>
                        <a:t>Organisation</a:t>
                      </a:r>
                      <a:endParaRPr lang="en-US" sz="2000" i="1" dirty="0">
                        <a:solidFill>
                          <a:schemeClr val="tx1"/>
                        </a:solidFill>
                        <a:latin typeface="Arial Narrow" panose="020B0606020202030204" pitchFamily="34" charset="0"/>
                      </a:endParaRPr>
                    </a:p>
                    <a:p>
                      <a:r>
                        <a:rPr lang="en-US" sz="2000" i="1" dirty="0" err="1">
                          <a:solidFill>
                            <a:schemeClr val="tx1"/>
                          </a:solidFill>
                          <a:latin typeface="Arial Narrow" panose="020B0606020202030204" pitchFamily="34" charset="0"/>
                        </a:rPr>
                        <a:t>WEiT</a:t>
                      </a:r>
                      <a:r>
                        <a:rPr lang="en-US" sz="2000" i="1" dirty="0">
                          <a:solidFill>
                            <a:schemeClr val="tx1"/>
                          </a:solidFill>
                          <a:latin typeface="Arial Narrow" panose="020B0606020202030204" pitchFamily="34" charset="0"/>
                        </a:rPr>
                        <a:t>:       Women Empowerment in </a:t>
                      </a:r>
                    </a:p>
                    <a:p>
                      <a:r>
                        <a:rPr lang="en-US" sz="2000" i="1" dirty="0">
                          <a:solidFill>
                            <a:schemeClr val="tx1"/>
                          </a:solidFill>
                          <a:latin typeface="Arial Narrow" panose="020B0606020202030204" pitchFamily="34" charset="0"/>
                        </a:rPr>
                        <a:t>                 Tourism</a:t>
                      </a:r>
                    </a:p>
                    <a:p>
                      <a:r>
                        <a:rPr lang="en-US" sz="2000" i="1" dirty="0" err="1">
                          <a:solidFill>
                            <a:schemeClr val="tx1"/>
                          </a:solidFill>
                          <a:latin typeface="Arial Narrow" panose="020B0606020202030204" pitchFamily="34" charset="0"/>
                        </a:rPr>
                        <a:t>WiE</a:t>
                      </a:r>
                      <a:r>
                        <a:rPr lang="en-US" sz="2000" i="1" dirty="0">
                          <a:solidFill>
                            <a:schemeClr val="tx1"/>
                          </a:solidFill>
                          <a:latin typeface="Arial Narrow" panose="020B0606020202030204" pitchFamily="34" charset="0"/>
                        </a:rPr>
                        <a:t>:         Women in Environment</a:t>
                      </a:r>
                    </a:p>
                    <a:p>
                      <a:r>
                        <a:rPr lang="en-US" sz="2000" i="1" dirty="0" err="1">
                          <a:solidFill>
                            <a:schemeClr val="tx1"/>
                          </a:solidFill>
                          <a:latin typeface="Arial Narrow" panose="020B0606020202030204" pitchFamily="34" charset="0"/>
                        </a:rPr>
                        <a:t>WiT</a:t>
                      </a:r>
                      <a:r>
                        <a:rPr lang="en-US" sz="2000" i="1" dirty="0">
                          <a:solidFill>
                            <a:schemeClr val="tx1"/>
                          </a:solidFill>
                          <a:latin typeface="Arial Narrow" panose="020B0606020202030204" pitchFamily="34" charset="0"/>
                        </a:rPr>
                        <a:t>:          Women</a:t>
                      </a:r>
                      <a:r>
                        <a:rPr lang="en-US" sz="2000" i="1" baseline="0" dirty="0">
                          <a:solidFill>
                            <a:schemeClr val="tx1"/>
                          </a:solidFill>
                          <a:latin typeface="Arial Narrow" panose="020B0606020202030204" pitchFamily="34" charset="0"/>
                        </a:rPr>
                        <a:t> in Tourism</a:t>
                      </a:r>
                      <a:endParaRPr lang="en-ZA" sz="2000" i="1" dirty="0">
                        <a:solidFill>
                          <a:schemeClr val="tx1"/>
                        </a:solidFill>
                        <a:latin typeface="Arial Narrow" panose="020B0606020202030204" pitchFamily="34" charset="0"/>
                      </a:endParaRPr>
                    </a:p>
                    <a:p>
                      <a:endParaRPr lang="en-ZA" sz="2000" dirty="0">
                        <a:latin typeface="Arial Narrow" panose="020B0606020202030204" pitchFamily="34" charset="0"/>
                      </a:endParaRPr>
                    </a:p>
                  </a:txBody>
                  <a:tcPr marL="68580" marR="68580" marT="34290" marB="34290">
                    <a:solidFill>
                      <a:schemeClr val="bg1">
                        <a:lumMod val="95000"/>
                      </a:schemeClr>
                    </a:solidFill>
                  </a:tcPr>
                </a:tc>
                <a:extLst>
                  <a:ext uri="{0D108BD9-81ED-4DB2-BD59-A6C34878D82A}">
                    <a16:rowId xmlns:a16="http://schemas.microsoft.com/office/drawing/2014/main" val="2424810733"/>
                  </a:ext>
                </a:extLst>
              </a:tr>
              <a:tr h="942086">
                <a:tc>
                  <a:txBody>
                    <a:bodyPr/>
                    <a:lstStyle/>
                    <a:p>
                      <a:endParaRPr lang="en-US" sz="1400" i="1" dirty="0">
                        <a:solidFill>
                          <a:schemeClr val="tx1"/>
                        </a:solidFill>
                      </a:endParaRPr>
                    </a:p>
                  </a:txBody>
                  <a:tcPr marL="68580" marR="68580" marT="34290" marB="34290">
                    <a:solidFill>
                      <a:schemeClr val="bg1">
                        <a:lumMod val="95000"/>
                      </a:schemeClr>
                    </a:solidFill>
                  </a:tcPr>
                </a:tc>
                <a:tc>
                  <a:txBody>
                    <a:bodyPr/>
                    <a:lstStyle/>
                    <a:p>
                      <a:endParaRPr lang="en-ZA" sz="1400" dirty="0"/>
                    </a:p>
                  </a:txBody>
                  <a:tcPr marL="68580" marR="68580" marT="34290" marB="34290">
                    <a:solidFill>
                      <a:schemeClr val="bg1">
                        <a:lumMod val="95000"/>
                      </a:schemeClr>
                    </a:solidFill>
                  </a:tcPr>
                </a:tc>
                <a:extLst>
                  <a:ext uri="{0D108BD9-81ED-4DB2-BD59-A6C34878D82A}">
                    <a16:rowId xmlns:a16="http://schemas.microsoft.com/office/drawing/2014/main" val="885900351"/>
                  </a:ext>
                </a:extLst>
              </a:tr>
            </a:tbl>
          </a:graphicData>
        </a:graphic>
      </p:graphicFrame>
    </p:spTree>
    <p:extLst>
      <p:ext uri="{BB962C8B-B14F-4D97-AF65-F5344CB8AC3E}">
        <p14:creationId xmlns:p14="http://schemas.microsoft.com/office/powerpoint/2010/main" val="8694122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lgn="l"/>
            <a:r>
              <a:rPr lang="en-US" sz="900" i="1" smtClean="0">
                <a:solidFill>
                  <a:schemeClr val="bg1">
                    <a:lumMod val="65000"/>
                  </a:schemeClr>
                </a:solidFill>
                <a:latin typeface="Arial" panose="020B0604020202020204" pitchFamily="34" charset="0"/>
                <a:cs typeface="Arial" panose="020B0604020202020204" pitchFamily="34" charset="0"/>
              </a:rPr>
              <a:t>Women In Tourism 18 August  2020 </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28</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628650" y="508001"/>
            <a:ext cx="7886700" cy="5209406"/>
          </a:xfrm>
        </p:spPr>
        <p:txBody>
          <a:bodyPr>
            <a:normAutofit/>
          </a:bodyPr>
          <a:lstStyle/>
          <a:p>
            <a:endParaRPr lang="en-US" dirty="0" smtClean="0"/>
          </a:p>
          <a:p>
            <a:pPr marL="0" indent="0" algn="ctr">
              <a:buNone/>
            </a:pPr>
            <a:r>
              <a:rPr lang="en-US" dirty="0" smtClean="0"/>
              <a:t>RE A </a:t>
            </a:r>
            <a:r>
              <a:rPr lang="en-US" dirty="0" err="1" smtClean="0"/>
              <a:t>LEBOGA</a:t>
            </a:r>
            <a:r>
              <a:rPr lang="en-US" dirty="0" smtClean="0"/>
              <a:t>,  </a:t>
            </a:r>
            <a:r>
              <a:rPr lang="en-US" dirty="0" err="1" smtClean="0"/>
              <a:t>SIYABONGA</a:t>
            </a:r>
            <a:r>
              <a:rPr lang="en-US" dirty="0" smtClean="0"/>
              <a:t>, </a:t>
            </a:r>
            <a:r>
              <a:rPr lang="en-US" dirty="0" err="1" smtClean="0"/>
              <a:t>NKOSI</a:t>
            </a:r>
            <a:r>
              <a:rPr lang="en-US" dirty="0" smtClean="0"/>
              <a:t>, </a:t>
            </a:r>
          </a:p>
          <a:p>
            <a:pPr marL="0" indent="0" algn="ctr">
              <a:buNone/>
            </a:pPr>
            <a:endParaRPr lang="en-US" dirty="0" smtClean="0"/>
          </a:p>
          <a:p>
            <a:pPr marL="0" indent="0" algn="ctr">
              <a:buNone/>
            </a:pPr>
            <a:r>
              <a:rPr lang="en-US" dirty="0" err="1" smtClean="0"/>
              <a:t>DANKIE</a:t>
            </a:r>
            <a:r>
              <a:rPr lang="en-US" dirty="0" smtClean="0"/>
              <a:t>,   </a:t>
            </a:r>
            <a:r>
              <a:rPr lang="en-US" dirty="0" err="1" smtClean="0"/>
              <a:t>NHAKHENSA</a:t>
            </a:r>
            <a:r>
              <a:rPr lang="en-US" dirty="0" smtClean="0"/>
              <a:t>,  </a:t>
            </a:r>
          </a:p>
          <a:p>
            <a:pPr marL="0" indent="0" algn="ctr">
              <a:buNone/>
            </a:pPr>
            <a:endParaRPr lang="en-US" dirty="0"/>
          </a:p>
          <a:p>
            <a:pPr marL="0" indent="0" algn="ctr">
              <a:buNone/>
            </a:pPr>
            <a:r>
              <a:rPr lang="en-US" dirty="0" smtClean="0"/>
              <a:t>THANK YOU!</a:t>
            </a:r>
            <a:endParaRPr lang="en-US" dirty="0"/>
          </a:p>
          <a:p>
            <a:pPr algn="ctr"/>
            <a:endParaRPr lang="en-US" dirty="0" smtClean="0"/>
          </a:p>
          <a:p>
            <a:endParaRPr lang="en-US" dirty="0"/>
          </a:p>
        </p:txBody>
      </p:sp>
    </p:spTree>
    <p:extLst>
      <p:ext uri="{BB962C8B-B14F-4D97-AF65-F5344CB8AC3E}">
        <p14:creationId xmlns:p14="http://schemas.microsoft.com/office/powerpoint/2010/main" val="1302211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65126"/>
            <a:ext cx="7981950" cy="1325563"/>
          </a:xfrm>
        </p:spPr>
        <p:txBody>
          <a:bodyPr>
            <a:normAutofit fontScale="90000"/>
          </a:bodyPr>
          <a:lstStyle/>
          <a:p>
            <a:r>
              <a:rPr lang="en-ZA" i="1" dirty="0"/>
              <a:t/>
            </a:r>
            <a:br>
              <a:rPr lang="en-ZA" i="1" dirty="0"/>
            </a:br>
            <a:r>
              <a:rPr lang="en-ZA" sz="3200" b="1" dirty="0">
                <a:solidFill>
                  <a:srgbClr val="F26500"/>
                </a:solidFill>
                <a:latin typeface="Gill Sans MT" panose="020B0502020104020203" pitchFamily="34" charset="0"/>
              </a:rPr>
              <a:t/>
            </a:r>
            <a:br>
              <a:rPr lang="en-ZA" sz="3200" b="1" dirty="0">
                <a:solidFill>
                  <a:srgbClr val="F26500"/>
                </a:solidFill>
                <a:latin typeface="Gill Sans MT" panose="020B0502020104020203" pitchFamily="34" charset="0"/>
              </a:rPr>
            </a:br>
            <a:endParaRPr lang="en-ZA" sz="3200" b="1" dirty="0">
              <a:solidFill>
                <a:srgbClr val="F26500"/>
              </a:solidFill>
              <a:latin typeface="Gill Sans MT" panose="020B0502020104020203" pitchFamily="34" charset="0"/>
            </a:endParaRPr>
          </a:p>
        </p:txBody>
      </p:sp>
      <p:sp>
        <p:nvSpPr>
          <p:cNvPr id="3" name="Content Placeholder 2"/>
          <p:cNvSpPr>
            <a:spLocks noGrp="1"/>
          </p:cNvSpPr>
          <p:nvPr>
            <p:ph idx="4294967295"/>
          </p:nvPr>
        </p:nvSpPr>
        <p:spPr>
          <a:xfrm>
            <a:off x="628649" y="1099457"/>
            <a:ext cx="7886700" cy="5170714"/>
          </a:xfrm>
          <a:prstGeom prst="rect">
            <a:avLst/>
          </a:prstGeom>
        </p:spPr>
        <p:txBody>
          <a:bodyPr>
            <a:normAutofit/>
          </a:bodyPr>
          <a:lstStyle/>
          <a:p>
            <a:pPr marL="0" indent="0" algn="ctr">
              <a:lnSpc>
                <a:spcPct val="160000"/>
              </a:lnSpc>
              <a:buNone/>
            </a:pPr>
            <a:endParaRPr lang="en-US" sz="2000" b="1" dirty="0">
              <a:latin typeface="Arial Narrow" pitchFamily="34" charset="0"/>
              <a:cs typeface="Arial" panose="020B0604020202020204" pitchFamily="34" charset="0"/>
            </a:endParaRPr>
          </a:p>
          <a:p>
            <a:pPr marL="0" indent="0" algn="ctr">
              <a:lnSpc>
                <a:spcPct val="160000"/>
              </a:lnSpc>
              <a:buNone/>
            </a:pPr>
            <a:endParaRPr lang="en-US" sz="2000" b="1" dirty="0">
              <a:latin typeface="Arial Narrow" pitchFamily="34" charset="0"/>
              <a:cs typeface="Arial" panose="020B0604020202020204" pitchFamily="34" charset="0"/>
            </a:endParaRPr>
          </a:p>
          <a:p>
            <a:pPr marL="0" indent="0" algn="ctr">
              <a:lnSpc>
                <a:spcPct val="160000"/>
              </a:lnSpc>
              <a:buNone/>
            </a:pPr>
            <a:r>
              <a:rPr lang="en-US" sz="4800" b="1" i="1" dirty="0">
                <a:solidFill>
                  <a:srgbClr val="F26522"/>
                </a:solidFill>
                <a:latin typeface="Arial Narrow" pitchFamily="34" charset="0"/>
                <a:cs typeface="Arial" panose="020B0604020202020204" pitchFamily="34" charset="0"/>
              </a:rPr>
              <a:t>BACKGROUND</a:t>
            </a:r>
            <a:endParaRPr lang="en-ZA" sz="4800" i="1" dirty="0">
              <a:solidFill>
                <a:srgbClr val="F26522"/>
              </a:solidFill>
              <a:cs typeface="Arial" panose="020B0604020202020204" pitchFamily="34" charset="0"/>
            </a:endParaRPr>
          </a:p>
        </p:txBody>
      </p:sp>
      <p:sp>
        <p:nvSpPr>
          <p:cNvPr id="4" name="Footer Placeholder 3"/>
          <p:cNvSpPr>
            <a:spLocks noGrp="1"/>
          </p:cNvSpPr>
          <p:nvPr>
            <p:ph type="ftr" sz="quarter" idx="11"/>
          </p:nvPr>
        </p:nvSpPr>
        <p:spPr/>
        <p:txBody>
          <a:bodyPr/>
          <a:lstStyle/>
          <a:p>
            <a:pPr algn="l"/>
            <a:r>
              <a:rPr lang="en-US" sz="900" i="1">
                <a:solidFill>
                  <a:schemeClr val="bg1">
                    <a:lumMod val="65000"/>
                  </a:schemeClr>
                </a:solidFill>
                <a:latin typeface="Arial" panose="020B0604020202020204" pitchFamily="34" charset="0"/>
                <a:cs typeface="Arial" panose="020B0604020202020204" pitchFamily="34" charset="0"/>
              </a:rPr>
              <a:t>Women In Tourism 18 August  2020 </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t>3</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0047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143" y="266700"/>
            <a:ext cx="8433707" cy="821871"/>
          </a:xfrm>
        </p:spPr>
        <p:txBody>
          <a:bodyPr>
            <a:normAutofit fontScale="90000"/>
          </a:bodyPr>
          <a:lstStyle/>
          <a:p>
            <a:pPr algn="ctr"/>
            <a:r>
              <a:rPr lang="en-ZA" dirty="0">
                <a:latin typeface="Arial Narrow" panose="020B0606020202030204" pitchFamily="34" charset="0"/>
              </a:rPr>
              <a:t/>
            </a:r>
            <a:br>
              <a:rPr lang="en-ZA" dirty="0">
                <a:latin typeface="Arial Narrow" panose="020B0606020202030204" pitchFamily="34" charset="0"/>
              </a:rPr>
            </a:br>
            <a:r>
              <a:rPr lang="en-ZA" dirty="0">
                <a:latin typeface="Arial Narrow" panose="020B0606020202030204" pitchFamily="34" charset="0"/>
              </a:rPr>
              <a:t>1.1 </a:t>
            </a:r>
            <a:r>
              <a:rPr lang="en-ZA" i="1" dirty="0">
                <a:latin typeface="Arial Narrow" panose="020B0606020202030204" pitchFamily="34" charset="0"/>
              </a:rPr>
              <a:t>The UNWTO Women Empowerment In the Tourism (</a:t>
            </a:r>
            <a:r>
              <a:rPr lang="en-ZA" i="1" dirty="0" err="1">
                <a:latin typeface="Arial Narrow" panose="020B0606020202030204" pitchFamily="34" charset="0"/>
              </a:rPr>
              <a:t>WEiT</a:t>
            </a:r>
            <a:r>
              <a:rPr lang="en-ZA" i="1" dirty="0">
                <a:latin typeface="Arial Narrow" panose="020B0606020202030204" pitchFamily="34" charset="0"/>
              </a:rPr>
              <a:t>) Sector Programme</a:t>
            </a:r>
            <a:br>
              <a:rPr lang="en-ZA" i="1" dirty="0">
                <a:latin typeface="Arial Narrow" panose="020B0606020202030204" pitchFamily="34" charset="0"/>
              </a:rPr>
            </a:br>
            <a:r>
              <a:rPr lang="en-ZA" sz="3200" b="1" i="1" dirty="0">
                <a:solidFill>
                  <a:srgbClr val="F26500"/>
                </a:solidFill>
              </a:rPr>
              <a:t/>
            </a:r>
            <a:br>
              <a:rPr lang="en-ZA" sz="3200" b="1" i="1" dirty="0">
                <a:solidFill>
                  <a:srgbClr val="F26500"/>
                </a:solidFill>
              </a:rPr>
            </a:br>
            <a:endParaRPr lang="en-ZA" sz="3200" b="1" i="1" dirty="0">
              <a:solidFill>
                <a:srgbClr val="F26500"/>
              </a:solidFill>
            </a:endParaRPr>
          </a:p>
        </p:txBody>
      </p:sp>
      <p:sp>
        <p:nvSpPr>
          <p:cNvPr id="3" name="Content Placeholder 2"/>
          <p:cNvSpPr>
            <a:spLocks noGrp="1"/>
          </p:cNvSpPr>
          <p:nvPr>
            <p:ph idx="4294967295"/>
          </p:nvPr>
        </p:nvSpPr>
        <p:spPr>
          <a:xfrm>
            <a:off x="341539" y="1262743"/>
            <a:ext cx="8294914" cy="4833257"/>
          </a:xfrm>
          <a:prstGeom prst="rect">
            <a:avLst/>
          </a:prstGeom>
        </p:spPr>
        <p:txBody>
          <a:bodyPr>
            <a:normAutofit lnSpcReduction="10000"/>
          </a:bodyPr>
          <a:lstStyle/>
          <a:p>
            <a:pPr lvl="0" algn="just">
              <a:buFont typeface="Wingdings" panose="05000000000000000000" pitchFamily="2" charset="2"/>
              <a:buChar char="§"/>
            </a:pPr>
            <a:r>
              <a:rPr lang="en-GB" dirty="0">
                <a:latin typeface="Arial Narrow" panose="020B0606020202030204" pitchFamily="34" charset="0"/>
              </a:rPr>
              <a:t>The UNWTO </a:t>
            </a:r>
            <a:r>
              <a:rPr lang="en-GB" dirty="0" err="1">
                <a:latin typeface="Arial Narrow" panose="020B0606020202030204" pitchFamily="34" charset="0"/>
              </a:rPr>
              <a:t>WEiT</a:t>
            </a:r>
            <a:r>
              <a:rPr lang="en-GB" dirty="0">
                <a:latin typeface="Arial Narrow" panose="020B0606020202030204" pitchFamily="34" charset="0"/>
              </a:rPr>
              <a:t> Programme commenced in 2010.</a:t>
            </a:r>
          </a:p>
          <a:p>
            <a:pPr lvl="0" algn="just">
              <a:buFont typeface="Wingdings" panose="05000000000000000000" pitchFamily="2" charset="2"/>
              <a:buChar char="§"/>
            </a:pPr>
            <a:r>
              <a:rPr lang="en-GB" dirty="0">
                <a:latin typeface="Arial Narrow" panose="020B0606020202030204" pitchFamily="34" charset="0"/>
              </a:rPr>
              <a:t>The </a:t>
            </a:r>
            <a:r>
              <a:rPr lang="en-GB" b="1" dirty="0">
                <a:latin typeface="Arial Narrow" panose="020B0606020202030204" pitchFamily="34" charset="0"/>
              </a:rPr>
              <a:t>First Global Report </a:t>
            </a:r>
            <a:r>
              <a:rPr lang="en-ZA" b="1" dirty="0">
                <a:latin typeface="Arial Narrow" panose="020B0606020202030204" pitchFamily="34" charset="0"/>
              </a:rPr>
              <a:t>on Women in Tourism</a:t>
            </a:r>
            <a:r>
              <a:rPr lang="en-ZA" dirty="0">
                <a:latin typeface="Arial Narrow" panose="020B0606020202030204" pitchFamily="34" charset="0"/>
              </a:rPr>
              <a:t>, was released in 2010 and it highlighted the value of the Tourism sector as an engine for economic development.</a:t>
            </a:r>
          </a:p>
          <a:p>
            <a:pPr lvl="0" algn="just">
              <a:buFont typeface="Wingdings" panose="05000000000000000000" pitchFamily="2" charset="2"/>
              <a:buChar char="§"/>
            </a:pPr>
            <a:r>
              <a:rPr lang="en-ZA" dirty="0">
                <a:latin typeface="Arial Narrow" panose="020B0606020202030204" pitchFamily="34" charset="0"/>
              </a:rPr>
              <a:t>The report indicated that the value of tourism does not translate into an equitable distribution of economic impacts between men and women in the sector, especially in the developing economies. </a:t>
            </a:r>
          </a:p>
          <a:p>
            <a:pPr lvl="0" algn="just">
              <a:buFont typeface="Wingdings" panose="05000000000000000000" pitchFamily="2" charset="2"/>
              <a:buChar char="§"/>
            </a:pPr>
            <a:r>
              <a:rPr lang="en-ZA" dirty="0">
                <a:latin typeface="Arial Narrow" panose="020B0606020202030204" pitchFamily="34" charset="0"/>
              </a:rPr>
              <a:t>The report also indicated that tourism growth presents challenges and opportunities for gender equality and women’s empowerment. </a:t>
            </a:r>
          </a:p>
          <a:p>
            <a:pPr lvl="0" algn="just">
              <a:buFont typeface="Wingdings" panose="05000000000000000000" pitchFamily="2" charset="2"/>
              <a:buChar char="§"/>
            </a:pPr>
            <a:r>
              <a:rPr lang="en-ZA" dirty="0">
                <a:latin typeface="Arial Narrow" panose="020B0606020202030204" pitchFamily="34" charset="0"/>
              </a:rPr>
              <a:t>While </a:t>
            </a:r>
            <a:r>
              <a:rPr lang="en-ZA" strike="sngStrike" dirty="0">
                <a:latin typeface="Arial Narrow" panose="020B0606020202030204" pitchFamily="34" charset="0"/>
              </a:rPr>
              <a:t>t</a:t>
            </a:r>
            <a:r>
              <a:rPr lang="en-ZA" dirty="0">
                <a:latin typeface="Arial Narrow" panose="020B0606020202030204" pitchFamily="34" charset="0"/>
              </a:rPr>
              <a:t>ourism presents a number of income generating activities for women because the jobs are flexible and able to be carried out at different locations, women are, however, faced with challenge of concentration in the low status, low paid, and precarious jobs in the sector.</a:t>
            </a:r>
            <a:endParaRPr lang="en-GB" dirty="0">
              <a:latin typeface="Arial Narrow" panose="020B0606020202030204" pitchFamily="34" charset="0"/>
            </a:endParaRPr>
          </a:p>
        </p:txBody>
      </p:sp>
      <p:sp>
        <p:nvSpPr>
          <p:cNvPr id="5" name="Slide Number Placeholder 4"/>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t>4</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algn="l"/>
            <a:r>
              <a:rPr lang="en-US" sz="900" i="1">
                <a:solidFill>
                  <a:schemeClr val="bg1">
                    <a:lumMod val="65000"/>
                  </a:schemeClr>
                </a:solidFill>
                <a:latin typeface="Arial" panose="020B0604020202020204" pitchFamily="34" charset="0"/>
                <a:cs typeface="Arial" panose="020B0604020202020204" pitchFamily="34" charset="0"/>
              </a:rPr>
              <a:t>Women In Tourism 18 August  2020 </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8182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143" y="365126"/>
            <a:ext cx="8433707" cy="723445"/>
          </a:xfrm>
        </p:spPr>
        <p:txBody>
          <a:bodyPr>
            <a:normAutofit fontScale="90000"/>
          </a:bodyPr>
          <a:lstStyle/>
          <a:p>
            <a:pPr algn="ctr"/>
            <a:r>
              <a:rPr lang="en-ZA" dirty="0">
                <a:latin typeface="Arial Narrow" panose="020B0606020202030204" pitchFamily="34" charset="0"/>
              </a:rPr>
              <a:t/>
            </a:r>
            <a:br>
              <a:rPr lang="en-ZA" dirty="0">
                <a:latin typeface="Arial Narrow" panose="020B0606020202030204" pitchFamily="34" charset="0"/>
              </a:rPr>
            </a:br>
            <a:r>
              <a:rPr lang="en-ZA" dirty="0">
                <a:latin typeface="Arial Narrow" panose="020B0606020202030204" pitchFamily="34" charset="0"/>
              </a:rPr>
              <a:t> </a:t>
            </a:r>
            <a:r>
              <a:rPr lang="en-ZA" i="1" dirty="0">
                <a:latin typeface="Arial Narrow" panose="020B0606020202030204" pitchFamily="34" charset="0"/>
              </a:rPr>
              <a:t>The </a:t>
            </a:r>
            <a:r>
              <a:rPr lang="en-ZA" i="1" dirty="0" err="1">
                <a:latin typeface="Arial Narrow" panose="020B0606020202030204" pitchFamily="34" charset="0"/>
              </a:rPr>
              <a:t>UNWTO</a:t>
            </a:r>
            <a:r>
              <a:rPr lang="en-ZA" i="1" dirty="0">
                <a:latin typeface="Arial Narrow" panose="020B0606020202030204" pitchFamily="34" charset="0"/>
              </a:rPr>
              <a:t> Women Empowerment In the Tourism (</a:t>
            </a:r>
            <a:r>
              <a:rPr lang="en-ZA" i="1" dirty="0" err="1">
                <a:latin typeface="Arial Narrow" panose="020B0606020202030204" pitchFamily="34" charset="0"/>
              </a:rPr>
              <a:t>WEiT</a:t>
            </a:r>
            <a:r>
              <a:rPr lang="en-ZA" i="1" dirty="0">
                <a:latin typeface="Arial Narrow" panose="020B0606020202030204" pitchFamily="34" charset="0"/>
              </a:rPr>
              <a:t>) Sector programme. (</a:t>
            </a:r>
            <a:r>
              <a:rPr lang="en-ZA" i="1" dirty="0" err="1">
                <a:latin typeface="Arial Narrow" panose="020B0606020202030204" pitchFamily="34" charset="0"/>
              </a:rPr>
              <a:t>Cont</a:t>
            </a:r>
            <a:r>
              <a:rPr lang="en-ZA" i="1" dirty="0">
                <a:latin typeface="Arial Narrow" panose="020B0606020202030204" pitchFamily="34" charset="0"/>
              </a:rPr>
              <a:t>…)</a:t>
            </a:r>
            <a:br>
              <a:rPr lang="en-ZA" i="1" dirty="0">
                <a:latin typeface="Arial Narrow" panose="020B0606020202030204" pitchFamily="34" charset="0"/>
              </a:rPr>
            </a:br>
            <a:r>
              <a:rPr lang="en-ZA" sz="3200" b="1" i="1" dirty="0">
                <a:solidFill>
                  <a:srgbClr val="F26500"/>
                </a:solidFill>
              </a:rPr>
              <a:t/>
            </a:r>
            <a:br>
              <a:rPr lang="en-ZA" sz="3200" b="1" i="1" dirty="0">
                <a:solidFill>
                  <a:srgbClr val="F26500"/>
                </a:solidFill>
              </a:rPr>
            </a:br>
            <a:endParaRPr lang="en-ZA" sz="3200" b="1" i="1" dirty="0">
              <a:solidFill>
                <a:srgbClr val="F26500"/>
              </a:solidFill>
            </a:endParaRPr>
          </a:p>
        </p:txBody>
      </p:sp>
      <p:sp>
        <p:nvSpPr>
          <p:cNvPr id="3" name="Content Placeholder 2"/>
          <p:cNvSpPr>
            <a:spLocks noGrp="1"/>
          </p:cNvSpPr>
          <p:nvPr>
            <p:ph idx="4294967295"/>
          </p:nvPr>
        </p:nvSpPr>
        <p:spPr>
          <a:xfrm>
            <a:off x="341539" y="1262743"/>
            <a:ext cx="8294914" cy="4833257"/>
          </a:xfrm>
          <a:prstGeom prst="rect">
            <a:avLst/>
          </a:prstGeom>
        </p:spPr>
        <p:txBody>
          <a:bodyPr>
            <a:normAutofit fontScale="92500"/>
          </a:bodyPr>
          <a:lstStyle/>
          <a:p>
            <a:pPr lvl="0" algn="just">
              <a:buFont typeface="Wingdings" panose="05000000000000000000" pitchFamily="2" charset="2"/>
              <a:buChar char="§"/>
            </a:pPr>
            <a:r>
              <a:rPr lang="en-US" b="1" dirty="0">
                <a:latin typeface="Arial Narrow" panose="020B0606020202030204" pitchFamily="34" charset="0"/>
              </a:rPr>
              <a:t>The Second  Edition  of the Global Report on Women in Tourism</a:t>
            </a:r>
            <a:r>
              <a:rPr lang="en-US" dirty="0">
                <a:latin typeface="Arial Narrow" panose="020B0606020202030204" pitchFamily="34" charset="0"/>
              </a:rPr>
              <a:t>, was presented at </a:t>
            </a:r>
            <a:r>
              <a:rPr lang="en-GB" dirty="0">
                <a:latin typeface="Arial Narrow" panose="020B0606020202030204" pitchFamily="34" charset="0"/>
              </a:rPr>
              <a:t>Regional Congress on Women Empowerment in Africa in the Tourism Sector in Ghana November, 2019.</a:t>
            </a:r>
          </a:p>
          <a:p>
            <a:pPr lvl="0" algn="just">
              <a:buFont typeface="Wingdings" panose="05000000000000000000" pitchFamily="2" charset="2"/>
              <a:buChar char="§"/>
            </a:pPr>
            <a:endParaRPr lang="en-GB" sz="1300" dirty="0">
              <a:latin typeface="Arial Narrow" panose="020B0606020202030204" pitchFamily="34" charset="0"/>
            </a:endParaRPr>
          </a:p>
          <a:p>
            <a:pPr algn="just">
              <a:buFont typeface="Wingdings" panose="05000000000000000000" pitchFamily="2" charset="2"/>
              <a:buChar char="§"/>
            </a:pPr>
            <a:r>
              <a:rPr lang="en-ZA" dirty="0">
                <a:latin typeface="Arial Narrow" panose="020B0606020202030204" pitchFamily="34" charset="0"/>
              </a:rPr>
              <a:t>The key findings of the </a:t>
            </a:r>
            <a:r>
              <a:rPr lang="en-US" b="1" dirty="0">
                <a:latin typeface="Arial Narrow" panose="020B0606020202030204" pitchFamily="34" charset="0"/>
              </a:rPr>
              <a:t>Second  Edition  of the Global Report on Women in Tourism</a:t>
            </a:r>
            <a:r>
              <a:rPr lang="en-ZA" dirty="0">
                <a:latin typeface="Arial Narrow" panose="020B0606020202030204" pitchFamily="34" charset="0"/>
              </a:rPr>
              <a:t> consider how the situation has evolved and provides a thorough assessment of tourism’s contribution towards the United Nations Sustainable Development Goal 5 to achieve gender equality and women’s empowerment.</a:t>
            </a:r>
          </a:p>
          <a:p>
            <a:pPr algn="just">
              <a:buFont typeface="Wingdings" panose="05000000000000000000" pitchFamily="2" charset="2"/>
              <a:buChar char="§"/>
            </a:pPr>
            <a:endParaRPr lang="en-ZA" sz="1300" dirty="0">
              <a:latin typeface="Arial Narrow" panose="020B0606020202030204" pitchFamily="34" charset="0"/>
            </a:endParaRPr>
          </a:p>
          <a:p>
            <a:pPr algn="just">
              <a:buFont typeface="Wingdings" panose="05000000000000000000" pitchFamily="2" charset="2"/>
              <a:buChar char="§"/>
            </a:pPr>
            <a:r>
              <a:rPr lang="en-ZA" dirty="0">
                <a:latin typeface="Arial Narrow" panose="020B0606020202030204" pitchFamily="34" charset="0"/>
              </a:rPr>
              <a:t> In addition, the </a:t>
            </a:r>
            <a:r>
              <a:rPr lang="en-US" b="1" dirty="0">
                <a:latin typeface="Arial Narrow" panose="020B0606020202030204" pitchFamily="34" charset="0"/>
              </a:rPr>
              <a:t>Second  Edition  of the Global Report on Women in Tourism </a:t>
            </a:r>
            <a:r>
              <a:rPr lang="en-ZA" dirty="0">
                <a:latin typeface="Arial Narrow" panose="020B0606020202030204" pitchFamily="34" charset="0"/>
              </a:rPr>
              <a:t>report has an extended geographical scope covering developed and developing countries, additional in-depth industry analysis and several case-studies that illustrate how women around the world are using tourism as a vehicle for empowerment and development.</a:t>
            </a:r>
          </a:p>
          <a:p>
            <a:pPr lvl="0">
              <a:buFont typeface="Wingdings" panose="05000000000000000000" pitchFamily="2" charset="2"/>
              <a:buChar char="§"/>
            </a:pPr>
            <a:endParaRPr lang="en-ZA" dirty="0">
              <a:latin typeface="Arial Narrow" panose="020B0606020202030204" pitchFamily="34" charset="0"/>
            </a:endParaRPr>
          </a:p>
          <a:p>
            <a:pPr marL="0" lvl="0" indent="0">
              <a:buNone/>
            </a:pPr>
            <a:endParaRPr lang="en-ZA" sz="2000" dirty="0">
              <a:cs typeface="Arial" panose="020B0604020202020204" pitchFamily="34" charset="0"/>
            </a:endParaRPr>
          </a:p>
        </p:txBody>
      </p:sp>
      <p:sp>
        <p:nvSpPr>
          <p:cNvPr id="5" name="Slide Number Placeholder 4"/>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t>5</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algn="l"/>
            <a:r>
              <a:rPr lang="en-US" sz="900" i="1">
                <a:solidFill>
                  <a:schemeClr val="bg1">
                    <a:lumMod val="65000"/>
                  </a:schemeClr>
                </a:solidFill>
                <a:latin typeface="Arial" panose="020B0604020202020204" pitchFamily="34" charset="0"/>
                <a:cs typeface="Arial" panose="020B0604020202020204" pitchFamily="34" charset="0"/>
              </a:rPr>
              <a:t>Women In Tourism 18 August  2020 </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814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143" y="365126"/>
            <a:ext cx="8433707" cy="723445"/>
          </a:xfrm>
        </p:spPr>
        <p:txBody>
          <a:bodyPr>
            <a:normAutofit fontScale="90000"/>
          </a:bodyPr>
          <a:lstStyle/>
          <a:p>
            <a:pPr algn="ctr"/>
            <a:r>
              <a:rPr lang="en-ZA" dirty="0">
                <a:latin typeface="Arial Narrow" panose="020B0606020202030204" pitchFamily="34" charset="0"/>
              </a:rPr>
              <a:t/>
            </a:r>
            <a:br>
              <a:rPr lang="en-ZA" dirty="0">
                <a:latin typeface="Arial Narrow" panose="020B0606020202030204" pitchFamily="34" charset="0"/>
              </a:rPr>
            </a:br>
            <a:r>
              <a:rPr lang="en-ZA" dirty="0">
                <a:latin typeface="Arial Narrow" panose="020B0606020202030204" pitchFamily="34" charset="0"/>
              </a:rPr>
              <a:t> </a:t>
            </a:r>
            <a:r>
              <a:rPr lang="en-ZA" i="1" dirty="0">
                <a:latin typeface="Arial Narrow" panose="020B0606020202030204" pitchFamily="34" charset="0"/>
              </a:rPr>
              <a:t>The </a:t>
            </a:r>
            <a:r>
              <a:rPr lang="en-ZA" i="1" dirty="0" err="1">
                <a:latin typeface="Arial Narrow" panose="020B0606020202030204" pitchFamily="34" charset="0"/>
              </a:rPr>
              <a:t>UNWTO</a:t>
            </a:r>
            <a:r>
              <a:rPr lang="en-ZA" i="1" dirty="0">
                <a:latin typeface="Arial Narrow" panose="020B0606020202030204" pitchFamily="34" charset="0"/>
              </a:rPr>
              <a:t> Women Empowerment In the Tourism (</a:t>
            </a:r>
            <a:r>
              <a:rPr lang="en-ZA" i="1" dirty="0" err="1">
                <a:latin typeface="Arial Narrow" panose="020B0606020202030204" pitchFamily="34" charset="0"/>
              </a:rPr>
              <a:t>WEiT</a:t>
            </a:r>
            <a:r>
              <a:rPr lang="en-ZA" i="1" dirty="0">
                <a:latin typeface="Arial Narrow" panose="020B0606020202030204" pitchFamily="34" charset="0"/>
              </a:rPr>
              <a:t>) Sector programme. (</a:t>
            </a:r>
            <a:r>
              <a:rPr lang="en-ZA" i="1" dirty="0" err="1">
                <a:latin typeface="Arial Narrow" panose="020B0606020202030204" pitchFamily="34" charset="0"/>
              </a:rPr>
              <a:t>Cont</a:t>
            </a:r>
            <a:r>
              <a:rPr lang="en-ZA" i="1" dirty="0">
                <a:latin typeface="Arial Narrow" panose="020B0606020202030204" pitchFamily="34" charset="0"/>
              </a:rPr>
              <a:t>…)</a:t>
            </a:r>
            <a:br>
              <a:rPr lang="en-ZA" i="1" dirty="0">
                <a:latin typeface="Arial Narrow" panose="020B0606020202030204" pitchFamily="34" charset="0"/>
              </a:rPr>
            </a:br>
            <a:r>
              <a:rPr lang="en-ZA" sz="3200" b="1" i="1" dirty="0">
                <a:solidFill>
                  <a:srgbClr val="F26500"/>
                </a:solidFill>
              </a:rPr>
              <a:t/>
            </a:r>
            <a:br>
              <a:rPr lang="en-ZA" sz="3200" b="1" i="1" dirty="0">
                <a:solidFill>
                  <a:srgbClr val="F26500"/>
                </a:solidFill>
              </a:rPr>
            </a:br>
            <a:endParaRPr lang="en-ZA" sz="3200" b="1" i="1" dirty="0">
              <a:solidFill>
                <a:srgbClr val="F26500"/>
              </a:solidFill>
            </a:endParaRPr>
          </a:p>
        </p:txBody>
      </p:sp>
      <p:sp>
        <p:nvSpPr>
          <p:cNvPr id="3" name="Content Placeholder 2"/>
          <p:cNvSpPr>
            <a:spLocks noGrp="1"/>
          </p:cNvSpPr>
          <p:nvPr>
            <p:ph idx="4294967295"/>
          </p:nvPr>
        </p:nvSpPr>
        <p:spPr>
          <a:xfrm>
            <a:off x="341539" y="1262743"/>
            <a:ext cx="8294914" cy="4833257"/>
          </a:xfrm>
          <a:prstGeom prst="rect">
            <a:avLst/>
          </a:prstGeom>
        </p:spPr>
        <p:txBody>
          <a:bodyPr>
            <a:normAutofit lnSpcReduction="10000"/>
          </a:bodyPr>
          <a:lstStyle/>
          <a:p>
            <a:pPr marL="0" indent="0">
              <a:buNone/>
            </a:pPr>
            <a:r>
              <a:rPr lang="en-ZA" sz="2000" b="1" i="1" dirty="0">
                <a:latin typeface="Arial Narrow" panose="020B0606020202030204" pitchFamily="34" charset="0"/>
              </a:rPr>
              <a:t>The key findings of the </a:t>
            </a:r>
            <a:r>
              <a:rPr lang="en-US" sz="2000" b="1" dirty="0">
                <a:latin typeface="Arial Narrow" panose="020B0606020202030204" pitchFamily="34" charset="0"/>
              </a:rPr>
              <a:t>Second Edition  of the Global Report on Women in Tourism s</a:t>
            </a:r>
            <a:r>
              <a:rPr lang="en-ZA" sz="2000" b="1" i="1" dirty="0">
                <a:latin typeface="Arial Narrow" panose="020B0606020202030204" pitchFamily="34" charset="0"/>
              </a:rPr>
              <a:t>how that:</a:t>
            </a:r>
          </a:p>
          <a:p>
            <a:pPr marL="0" indent="0">
              <a:buNone/>
            </a:pPr>
            <a:endParaRPr lang="en-ZA" sz="1000" b="1" i="1" dirty="0">
              <a:latin typeface="Arial Narrow" panose="020B0606020202030204" pitchFamily="34" charset="0"/>
            </a:endParaRPr>
          </a:p>
          <a:p>
            <a:pPr lvl="1" algn="just"/>
            <a:r>
              <a:rPr lang="en-ZA" dirty="0">
                <a:latin typeface="Arial Narrow" panose="020B0606020202030204" pitchFamily="34" charset="0"/>
              </a:rPr>
              <a:t>The majority of the tourism workforce worldwide is female: 54% of people employed in tourism are women compared to 39% in the broader economy.</a:t>
            </a:r>
          </a:p>
          <a:p>
            <a:pPr lvl="1" algn="just"/>
            <a:r>
              <a:rPr lang="en-ZA" dirty="0">
                <a:latin typeface="Arial Narrow" panose="020B0606020202030204" pitchFamily="34" charset="0"/>
              </a:rPr>
              <a:t>The wage-gap is smaller in the tourism industry - Women in tourism earn 14.7 % less than men.</a:t>
            </a:r>
          </a:p>
          <a:p>
            <a:pPr lvl="1" algn="just"/>
            <a:r>
              <a:rPr lang="en-ZA" dirty="0">
                <a:latin typeface="Arial Narrow" panose="020B0606020202030204" pitchFamily="34" charset="0"/>
              </a:rPr>
              <a:t>Tourism offers women greater opportunities for leadership roles – 23% of tourism Ministers are female compared to 20.7 % of Ministers overall.</a:t>
            </a:r>
          </a:p>
          <a:p>
            <a:pPr lvl="1" algn="just"/>
            <a:r>
              <a:rPr lang="en-ZA" dirty="0">
                <a:latin typeface="Arial Narrow" panose="020B0606020202030204" pitchFamily="34" charset="0"/>
              </a:rPr>
              <a:t>More and more women are challenging gender stereotypes in the sector and assuming roles once dominated by men such as tour guides.</a:t>
            </a:r>
          </a:p>
          <a:p>
            <a:pPr lvl="1" algn="just"/>
            <a:r>
              <a:rPr lang="en-ZA" dirty="0">
                <a:latin typeface="Arial Narrow" panose="020B0606020202030204" pitchFamily="34" charset="0"/>
              </a:rPr>
              <a:t>Technology is an important factor for empowerment, providing women with more training opportunities and stimulating female entrepreneurship through easier access to the tourism market.</a:t>
            </a:r>
          </a:p>
          <a:p>
            <a:pPr lvl="1" algn="just"/>
            <a:r>
              <a:rPr lang="en-ZA" dirty="0">
                <a:latin typeface="Arial Narrow" panose="020B0606020202030204" pitchFamily="34" charset="0"/>
              </a:rPr>
              <a:t>Policy-makers are more aware of the importance of gender equality in tourism and putting measures in place to ensure women fairly share the benefits that tourism can bring.</a:t>
            </a:r>
          </a:p>
          <a:p>
            <a:pPr lvl="1"/>
            <a:endParaRPr lang="en-ZA" dirty="0"/>
          </a:p>
          <a:p>
            <a:pPr lvl="0">
              <a:buFont typeface="Wingdings" panose="05000000000000000000" pitchFamily="2" charset="2"/>
              <a:buChar char="§"/>
            </a:pPr>
            <a:endParaRPr lang="en-ZA" dirty="0">
              <a:latin typeface="Arial Narrow" panose="020B0606020202030204" pitchFamily="34" charset="0"/>
            </a:endParaRPr>
          </a:p>
          <a:p>
            <a:pPr marL="0" lvl="0" indent="0">
              <a:buNone/>
            </a:pPr>
            <a:endParaRPr lang="en-ZA" sz="2000" dirty="0">
              <a:cs typeface="Arial" panose="020B0604020202020204" pitchFamily="34" charset="0"/>
            </a:endParaRPr>
          </a:p>
        </p:txBody>
      </p:sp>
      <p:sp>
        <p:nvSpPr>
          <p:cNvPr id="5" name="Slide Number Placeholder 4"/>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t>6</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algn="l"/>
            <a:r>
              <a:rPr lang="en-US" sz="900" i="1">
                <a:solidFill>
                  <a:schemeClr val="bg1">
                    <a:lumMod val="65000"/>
                  </a:schemeClr>
                </a:solidFill>
                <a:latin typeface="Arial" panose="020B0604020202020204" pitchFamily="34" charset="0"/>
                <a:cs typeface="Arial" panose="020B0604020202020204" pitchFamily="34" charset="0"/>
              </a:rPr>
              <a:t>Women In Tourism 18 August  2020 </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4321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143" y="281354"/>
            <a:ext cx="8433707" cy="590843"/>
          </a:xfrm>
        </p:spPr>
        <p:txBody>
          <a:bodyPr>
            <a:normAutofit fontScale="90000"/>
          </a:bodyPr>
          <a:lstStyle/>
          <a:p>
            <a:r>
              <a:rPr lang="en-ZA" dirty="0">
                <a:latin typeface="Arial Narrow" panose="020B0606020202030204" pitchFamily="34" charset="0"/>
              </a:rPr>
              <a:t/>
            </a:r>
            <a:br>
              <a:rPr lang="en-ZA" dirty="0">
                <a:latin typeface="Arial Narrow" panose="020B0606020202030204" pitchFamily="34" charset="0"/>
              </a:rPr>
            </a:br>
            <a:r>
              <a:rPr lang="en-ZA" dirty="0">
                <a:latin typeface="Arial Narrow" panose="020B0606020202030204" pitchFamily="34" charset="0"/>
              </a:rPr>
              <a:t/>
            </a:r>
            <a:br>
              <a:rPr lang="en-ZA" dirty="0">
                <a:latin typeface="Arial Narrow" panose="020B0606020202030204" pitchFamily="34" charset="0"/>
              </a:rPr>
            </a:br>
            <a:r>
              <a:rPr lang="en-ZA" dirty="0">
                <a:latin typeface="Arial Narrow" panose="020B0606020202030204" pitchFamily="34" charset="0"/>
              </a:rPr>
              <a:t/>
            </a:r>
            <a:br>
              <a:rPr lang="en-ZA" dirty="0">
                <a:latin typeface="Arial Narrow" panose="020B0606020202030204" pitchFamily="34" charset="0"/>
              </a:rPr>
            </a:br>
            <a:r>
              <a:rPr lang="en-ZA" i="1" dirty="0">
                <a:latin typeface="Arial Narrow" panose="020B0606020202030204" pitchFamily="34" charset="0"/>
              </a:rPr>
              <a:t>Objectives of  the UNWTO Women Empowerment In the Tourism (</a:t>
            </a:r>
            <a:r>
              <a:rPr lang="en-ZA" i="1" dirty="0" err="1">
                <a:latin typeface="Arial Narrow" panose="020B0606020202030204" pitchFamily="34" charset="0"/>
              </a:rPr>
              <a:t>WEiT</a:t>
            </a:r>
            <a:r>
              <a:rPr lang="en-ZA" i="1" dirty="0">
                <a:latin typeface="Arial Narrow" panose="020B0606020202030204" pitchFamily="34" charset="0"/>
              </a:rPr>
              <a:t>) Sector programme for 2020</a:t>
            </a:r>
            <a:br>
              <a:rPr lang="en-ZA" i="1" dirty="0">
                <a:latin typeface="Arial Narrow" panose="020B0606020202030204" pitchFamily="34" charset="0"/>
              </a:rPr>
            </a:br>
            <a:r>
              <a:rPr lang="en-ZA" i="1" dirty="0">
                <a:latin typeface="Arial Narrow" panose="020B0606020202030204" pitchFamily="34" charset="0"/>
              </a:rPr>
              <a:t/>
            </a:r>
            <a:br>
              <a:rPr lang="en-ZA" i="1" dirty="0">
                <a:latin typeface="Arial Narrow" panose="020B0606020202030204" pitchFamily="34" charset="0"/>
              </a:rPr>
            </a:br>
            <a:r>
              <a:rPr lang="en-ZA" sz="3200" b="1" dirty="0">
                <a:solidFill>
                  <a:srgbClr val="F26500"/>
                </a:solidFill>
                <a:latin typeface="Gill Sans MT" panose="020B0502020104020203" pitchFamily="34" charset="0"/>
              </a:rPr>
              <a:t/>
            </a:r>
            <a:br>
              <a:rPr lang="en-ZA" sz="3200" b="1" dirty="0">
                <a:solidFill>
                  <a:srgbClr val="F26500"/>
                </a:solidFill>
                <a:latin typeface="Gill Sans MT" panose="020B0502020104020203" pitchFamily="34" charset="0"/>
              </a:rPr>
            </a:br>
            <a:endParaRPr lang="en-ZA" sz="3200" b="1" dirty="0">
              <a:solidFill>
                <a:srgbClr val="F26500"/>
              </a:solidFill>
              <a:latin typeface="Gill Sans MT" panose="020B0502020104020203" pitchFamily="34" charset="0"/>
            </a:endParaRPr>
          </a:p>
        </p:txBody>
      </p:sp>
      <p:sp>
        <p:nvSpPr>
          <p:cNvPr id="3" name="Content Placeholder 2"/>
          <p:cNvSpPr>
            <a:spLocks noGrp="1"/>
          </p:cNvSpPr>
          <p:nvPr>
            <p:ph idx="4294967295"/>
          </p:nvPr>
        </p:nvSpPr>
        <p:spPr>
          <a:xfrm>
            <a:off x="272143" y="1236818"/>
            <a:ext cx="8639175" cy="5234319"/>
          </a:xfrm>
          <a:prstGeom prst="rect">
            <a:avLst/>
          </a:prstGeom>
        </p:spPr>
        <p:txBody>
          <a:bodyPr>
            <a:normAutofit/>
          </a:bodyPr>
          <a:lstStyle/>
          <a:p>
            <a:pPr marL="0" indent="0" algn="just">
              <a:buNone/>
            </a:pPr>
            <a:r>
              <a:rPr lang="en-US" dirty="0">
                <a:latin typeface="Arial Narrow" panose="020B0606020202030204" pitchFamily="34" charset="0"/>
              </a:rPr>
              <a:t>The </a:t>
            </a:r>
            <a:r>
              <a:rPr lang="en-US" b="1" dirty="0">
                <a:latin typeface="Arial Narrow" panose="020B0606020202030204" pitchFamily="34" charset="0"/>
              </a:rPr>
              <a:t>Second  Edition  of the Global Report on Women in Tourism h</a:t>
            </a:r>
            <a:r>
              <a:rPr lang="en-US" dirty="0">
                <a:latin typeface="Arial Narrow" panose="020B0606020202030204" pitchFamily="34" charset="0"/>
              </a:rPr>
              <a:t>as adopted an </a:t>
            </a:r>
            <a:r>
              <a:rPr lang="en-US" b="1" dirty="0">
                <a:latin typeface="Arial Narrow" panose="020B0606020202030204" pitchFamily="34" charset="0"/>
              </a:rPr>
              <a:t>Action Plan </a:t>
            </a:r>
            <a:r>
              <a:rPr lang="en-US" dirty="0">
                <a:latin typeface="Arial Narrow" panose="020B0606020202030204" pitchFamily="34" charset="0"/>
              </a:rPr>
              <a:t>wherein policymakers, businesses, national and local government authorities, cooperatives, international organizations and NGOs operating in the tourism sector are encouraged to implement </a:t>
            </a:r>
            <a:r>
              <a:rPr lang="en-US" dirty="0" err="1">
                <a:latin typeface="Arial Narrow" panose="020B0606020202030204" pitchFamily="34" charset="0"/>
              </a:rPr>
              <a:t>programmes</a:t>
            </a:r>
            <a:r>
              <a:rPr lang="en-US" dirty="0">
                <a:latin typeface="Arial Narrow" panose="020B0606020202030204" pitchFamily="34" charset="0"/>
              </a:rPr>
              <a:t> and initiatives in six (6) focus areas:</a:t>
            </a:r>
          </a:p>
          <a:p>
            <a:pPr marL="1257300" lvl="2" indent="-342900">
              <a:buFont typeface="+mj-lt"/>
              <a:buAutoNum type="arabicPeriod"/>
            </a:pPr>
            <a:r>
              <a:rPr lang="en-US" sz="2400" b="1" i="1" dirty="0">
                <a:latin typeface="Arial Narrow" panose="020B0606020202030204" pitchFamily="34" charset="0"/>
              </a:rPr>
              <a:t>Employment</a:t>
            </a:r>
            <a:endParaRPr lang="en-ZA" sz="2400" b="1" i="1" dirty="0">
              <a:latin typeface="Arial Narrow" panose="020B0606020202030204" pitchFamily="34" charset="0"/>
            </a:endParaRPr>
          </a:p>
          <a:p>
            <a:pPr marL="1257300" lvl="2" indent="-342900">
              <a:buFont typeface="+mj-lt"/>
              <a:buAutoNum type="arabicPeriod"/>
            </a:pPr>
            <a:r>
              <a:rPr lang="en-US" sz="2400" b="1" i="1" dirty="0">
                <a:latin typeface="Arial Narrow" panose="020B0606020202030204" pitchFamily="34" charset="0"/>
              </a:rPr>
              <a:t>Entrepreneurship</a:t>
            </a:r>
            <a:endParaRPr lang="en-ZA" sz="2400" b="1" i="1" dirty="0">
              <a:latin typeface="Arial Narrow" panose="020B0606020202030204" pitchFamily="34" charset="0"/>
            </a:endParaRPr>
          </a:p>
          <a:p>
            <a:pPr marL="1257300" lvl="2" indent="-342900">
              <a:buFont typeface="+mj-lt"/>
              <a:buAutoNum type="arabicPeriod"/>
            </a:pPr>
            <a:r>
              <a:rPr lang="en-US" sz="2400" b="1" i="1" dirty="0">
                <a:latin typeface="Arial Narrow" panose="020B0606020202030204" pitchFamily="34" charset="0"/>
              </a:rPr>
              <a:t>Leadership, policy and decision-making</a:t>
            </a:r>
            <a:endParaRPr lang="en-ZA" sz="2400" b="1" i="1" dirty="0">
              <a:latin typeface="Arial Narrow" panose="020B0606020202030204" pitchFamily="34" charset="0"/>
            </a:endParaRPr>
          </a:p>
          <a:p>
            <a:pPr marL="1257300" lvl="2" indent="-342900">
              <a:buFont typeface="+mj-lt"/>
              <a:buAutoNum type="arabicPeriod"/>
            </a:pPr>
            <a:r>
              <a:rPr lang="en-US" sz="2400" b="1" i="1" dirty="0">
                <a:latin typeface="Arial Narrow" panose="020B0606020202030204" pitchFamily="34" charset="0"/>
              </a:rPr>
              <a:t>Education and training</a:t>
            </a:r>
            <a:endParaRPr lang="en-ZA" sz="2400" b="1" i="1" dirty="0">
              <a:latin typeface="Arial Narrow" panose="020B0606020202030204" pitchFamily="34" charset="0"/>
            </a:endParaRPr>
          </a:p>
          <a:p>
            <a:pPr marL="1257300" lvl="2" indent="-342900">
              <a:buFont typeface="+mj-lt"/>
              <a:buAutoNum type="arabicPeriod"/>
            </a:pPr>
            <a:r>
              <a:rPr lang="en-US" sz="2400" b="1" i="1" dirty="0">
                <a:latin typeface="Arial Narrow" panose="020B0606020202030204" pitchFamily="34" charset="0"/>
              </a:rPr>
              <a:t>Community and civil society</a:t>
            </a:r>
            <a:endParaRPr lang="en-ZA" sz="2400" b="1" i="1" dirty="0">
              <a:latin typeface="Arial Narrow" panose="020B0606020202030204" pitchFamily="34" charset="0"/>
            </a:endParaRPr>
          </a:p>
          <a:p>
            <a:pPr marL="1257300" lvl="2" indent="-342900">
              <a:buFont typeface="+mj-lt"/>
              <a:buAutoNum type="arabicPeriod"/>
            </a:pPr>
            <a:r>
              <a:rPr lang="en-US" sz="2400" b="1" i="1" dirty="0">
                <a:latin typeface="Arial Narrow" panose="020B0606020202030204" pitchFamily="34" charset="0"/>
              </a:rPr>
              <a:t>Measurement for better policies</a:t>
            </a:r>
          </a:p>
          <a:p>
            <a:pPr marL="1257300" lvl="2" indent="-342900">
              <a:buFont typeface="+mj-lt"/>
              <a:buAutoNum type="arabicPeriod"/>
            </a:pPr>
            <a:endParaRPr lang="en-US" sz="1100" dirty="0">
              <a:latin typeface="Arial Narrow" panose="020B0606020202030204" pitchFamily="34" charset="0"/>
            </a:endParaRPr>
          </a:p>
          <a:p>
            <a:pPr marL="266700" lvl="2" indent="0">
              <a:buNone/>
            </a:pPr>
            <a:r>
              <a:rPr lang="en-US" b="1" i="1" dirty="0">
                <a:latin typeface="Arial Narrow" panose="020B0606020202030204" pitchFamily="34" charset="0"/>
              </a:rPr>
              <a:t>The full report is available at:   </a:t>
            </a:r>
            <a:r>
              <a:rPr lang="en-US" i="1" dirty="0">
                <a:latin typeface="Arial Narrow" panose="020B0606020202030204" pitchFamily="34" charset="0"/>
              </a:rPr>
              <a:t>https://www.e-unwto.org/doi/book/10.18111/9789284420384 - IP Address:62.97.100.84</a:t>
            </a:r>
            <a:endParaRPr lang="en-ZA" sz="2400" i="1" dirty="0">
              <a:latin typeface="Arial Narrow" panose="020B0606020202030204" pitchFamily="34" charset="0"/>
            </a:endParaRPr>
          </a:p>
        </p:txBody>
      </p:sp>
      <p:sp>
        <p:nvSpPr>
          <p:cNvPr id="5" name="Slide Number Placeholder 4"/>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t>7</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algn="l"/>
            <a:r>
              <a:rPr lang="en-US" sz="900" i="1">
                <a:solidFill>
                  <a:schemeClr val="bg1">
                    <a:lumMod val="65000"/>
                  </a:schemeClr>
                </a:solidFill>
                <a:latin typeface="Arial" panose="020B0604020202020204" pitchFamily="34" charset="0"/>
                <a:cs typeface="Arial" panose="020B0604020202020204" pitchFamily="34" charset="0"/>
              </a:rPr>
              <a:t>Women In Tourism 18 August  2020 </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5837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B288B95-3CC4-48A0-98E9-49AC14EB9A6F}"/>
              </a:ext>
            </a:extLst>
          </p:cNvPr>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8</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FD088992-AFFC-4BF2-93E6-386DF09B789E}"/>
              </a:ext>
            </a:extLst>
          </p:cNvPr>
          <p:cNvSpPr>
            <a:spLocks noGrp="1"/>
          </p:cNvSpPr>
          <p:nvPr>
            <p:ph type="title"/>
          </p:nvPr>
        </p:nvSpPr>
        <p:spPr>
          <a:xfrm>
            <a:off x="250370" y="161698"/>
            <a:ext cx="8643260" cy="985612"/>
          </a:xfrm>
        </p:spPr>
        <p:txBody>
          <a:bodyPr/>
          <a:lstStyle/>
          <a:p>
            <a:pPr algn="ctr"/>
            <a:r>
              <a:rPr lang="en-ZA" i="1" dirty="0">
                <a:latin typeface="Arial Narrow" panose="020B0606020202030204" pitchFamily="34" charset="0"/>
              </a:rPr>
              <a:t>1.2   </a:t>
            </a:r>
            <a:r>
              <a:rPr lang="en-ZA" i="1" dirty="0">
                <a:solidFill>
                  <a:srgbClr val="F26500"/>
                </a:solidFill>
                <a:latin typeface="Arial Narrow" panose="020B0606020202030204" pitchFamily="34" charset="0"/>
              </a:rPr>
              <a:t>South Africa: Women In Tourism (</a:t>
            </a:r>
            <a:r>
              <a:rPr lang="en-ZA" i="1" dirty="0" err="1">
                <a:solidFill>
                  <a:srgbClr val="F26500"/>
                </a:solidFill>
                <a:latin typeface="Arial Narrow" panose="020B0606020202030204" pitchFamily="34" charset="0"/>
              </a:rPr>
              <a:t>WiT</a:t>
            </a:r>
            <a:r>
              <a:rPr lang="en-ZA" i="1" dirty="0">
                <a:solidFill>
                  <a:srgbClr val="F26500"/>
                </a:solidFill>
                <a:latin typeface="Arial Narrow" panose="020B0606020202030204" pitchFamily="34" charset="0"/>
              </a:rPr>
              <a:t>) Programme</a:t>
            </a:r>
            <a:endParaRPr lang="en-ZA" dirty="0">
              <a:solidFill>
                <a:srgbClr val="F26500"/>
              </a:solidFill>
            </a:endParaRPr>
          </a:p>
        </p:txBody>
      </p:sp>
      <p:sp>
        <p:nvSpPr>
          <p:cNvPr id="5" name="Content Placeholder 4">
            <a:extLst>
              <a:ext uri="{FF2B5EF4-FFF2-40B4-BE49-F238E27FC236}">
                <a16:creationId xmlns:a16="http://schemas.microsoft.com/office/drawing/2014/main" id="{55AFDD7F-0046-42BB-8490-81BD484E82A4}"/>
              </a:ext>
            </a:extLst>
          </p:cNvPr>
          <p:cNvSpPr>
            <a:spLocks noGrp="1"/>
          </p:cNvSpPr>
          <p:nvPr>
            <p:ph idx="1"/>
          </p:nvPr>
        </p:nvSpPr>
        <p:spPr>
          <a:xfrm>
            <a:off x="250370" y="1427317"/>
            <a:ext cx="8264979" cy="4929033"/>
          </a:xfrm>
        </p:spPr>
        <p:txBody>
          <a:bodyPr>
            <a:normAutofit/>
          </a:bodyPr>
          <a:lstStyle/>
          <a:p>
            <a:pPr algn="just"/>
            <a:r>
              <a:rPr lang="en-GB" sz="2600" dirty="0">
                <a:latin typeface="Arial Narrow" panose="020B0606020202030204" pitchFamily="34" charset="0"/>
              </a:rPr>
              <a:t>The Women in Tourism (</a:t>
            </a:r>
            <a:r>
              <a:rPr lang="en-GB" sz="2600" dirty="0" err="1">
                <a:latin typeface="Arial Narrow" panose="020B0606020202030204" pitchFamily="34" charset="0"/>
              </a:rPr>
              <a:t>WiT</a:t>
            </a:r>
            <a:r>
              <a:rPr lang="en-GB" sz="2600" dirty="0">
                <a:latin typeface="Arial Narrow" panose="020B0606020202030204" pitchFamily="34" charset="0"/>
              </a:rPr>
              <a:t>) Programme commenced </a:t>
            </a:r>
            <a:r>
              <a:rPr lang="en-ZA" sz="2600" dirty="0">
                <a:latin typeface="Arial Narrow" panose="020B0606020202030204" pitchFamily="34" charset="0"/>
              </a:rPr>
              <a:t>in 2013 as a platform to drive initiatives and programmes that support the development, empowerment and networking opportunities for  women in the tourism sector. </a:t>
            </a:r>
          </a:p>
          <a:p>
            <a:pPr algn="just"/>
            <a:endParaRPr lang="en-ZA" sz="1050" dirty="0">
              <a:latin typeface="Arial Narrow" panose="020B0606020202030204" pitchFamily="34" charset="0"/>
            </a:endParaRPr>
          </a:p>
          <a:p>
            <a:pPr algn="just"/>
            <a:r>
              <a:rPr lang="en-GB" sz="2600" dirty="0">
                <a:latin typeface="Arial Narrow" panose="020B0606020202030204" pitchFamily="34" charset="0"/>
              </a:rPr>
              <a:t>The aim of the programme is to create a conversation platform for advancing transformation and integration of women from different socio-economic backgrounds within the sector.</a:t>
            </a:r>
          </a:p>
          <a:p>
            <a:pPr algn="just"/>
            <a:endParaRPr lang="en-GB" sz="1050" dirty="0">
              <a:latin typeface="Arial Narrow" panose="020B0606020202030204" pitchFamily="34" charset="0"/>
            </a:endParaRPr>
          </a:p>
          <a:p>
            <a:pPr algn="just"/>
            <a:r>
              <a:rPr lang="en-US" sz="2600" dirty="0">
                <a:latin typeface="Arial Narrow" panose="020B0606020202030204" pitchFamily="34" charset="0"/>
              </a:rPr>
              <a:t>The main focus areas include training on personal development, supporting women to develop a competitive advantage in their businesses and provision of capacity building initiatives as prioritized by each Chapter</a:t>
            </a:r>
            <a:r>
              <a:rPr lang="en-US" dirty="0">
                <a:latin typeface="Arial Narrow" panose="020B0606020202030204" pitchFamily="34" charset="0"/>
              </a:rPr>
              <a:t>.</a:t>
            </a:r>
            <a:endParaRPr lang="en-ZA" dirty="0">
              <a:solidFill>
                <a:srgbClr val="FF0000"/>
              </a:solidFill>
              <a:latin typeface="Arial Narrow" panose="020B0606020202030204" pitchFamily="34" charset="0"/>
            </a:endParaRPr>
          </a:p>
        </p:txBody>
      </p:sp>
      <p:sp>
        <p:nvSpPr>
          <p:cNvPr id="2" name="Footer Placeholder 1"/>
          <p:cNvSpPr>
            <a:spLocks noGrp="1"/>
          </p:cNvSpPr>
          <p:nvPr>
            <p:ph type="ftr" sz="quarter" idx="11"/>
          </p:nvPr>
        </p:nvSpPr>
        <p:spPr/>
        <p:txBody>
          <a:bodyPr/>
          <a:lstStyle/>
          <a:p>
            <a:pPr algn="l"/>
            <a:r>
              <a:rPr lang="en-US" sz="900" i="1">
                <a:solidFill>
                  <a:schemeClr val="bg1">
                    <a:lumMod val="65000"/>
                  </a:schemeClr>
                </a:solidFill>
                <a:latin typeface="Arial" panose="020B0604020202020204" pitchFamily="34" charset="0"/>
                <a:cs typeface="Arial" panose="020B0604020202020204" pitchFamily="34" charset="0"/>
              </a:rPr>
              <a:t>Women In Tourism 18 August  2020 </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3404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lgn="l"/>
            <a:r>
              <a:rPr lang="en-US" sz="900" i="1">
                <a:solidFill>
                  <a:schemeClr val="bg1">
                    <a:lumMod val="65000"/>
                  </a:schemeClr>
                </a:solidFill>
                <a:latin typeface="Arial" panose="020B0604020202020204" pitchFamily="34" charset="0"/>
                <a:cs typeface="Arial" panose="020B0604020202020204" pitchFamily="34" charset="0"/>
              </a:rPr>
              <a:t>Women In Tourism 18 August  2020 </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9</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p:txBody>
          <a:bodyPr>
            <a:normAutofit/>
          </a:bodyPr>
          <a:lstStyle/>
          <a:p>
            <a:pPr algn="ctr"/>
            <a:r>
              <a:rPr lang="en-US" sz="4000" i="1" dirty="0"/>
              <a:t>Objectives</a:t>
            </a:r>
            <a:endParaRPr lang="en-ZA" sz="4000" i="1" dirty="0"/>
          </a:p>
        </p:txBody>
      </p:sp>
      <p:sp>
        <p:nvSpPr>
          <p:cNvPr id="5" name="Content Placeholder 4"/>
          <p:cNvSpPr>
            <a:spLocks noGrp="1"/>
          </p:cNvSpPr>
          <p:nvPr>
            <p:ph idx="1"/>
          </p:nvPr>
        </p:nvSpPr>
        <p:spPr>
          <a:xfrm>
            <a:off x="0" y="1027907"/>
            <a:ext cx="9144000" cy="3891781"/>
          </a:xfrm>
        </p:spPr>
        <p:txBody>
          <a:bodyPr/>
          <a:lstStyle/>
          <a:p>
            <a:endParaRPr lang="en-US" dirty="0"/>
          </a:p>
          <a:p>
            <a:endParaRPr lang="en-US" dirty="0"/>
          </a:p>
          <a:p>
            <a:endParaRPr lang="en-US" dirty="0"/>
          </a:p>
          <a:p>
            <a:pPr marL="0" indent="0" algn="ctr">
              <a:buNone/>
            </a:pPr>
            <a:r>
              <a:rPr lang="en-US" sz="4000" dirty="0">
                <a:solidFill>
                  <a:srgbClr val="F26500"/>
                </a:solidFill>
              </a:rPr>
              <a:t> “</a:t>
            </a:r>
            <a:r>
              <a:rPr lang="en-US" sz="4000" b="1" i="1" dirty="0">
                <a:solidFill>
                  <a:srgbClr val="F26500"/>
                </a:solidFill>
              </a:rPr>
              <a:t> Women in Tourism </a:t>
            </a:r>
            <a:r>
              <a:rPr lang="en-US" sz="4000" b="1" i="1" dirty="0" err="1">
                <a:solidFill>
                  <a:srgbClr val="F26500"/>
                </a:solidFill>
              </a:rPr>
              <a:t>Programme</a:t>
            </a:r>
            <a:r>
              <a:rPr lang="en-US" sz="4000" b="1" i="1" dirty="0">
                <a:solidFill>
                  <a:srgbClr val="F26500"/>
                </a:solidFill>
              </a:rPr>
              <a:t>”</a:t>
            </a:r>
          </a:p>
          <a:p>
            <a:pPr marL="0" indent="0" algn="ctr">
              <a:buNone/>
            </a:pPr>
            <a:endParaRPr lang="en-US" sz="4000" b="1" i="1" dirty="0">
              <a:solidFill>
                <a:srgbClr val="F26500"/>
              </a:solidFill>
            </a:endParaRPr>
          </a:p>
          <a:p>
            <a:pPr marL="0" indent="0" algn="ctr">
              <a:buNone/>
            </a:pPr>
            <a:r>
              <a:rPr lang="en-US" sz="4000" b="1" i="1" dirty="0">
                <a:solidFill>
                  <a:srgbClr val="F26500"/>
                </a:solidFill>
              </a:rPr>
              <a:t>2013</a:t>
            </a:r>
            <a:endParaRPr lang="en-ZA" sz="4000" dirty="0">
              <a:solidFill>
                <a:srgbClr val="F26500"/>
              </a:solidFill>
            </a:endParaRPr>
          </a:p>
        </p:txBody>
      </p:sp>
    </p:spTree>
    <p:extLst>
      <p:ext uri="{BB962C8B-B14F-4D97-AF65-F5344CB8AC3E}">
        <p14:creationId xmlns:p14="http://schemas.microsoft.com/office/powerpoint/2010/main" val="198197586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5B2BDCB8-2D38-4E51-A163-8CCC057C192A}" vid="{364663F6-3048-4148-8A89-BCA10B8400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T13_PowerPoint presentation template_NDP_2016</Template>
  <TotalTime>2000</TotalTime>
  <Words>2617</Words>
  <Application>Microsoft Office PowerPoint</Application>
  <PresentationFormat>On-screen Show (4:3)</PresentationFormat>
  <Paragraphs>340</Paragraphs>
  <Slides>28</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Arial Narrow</vt:lpstr>
      <vt:lpstr>Arial Unicode MS</vt:lpstr>
      <vt:lpstr>Calibri</vt:lpstr>
      <vt:lpstr>Gill Sans MT</vt:lpstr>
      <vt:lpstr>Helvetica Neue</vt:lpstr>
      <vt:lpstr>Times New Roman</vt:lpstr>
      <vt:lpstr>Wingdings</vt:lpstr>
      <vt:lpstr>Office Theme</vt:lpstr>
      <vt:lpstr>Briefing to the Portfolio Committee on Tourism on  the Women in Tourism (WiT) Programme  </vt:lpstr>
      <vt:lpstr>CONTENTS  </vt:lpstr>
      <vt:lpstr>  </vt:lpstr>
      <vt:lpstr> 1.1 The UNWTO Women Empowerment In the Tourism (WEiT) Sector Programme  </vt:lpstr>
      <vt:lpstr>  The UNWTO Women Empowerment In the Tourism (WEiT) Sector programme. (Cont…)  </vt:lpstr>
      <vt:lpstr>  The UNWTO Women Empowerment In the Tourism (WEiT) Sector programme. (Cont…)  </vt:lpstr>
      <vt:lpstr>   Objectives of  the UNWTO Women Empowerment In the Tourism (WEiT) Sector programme for 2020   </vt:lpstr>
      <vt:lpstr>1.2   South Africa: Women In Tourism (WiT) Programme</vt:lpstr>
      <vt:lpstr>Objectives</vt:lpstr>
      <vt:lpstr>   Objectives:  Women In Tourism (WiT) Programme: 2013    </vt:lpstr>
      <vt:lpstr>     Objectives: Women In Tourism (WiT) Programme (contin…)    </vt:lpstr>
      <vt:lpstr>PowerPoint Presentation</vt:lpstr>
      <vt:lpstr>     Women in Tourism:  Target Group      </vt:lpstr>
      <vt:lpstr>WiT Concept: Institutional Arrangements</vt:lpstr>
      <vt:lpstr>PowerPoint Presentation</vt:lpstr>
      <vt:lpstr>   Programmes:  Women In Tourism (Wit) Programme (Cont..)    </vt:lpstr>
      <vt:lpstr>   CONFERENCE RESOLUTIONS   </vt:lpstr>
      <vt:lpstr>   Programmes:  Women In Tourism (WiT) Programme    </vt:lpstr>
      <vt:lpstr>EXECUTIVE DEVELOPMENT PROGRAMME FOR WiT continued……</vt:lpstr>
      <vt:lpstr>OTHER DEPARTMENTAL ASSISTANCE TO WOMEN IN THE SECTOR </vt:lpstr>
      <vt:lpstr>WiT Initiatives for 2020/21</vt:lpstr>
      <vt:lpstr>PowerPoint Presentation</vt:lpstr>
      <vt:lpstr>UNWTO: 3 YEAR PILOT PROJECT </vt:lpstr>
      <vt:lpstr>UNWTO: 3 YEAR PILOT PROJECT Cont… </vt:lpstr>
      <vt:lpstr>UNWTO: 3 YEAR PILOT PROJECT (Cont…) </vt:lpstr>
      <vt:lpstr>UNWTO: 3 YEAR PILOT PROJECT (Cont..) </vt:lpstr>
      <vt:lpstr>Acronyms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 to be placed here one or two lines</dc:title>
  <dc:creator>NDeGroote</dc:creator>
  <cp:lastModifiedBy>Jerry Monwebisi Boltina</cp:lastModifiedBy>
  <cp:revision>171</cp:revision>
  <cp:lastPrinted>2020-08-14T10:40:34Z</cp:lastPrinted>
  <dcterms:created xsi:type="dcterms:W3CDTF">2016-10-20T13:26:39Z</dcterms:created>
  <dcterms:modified xsi:type="dcterms:W3CDTF">2020-08-16T14:07:10Z</dcterms:modified>
</cp:coreProperties>
</file>