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sldIdLst>
    <p:sldId id="321" r:id="rId2"/>
    <p:sldId id="284" r:id="rId3"/>
    <p:sldId id="301" r:id="rId4"/>
    <p:sldId id="305" r:id="rId5"/>
    <p:sldId id="302" r:id="rId6"/>
    <p:sldId id="303" r:id="rId7"/>
    <p:sldId id="304" r:id="rId8"/>
    <p:sldId id="306" r:id="rId9"/>
    <p:sldId id="319" r:id="rId10"/>
    <p:sldId id="320" r:id="rId11"/>
    <p:sldId id="308" r:id="rId12"/>
    <p:sldId id="316" r:id="rId13"/>
    <p:sldId id="317" r:id="rId14"/>
    <p:sldId id="296" r:id="rId15"/>
    <p:sldId id="32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van Niekerk" initials="PvN" lastIdx="38" clrIdx="0">
    <p:extLst>
      <p:ext uri="{19B8F6BF-5375-455C-9EA6-DF929625EA0E}">
        <p15:presenceInfo xmlns:p15="http://schemas.microsoft.com/office/powerpoint/2012/main" userId="Petra van Niekerk" providerId="None"/>
      </p:ext>
    </p:extLst>
  </p:cmAuthor>
  <p:cmAuthor id="2" name="MBroodryk" initials="M" lastIdx="24" clrIdx="1">
    <p:extLst>
      <p:ext uri="{19B8F6BF-5375-455C-9EA6-DF929625EA0E}">
        <p15:presenceInfo xmlns:p15="http://schemas.microsoft.com/office/powerpoint/2012/main" userId="MBroodry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81B3D-6BC9-461D-B136-75E4AE4D8CE5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25C5C-1973-44FA-8DC7-1760175804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561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402EDC-0BE1-4820-B591-570EC25993C5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7430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402EDC-0BE1-4820-B591-570EC25993C5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275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353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494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6300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1791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33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6129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22031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4763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785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501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668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619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882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134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809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280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99A0-3BF4-4249-A31D-DE5FB4A50D87}" type="datetimeFigureOut">
              <a:rPr lang="en-ZA" smtClean="0"/>
              <a:t>2020/08/16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F6D124-C798-4E0C-8B3A-8A6BA9C4A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3978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F965-8B40-403F-88DE-931BFA22C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48139"/>
            <a:ext cx="7766936" cy="3202694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>WOMEN IN TOURISM: CHAPTERS PRESENTATION TO PORTFOLIO COMMITTEE</a:t>
            </a:r>
            <a:r>
              <a:rPr lang="en-US" dirty="0"/>
              <a:t/>
            </a:r>
            <a:br>
              <a:rPr lang="en-US" dirty="0"/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E27228-3841-40F5-95C2-615C19A4C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00B050"/>
                </a:solidFill>
              </a:rPr>
              <a:t>18 August 2020</a:t>
            </a:r>
            <a:endParaRPr lang="en-ZA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89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F8F842-8AB2-4CB3-BA22-7F91B453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34912"/>
            <a:ext cx="7886700" cy="479686"/>
          </a:xfrm>
        </p:spPr>
        <p:txBody>
          <a:bodyPr>
            <a:normAutofit fontScale="90000"/>
          </a:bodyPr>
          <a:lstStyle/>
          <a:p>
            <a:pPr algn="ctr"/>
            <a:r>
              <a:rPr lang="en-ZA" i="1" dirty="0"/>
              <a:t>Programmes: WIT Chapters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7F1312-0E1A-4FC0-B17A-E74D8CC37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777061"/>
              </p:ext>
            </p:extLst>
          </p:nvPr>
        </p:nvGraphicFramePr>
        <p:xfrm>
          <a:off x="677335" y="782052"/>
          <a:ext cx="10100595" cy="5775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7832">
                  <a:extLst>
                    <a:ext uri="{9D8B030D-6E8A-4147-A177-3AD203B41FA5}">
                      <a16:colId xmlns:a16="http://schemas.microsoft.com/office/drawing/2014/main" val="16499260"/>
                    </a:ext>
                  </a:extLst>
                </a:gridCol>
                <a:gridCol w="4606813">
                  <a:extLst>
                    <a:ext uri="{9D8B030D-6E8A-4147-A177-3AD203B41FA5}">
                      <a16:colId xmlns:a16="http://schemas.microsoft.com/office/drawing/2014/main" val="2786611930"/>
                    </a:ext>
                  </a:extLst>
                </a:gridCol>
                <a:gridCol w="2725950">
                  <a:extLst>
                    <a:ext uri="{9D8B030D-6E8A-4147-A177-3AD203B41FA5}">
                      <a16:colId xmlns:a16="http://schemas.microsoft.com/office/drawing/2014/main" val="584281544"/>
                    </a:ext>
                  </a:extLst>
                </a:gridCol>
              </a:tblGrid>
              <a:tr h="538630"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EVENT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652604"/>
                  </a:ext>
                </a:extLst>
              </a:tr>
              <a:tr h="610447">
                <a:tc gridSpan="3">
                  <a:txBody>
                    <a:bodyPr/>
                    <a:lstStyle/>
                    <a:p>
                      <a:pPr algn="ctr"/>
                      <a:r>
                        <a:rPr lang="en-ZA" sz="2000" b="1" dirty="0">
                          <a:latin typeface="Arial Narrow" panose="020B0606020202030204" pitchFamily="34" charset="0"/>
                        </a:rPr>
                        <a:t>KWAZULU-NATAL (continued…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096294"/>
                  </a:ext>
                </a:extLst>
              </a:tr>
              <a:tr h="1188354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en-ZA" sz="2400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May 2019</a:t>
                      </a:r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Africa Travel</a:t>
                      </a: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Indaba </a:t>
                      </a:r>
                      <a:r>
                        <a:rPr lang="mr-IN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–</a:t>
                      </a: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WiT Gala Dinners EXCO businesses sponsored transport and accommodation for crafters (rural area based)</a:t>
                      </a: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Durban ICC</a:t>
                      </a:r>
                    </a:p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Durban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696108"/>
                  </a:ext>
                </a:extLst>
              </a:tr>
              <a:tr h="659680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19-20 June</a:t>
                      </a:r>
                      <a:r>
                        <a:rPr lang="en-ZA" sz="2400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2019</a:t>
                      </a:r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dirty="0" err="1">
                          <a:latin typeface="Arial Narrow"/>
                          <a:cs typeface="Arial Narrow"/>
                        </a:rPr>
                        <a:t>Ithala</a:t>
                      </a:r>
                      <a:r>
                        <a:rPr lang="en-US" dirty="0">
                          <a:latin typeface="Arial Narrow"/>
                          <a:cs typeface="Arial Narrow"/>
                        </a:rPr>
                        <a:t> Bank </a:t>
                      </a:r>
                      <a:r>
                        <a:rPr lang="mr-IN" dirty="0">
                          <a:latin typeface="Arial Narrow"/>
                          <a:cs typeface="Arial Narrow"/>
                        </a:rPr>
                        <a:t>–</a:t>
                      </a:r>
                      <a:r>
                        <a:rPr lang="en-US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en-US" dirty="0" err="1">
                          <a:latin typeface="Arial Narrow"/>
                          <a:cs typeface="Arial Narrow"/>
                        </a:rPr>
                        <a:t>Imbokodo</a:t>
                      </a:r>
                      <a:r>
                        <a:rPr lang="en-US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en-US" dirty="0" err="1">
                          <a:latin typeface="Arial Narrow"/>
                          <a:cs typeface="Arial Narrow"/>
                        </a:rPr>
                        <a:t>Iyazenzela</a:t>
                      </a:r>
                      <a:r>
                        <a:rPr lang="en-US" dirty="0">
                          <a:latin typeface="Arial Narrow"/>
                          <a:cs typeface="Arial Narrow"/>
                        </a:rPr>
                        <a:t> Women in Summit Workshops:</a:t>
                      </a:r>
                      <a:r>
                        <a:rPr lang="en-US" baseline="0" dirty="0">
                          <a:latin typeface="Arial Narrow"/>
                          <a:cs typeface="Arial Narrow"/>
                        </a:rPr>
                        <a:t> Membership Drive</a:t>
                      </a:r>
                      <a:endParaRPr lang="en-US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eDumbe</a:t>
                      </a:r>
                      <a:r>
                        <a:rPr lang="en-ZA" sz="1800" baseline="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mr-IN" sz="1800" baseline="0" dirty="0">
                          <a:latin typeface="Arial Narrow" panose="020B0606020202030204" pitchFamily="34" charset="0"/>
                        </a:rPr>
                        <a:t>–</a:t>
                      </a:r>
                      <a:r>
                        <a:rPr lang="en-ZA" sz="1800" baseline="0" dirty="0">
                          <a:latin typeface="Arial Narrow" panose="020B0606020202030204" pitchFamily="34" charset="0"/>
                        </a:rPr>
                        <a:t> Durban 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11461"/>
                  </a:ext>
                </a:extLst>
              </a:tr>
              <a:tr h="1207211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27-29 August 2019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/>
                          <a:cs typeface="Arial Narrow"/>
                        </a:rPr>
                        <a:t>Africa Tourism Leadership</a:t>
                      </a:r>
                      <a:r>
                        <a:rPr lang="en-US" baseline="0" dirty="0">
                          <a:latin typeface="Arial Narrow"/>
                          <a:cs typeface="Arial Narrow"/>
                        </a:rPr>
                        <a:t> Forum-Market Access for members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latin typeface="Arial Narrow"/>
                          <a:cs typeface="Arial Narrow"/>
                        </a:rPr>
                        <a:t>Exhibition for crafters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latin typeface="Arial Narrow"/>
                          <a:cs typeface="Arial Narrow"/>
                        </a:rPr>
                        <a:t>Youth members were guest speakers</a:t>
                      </a:r>
                      <a:endParaRPr lang="en-US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Durban ICC - Durban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9310"/>
                  </a:ext>
                </a:extLst>
              </a:tr>
              <a:tr h="600921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6 Nov</a:t>
                      </a:r>
                      <a:r>
                        <a:rPr lang="en-ZA" sz="2400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ember 2019</a:t>
                      </a:r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Annual General</a:t>
                      </a: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Umhlanga - Durban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00484"/>
                  </a:ext>
                </a:extLst>
              </a:tr>
              <a:tr h="969917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6 December </a:t>
                      </a:r>
                      <a:r>
                        <a:rPr lang="en-ZA" sz="2400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2019</a:t>
                      </a:r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WiT/WiE Clean Up Campaign of Tourism hotspots: Howick KZN Good Deeds</a:t>
                      </a: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Programme partnership with DEFF</a:t>
                      </a: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Howick Falls </a:t>
                      </a:r>
                      <a:r>
                        <a:rPr lang="mr-IN" sz="1800" dirty="0">
                          <a:latin typeface="Arial Narrow" panose="020B0606020202030204" pitchFamily="34" charset="0"/>
                        </a:rPr>
                        <a:t>–</a:t>
                      </a:r>
                      <a:r>
                        <a:rPr lang="en-ZA" sz="1800" dirty="0">
                          <a:latin typeface="Arial Narrow" panose="020B0606020202030204" pitchFamily="34" charset="0"/>
                        </a:rPr>
                        <a:t> Durban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8044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5FA4AB-66AC-40CA-9E36-955E9F10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363C8D-FC37-46B9-9965-85028D78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en-ZA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52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F8F842-8AB2-4CB3-BA22-7F91B453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61367"/>
            <a:ext cx="7886700" cy="309483"/>
          </a:xfrm>
        </p:spPr>
        <p:txBody>
          <a:bodyPr>
            <a:normAutofit fontScale="90000"/>
          </a:bodyPr>
          <a:lstStyle/>
          <a:p>
            <a:pPr algn="ctr"/>
            <a:r>
              <a:rPr lang="en-ZA" i="1" dirty="0"/>
              <a:t>Programmes: WIT Chapters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7F1312-0E1A-4FC0-B17A-E74D8CC37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061647"/>
              </p:ext>
            </p:extLst>
          </p:nvPr>
        </p:nvGraphicFramePr>
        <p:xfrm>
          <a:off x="781878" y="721897"/>
          <a:ext cx="9760616" cy="53194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5486">
                  <a:extLst>
                    <a:ext uri="{9D8B030D-6E8A-4147-A177-3AD203B41FA5}">
                      <a16:colId xmlns:a16="http://schemas.microsoft.com/office/drawing/2014/main" val="16499260"/>
                    </a:ext>
                  </a:extLst>
                </a:gridCol>
                <a:gridCol w="5248071">
                  <a:extLst>
                    <a:ext uri="{9D8B030D-6E8A-4147-A177-3AD203B41FA5}">
                      <a16:colId xmlns:a16="http://schemas.microsoft.com/office/drawing/2014/main" val="3099463298"/>
                    </a:ext>
                  </a:extLst>
                </a:gridCol>
                <a:gridCol w="2127059">
                  <a:extLst>
                    <a:ext uri="{9D8B030D-6E8A-4147-A177-3AD203B41FA5}">
                      <a16:colId xmlns:a16="http://schemas.microsoft.com/office/drawing/2014/main" val="139265967"/>
                    </a:ext>
                  </a:extLst>
                </a:gridCol>
              </a:tblGrid>
              <a:tr h="494814"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EVENT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652604"/>
                  </a:ext>
                </a:extLst>
              </a:tr>
              <a:tr h="574573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</a:rPr>
                        <a:t>N</a:t>
                      </a:r>
                      <a:r>
                        <a:rPr lang="en-ZA" sz="2400" b="1" dirty="0">
                          <a:latin typeface="+mn-lt"/>
                        </a:rPr>
                        <a:t>ORTH WEST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096294"/>
                  </a:ext>
                </a:extLst>
              </a:tr>
              <a:tr h="610743">
                <a:tc>
                  <a:txBody>
                    <a:bodyPr/>
                    <a:lstStyle/>
                    <a:p>
                      <a:r>
                        <a:rPr lang="en-ZA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April 2019</a:t>
                      </a:r>
                      <a:endParaRPr lang="en-ZA" sz="20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sz="1800" dirty="0">
                          <a:latin typeface="Arial Narrow" panose="020B0606020202030204" pitchFamily="34" charset="0"/>
                        </a:rPr>
                        <a:t>Tourism Awareness Tour</a:t>
                      </a:r>
                      <a:endParaRPr lang="en-ZA" sz="18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North West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696108"/>
                  </a:ext>
                </a:extLst>
              </a:tr>
              <a:tr h="8246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April 2019</a:t>
                      </a:r>
                      <a:endParaRPr lang="en-ZA" sz="20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Graduation: Introductory Course to Entrepreneurship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Bojanala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9310"/>
                  </a:ext>
                </a:extLst>
              </a:tr>
              <a:tr h="692739">
                <a:tc>
                  <a:txBody>
                    <a:bodyPr/>
                    <a:lstStyle/>
                    <a:p>
                      <a:r>
                        <a:rPr lang="en-ZA" sz="20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3 May 2019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North West WIT Parade- Batswana Culture Awareness Campaign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Africa Travel Indaba (Durban)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00484"/>
                  </a:ext>
                </a:extLst>
              </a:tr>
              <a:tr h="8246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solidFill>
                            <a:schemeClr val="bg1"/>
                          </a:solidFill>
                        </a:rPr>
                        <a:t>12 July 2019</a:t>
                      </a:r>
                    </a:p>
                    <a:p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Annual General Meeting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  <a:p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Bojanala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80447"/>
                  </a:ext>
                </a:extLst>
              </a:tr>
              <a:tr h="505513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bg1"/>
                          </a:solidFill>
                        </a:rPr>
                        <a:t>26-27 July 2019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Fund Raising Hiking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Dr KK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27965"/>
                  </a:ext>
                </a:extLst>
              </a:tr>
              <a:tr h="39585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 December 2019</a:t>
                      </a:r>
                      <a:endParaRPr lang="en-Z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Boat Cruises Luncheon: Fundraising event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Bojanala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80341"/>
                  </a:ext>
                </a:extLst>
              </a:tr>
              <a:tr h="395851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bg1"/>
                          </a:solidFill>
                        </a:rPr>
                        <a:t>20 February 2020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Women Golf Clinics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Sun</a:t>
                      </a:r>
                      <a:r>
                        <a:rPr lang="en-ZA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City</a:t>
                      </a:r>
                      <a:endParaRPr lang="en-ZA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4079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5FA4AB-66AC-40CA-9E36-955E9F10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363C8D-FC37-46B9-9965-85028D78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ZA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83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F8F842-8AB2-4CB3-BA22-7F91B453C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i="1" dirty="0"/>
              <a:t>Programmes: WIT Chapters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7F1312-0E1A-4FC0-B17A-E74D8CC37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526720"/>
              </p:ext>
            </p:extLst>
          </p:nvPr>
        </p:nvGraphicFramePr>
        <p:xfrm>
          <a:off x="914400" y="1431236"/>
          <a:ext cx="10071653" cy="42539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65798">
                  <a:extLst>
                    <a:ext uri="{9D8B030D-6E8A-4147-A177-3AD203B41FA5}">
                      <a16:colId xmlns:a16="http://schemas.microsoft.com/office/drawing/2014/main" val="16499260"/>
                    </a:ext>
                  </a:extLst>
                </a:gridCol>
                <a:gridCol w="217054">
                  <a:extLst>
                    <a:ext uri="{9D8B030D-6E8A-4147-A177-3AD203B41FA5}">
                      <a16:colId xmlns:a16="http://schemas.microsoft.com/office/drawing/2014/main" val="3889518051"/>
                    </a:ext>
                  </a:extLst>
                </a:gridCol>
                <a:gridCol w="3721940">
                  <a:extLst>
                    <a:ext uri="{9D8B030D-6E8A-4147-A177-3AD203B41FA5}">
                      <a16:colId xmlns:a16="http://schemas.microsoft.com/office/drawing/2014/main" val="2253989043"/>
                    </a:ext>
                  </a:extLst>
                </a:gridCol>
                <a:gridCol w="3066861">
                  <a:extLst>
                    <a:ext uri="{9D8B030D-6E8A-4147-A177-3AD203B41FA5}">
                      <a16:colId xmlns:a16="http://schemas.microsoft.com/office/drawing/2014/main" val="2019220126"/>
                    </a:ext>
                  </a:extLst>
                </a:gridCol>
              </a:tblGrid>
              <a:tr h="562942">
                <a:tc gridSpan="2"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DATE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EVENT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652604"/>
                  </a:ext>
                </a:extLst>
              </a:tr>
              <a:tr h="481883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 Narrow" panose="020B0606020202030204" pitchFamily="34" charset="0"/>
                        </a:rPr>
                        <a:t>FREE STATE</a:t>
                      </a:r>
                      <a:endParaRPr lang="en-ZA" sz="20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096294"/>
                  </a:ext>
                </a:extLst>
              </a:tr>
              <a:tr h="1054991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2 February 2020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ZA" sz="2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General Meeting</a:t>
                      </a: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Bloemfontein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696108"/>
                  </a:ext>
                </a:extLst>
              </a:tr>
              <a:tr h="1374685">
                <a:tc>
                  <a:txBody>
                    <a:bodyPr/>
                    <a:lstStyle/>
                    <a:p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9310"/>
                  </a:ext>
                </a:extLst>
              </a:tr>
              <a:tr h="779445">
                <a:tc>
                  <a:txBody>
                    <a:bodyPr/>
                    <a:lstStyle/>
                    <a:p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004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5FA4AB-66AC-40CA-9E36-955E9F10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363C8D-FC37-46B9-9965-85028D78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en-ZA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120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F8F842-8AB2-4CB3-BA22-7F91B453C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i="1" dirty="0"/>
              <a:t>Programmes: WIT Chapters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7F1312-0E1A-4FC0-B17A-E74D8CC37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843639"/>
              </p:ext>
            </p:extLst>
          </p:nvPr>
        </p:nvGraphicFramePr>
        <p:xfrm>
          <a:off x="1062779" y="1463257"/>
          <a:ext cx="9737743" cy="46857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10629">
                  <a:extLst>
                    <a:ext uri="{9D8B030D-6E8A-4147-A177-3AD203B41FA5}">
                      <a16:colId xmlns:a16="http://schemas.microsoft.com/office/drawing/2014/main" val="16499260"/>
                    </a:ext>
                  </a:extLst>
                </a:gridCol>
                <a:gridCol w="4235226">
                  <a:extLst>
                    <a:ext uri="{9D8B030D-6E8A-4147-A177-3AD203B41FA5}">
                      <a16:colId xmlns:a16="http://schemas.microsoft.com/office/drawing/2014/main" val="751497942"/>
                    </a:ext>
                  </a:extLst>
                </a:gridCol>
                <a:gridCol w="3591888">
                  <a:extLst>
                    <a:ext uri="{9D8B030D-6E8A-4147-A177-3AD203B41FA5}">
                      <a16:colId xmlns:a16="http://schemas.microsoft.com/office/drawing/2014/main" val="2019220126"/>
                    </a:ext>
                  </a:extLst>
                </a:gridCol>
              </a:tblGrid>
              <a:tr h="544915"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EVENT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652604"/>
                  </a:ext>
                </a:extLst>
              </a:tr>
              <a:tr h="61182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 Narrow" panose="020B0606020202030204" pitchFamily="34" charset="0"/>
                        </a:rPr>
                        <a:t>GAUTENG</a:t>
                      </a:r>
                      <a:endParaRPr lang="en-ZA" sz="20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096294"/>
                  </a:ext>
                </a:extLst>
              </a:tr>
              <a:tr h="2288643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7 Nov</a:t>
                      </a:r>
                      <a:r>
                        <a:rPr lang="en-ZA" sz="2400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2019</a:t>
                      </a:r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2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EXCO</a:t>
                      </a:r>
                      <a:r>
                        <a:rPr lang="en-ZA" sz="2400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Meeting with the National and Provincial Department of Tourism officials to discuss governance issues within the chapter</a:t>
                      </a:r>
                      <a:endParaRPr lang="en-ZA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Johannesburg Office of Department of Tourism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696108"/>
                  </a:ext>
                </a:extLst>
              </a:tr>
              <a:tr h="124037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August 2020</a:t>
                      </a:r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AGM to be held in August 2020 to resuscitate the Chapter </a:t>
                      </a:r>
                      <a:endParaRPr lang="en-ZA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Narrow" panose="020B0606020202030204" pitchFamily="34" charset="0"/>
                        </a:rPr>
                        <a:t>TBA</a:t>
                      </a:r>
                      <a:endParaRPr lang="en-Z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931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5FA4AB-66AC-40CA-9E36-955E9F10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363C8D-FC37-46B9-9965-85028D78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en-ZA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24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0F1996-43B1-4774-8C3C-5A7F95D79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49" y="1"/>
            <a:ext cx="7886700" cy="875456"/>
          </a:xfrm>
        </p:spPr>
        <p:txBody>
          <a:bodyPr>
            <a:normAutofit/>
          </a:bodyPr>
          <a:lstStyle/>
          <a:p>
            <a:pPr algn="ctr"/>
            <a:r>
              <a:rPr lang="en-ZA" sz="2800" i="1" dirty="0" err="1"/>
              <a:t>WiT</a:t>
            </a:r>
            <a:r>
              <a:rPr lang="en-ZA" sz="2800" i="1" dirty="0"/>
              <a:t> Initiatives</a:t>
            </a:r>
            <a:endParaRPr lang="en-ZA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77C41-8A2A-465F-A7E2-4C6DE1377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529389"/>
            <a:ext cx="9032185" cy="5719013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ZA" sz="2000" b="1" dirty="0" err="1">
                <a:latin typeface="Arial Narrow" panose="020B0606020202030204" pitchFamily="34" charset="0"/>
              </a:rPr>
              <a:t>WiT</a:t>
            </a:r>
            <a:r>
              <a:rPr lang="en-ZA" sz="2000" b="1" dirty="0">
                <a:latin typeface="Arial Narrow" panose="020B0606020202030204" pitchFamily="34" charset="0"/>
              </a:rPr>
              <a:t>/</a:t>
            </a:r>
            <a:r>
              <a:rPr lang="en-ZA" sz="2000" b="1" dirty="0" err="1">
                <a:latin typeface="Arial Narrow" panose="020B0606020202030204" pitchFamily="34" charset="0"/>
              </a:rPr>
              <a:t>WiE</a:t>
            </a:r>
            <a:r>
              <a:rPr lang="en-ZA" sz="2000" b="1" dirty="0">
                <a:latin typeface="Arial Narrow" panose="020B0606020202030204" pitchFamily="34" charset="0"/>
              </a:rPr>
              <a:t> Clean-Up Campaign of Tourism hotspots: Howick KZN Good Green Deeds Programme partnership with DEFF (</a:t>
            </a:r>
            <a:r>
              <a:rPr lang="en-ZA" sz="2000" b="1" i="1" dirty="0">
                <a:latin typeface="Arial Narrow" panose="020B0606020202030204" pitchFamily="34" charset="0"/>
              </a:rPr>
              <a:t>On hold due to COVID-19</a:t>
            </a:r>
            <a:r>
              <a:rPr lang="en-ZA" sz="2000" b="1" dirty="0">
                <a:latin typeface="Arial Narrow" panose="020B0606020202030204" pitchFamily="34" charset="0"/>
              </a:rPr>
              <a:t>)</a:t>
            </a:r>
          </a:p>
          <a:p>
            <a:pPr eaLnBrk="0" fontAlgn="base" hangingPunct="0">
              <a:buFont typeface="Wingdings" panose="05000000000000000000" pitchFamily="2" charset="2"/>
              <a:buChar char="§"/>
            </a:pPr>
            <a:endParaRPr lang="en-ZA" b="1" dirty="0">
              <a:latin typeface="Arial Narrow" panose="020B0606020202030204" pitchFamily="34" charset="0"/>
            </a:endParaRPr>
          </a:p>
          <a:p>
            <a:endParaRPr lang="en-Z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0C6D0F-0079-4DDE-B821-9CC30882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14</a:t>
            </a:fld>
            <a:endParaRPr lang="en-ZA" sz="900" dirty="0">
              <a:solidFill>
                <a:prstClr val="white">
                  <a:lumMod val="6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1EC591-1032-449D-A88F-9CD221241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396067"/>
              </p:ext>
            </p:extLst>
          </p:nvPr>
        </p:nvGraphicFramePr>
        <p:xfrm>
          <a:off x="1007165" y="1215192"/>
          <a:ext cx="9554818" cy="482617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745011">
                  <a:extLst>
                    <a:ext uri="{9D8B030D-6E8A-4147-A177-3AD203B41FA5}">
                      <a16:colId xmlns:a16="http://schemas.microsoft.com/office/drawing/2014/main" val="4007059733"/>
                    </a:ext>
                  </a:extLst>
                </a:gridCol>
                <a:gridCol w="2920740">
                  <a:extLst>
                    <a:ext uri="{9D8B030D-6E8A-4147-A177-3AD203B41FA5}">
                      <a16:colId xmlns:a16="http://schemas.microsoft.com/office/drawing/2014/main" val="4294434085"/>
                    </a:ext>
                  </a:extLst>
                </a:gridCol>
                <a:gridCol w="3889067">
                  <a:extLst>
                    <a:ext uri="{9D8B030D-6E8A-4147-A177-3AD203B41FA5}">
                      <a16:colId xmlns:a16="http://schemas.microsoft.com/office/drawing/2014/main" val="2061373459"/>
                    </a:ext>
                  </a:extLst>
                </a:gridCol>
              </a:tblGrid>
              <a:tr h="4693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Town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Proposed dates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083493"/>
                  </a:ext>
                </a:extLst>
              </a:tr>
              <a:tr h="4859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KwaZulu-Natal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  <a:latin typeface="Arial Narrow" panose="020B0606020202030204" pitchFamily="34" charset="0"/>
                        </a:rPr>
                        <a:t>Howick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</a:rPr>
                        <a:t>06 December 2019</a:t>
                      </a:r>
                      <a:endParaRPr lang="en-ZA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420274"/>
                  </a:ext>
                </a:extLst>
              </a:tr>
              <a:tr h="4859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North West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  <a:latin typeface="Arial Narrow" panose="020B0606020202030204" pitchFamily="34" charset="0"/>
                        </a:rPr>
                        <a:t>Mahikeng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TBC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706703"/>
                  </a:ext>
                </a:extLst>
              </a:tr>
              <a:tr h="4859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</a:rPr>
                        <a:t>Kakamas</a:t>
                      </a:r>
                      <a:endParaRPr lang="en-ZA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</a:rPr>
                        <a:t>TBC</a:t>
                      </a:r>
                      <a:endParaRPr lang="en-ZA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105832"/>
                  </a:ext>
                </a:extLst>
              </a:tr>
              <a:tr h="4693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  <a:latin typeface="Arial Narrow" panose="020B0606020202030204" pitchFamily="34" charset="0"/>
                        </a:rPr>
                        <a:t>Gariep</a:t>
                      </a: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 Dam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TBC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254047"/>
                  </a:ext>
                </a:extLst>
              </a:tr>
              <a:tr h="4859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</a:rPr>
                        <a:t>Waterberg</a:t>
                      </a:r>
                      <a:endParaRPr lang="en-ZA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</a:rPr>
                        <a:t>TBC</a:t>
                      </a:r>
                      <a:endParaRPr lang="en-ZA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561136"/>
                  </a:ext>
                </a:extLst>
              </a:tr>
              <a:tr h="4859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  <a:endParaRPr lang="en-ZA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  <a:latin typeface="Arial Narrow" panose="020B0606020202030204" pitchFamily="34" charset="0"/>
                        </a:rPr>
                        <a:t>Hazyview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</a:rPr>
                        <a:t>TBC</a:t>
                      </a:r>
                      <a:endParaRPr lang="en-ZA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7190261"/>
                  </a:ext>
                </a:extLst>
              </a:tr>
              <a:tr h="4859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  <a:endParaRPr lang="en-ZA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Soweto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TBC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037025"/>
                  </a:ext>
                </a:extLst>
              </a:tr>
              <a:tr h="4859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  <a:endParaRPr lang="en-ZA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</a:rPr>
                        <a:t>Langa</a:t>
                      </a:r>
                      <a:endParaRPr lang="en-ZA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TBC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793323"/>
                  </a:ext>
                </a:extLst>
              </a:tr>
              <a:tr h="4859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Umtata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TBC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721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375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F965-8B40-403F-88DE-931BFA22C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05820"/>
            <a:ext cx="7766936" cy="3202694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ZA" sz="4000" b="1" i="1" dirty="0">
                <a:solidFill>
                  <a:srgbClr val="00B050"/>
                </a:solidFill>
                <a:latin typeface="Arial Narrow" panose="020B0606020202030204" pitchFamily="34" charset="0"/>
              </a:rPr>
              <a:t>RE A LEBOGA, SIYABONGA, NKOSI, DANKIE, </a:t>
            </a:r>
            <a:r>
              <a:rPr lang="en-US" sz="4000" b="1" i="1" dirty="0">
                <a:solidFill>
                  <a:srgbClr val="00B050"/>
                </a:solidFill>
                <a:latin typeface="Arial Narrow" panose="020B0606020202030204" pitchFamily="34" charset="0"/>
              </a:rPr>
              <a:t>NHAKHENSA</a:t>
            </a:r>
            <a:r>
              <a:rPr lang="en-US" sz="4000" b="1" dirty="0">
                <a:solidFill>
                  <a:srgbClr val="00B050"/>
                </a:solidFill>
              </a:rPr>
              <a:t>, </a:t>
            </a:r>
            <a:r>
              <a:rPr lang="en-ZA" sz="4000" b="1" i="1" dirty="0">
                <a:solidFill>
                  <a:srgbClr val="00B050"/>
                </a:solidFill>
                <a:latin typeface="Arial Narrow" panose="020B0606020202030204" pitchFamily="34" charset="0"/>
              </a:rPr>
              <a:t>THANK YOU! </a:t>
            </a:r>
            <a:r>
              <a:rPr lang="en-ZA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en-ZA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E27228-3841-40F5-95C2-615C19A4C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610" y="4050833"/>
            <a:ext cx="9382538" cy="10968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ZA" sz="4400" b="1" i="1" dirty="0">
                <a:solidFill>
                  <a:srgbClr val="00B050"/>
                </a:solidFill>
                <a:latin typeface="Arial Narrow" panose="020B0606020202030204" pitchFamily="34" charset="0"/>
              </a:rPr>
              <a:t>CREATED FOR THE ADVANCEMENT OF WOMEN IN THE TOURISM INDUSTRY</a:t>
            </a:r>
            <a:endParaRPr lang="en-ZA" sz="4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4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0F1996-43B1-4774-8C3C-5A7F95D79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49" y="198507"/>
            <a:ext cx="7886700" cy="875456"/>
          </a:xfrm>
        </p:spPr>
        <p:txBody>
          <a:bodyPr>
            <a:normAutofit/>
          </a:bodyPr>
          <a:lstStyle/>
          <a:p>
            <a:pPr algn="ctr"/>
            <a:r>
              <a:rPr lang="en-ZA" sz="2800" i="1" dirty="0" err="1"/>
              <a:t>WiT</a:t>
            </a:r>
            <a:r>
              <a:rPr lang="en-ZA" sz="2800" i="1" dirty="0"/>
              <a:t> </a:t>
            </a:r>
            <a:r>
              <a:rPr lang="en-ZA" sz="2800" i="1" dirty="0">
                <a:solidFill>
                  <a:srgbClr val="F26500"/>
                </a:solidFill>
              </a:rPr>
              <a:t>Provincial </a:t>
            </a:r>
            <a:r>
              <a:rPr lang="en-ZA" sz="2800" i="1" dirty="0"/>
              <a:t>Chapters</a:t>
            </a:r>
            <a:endParaRPr lang="en-ZA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77C41-8A2A-465F-A7E2-4C6DE1377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49" y="1161206"/>
            <a:ext cx="7886700" cy="4909394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endParaRPr lang="en-ZA" sz="2000" dirty="0">
              <a:latin typeface="Arial Narrow" panose="020B0606020202030204" pitchFamily="34" charset="0"/>
            </a:endParaRPr>
          </a:p>
          <a:p>
            <a:pPr eaLnBrk="0" fontAlgn="base" hangingPunct="0">
              <a:buFont typeface="Wingdings" panose="05000000000000000000" pitchFamily="2" charset="2"/>
              <a:buChar char="§"/>
            </a:pPr>
            <a:endParaRPr lang="en-ZA" b="1" dirty="0">
              <a:latin typeface="Arial Narrow" panose="020B0606020202030204" pitchFamily="34" charset="0"/>
            </a:endParaRPr>
          </a:p>
          <a:p>
            <a:endParaRPr lang="en-Z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0C6D0F-0079-4DDE-B821-9CC30882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ZA" sz="900" dirty="0">
              <a:solidFill>
                <a:prstClr val="white">
                  <a:lumMod val="6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1EC591-1032-449D-A88F-9CD221241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68323"/>
              </p:ext>
            </p:extLst>
          </p:nvPr>
        </p:nvGraphicFramePr>
        <p:xfrm>
          <a:off x="993913" y="1161205"/>
          <a:ext cx="9232604" cy="511740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84798">
                  <a:extLst>
                    <a:ext uri="{9D8B030D-6E8A-4147-A177-3AD203B41FA5}">
                      <a16:colId xmlns:a16="http://schemas.microsoft.com/office/drawing/2014/main" val="4007059733"/>
                    </a:ext>
                  </a:extLst>
                </a:gridCol>
                <a:gridCol w="4264213">
                  <a:extLst>
                    <a:ext uri="{9D8B030D-6E8A-4147-A177-3AD203B41FA5}">
                      <a16:colId xmlns:a16="http://schemas.microsoft.com/office/drawing/2014/main" val="4294434085"/>
                    </a:ext>
                  </a:extLst>
                </a:gridCol>
                <a:gridCol w="2783593">
                  <a:extLst>
                    <a:ext uri="{9D8B030D-6E8A-4147-A177-3AD203B41FA5}">
                      <a16:colId xmlns:a16="http://schemas.microsoft.com/office/drawing/2014/main" val="2061373459"/>
                    </a:ext>
                  </a:extLst>
                </a:gridCol>
              </a:tblGrid>
              <a:tr h="4711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Chairperson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</a:rPr>
                        <a:t>Membership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083493"/>
                  </a:ext>
                </a:extLst>
              </a:tr>
              <a:tr h="510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Mandlakazi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Skefile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420274"/>
                  </a:ext>
                </a:extLst>
              </a:tr>
              <a:tr h="510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Satty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Mdhuli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706703"/>
                  </a:ext>
                </a:extLst>
              </a:tr>
              <a:tr h="510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 Suzy </a:t>
                      </a:r>
                      <a:r>
                        <a:rPr lang="en-ZA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Mphela</a:t>
                      </a: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ZA" sz="1800" b="1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Deputy chairperson)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105832"/>
                  </a:ext>
                </a:extLst>
              </a:tr>
              <a:tr h="5586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KwaZulu-Natal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Makhosi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Msimango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49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254047"/>
                  </a:ext>
                </a:extLst>
              </a:tr>
              <a:tr h="510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Grace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Sibara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561136"/>
                  </a:ext>
                </a:extLst>
              </a:tr>
              <a:tr h="510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Carol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Nake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43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7190261"/>
                  </a:ext>
                </a:extLst>
              </a:tr>
              <a:tr h="510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Mamagowa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Letaba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61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037025"/>
                  </a:ext>
                </a:extLst>
              </a:tr>
              <a:tr h="510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North West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 </a:t>
                      </a:r>
                      <a:r>
                        <a:rPr lang="en-ZA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Khosi</a:t>
                      </a:r>
                      <a:r>
                        <a:rPr lang="en-ZA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800" b="1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Tyobeka</a:t>
                      </a:r>
                      <a:r>
                        <a:rPr lang="en-ZA" sz="18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600" b="1" i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(Deputy Chairperson)</a:t>
                      </a:r>
                      <a:endParaRPr lang="en-ZA" sz="1600" b="1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43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793323"/>
                  </a:ext>
                </a:extLst>
              </a:tr>
              <a:tr h="510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Cathy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Oosterwyk</a:t>
                      </a:r>
                      <a:endParaRPr lang="en-ZA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44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721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83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0F1996-43B1-4774-8C3C-5A7F95D79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49" y="2"/>
            <a:ext cx="7886700" cy="467099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800" i="1" dirty="0"/>
              <a:t>Provincial  Programmes: WIT Chapters</a:t>
            </a:r>
            <a:endParaRPr lang="en-ZA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77C41-8A2A-465F-A7E2-4C6DE1377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49" y="1161206"/>
            <a:ext cx="7886700" cy="4909394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endParaRPr lang="en-ZA" sz="2000" dirty="0">
              <a:latin typeface="Arial Narrow" panose="020B0606020202030204" pitchFamily="34" charset="0"/>
            </a:endParaRPr>
          </a:p>
          <a:p>
            <a:pPr eaLnBrk="0" fontAlgn="base" hangingPunct="0">
              <a:buFont typeface="Wingdings" panose="05000000000000000000" pitchFamily="2" charset="2"/>
              <a:buChar char="§"/>
            </a:pPr>
            <a:endParaRPr lang="en-ZA" b="1" dirty="0">
              <a:latin typeface="Arial Narrow" panose="020B0606020202030204" pitchFamily="34" charset="0"/>
            </a:endParaRPr>
          </a:p>
          <a:p>
            <a:endParaRPr lang="en-Z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0C6D0F-0079-4DDE-B821-9CC30882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ZA" sz="900" dirty="0">
              <a:solidFill>
                <a:prstClr val="white">
                  <a:lumMod val="6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1EC591-1032-449D-A88F-9CD221241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12604"/>
              </p:ext>
            </p:extLst>
          </p:nvPr>
        </p:nvGraphicFramePr>
        <p:xfrm>
          <a:off x="677334" y="777384"/>
          <a:ext cx="9784477" cy="526366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66776">
                  <a:extLst>
                    <a:ext uri="{9D8B030D-6E8A-4147-A177-3AD203B41FA5}">
                      <a16:colId xmlns:a16="http://schemas.microsoft.com/office/drawing/2014/main" val="4007059733"/>
                    </a:ext>
                  </a:extLst>
                </a:gridCol>
                <a:gridCol w="4927623">
                  <a:extLst>
                    <a:ext uri="{9D8B030D-6E8A-4147-A177-3AD203B41FA5}">
                      <a16:colId xmlns:a16="http://schemas.microsoft.com/office/drawing/2014/main" val="4294434085"/>
                    </a:ext>
                  </a:extLst>
                </a:gridCol>
                <a:gridCol w="2990078">
                  <a:extLst>
                    <a:ext uri="{9D8B030D-6E8A-4147-A177-3AD203B41FA5}">
                      <a16:colId xmlns:a16="http://schemas.microsoft.com/office/drawing/2014/main" val="2975416241"/>
                    </a:ext>
                  </a:extLst>
                </a:gridCol>
              </a:tblGrid>
              <a:tr h="4123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VENUE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083493"/>
                  </a:ext>
                </a:extLst>
              </a:tr>
              <a:tr h="39162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0060" algn="r"/>
                        </a:tabLst>
                      </a:pPr>
                      <a:r>
                        <a:rPr lang="en-ZA" sz="20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LI</a:t>
                      </a: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MPOPO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420274"/>
                  </a:ext>
                </a:extLst>
              </a:tr>
              <a:tr h="548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ZA" sz="1800" baseline="30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 2019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Women Empowerment Event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Theme: “Tourism through the eyes of an Entrepreneur”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Hayani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Guest House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Capricorn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District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7032280"/>
                  </a:ext>
                </a:extLst>
              </a:tr>
              <a:tr h="9333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en-ZA" sz="1800" baseline="30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ZA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June 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Executive Committee Meeting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Department of Tourism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Provincial Department of Tourism (LEDET)  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Limpopo Women in Tourism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Hayani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Guest House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Polokwane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691145"/>
                  </a:ext>
                </a:extLst>
              </a:tr>
              <a:tr h="666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ZA" sz="1800" baseline="30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June 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Strategic Planning Workshop for Exco and District Coordinators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Zanami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Polokwane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1720552"/>
                  </a:ext>
                </a:extLst>
              </a:tr>
              <a:tr h="568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ZA" sz="1800" baseline="30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 2019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Women Empowerment Event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Theme: “Our History Our Culture”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Mohlaletsi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Guest House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ZA" sz="16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Sekhukhune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District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5235949"/>
                  </a:ext>
                </a:extLst>
              </a:tr>
              <a:tr h="695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ZA" sz="1800" baseline="30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 2019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Women Empowerment Event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Theme: “Women in Tourism tapping into Sustainable Cultural and Heritage Tourism”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Njhakanjhaka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Community Hall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ZA" sz="16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Vhembe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6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District</a:t>
                      </a: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706703"/>
                  </a:ext>
                </a:extLst>
              </a:tr>
              <a:tr h="810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ZA" sz="1800" baseline="30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 2019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Women Empowerment Event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Theme: Women in Tourism Overcoming Barriers in Tourism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Ba-Phalaborwa Municipal </a:t>
                      </a: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Lapa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ZA" sz="16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Mopani</a:t>
                      </a: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6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District</a:t>
                      </a: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105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96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0F1996-43B1-4774-8C3C-5A7F95D79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49" y="198508"/>
            <a:ext cx="7886700" cy="434079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800" i="1" dirty="0"/>
              <a:t>Programmes: WIT Chapters</a:t>
            </a:r>
            <a:endParaRPr lang="en-ZA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77C41-8A2A-465F-A7E2-4C6DE1377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49" y="1161206"/>
            <a:ext cx="7886700" cy="4909394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endParaRPr lang="en-ZA" sz="2000" dirty="0">
              <a:latin typeface="Arial Narrow" panose="020B0606020202030204" pitchFamily="34" charset="0"/>
            </a:endParaRPr>
          </a:p>
          <a:p>
            <a:pPr eaLnBrk="0" fontAlgn="base" hangingPunct="0">
              <a:buFont typeface="Wingdings" panose="05000000000000000000" pitchFamily="2" charset="2"/>
              <a:buChar char="§"/>
            </a:pPr>
            <a:endParaRPr lang="en-ZA" b="1" dirty="0">
              <a:latin typeface="Arial Narrow" panose="020B0606020202030204" pitchFamily="34" charset="0"/>
            </a:endParaRPr>
          </a:p>
          <a:p>
            <a:endParaRPr lang="en-Z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0C6D0F-0079-4DDE-B821-9CC30882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ZA" sz="900" dirty="0">
              <a:solidFill>
                <a:prstClr val="white">
                  <a:lumMod val="6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1EC591-1032-449D-A88F-9CD221241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915255"/>
              </p:ext>
            </p:extLst>
          </p:nvPr>
        </p:nvGraphicFramePr>
        <p:xfrm>
          <a:off x="848139" y="906977"/>
          <a:ext cx="9658495" cy="5145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16187">
                  <a:extLst>
                    <a:ext uri="{9D8B030D-6E8A-4147-A177-3AD203B41FA5}">
                      <a16:colId xmlns:a16="http://schemas.microsoft.com/office/drawing/2014/main" val="4007059733"/>
                    </a:ext>
                  </a:extLst>
                </a:gridCol>
                <a:gridCol w="4346011">
                  <a:extLst>
                    <a:ext uri="{9D8B030D-6E8A-4147-A177-3AD203B41FA5}">
                      <a16:colId xmlns:a16="http://schemas.microsoft.com/office/drawing/2014/main" val="4294434085"/>
                    </a:ext>
                  </a:extLst>
                </a:gridCol>
                <a:gridCol w="3296297">
                  <a:extLst>
                    <a:ext uri="{9D8B030D-6E8A-4147-A177-3AD203B41FA5}">
                      <a16:colId xmlns:a16="http://schemas.microsoft.com/office/drawing/2014/main" val="2061373459"/>
                    </a:ext>
                  </a:extLst>
                </a:gridCol>
              </a:tblGrid>
              <a:tr h="3542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VENUE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083493"/>
                  </a:ext>
                </a:extLst>
              </a:tr>
              <a:tr h="50969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0060" algn="r"/>
                        </a:tabLst>
                      </a:pPr>
                      <a:r>
                        <a:rPr lang="en-ZA" sz="20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MPOPO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420274"/>
                  </a:ext>
                </a:extLst>
              </a:tr>
              <a:tr h="602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ZA" sz="1800" baseline="30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September 2019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Women Empowerment Event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Theme: Tourism and Jobs – A Better Future for 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Bela-Bela Multi-Purpose Centre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(Waterberg District)</a:t>
                      </a:r>
                      <a:endParaRPr lang="en-ZA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254047"/>
                  </a:ext>
                </a:extLst>
              </a:tr>
              <a:tr h="593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ZA" sz="1800" baseline="30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October 2019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Limpopo Women in Tourism (</a:t>
                      </a: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LimWiT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Annual General Meeting for all members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Hayani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Guest House (</a:t>
                      </a:r>
                      <a:r>
                        <a:rPr lang="en-ZA" sz="16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Polokwane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561136"/>
                  </a:ext>
                </a:extLst>
              </a:tr>
              <a:tr h="631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ZA" sz="2000" baseline="30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October 2019 </a:t>
                      </a:r>
                      <a:r>
                        <a:rPr lang="en-ZA" sz="2000" b="1" i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(Evening)</a:t>
                      </a:r>
                      <a:endParaRPr lang="en-ZA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 Raising Dinner Including All Stakeholders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Tiveka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Game Lodge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ZA" sz="16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Polokwane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7190261"/>
                  </a:ext>
                </a:extLst>
              </a:tr>
              <a:tr h="878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ZA" sz="2000" baseline="30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January 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Exco and District Coordinators Revisiting the Year Plan and Looking at ways to effectively implement Programmes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Karibu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Resort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ZA" sz="16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Polokwane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037025"/>
                  </a:ext>
                </a:extLst>
              </a:tr>
              <a:tr h="596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ZA" sz="2000" baseline="30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January 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Limpopo Women in Tourism Empowerment Workshop for all Members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Karibu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Resort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ZA" sz="16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Polokwane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793323"/>
                  </a:ext>
                </a:extLst>
              </a:tr>
              <a:tr h="947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ZA" sz="2000" baseline="30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March 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Plenary Meeting on how to place Tourism Learners in collaboration with </a:t>
                      </a: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ProServe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South Africa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Zanami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Lodge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ZA" sz="1600" b="1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Polokwane</a:t>
                      </a:r>
                      <a:r>
                        <a:rPr lang="en-ZA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721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74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0F1996-43B1-4774-8C3C-5A7F95D79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49" y="0"/>
            <a:ext cx="7886700" cy="632589"/>
          </a:xfrm>
        </p:spPr>
        <p:txBody>
          <a:bodyPr>
            <a:normAutofit/>
          </a:bodyPr>
          <a:lstStyle/>
          <a:p>
            <a:pPr algn="ctr"/>
            <a:r>
              <a:rPr lang="en-ZA" sz="2800" i="1" dirty="0"/>
              <a:t>Programmes: WIT Chapters</a:t>
            </a:r>
            <a:endParaRPr lang="en-ZA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77C41-8A2A-465F-A7E2-4C6DE1377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49" y="1161206"/>
            <a:ext cx="7886700" cy="4909394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endParaRPr lang="en-ZA" sz="2000" dirty="0">
              <a:latin typeface="Arial Narrow" panose="020B0606020202030204" pitchFamily="34" charset="0"/>
            </a:endParaRPr>
          </a:p>
          <a:p>
            <a:pPr eaLnBrk="0" fontAlgn="base" hangingPunct="0">
              <a:buFont typeface="Wingdings" panose="05000000000000000000" pitchFamily="2" charset="2"/>
              <a:buChar char="§"/>
            </a:pPr>
            <a:endParaRPr lang="en-ZA" b="1" dirty="0">
              <a:latin typeface="Arial Narrow" panose="020B0606020202030204" pitchFamily="34" charset="0"/>
            </a:endParaRPr>
          </a:p>
          <a:p>
            <a:endParaRPr lang="en-Z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0C6D0F-0079-4DDE-B821-9CC30882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ZA" sz="900" dirty="0">
              <a:solidFill>
                <a:prstClr val="white">
                  <a:lumMod val="6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1EC591-1032-449D-A88F-9CD221241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5868"/>
              </p:ext>
            </p:extLst>
          </p:nvPr>
        </p:nvGraphicFramePr>
        <p:xfrm>
          <a:off x="503582" y="505327"/>
          <a:ext cx="10721009" cy="571841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842750">
                  <a:extLst>
                    <a:ext uri="{9D8B030D-6E8A-4147-A177-3AD203B41FA5}">
                      <a16:colId xmlns:a16="http://schemas.microsoft.com/office/drawing/2014/main" val="4007059733"/>
                    </a:ext>
                  </a:extLst>
                </a:gridCol>
                <a:gridCol w="4329815">
                  <a:extLst>
                    <a:ext uri="{9D8B030D-6E8A-4147-A177-3AD203B41FA5}">
                      <a16:colId xmlns:a16="http://schemas.microsoft.com/office/drawing/2014/main" val="743191840"/>
                    </a:ext>
                  </a:extLst>
                </a:gridCol>
                <a:gridCol w="292380">
                  <a:extLst>
                    <a:ext uri="{9D8B030D-6E8A-4147-A177-3AD203B41FA5}">
                      <a16:colId xmlns:a16="http://schemas.microsoft.com/office/drawing/2014/main" val="1438863990"/>
                    </a:ext>
                  </a:extLst>
                </a:gridCol>
                <a:gridCol w="3256064">
                  <a:extLst>
                    <a:ext uri="{9D8B030D-6E8A-4147-A177-3AD203B41FA5}">
                      <a16:colId xmlns:a16="http://schemas.microsoft.com/office/drawing/2014/main" val="3862185867"/>
                    </a:ext>
                  </a:extLst>
                </a:gridCol>
              </a:tblGrid>
              <a:tr h="4676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VENUE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083493"/>
                  </a:ext>
                </a:extLst>
              </a:tr>
              <a:tr h="357802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0060" algn="r"/>
                        </a:tabLst>
                      </a:pPr>
                      <a:r>
                        <a:rPr lang="en-ZA" sz="1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en-ZA" sz="20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EASTERN CAPE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420274"/>
                  </a:ext>
                </a:extLst>
              </a:tr>
              <a:tr h="613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May 2019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Business development and funding opportunities workshop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Hemingways</a:t>
                      </a: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Hotel, East</a:t>
                      </a:r>
                      <a:r>
                        <a:rPr lang="en-ZA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London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105832"/>
                  </a:ext>
                </a:extLst>
              </a:tr>
              <a:tr h="5790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July 2019</a:t>
                      </a:r>
                      <a:endParaRPr lang="en-ZA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Provincial Executive Committee Meeting 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Park Place Guest House, East</a:t>
                      </a:r>
                      <a:r>
                        <a:rPr lang="en-ZA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London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254047"/>
                  </a:ext>
                </a:extLst>
              </a:tr>
              <a:tr h="576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August 2019  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Women’s Month Event and Annual General Meeting </a:t>
                      </a:r>
                      <a:endParaRPr lang="en-ZA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Regent Hotel, East L</a:t>
                      </a:r>
                      <a:r>
                        <a:rPr lang="en-ZA" sz="18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ondon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561136"/>
                  </a:ext>
                </a:extLst>
              </a:tr>
              <a:tr h="577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October 2019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Networking event in partnership with Business Women’s Association </a:t>
                      </a:r>
                      <a:endParaRPr lang="en-ZA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LFD Carpets and Floors, East London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7190261"/>
                  </a:ext>
                </a:extLst>
              </a:tr>
              <a:tr h="1778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November 2019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November</a:t>
                      </a:r>
                      <a:r>
                        <a:rPr lang="en-US" sz="18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November 2019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Jurni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workshop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Jurni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Workshop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Jurni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Workshop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Asante Guest House, Mthatha,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Dolphin’s Leap Conference Centre, Port</a:t>
                      </a:r>
                      <a:r>
                        <a:rPr lang="en-ZA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Elizabeth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Park Place Conference Centre, East London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037025"/>
                  </a:ext>
                </a:extLst>
              </a:tr>
              <a:tr h="306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November 2019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Year end function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Nahoon</a:t>
                      </a: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Beach, East London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793323"/>
                  </a:ext>
                </a:extLst>
              </a:tr>
              <a:tr h="444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March 2020  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Social Media Workshop (cancelled due to Covid-19)</a:t>
                      </a:r>
                      <a:endParaRPr lang="en-ZA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East London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721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79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0F1996-43B1-4774-8C3C-5A7F95D79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49" y="198508"/>
            <a:ext cx="7886700" cy="434079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800" i="1" dirty="0"/>
              <a:t>Programmes: WIT Chapters</a:t>
            </a:r>
            <a:endParaRPr lang="en-ZA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77C41-8A2A-465F-A7E2-4C6DE1377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49" y="1161206"/>
            <a:ext cx="7886700" cy="4909394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endParaRPr lang="en-ZA" sz="2000" dirty="0">
              <a:latin typeface="Arial Narrow" panose="020B0606020202030204" pitchFamily="34" charset="0"/>
            </a:endParaRPr>
          </a:p>
          <a:p>
            <a:pPr eaLnBrk="0" fontAlgn="base" hangingPunct="0">
              <a:buFont typeface="Wingdings" panose="05000000000000000000" pitchFamily="2" charset="2"/>
              <a:buChar char="§"/>
            </a:pPr>
            <a:endParaRPr lang="en-ZA" b="1" dirty="0">
              <a:latin typeface="Arial Narrow" panose="020B0606020202030204" pitchFamily="34" charset="0"/>
            </a:endParaRPr>
          </a:p>
          <a:p>
            <a:endParaRPr lang="en-Z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0C6D0F-0079-4DDE-B821-9CC30882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ZA" sz="900" dirty="0">
              <a:solidFill>
                <a:prstClr val="white">
                  <a:lumMod val="6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1EC591-1032-449D-A88F-9CD221241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645473"/>
              </p:ext>
            </p:extLst>
          </p:nvPr>
        </p:nvGraphicFramePr>
        <p:xfrm>
          <a:off x="834887" y="971943"/>
          <a:ext cx="10177670" cy="46790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81648">
                  <a:extLst>
                    <a:ext uri="{9D8B030D-6E8A-4147-A177-3AD203B41FA5}">
                      <a16:colId xmlns:a16="http://schemas.microsoft.com/office/drawing/2014/main" val="4007059733"/>
                    </a:ext>
                  </a:extLst>
                </a:gridCol>
                <a:gridCol w="4122539">
                  <a:extLst>
                    <a:ext uri="{9D8B030D-6E8A-4147-A177-3AD203B41FA5}">
                      <a16:colId xmlns:a16="http://schemas.microsoft.com/office/drawing/2014/main" val="2488006177"/>
                    </a:ext>
                  </a:extLst>
                </a:gridCol>
                <a:gridCol w="3473483">
                  <a:extLst>
                    <a:ext uri="{9D8B030D-6E8A-4147-A177-3AD203B41FA5}">
                      <a16:colId xmlns:a16="http://schemas.microsoft.com/office/drawing/2014/main" val="2061373459"/>
                    </a:ext>
                  </a:extLst>
                </a:gridCol>
              </a:tblGrid>
              <a:tr h="4361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VENUE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083493"/>
                  </a:ext>
                </a:extLst>
              </a:tr>
              <a:tr h="6301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0060" algn="r"/>
                        </a:tabLst>
                      </a:pPr>
                      <a:r>
                        <a:rPr lang="en-ZA" sz="20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MPUMALANGA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0060" algn="r"/>
                        </a:tabLst>
                      </a:pPr>
                      <a:r>
                        <a:rPr lang="en-ZA" sz="1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420274"/>
                  </a:ext>
                </a:extLst>
              </a:tr>
              <a:tr h="633235">
                <a:tc>
                  <a:txBody>
                    <a:bodyPr/>
                    <a:lstStyle/>
                    <a:p>
                      <a:r>
                        <a:rPr lang="en-ZA" sz="2000" b="1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 July 2019</a:t>
                      </a:r>
                    </a:p>
                    <a:p>
                      <a:endParaRPr lang="en-ZA" sz="2000" b="1" kern="1200" dirty="0">
                        <a:solidFill>
                          <a:schemeClr val="l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Interim EXCO  Meeting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Nelspruit: Offices of MPTA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105832"/>
                  </a:ext>
                </a:extLst>
              </a:tr>
              <a:tr h="426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 August 2019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Annual General Meeting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Nelspruit: Offices of MPTA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254047"/>
                  </a:ext>
                </a:extLst>
              </a:tr>
              <a:tr h="611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 August 2019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Membership Recruitment Drive and Marketing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 and social media campaign: 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Ligwalagwala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FM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561136"/>
                  </a:ext>
                </a:extLst>
              </a:tr>
              <a:tr h="915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 August 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Membership Recruitment Drive and Marketing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 and social media campaign: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Rise FN</a:t>
                      </a:r>
                      <a:endParaRPr lang="en-ZA" sz="18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7190261"/>
                  </a:ext>
                </a:extLst>
              </a:tr>
              <a:tr h="384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b="1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September 2019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Executive</a:t>
                      </a:r>
                      <a:r>
                        <a:rPr lang="en-ZA" sz="1800" b="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Committee Meeting</a:t>
                      </a:r>
                      <a:endParaRPr lang="en-ZA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Nelspruit: Offices of MPTA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037025"/>
                  </a:ext>
                </a:extLst>
              </a:tr>
              <a:tr h="621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January</a:t>
                      </a:r>
                      <a:r>
                        <a:rPr lang="en-ZA" sz="20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</a:t>
                      </a:r>
                      <a:endParaRPr lang="en-ZA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Membership Recruitment and Marketing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Radio and social media campaign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 of Hope FM</a:t>
                      </a:r>
                      <a:endParaRPr lang="en-ZA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793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71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0F1996-43B1-4774-8C3C-5A7F95D79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49" y="198508"/>
            <a:ext cx="7886700" cy="434079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800" i="1" dirty="0"/>
              <a:t>Programmes: WIT Chapters</a:t>
            </a:r>
            <a:endParaRPr lang="en-ZA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77C41-8A2A-465F-A7E2-4C6DE1377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49" y="1161206"/>
            <a:ext cx="7886700" cy="4909394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endParaRPr lang="en-ZA" sz="2000" dirty="0">
              <a:latin typeface="Arial Narrow" panose="020B0606020202030204" pitchFamily="34" charset="0"/>
            </a:endParaRPr>
          </a:p>
          <a:p>
            <a:pPr eaLnBrk="0" fontAlgn="base" hangingPunct="0">
              <a:buFont typeface="Wingdings" panose="05000000000000000000" pitchFamily="2" charset="2"/>
              <a:buChar char="§"/>
            </a:pPr>
            <a:endParaRPr lang="en-ZA" b="1" dirty="0">
              <a:latin typeface="Arial Narrow" panose="020B0606020202030204" pitchFamily="34" charset="0"/>
            </a:endParaRPr>
          </a:p>
          <a:p>
            <a:endParaRPr lang="en-Z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0C6D0F-0079-4DDE-B821-9CC30882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ZA" sz="900" dirty="0">
              <a:solidFill>
                <a:prstClr val="white">
                  <a:lumMod val="6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1EC591-1032-449D-A88F-9CD221241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451004"/>
              </p:ext>
            </p:extLst>
          </p:nvPr>
        </p:nvGraphicFramePr>
        <p:xfrm>
          <a:off x="821636" y="701954"/>
          <a:ext cx="10270433" cy="490098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11094">
                  <a:extLst>
                    <a:ext uri="{9D8B030D-6E8A-4147-A177-3AD203B41FA5}">
                      <a16:colId xmlns:a16="http://schemas.microsoft.com/office/drawing/2014/main" val="4007059733"/>
                    </a:ext>
                  </a:extLst>
                </a:gridCol>
                <a:gridCol w="770109">
                  <a:extLst>
                    <a:ext uri="{9D8B030D-6E8A-4147-A177-3AD203B41FA5}">
                      <a16:colId xmlns:a16="http://schemas.microsoft.com/office/drawing/2014/main" val="2488006177"/>
                    </a:ext>
                  </a:extLst>
                </a:gridCol>
                <a:gridCol w="3549611">
                  <a:extLst>
                    <a:ext uri="{9D8B030D-6E8A-4147-A177-3AD203B41FA5}">
                      <a16:colId xmlns:a16="http://schemas.microsoft.com/office/drawing/2014/main" val="1571875475"/>
                    </a:ext>
                  </a:extLst>
                </a:gridCol>
                <a:gridCol w="524363">
                  <a:extLst>
                    <a:ext uri="{9D8B030D-6E8A-4147-A177-3AD203B41FA5}">
                      <a16:colId xmlns:a16="http://schemas.microsoft.com/office/drawing/2014/main" val="2061373459"/>
                    </a:ext>
                  </a:extLst>
                </a:gridCol>
                <a:gridCol w="3115256">
                  <a:extLst>
                    <a:ext uri="{9D8B030D-6E8A-4147-A177-3AD203B41FA5}">
                      <a16:colId xmlns:a16="http://schemas.microsoft.com/office/drawing/2014/main" val="3903688852"/>
                    </a:ext>
                  </a:extLst>
                </a:gridCol>
              </a:tblGrid>
              <a:tr h="11803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VENUE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083493"/>
                  </a:ext>
                </a:extLst>
              </a:tr>
              <a:tr h="46385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0060" algn="r"/>
                        </a:tabLst>
                      </a:pPr>
                      <a:r>
                        <a:rPr lang="en-ZA" sz="1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ZA" sz="20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NORTHERN CAPE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50060" algn="r"/>
                        </a:tabLst>
                      </a:pPr>
                      <a:r>
                        <a:rPr lang="en-ZA" sz="18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420274"/>
                  </a:ext>
                </a:extLst>
              </a:tr>
              <a:tr h="902847">
                <a:tc gridSpan="2">
                  <a:txBody>
                    <a:bodyPr/>
                    <a:lstStyle/>
                    <a:p>
                      <a:r>
                        <a:rPr lang="en-ZA" sz="24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 September 2019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 sz="24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en-ZA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 Official Launch of the Northern Cape</a:t>
                      </a:r>
                      <a:r>
                        <a:rPr lang="en-ZA" sz="1800" b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Women In Tourism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Full Gospel Church Hall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Upington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105832"/>
                  </a:ext>
                </a:extLst>
              </a:tr>
              <a:tr h="66545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 September 2019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Elections of Districts WIT Committees 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800" b="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 Gospel Church Hall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Upington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254047"/>
                  </a:ext>
                </a:extLst>
              </a:tr>
              <a:tr h="86852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0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 November 2019</a:t>
                      </a:r>
                      <a:endParaRPr lang="en-ZA" sz="2400" b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4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Executive  Committee (EXCO) Meeting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8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Khaya</a:t>
                      </a: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Bantu</a:t>
                      </a:r>
                      <a:r>
                        <a:rPr lang="en-ZA" sz="1800" b="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Northern Cape  Tourism Offices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Kuruman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561136"/>
                  </a:ext>
                </a:extLst>
              </a:tr>
              <a:tr h="51167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0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05 April 2020</a:t>
                      </a:r>
                      <a:endParaRPr lang="en-ZA" sz="2400" b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4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JTG WIT District Meeting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2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Workshop </a:t>
                      </a:r>
                      <a:r>
                        <a:rPr lang="en-ZA" sz="18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r>
                        <a:rPr lang="en-ZA" sz="1800" b="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800" b="0" baseline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Kasi</a:t>
                      </a:r>
                      <a:endParaRPr lang="en-ZA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Kimberley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7190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55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F8F842-8AB2-4CB3-BA22-7F91B453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1325563"/>
          </a:xfrm>
        </p:spPr>
        <p:txBody>
          <a:bodyPr/>
          <a:lstStyle/>
          <a:p>
            <a:pPr algn="ctr"/>
            <a:r>
              <a:rPr lang="en-ZA" i="1" dirty="0"/>
              <a:t>Programmes: WIT Chapters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7F1312-0E1A-4FC0-B17A-E74D8CC37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28489"/>
              </p:ext>
            </p:extLst>
          </p:nvPr>
        </p:nvGraphicFramePr>
        <p:xfrm>
          <a:off x="993913" y="861391"/>
          <a:ext cx="9859618" cy="49140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1798">
                  <a:extLst>
                    <a:ext uri="{9D8B030D-6E8A-4147-A177-3AD203B41FA5}">
                      <a16:colId xmlns:a16="http://schemas.microsoft.com/office/drawing/2014/main" val="16499260"/>
                    </a:ext>
                  </a:extLst>
                </a:gridCol>
                <a:gridCol w="4496905">
                  <a:extLst>
                    <a:ext uri="{9D8B030D-6E8A-4147-A177-3AD203B41FA5}">
                      <a16:colId xmlns:a16="http://schemas.microsoft.com/office/drawing/2014/main" val="2786611930"/>
                    </a:ext>
                  </a:extLst>
                </a:gridCol>
                <a:gridCol w="2660915">
                  <a:extLst>
                    <a:ext uri="{9D8B030D-6E8A-4147-A177-3AD203B41FA5}">
                      <a16:colId xmlns:a16="http://schemas.microsoft.com/office/drawing/2014/main" val="584281544"/>
                    </a:ext>
                  </a:extLst>
                </a:gridCol>
              </a:tblGrid>
              <a:tr h="554340"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EVENT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652604"/>
                  </a:ext>
                </a:extLst>
              </a:tr>
              <a:tr h="628252">
                <a:tc gridSpan="3">
                  <a:txBody>
                    <a:bodyPr/>
                    <a:lstStyle/>
                    <a:p>
                      <a:pPr algn="ctr"/>
                      <a:r>
                        <a:rPr lang="en-ZA" sz="2000" b="1" dirty="0">
                          <a:latin typeface="Arial Narrow" panose="020B0606020202030204" pitchFamily="34" charset="0"/>
                        </a:rPr>
                        <a:t>WESTERN CAPE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096294"/>
                  </a:ext>
                </a:extLst>
              </a:tr>
              <a:tr h="651091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10 July 2019</a:t>
                      </a:r>
                    </a:p>
                    <a:p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Social Media and Marketing training</a:t>
                      </a:r>
                      <a:endParaRPr lang="en-ZA" sz="18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Cape Town:  PRASA Offices at CT Station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696108"/>
                  </a:ext>
                </a:extLst>
              </a:tr>
              <a:tr h="1211516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31 August 19</a:t>
                      </a:r>
                    </a:p>
                    <a:p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Women’s Month celebration Wine tour via train &amp; and Wine Tram</a:t>
                      </a:r>
                      <a:endParaRPr lang="en-ZA" sz="18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Departed from Metrorail in CT and visited various establishments Stellenbosch &amp; Franschhoek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9310"/>
                  </a:ext>
                </a:extLst>
              </a:tr>
              <a:tr h="698747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15 October 2019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Financial training hosted by Sanlam </a:t>
                      </a:r>
                      <a:endParaRPr lang="en-ZA" sz="18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Cape Town:  PRASA Offices at CT Station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00484"/>
                  </a:ext>
                </a:extLst>
              </a:tr>
              <a:tr h="998210">
                <a:tc>
                  <a:txBody>
                    <a:bodyPr/>
                    <a:lstStyle/>
                    <a:p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27 November 2019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Motivational Talks &amp;</a:t>
                      </a:r>
                      <a:r>
                        <a:rPr lang="en-ZA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Secret Santa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ZA" sz="18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Hirsch's Milnerton</a:t>
                      </a:r>
                    </a:p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Cape Town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8044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5FA4AB-66AC-40CA-9E36-955E9F10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363C8D-FC37-46B9-9965-85028D78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ZA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91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F8F842-8AB2-4CB3-BA22-7F91B453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1325563"/>
          </a:xfrm>
        </p:spPr>
        <p:txBody>
          <a:bodyPr/>
          <a:lstStyle/>
          <a:p>
            <a:pPr algn="ctr"/>
            <a:r>
              <a:rPr lang="en-ZA" i="1" dirty="0"/>
              <a:t>Programmes: WIT Chapters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7F1312-0E1A-4FC0-B17A-E74D8CC37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912598"/>
              </p:ext>
            </p:extLst>
          </p:nvPr>
        </p:nvGraphicFramePr>
        <p:xfrm>
          <a:off x="1046923" y="697835"/>
          <a:ext cx="10190920" cy="53913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2583">
                  <a:extLst>
                    <a:ext uri="{9D8B030D-6E8A-4147-A177-3AD203B41FA5}">
                      <a16:colId xmlns:a16="http://schemas.microsoft.com/office/drawing/2014/main" val="16499260"/>
                    </a:ext>
                  </a:extLst>
                </a:gridCol>
                <a:gridCol w="4648010">
                  <a:extLst>
                    <a:ext uri="{9D8B030D-6E8A-4147-A177-3AD203B41FA5}">
                      <a16:colId xmlns:a16="http://schemas.microsoft.com/office/drawing/2014/main" val="2786611930"/>
                    </a:ext>
                  </a:extLst>
                </a:gridCol>
                <a:gridCol w="2750327">
                  <a:extLst>
                    <a:ext uri="{9D8B030D-6E8A-4147-A177-3AD203B41FA5}">
                      <a16:colId xmlns:a16="http://schemas.microsoft.com/office/drawing/2014/main" val="584281544"/>
                    </a:ext>
                  </a:extLst>
                </a:gridCol>
              </a:tblGrid>
              <a:tr h="509176"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EVENT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Arial Narrow" panose="020B0606020202030204" pitchFamily="34" charset="0"/>
                        </a:rPr>
                        <a:t>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652604"/>
                  </a:ext>
                </a:extLst>
              </a:tr>
              <a:tr h="577066">
                <a:tc gridSpan="3">
                  <a:txBody>
                    <a:bodyPr/>
                    <a:lstStyle/>
                    <a:p>
                      <a:pPr algn="ctr"/>
                      <a:r>
                        <a:rPr lang="en-ZA" sz="2000" b="1" dirty="0">
                          <a:latin typeface="Arial Narrow" panose="020B0606020202030204" pitchFamily="34" charset="0"/>
                        </a:rPr>
                        <a:t>KWAZULU-NATAL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096294"/>
                  </a:ext>
                </a:extLst>
              </a:tr>
              <a:tr h="620383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30 Jan 2019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EXCO Meeting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EDTEA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The Nest B&amp;B</a:t>
                      </a:r>
                      <a:r>
                        <a:rPr lang="en-ZA" sz="1800" baseline="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>
                          <a:latin typeface="Arial Narrow" panose="020B0606020202030204" pitchFamily="34" charset="0"/>
                        </a:rPr>
                        <a:t>Drakensberg</a:t>
                      </a:r>
                      <a:r>
                        <a:rPr lang="en-ZA" sz="1800" baseline="0" dirty="0">
                          <a:latin typeface="Arial Narrow" panose="020B0606020202030204" pitchFamily="34" charset="0"/>
                        </a:rPr>
                        <a:t> – Durban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696108"/>
                  </a:ext>
                </a:extLst>
              </a:tr>
              <a:tr h="886262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28 Feb 2019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Capacity</a:t>
                      </a: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Building Workshop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National Department of Tourism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KZN WiT members &amp; EXCO</a:t>
                      </a: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Garden Court Umhlanga - Durban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11461"/>
                  </a:ext>
                </a:extLst>
              </a:tr>
              <a:tr h="916880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8 Mar</a:t>
                      </a:r>
                      <a:r>
                        <a:rPr lang="en-ZA" sz="2400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2019</a:t>
                      </a:r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Forbes</a:t>
                      </a: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Woman Africa </a:t>
                      </a:r>
                      <a:r>
                        <a:rPr lang="mr-IN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–</a:t>
                      </a: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Leading Women Summit </a:t>
                      </a:r>
                      <a:r>
                        <a:rPr lang="mr-IN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–</a:t>
                      </a: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Membership Drive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EXCO</a:t>
                      </a: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Durban ICC</a:t>
                      </a:r>
                      <a:r>
                        <a:rPr lang="en-ZA" sz="1800" baseline="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mr-IN" sz="1800" baseline="0" dirty="0">
                          <a:latin typeface="Arial Narrow" panose="020B0606020202030204" pitchFamily="34" charset="0"/>
                        </a:rPr>
                        <a:t>–</a:t>
                      </a:r>
                      <a:r>
                        <a:rPr lang="en-ZA" sz="1800" baseline="0" dirty="0">
                          <a:latin typeface="Arial Narrow" panose="020B0606020202030204" pitchFamily="34" charset="0"/>
                        </a:rPr>
                        <a:t> Durban 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9310"/>
                  </a:ext>
                </a:extLst>
              </a:tr>
              <a:tr h="916880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17 April</a:t>
                      </a:r>
                      <a:r>
                        <a:rPr lang="en-ZA" sz="2400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2019</a:t>
                      </a:r>
                      <a:endParaRPr lang="en-ZA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Adoption of Draft Consititution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EXCO</a:t>
                      </a: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EDTEA</a:t>
                      </a: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TKZN Offices</a:t>
                      </a:r>
                      <a:r>
                        <a:rPr lang="en-ZA" sz="1800" baseline="0" dirty="0">
                          <a:latin typeface="Arial Narrow" panose="020B0606020202030204" pitchFamily="34" charset="0"/>
                        </a:rPr>
                        <a:t> - Durban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00484"/>
                  </a:ext>
                </a:extLst>
              </a:tr>
              <a:tr h="916880">
                <a:tc>
                  <a:txBody>
                    <a:bodyPr/>
                    <a:lstStyle/>
                    <a:p>
                      <a:r>
                        <a:rPr lang="en-ZA" sz="24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1-4 May 20219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Africa Travel Indaba - Market</a:t>
                      </a: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Access for members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ZA" sz="1800" b="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Crafters (rural areas based)</a:t>
                      </a: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latin typeface="Arial Narrow" panose="020B0606020202030204" pitchFamily="34" charset="0"/>
                        </a:rPr>
                        <a:t>Durban ICC </a:t>
                      </a:r>
                      <a:r>
                        <a:rPr lang="mr-IN" sz="1800" dirty="0">
                          <a:latin typeface="Arial Narrow" panose="020B0606020202030204" pitchFamily="34" charset="0"/>
                        </a:rPr>
                        <a:t>–</a:t>
                      </a:r>
                      <a:r>
                        <a:rPr lang="en-ZA" sz="1800" dirty="0">
                          <a:latin typeface="Arial Narrow" panose="020B0606020202030204" pitchFamily="34" charset="0"/>
                        </a:rPr>
                        <a:t> Durban</a:t>
                      </a:r>
                      <a:r>
                        <a:rPr lang="en-ZA" sz="1800" baseline="0" dirty="0">
                          <a:latin typeface="Arial Narrow" panose="020B0606020202030204" pitchFamily="34" charset="0"/>
                        </a:rPr>
                        <a:t> 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8044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5FA4AB-66AC-40CA-9E36-955E9F10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z="9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In Tourism 18 August  2020 </a:t>
            </a:r>
            <a:endParaRPr lang="en-ZA" sz="9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363C8D-FC37-46B9-9965-85028D78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EAE8-3F87-4A99-BAF2-EE59B96B6E72}" type="slidenum">
              <a:rPr lang="en-ZA" sz="9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ZA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381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1246</Words>
  <Application>Microsoft Office PowerPoint</Application>
  <PresentationFormat>Widescreen</PresentationFormat>
  <Paragraphs>369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Arial Narrow</vt:lpstr>
      <vt:lpstr>Calibri</vt:lpstr>
      <vt:lpstr>Mangal</vt:lpstr>
      <vt:lpstr>Monotype Corsiva</vt:lpstr>
      <vt:lpstr>Symbol</vt:lpstr>
      <vt:lpstr>Times New Roman</vt:lpstr>
      <vt:lpstr>Trebuchet MS</vt:lpstr>
      <vt:lpstr>Wingdings</vt:lpstr>
      <vt:lpstr>Wingdings 3</vt:lpstr>
      <vt:lpstr>Facet</vt:lpstr>
      <vt:lpstr>   WOMEN IN TOURISM: CHAPTERS PRESENTATION TO PORTFOLIO COMMITTEE </vt:lpstr>
      <vt:lpstr>WiT Provincial Chapters</vt:lpstr>
      <vt:lpstr>Provincial  Programmes: WIT Chapters</vt:lpstr>
      <vt:lpstr>Programmes: WIT Chapters</vt:lpstr>
      <vt:lpstr>Programmes: WIT Chapters</vt:lpstr>
      <vt:lpstr>Programmes: WIT Chapters</vt:lpstr>
      <vt:lpstr>Programmes: WIT Chapters</vt:lpstr>
      <vt:lpstr>Programmes: WIT Chapters</vt:lpstr>
      <vt:lpstr>Programmes: WIT Chapters</vt:lpstr>
      <vt:lpstr>Programmes: WIT Chapters</vt:lpstr>
      <vt:lpstr>Programmes: WIT Chapters</vt:lpstr>
      <vt:lpstr>Programmes: WIT Chapters</vt:lpstr>
      <vt:lpstr>Programmes: WIT Chapters</vt:lpstr>
      <vt:lpstr>WiT Initiatives</vt:lpstr>
      <vt:lpstr>    RE A LEBOGA, SIYABONGA, NKOSI, DANKIE, NHAKHENSA, THANK YOU!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MBroodryk</dc:creator>
  <cp:lastModifiedBy>Jerry Monwebisi Boltina</cp:lastModifiedBy>
  <cp:revision>24</cp:revision>
  <dcterms:created xsi:type="dcterms:W3CDTF">2020-08-13T13:27:56Z</dcterms:created>
  <dcterms:modified xsi:type="dcterms:W3CDTF">2020-08-16T14:08:12Z</dcterms:modified>
</cp:coreProperties>
</file>