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06" r:id="rId3"/>
    <p:sldId id="305" r:id="rId4"/>
    <p:sldId id="304" r:id="rId5"/>
    <p:sldId id="307" r:id="rId6"/>
    <p:sldId id="308" r:id="rId7"/>
    <p:sldId id="309" r:id="rId8"/>
    <p:sldId id="310" r:id="rId9"/>
    <p:sldId id="311" r:id="rId10"/>
    <p:sldId id="312" r:id="rId11"/>
    <p:sldId id="258" r:id="rId1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67" autoAdjust="0"/>
    <p:restoredTop sz="91152" autoAdjust="0"/>
  </p:normalViewPr>
  <p:slideViewPr>
    <p:cSldViewPr snapToGrid="0" snapToObjects="1">
      <p:cViewPr varScale="1">
        <p:scale>
          <a:sx n="66" d="100"/>
          <a:sy n="66" d="100"/>
        </p:scale>
        <p:origin x="-1068" y="-10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2CD2081-74E0-48B1-9319-9347953FB539}" type="datetimeFigureOut">
              <a:rPr lang="en-ZA" smtClean="0"/>
              <a:pPr/>
              <a:t>2020/08/18</a:t>
            </a:fld>
            <a:endParaRPr lang="en-Z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2A167C6-8F08-4889-84FB-C9F67468B9CB}" type="slidenum">
              <a:rPr lang="en-ZA" smtClean="0"/>
              <a:pPr/>
              <a:t>‹#›</a:t>
            </a:fld>
            <a:endParaRPr lang="en-ZA"/>
          </a:p>
        </p:txBody>
      </p:sp>
    </p:spTree>
    <p:extLst>
      <p:ext uri="{BB962C8B-B14F-4D97-AF65-F5344CB8AC3E}">
        <p14:creationId xmlns:p14="http://schemas.microsoft.com/office/powerpoint/2010/main" xmlns="" val="376811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902FC6-061E-5F4C-9ACA-6C4849BEF69D}"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02FC6-061E-5F4C-9ACA-6C4849BEF69D}"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6820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02FC6-061E-5F4C-9ACA-6C4849BEF69D}"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2472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02FC6-061E-5F4C-9ACA-6C4849BEF69D}"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0594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02FC6-061E-5F4C-9ACA-6C4849BEF69D}"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18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02FC6-061E-5F4C-9ACA-6C4849BEF69D}"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17545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02FC6-061E-5F4C-9ACA-6C4849BEF69D}"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056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02FC6-061E-5F4C-9ACA-6C4849BEF69D}"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7178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02FC6-061E-5F4C-9ACA-6C4849BEF69D}"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8791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02FC6-061E-5F4C-9ACA-6C4849BEF69D}"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3145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02FC6-061E-5F4C-9ACA-6C4849BEF69D}"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45326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02FC6-061E-5F4C-9ACA-6C4849BEF69D}" type="datetimeFigureOut">
              <a:rPr lang="en-US" smtClean="0"/>
              <a:pPr/>
              <a:t>8/18/2020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6.xml"/><Relationship Id="rId7" Type="http://schemas.openxmlformats.org/officeDocument/2006/relationships/image" Target="../media/image39.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oleObject" Target="../embeddings/oleObject9.bin"/><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oleObject" Target="../embeddings/oleObject1.bin"/><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slideLayout" Target="../slideLayouts/slideLayout6.xm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oleObject" Target="../embeddings/oleObject2.bin"/><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6.xml"/><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oleObject" Target="../embeddings/oleObject6.bin"/><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en.wikipedia.org/wiki/File:PeregrineTubercle.jpg" TargetMode="External"/><Relationship Id="rId3" Type="http://schemas.openxmlformats.org/officeDocument/2006/relationships/slideLayout" Target="../slideLayouts/slideLayout6.xml"/><Relationship Id="rId7" Type="http://schemas.openxmlformats.org/officeDocument/2006/relationships/hyperlink" Target="http://en.wikipedia.org/wiki/File:African_wild_dog_Feb09_02.jpg" TargetMode="External"/><Relationship Id="rId12" Type="http://schemas.openxmlformats.org/officeDocument/2006/relationships/image" Target="../media/image30.jpeg"/><Relationship Id="rId2" Type="http://schemas.openxmlformats.org/officeDocument/2006/relationships/tags" Target="../tags/tag7.xml"/><Relationship Id="rId16" Type="http://schemas.openxmlformats.org/officeDocument/2006/relationships/image" Target="../media/image32.jpeg"/><Relationship Id="rId1" Type="http://schemas.openxmlformats.org/officeDocument/2006/relationships/vmlDrawing" Target="../drawings/vmlDrawing7.vml"/><Relationship Id="rId6" Type="http://schemas.openxmlformats.org/officeDocument/2006/relationships/image" Target="../media/image27.jpeg"/><Relationship Id="rId11" Type="http://schemas.openxmlformats.org/officeDocument/2006/relationships/hyperlink" Target="https://en.wikipedia.org/wiki/File:Cheetah_Feb09_02.jpg" TargetMode="External"/><Relationship Id="rId5" Type="http://schemas.openxmlformats.org/officeDocument/2006/relationships/hyperlink" Target="http://en.wikipedia.org/wiki/File:Wattled_Crane_1400.jpg" TargetMode="External"/><Relationship Id="rId15" Type="http://schemas.openxmlformats.org/officeDocument/2006/relationships/hyperlink" Target="http://en.wikipedia.org/wiki/File:African_Bush_Elephant-crop.jpg" TargetMode="External"/><Relationship Id="rId10" Type="http://schemas.openxmlformats.org/officeDocument/2006/relationships/image" Target="../media/image29.jpeg"/><Relationship Id="rId4" Type="http://schemas.openxmlformats.org/officeDocument/2006/relationships/oleObject" Target="../embeddings/oleObject7.bin"/><Relationship Id="rId9" Type="http://schemas.openxmlformats.org/officeDocument/2006/relationships/hyperlink" Target="http://en.wikipedia.org/wiki/File:NileCrocodile-SRG001c.jpg" TargetMode="External"/><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Layout" Target="../slideLayouts/slideLayout6.xml"/><Relationship Id="rId7" Type="http://schemas.openxmlformats.org/officeDocument/2006/relationships/image" Target="../media/image35.jpe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b="1" dirty="0" smtClean="0"/>
              <a:t>THE NATIONAL ENVIRONMENTAL MANAGEMENT BIODIVERSITY ACT, ACT NO 10 of 2004</a:t>
            </a:r>
            <a:endParaRPr lang="en-ZA" dirty="0"/>
          </a:p>
        </p:txBody>
      </p:sp>
      <p:sp>
        <p:nvSpPr>
          <p:cNvPr id="3" name="Subtitle 2"/>
          <p:cNvSpPr>
            <a:spLocks noGrp="1"/>
          </p:cNvSpPr>
          <p:nvPr>
            <p:ph type="subTitle" idx="1"/>
          </p:nvPr>
        </p:nvSpPr>
        <p:spPr/>
        <p:txBody>
          <a:bodyPr/>
          <a:lstStyle/>
          <a:p>
            <a:r>
              <a:rPr lang="en-US" dirty="0" smtClean="0">
                <a:solidFill>
                  <a:srgbClr val="008000"/>
                </a:solidFill>
              </a:rPr>
              <a:t>Portfolio committee briefing</a:t>
            </a:r>
          </a:p>
          <a:p>
            <a:r>
              <a:rPr lang="en-US" dirty="0" smtClean="0">
                <a:solidFill>
                  <a:srgbClr val="008000"/>
                </a:solidFill>
              </a:rPr>
              <a:t>18-08-2020</a:t>
            </a:r>
            <a:endParaRPr lang="en-US" dirty="0">
              <a:solidFill>
                <a:srgbClr val="008000"/>
              </a:solidFill>
            </a:endParaRPr>
          </a:p>
        </p:txBody>
      </p:sp>
    </p:spTree>
    <p:extLst>
      <p:ext uri="{BB962C8B-B14F-4D97-AF65-F5344CB8AC3E}">
        <p14:creationId xmlns:p14="http://schemas.microsoft.com/office/powerpoint/2010/main" xmlns="" val="3930126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9225" name="think-cell Slide" r:id="rId4" imgW="360" imgH="360" progId="">
              <p:embed/>
            </p:oleObj>
          </a:graphicData>
        </a:graphic>
      </p:graphicFrame>
      <p:cxnSp>
        <p:nvCxnSpPr>
          <p:cNvPr id="37" name="Straight Connector 36"/>
          <p:cNvCxnSpPr>
            <a:cxnSpLocks/>
          </p:cNvCxnSpPr>
          <p:nvPr/>
        </p:nvCxnSpPr>
        <p:spPr>
          <a:xfrm>
            <a:off x="160988" y="31753"/>
            <a:ext cx="119417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160988" y="100166"/>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6: </a:t>
            </a:r>
            <a:r>
              <a:rPr lang="en-GB" altLang="en-US" sz="1400" b="1" dirty="0" smtClean="0">
                <a:solidFill>
                  <a:srgbClr val="FF0000"/>
                </a:solidFill>
                <a:effectLst>
                  <a:outerShdw blurRad="38100" dist="38100" dir="2700000" algn="tl">
                    <a:srgbClr val="000000">
                      <a:alpha val="43137"/>
                    </a:srgbClr>
                  </a:outerShdw>
                </a:effectLst>
              </a:rPr>
              <a:t>BIOPROSPECTING ACCES AND BENEFIT SHARING</a:t>
            </a:r>
            <a:endParaRPr lang="en-US" sz="1326" b="1" dirty="0">
              <a:solidFill>
                <a:srgbClr val="FF0000"/>
              </a:solidFill>
              <a:effectLst>
                <a:outerShdw blurRad="38100" dist="38100" dir="2700000" algn="tl">
                  <a:srgbClr val="000000">
                    <a:alpha val="43137"/>
                  </a:srgbClr>
                </a:outerShdw>
              </a:effectLst>
              <a:latin typeface="Arial"/>
            </a:endParaRPr>
          </a:p>
        </p:txBody>
      </p:sp>
      <p:cxnSp>
        <p:nvCxnSpPr>
          <p:cNvPr id="38" name="Straight Connector 37"/>
          <p:cNvCxnSpPr>
            <a:cxnSpLocks/>
          </p:cNvCxnSpPr>
          <p:nvPr/>
        </p:nvCxnSpPr>
        <p:spPr>
          <a:xfrm>
            <a:off x="40195" y="306052"/>
            <a:ext cx="119162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417" y="690964"/>
            <a:ext cx="6924136" cy="295465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600" dirty="0" smtClean="0"/>
              <a:t>The </a:t>
            </a:r>
            <a:r>
              <a:rPr lang="en-GB" altLang="en-US" sz="1600" dirty="0"/>
              <a:t>purpose of this Chapter </a:t>
            </a:r>
            <a:r>
              <a:rPr lang="en-GB" altLang="en-US" sz="1600" dirty="0" smtClean="0"/>
              <a:t>is to </a:t>
            </a:r>
            <a:r>
              <a:rPr lang="en-ZA" sz="1600" dirty="0" smtClean="0"/>
              <a:t>:</a:t>
            </a:r>
          </a:p>
          <a:p>
            <a:pPr marL="1588" lvl="1" indent="0" algn="just">
              <a:buClr>
                <a:srgbClr val="44546A"/>
              </a:buClr>
              <a:buNone/>
            </a:pPr>
            <a:endParaRPr lang="en-ZA" sz="1600" dirty="0"/>
          </a:p>
          <a:p>
            <a:pPr marL="285750" indent="-285750" algn="just">
              <a:buFont typeface="Arial" panose="020B0604020202020204" pitchFamily="34" charset="0"/>
              <a:buChar char="•"/>
            </a:pPr>
            <a:r>
              <a:rPr lang="en-ZA" sz="1600" dirty="0" smtClean="0"/>
              <a:t>Regulate </a:t>
            </a:r>
            <a:r>
              <a:rPr lang="en-ZA" sz="1600" dirty="0" err="1"/>
              <a:t>bioprospecting</a:t>
            </a:r>
            <a:r>
              <a:rPr lang="en-ZA" sz="1600" dirty="0"/>
              <a:t> involving indigenous biological resources</a:t>
            </a:r>
          </a:p>
          <a:p>
            <a:pPr marL="285750" indent="-285750" algn="just">
              <a:buFont typeface="Arial" panose="020B0604020202020204" pitchFamily="34" charset="0"/>
              <a:buChar char="•"/>
            </a:pPr>
            <a:r>
              <a:rPr lang="en-ZA" sz="1600" dirty="0" smtClean="0"/>
              <a:t>Regulate </a:t>
            </a:r>
            <a:r>
              <a:rPr lang="en-ZA" sz="1600" dirty="0"/>
              <a:t>export from the Republic of indigenous biological resources for purposes of </a:t>
            </a:r>
            <a:r>
              <a:rPr lang="en-ZA" sz="1600" dirty="0" err="1"/>
              <a:t>bioprospecting</a:t>
            </a:r>
            <a:endParaRPr lang="en-ZA" sz="1600" dirty="0"/>
          </a:p>
          <a:p>
            <a:pPr marL="285750" indent="-285750" algn="just">
              <a:buFont typeface="Arial" panose="020B0604020202020204" pitchFamily="34" charset="0"/>
              <a:buChar char="•"/>
            </a:pPr>
            <a:r>
              <a:rPr lang="en-ZA" sz="1600" dirty="0" smtClean="0"/>
              <a:t>Provide for a </a:t>
            </a:r>
            <a:r>
              <a:rPr lang="en-ZA" sz="1600" dirty="0"/>
              <a:t>fair and equitable sharing of benefits arising from </a:t>
            </a:r>
            <a:r>
              <a:rPr lang="en-ZA" sz="1600" dirty="0" err="1"/>
              <a:t>bioprospecting</a:t>
            </a:r>
            <a:r>
              <a:rPr lang="en-ZA" sz="1600" dirty="0"/>
              <a:t> involving commercial utilization of </a:t>
            </a:r>
            <a:r>
              <a:rPr lang="en-ZA" sz="1600" dirty="0" smtClean="0"/>
              <a:t>indigenous biological </a:t>
            </a:r>
            <a:r>
              <a:rPr lang="en-ZA" sz="1600" dirty="0"/>
              <a:t>resources and associated traditional knowledge</a:t>
            </a:r>
          </a:p>
          <a:p>
            <a:pPr marL="285750" indent="-285750" algn="just">
              <a:buFont typeface="Arial" panose="020B0604020202020204" pitchFamily="34" charset="0"/>
              <a:buChar char="•"/>
            </a:pPr>
            <a:r>
              <a:rPr lang="en-ZA" sz="1600" dirty="0"/>
              <a:t>E</a:t>
            </a:r>
            <a:r>
              <a:rPr lang="en-ZA" sz="1600" dirty="0" smtClean="0"/>
              <a:t>nsure </a:t>
            </a:r>
            <a:r>
              <a:rPr lang="en-ZA" sz="1600" dirty="0"/>
              <a:t>that the nation’s indigenous biological resources are developed and utilized in an ecologically sustainable manner while promoting social and economic development, in particular in the areas where the indigenous biological resources and associated traditional knowledge is </a:t>
            </a:r>
            <a:r>
              <a:rPr lang="en-ZA" sz="1600" dirty="0" smtClean="0"/>
              <a:t>accessed</a:t>
            </a:r>
            <a:endParaRPr lang="en-ZA" altLang="en-US" sz="1500" dirty="0"/>
          </a:p>
        </p:txBody>
      </p:sp>
      <p:sp>
        <p:nvSpPr>
          <p:cNvPr id="58" name="TextBox 57"/>
          <p:cNvSpPr txBox="1"/>
          <p:nvPr/>
        </p:nvSpPr>
        <p:spPr>
          <a:xfrm>
            <a:off x="7232829" y="690328"/>
            <a:ext cx="4807427" cy="221599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ct val="0"/>
              </a:spcBef>
              <a:buNone/>
            </a:pPr>
            <a:r>
              <a:rPr lang="en-GB" altLang="en-US" sz="1600" dirty="0" smtClean="0"/>
              <a:t>To this effect the following tools were developed and published:</a:t>
            </a:r>
            <a:endParaRPr lang="en-ZA" sz="1600" dirty="0" smtClean="0"/>
          </a:p>
          <a:p>
            <a:pPr marL="285750" indent="-285750">
              <a:spcBef>
                <a:spcPct val="0"/>
              </a:spcBef>
              <a:buFont typeface="Arial" panose="020B0604020202020204" pitchFamily="34" charset="0"/>
              <a:buChar char="•"/>
            </a:pPr>
            <a:r>
              <a:rPr lang="en-GB" altLang="en-US" sz="1600" dirty="0"/>
              <a:t>Regulations on </a:t>
            </a:r>
            <a:r>
              <a:rPr lang="en-GB" altLang="en-US" sz="1600" dirty="0" err="1" smtClean="0"/>
              <a:t>Bioprospecting</a:t>
            </a:r>
            <a:r>
              <a:rPr lang="en-GB" altLang="en-US" sz="1600" dirty="0" smtClean="0"/>
              <a:t>, </a:t>
            </a:r>
            <a:r>
              <a:rPr lang="en-GB" altLang="en-US" sz="1600" dirty="0"/>
              <a:t>Access and Benefit </a:t>
            </a:r>
            <a:r>
              <a:rPr lang="en-GB" altLang="en-US" sz="1600" dirty="0" smtClean="0"/>
              <a:t>Sharing-2008</a:t>
            </a:r>
          </a:p>
          <a:p>
            <a:pPr marL="285750" indent="-285750">
              <a:spcBef>
                <a:spcPct val="0"/>
              </a:spcBef>
              <a:buFont typeface="Arial" panose="020B0604020202020204" pitchFamily="34" charset="0"/>
              <a:buChar char="•"/>
            </a:pPr>
            <a:r>
              <a:rPr lang="en-GB" altLang="en-US" sz="1600" dirty="0"/>
              <a:t>Establishment of the National </a:t>
            </a:r>
            <a:r>
              <a:rPr lang="en-GB" altLang="en-US" sz="1600" dirty="0" err="1"/>
              <a:t>Bioprospecting</a:t>
            </a:r>
            <a:r>
              <a:rPr lang="en-GB" altLang="en-US" sz="1600" dirty="0"/>
              <a:t> Advisory Committee in </a:t>
            </a:r>
            <a:r>
              <a:rPr lang="en-GB" altLang="en-US" sz="1600" dirty="0" smtClean="0"/>
              <a:t>2009</a:t>
            </a:r>
            <a:endParaRPr lang="en-GB" altLang="en-US" sz="1600" dirty="0"/>
          </a:p>
          <a:p>
            <a:pPr marL="285750" indent="-285750">
              <a:spcBef>
                <a:spcPct val="0"/>
              </a:spcBef>
              <a:buFont typeface="Arial" panose="020B0604020202020204" pitchFamily="34" charset="0"/>
              <a:buChar char="•"/>
            </a:pPr>
            <a:r>
              <a:rPr lang="en-GB" altLang="en-US" sz="1600" dirty="0"/>
              <a:t>South Africa’s BABS Regulatory Framework: Guidelines for providers, users and </a:t>
            </a:r>
            <a:r>
              <a:rPr lang="en-GB" altLang="en-US" sz="1600" dirty="0" smtClean="0"/>
              <a:t>regulators-2012</a:t>
            </a:r>
            <a:endParaRPr lang="en-GB" altLang="en-US" sz="1600" dirty="0"/>
          </a:p>
          <a:p>
            <a:pPr marL="285750" indent="-285750">
              <a:spcBef>
                <a:spcPct val="0"/>
              </a:spcBef>
              <a:buFont typeface="Arial" panose="020B0604020202020204" pitchFamily="34" charset="0"/>
              <a:buChar char="•"/>
            </a:pPr>
            <a:r>
              <a:rPr lang="en-GB" altLang="en-US" sz="1600" dirty="0"/>
              <a:t>National Biodiversity Economy </a:t>
            </a:r>
            <a:r>
              <a:rPr lang="en-GB" altLang="en-US" sz="1600" dirty="0" smtClean="0"/>
              <a:t>Strategy-2015</a:t>
            </a:r>
            <a:endParaRPr lang="en-GB" altLang="en-US" sz="1600" dirty="0"/>
          </a:p>
        </p:txBody>
      </p:sp>
      <p:cxnSp>
        <p:nvCxnSpPr>
          <p:cNvPr id="61" name="Straight Connector 60"/>
          <p:cNvCxnSpPr/>
          <p:nvPr/>
        </p:nvCxnSpPr>
        <p:spPr>
          <a:xfrm>
            <a:off x="6985553" y="31753"/>
            <a:ext cx="88694" cy="6826247"/>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7232829" y="-11145"/>
            <a:ext cx="4038287" cy="296736"/>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6: IMPLEMENTATION UPDATE</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19"/>
          <p:cNvSpPr txBox="1"/>
          <p:nvPr/>
        </p:nvSpPr>
        <p:spPr>
          <a:xfrm>
            <a:off x="181108" y="3685200"/>
            <a:ext cx="6848792" cy="3200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600" b="1" dirty="0" smtClean="0"/>
              <a:t>This Chapter seeks  to </a:t>
            </a:r>
            <a:r>
              <a:rPr lang="en-ZA" sz="1600" b="1" dirty="0" smtClean="0"/>
              <a:t>:</a:t>
            </a:r>
            <a:endParaRPr lang="en-ZA" sz="1600" dirty="0"/>
          </a:p>
          <a:p>
            <a:pPr marL="285750" lvl="0" indent="-285750" algn="just">
              <a:buFont typeface="Arial" panose="020B0604020202020204" pitchFamily="34" charset="0"/>
              <a:buChar char="•"/>
            </a:pPr>
            <a:r>
              <a:rPr lang="en-ZA" sz="1600" dirty="0"/>
              <a:t>To redress the injustice of the past in order to achieve socio-economic development goals ~ </a:t>
            </a:r>
            <a:r>
              <a:rPr lang="en-ZA" sz="1600" u="sng" dirty="0"/>
              <a:t>fair &amp; equitable benefits sharing</a:t>
            </a:r>
            <a:r>
              <a:rPr lang="en-ZA" sz="1600" dirty="0"/>
              <a:t>.</a:t>
            </a:r>
          </a:p>
          <a:p>
            <a:pPr marL="285750" lvl="0" indent="-285750" algn="just">
              <a:buFont typeface="Arial" panose="020B0604020202020204" pitchFamily="34" charset="0"/>
              <a:buChar char="•"/>
            </a:pPr>
            <a:r>
              <a:rPr lang="en-ZA" sz="1600" dirty="0"/>
              <a:t>To provide regulatory framework for </a:t>
            </a:r>
            <a:r>
              <a:rPr lang="en-ZA" sz="1600" dirty="0" err="1"/>
              <a:t>bioprospecting</a:t>
            </a:r>
            <a:r>
              <a:rPr lang="en-ZA" sz="1600" dirty="0"/>
              <a:t> / </a:t>
            </a:r>
            <a:r>
              <a:rPr lang="en-ZA" sz="1600" dirty="0" err="1"/>
              <a:t>biotrade</a:t>
            </a:r>
            <a:r>
              <a:rPr lang="en-ZA" sz="1600" dirty="0"/>
              <a:t> activities ~ attain conservation and sustainable utilization of indigenous </a:t>
            </a:r>
            <a:r>
              <a:rPr lang="en-ZA" sz="1600" dirty="0" smtClean="0"/>
              <a:t>biological </a:t>
            </a:r>
            <a:r>
              <a:rPr lang="en-ZA" sz="1600" dirty="0"/>
              <a:t>resources </a:t>
            </a:r>
            <a:r>
              <a:rPr lang="en-ZA" sz="1600" u="sng" dirty="0"/>
              <a:t>~ Permitting System</a:t>
            </a:r>
            <a:r>
              <a:rPr lang="en-ZA" sz="1600" dirty="0"/>
              <a:t>.</a:t>
            </a:r>
          </a:p>
          <a:p>
            <a:pPr marL="285750" lvl="0" indent="-285750" algn="just">
              <a:buFont typeface="Arial" panose="020B0604020202020204" pitchFamily="34" charset="0"/>
              <a:buChar char="•"/>
            </a:pPr>
            <a:r>
              <a:rPr lang="en-ZA" sz="1600" dirty="0"/>
              <a:t>To provide obligatory requirements  to the regulated sectors  to recognize existing traditional knowledge on the usefulness of indigenous </a:t>
            </a:r>
            <a:r>
              <a:rPr lang="en-ZA" sz="1600" dirty="0" smtClean="0"/>
              <a:t>biological resources </a:t>
            </a:r>
            <a:r>
              <a:rPr lang="en-ZA" sz="1600" dirty="0"/>
              <a:t>~ </a:t>
            </a:r>
            <a:r>
              <a:rPr lang="en-ZA" sz="1600" u="sng" dirty="0"/>
              <a:t>Benefit Sharing </a:t>
            </a:r>
            <a:r>
              <a:rPr lang="en-ZA" sz="1600" u="sng" dirty="0" smtClean="0"/>
              <a:t>Agreement</a:t>
            </a:r>
            <a:r>
              <a:rPr lang="en-ZA" sz="1600" dirty="0" smtClean="0"/>
              <a:t>.</a:t>
            </a:r>
            <a:endParaRPr lang="en-ZA" sz="1600" dirty="0"/>
          </a:p>
          <a:p>
            <a:pPr marL="285750" lvl="0" indent="-285750" algn="just">
              <a:buFont typeface="Arial" panose="020B0604020202020204" pitchFamily="34" charset="0"/>
              <a:buChar char="•"/>
            </a:pPr>
            <a:r>
              <a:rPr lang="en-ZA" sz="1600" dirty="0"/>
              <a:t>To provide obligatory requirements to the regulated sectors to seek permission from the land owners  to access/collect indigenous </a:t>
            </a:r>
            <a:r>
              <a:rPr lang="en-ZA" sz="1600" dirty="0" smtClean="0"/>
              <a:t>biological </a:t>
            </a:r>
            <a:r>
              <a:rPr lang="en-ZA" sz="1600" dirty="0"/>
              <a:t>resources ~ </a:t>
            </a:r>
            <a:r>
              <a:rPr lang="en-ZA" sz="1600" u="sng" dirty="0"/>
              <a:t>Material Transfer </a:t>
            </a:r>
            <a:r>
              <a:rPr lang="en-ZA" sz="1600" u="sng" dirty="0" smtClean="0"/>
              <a:t>Agreement </a:t>
            </a:r>
            <a:r>
              <a:rPr lang="en-ZA" sz="1600" u="sng" dirty="0"/>
              <a:t>and Benefit Sharing </a:t>
            </a:r>
            <a:r>
              <a:rPr lang="en-ZA" sz="1600" u="sng" dirty="0" smtClean="0"/>
              <a:t>Agreement</a:t>
            </a:r>
            <a:r>
              <a:rPr lang="en-ZA" sz="1600" dirty="0" smtClean="0"/>
              <a:t>.</a:t>
            </a:r>
            <a:endParaRPr lang="en-ZA" sz="1600" dirty="0"/>
          </a:p>
          <a:p>
            <a:pPr marL="285750" lvl="0" indent="-285750" algn="just">
              <a:buFont typeface="Arial" panose="020B0604020202020204" pitchFamily="34" charset="0"/>
              <a:buChar char="•"/>
            </a:pPr>
            <a:r>
              <a:rPr lang="en-ZA" sz="1600" dirty="0"/>
              <a:t>To implement international </a:t>
            </a:r>
            <a:r>
              <a:rPr lang="en-ZA" sz="1600" dirty="0" smtClean="0"/>
              <a:t>ABS regulatory </a:t>
            </a:r>
            <a:r>
              <a:rPr lang="en-ZA" sz="1600" dirty="0"/>
              <a:t>obligations adopted by South </a:t>
            </a:r>
            <a:r>
              <a:rPr lang="en-ZA" sz="1600" dirty="0" smtClean="0"/>
              <a:t>Africa.</a:t>
            </a:r>
            <a:endParaRPr lang="en-ZA" sz="1600" dirty="0"/>
          </a:p>
        </p:txBody>
      </p:sp>
      <p:pic>
        <p:nvPicPr>
          <p:cNvPr id="25" name="Picture 2" descr="C:\Users\LMabadahane\Desktop\Beneficiary pictures\Sceletium tortuosum flower 1_ Elev 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39257" y="71335"/>
            <a:ext cx="1102154" cy="108551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LMabadahane\Desktop\Beneficiary pictures\Elev8 Product.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99217" y="31753"/>
            <a:ext cx="1128531" cy="1191989"/>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9"/>
          <p:cNvPicPr>
            <a:picLocks noChangeAspect="1"/>
          </p:cNvPicPr>
          <p:nvPr/>
        </p:nvPicPr>
        <p:blipFill>
          <a:blip r:embed="rId7"/>
          <a:stretch>
            <a:fillRect/>
          </a:stretch>
        </p:blipFill>
        <p:spPr>
          <a:xfrm>
            <a:off x="7232829" y="3152542"/>
            <a:ext cx="2693404" cy="1444946"/>
          </a:xfrm>
          <a:prstGeom prst="rect">
            <a:avLst/>
          </a:prstGeom>
        </p:spPr>
      </p:pic>
      <p:pic>
        <p:nvPicPr>
          <p:cNvPr id="32" name="Picture 31" descr="IMG_0492.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232829" y="4707737"/>
            <a:ext cx="2719823" cy="1781116"/>
          </a:xfrm>
          <a:prstGeom prst="rect">
            <a:avLst/>
          </a:prstGeom>
        </p:spPr>
      </p:pic>
      <p:pic>
        <p:nvPicPr>
          <p:cNvPr id="33" name="Picture 32"/>
          <p:cNvPicPr>
            <a:picLocks noChangeAspect="1"/>
          </p:cNvPicPr>
          <p:nvPr/>
        </p:nvPicPr>
        <p:blipFill>
          <a:blip r:embed="rId9"/>
          <a:stretch>
            <a:fillRect/>
          </a:stretch>
        </p:blipFill>
        <p:spPr>
          <a:xfrm>
            <a:off x="10270789" y="5061522"/>
            <a:ext cx="1685627" cy="1537580"/>
          </a:xfrm>
          <a:prstGeom prst="rect">
            <a:avLst/>
          </a:prstGeom>
        </p:spPr>
      </p:pic>
      <p:pic>
        <p:nvPicPr>
          <p:cNvPr id="34" name="Picture 33"/>
          <p:cNvPicPr>
            <a:picLocks noChangeAspect="1"/>
          </p:cNvPicPr>
          <p:nvPr/>
        </p:nvPicPr>
        <p:blipFill>
          <a:blip r:embed="rId10"/>
          <a:stretch>
            <a:fillRect/>
          </a:stretch>
        </p:blipFill>
        <p:spPr>
          <a:xfrm>
            <a:off x="9781341" y="4860709"/>
            <a:ext cx="1295233" cy="1738393"/>
          </a:xfrm>
          <a:prstGeom prst="rect">
            <a:avLst/>
          </a:prstGeom>
        </p:spPr>
      </p:pic>
      <p:pic>
        <p:nvPicPr>
          <p:cNvPr id="36" name="Picture 5" descr="aloe products"/>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0196732" y="2974302"/>
            <a:ext cx="1759684" cy="1953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806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5742" y="357113"/>
            <a:ext cx="8229600" cy="1143000"/>
          </a:xfrm>
        </p:spPr>
        <p:txBody>
          <a:bodyPr>
            <a:normAutofit/>
          </a:bodyPr>
          <a:lstStyle/>
          <a:p>
            <a:r>
              <a:rPr lang="en-US" sz="6500" b="1" dirty="0">
                <a:solidFill>
                  <a:srgbClr val="003500"/>
                </a:solidFill>
              </a:rPr>
              <a:t>THANK YOU!</a:t>
            </a:r>
          </a:p>
        </p:txBody>
      </p:sp>
      <p:sp>
        <p:nvSpPr>
          <p:cNvPr id="4" name="Content Placeholder 2"/>
          <p:cNvSpPr>
            <a:spLocks noGrp="1"/>
          </p:cNvSpPr>
          <p:nvPr>
            <p:ph idx="1"/>
          </p:nvPr>
        </p:nvSpPr>
        <p:spPr>
          <a:xfrm>
            <a:off x="2162636" y="2853846"/>
            <a:ext cx="8229600" cy="2540180"/>
          </a:xfrm>
        </p:spPr>
        <p:txBody>
          <a:bodyPr>
            <a:normAutofit/>
          </a:bodyPr>
          <a:lstStyle/>
          <a:p>
            <a:pPr marL="0" indent="0">
              <a:buNone/>
            </a:pPr>
            <a:r>
              <a:rPr lang="en-US" sz="1500" b="1" dirty="0" err="1"/>
              <a:t>Mr</a:t>
            </a:r>
            <a:r>
              <a:rPr lang="en-US" sz="1500" b="1" dirty="0"/>
              <a:t> Shonisani Munzhedzi</a:t>
            </a:r>
            <a:endParaRPr lang="en-US" sz="1500" dirty="0"/>
          </a:p>
          <a:p>
            <a:pPr marL="0" indent="0">
              <a:buNone/>
            </a:pPr>
            <a:r>
              <a:rPr lang="en-US" sz="1500" dirty="0"/>
              <a:t>Branch Biodiversity and Conservation</a:t>
            </a:r>
          </a:p>
          <a:p>
            <a:pPr marL="0" indent="0">
              <a:buNone/>
            </a:pPr>
            <a:r>
              <a:rPr lang="en-US" sz="1500" dirty="0"/>
              <a:t>Department of Environment,  Forestry and Fisheries</a:t>
            </a:r>
          </a:p>
          <a:p>
            <a:pPr marL="0" indent="0">
              <a:buNone/>
            </a:pPr>
            <a:r>
              <a:rPr lang="en-US" sz="1500" dirty="0"/>
              <a:t>Tel: 012 399 9171     |     Mobile: 076 400 0637</a:t>
            </a:r>
          </a:p>
          <a:p>
            <a:pPr marL="0" indent="0">
              <a:buNone/>
            </a:pPr>
            <a:r>
              <a:rPr lang="en-US" sz="1500" dirty="0"/>
              <a:t>Website: http://</a:t>
            </a:r>
            <a:r>
              <a:rPr lang="en-US" sz="1500" dirty="0" err="1"/>
              <a:t>www.environment.gov.za</a:t>
            </a:r>
            <a:endParaRPr lang="en-US" sz="1500" dirty="0"/>
          </a:p>
          <a:p>
            <a:pPr marL="0" indent="0">
              <a:buNone/>
            </a:pPr>
            <a:endParaRPr lang="en-US" sz="1500" dirty="0"/>
          </a:p>
          <a:p>
            <a:pPr marL="0" indent="0">
              <a:buNone/>
            </a:pPr>
            <a:r>
              <a:rPr lang="en-US" sz="1500" dirty="0"/>
              <a:t>Address: The Environment House, 473 Steve </a:t>
            </a:r>
            <a:r>
              <a:rPr lang="en-US" sz="1500" dirty="0" err="1"/>
              <a:t>Biko</a:t>
            </a:r>
            <a:r>
              <a:rPr lang="en-US" sz="1500" dirty="0"/>
              <a:t> Road, Arcadia, Pretoria, 0083 </a:t>
            </a:r>
          </a:p>
        </p:txBody>
      </p:sp>
      <p:cxnSp>
        <p:nvCxnSpPr>
          <p:cNvPr id="6" name="Straight Connector 5"/>
          <p:cNvCxnSpPr/>
          <p:nvPr/>
        </p:nvCxnSpPr>
        <p:spPr>
          <a:xfrm>
            <a:off x="2002333" y="2672270"/>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505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3083" name="think-cell Slide" r:id="rId4" imgW="360" imgH="360" progId="">
              <p:embed/>
            </p:oleObj>
          </a:graphicData>
        </a:graphic>
      </p:graphicFrame>
      <p:sp>
        <p:nvSpPr>
          <p:cNvPr id="3" name="Title 2"/>
          <p:cNvSpPr>
            <a:spLocks noGrp="1"/>
          </p:cNvSpPr>
          <p:nvPr>
            <p:ph type="title"/>
          </p:nvPr>
        </p:nvSpPr>
        <p:spPr>
          <a:xfrm>
            <a:off x="250257" y="313760"/>
            <a:ext cx="10107788" cy="55399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09791" lvl="1"/>
            <a:r>
              <a:rPr kumimoji="0" lang="en-ZA" sz="3600" b="0" i="0" u="none" strike="noStrike" kern="1200" cap="none" spc="0" normalizeH="0" baseline="0" noProof="0" dirty="0" smtClean="0">
                <a:ln>
                  <a:noFill/>
                </a:ln>
                <a:solidFill>
                  <a:prstClr val="black"/>
                </a:solidFill>
                <a:effectLst/>
                <a:uLnTx/>
                <a:uFillTx/>
                <a:latin typeface="Calibri"/>
                <a:ea typeface="+mj-ea"/>
                <a:cs typeface="+mj-cs"/>
              </a:rPr>
              <a:t>Conservation of SA’s Biological Diversity</a:t>
            </a:r>
            <a:endParaRPr lang="en-GB" sz="3600" dirty="0"/>
          </a:p>
        </p:txBody>
      </p:sp>
      <p:sp>
        <p:nvSpPr>
          <p:cNvPr id="34" name="Rectangle 33"/>
          <p:cNvSpPr>
            <a:spLocks/>
          </p:cNvSpPr>
          <p:nvPr/>
        </p:nvSpPr>
        <p:spPr>
          <a:xfrm>
            <a:off x="250257" y="1153217"/>
            <a:ext cx="11685069" cy="932973"/>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dirty="0">
              <a:solidFill>
                <a:prstClr val="black"/>
              </a:solidFill>
            </a:endParaRPr>
          </a:p>
        </p:txBody>
      </p:sp>
      <p:cxnSp>
        <p:nvCxnSpPr>
          <p:cNvPr id="37" name="Straight Connector 36"/>
          <p:cNvCxnSpPr>
            <a:cxnSpLocks/>
          </p:cNvCxnSpPr>
          <p:nvPr/>
        </p:nvCxnSpPr>
        <p:spPr>
          <a:xfrm>
            <a:off x="250257" y="1153217"/>
            <a:ext cx="11685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272953" y="1221630"/>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ZA"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 AFRICA’s BIODIVERSITY</a:t>
            </a:r>
            <a:endParaRPr lang="en-US" sz="1326"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8" name="Straight Connector 37"/>
          <p:cNvCxnSpPr>
            <a:cxnSpLocks/>
          </p:cNvCxnSpPr>
          <p:nvPr/>
        </p:nvCxnSpPr>
        <p:spPr>
          <a:xfrm>
            <a:off x="275779" y="1446660"/>
            <a:ext cx="863061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4751" y="1524433"/>
            <a:ext cx="8585016" cy="233140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lgn="just">
              <a:buClr>
                <a:srgbClr val="44546A"/>
              </a:buClr>
            </a:pPr>
            <a:r>
              <a:rPr lang="en-ZA" sz="1500" dirty="0"/>
              <a:t>South Africa is one of the mega diverse countries in the world, and the only country to contain an entire floral kingdom. </a:t>
            </a:r>
            <a:endParaRPr lang="en-ZA" sz="1500" dirty="0" smtClean="0">
              <a:solidFill>
                <a:prstClr val="black"/>
              </a:solidFill>
            </a:endParaRPr>
          </a:p>
          <a:p>
            <a:pPr lvl="1" algn="just">
              <a:buClr>
                <a:srgbClr val="44546A"/>
              </a:buClr>
            </a:pPr>
            <a:r>
              <a:rPr lang="en-ZA" sz="1500" dirty="0"/>
              <a:t>In comparison with most other parts of the world, South Africa’s biodiversity is still in good condition.</a:t>
            </a:r>
          </a:p>
          <a:p>
            <a:pPr lvl="1" algn="just">
              <a:buClr>
                <a:srgbClr val="44546A"/>
              </a:buClr>
            </a:pPr>
            <a:r>
              <a:rPr lang="en-ZA" sz="1500" dirty="0"/>
              <a:t>Biodiversity offers multiple opportunities for economic development and improving human well-being.</a:t>
            </a:r>
          </a:p>
          <a:p>
            <a:pPr lvl="1" algn="just">
              <a:buClr>
                <a:srgbClr val="44546A"/>
              </a:buClr>
            </a:pPr>
            <a:r>
              <a:rPr lang="en-ZA" sz="1500" dirty="0"/>
              <a:t>This natural wealth is threatened by growing human populations and their demands on the environment.</a:t>
            </a:r>
          </a:p>
          <a:p>
            <a:pPr lvl="1" algn="just">
              <a:buClr>
                <a:srgbClr val="44546A"/>
              </a:buClr>
            </a:pPr>
            <a:r>
              <a:rPr lang="en-ZA" sz="1500" dirty="0"/>
              <a:t>Key Drivers of biodiversity loss – land use change, alien and invasive species, over exploitation &amp; climate change</a:t>
            </a:r>
            <a:r>
              <a:rPr lang="en-ZA" sz="1500" dirty="0" smtClean="0"/>
              <a:t>.</a:t>
            </a:r>
          </a:p>
          <a:p>
            <a:pPr lvl="1" algn="just">
              <a:buClr>
                <a:srgbClr val="44546A"/>
              </a:buClr>
            </a:pPr>
            <a:r>
              <a:rPr lang="en-US" sz="1500" dirty="0"/>
              <a:t>South Africa’s faunal diversity is high relative to the </a:t>
            </a:r>
            <a:r>
              <a:rPr lang="en-US" sz="1500" dirty="0" smtClean="0"/>
              <a:t>land </a:t>
            </a:r>
            <a:r>
              <a:rPr lang="en-US" sz="1500" dirty="0"/>
              <a:t>surface area</a:t>
            </a:r>
            <a:r>
              <a:rPr lang="en-US" sz="1500" dirty="0" smtClean="0"/>
              <a:t>.</a:t>
            </a:r>
          </a:p>
          <a:p>
            <a:pPr lvl="1">
              <a:buClr>
                <a:srgbClr val="44546A"/>
              </a:buClr>
            </a:pPr>
            <a:endParaRPr lang="en-US" sz="1500" dirty="0"/>
          </a:p>
          <a:p>
            <a:pPr marL="1588" lvl="1" indent="0">
              <a:spcBef>
                <a:spcPts val="300"/>
              </a:spcBef>
              <a:buClr>
                <a:srgbClr val="44546A"/>
              </a:buClr>
              <a:buNone/>
            </a:pPr>
            <a:r>
              <a:rPr lang="en-US" sz="1400" dirty="0" smtClean="0">
                <a:solidFill>
                  <a:prstClr val="black"/>
                </a:solidFill>
              </a:rPr>
              <a:t> </a:t>
            </a:r>
          </a:p>
        </p:txBody>
      </p:sp>
      <p:sp>
        <p:nvSpPr>
          <p:cNvPr id="53" name="TextBox 52"/>
          <p:cNvSpPr txBox="1">
            <a:spLocks/>
          </p:cNvSpPr>
          <p:nvPr/>
        </p:nvSpPr>
        <p:spPr>
          <a:xfrm>
            <a:off x="335209" y="3489335"/>
            <a:ext cx="4325160"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SPECIES DIVERSITY AND ECOSYSTEMS</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4" name="Straight Connector 53"/>
          <p:cNvCxnSpPr>
            <a:cxnSpLocks/>
          </p:cNvCxnSpPr>
          <p:nvPr/>
        </p:nvCxnSpPr>
        <p:spPr>
          <a:xfrm flipV="1">
            <a:off x="127346" y="3690372"/>
            <a:ext cx="8779044" cy="2526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35209" y="3769654"/>
            <a:ext cx="3578423" cy="14542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nSpc>
                <a:spcPct val="90000"/>
              </a:lnSpc>
            </a:pPr>
            <a:r>
              <a:rPr lang="en-US" sz="1500" dirty="0" smtClean="0"/>
              <a:t>South Africa is a home </a:t>
            </a:r>
            <a:r>
              <a:rPr lang="en-US" sz="1500" dirty="0"/>
              <a:t>to an estimated:</a:t>
            </a:r>
          </a:p>
          <a:p>
            <a:pPr lvl="1">
              <a:lnSpc>
                <a:spcPct val="90000"/>
              </a:lnSpc>
            </a:pPr>
            <a:r>
              <a:rPr lang="en-US" sz="1500" dirty="0"/>
              <a:t> 5.8% of the global total of mammal species (close to 300 species),</a:t>
            </a:r>
          </a:p>
          <a:p>
            <a:pPr lvl="1">
              <a:lnSpc>
                <a:spcPct val="90000"/>
              </a:lnSpc>
            </a:pPr>
            <a:r>
              <a:rPr lang="en-US" sz="1500" dirty="0"/>
              <a:t> 8% of bird species (more than 800 species recorded), </a:t>
            </a:r>
          </a:p>
          <a:p>
            <a:pPr lvl="1">
              <a:lnSpc>
                <a:spcPct val="90000"/>
              </a:lnSpc>
            </a:pPr>
            <a:r>
              <a:rPr lang="en-US" sz="1500" dirty="0"/>
              <a:t>4.6% of reptile species (288 species) and</a:t>
            </a:r>
          </a:p>
          <a:p>
            <a:pPr lvl="1">
              <a:lnSpc>
                <a:spcPct val="90000"/>
              </a:lnSpc>
            </a:pPr>
            <a:r>
              <a:rPr lang="en-US" sz="1500" dirty="0"/>
              <a:t>5.5% of the world’s known insect species</a:t>
            </a:r>
          </a:p>
        </p:txBody>
      </p:sp>
      <p:grpSp>
        <p:nvGrpSpPr>
          <p:cNvPr id="19" name="Group 18"/>
          <p:cNvGrpSpPr/>
          <p:nvPr/>
        </p:nvGrpSpPr>
        <p:grpSpPr>
          <a:xfrm>
            <a:off x="326635" y="3721608"/>
            <a:ext cx="8479037" cy="3772956"/>
            <a:chOff x="637246" y="3651797"/>
            <a:chExt cx="7284369" cy="3694367"/>
          </a:xfrm>
        </p:grpSpPr>
        <p:sp>
          <p:nvSpPr>
            <p:cNvPr id="9" name="TextBox 8"/>
            <p:cNvSpPr txBox="1"/>
            <p:nvPr/>
          </p:nvSpPr>
          <p:spPr>
            <a:xfrm>
              <a:off x="637246" y="5315641"/>
              <a:ext cx="3018756" cy="126573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spcBef>
                  <a:spcPct val="30000"/>
                </a:spcBef>
                <a:buClr>
                  <a:srgbClr val="44546A"/>
                </a:buClr>
                <a:buNone/>
              </a:pPr>
              <a:r>
                <a:rPr lang="en-US" sz="1500" dirty="0" smtClean="0">
                  <a:solidFill>
                    <a:prstClr val="black"/>
                  </a:solidFill>
                </a:rPr>
                <a:t>Also hosts 3 globally recognized biodiversity hotspots</a:t>
              </a:r>
              <a:endParaRPr lang="en-US" sz="1500" dirty="0">
                <a:solidFill>
                  <a:prstClr val="black"/>
                </a:solidFill>
              </a:endParaRPr>
            </a:p>
            <a:p>
              <a:pPr lvl="1">
                <a:lnSpc>
                  <a:spcPct val="90000"/>
                </a:lnSpc>
              </a:pPr>
              <a:r>
                <a:rPr lang="en-US" sz="1500" dirty="0"/>
                <a:t>Cape Floral Kingdom </a:t>
              </a:r>
            </a:p>
            <a:p>
              <a:pPr lvl="1">
                <a:lnSpc>
                  <a:spcPct val="90000"/>
                </a:lnSpc>
              </a:pPr>
              <a:r>
                <a:rPr lang="en-US" sz="1500" dirty="0"/>
                <a:t>Succulent Karoo </a:t>
              </a:r>
            </a:p>
            <a:p>
              <a:pPr lvl="1">
                <a:lnSpc>
                  <a:spcPct val="90000"/>
                </a:lnSpc>
              </a:pPr>
              <a:r>
                <a:rPr lang="en-US" sz="1500" dirty="0" err="1"/>
                <a:t>Maputaland</a:t>
              </a:r>
              <a:r>
                <a:rPr lang="en-US" sz="1500" dirty="0"/>
                <a:t>-</a:t>
              </a:r>
              <a:r>
                <a:rPr lang="en-US" sz="1500" dirty="0" err="1"/>
                <a:t>Pondoland</a:t>
              </a:r>
              <a:r>
                <a:rPr lang="en-US" sz="1500" dirty="0"/>
                <a:t>-Albany </a:t>
              </a:r>
              <a:r>
                <a:rPr lang="en-US" sz="1500" dirty="0" err="1"/>
                <a:t>centre</a:t>
              </a:r>
              <a:r>
                <a:rPr lang="en-US" sz="1500" dirty="0"/>
                <a:t> of endemism</a:t>
              </a:r>
            </a:p>
          </p:txBody>
        </p:sp>
        <p:sp>
          <p:nvSpPr>
            <p:cNvPr id="58" name="TextBox 57"/>
            <p:cNvSpPr txBox="1"/>
            <p:nvPr/>
          </p:nvSpPr>
          <p:spPr>
            <a:xfrm>
              <a:off x="3955872" y="3651797"/>
              <a:ext cx="3965743" cy="369436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just">
                <a:lnSpc>
                  <a:spcPct val="80000"/>
                </a:lnSpc>
              </a:pPr>
              <a:r>
                <a:rPr lang="en-US" sz="1500" dirty="0" smtClean="0"/>
                <a:t>Biodiversity </a:t>
              </a:r>
              <a:r>
                <a:rPr lang="en-US" sz="1500" dirty="0"/>
                <a:t>management policy and legislation has undergone profound changes in the past decades.</a:t>
              </a:r>
            </a:p>
            <a:p>
              <a:pPr lvl="2" algn="just">
                <a:lnSpc>
                  <a:spcPct val="80000"/>
                </a:lnSpc>
              </a:pPr>
              <a:r>
                <a:rPr lang="en-US" sz="1500" dirty="0"/>
                <a:t>Paradigm shift from protectionist to conservation and sustainable use</a:t>
              </a:r>
              <a:r>
                <a:rPr lang="en-US" sz="1500" dirty="0" smtClean="0"/>
                <a:t>.</a:t>
              </a:r>
            </a:p>
            <a:p>
              <a:pPr lvl="2" algn="just">
                <a:lnSpc>
                  <a:spcPct val="80000"/>
                </a:lnSpc>
              </a:pPr>
              <a:r>
                <a:rPr lang="en-US" sz="1500" dirty="0"/>
                <a:t>Recognition of the ecosystem approach while still maintaining elements of species level responses.</a:t>
              </a:r>
            </a:p>
            <a:p>
              <a:pPr lvl="2" algn="just">
                <a:lnSpc>
                  <a:spcPct val="80000"/>
                </a:lnSpc>
              </a:pPr>
              <a:r>
                <a:rPr lang="en-US" sz="1500" dirty="0"/>
                <a:t>Recognition of the role of communities within the environments they occupy.</a:t>
              </a:r>
            </a:p>
            <a:p>
              <a:pPr lvl="2" algn="just">
                <a:lnSpc>
                  <a:spcPct val="80000"/>
                </a:lnSpc>
              </a:pPr>
              <a:r>
                <a:rPr lang="en-US" sz="1500" dirty="0"/>
                <a:t>Recognition of biodiversity as a key contributor to the economy as well as environmental goods and services.</a:t>
              </a:r>
            </a:p>
            <a:p>
              <a:pPr algn="just">
                <a:lnSpc>
                  <a:spcPct val="80000"/>
                </a:lnSpc>
              </a:pPr>
              <a:r>
                <a:rPr lang="en-US" sz="1500" dirty="0"/>
                <a:t>Achieving sector goals results in natural tensions between often polarized stakeholders.</a:t>
              </a:r>
            </a:p>
            <a:p>
              <a:pPr algn="just">
                <a:lnSpc>
                  <a:spcPct val="80000"/>
                </a:lnSpc>
              </a:pPr>
              <a:r>
                <a:rPr lang="en-US" sz="1500" dirty="0"/>
                <a:t>DEFF has to take all perspectives into account and </a:t>
              </a:r>
              <a:r>
                <a:rPr lang="en-US" sz="1500" b="1" i="1" dirty="0"/>
                <a:t>align</a:t>
              </a:r>
              <a:r>
                <a:rPr lang="en-US" sz="1500" dirty="0"/>
                <a:t> them with </a:t>
              </a:r>
              <a:r>
                <a:rPr lang="en-US" sz="1500" b="1" i="1" dirty="0"/>
                <a:t>national imperatives</a:t>
              </a:r>
              <a:r>
                <a:rPr lang="en-US" sz="1500" dirty="0"/>
                <a:t> in developing and implementing policies.</a:t>
              </a:r>
            </a:p>
            <a:p>
              <a:pPr lvl="1" algn="just">
                <a:lnSpc>
                  <a:spcPct val="80000"/>
                </a:lnSpc>
              </a:pPr>
              <a:endParaRPr lang="en-US" sz="1500" dirty="0" smtClean="0"/>
            </a:p>
            <a:p>
              <a:pPr lvl="1" algn="just">
                <a:lnSpc>
                  <a:spcPct val="80000"/>
                </a:lnSpc>
              </a:pPr>
              <a:endParaRPr lang="en-US" sz="1500" dirty="0"/>
            </a:p>
            <a:p>
              <a:pPr lvl="1">
                <a:spcBef>
                  <a:spcPct val="30000"/>
                </a:spcBef>
                <a:buClr>
                  <a:srgbClr val="44546A"/>
                </a:buClr>
              </a:pPr>
              <a:endParaRPr lang="en-US" sz="1122" dirty="0" smtClean="0">
                <a:solidFill>
                  <a:prstClr val="black"/>
                </a:solidFill>
              </a:endParaRPr>
            </a:p>
            <a:p>
              <a:pPr lvl="1">
                <a:spcBef>
                  <a:spcPct val="30000"/>
                </a:spcBef>
                <a:buClr>
                  <a:srgbClr val="44546A"/>
                </a:buClr>
              </a:pPr>
              <a:endParaRPr lang="en-US" sz="1122" dirty="0">
                <a:solidFill>
                  <a:prstClr val="black"/>
                </a:solidFill>
              </a:endParaRPr>
            </a:p>
          </p:txBody>
        </p:sp>
      </p:grpSp>
      <p:cxnSp>
        <p:nvCxnSpPr>
          <p:cNvPr id="61" name="Straight Connector 60"/>
          <p:cNvCxnSpPr/>
          <p:nvPr/>
        </p:nvCxnSpPr>
        <p:spPr>
          <a:xfrm flipH="1">
            <a:off x="4005546" y="3477174"/>
            <a:ext cx="18918" cy="3267723"/>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934492" y="1153384"/>
            <a:ext cx="43129" cy="5591513"/>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a:off x="4814750" y="3269104"/>
            <a:ext cx="4038287"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BIODIVERSITY SECTOR CONTEXT</a:t>
            </a:r>
            <a:endParaRPr lang="en-US" sz="1326"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247459" y="4242817"/>
            <a:ext cx="2775696" cy="247069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368572" y="2963134"/>
            <a:ext cx="2654583" cy="1109264"/>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429039" y="1153384"/>
            <a:ext cx="2533650" cy="180975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750511" y="84703"/>
            <a:ext cx="1393897" cy="1068513"/>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9186703" y="86682"/>
            <a:ext cx="1563808" cy="1080557"/>
          </a:xfrm>
          <a:prstGeom prst="rect">
            <a:avLst/>
          </a:prstGeom>
        </p:spPr>
      </p:pic>
    </p:spTree>
    <p:extLst>
      <p:ext uri="{BB962C8B-B14F-4D97-AF65-F5344CB8AC3E}">
        <p14:creationId xmlns:p14="http://schemas.microsoft.com/office/powerpoint/2010/main" xmlns="" val="344294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2069" name="think-cell Slide" r:id="rId4" imgW="360" imgH="360" progId="">
              <p:embed/>
            </p:oleObj>
          </a:graphicData>
        </a:graphic>
      </p:graphicFrame>
      <p:sp>
        <p:nvSpPr>
          <p:cNvPr id="3" name="Title 2"/>
          <p:cNvSpPr>
            <a:spLocks noGrp="1"/>
          </p:cNvSpPr>
          <p:nvPr>
            <p:ph type="title"/>
          </p:nvPr>
        </p:nvSpPr>
        <p:spPr>
          <a:xfrm>
            <a:off x="250257" y="58792"/>
            <a:ext cx="10107788" cy="55399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09791" lvl="1"/>
            <a:r>
              <a:rPr lang="en-US" sz="3600" dirty="0" smtClean="0"/>
              <a:t>INTERNATIONAL  CONTEXT</a:t>
            </a:r>
            <a:endParaRPr lang="en-GB" sz="3600" dirty="0"/>
          </a:p>
        </p:txBody>
      </p:sp>
      <p:sp>
        <p:nvSpPr>
          <p:cNvPr id="34" name="Rectangle 33"/>
          <p:cNvSpPr>
            <a:spLocks/>
          </p:cNvSpPr>
          <p:nvPr/>
        </p:nvSpPr>
        <p:spPr>
          <a:xfrm>
            <a:off x="250257" y="727243"/>
            <a:ext cx="8343169" cy="873355"/>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dirty="0">
              <a:solidFill>
                <a:prstClr val="black"/>
              </a:solidFill>
            </a:endParaRPr>
          </a:p>
        </p:txBody>
      </p:sp>
      <p:cxnSp>
        <p:nvCxnSpPr>
          <p:cNvPr id="37" name="Straight Connector 36"/>
          <p:cNvCxnSpPr>
            <a:cxnSpLocks/>
          </p:cNvCxnSpPr>
          <p:nvPr/>
        </p:nvCxnSpPr>
        <p:spPr>
          <a:xfrm flipV="1">
            <a:off x="250256" y="612790"/>
            <a:ext cx="11941744" cy="1936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247553" y="3665518"/>
            <a:ext cx="6311867" cy="172677"/>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GB" sz="1500" b="1" dirty="0" smtClean="0">
                <a:latin typeface="Arial" panose="020B0604020202020204" pitchFamily="34" charset="0"/>
                <a:cs typeface="Arial" panose="020B0604020202020204" pitchFamily="34" charset="0"/>
              </a:rPr>
              <a:t>2. RAMSAR CONVENTION ON WETLANDS</a:t>
            </a:r>
            <a:r>
              <a:rPr lang="en-GB" sz="1500" dirty="0" smtClean="0">
                <a:latin typeface="Arial" panose="020B0604020202020204" pitchFamily="34" charset="0"/>
                <a:cs typeface="Arial" panose="020B0604020202020204" pitchFamily="34" charset="0"/>
              </a:rPr>
              <a:t> </a:t>
            </a:r>
            <a:r>
              <a:rPr lang="en-US" sz="1500" dirty="0" smtClean="0">
                <a:solidFill>
                  <a:srgbClr val="0B4623"/>
                </a:solidFill>
                <a:latin typeface="Arial" panose="020B0604020202020204" pitchFamily="34" charset="0"/>
                <a:cs typeface="Arial" panose="020B0604020202020204" pitchFamily="34" charset="0"/>
              </a:rPr>
              <a:t>SA ratified in 1975</a:t>
            </a:r>
            <a:endParaRPr lang="en-US" sz="1500" dirty="0">
              <a:solidFill>
                <a:srgbClr val="0B4623"/>
              </a:solidFill>
              <a:latin typeface="Arial" panose="020B0604020202020204" pitchFamily="34" charset="0"/>
              <a:cs typeface="Arial" panose="020B0604020202020204" pitchFamily="34" charset="0"/>
            </a:endParaRPr>
          </a:p>
        </p:txBody>
      </p:sp>
      <p:sp>
        <p:nvSpPr>
          <p:cNvPr id="6" name="TextBox 5"/>
          <p:cNvSpPr txBox="1"/>
          <p:nvPr/>
        </p:nvSpPr>
        <p:spPr>
          <a:xfrm>
            <a:off x="275779" y="1081777"/>
            <a:ext cx="6283641" cy="238526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300"/>
              </a:spcBef>
              <a:buClr>
                <a:srgbClr val="44546A"/>
              </a:buClr>
            </a:pPr>
            <a:r>
              <a:rPr lang="en-GB" sz="1500" dirty="0"/>
              <a:t>C</a:t>
            </a:r>
            <a:r>
              <a:rPr lang="en-GB" sz="1500" dirty="0" smtClean="0"/>
              <a:t>onservation</a:t>
            </a:r>
            <a:r>
              <a:rPr lang="en-GB" sz="1500" dirty="0"/>
              <a:t>, sustainable use of, and the fair and equitable sharing of the benefits arising out of the utilisation of genetic </a:t>
            </a:r>
            <a:r>
              <a:rPr lang="en-GB" sz="1500" dirty="0" smtClean="0"/>
              <a:t>resources</a:t>
            </a:r>
          </a:p>
          <a:p>
            <a:pPr marL="195241" lvl="2" indent="0" algn="just">
              <a:spcBef>
                <a:spcPts val="300"/>
              </a:spcBef>
              <a:buClr>
                <a:srgbClr val="44546A"/>
              </a:buClr>
              <a:buNone/>
            </a:pPr>
            <a:r>
              <a:rPr lang="en-US" sz="1500" b="1" dirty="0" smtClean="0"/>
              <a:t>1.1 Cartagena </a:t>
            </a:r>
            <a:r>
              <a:rPr lang="en-US" sz="1500" b="1" dirty="0"/>
              <a:t>Protocol on Biosafety (CBD</a:t>
            </a:r>
            <a:r>
              <a:rPr lang="en-US" sz="1500" dirty="0"/>
              <a:t>) -</a:t>
            </a:r>
            <a:r>
              <a:rPr lang="en-GB" sz="1500" dirty="0"/>
              <a:t> safe handling, transport and use of </a:t>
            </a:r>
            <a:r>
              <a:rPr lang="en-GB" sz="1500" dirty="0" smtClean="0"/>
              <a:t>living </a:t>
            </a:r>
            <a:r>
              <a:rPr lang="en-GB" sz="1500" dirty="0"/>
              <a:t>modified organisms (LMOs) resulting from modern </a:t>
            </a:r>
            <a:r>
              <a:rPr lang="en-GB" sz="1500" dirty="0" smtClean="0"/>
              <a:t>biotechnology </a:t>
            </a:r>
            <a:r>
              <a:rPr lang="en-GB" sz="1500" dirty="0"/>
              <a:t>that </a:t>
            </a:r>
            <a:r>
              <a:rPr lang="en-GB" sz="1500" dirty="0" smtClean="0"/>
              <a:t>may </a:t>
            </a:r>
            <a:r>
              <a:rPr lang="en-GB" sz="1500" dirty="0"/>
              <a:t>have adverse effects on biological diversity, </a:t>
            </a:r>
            <a:r>
              <a:rPr lang="en-GB" sz="1500" dirty="0" smtClean="0"/>
              <a:t>taking </a:t>
            </a:r>
            <a:r>
              <a:rPr lang="en-GB" sz="1500" dirty="0"/>
              <a:t>also into account risks </a:t>
            </a:r>
            <a:r>
              <a:rPr lang="en-GB" sz="1500" dirty="0" smtClean="0"/>
              <a:t>to </a:t>
            </a:r>
            <a:r>
              <a:rPr lang="en-GB" sz="1500" dirty="0"/>
              <a:t>human </a:t>
            </a:r>
            <a:r>
              <a:rPr lang="en-GB" sz="1500" dirty="0" smtClean="0"/>
              <a:t>health</a:t>
            </a:r>
          </a:p>
          <a:p>
            <a:pPr marL="195241" lvl="2" indent="0" algn="just">
              <a:spcBef>
                <a:spcPts val="300"/>
              </a:spcBef>
              <a:buClr>
                <a:srgbClr val="44546A"/>
              </a:buClr>
              <a:buNone/>
            </a:pPr>
            <a:r>
              <a:rPr lang="en-ZA" sz="1500" b="1" dirty="0" smtClean="0"/>
              <a:t>1.2 The</a:t>
            </a:r>
            <a:r>
              <a:rPr lang="en-ZA" sz="1500" b="1" dirty="0"/>
              <a:t> Nagoya Protocol on Access to Genetic Resources and the Fair and </a:t>
            </a:r>
            <a:r>
              <a:rPr lang="en-ZA" sz="1500" b="1" dirty="0" smtClean="0"/>
              <a:t>Equitable </a:t>
            </a:r>
            <a:r>
              <a:rPr lang="en-ZA" sz="1500" b="1" dirty="0"/>
              <a:t>Sharing of Benefits Arising from their Utilization (CBD</a:t>
            </a:r>
            <a:r>
              <a:rPr lang="en-ZA" sz="1500" dirty="0"/>
              <a:t>) -  promotes sharing of benefits with countries of origin of genetic resources and their associated traditional knowledge</a:t>
            </a:r>
            <a:r>
              <a:rPr lang="en-ZA" sz="1500" dirty="0" smtClean="0"/>
              <a:t>.</a:t>
            </a:r>
            <a:endParaRPr lang="en-ZA" sz="1500" dirty="0">
              <a:solidFill>
                <a:prstClr val="black"/>
              </a:solidFill>
            </a:endParaRPr>
          </a:p>
        </p:txBody>
      </p:sp>
      <p:cxnSp>
        <p:nvCxnSpPr>
          <p:cNvPr id="54" name="Straight Connector 53"/>
          <p:cNvCxnSpPr>
            <a:cxnSpLocks/>
          </p:cNvCxnSpPr>
          <p:nvPr/>
        </p:nvCxnSpPr>
        <p:spPr>
          <a:xfrm flipV="1">
            <a:off x="166529" y="3387012"/>
            <a:ext cx="6392891" cy="80033"/>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77061" y="785422"/>
            <a:ext cx="43129" cy="6105545"/>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a:off x="250257" y="879556"/>
            <a:ext cx="7759514" cy="122945"/>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500" b="1" dirty="0" smtClean="0">
                <a:latin typeface="Arial"/>
              </a:rPr>
              <a:t>1. CONVENTION ON BIOLOGICAL DIVERSITY </a:t>
            </a:r>
            <a:r>
              <a:rPr lang="en-US" sz="1500" dirty="0" smtClean="0">
                <a:solidFill>
                  <a:srgbClr val="0B4623"/>
                </a:solidFill>
                <a:latin typeface="Arial"/>
              </a:rPr>
              <a:t>(CBD) SA ratified in 1996</a:t>
            </a:r>
            <a:endParaRPr lang="en-US" sz="1500" dirty="0">
              <a:solidFill>
                <a:srgbClr val="0B4623"/>
              </a:solidFill>
              <a:latin typeface="Arial"/>
            </a:endParaRPr>
          </a:p>
        </p:txBody>
      </p:sp>
      <p:cxnSp>
        <p:nvCxnSpPr>
          <p:cNvPr id="46" name="Straight Connector 45"/>
          <p:cNvCxnSpPr>
            <a:cxnSpLocks/>
          </p:cNvCxnSpPr>
          <p:nvPr/>
        </p:nvCxnSpPr>
        <p:spPr>
          <a:xfrm flipV="1">
            <a:off x="155181" y="4652545"/>
            <a:ext cx="6469554" cy="7025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79359" y="3953164"/>
            <a:ext cx="6345376" cy="69249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300"/>
              </a:spcBef>
              <a:buClr>
                <a:srgbClr val="44546A"/>
              </a:buClr>
            </a:pPr>
            <a:r>
              <a:rPr lang="en-GB" sz="1500" dirty="0" smtClean="0"/>
              <a:t>Conservation  </a:t>
            </a:r>
            <a:r>
              <a:rPr lang="en-GB" sz="1500" dirty="0"/>
              <a:t>and wise use of all wetlands through local, regional and national actions and international cooperation, as a contribution towards achieving sustainable development throughout the world.</a:t>
            </a:r>
            <a:r>
              <a:rPr lang="en-ZA" sz="1500" dirty="0" smtClean="0"/>
              <a:t>.</a:t>
            </a:r>
            <a:endParaRPr lang="en-ZA" sz="1500" dirty="0">
              <a:solidFill>
                <a:prstClr val="black"/>
              </a:solidFill>
            </a:endParaRPr>
          </a:p>
        </p:txBody>
      </p:sp>
      <p:sp>
        <p:nvSpPr>
          <p:cNvPr id="49" name="TextBox 48"/>
          <p:cNvSpPr txBox="1">
            <a:spLocks/>
          </p:cNvSpPr>
          <p:nvPr/>
        </p:nvSpPr>
        <p:spPr>
          <a:xfrm>
            <a:off x="247553" y="4799291"/>
            <a:ext cx="6016087" cy="198821"/>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GB" sz="1500" b="1" dirty="0" smtClean="0">
                <a:latin typeface="Arial" panose="020B0604020202020204" pitchFamily="34" charset="0"/>
                <a:cs typeface="Arial" panose="020B0604020202020204" pitchFamily="34" charset="0"/>
              </a:rPr>
              <a:t>3. UNCCD </a:t>
            </a:r>
            <a:r>
              <a:rPr lang="en-US" sz="1500" dirty="0" smtClean="0">
                <a:solidFill>
                  <a:srgbClr val="0B4623"/>
                </a:solidFill>
                <a:latin typeface="Arial" panose="020B0604020202020204" pitchFamily="34" charset="0"/>
                <a:cs typeface="Arial" panose="020B0604020202020204" pitchFamily="34" charset="0"/>
              </a:rPr>
              <a:t>SA ratified in 1992</a:t>
            </a:r>
            <a:endParaRPr lang="en-US" sz="1500" dirty="0">
              <a:solidFill>
                <a:srgbClr val="0B4623"/>
              </a:solidFill>
              <a:latin typeface="Arial" panose="020B0604020202020204" pitchFamily="34" charset="0"/>
              <a:cs typeface="Arial" panose="020B0604020202020204" pitchFamily="34" charset="0"/>
            </a:endParaRPr>
          </a:p>
        </p:txBody>
      </p:sp>
      <p:sp>
        <p:nvSpPr>
          <p:cNvPr id="50" name="TextBox 49"/>
          <p:cNvSpPr txBox="1"/>
          <p:nvPr/>
        </p:nvSpPr>
        <p:spPr>
          <a:xfrm>
            <a:off x="247553" y="5089809"/>
            <a:ext cx="6311867" cy="76174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300"/>
              </a:spcBef>
              <a:buClr>
                <a:srgbClr val="44546A"/>
              </a:buClr>
            </a:pPr>
            <a:r>
              <a:rPr lang="en-GB" sz="1600" dirty="0"/>
              <a:t>T</a:t>
            </a:r>
            <a:r>
              <a:rPr lang="en-GB" sz="1600" dirty="0" smtClean="0"/>
              <a:t>o </a:t>
            </a:r>
            <a:r>
              <a:rPr lang="en-GB" sz="1600" dirty="0"/>
              <a:t>combat desertification and </a:t>
            </a:r>
            <a:r>
              <a:rPr lang="en-US" sz="1600" dirty="0"/>
              <a:t>mitigate the effects of drought in countries experiencing serious drought and/or desertification, particularly in Africa</a:t>
            </a:r>
            <a:r>
              <a:rPr lang="en-GB" sz="1600" dirty="0"/>
              <a:t>.</a:t>
            </a:r>
          </a:p>
          <a:p>
            <a:pPr lvl="1">
              <a:spcBef>
                <a:spcPts val="300"/>
              </a:spcBef>
              <a:buClr>
                <a:srgbClr val="44546A"/>
              </a:buClr>
            </a:pPr>
            <a:endParaRPr lang="en-ZA" sz="1500" dirty="0">
              <a:solidFill>
                <a:prstClr val="black"/>
              </a:solidFill>
            </a:endParaRPr>
          </a:p>
        </p:txBody>
      </p:sp>
      <p:cxnSp>
        <p:nvCxnSpPr>
          <p:cNvPr id="51" name="Straight Connector 50"/>
          <p:cNvCxnSpPr>
            <a:cxnSpLocks/>
          </p:cNvCxnSpPr>
          <p:nvPr/>
        </p:nvCxnSpPr>
        <p:spPr>
          <a:xfrm>
            <a:off x="127324" y="5683892"/>
            <a:ext cx="643209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p:cNvSpPr>
          <p:nvPr/>
        </p:nvSpPr>
        <p:spPr>
          <a:xfrm rot="10800000" flipV="1">
            <a:off x="6753976" y="806519"/>
            <a:ext cx="5427754" cy="275258"/>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GB" sz="1500" b="1" dirty="0">
                <a:latin typeface="Arial" panose="020B0604020202020204" pitchFamily="34" charset="0"/>
                <a:cs typeface="Arial" panose="020B0604020202020204" pitchFamily="34" charset="0"/>
              </a:rPr>
              <a:t>5</a:t>
            </a:r>
            <a:r>
              <a:rPr lang="en-GB" sz="1500" b="1" dirty="0" smtClean="0">
                <a:latin typeface="Arial" panose="020B0604020202020204" pitchFamily="34" charset="0"/>
                <a:cs typeface="Arial" panose="020B0604020202020204" pitchFamily="34" charset="0"/>
              </a:rPr>
              <a:t>. CMS</a:t>
            </a:r>
            <a:r>
              <a:rPr lang="en-GB" sz="1500" dirty="0" smtClean="0">
                <a:latin typeface="Arial" panose="020B0604020202020204" pitchFamily="34" charset="0"/>
                <a:cs typeface="Arial" panose="020B0604020202020204" pitchFamily="34" charset="0"/>
              </a:rPr>
              <a:t> </a:t>
            </a:r>
            <a:r>
              <a:rPr lang="en-US" sz="1500" dirty="0" smtClean="0">
                <a:solidFill>
                  <a:srgbClr val="0B4623"/>
                </a:solidFill>
                <a:latin typeface="Arial" panose="020B0604020202020204" pitchFamily="34" charset="0"/>
                <a:cs typeface="Arial" panose="020B0604020202020204" pitchFamily="34" charset="0"/>
              </a:rPr>
              <a:t>SA ratified in 1991</a:t>
            </a:r>
            <a:endParaRPr lang="en-US" sz="1500" dirty="0">
              <a:solidFill>
                <a:srgbClr val="0B4623"/>
              </a:solidFill>
              <a:latin typeface="Arial" panose="020B0604020202020204" pitchFamily="34" charset="0"/>
              <a:cs typeface="Arial" panose="020B0604020202020204" pitchFamily="34" charset="0"/>
            </a:endParaRPr>
          </a:p>
        </p:txBody>
      </p:sp>
      <p:sp>
        <p:nvSpPr>
          <p:cNvPr id="60" name="TextBox 59"/>
          <p:cNvSpPr txBox="1"/>
          <p:nvPr/>
        </p:nvSpPr>
        <p:spPr>
          <a:xfrm>
            <a:off x="6620190" y="1186149"/>
            <a:ext cx="5561540" cy="18004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300"/>
              </a:spcBef>
              <a:buClr>
                <a:srgbClr val="44546A"/>
              </a:buClr>
            </a:pPr>
            <a:r>
              <a:rPr lang="en-GB" sz="1600" dirty="0" smtClean="0"/>
              <a:t>To </a:t>
            </a:r>
            <a:r>
              <a:rPr lang="en-GB" sz="1600" dirty="0"/>
              <a:t>conserve terrestrial, marine and avian migratory species throughout their range; management and sustainable use of migratory </a:t>
            </a:r>
            <a:r>
              <a:rPr lang="en-GB" sz="1600" dirty="0" smtClean="0"/>
              <a:t>species</a:t>
            </a:r>
          </a:p>
          <a:p>
            <a:pPr marL="195241" lvl="2" indent="0">
              <a:spcBef>
                <a:spcPts val="300"/>
              </a:spcBef>
              <a:buClr>
                <a:srgbClr val="44546A"/>
              </a:buClr>
              <a:buNone/>
            </a:pPr>
            <a:r>
              <a:rPr lang="en-GB" sz="1600" b="1" dirty="0"/>
              <a:t>5</a:t>
            </a:r>
            <a:r>
              <a:rPr lang="en-GB" sz="1600" b="1" dirty="0" smtClean="0"/>
              <a:t>.1 African-Eurasian Migratory </a:t>
            </a:r>
            <a:r>
              <a:rPr lang="en-GB" sz="1600" b="1" dirty="0" err="1" smtClean="0"/>
              <a:t>Waterbirds</a:t>
            </a:r>
            <a:r>
              <a:rPr lang="en-GB" sz="1600" b="1" dirty="0" smtClean="0"/>
              <a:t> Agreement</a:t>
            </a:r>
          </a:p>
          <a:p>
            <a:pPr marL="195241" lvl="2" indent="0">
              <a:spcBef>
                <a:spcPts val="300"/>
              </a:spcBef>
              <a:buClr>
                <a:srgbClr val="44546A"/>
              </a:buClr>
              <a:buNone/>
            </a:pPr>
            <a:r>
              <a:rPr lang="en-US" sz="1600" dirty="0" smtClean="0"/>
              <a:t>To take </a:t>
            </a:r>
            <a:r>
              <a:rPr lang="en-US" sz="1600" dirty="0" err="1"/>
              <a:t>co‑ordinated</a:t>
            </a:r>
            <a:r>
              <a:rPr lang="en-US" sz="1600" dirty="0"/>
              <a:t> measures to maintain migratory </a:t>
            </a:r>
            <a:r>
              <a:rPr lang="en-US" sz="1600" dirty="0" err="1" smtClean="0"/>
              <a:t>waterbird</a:t>
            </a:r>
            <a:r>
              <a:rPr lang="en-US" sz="1600" dirty="0" smtClean="0"/>
              <a:t> </a:t>
            </a:r>
            <a:r>
              <a:rPr lang="en-US" sz="1600" dirty="0"/>
              <a:t>species in a </a:t>
            </a:r>
            <a:r>
              <a:rPr lang="en-US" sz="1600" dirty="0" err="1"/>
              <a:t>favourable</a:t>
            </a:r>
            <a:r>
              <a:rPr lang="en-US" sz="1600" dirty="0"/>
              <a:t> conservation status or to restore them to such a status</a:t>
            </a:r>
            <a:r>
              <a:rPr lang="en-US" sz="1600" dirty="0" smtClean="0"/>
              <a:t>.</a:t>
            </a:r>
            <a:endParaRPr lang="en-ZA" sz="1500" b="1" dirty="0">
              <a:solidFill>
                <a:prstClr val="black"/>
              </a:solidFill>
            </a:endParaRPr>
          </a:p>
        </p:txBody>
      </p:sp>
      <p:sp>
        <p:nvSpPr>
          <p:cNvPr id="62" name="TextBox 61"/>
          <p:cNvSpPr txBox="1">
            <a:spLocks/>
          </p:cNvSpPr>
          <p:nvPr/>
        </p:nvSpPr>
        <p:spPr>
          <a:xfrm>
            <a:off x="243252" y="5806110"/>
            <a:ext cx="6016087" cy="198821"/>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GB" sz="1500" b="1" dirty="0">
                <a:latin typeface="Arial" panose="020B0604020202020204" pitchFamily="34" charset="0"/>
                <a:cs typeface="Arial" panose="020B0604020202020204" pitchFamily="34" charset="0"/>
              </a:rPr>
              <a:t>4</a:t>
            </a:r>
            <a:r>
              <a:rPr lang="en-GB" sz="1500" b="1" dirty="0" smtClean="0">
                <a:latin typeface="Arial" panose="020B0604020202020204" pitchFamily="34" charset="0"/>
                <a:cs typeface="Arial" panose="020B0604020202020204" pitchFamily="34" charset="0"/>
              </a:rPr>
              <a:t>. CITES </a:t>
            </a:r>
            <a:r>
              <a:rPr lang="en-US" sz="1500" dirty="0" smtClean="0">
                <a:solidFill>
                  <a:srgbClr val="0B4623"/>
                </a:solidFill>
                <a:latin typeface="Arial" panose="020B0604020202020204" pitchFamily="34" charset="0"/>
                <a:cs typeface="Arial" panose="020B0604020202020204" pitchFamily="34" charset="0"/>
              </a:rPr>
              <a:t>SA ratified in 1975</a:t>
            </a:r>
            <a:endParaRPr lang="en-US" sz="1500" dirty="0">
              <a:solidFill>
                <a:srgbClr val="0B4623"/>
              </a:solidFill>
              <a:latin typeface="Arial" panose="020B0604020202020204" pitchFamily="34" charset="0"/>
              <a:cs typeface="Arial" panose="020B0604020202020204" pitchFamily="34" charset="0"/>
            </a:endParaRPr>
          </a:p>
        </p:txBody>
      </p:sp>
      <p:sp>
        <p:nvSpPr>
          <p:cNvPr id="63" name="TextBox 62"/>
          <p:cNvSpPr txBox="1"/>
          <p:nvPr/>
        </p:nvSpPr>
        <p:spPr>
          <a:xfrm>
            <a:off x="260649" y="6129220"/>
            <a:ext cx="6311867" cy="104644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300"/>
              </a:spcBef>
              <a:buClr>
                <a:srgbClr val="44546A"/>
              </a:buClr>
            </a:pPr>
            <a:r>
              <a:rPr lang="en-GB" sz="1600" dirty="0" smtClean="0"/>
              <a:t>To </a:t>
            </a:r>
            <a:r>
              <a:rPr lang="en-GB" sz="1600" dirty="0"/>
              <a:t>regulate </a:t>
            </a:r>
            <a:r>
              <a:rPr lang="en-US" sz="1600" dirty="0"/>
              <a:t>International Trade in Endangered Species of Wild Fauna and Flora.</a:t>
            </a:r>
          </a:p>
          <a:p>
            <a:pPr lvl="1">
              <a:spcBef>
                <a:spcPts val="300"/>
              </a:spcBef>
              <a:buClr>
                <a:srgbClr val="44546A"/>
              </a:buClr>
            </a:pPr>
            <a:endParaRPr lang="en-GB" sz="1600" dirty="0"/>
          </a:p>
          <a:p>
            <a:pPr lvl="1">
              <a:spcBef>
                <a:spcPts val="300"/>
              </a:spcBef>
              <a:buClr>
                <a:srgbClr val="44546A"/>
              </a:buClr>
            </a:pPr>
            <a:endParaRPr lang="en-ZA" sz="1500" dirty="0">
              <a:solidFill>
                <a:prstClr val="black"/>
              </a:solidFill>
            </a:endParaRPr>
          </a:p>
        </p:txBody>
      </p:sp>
      <p:cxnSp>
        <p:nvCxnSpPr>
          <p:cNvPr id="64" name="Straight Connector 63"/>
          <p:cNvCxnSpPr>
            <a:cxnSpLocks/>
          </p:cNvCxnSpPr>
          <p:nvPr/>
        </p:nvCxnSpPr>
        <p:spPr>
          <a:xfrm flipV="1">
            <a:off x="6555866" y="2932391"/>
            <a:ext cx="5624671" cy="5232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a:spLocks/>
          </p:cNvSpPr>
          <p:nvPr/>
        </p:nvSpPr>
        <p:spPr>
          <a:xfrm rot="10800000" flipV="1">
            <a:off x="6753976" y="3036265"/>
            <a:ext cx="5427754" cy="275258"/>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GB" sz="1500" b="1" dirty="0" smtClean="0">
                <a:latin typeface="Arial" panose="020B0604020202020204" pitchFamily="34" charset="0"/>
                <a:cs typeface="Arial" panose="020B0604020202020204" pitchFamily="34" charset="0"/>
              </a:rPr>
              <a:t>6. WHC</a:t>
            </a:r>
            <a:r>
              <a:rPr lang="en-GB" sz="1500" dirty="0" smtClean="0">
                <a:latin typeface="Arial" panose="020B0604020202020204" pitchFamily="34" charset="0"/>
                <a:cs typeface="Arial" panose="020B0604020202020204" pitchFamily="34" charset="0"/>
              </a:rPr>
              <a:t> </a:t>
            </a:r>
            <a:r>
              <a:rPr lang="en-US" sz="1500" dirty="0" smtClean="0">
                <a:solidFill>
                  <a:srgbClr val="0B4623"/>
                </a:solidFill>
                <a:latin typeface="Arial" panose="020B0604020202020204" pitchFamily="34" charset="0"/>
                <a:cs typeface="Arial" panose="020B0604020202020204" pitchFamily="34" charset="0"/>
              </a:rPr>
              <a:t>SA ratified in 1997</a:t>
            </a:r>
            <a:endParaRPr lang="en-US" sz="1500" dirty="0">
              <a:solidFill>
                <a:srgbClr val="0B4623"/>
              </a:solidFill>
              <a:latin typeface="Arial" panose="020B0604020202020204" pitchFamily="34" charset="0"/>
              <a:cs typeface="Arial" panose="020B0604020202020204" pitchFamily="34" charset="0"/>
            </a:endParaRPr>
          </a:p>
        </p:txBody>
      </p:sp>
      <p:sp>
        <p:nvSpPr>
          <p:cNvPr id="66" name="TextBox 65"/>
          <p:cNvSpPr txBox="1"/>
          <p:nvPr/>
        </p:nvSpPr>
        <p:spPr>
          <a:xfrm>
            <a:off x="6555866" y="3420091"/>
            <a:ext cx="5561540" cy="76174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300"/>
              </a:spcBef>
              <a:buClr>
                <a:srgbClr val="44546A"/>
              </a:buClr>
            </a:pPr>
            <a:r>
              <a:rPr lang="en-GB" sz="1600" dirty="0"/>
              <a:t>T</a:t>
            </a:r>
            <a:r>
              <a:rPr lang="en-GB" sz="1600" dirty="0" smtClean="0"/>
              <a:t>o </a:t>
            </a:r>
            <a:r>
              <a:rPr lang="en-US" sz="1600" dirty="0" smtClean="0"/>
              <a:t>ensure </a:t>
            </a:r>
            <a:r>
              <a:rPr lang="en-US" sz="1600" dirty="0"/>
              <a:t>the protection, conservation and presentation of the cultural and natural heritage</a:t>
            </a:r>
            <a:endParaRPr lang="en-GB" sz="1600" dirty="0"/>
          </a:p>
          <a:p>
            <a:pPr lvl="1">
              <a:spcBef>
                <a:spcPts val="300"/>
              </a:spcBef>
              <a:buClr>
                <a:srgbClr val="44546A"/>
              </a:buClr>
            </a:pPr>
            <a:endParaRPr lang="en-ZA" sz="1500" dirty="0">
              <a:solidFill>
                <a:prstClr val="black"/>
              </a:solidFill>
            </a:endParaRPr>
          </a:p>
        </p:txBody>
      </p:sp>
      <p:cxnSp>
        <p:nvCxnSpPr>
          <p:cNvPr id="67" name="Straight Connector 66"/>
          <p:cNvCxnSpPr>
            <a:cxnSpLocks/>
          </p:cNvCxnSpPr>
          <p:nvPr/>
        </p:nvCxnSpPr>
        <p:spPr>
          <a:xfrm flipV="1">
            <a:off x="6624735" y="3867298"/>
            <a:ext cx="5567265" cy="2766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04453" y="5827428"/>
            <a:ext cx="925246" cy="953528"/>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85602" y="3972098"/>
            <a:ext cx="1137949" cy="922518"/>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744964" y="4924330"/>
            <a:ext cx="947928" cy="803516"/>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864376" y="5827428"/>
            <a:ext cx="1665637" cy="932757"/>
          </a:xfrm>
          <a:prstGeom prst="rect">
            <a:avLst/>
          </a:prstGeom>
        </p:spPr>
      </p:pic>
      <p:pic>
        <p:nvPicPr>
          <p:cNvPr id="70" name="Picture 6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813121" y="3910958"/>
            <a:ext cx="1525161" cy="884076"/>
          </a:xfrm>
          <a:prstGeom prst="rect">
            <a:avLst/>
          </a:prstGeom>
        </p:spPr>
      </p:pic>
      <p:pic>
        <p:nvPicPr>
          <p:cNvPr id="71" name="Picture 70"/>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590134" y="4748007"/>
            <a:ext cx="935886" cy="935886"/>
          </a:xfrm>
          <a:prstGeom prst="rect">
            <a:avLst/>
          </a:prstGeom>
        </p:spPr>
      </p:pic>
      <p:pic>
        <p:nvPicPr>
          <p:cNvPr id="72" name="Picture 71"/>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865091" y="4730959"/>
            <a:ext cx="725043" cy="1011435"/>
          </a:xfrm>
          <a:prstGeom prst="rect">
            <a:avLst/>
          </a:prstGeom>
        </p:spPr>
      </p:pic>
      <p:pic>
        <p:nvPicPr>
          <p:cNvPr id="73" name="Picture 72"/>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9519417" y="5048306"/>
            <a:ext cx="2395215" cy="1735606"/>
          </a:xfrm>
          <a:prstGeom prst="rect">
            <a:avLst/>
          </a:prstGeom>
        </p:spPr>
      </p:pic>
      <p:pic>
        <p:nvPicPr>
          <p:cNvPr id="74" name="Picture 73"/>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9519416" y="3910958"/>
            <a:ext cx="2395215" cy="1159366"/>
          </a:xfrm>
          <a:prstGeom prst="rect">
            <a:avLst/>
          </a:prstGeom>
        </p:spPr>
      </p:pic>
    </p:spTree>
    <p:extLst>
      <p:ext uri="{BB962C8B-B14F-4D97-AF65-F5344CB8AC3E}">
        <p14:creationId xmlns:p14="http://schemas.microsoft.com/office/powerpoint/2010/main" xmlns="" val="2749724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1046" name="think-cell Slide" r:id="rId4" imgW="360" imgH="360" progId="">
              <p:embed/>
            </p:oleObj>
          </a:graphicData>
        </a:graphic>
      </p:graphicFrame>
      <p:sp>
        <p:nvSpPr>
          <p:cNvPr id="3" name="Title 2"/>
          <p:cNvSpPr>
            <a:spLocks noGrp="1"/>
          </p:cNvSpPr>
          <p:nvPr>
            <p:ph type="title"/>
          </p:nvPr>
        </p:nvSpPr>
        <p:spPr>
          <a:xfrm>
            <a:off x="250257" y="313760"/>
            <a:ext cx="8354247" cy="55399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09791" lvl="1"/>
            <a:r>
              <a:rPr lang="en-US" sz="3600" dirty="0" smtClean="0"/>
              <a:t>DEFF Foundational Mandate</a:t>
            </a:r>
            <a:endParaRPr lang="en-GB" sz="3600" dirty="0"/>
          </a:p>
        </p:txBody>
      </p:sp>
      <p:sp>
        <p:nvSpPr>
          <p:cNvPr id="34" name="Rectangle 33"/>
          <p:cNvSpPr>
            <a:spLocks/>
          </p:cNvSpPr>
          <p:nvPr/>
        </p:nvSpPr>
        <p:spPr>
          <a:xfrm>
            <a:off x="250257" y="1153217"/>
            <a:ext cx="11685069" cy="932973"/>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dirty="0">
              <a:solidFill>
                <a:prstClr val="black"/>
              </a:solidFill>
            </a:endParaRPr>
          </a:p>
        </p:txBody>
      </p:sp>
      <p:cxnSp>
        <p:nvCxnSpPr>
          <p:cNvPr id="37" name="Straight Connector 36"/>
          <p:cNvCxnSpPr>
            <a:cxnSpLocks/>
          </p:cNvCxnSpPr>
          <p:nvPr/>
        </p:nvCxnSpPr>
        <p:spPr>
          <a:xfrm>
            <a:off x="250257" y="1153217"/>
            <a:ext cx="119417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272953" y="1221630"/>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CONSTITUTIONAL MANDATE (SEC 24) 3 Sustainable Development Elements </a:t>
            </a:r>
            <a:endParaRPr lang="en-US" sz="1326"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8" name="Straight Connector 37"/>
          <p:cNvCxnSpPr>
            <a:cxnSpLocks/>
          </p:cNvCxnSpPr>
          <p:nvPr/>
        </p:nvCxnSpPr>
        <p:spPr>
          <a:xfrm>
            <a:off x="275779" y="1446660"/>
            <a:ext cx="119162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4751" y="1524433"/>
            <a:ext cx="7474185" cy="247760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lgn="just">
              <a:buClr>
                <a:srgbClr val="44546A"/>
              </a:buClr>
            </a:pPr>
            <a:r>
              <a:rPr lang="en-US" sz="1600" b="1" dirty="0" smtClean="0"/>
              <a:t>S</a:t>
            </a:r>
            <a:r>
              <a:rPr lang="en-US" sz="1500" b="1" dirty="0" smtClean="0"/>
              <a:t>ocial</a:t>
            </a:r>
            <a:r>
              <a:rPr lang="en-US" sz="1500" dirty="0" smtClean="0"/>
              <a:t> </a:t>
            </a:r>
            <a:r>
              <a:rPr lang="en-US" sz="1500" dirty="0"/>
              <a:t>- environment – not harmful to health or well-being; “…while promoting justifiable social </a:t>
            </a:r>
            <a:r>
              <a:rPr lang="en-US" sz="1500" dirty="0" err="1"/>
              <a:t>dev</a:t>
            </a:r>
            <a:r>
              <a:rPr lang="en-US" sz="1500" dirty="0" smtClean="0"/>
              <a:t>”</a:t>
            </a:r>
          </a:p>
          <a:p>
            <a:pPr lvl="1" algn="just">
              <a:buClr>
                <a:srgbClr val="44546A"/>
              </a:buClr>
            </a:pPr>
            <a:r>
              <a:rPr lang="en-US" sz="1500" b="1" dirty="0"/>
              <a:t>Environmental</a:t>
            </a:r>
            <a:r>
              <a:rPr lang="en-US" sz="1500" dirty="0"/>
              <a:t> – protect the environment, for the benefit of present and future generations, through legislative / other measures that </a:t>
            </a:r>
            <a:r>
              <a:rPr lang="en-US" sz="1500" dirty="0" smtClean="0"/>
              <a:t>–</a:t>
            </a:r>
          </a:p>
          <a:p>
            <a:pPr lvl="2" algn="just">
              <a:lnSpc>
                <a:spcPct val="90000"/>
              </a:lnSpc>
            </a:pPr>
            <a:r>
              <a:rPr lang="en-US" sz="1500" dirty="0"/>
              <a:t>prevent pollution and ecological degradation;</a:t>
            </a:r>
          </a:p>
          <a:p>
            <a:pPr lvl="2" algn="just">
              <a:lnSpc>
                <a:spcPct val="90000"/>
              </a:lnSpc>
            </a:pPr>
            <a:r>
              <a:rPr lang="en-US" sz="1500" dirty="0"/>
              <a:t>promote conservation; </a:t>
            </a:r>
            <a:r>
              <a:rPr lang="en-US" sz="1500" dirty="0" smtClean="0"/>
              <a:t>and</a:t>
            </a:r>
          </a:p>
          <a:p>
            <a:pPr lvl="1" algn="just">
              <a:lnSpc>
                <a:spcPct val="90000"/>
              </a:lnSpc>
            </a:pPr>
            <a:r>
              <a:rPr lang="en-US" sz="1500" b="1" dirty="0" smtClean="0"/>
              <a:t>Economic</a:t>
            </a:r>
            <a:r>
              <a:rPr lang="en-US" sz="1500" dirty="0" smtClean="0"/>
              <a:t> </a:t>
            </a:r>
            <a:r>
              <a:rPr lang="en-US" sz="1500" dirty="0"/>
              <a:t>– secure ecologically sustainable development and use of natural resources while promoting justifiable economic development.”</a:t>
            </a:r>
          </a:p>
          <a:p>
            <a:pPr marL="195241" lvl="2" indent="0" algn="just">
              <a:lnSpc>
                <a:spcPct val="90000"/>
              </a:lnSpc>
              <a:buNone/>
            </a:pPr>
            <a:endParaRPr lang="en-US" sz="1500" dirty="0"/>
          </a:p>
          <a:p>
            <a:pPr lvl="1" algn="just">
              <a:buClr>
                <a:srgbClr val="44546A"/>
              </a:buClr>
            </a:pPr>
            <a:endParaRPr lang="en-US" sz="1600" dirty="0"/>
          </a:p>
          <a:p>
            <a:pPr marL="1588" lvl="1" indent="0">
              <a:spcBef>
                <a:spcPts val="300"/>
              </a:spcBef>
              <a:buClr>
                <a:srgbClr val="44546A"/>
              </a:buClr>
              <a:buNone/>
            </a:pPr>
            <a:endParaRPr lang="en-US" sz="1400" dirty="0" smtClean="0">
              <a:solidFill>
                <a:prstClr val="black"/>
              </a:solidFill>
            </a:endParaRPr>
          </a:p>
        </p:txBody>
      </p:sp>
      <p:sp>
        <p:nvSpPr>
          <p:cNvPr id="53" name="TextBox 52"/>
          <p:cNvSpPr txBox="1">
            <a:spLocks/>
          </p:cNvSpPr>
          <p:nvPr/>
        </p:nvSpPr>
        <p:spPr>
          <a:xfrm>
            <a:off x="294751" y="3357555"/>
            <a:ext cx="5641578"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DEFF 15 YEAR REVIEW</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4" name="Straight Connector 53"/>
          <p:cNvCxnSpPr>
            <a:cxnSpLocks/>
          </p:cNvCxnSpPr>
          <p:nvPr/>
        </p:nvCxnSpPr>
        <p:spPr>
          <a:xfrm flipV="1">
            <a:off x="127346" y="3560522"/>
            <a:ext cx="7660508" cy="15615"/>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94751" y="3643565"/>
            <a:ext cx="7404497" cy="39241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lgn="just">
              <a:lnSpc>
                <a:spcPct val="80000"/>
              </a:lnSpc>
            </a:pPr>
            <a:endParaRPr lang="en-US" sz="1500" dirty="0"/>
          </a:p>
          <a:p>
            <a:pPr lvl="1">
              <a:lnSpc>
                <a:spcPct val="90000"/>
              </a:lnSpc>
            </a:pPr>
            <a:endParaRPr lang="en-US" sz="1500" dirty="0"/>
          </a:p>
        </p:txBody>
      </p:sp>
      <p:sp>
        <p:nvSpPr>
          <p:cNvPr id="58" name="TextBox 57"/>
          <p:cNvSpPr txBox="1"/>
          <p:nvPr/>
        </p:nvSpPr>
        <p:spPr>
          <a:xfrm>
            <a:off x="7841835" y="1641096"/>
            <a:ext cx="4270383" cy="603511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nSpc>
                <a:spcPct val="90000"/>
              </a:lnSpc>
            </a:pPr>
            <a:r>
              <a:rPr lang="en-US" sz="1500" dirty="0"/>
              <a:t>3 broad phases</a:t>
            </a:r>
            <a:r>
              <a:rPr lang="en-US" sz="1500" dirty="0" smtClean="0"/>
              <a:t>:</a:t>
            </a:r>
          </a:p>
          <a:p>
            <a:pPr>
              <a:lnSpc>
                <a:spcPct val="90000"/>
              </a:lnSpc>
            </a:pPr>
            <a:endParaRPr lang="en-US" sz="1500" dirty="0"/>
          </a:p>
          <a:p>
            <a:pPr algn="just">
              <a:lnSpc>
                <a:spcPct val="80000"/>
              </a:lnSpc>
            </a:pPr>
            <a:r>
              <a:rPr lang="en-US" sz="1500" b="1" dirty="0"/>
              <a:t>1994 – 1999 – Transition &amp; paradigm shifts</a:t>
            </a:r>
          </a:p>
          <a:p>
            <a:pPr lvl="1" algn="just">
              <a:lnSpc>
                <a:spcPct val="80000"/>
              </a:lnSpc>
            </a:pPr>
            <a:r>
              <a:rPr lang="en-US" sz="1500" dirty="0"/>
              <a:t>Clarifying the mandate and setting the </a:t>
            </a:r>
            <a:r>
              <a:rPr lang="en-US" sz="1500" i="1" dirty="0"/>
              <a:t>green</a:t>
            </a:r>
            <a:r>
              <a:rPr lang="en-US" sz="1500" dirty="0"/>
              <a:t> agenda</a:t>
            </a:r>
          </a:p>
          <a:p>
            <a:pPr lvl="1" algn="just">
              <a:lnSpc>
                <a:spcPct val="80000"/>
              </a:lnSpc>
            </a:pPr>
            <a:r>
              <a:rPr lang="en-US" sz="1500" dirty="0"/>
              <a:t>Initiation of CONNEP process</a:t>
            </a:r>
          </a:p>
          <a:p>
            <a:pPr lvl="1" algn="just">
              <a:lnSpc>
                <a:spcPct val="80000"/>
              </a:lnSpc>
            </a:pPr>
            <a:r>
              <a:rPr lang="en-US" sz="1500" dirty="0"/>
              <a:t>Paradigm shift from “</a:t>
            </a:r>
            <a:r>
              <a:rPr lang="en-US" sz="1500" i="1" dirty="0"/>
              <a:t>protectionist</a:t>
            </a:r>
            <a:r>
              <a:rPr lang="en-US" sz="1500" dirty="0"/>
              <a:t>” to “</a:t>
            </a:r>
            <a:r>
              <a:rPr lang="en-US" sz="1500" i="1" dirty="0"/>
              <a:t>conservationist</a:t>
            </a:r>
            <a:r>
              <a:rPr lang="en-US" sz="1500" dirty="0"/>
              <a:t>” sustainable use</a:t>
            </a:r>
          </a:p>
          <a:p>
            <a:pPr lvl="1" algn="just">
              <a:lnSpc>
                <a:spcPct val="80000"/>
              </a:lnSpc>
            </a:pPr>
            <a:r>
              <a:rPr lang="en-US" sz="1500" dirty="0"/>
              <a:t>Implementation of Macro-Economic Strategy: long-term vision for a democratic South Africa</a:t>
            </a:r>
            <a:r>
              <a:rPr lang="en-US" sz="1500" dirty="0" smtClean="0"/>
              <a:t>.</a:t>
            </a:r>
          </a:p>
          <a:p>
            <a:pPr lvl="1" algn="just">
              <a:lnSpc>
                <a:spcPct val="80000"/>
              </a:lnSpc>
            </a:pPr>
            <a:endParaRPr lang="en-US" sz="1500" dirty="0"/>
          </a:p>
          <a:p>
            <a:pPr algn="just">
              <a:lnSpc>
                <a:spcPct val="80000"/>
              </a:lnSpc>
            </a:pPr>
            <a:r>
              <a:rPr lang="en-US" sz="1500" b="1" dirty="0"/>
              <a:t>1999 – 2004 – Policy &amp; Law reform</a:t>
            </a:r>
          </a:p>
          <a:p>
            <a:pPr lvl="1" algn="just">
              <a:lnSpc>
                <a:spcPct val="80000"/>
              </a:lnSpc>
            </a:pPr>
            <a:r>
              <a:rPr lang="en-US" sz="1500" dirty="0"/>
              <a:t>World Summit on Sustainable Development</a:t>
            </a:r>
          </a:p>
          <a:p>
            <a:pPr lvl="1" algn="just">
              <a:lnSpc>
                <a:spcPct val="80000"/>
              </a:lnSpc>
            </a:pPr>
            <a:r>
              <a:rPr lang="en-US" sz="1500" dirty="0"/>
              <a:t>Law Reform</a:t>
            </a:r>
          </a:p>
          <a:p>
            <a:pPr lvl="1" algn="just">
              <a:lnSpc>
                <a:spcPct val="80000"/>
              </a:lnSpc>
            </a:pPr>
            <a:r>
              <a:rPr lang="en-US" sz="1500" dirty="0"/>
              <a:t>Initiated tools make legislation work</a:t>
            </a:r>
          </a:p>
          <a:p>
            <a:pPr lvl="1" algn="just">
              <a:lnSpc>
                <a:spcPct val="80000"/>
              </a:lnSpc>
            </a:pPr>
            <a:r>
              <a:rPr lang="en-US" sz="1500" dirty="0"/>
              <a:t>Institutional review – scope of department </a:t>
            </a:r>
            <a:r>
              <a:rPr lang="en-US" sz="1500" dirty="0" smtClean="0"/>
              <a:t>broadened</a:t>
            </a:r>
          </a:p>
          <a:p>
            <a:pPr lvl="1" algn="just">
              <a:lnSpc>
                <a:spcPct val="80000"/>
              </a:lnSpc>
            </a:pPr>
            <a:endParaRPr lang="en-US" sz="1500" dirty="0"/>
          </a:p>
          <a:p>
            <a:pPr algn="just">
              <a:lnSpc>
                <a:spcPct val="80000"/>
              </a:lnSpc>
            </a:pPr>
            <a:r>
              <a:rPr lang="en-US" sz="1500" b="1" dirty="0"/>
              <a:t>2004 – 2008 – Building capacity and implementation instruments</a:t>
            </a:r>
          </a:p>
          <a:p>
            <a:pPr lvl="1" algn="just">
              <a:lnSpc>
                <a:spcPct val="80000"/>
              </a:lnSpc>
            </a:pPr>
            <a:r>
              <a:rPr lang="en-US" sz="1500" dirty="0"/>
              <a:t>Moving towards implementation of comprehensive suite of legislation</a:t>
            </a:r>
          </a:p>
          <a:p>
            <a:pPr lvl="1" algn="just">
              <a:lnSpc>
                <a:spcPct val="80000"/>
              </a:lnSpc>
            </a:pPr>
            <a:r>
              <a:rPr lang="en-ZA" sz="1500" dirty="0"/>
              <a:t>Disjuncture/misalignment between plans and capacity in all spheres of government</a:t>
            </a:r>
          </a:p>
          <a:p>
            <a:pPr lvl="1" algn="just">
              <a:lnSpc>
                <a:spcPct val="80000"/>
              </a:lnSpc>
            </a:pPr>
            <a:r>
              <a:rPr lang="en-ZA" sz="1500" dirty="0"/>
              <a:t>Oversight of public entities</a:t>
            </a:r>
          </a:p>
          <a:p>
            <a:pPr lvl="1" algn="just">
              <a:lnSpc>
                <a:spcPct val="80000"/>
              </a:lnSpc>
            </a:pPr>
            <a:r>
              <a:rPr lang="en-ZA" sz="1500" dirty="0"/>
              <a:t>Regulatory Functions – moving from policy development to compliance and enforcement, monitoring and evaluation</a:t>
            </a:r>
          </a:p>
          <a:p>
            <a:pPr lvl="1" algn="just">
              <a:lnSpc>
                <a:spcPct val="80000"/>
              </a:lnSpc>
            </a:pPr>
            <a:endParaRPr lang="en-US" sz="1500" dirty="0"/>
          </a:p>
          <a:p>
            <a:pPr lvl="1" algn="just">
              <a:lnSpc>
                <a:spcPct val="80000"/>
              </a:lnSpc>
            </a:pPr>
            <a:endParaRPr lang="en-US" sz="1500" dirty="0" smtClean="0"/>
          </a:p>
          <a:p>
            <a:pPr marL="1588" lvl="1" indent="0" algn="just">
              <a:lnSpc>
                <a:spcPct val="80000"/>
              </a:lnSpc>
              <a:buNone/>
            </a:pPr>
            <a:endParaRPr lang="en-US" sz="1500" dirty="0"/>
          </a:p>
          <a:p>
            <a:pPr lvl="1">
              <a:spcBef>
                <a:spcPct val="30000"/>
              </a:spcBef>
              <a:buClr>
                <a:srgbClr val="44546A"/>
              </a:buClr>
            </a:pPr>
            <a:endParaRPr lang="en-US" sz="1122" dirty="0" smtClean="0">
              <a:solidFill>
                <a:prstClr val="black"/>
              </a:solidFill>
            </a:endParaRPr>
          </a:p>
          <a:p>
            <a:pPr lvl="1">
              <a:spcBef>
                <a:spcPct val="30000"/>
              </a:spcBef>
              <a:buClr>
                <a:srgbClr val="44546A"/>
              </a:buClr>
            </a:pPr>
            <a:endParaRPr lang="en-US" sz="1122" dirty="0">
              <a:solidFill>
                <a:prstClr val="black"/>
              </a:solidFill>
            </a:endParaRPr>
          </a:p>
        </p:txBody>
      </p:sp>
      <p:cxnSp>
        <p:nvCxnSpPr>
          <p:cNvPr id="61" name="Straight Connector 60"/>
          <p:cNvCxnSpPr/>
          <p:nvPr/>
        </p:nvCxnSpPr>
        <p:spPr>
          <a:xfrm flipH="1">
            <a:off x="7768936" y="1153384"/>
            <a:ext cx="18918" cy="5704616"/>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a:off x="8064444" y="1056876"/>
            <a:ext cx="4038287"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DEFF 15 YEAR REVIEW</a:t>
            </a:r>
          </a:p>
        </p:txBody>
      </p:sp>
      <p:sp>
        <p:nvSpPr>
          <p:cNvPr id="108" name="Rectangle 2"/>
          <p:cNvSpPr>
            <a:spLocks noChangeArrowheads="1"/>
          </p:cNvSpPr>
          <p:nvPr/>
        </p:nvSpPr>
        <p:spPr bwMode="auto">
          <a:xfrm>
            <a:off x="225062" y="3936174"/>
            <a:ext cx="7267283" cy="315704"/>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dirty="0">
                <a:solidFill>
                  <a:schemeClr val="bg1"/>
                </a:solidFill>
              </a:rPr>
              <a:t>The Consultative Environmental Policy Process (CONNEPP), 1994-1996</a:t>
            </a:r>
          </a:p>
        </p:txBody>
      </p:sp>
      <p:sp>
        <p:nvSpPr>
          <p:cNvPr id="110" name="Rectangle 4"/>
          <p:cNvSpPr>
            <a:spLocks noChangeArrowheads="1"/>
          </p:cNvSpPr>
          <p:nvPr/>
        </p:nvSpPr>
        <p:spPr bwMode="auto">
          <a:xfrm>
            <a:off x="936569" y="4440999"/>
            <a:ext cx="5759450" cy="3603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a:solidFill>
                  <a:schemeClr val="bg1"/>
                </a:solidFill>
              </a:rPr>
              <a:t>The National Environmental Management Policy, 1996</a:t>
            </a:r>
          </a:p>
        </p:txBody>
      </p:sp>
      <p:grpSp>
        <p:nvGrpSpPr>
          <p:cNvPr id="112" name="Group 6"/>
          <p:cNvGrpSpPr>
            <a:grpSpLocks/>
          </p:cNvGrpSpPr>
          <p:nvPr/>
        </p:nvGrpSpPr>
        <p:grpSpPr bwMode="auto">
          <a:xfrm>
            <a:off x="71383" y="4801360"/>
            <a:ext cx="7489825" cy="576262"/>
            <a:chOff x="521" y="709"/>
            <a:chExt cx="4718" cy="363"/>
          </a:xfrm>
        </p:grpSpPr>
        <p:sp>
          <p:nvSpPr>
            <p:cNvPr id="113" name="Rectangle 7"/>
            <p:cNvSpPr>
              <a:spLocks noChangeArrowheads="1"/>
            </p:cNvSpPr>
            <p:nvPr/>
          </p:nvSpPr>
          <p:spPr bwMode="auto">
            <a:xfrm>
              <a:off x="521" y="845"/>
              <a:ext cx="4718" cy="22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dirty="0">
                  <a:solidFill>
                    <a:schemeClr val="bg1"/>
                  </a:solidFill>
                </a:rPr>
                <a:t>The National Environmental Management Act (Act No. 107 of 1998)</a:t>
              </a:r>
            </a:p>
          </p:txBody>
        </p:sp>
        <p:cxnSp>
          <p:nvCxnSpPr>
            <p:cNvPr id="114" name="AutoShape 8"/>
            <p:cNvCxnSpPr>
              <a:cxnSpLocks noChangeShapeType="1"/>
              <a:stCxn id="110" idx="2"/>
              <a:endCxn id="113" idx="0"/>
            </p:cNvCxnSpPr>
            <p:nvPr/>
          </p:nvCxnSpPr>
          <p:spPr bwMode="auto">
            <a:xfrm rot="5400000">
              <a:off x="2812" y="777"/>
              <a:ext cx="136"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116" name="AutoShape 8"/>
          <p:cNvCxnSpPr>
            <a:cxnSpLocks noChangeShapeType="1"/>
          </p:cNvCxnSpPr>
          <p:nvPr/>
        </p:nvCxnSpPr>
        <p:spPr bwMode="auto">
          <a:xfrm rot="5400000">
            <a:off x="3670244" y="4359828"/>
            <a:ext cx="21590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9" name="Rectangle 10"/>
          <p:cNvSpPr>
            <a:spLocks noChangeArrowheads="1"/>
          </p:cNvSpPr>
          <p:nvPr/>
        </p:nvSpPr>
        <p:spPr bwMode="auto">
          <a:xfrm>
            <a:off x="2096849" y="5578280"/>
            <a:ext cx="3886200" cy="533400"/>
          </a:xfrm>
          <a:prstGeom prst="rect">
            <a:avLst/>
          </a:prstGeom>
          <a:solidFill>
            <a:srgbClr val="F00627"/>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120" name="Text Box 11"/>
          <p:cNvSpPr txBox="1">
            <a:spLocks noChangeArrowheads="1"/>
          </p:cNvSpPr>
          <p:nvPr/>
        </p:nvSpPr>
        <p:spPr bwMode="auto">
          <a:xfrm>
            <a:off x="2173049" y="569893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a:t>BIODIVERSITY &amp; CONSERVATION</a:t>
            </a:r>
          </a:p>
        </p:txBody>
      </p:sp>
      <p:cxnSp>
        <p:nvCxnSpPr>
          <p:cNvPr id="121" name="AutoShape 8"/>
          <p:cNvCxnSpPr>
            <a:cxnSpLocks noChangeShapeType="1"/>
          </p:cNvCxnSpPr>
          <p:nvPr/>
        </p:nvCxnSpPr>
        <p:spPr bwMode="auto">
          <a:xfrm rot="5400000">
            <a:off x="3708346" y="5485572"/>
            <a:ext cx="21590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4" name="Rectangle 15"/>
          <p:cNvSpPr>
            <a:spLocks noChangeArrowheads="1"/>
          </p:cNvSpPr>
          <p:nvPr/>
        </p:nvSpPr>
        <p:spPr bwMode="auto">
          <a:xfrm>
            <a:off x="2625805" y="6276572"/>
            <a:ext cx="2767584" cy="41822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125" name="Text Box 21"/>
          <p:cNvSpPr txBox="1">
            <a:spLocks noChangeArrowheads="1"/>
          </p:cNvSpPr>
          <p:nvPr/>
        </p:nvSpPr>
        <p:spPr bwMode="auto">
          <a:xfrm>
            <a:off x="2625805" y="6312338"/>
            <a:ext cx="276758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t>NEM: Biodiversity Act 2004</a:t>
            </a:r>
          </a:p>
        </p:txBody>
      </p:sp>
    </p:spTree>
    <p:extLst>
      <p:ext uri="{BB962C8B-B14F-4D97-AF65-F5344CB8AC3E}">
        <p14:creationId xmlns:p14="http://schemas.microsoft.com/office/powerpoint/2010/main" xmlns="" val="69290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4109" name="think-cell Slide" r:id="rId4" imgW="360" imgH="360" progId="">
              <p:embed/>
            </p:oleObj>
          </a:graphicData>
        </a:graphic>
      </p:graphicFrame>
      <p:sp>
        <p:nvSpPr>
          <p:cNvPr id="3" name="Title 2"/>
          <p:cNvSpPr>
            <a:spLocks noGrp="1"/>
          </p:cNvSpPr>
          <p:nvPr>
            <p:ph type="title"/>
          </p:nvPr>
        </p:nvSpPr>
        <p:spPr>
          <a:xfrm>
            <a:off x="250257" y="79158"/>
            <a:ext cx="8354247" cy="55399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09791" lvl="1"/>
            <a:r>
              <a:rPr lang="en-US" sz="3600" dirty="0" smtClean="0"/>
              <a:t>NEMBA 2004</a:t>
            </a:r>
            <a:endParaRPr lang="en-GB" sz="3600" dirty="0"/>
          </a:p>
        </p:txBody>
      </p:sp>
      <p:sp>
        <p:nvSpPr>
          <p:cNvPr id="34" name="Rectangle 33"/>
          <p:cNvSpPr>
            <a:spLocks/>
          </p:cNvSpPr>
          <p:nvPr/>
        </p:nvSpPr>
        <p:spPr>
          <a:xfrm>
            <a:off x="237910" y="527959"/>
            <a:ext cx="11685069" cy="932973"/>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dirty="0">
              <a:solidFill>
                <a:prstClr val="black"/>
              </a:solidFill>
            </a:endParaRPr>
          </a:p>
        </p:txBody>
      </p:sp>
      <p:cxnSp>
        <p:nvCxnSpPr>
          <p:cNvPr id="37" name="Straight Connector 36"/>
          <p:cNvCxnSpPr>
            <a:cxnSpLocks/>
          </p:cNvCxnSpPr>
          <p:nvPr/>
        </p:nvCxnSpPr>
        <p:spPr>
          <a:xfrm>
            <a:off x="170476" y="692864"/>
            <a:ext cx="119417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275779" y="829626"/>
            <a:ext cx="5684837" cy="124965"/>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1: OBJECTIVES</a:t>
            </a:r>
            <a:endParaRPr lang="en-US" sz="1326" b="1" dirty="0">
              <a:solidFill>
                <a:srgbClr val="FF0000"/>
              </a:solidFill>
              <a:effectLst>
                <a:outerShdw blurRad="38100" dist="38100" dir="2700000" algn="tl">
                  <a:srgbClr val="000000">
                    <a:alpha val="43137"/>
                  </a:srgbClr>
                </a:outerShdw>
              </a:effectLst>
              <a:latin typeface="Arial"/>
            </a:endParaRPr>
          </a:p>
        </p:txBody>
      </p:sp>
      <p:cxnSp>
        <p:nvCxnSpPr>
          <p:cNvPr id="38" name="Straight Connector 37"/>
          <p:cNvCxnSpPr>
            <a:cxnSpLocks/>
          </p:cNvCxnSpPr>
          <p:nvPr/>
        </p:nvCxnSpPr>
        <p:spPr>
          <a:xfrm>
            <a:off x="305529" y="1015511"/>
            <a:ext cx="119162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6331" y="1151710"/>
            <a:ext cx="5621417" cy="418576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ZA" sz="1600" dirty="0" smtClean="0"/>
              <a:t>The </a:t>
            </a:r>
            <a:r>
              <a:rPr lang="en-ZA" sz="1600" dirty="0"/>
              <a:t>objectives of this Act are- </a:t>
            </a:r>
          </a:p>
          <a:p>
            <a:pPr algn="just"/>
            <a:r>
              <a:rPr lang="en-ZA" sz="1600" dirty="0"/>
              <a:t>(a) within the framework of the National Environmental Management Act, to provide for- </a:t>
            </a:r>
          </a:p>
          <a:p>
            <a:pPr marL="265084" lvl="2" indent="0" algn="just">
              <a:buNone/>
            </a:pPr>
            <a:r>
              <a:rPr lang="en-ZA" sz="1600" dirty="0" smtClean="0"/>
              <a:t>(</a:t>
            </a:r>
            <a:r>
              <a:rPr lang="en-ZA" sz="1600" dirty="0" err="1"/>
              <a:t>i</a:t>
            </a:r>
            <a:r>
              <a:rPr lang="en-ZA" sz="1600" dirty="0"/>
              <a:t>) the management and conservation of biological diversity within the </a:t>
            </a:r>
            <a:r>
              <a:rPr lang="en-ZA" sz="1600" dirty="0" smtClean="0"/>
              <a:t>Republic </a:t>
            </a:r>
            <a:r>
              <a:rPr lang="en-ZA" sz="1600" dirty="0"/>
              <a:t>and of the components of such biological diversity; </a:t>
            </a:r>
          </a:p>
          <a:p>
            <a:pPr marL="265084" lvl="2" indent="0" algn="just">
              <a:buNone/>
            </a:pPr>
            <a:r>
              <a:rPr lang="en-ZA" sz="1600" dirty="0" smtClean="0"/>
              <a:t>(</a:t>
            </a:r>
            <a:r>
              <a:rPr lang="en-ZA" sz="1600" dirty="0"/>
              <a:t>ii) the use of indigenous biological resources in a sustainable manner; </a:t>
            </a:r>
            <a:r>
              <a:rPr lang="en-ZA" sz="1600" dirty="0" smtClean="0"/>
              <a:t>and </a:t>
            </a:r>
            <a:endParaRPr lang="en-ZA" sz="1600" dirty="0"/>
          </a:p>
          <a:p>
            <a:pPr marL="265084" lvl="2" indent="0" algn="just">
              <a:buNone/>
            </a:pPr>
            <a:r>
              <a:rPr lang="en-ZA" sz="1600" dirty="0" smtClean="0"/>
              <a:t>(</a:t>
            </a:r>
            <a:r>
              <a:rPr lang="en-ZA" sz="1600" dirty="0"/>
              <a:t>iii) the fair and equitable sharing among stakeholders of benefits arising </a:t>
            </a:r>
            <a:r>
              <a:rPr lang="en-ZA" sz="1600" dirty="0" smtClean="0"/>
              <a:t>from </a:t>
            </a:r>
            <a:r>
              <a:rPr lang="en-ZA" sz="1600" dirty="0" err="1"/>
              <a:t>bioprospecting</a:t>
            </a:r>
            <a:r>
              <a:rPr lang="en-ZA" sz="1600" dirty="0"/>
              <a:t> involving indigenous biological resources; </a:t>
            </a:r>
          </a:p>
          <a:p>
            <a:pPr algn="just"/>
            <a:r>
              <a:rPr lang="en-ZA" sz="1600" dirty="0"/>
              <a:t>(b) to give effect to ratified international agreements relating to biodiversity </a:t>
            </a:r>
            <a:r>
              <a:rPr lang="en-ZA" sz="1600" dirty="0" smtClean="0"/>
              <a:t>which </a:t>
            </a:r>
            <a:r>
              <a:rPr lang="en-ZA" sz="1600" dirty="0"/>
              <a:t>are binding on the Republic; </a:t>
            </a:r>
          </a:p>
          <a:p>
            <a:pPr algn="just"/>
            <a:r>
              <a:rPr lang="en-ZA" sz="1600" dirty="0"/>
              <a:t>(c) to provide for co-operative governance in biodiversity management and </a:t>
            </a:r>
            <a:r>
              <a:rPr lang="en-ZA" sz="1600" dirty="0" smtClean="0"/>
              <a:t>conservation</a:t>
            </a:r>
            <a:r>
              <a:rPr lang="en-ZA" sz="1600" dirty="0"/>
              <a:t>; and </a:t>
            </a:r>
          </a:p>
          <a:p>
            <a:pPr algn="just"/>
            <a:r>
              <a:rPr lang="en-ZA" sz="1600" dirty="0"/>
              <a:t>(d) to provide for a South African National Biodiversity Institute to assist in </a:t>
            </a:r>
            <a:r>
              <a:rPr lang="en-ZA" sz="1600" dirty="0" smtClean="0"/>
              <a:t>achieving </a:t>
            </a:r>
            <a:r>
              <a:rPr lang="en-ZA" sz="1600" dirty="0"/>
              <a:t>the objectives of this Act. </a:t>
            </a:r>
            <a:endParaRPr lang="en-US" sz="1600" dirty="0" smtClean="0">
              <a:solidFill>
                <a:prstClr val="black"/>
              </a:solidFill>
            </a:endParaRPr>
          </a:p>
        </p:txBody>
      </p:sp>
      <p:sp>
        <p:nvSpPr>
          <p:cNvPr id="58" name="TextBox 57"/>
          <p:cNvSpPr txBox="1"/>
          <p:nvPr/>
        </p:nvSpPr>
        <p:spPr>
          <a:xfrm>
            <a:off x="6147693" y="1129932"/>
            <a:ext cx="5924672" cy="221599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ct val="0"/>
              </a:spcBef>
              <a:buNone/>
            </a:pPr>
            <a:r>
              <a:rPr lang="en-GB" altLang="en-US" sz="1600" dirty="0" smtClean="0"/>
              <a:t>The </a:t>
            </a:r>
            <a:r>
              <a:rPr lang="en-GB" altLang="en-US" sz="1600" dirty="0"/>
              <a:t>functions of SANBI, amongst other things, are</a:t>
            </a:r>
            <a:r>
              <a:rPr lang="en-GB" altLang="en-US" sz="1600" dirty="0" smtClean="0"/>
              <a:t>:</a:t>
            </a:r>
            <a:endParaRPr lang="en-GB" altLang="en-US" sz="1600" dirty="0"/>
          </a:p>
          <a:p>
            <a:pPr marL="285750" indent="-285750">
              <a:spcBef>
                <a:spcPct val="0"/>
              </a:spcBef>
              <a:buFont typeface="Arial" panose="020B0604020202020204" pitchFamily="34" charset="0"/>
              <a:buChar char="•"/>
            </a:pPr>
            <a:r>
              <a:rPr lang="en-GB" altLang="en-US" sz="1600" dirty="0"/>
              <a:t>To monitor and report regularly to the Minister on:</a:t>
            </a:r>
          </a:p>
          <a:p>
            <a:pPr lvl="2">
              <a:spcBef>
                <a:spcPct val="0"/>
              </a:spcBef>
              <a:buFont typeface="Wingdings" panose="05000000000000000000" pitchFamily="2" charset="2"/>
              <a:buChar char="Ø"/>
            </a:pPr>
            <a:r>
              <a:rPr lang="en-GB" altLang="en-US" sz="1600" dirty="0"/>
              <a:t>Status of Biodiversity in South Africa; and</a:t>
            </a:r>
          </a:p>
          <a:p>
            <a:pPr lvl="2">
              <a:spcBef>
                <a:spcPct val="0"/>
              </a:spcBef>
              <a:buFont typeface="Wingdings" panose="05000000000000000000" pitchFamily="2" charset="2"/>
              <a:buChar char="Ø"/>
            </a:pPr>
            <a:r>
              <a:rPr lang="en-GB" altLang="en-US" sz="1600" dirty="0"/>
              <a:t>Impacts of GMO’s that has been released into the environment</a:t>
            </a:r>
          </a:p>
          <a:p>
            <a:pPr marL="285750" indent="-285750">
              <a:buFont typeface="Arial" panose="020B0604020202020204" pitchFamily="34" charset="0"/>
              <a:buChar char="•"/>
              <a:defRPr/>
            </a:pPr>
            <a:r>
              <a:rPr lang="en-GB" altLang="en-US" sz="1600" dirty="0"/>
              <a:t>To coordinate and promote the taxonomy of South Africa’s biodiversity</a:t>
            </a:r>
          </a:p>
          <a:p>
            <a:pPr marL="285750" indent="-285750">
              <a:buFont typeface="Arial" panose="020B0604020202020204" pitchFamily="34" charset="0"/>
              <a:buChar char="•"/>
              <a:defRPr/>
            </a:pPr>
            <a:r>
              <a:rPr lang="en-GB" altLang="en-US" sz="1600" dirty="0"/>
              <a:t>To coordinate and implement programmes for the:</a:t>
            </a:r>
          </a:p>
          <a:p>
            <a:pPr lvl="2">
              <a:buFont typeface="Wingdings" panose="05000000000000000000" pitchFamily="2" charset="2"/>
              <a:buChar char="Ø"/>
              <a:defRPr/>
            </a:pPr>
            <a:r>
              <a:rPr lang="en-GB" altLang="en-US" sz="1600" dirty="0"/>
              <a:t> rehabilitation of ecosystems; and </a:t>
            </a:r>
          </a:p>
          <a:p>
            <a:pPr lvl="2">
              <a:buFont typeface="Wingdings" panose="05000000000000000000" pitchFamily="2" charset="2"/>
              <a:buChar char="Ø"/>
              <a:defRPr/>
            </a:pPr>
            <a:r>
              <a:rPr lang="en-GB" altLang="en-US" sz="1600" dirty="0"/>
              <a:t> prevention, control or eradication of listed invasive </a:t>
            </a:r>
            <a:r>
              <a:rPr lang="en-GB" altLang="en-US" sz="1600" dirty="0" smtClean="0"/>
              <a:t>species</a:t>
            </a:r>
            <a:endParaRPr lang="en-US" sz="1122" dirty="0">
              <a:solidFill>
                <a:prstClr val="black"/>
              </a:solidFill>
            </a:endParaRPr>
          </a:p>
        </p:txBody>
      </p:sp>
      <p:cxnSp>
        <p:nvCxnSpPr>
          <p:cNvPr id="61" name="Straight Connector 60"/>
          <p:cNvCxnSpPr/>
          <p:nvPr/>
        </p:nvCxnSpPr>
        <p:spPr>
          <a:xfrm>
            <a:off x="6027863" y="692864"/>
            <a:ext cx="52582" cy="6165136"/>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a:off x="7922561" y="559489"/>
            <a:ext cx="4038287"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a:solidFill>
                  <a:srgbClr val="FF0000"/>
                </a:solidFill>
                <a:effectLst>
                  <a:outerShdw blurRad="38100" dist="38100" dir="2700000" algn="tl">
                    <a:srgbClr val="000000">
                      <a:alpha val="43137"/>
                    </a:srgbClr>
                  </a:outerShdw>
                </a:effectLst>
              </a:rPr>
              <a:t>CHAPTER 2: ESTABLISHMENT OF SANBI</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63639" y="4797057"/>
            <a:ext cx="2034997" cy="540414"/>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408418" y="3775432"/>
            <a:ext cx="3552430" cy="2767512"/>
          </a:xfrm>
          <a:prstGeom prst="rect">
            <a:avLst/>
          </a:prstGeom>
        </p:spPr>
      </p:pic>
    </p:spTree>
    <p:extLst>
      <p:ext uri="{BB962C8B-B14F-4D97-AF65-F5344CB8AC3E}">
        <p14:creationId xmlns:p14="http://schemas.microsoft.com/office/powerpoint/2010/main" xmlns="" val="2070194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5135" name="think-cell Slide" r:id="rId4" imgW="360" imgH="360" progId="">
              <p:embed/>
            </p:oleObj>
          </a:graphicData>
        </a:graphic>
      </p:graphicFrame>
      <p:cxnSp>
        <p:nvCxnSpPr>
          <p:cNvPr id="37" name="Straight Connector 36"/>
          <p:cNvCxnSpPr>
            <a:cxnSpLocks/>
          </p:cNvCxnSpPr>
          <p:nvPr/>
        </p:nvCxnSpPr>
        <p:spPr>
          <a:xfrm>
            <a:off x="160988" y="31753"/>
            <a:ext cx="119417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160988" y="100166"/>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3: BIODIVERSITY PLANNING AND MONITORING</a:t>
            </a:r>
            <a:endParaRPr lang="en-US" sz="1326" b="1" dirty="0">
              <a:solidFill>
                <a:srgbClr val="FF0000"/>
              </a:solidFill>
              <a:effectLst>
                <a:outerShdw blurRad="38100" dist="38100" dir="2700000" algn="tl">
                  <a:srgbClr val="000000">
                    <a:alpha val="43137"/>
                  </a:srgbClr>
                </a:outerShdw>
              </a:effectLst>
              <a:latin typeface="Arial"/>
            </a:endParaRPr>
          </a:p>
        </p:txBody>
      </p:sp>
      <p:cxnSp>
        <p:nvCxnSpPr>
          <p:cNvPr id="38" name="Straight Connector 37"/>
          <p:cNvCxnSpPr>
            <a:cxnSpLocks/>
          </p:cNvCxnSpPr>
          <p:nvPr/>
        </p:nvCxnSpPr>
        <p:spPr>
          <a:xfrm>
            <a:off x="40195" y="306052"/>
            <a:ext cx="119162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0759" y="285591"/>
            <a:ext cx="4347510" cy="270843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600" dirty="0" smtClean="0"/>
              <a:t>The </a:t>
            </a:r>
            <a:r>
              <a:rPr lang="en-GB" altLang="en-US" sz="1600" dirty="0"/>
              <a:t>purpose of this Chapter is</a:t>
            </a:r>
            <a:r>
              <a:rPr lang="en-GB" altLang="en-US" sz="1600" dirty="0" smtClean="0"/>
              <a:t>:</a:t>
            </a:r>
            <a:endParaRPr lang="en-GB" altLang="en-US" sz="1600" dirty="0"/>
          </a:p>
          <a:p>
            <a:pPr marL="285750" indent="-285750">
              <a:spcBef>
                <a:spcPct val="0"/>
              </a:spcBef>
              <a:buFont typeface="Arial" panose="020B0604020202020204" pitchFamily="34" charset="0"/>
              <a:buChar char="•"/>
            </a:pPr>
            <a:r>
              <a:rPr lang="en-GB" altLang="en-US" sz="1600" dirty="0"/>
              <a:t>To provide for integrated &amp; co-ordinated biodiversity </a:t>
            </a:r>
            <a:r>
              <a:rPr lang="en-GB" altLang="en-US" sz="1600" dirty="0" smtClean="0"/>
              <a:t>planning:</a:t>
            </a:r>
          </a:p>
          <a:p>
            <a:pPr marL="479405" lvl="1" indent="-285750">
              <a:spcBef>
                <a:spcPct val="0"/>
              </a:spcBef>
              <a:buFont typeface="Wingdings" panose="05000000000000000000" pitchFamily="2" charset="2"/>
              <a:buChar char="ü"/>
            </a:pPr>
            <a:r>
              <a:rPr lang="en-GB" altLang="en-US" sz="1600" dirty="0" smtClean="0"/>
              <a:t>National Biodiversity Framework</a:t>
            </a:r>
          </a:p>
          <a:p>
            <a:pPr marL="479405" lvl="1" indent="-285750">
              <a:spcBef>
                <a:spcPct val="0"/>
              </a:spcBef>
              <a:buFont typeface="Wingdings" panose="05000000000000000000" pitchFamily="2" charset="2"/>
              <a:buChar char="ü"/>
            </a:pPr>
            <a:r>
              <a:rPr lang="en-GB" altLang="en-US" sz="1600" dirty="0" smtClean="0"/>
              <a:t>Bioregions </a:t>
            </a:r>
            <a:r>
              <a:rPr lang="en-GB" altLang="en-US" sz="1600" dirty="0"/>
              <a:t>&amp; Bioregional </a:t>
            </a:r>
            <a:r>
              <a:rPr lang="en-GB" altLang="en-US" sz="1600" dirty="0" smtClean="0"/>
              <a:t>Plans</a:t>
            </a:r>
          </a:p>
          <a:p>
            <a:pPr marL="479405" lvl="1" indent="-285750">
              <a:spcBef>
                <a:spcPct val="0"/>
              </a:spcBef>
              <a:buFont typeface="Wingdings" panose="05000000000000000000" pitchFamily="2" charset="2"/>
              <a:buChar char="ü"/>
            </a:pPr>
            <a:r>
              <a:rPr lang="en-GB" altLang="en-US" sz="1600" dirty="0" smtClean="0"/>
              <a:t>Biodiversity </a:t>
            </a:r>
            <a:r>
              <a:rPr lang="en-GB" altLang="en-US" sz="1600" dirty="0"/>
              <a:t>Management Plans for </a:t>
            </a:r>
            <a:r>
              <a:rPr lang="en-GB" altLang="en-US" sz="1600" dirty="0" smtClean="0"/>
              <a:t>Ecosystems</a:t>
            </a:r>
          </a:p>
          <a:p>
            <a:pPr marL="479405" lvl="1" indent="-285750">
              <a:spcBef>
                <a:spcPct val="0"/>
              </a:spcBef>
              <a:buFont typeface="Wingdings" panose="05000000000000000000" pitchFamily="2" charset="2"/>
              <a:buChar char="ü"/>
            </a:pPr>
            <a:r>
              <a:rPr lang="en-GB" altLang="en-US" sz="1600" dirty="0" smtClean="0"/>
              <a:t>Biodiversity </a:t>
            </a:r>
            <a:r>
              <a:rPr lang="en-GB" altLang="en-US" sz="1600" dirty="0"/>
              <a:t>Management Plans for </a:t>
            </a:r>
            <a:r>
              <a:rPr lang="en-GB" altLang="en-US" sz="1600" dirty="0" smtClean="0"/>
              <a:t>Species</a:t>
            </a:r>
          </a:p>
          <a:p>
            <a:pPr marL="285750" indent="-285750">
              <a:spcBef>
                <a:spcPct val="0"/>
              </a:spcBef>
              <a:buFont typeface="Arial" panose="020B0604020202020204" pitchFamily="34" charset="0"/>
              <a:buChar char="•"/>
            </a:pPr>
            <a:r>
              <a:rPr lang="en-GB" altLang="en-US" sz="1600" dirty="0" smtClean="0"/>
              <a:t>To </a:t>
            </a:r>
            <a:r>
              <a:rPr lang="en-GB" altLang="en-US" sz="1600" dirty="0"/>
              <a:t>provide for monitoring the conservation status of various components of South Africa’s biodiversity</a:t>
            </a:r>
          </a:p>
          <a:p>
            <a:pPr marL="285750" indent="-285750">
              <a:spcBef>
                <a:spcPct val="0"/>
              </a:spcBef>
              <a:buFont typeface="Arial" panose="020B0604020202020204" pitchFamily="34" charset="0"/>
              <a:buChar char="•"/>
            </a:pPr>
            <a:r>
              <a:rPr lang="en-GB" altLang="en-US" sz="1600" dirty="0"/>
              <a:t>To promote biodiversity research</a:t>
            </a:r>
          </a:p>
        </p:txBody>
      </p:sp>
      <p:sp>
        <p:nvSpPr>
          <p:cNvPr id="58" name="TextBox 57"/>
          <p:cNvSpPr txBox="1"/>
          <p:nvPr/>
        </p:nvSpPr>
        <p:spPr>
          <a:xfrm>
            <a:off x="4609765" y="325287"/>
            <a:ext cx="7430491" cy="346248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ct val="0"/>
              </a:spcBef>
              <a:buNone/>
            </a:pPr>
            <a:r>
              <a:rPr lang="en-GB" altLang="en-US" sz="1500" dirty="0" smtClean="0"/>
              <a:t>Contents of the NBF:</a:t>
            </a:r>
            <a:endParaRPr lang="en-GB" altLang="en-US" sz="1500" dirty="0"/>
          </a:p>
          <a:p>
            <a:pPr algn="just"/>
            <a:r>
              <a:rPr lang="en-ZA" sz="1500" dirty="0"/>
              <a:t>(1) The national biodiversity framework must- </a:t>
            </a:r>
          </a:p>
          <a:p>
            <a:pPr marL="265084" lvl="2" indent="0" algn="just">
              <a:buNone/>
            </a:pPr>
            <a:r>
              <a:rPr lang="en-ZA" sz="1500" dirty="0"/>
              <a:t>(a) provide for an integrated, co-ordinated and uniform approach to biodiversity management by organs of state in all spheres of government, nongovernmental organisations, the private sector, local communities, other stakeholders and the public; </a:t>
            </a:r>
          </a:p>
          <a:p>
            <a:pPr marL="265084" lvl="2" indent="0" algn="just">
              <a:buNone/>
            </a:pPr>
            <a:r>
              <a:rPr lang="en-ZA" sz="1500" dirty="0"/>
              <a:t>(b) be consistent with- </a:t>
            </a:r>
          </a:p>
          <a:p>
            <a:pPr marL="352388" lvl="3" indent="0" algn="just">
              <a:buNone/>
            </a:pPr>
            <a:r>
              <a:rPr lang="en-ZA" sz="1500" dirty="0"/>
              <a:t>(</a:t>
            </a:r>
            <a:r>
              <a:rPr lang="en-ZA" sz="1500" dirty="0" err="1"/>
              <a:t>i</a:t>
            </a:r>
            <a:r>
              <a:rPr lang="en-ZA" sz="1500" dirty="0"/>
              <a:t>) this Act; </a:t>
            </a:r>
          </a:p>
          <a:p>
            <a:pPr marL="352388" lvl="3" indent="0" algn="just">
              <a:buNone/>
            </a:pPr>
            <a:r>
              <a:rPr lang="en-ZA" sz="1500" dirty="0"/>
              <a:t>(ii) the national environmental management principles; and </a:t>
            </a:r>
          </a:p>
          <a:p>
            <a:pPr marL="352388" lvl="3" indent="0" algn="just">
              <a:buNone/>
            </a:pPr>
            <a:r>
              <a:rPr lang="en-ZA" sz="1500" dirty="0"/>
              <a:t>(iii) any relevant international agreements binding on the Republic; </a:t>
            </a:r>
          </a:p>
          <a:p>
            <a:pPr marL="265084" lvl="2" indent="0" algn="just">
              <a:buNone/>
            </a:pPr>
            <a:r>
              <a:rPr lang="en-ZA" sz="1500" dirty="0"/>
              <a:t>(c) identify priority areas for conservation action and the establishment of protected areas; and </a:t>
            </a:r>
          </a:p>
          <a:p>
            <a:pPr marL="265084" lvl="2" indent="0" algn="just">
              <a:buNone/>
            </a:pPr>
            <a:r>
              <a:rPr lang="en-ZA" sz="1500" dirty="0"/>
              <a:t>(d) reflect regional co-operation on issues concerning biodiversity management in Southern Africa. </a:t>
            </a:r>
          </a:p>
          <a:p>
            <a:pPr algn="just"/>
            <a:r>
              <a:rPr lang="en-ZA" sz="1500" dirty="0"/>
              <a:t>(2) The national biodiversity framework may determine norms and standards for provincial and municipal environmental conservation plans. </a:t>
            </a:r>
            <a:endParaRPr lang="en-US" sz="1500" dirty="0">
              <a:solidFill>
                <a:prstClr val="black"/>
              </a:solidFill>
            </a:endParaRPr>
          </a:p>
        </p:txBody>
      </p:sp>
      <p:cxnSp>
        <p:nvCxnSpPr>
          <p:cNvPr id="61" name="Straight Connector 60"/>
          <p:cNvCxnSpPr/>
          <p:nvPr/>
        </p:nvCxnSpPr>
        <p:spPr>
          <a:xfrm>
            <a:off x="4478269" y="19181"/>
            <a:ext cx="36962" cy="6838819"/>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a:off x="6144768" y="-118390"/>
            <a:ext cx="5656211"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NATIONAL BIODIVERITY FRAMEWORK (NBF)</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5" name="Straight Connector 14"/>
          <p:cNvCxnSpPr>
            <a:cxnSpLocks/>
          </p:cNvCxnSpPr>
          <p:nvPr/>
        </p:nvCxnSpPr>
        <p:spPr>
          <a:xfrm>
            <a:off x="0" y="3413755"/>
            <a:ext cx="448500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124763" y="3216204"/>
            <a:ext cx="4038287"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3: IMPLEMENTATION UPDATE</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TextBox 17"/>
          <p:cNvSpPr txBox="1"/>
          <p:nvPr/>
        </p:nvSpPr>
        <p:spPr>
          <a:xfrm>
            <a:off x="124763" y="3631767"/>
            <a:ext cx="4346773" cy="32778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600" dirty="0" smtClean="0"/>
              <a:t>To this effect the following tools were developed and published:</a:t>
            </a:r>
            <a:endParaRPr lang="en-GB" altLang="en-US" sz="1500" dirty="0" smtClean="0"/>
          </a:p>
          <a:p>
            <a:pPr marL="285750" indent="-285750">
              <a:spcBef>
                <a:spcPct val="0"/>
              </a:spcBef>
              <a:buFont typeface="Arial" panose="020B0604020202020204" pitchFamily="34" charset="0"/>
              <a:buChar char="•"/>
            </a:pPr>
            <a:r>
              <a:rPr lang="en-GB" altLang="en-US" sz="1500" dirty="0" smtClean="0"/>
              <a:t>National </a:t>
            </a:r>
            <a:r>
              <a:rPr lang="en-GB" altLang="en-US" sz="1500" dirty="0"/>
              <a:t>Biodiversity </a:t>
            </a:r>
            <a:r>
              <a:rPr lang="en-GB" altLang="en-US" sz="1500" dirty="0" smtClean="0"/>
              <a:t>Framework-August 2009</a:t>
            </a:r>
            <a:endParaRPr lang="en-GB" altLang="en-US" sz="1500" dirty="0"/>
          </a:p>
          <a:p>
            <a:pPr marL="285750" indent="-285750">
              <a:spcBef>
                <a:spcPct val="0"/>
              </a:spcBef>
              <a:buFont typeface="Arial" panose="020B0604020202020204" pitchFamily="34" charset="0"/>
              <a:buChar char="•"/>
            </a:pPr>
            <a:r>
              <a:rPr lang="en-GB" altLang="en-US" sz="1500" dirty="0" smtClean="0"/>
              <a:t>Bioregions </a:t>
            </a:r>
            <a:r>
              <a:rPr lang="en-GB" altLang="en-US" sz="1500" dirty="0"/>
              <a:t>and Bioregional Plans</a:t>
            </a:r>
          </a:p>
          <a:p>
            <a:pPr lvl="2">
              <a:spcBef>
                <a:spcPct val="0"/>
              </a:spcBef>
              <a:buFont typeface="Wingdings" panose="05000000000000000000" pitchFamily="2" charset="2"/>
              <a:buChar char="ü"/>
            </a:pPr>
            <a:r>
              <a:rPr lang="en-US" altLang="en-US" sz="1500" dirty="0">
                <a:solidFill>
                  <a:srgbClr val="000000"/>
                </a:solidFill>
              </a:rPr>
              <a:t>Guidelines regarding the determining bioregions and the preparation of and publication of bioregional </a:t>
            </a:r>
            <a:r>
              <a:rPr lang="en-US" altLang="en-US" sz="1500" dirty="0" smtClean="0">
                <a:solidFill>
                  <a:srgbClr val="000000"/>
                </a:solidFill>
              </a:rPr>
              <a:t>plans -March </a:t>
            </a:r>
            <a:r>
              <a:rPr lang="en-US" altLang="en-US" sz="1500" dirty="0">
                <a:solidFill>
                  <a:srgbClr val="000000"/>
                </a:solidFill>
              </a:rPr>
              <a:t>2009</a:t>
            </a:r>
            <a:endParaRPr lang="en-GB" altLang="en-US" sz="1500" dirty="0"/>
          </a:p>
          <a:p>
            <a:pPr marL="285750" indent="-285750">
              <a:spcBef>
                <a:spcPct val="0"/>
              </a:spcBef>
              <a:buFont typeface="Arial" panose="020B0604020202020204" pitchFamily="34" charset="0"/>
              <a:buChar char="•"/>
            </a:pPr>
            <a:r>
              <a:rPr lang="en-GB" altLang="en-US" sz="1500" dirty="0"/>
              <a:t>Biodiversity Management Plans for Ecosystems</a:t>
            </a:r>
          </a:p>
          <a:p>
            <a:pPr lvl="2">
              <a:spcBef>
                <a:spcPct val="0"/>
              </a:spcBef>
              <a:buFont typeface="Wingdings" panose="05000000000000000000" pitchFamily="2" charset="2"/>
              <a:buChar char="ü"/>
            </a:pPr>
            <a:r>
              <a:rPr lang="en-GB" altLang="en-US" sz="1500" dirty="0"/>
              <a:t>Norms and standards for biodiversity management plans for Ecosystems </a:t>
            </a:r>
            <a:r>
              <a:rPr lang="en-GB" altLang="en-US" sz="1500" dirty="0" smtClean="0"/>
              <a:t>-February </a:t>
            </a:r>
            <a:r>
              <a:rPr lang="en-GB" altLang="en-US" sz="1500" dirty="0"/>
              <a:t>2014</a:t>
            </a:r>
          </a:p>
          <a:p>
            <a:pPr marL="285750" indent="-285750">
              <a:spcBef>
                <a:spcPct val="0"/>
              </a:spcBef>
              <a:buFont typeface="Arial" panose="020B0604020202020204" pitchFamily="34" charset="0"/>
              <a:buChar char="•"/>
            </a:pPr>
            <a:r>
              <a:rPr lang="en-GB" altLang="en-US" sz="1500" dirty="0"/>
              <a:t>Biodiversity Management Plans for Species</a:t>
            </a:r>
          </a:p>
          <a:p>
            <a:pPr marL="479454" lvl="1" indent="-342900">
              <a:spcBef>
                <a:spcPct val="0"/>
              </a:spcBef>
              <a:buFont typeface="Wingdings" panose="05000000000000000000" pitchFamily="2" charset="2"/>
              <a:buChar char="ü"/>
            </a:pPr>
            <a:r>
              <a:rPr lang="en-GB" altLang="en-US" sz="1500" dirty="0"/>
              <a:t>Norms and standards for biodiversity management plans for species </a:t>
            </a:r>
            <a:r>
              <a:rPr lang="en-GB" altLang="en-US" sz="1500" dirty="0" smtClean="0"/>
              <a:t>-March </a:t>
            </a:r>
            <a:r>
              <a:rPr lang="en-GB" altLang="en-US" sz="1500" dirty="0"/>
              <a:t>2009</a:t>
            </a:r>
          </a:p>
          <a:p>
            <a:pPr marL="1588" lvl="1" indent="0" algn="just">
              <a:buClr>
                <a:srgbClr val="44546A"/>
              </a:buClr>
              <a:buNone/>
            </a:pPr>
            <a:endParaRPr lang="en-GB" altLang="en-US" sz="1600" dirty="0"/>
          </a:p>
        </p:txBody>
      </p:sp>
      <p:cxnSp>
        <p:nvCxnSpPr>
          <p:cNvPr id="21" name="Straight Connector 20"/>
          <p:cNvCxnSpPr>
            <a:cxnSpLocks/>
          </p:cNvCxnSpPr>
          <p:nvPr/>
        </p:nvCxnSpPr>
        <p:spPr>
          <a:xfrm>
            <a:off x="6733" y="3631767"/>
            <a:ext cx="4464803"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27889" y="4081306"/>
            <a:ext cx="7474842" cy="2446824"/>
          </a:xfrm>
          <a:prstGeom prst="rect">
            <a:avLst/>
          </a:prstGeom>
        </p:spPr>
        <p:txBody>
          <a:bodyPr wrap="square">
            <a:spAutoFit/>
          </a:bodyPr>
          <a:lstStyle/>
          <a:p>
            <a:r>
              <a:rPr lang="en-ZA" sz="1500" dirty="0">
                <a:solidFill>
                  <a:srgbClr val="000000"/>
                </a:solidFill>
              </a:rPr>
              <a:t>Contents of bioregional plans </a:t>
            </a:r>
          </a:p>
          <a:p>
            <a:r>
              <a:rPr lang="en-ZA" sz="1500" dirty="0">
                <a:solidFill>
                  <a:srgbClr val="000000"/>
                </a:solidFill>
              </a:rPr>
              <a:t>A bioregional plan must- </a:t>
            </a:r>
          </a:p>
          <a:p>
            <a:r>
              <a:rPr lang="en-ZA" sz="1500" dirty="0">
                <a:solidFill>
                  <a:srgbClr val="000000"/>
                </a:solidFill>
              </a:rPr>
              <a:t>(a) contain measures for the effective management of biodiversity and the components of biodiversity in the region; </a:t>
            </a:r>
          </a:p>
          <a:p>
            <a:r>
              <a:rPr lang="en-ZA" sz="1500" dirty="0">
                <a:solidFill>
                  <a:srgbClr val="000000"/>
                </a:solidFill>
              </a:rPr>
              <a:t>(b) provide for monitoring of the plan; and </a:t>
            </a:r>
          </a:p>
          <a:p>
            <a:r>
              <a:rPr lang="en-ZA" sz="1500" dirty="0">
                <a:solidFill>
                  <a:srgbClr val="000000"/>
                </a:solidFill>
              </a:rPr>
              <a:t>(c) be consistent with- </a:t>
            </a:r>
          </a:p>
          <a:p>
            <a:r>
              <a:rPr lang="en-ZA" sz="1500" dirty="0">
                <a:solidFill>
                  <a:srgbClr val="000000"/>
                </a:solidFill>
              </a:rPr>
              <a:t>(</a:t>
            </a:r>
            <a:r>
              <a:rPr lang="en-ZA" sz="1500" dirty="0" err="1">
                <a:solidFill>
                  <a:srgbClr val="000000"/>
                </a:solidFill>
              </a:rPr>
              <a:t>i</a:t>
            </a:r>
            <a:r>
              <a:rPr lang="en-ZA" sz="1500" dirty="0">
                <a:solidFill>
                  <a:srgbClr val="000000"/>
                </a:solidFill>
              </a:rPr>
              <a:t>) this Act; </a:t>
            </a:r>
          </a:p>
          <a:p>
            <a:r>
              <a:rPr lang="fr-FR" sz="1500" dirty="0">
                <a:solidFill>
                  <a:srgbClr val="000000"/>
                </a:solidFill>
              </a:rPr>
              <a:t>(ii) the national </a:t>
            </a:r>
            <a:r>
              <a:rPr lang="fr-FR" sz="1500" dirty="0" err="1">
                <a:solidFill>
                  <a:srgbClr val="000000"/>
                </a:solidFill>
              </a:rPr>
              <a:t>environmental</a:t>
            </a:r>
            <a:r>
              <a:rPr lang="fr-FR" sz="1500" dirty="0">
                <a:solidFill>
                  <a:srgbClr val="000000"/>
                </a:solidFill>
              </a:rPr>
              <a:t> management </a:t>
            </a:r>
            <a:r>
              <a:rPr lang="fr-FR" sz="1500" dirty="0" err="1">
                <a:solidFill>
                  <a:srgbClr val="000000"/>
                </a:solidFill>
              </a:rPr>
              <a:t>principles</a:t>
            </a:r>
            <a:r>
              <a:rPr lang="fr-FR" sz="1500" dirty="0">
                <a:solidFill>
                  <a:srgbClr val="000000"/>
                </a:solidFill>
              </a:rPr>
              <a:t>; </a:t>
            </a:r>
          </a:p>
          <a:p>
            <a:r>
              <a:rPr lang="en-ZA" sz="1500" dirty="0">
                <a:solidFill>
                  <a:srgbClr val="000000"/>
                </a:solidFill>
              </a:rPr>
              <a:t>(iii) the national biodiversity framework; and </a:t>
            </a:r>
          </a:p>
          <a:p>
            <a:r>
              <a:rPr lang="en-ZA" sz="1500" dirty="0">
                <a:solidFill>
                  <a:srgbClr val="000000"/>
                </a:solidFill>
              </a:rPr>
              <a:t>(iv) any relevant international agreements binding on the Republi</a:t>
            </a:r>
            <a:r>
              <a:rPr lang="en-ZA" dirty="0">
                <a:solidFill>
                  <a:srgbClr val="000000"/>
                </a:solidFill>
                <a:latin typeface="Arial" panose="020B0604020202020204" pitchFamily="34" charset="0"/>
              </a:rPr>
              <a:t>c </a:t>
            </a:r>
            <a:endParaRPr lang="en-ZA" dirty="0"/>
          </a:p>
        </p:txBody>
      </p:sp>
      <p:cxnSp>
        <p:nvCxnSpPr>
          <p:cNvPr id="28" name="Straight Connector 27"/>
          <p:cNvCxnSpPr>
            <a:cxnSpLocks/>
          </p:cNvCxnSpPr>
          <p:nvPr/>
        </p:nvCxnSpPr>
        <p:spPr>
          <a:xfrm>
            <a:off x="4515231" y="3787773"/>
            <a:ext cx="7676769"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233160" y="3587088"/>
            <a:ext cx="5656211"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BIOREGIONAL PLANS</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1" name="Straight Connector 30"/>
          <p:cNvCxnSpPr>
            <a:cxnSpLocks/>
          </p:cNvCxnSpPr>
          <p:nvPr/>
        </p:nvCxnSpPr>
        <p:spPr>
          <a:xfrm>
            <a:off x="4515230" y="3982190"/>
            <a:ext cx="7676769"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194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6156" name="think-cell Slide" r:id="rId4" imgW="360" imgH="360" progId="">
              <p:embed/>
            </p:oleObj>
          </a:graphicData>
        </a:graphic>
      </p:graphicFrame>
      <p:cxnSp>
        <p:nvCxnSpPr>
          <p:cNvPr id="37" name="Straight Connector 36"/>
          <p:cNvCxnSpPr>
            <a:cxnSpLocks/>
          </p:cNvCxnSpPr>
          <p:nvPr/>
        </p:nvCxnSpPr>
        <p:spPr>
          <a:xfrm>
            <a:off x="0" y="31753"/>
            <a:ext cx="606045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160988" y="100166"/>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BIODIVERSITY MANAGEMENT PLANS FOR SPECIES</a:t>
            </a:r>
            <a:endParaRPr lang="en-US" sz="1326" b="1" dirty="0">
              <a:solidFill>
                <a:srgbClr val="FF0000"/>
              </a:solidFill>
              <a:effectLst>
                <a:outerShdw blurRad="38100" dist="38100" dir="2700000" algn="tl">
                  <a:srgbClr val="000000">
                    <a:alpha val="43137"/>
                  </a:srgbClr>
                </a:outerShdw>
              </a:effectLst>
              <a:latin typeface="Arial"/>
            </a:endParaRPr>
          </a:p>
        </p:txBody>
      </p:sp>
      <p:cxnSp>
        <p:nvCxnSpPr>
          <p:cNvPr id="38" name="Straight Connector 37"/>
          <p:cNvCxnSpPr>
            <a:cxnSpLocks/>
          </p:cNvCxnSpPr>
          <p:nvPr/>
        </p:nvCxnSpPr>
        <p:spPr>
          <a:xfrm flipV="1">
            <a:off x="0" y="293480"/>
            <a:ext cx="6060451" cy="43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492" y="431894"/>
            <a:ext cx="5875604" cy="3200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ZA" altLang="en-US" sz="1600" dirty="0" smtClean="0"/>
              <a:t> Section </a:t>
            </a:r>
            <a:r>
              <a:rPr lang="en-ZA" altLang="en-US" sz="1600" dirty="0"/>
              <a:t>43 of </a:t>
            </a:r>
            <a:r>
              <a:rPr lang="en-ZA" altLang="en-US" sz="1600" dirty="0" smtClean="0"/>
              <a:t>NEMBA provides </a:t>
            </a:r>
            <a:r>
              <a:rPr lang="en-ZA" altLang="en-US" sz="1600" dirty="0"/>
              <a:t>for any person or organ of state and organisation to submit to the Minister for consideration  a BMP for</a:t>
            </a:r>
            <a:r>
              <a:rPr lang="en-ZA" altLang="en-US" sz="1600" dirty="0" smtClean="0"/>
              <a:t>:-</a:t>
            </a:r>
          </a:p>
          <a:p>
            <a:pPr marL="1588" lvl="1" indent="0" algn="just">
              <a:buClr>
                <a:srgbClr val="44546A"/>
              </a:buClr>
              <a:buNone/>
            </a:pPr>
            <a:endParaRPr lang="en-ZA" altLang="en-US" sz="1600" dirty="0"/>
          </a:p>
          <a:p>
            <a:pPr marL="1588" lvl="1" indent="0" algn="just">
              <a:buClr>
                <a:srgbClr val="44546A"/>
              </a:buClr>
              <a:buNone/>
            </a:pPr>
            <a:r>
              <a:rPr lang="en-ZA" altLang="en-US" sz="1600" u="sng" dirty="0" smtClean="0"/>
              <a:t>An ecosystem</a:t>
            </a:r>
            <a:r>
              <a:rPr lang="en-ZA" altLang="en-US" sz="1600" dirty="0" smtClean="0"/>
              <a:t>:</a:t>
            </a:r>
          </a:p>
          <a:p>
            <a:pPr lvl="1" algn="just">
              <a:buClr>
                <a:srgbClr val="44546A"/>
              </a:buClr>
              <a:buFont typeface="Wingdings" panose="05000000000000000000" pitchFamily="2" charset="2"/>
              <a:buChar char="ü"/>
            </a:pPr>
            <a:r>
              <a:rPr lang="en-ZA" altLang="en-US" sz="1600" dirty="0" smtClean="0"/>
              <a:t>listed </a:t>
            </a:r>
            <a:r>
              <a:rPr lang="en-ZA" altLang="en-US" sz="1600" dirty="0"/>
              <a:t>in terms of section 52; or</a:t>
            </a:r>
          </a:p>
          <a:p>
            <a:pPr lvl="1" algn="just">
              <a:buClr>
                <a:srgbClr val="44546A"/>
              </a:buClr>
              <a:buFont typeface="Wingdings" panose="05000000000000000000" pitchFamily="2" charset="2"/>
              <a:buChar char="ü"/>
            </a:pPr>
            <a:r>
              <a:rPr lang="en-ZA" altLang="en-US" sz="1600" dirty="0" smtClean="0"/>
              <a:t>which </a:t>
            </a:r>
            <a:r>
              <a:rPr lang="en-ZA" altLang="en-US" sz="1600" dirty="0"/>
              <a:t>is not listed in terms of section 52 but which does warrant special conservation attention</a:t>
            </a:r>
            <a:r>
              <a:rPr lang="en-ZA" altLang="en-US" sz="1600" dirty="0" smtClean="0"/>
              <a:t>;</a:t>
            </a:r>
            <a:endParaRPr lang="en-ZA" altLang="en-US" sz="1600" dirty="0"/>
          </a:p>
          <a:p>
            <a:pPr marL="1588" lvl="1" indent="0" algn="just">
              <a:buClr>
                <a:srgbClr val="44546A"/>
              </a:buClr>
              <a:buNone/>
            </a:pPr>
            <a:r>
              <a:rPr lang="en-ZA" altLang="en-US" sz="1600" u="sng" dirty="0" smtClean="0"/>
              <a:t>An indigenous species</a:t>
            </a:r>
            <a:endParaRPr lang="en-ZA" altLang="en-US" sz="1600" u="sng" dirty="0"/>
          </a:p>
          <a:p>
            <a:pPr lvl="2" algn="just">
              <a:buClr>
                <a:srgbClr val="44546A"/>
              </a:buClr>
              <a:buFont typeface="Wingdings" panose="05000000000000000000" pitchFamily="2" charset="2"/>
              <a:buChar char="ü"/>
            </a:pPr>
            <a:r>
              <a:rPr lang="en-ZA" altLang="en-US" sz="1600" dirty="0"/>
              <a:t>Species listed in terms of the Biodiversity Act </a:t>
            </a:r>
          </a:p>
          <a:p>
            <a:pPr lvl="2" algn="just">
              <a:buClr>
                <a:srgbClr val="44546A"/>
              </a:buClr>
              <a:buFont typeface="Wingdings" panose="05000000000000000000" pitchFamily="2" charset="2"/>
              <a:buChar char="ü"/>
            </a:pPr>
            <a:r>
              <a:rPr lang="en-ZA" altLang="en-US" sz="1600" dirty="0" smtClean="0"/>
              <a:t>Species </a:t>
            </a:r>
            <a:r>
              <a:rPr lang="en-ZA" altLang="en-US" sz="1600" dirty="0"/>
              <a:t>not listed in terms of section 56 by require national </a:t>
            </a:r>
            <a:r>
              <a:rPr lang="en-ZA" altLang="en-US" sz="1600" dirty="0" smtClean="0"/>
              <a:t>interventions</a:t>
            </a:r>
          </a:p>
          <a:p>
            <a:pPr marL="1588" lvl="1" indent="0" algn="just">
              <a:buClr>
                <a:srgbClr val="44546A"/>
              </a:buClr>
              <a:buNone/>
            </a:pPr>
            <a:r>
              <a:rPr lang="en-ZA" sz="1600" u="sng" dirty="0" smtClean="0"/>
              <a:t>A migratory species </a:t>
            </a:r>
            <a:r>
              <a:rPr lang="en-ZA" sz="1600" dirty="0" smtClean="0"/>
              <a:t>to give effect to the Republic’s obligations in terms of an international agreement binding on the Republic. </a:t>
            </a:r>
            <a:endParaRPr lang="en-ZA" altLang="en-US" sz="1600" dirty="0"/>
          </a:p>
        </p:txBody>
      </p:sp>
      <p:cxnSp>
        <p:nvCxnSpPr>
          <p:cNvPr id="61" name="Straight Connector 60"/>
          <p:cNvCxnSpPr/>
          <p:nvPr/>
        </p:nvCxnSpPr>
        <p:spPr>
          <a:xfrm>
            <a:off x="6060451" y="31753"/>
            <a:ext cx="36962" cy="6974744"/>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79794" y="3784639"/>
            <a:ext cx="448500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197824" y="3590222"/>
            <a:ext cx="4038287" cy="395102"/>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PUBLISHED BIODIVERSITY MANAGEMENT PLANS </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TextBox 17"/>
          <p:cNvSpPr txBox="1"/>
          <p:nvPr/>
        </p:nvSpPr>
        <p:spPr>
          <a:xfrm>
            <a:off x="218023" y="4211880"/>
            <a:ext cx="5579273" cy="280076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600" dirty="0" smtClean="0"/>
              <a:t>To this effect the following BMP for the following species were developed and published:</a:t>
            </a:r>
            <a:endParaRPr lang="en-GB" altLang="en-US" sz="1500" dirty="0"/>
          </a:p>
          <a:p>
            <a:pPr marL="285750" indent="-285750">
              <a:spcBef>
                <a:spcPct val="0"/>
              </a:spcBef>
              <a:buFont typeface="Arial" panose="020B0604020202020204" pitchFamily="34" charset="0"/>
              <a:buChar char="•"/>
            </a:pPr>
            <a:r>
              <a:rPr lang="en-GB" altLang="en-US" sz="1500" dirty="0" smtClean="0"/>
              <a:t>11 Critically endangered cycads species and four endangered cycads species</a:t>
            </a:r>
          </a:p>
          <a:p>
            <a:pPr marL="285750" indent="-285750">
              <a:spcBef>
                <a:spcPct val="0"/>
              </a:spcBef>
              <a:buFont typeface="Arial" panose="020B0604020202020204" pitchFamily="34" charset="0"/>
              <a:buChar char="•"/>
            </a:pPr>
            <a:r>
              <a:rPr lang="en-GB" altLang="en-US" sz="1500" dirty="0" smtClean="0"/>
              <a:t>Bearded vulture</a:t>
            </a:r>
          </a:p>
          <a:p>
            <a:pPr marL="285750" indent="-285750">
              <a:spcBef>
                <a:spcPct val="0"/>
              </a:spcBef>
              <a:buFont typeface="Arial" panose="020B0604020202020204" pitchFamily="34" charset="0"/>
              <a:buChar char="•"/>
            </a:pPr>
            <a:r>
              <a:rPr lang="en-GB" altLang="en-US" sz="1500" dirty="0" err="1" smtClean="0"/>
              <a:t>Pickersgill</a:t>
            </a:r>
            <a:endParaRPr lang="en-GB" altLang="en-US" sz="1500" dirty="0" smtClean="0"/>
          </a:p>
          <a:p>
            <a:pPr marL="285750" indent="-285750">
              <a:spcBef>
                <a:spcPct val="0"/>
              </a:spcBef>
              <a:buFont typeface="Arial" panose="020B0604020202020204" pitchFamily="34" charset="0"/>
              <a:buChar char="•"/>
            </a:pPr>
            <a:r>
              <a:rPr lang="en-GB" altLang="en-US" sz="1500" dirty="0" err="1" smtClean="0"/>
              <a:t>Pelagonium</a:t>
            </a:r>
            <a:endParaRPr lang="en-GB" altLang="en-US" sz="1500" dirty="0" smtClean="0"/>
          </a:p>
          <a:p>
            <a:pPr marL="285750" indent="-285750">
              <a:spcBef>
                <a:spcPct val="0"/>
              </a:spcBef>
              <a:buFont typeface="Arial" panose="020B0604020202020204" pitchFamily="34" charset="0"/>
              <a:buChar char="•"/>
            </a:pPr>
            <a:r>
              <a:rPr lang="en-GB" altLang="en-US" sz="1500" dirty="0" smtClean="0"/>
              <a:t>African Lion </a:t>
            </a:r>
          </a:p>
          <a:p>
            <a:pPr marL="285750" indent="-285750">
              <a:spcBef>
                <a:spcPct val="0"/>
              </a:spcBef>
              <a:buFont typeface="Arial" panose="020B0604020202020204" pitchFamily="34" charset="0"/>
              <a:buChar char="•"/>
            </a:pPr>
            <a:r>
              <a:rPr lang="en-GB" altLang="en-US" sz="1500" dirty="0" smtClean="0"/>
              <a:t>Cape Mountain Zebra</a:t>
            </a:r>
          </a:p>
          <a:p>
            <a:pPr marL="285750" indent="-285750">
              <a:spcBef>
                <a:spcPct val="0"/>
              </a:spcBef>
              <a:buFont typeface="Arial" panose="020B0604020202020204" pitchFamily="34" charset="0"/>
              <a:buChar char="•"/>
            </a:pPr>
            <a:r>
              <a:rPr lang="en-GB" altLang="en-US" sz="1500" dirty="0" smtClean="0"/>
              <a:t>Black Rhino</a:t>
            </a:r>
          </a:p>
          <a:p>
            <a:pPr marL="285750" indent="-285750">
              <a:spcBef>
                <a:spcPct val="0"/>
              </a:spcBef>
              <a:buFont typeface="Arial" panose="020B0604020202020204" pitchFamily="34" charset="0"/>
              <a:buChar char="•"/>
            </a:pPr>
            <a:r>
              <a:rPr lang="en-GB" altLang="en-US" sz="1500" dirty="0" err="1" smtClean="0"/>
              <a:t>Bontebok</a:t>
            </a:r>
            <a:endParaRPr lang="en-GB" altLang="en-US" sz="1500" dirty="0" smtClean="0"/>
          </a:p>
          <a:p>
            <a:pPr marL="285750" indent="-285750">
              <a:spcBef>
                <a:spcPct val="0"/>
              </a:spcBef>
              <a:buFont typeface="Arial" panose="020B0604020202020204" pitchFamily="34" charset="0"/>
              <a:buChar char="•"/>
            </a:pPr>
            <a:endParaRPr lang="en-GB" altLang="en-US" sz="1500" dirty="0"/>
          </a:p>
        </p:txBody>
      </p:sp>
      <p:cxnSp>
        <p:nvCxnSpPr>
          <p:cNvPr id="21" name="Straight Connector 20"/>
          <p:cNvCxnSpPr>
            <a:cxnSpLocks/>
          </p:cNvCxnSpPr>
          <p:nvPr/>
        </p:nvCxnSpPr>
        <p:spPr>
          <a:xfrm>
            <a:off x="79794" y="3982190"/>
            <a:ext cx="4464803"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V="1">
            <a:off x="4515231" y="3784639"/>
            <a:ext cx="1582182" cy="313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4515230" y="3982190"/>
            <a:ext cx="1582183"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6" name="Picture 8" descr="John Donalds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62082" y="19614"/>
            <a:ext cx="1609725" cy="183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57018" y="5085126"/>
            <a:ext cx="2847975" cy="16097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691592" y="1863805"/>
            <a:ext cx="2341058" cy="14428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769819" y="1856672"/>
            <a:ext cx="2284688" cy="173355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9805110" y="5314579"/>
            <a:ext cx="2386890" cy="1543421"/>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805110" y="60563"/>
            <a:ext cx="2284688" cy="184785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9974507" y="3632770"/>
            <a:ext cx="1875311" cy="1768645"/>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594050" y="3208564"/>
            <a:ext cx="2655405" cy="1743075"/>
          </a:xfrm>
          <a:prstGeom prst="rect">
            <a:avLst/>
          </a:prstGeom>
        </p:spPr>
      </p:pic>
    </p:spTree>
    <p:extLst>
      <p:ext uri="{BB962C8B-B14F-4D97-AF65-F5344CB8AC3E}">
        <p14:creationId xmlns:p14="http://schemas.microsoft.com/office/powerpoint/2010/main" xmlns="" val="140677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7179" name="think-cell Slide" r:id="rId4" imgW="360" imgH="360" progId="">
              <p:embed/>
            </p:oleObj>
          </a:graphicData>
        </a:graphic>
      </p:graphicFrame>
      <p:cxnSp>
        <p:nvCxnSpPr>
          <p:cNvPr id="37" name="Straight Connector 36"/>
          <p:cNvCxnSpPr>
            <a:cxnSpLocks/>
          </p:cNvCxnSpPr>
          <p:nvPr/>
        </p:nvCxnSpPr>
        <p:spPr>
          <a:xfrm>
            <a:off x="160988" y="31753"/>
            <a:ext cx="119417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160988" y="100166"/>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4: </a:t>
            </a:r>
            <a:r>
              <a:rPr lang="en-ZA" sz="1400" b="1" dirty="0" smtClean="0">
                <a:solidFill>
                  <a:srgbClr val="FF0000"/>
                </a:solidFill>
                <a:effectLst>
                  <a:outerShdw blurRad="38100" dist="38100" dir="2700000" algn="tl">
                    <a:srgbClr val="000000">
                      <a:alpha val="43137"/>
                    </a:srgbClr>
                  </a:outerShdw>
                </a:effectLst>
              </a:rPr>
              <a:t>THREATENED OR PROTECTED ECOSYSTEMS AND SPECIES </a:t>
            </a:r>
            <a:endParaRPr lang="en-US" sz="1326" b="1" dirty="0">
              <a:solidFill>
                <a:srgbClr val="FF0000"/>
              </a:solidFill>
              <a:effectLst>
                <a:outerShdw blurRad="38100" dist="38100" dir="2700000" algn="tl">
                  <a:srgbClr val="000000">
                    <a:alpha val="43137"/>
                  </a:srgbClr>
                </a:outerShdw>
              </a:effectLst>
              <a:latin typeface="Arial"/>
            </a:endParaRPr>
          </a:p>
        </p:txBody>
      </p:sp>
      <p:cxnSp>
        <p:nvCxnSpPr>
          <p:cNvPr id="38" name="Straight Connector 37"/>
          <p:cNvCxnSpPr>
            <a:cxnSpLocks/>
          </p:cNvCxnSpPr>
          <p:nvPr/>
        </p:nvCxnSpPr>
        <p:spPr>
          <a:xfrm>
            <a:off x="40195" y="306052"/>
            <a:ext cx="119162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354" y="285591"/>
            <a:ext cx="5049464" cy="6232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500" dirty="0" smtClean="0"/>
              <a:t>The </a:t>
            </a:r>
            <a:r>
              <a:rPr lang="en-GB" altLang="en-US" sz="1500" dirty="0"/>
              <a:t>purpose of this Chapter is</a:t>
            </a:r>
            <a:r>
              <a:rPr lang="en-GB" altLang="en-US" sz="1500" dirty="0" smtClean="0"/>
              <a:t>:</a:t>
            </a:r>
            <a:endParaRPr lang="en-GB" altLang="en-US" sz="1500" dirty="0"/>
          </a:p>
          <a:p>
            <a:pPr algn="just">
              <a:spcBef>
                <a:spcPct val="0"/>
              </a:spcBef>
            </a:pPr>
            <a:endParaRPr lang="en-ZA" altLang="en-US" sz="1500" dirty="0" smtClean="0"/>
          </a:p>
          <a:p>
            <a:pPr algn="just">
              <a:spcBef>
                <a:spcPct val="0"/>
              </a:spcBef>
            </a:pPr>
            <a:r>
              <a:rPr lang="en-ZA" altLang="en-US" sz="1500" dirty="0" smtClean="0"/>
              <a:t>1. To </a:t>
            </a:r>
            <a:r>
              <a:rPr lang="en-ZA" altLang="en-US" sz="1500" dirty="0"/>
              <a:t>provide for the protection of threatened or protected ecosystems to ensure maintenance of their ecological integrity</a:t>
            </a:r>
          </a:p>
          <a:p>
            <a:pPr marL="285750" indent="-285750" algn="just">
              <a:spcBef>
                <a:spcPct val="0"/>
              </a:spcBef>
              <a:buFont typeface="Arial" panose="020B0604020202020204" pitchFamily="34" charset="0"/>
              <a:buChar char="•"/>
            </a:pPr>
            <a:r>
              <a:rPr lang="en-ZA" altLang="en-US" sz="1500" dirty="0"/>
              <a:t>Listing of Ecosystems:</a:t>
            </a:r>
          </a:p>
          <a:p>
            <a:pPr marL="479405" lvl="1" indent="-285750" algn="just">
              <a:spcBef>
                <a:spcPct val="0"/>
              </a:spcBef>
              <a:buFont typeface="Wingdings" panose="05000000000000000000" pitchFamily="2" charset="2"/>
              <a:buChar char="ü"/>
            </a:pPr>
            <a:r>
              <a:rPr lang="en-ZA" altLang="en-US" sz="1500" dirty="0"/>
              <a:t>Critically endangered- undergone severe degradation &amp;subject to an extremely high risk of irreversible transformation</a:t>
            </a:r>
          </a:p>
          <a:p>
            <a:pPr marL="479405" lvl="1" indent="-285750" algn="just">
              <a:spcBef>
                <a:spcPct val="0"/>
              </a:spcBef>
              <a:buFont typeface="Wingdings" panose="05000000000000000000" pitchFamily="2" charset="2"/>
              <a:buChar char="ü"/>
            </a:pPr>
            <a:r>
              <a:rPr lang="en-ZA" altLang="en-US" sz="1500" dirty="0"/>
              <a:t>Endangered- undergone degradation &amp; not critically endangered</a:t>
            </a:r>
          </a:p>
          <a:p>
            <a:pPr marL="479405" lvl="1" indent="-285750" algn="just">
              <a:spcBef>
                <a:spcPct val="0"/>
              </a:spcBef>
              <a:buFont typeface="Wingdings" panose="05000000000000000000" pitchFamily="2" charset="2"/>
              <a:buChar char="ü"/>
            </a:pPr>
            <a:r>
              <a:rPr lang="en-ZA" altLang="en-US" sz="1500" dirty="0"/>
              <a:t>Vulnerable- High risk of undergoing significant degradation &amp; not critically endangered or endangered</a:t>
            </a:r>
          </a:p>
          <a:p>
            <a:pPr marL="479405" lvl="1" indent="-285750" algn="just">
              <a:spcBef>
                <a:spcPct val="0"/>
              </a:spcBef>
              <a:buFont typeface="Wingdings" panose="05000000000000000000" pitchFamily="2" charset="2"/>
              <a:buChar char="ü"/>
            </a:pPr>
            <a:r>
              <a:rPr lang="en-ZA" altLang="en-US" sz="1500" dirty="0"/>
              <a:t>Protected- High conservation </a:t>
            </a:r>
            <a:r>
              <a:rPr lang="en-ZA" altLang="en-US" sz="1500" dirty="0" smtClean="0"/>
              <a:t>value</a:t>
            </a:r>
          </a:p>
          <a:p>
            <a:pPr marL="479405" lvl="1" indent="-285750" algn="just">
              <a:spcBef>
                <a:spcPct val="0"/>
              </a:spcBef>
              <a:buFont typeface="Wingdings" panose="05000000000000000000" pitchFamily="2" charset="2"/>
              <a:buChar char="ü"/>
            </a:pPr>
            <a:endParaRPr lang="en-ZA" altLang="en-US" sz="1500" dirty="0"/>
          </a:p>
          <a:p>
            <a:pPr lvl="1" indent="0" algn="just">
              <a:spcBef>
                <a:spcPct val="0"/>
              </a:spcBef>
              <a:buNone/>
            </a:pPr>
            <a:endParaRPr lang="en-ZA" altLang="en-US" sz="1500" dirty="0" smtClean="0"/>
          </a:p>
          <a:p>
            <a:pPr algn="just">
              <a:spcBef>
                <a:spcPct val="0"/>
              </a:spcBef>
            </a:pPr>
            <a:r>
              <a:rPr lang="en-GB" altLang="en-US" sz="1500" dirty="0" smtClean="0"/>
              <a:t>2. To </a:t>
            </a:r>
            <a:r>
              <a:rPr lang="en-GB" altLang="en-US" sz="1500" dirty="0"/>
              <a:t>provide for the protection of threatened or protected species to ensure their survival in the wild</a:t>
            </a:r>
          </a:p>
          <a:p>
            <a:pPr algn="just">
              <a:spcBef>
                <a:spcPct val="0"/>
              </a:spcBef>
            </a:pPr>
            <a:r>
              <a:rPr lang="en-GB" altLang="en-US" sz="1500" dirty="0"/>
              <a:t>Listing of Species:</a:t>
            </a:r>
          </a:p>
          <a:p>
            <a:pPr lvl="1" algn="just">
              <a:spcBef>
                <a:spcPct val="0"/>
              </a:spcBef>
              <a:buFont typeface="Wingdings" panose="05000000000000000000" pitchFamily="2" charset="2"/>
              <a:buChar char="ü"/>
            </a:pPr>
            <a:r>
              <a:rPr lang="en-GB" altLang="en-US" sz="1500" dirty="0"/>
              <a:t>Critically endangered- Extremely high risk of extinction in the wild in the immediate future</a:t>
            </a:r>
          </a:p>
          <a:p>
            <a:pPr lvl="1" algn="just">
              <a:spcBef>
                <a:spcPct val="0"/>
              </a:spcBef>
              <a:buFont typeface="Wingdings" panose="05000000000000000000" pitchFamily="2" charset="2"/>
              <a:buChar char="ü"/>
            </a:pPr>
            <a:r>
              <a:rPr lang="en-GB" altLang="en-US" sz="1500" dirty="0"/>
              <a:t>Endangered- High risk of extinction in the wild in the near future &amp; not critically endangered</a:t>
            </a:r>
          </a:p>
          <a:p>
            <a:pPr lvl="1" algn="just">
              <a:spcBef>
                <a:spcPct val="0"/>
              </a:spcBef>
              <a:buFont typeface="Wingdings" panose="05000000000000000000" pitchFamily="2" charset="2"/>
              <a:buChar char="ü"/>
            </a:pPr>
            <a:r>
              <a:rPr lang="en-GB" altLang="en-US" sz="1500" dirty="0"/>
              <a:t>Vulnerable- Extreme high of extinction in the wild in the medium-term future &amp; not critically endangered or endangered</a:t>
            </a:r>
          </a:p>
          <a:p>
            <a:pPr lvl="1" algn="just">
              <a:spcBef>
                <a:spcPct val="0"/>
              </a:spcBef>
              <a:buFont typeface="Wingdings" panose="05000000000000000000" pitchFamily="2" charset="2"/>
              <a:buChar char="ü"/>
            </a:pPr>
            <a:r>
              <a:rPr lang="en-GB" altLang="en-US" sz="1500" dirty="0"/>
              <a:t>Protected- High conservation value</a:t>
            </a:r>
          </a:p>
          <a:p>
            <a:pPr marL="479405" lvl="1" indent="-285750">
              <a:spcBef>
                <a:spcPct val="0"/>
              </a:spcBef>
              <a:buFont typeface="Wingdings" panose="05000000000000000000" pitchFamily="2" charset="2"/>
              <a:buChar char="ü"/>
            </a:pPr>
            <a:endParaRPr lang="en-ZA" altLang="en-US" sz="1500" dirty="0"/>
          </a:p>
        </p:txBody>
      </p:sp>
      <p:sp>
        <p:nvSpPr>
          <p:cNvPr id="58" name="TextBox 57"/>
          <p:cNvSpPr txBox="1"/>
          <p:nvPr/>
        </p:nvSpPr>
        <p:spPr>
          <a:xfrm>
            <a:off x="5453487" y="325287"/>
            <a:ext cx="6586770" cy="346248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ct val="0"/>
              </a:spcBef>
              <a:buNone/>
            </a:pPr>
            <a:r>
              <a:rPr lang="en-GB" altLang="en-US" sz="1500" dirty="0" smtClean="0"/>
              <a:t>To this effect the following tools were developed and published:</a:t>
            </a:r>
            <a:endParaRPr lang="en-GB" altLang="en-US" sz="1500" dirty="0"/>
          </a:p>
          <a:p>
            <a:pPr algn="just"/>
            <a:endParaRPr lang="en-ZA" sz="1500" dirty="0" smtClean="0"/>
          </a:p>
          <a:p>
            <a:pPr marL="285750" indent="-285750" algn="just">
              <a:buFont typeface="Arial" panose="020B0604020202020204" pitchFamily="34" charset="0"/>
              <a:buChar char="•"/>
            </a:pPr>
            <a:r>
              <a:rPr lang="en-ZA" sz="1500" dirty="0" smtClean="0"/>
              <a:t>Threatened </a:t>
            </a:r>
            <a:r>
              <a:rPr lang="en-ZA" sz="1500" dirty="0"/>
              <a:t>or protected species (TOPS) list and regulations </a:t>
            </a:r>
            <a:r>
              <a:rPr lang="en-ZA" sz="1500" dirty="0" smtClean="0"/>
              <a:t>published-February 2007</a:t>
            </a:r>
          </a:p>
          <a:p>
            <a:pPr marL="285750" indent="-285750" algn="just">
              <a:buFont typeface="Arial" panose="020B0604020202020204" pitchFamily="34" charset="0"/>
              <a:buChar char="•"/>
            </a:pPr>
            <a:r>
              <a:rPr lang="en-ZA" sz="1500" dirty="0"/>
              <a:t>Norms and Standards for the management of elephants in South Africa-February </a:t>
            </a:r>
            <a:r>
              <a:rPr lang="en-ZA" sz="1500" dirty="0" smtClean="0"/>
              <a:t>2008</a:t>
            </a:r>
          </a:p>
          <a:p>
            <a:pPr marL="285750" indent="-285750" algn="just">
              <a:buFont typeface="Arial" panose="020B0604020202020204" pitchFamily="34" charset="0"/>
              <a:buChar char="•"/>
            </a:pPr>
            <a:r>
              <a:rPr lang="en-ZA" sz="1500" dirty="0"/>
              <a:t>Prohibition relating to domestic trade in rhino horn -February 2009</a:t>
            </a:r>
          </a:p>
          <a:p>
            <a:pPr marL="285750" indent="-285750" algn="just">
              <a:buFont typeface="Arial" panose="020B0604020202020204" pitchFamily="34" charset="0"/>
              <a:buChar char="•"/>
            </a:pPr>
            <a:r>
              <a:rPr lang="en-ZA" sz="1500" dirty="0"/>
              <a:t>Norms and standards for the marking of rhinoceros and rhinoceros horn -July </a:t>
            </a:r>
            <a:r>
              <a:rPr lang="en-ZA" sz="1500" dirty="0" smtClean="0"/>
              <a:t>2009</a:t>
            </a:r>
            <a:endParaRPr lang="en-ZA" sz="1500" dirty="0"/>
          </a:p>
          <a:p>
            <a:pPr marL="285750" indent="-285750" algn="just">
              <a:buFont typeface="Arial" panose="020B0604020202020204" pitchFamily="34" charset="0"/>
              <a:buChar char="•"/>
            </a:pPr>
            <a:r>
              <a:rPr lang="en-ZA" sz="1500" dirty="0"/>
              <a:t>CITES </a:t>
            </a:r>
            <a:r>
              <a:rPr lang="en-ZA" sz="1500" dirty="0" smtClean="0"/>
              <a:t>regulations-March </a:t>
            </a:r>
            <a:r>
              <a:rPr lang="en-ZA" sz="1500" dirty="0"/>
              <a:t>2010</a:t>
            </a:r>
          </a:p>
          <a:p>
            <a:pPr marL="285750" indent="-285750" algn="just">
              <a:buFont typeface="Arial" panose="020B0604020202020204" pitchFamily="34" charset="0"/>
              <a:buChar char="•"/>
            </a:pPr>
            <a:r>
              <a:rPr lang="en-ZA" sz="1500" dirty="0" smtClean="0"/>
              <a:t>Prohibitions </a:t>
            </a:r>
            <a:r>
              <a:rPr lang="en-ZA" sz="1500" dirty="0"/>
              <a:t>relating to cycads </a:t>
            </a:r>
            <a:r>
              <a:rPr lang="en-ZA" sz="1500" dirty="0" smtClean="0"/>
              <a:t>-May </a:t>
            </a:r>
            <a:r>
              <a:rPr lang="en-ZA" sz="1500" dirty="0"/>
              <a:t>2012</a:t>
            </a:r>
          </a:p>
          <a:p>
            <a:pPr marL="285750" indent="-285750" algn="just">
              <a:buFont typeface="Arial" panose="020B0604020202020204" pitchFamily="34" charset="0"/>
              <a:buChar char="•"/>
            </a:pPr>
            <a:r>
              <a:rPr lang="en-ZA" sz="1500" dirty="0" smtClean="0"/>
              <a:t>National </a:t>
            </a:r>
            <a:r>
              <a:rPr lang="en-ZA" sz="1500" dirty="0"/>
              <a:t>list of ecosystems that are threatened and in need of protection-December </a:t>
            </a:r>
            <a:r>
              <a:rPr lang="en-ZA" sz="1500" dirty="0" smtClean="0"/>
              <a:t>2012</a:t>
            </a:r>
            <a:endParaRPr lang="en-ZA" sz="1500" dirty="0"/>
          </a:p>
          <a:p>
            <a:pPr marL="285750" indent="-285750" algn="just">
              <a:buFont typeface="Arial" panose="020B0604020202020204" pitchFamily="34" charset="0"/>
              <a:buChar char="•"/>
            </a:pPr>
            <a:r>
              <a:rPr lang="en-ZA" sz="1500" dirty="0"/>
              <a:t>Draft regulatory measures for the regulation of domestic trade in rhino horn-June </a:t>
            </a:r>
            <a:r>
              <a:rPr lang="en-ZA" sz="1500" dirty="0" smtClean="0"/>
              <a:t>2020</a:t>
            </a:r>
            <a:endParaRPr lang="en-ZA" sz="1500" dirty="0"/>
          </a:p>
        </p:txBody>
      </p:sp>
      <p:cxnSp>
        <p:nvCxnSpPr>
          <p:cNvPr id="61" name="Straight Connector 60"/>
          <p:cNvCxnSpPr/>
          <p:nvPr/>
        </p:nvCxnSpPr>
        <p:spPr>
          <a:xfrm>
            <a:off x="5260171" y="19181"/>
            <a:ext cx="36962" cy="6838819"/>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6846124" y="-11145"/>
            <a:ext cx="4038287" cy="296736"/>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4: IMPLEMENTATION UPDATE</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Picture 6" descr="http://upload.wikimedia.org/wikipedia/commons/thumb/4/48/Wattled_Crane_1400.jpg/240px-Wattled_Crane_1400.jp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1687" y="3815494"/>
            <a:ext cx="1252537" cy="167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0" descr="http://upload.wikimedia.org/wikipedia/commons/thumb/5/56/African_wild_dog_Feb09_02.jpg/220px-African_wild_dog_Feb09_02.jpg">
            <a:hlinkClick r:id="rId7"/>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035183" y="3842883"/>
            <a:ext cx="209550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0" descr="http://upload.wikimedia.org/wikipedia/commons/thumb/5/5b/NileCrocodile-SRG001c.jpg/170px-NileCrocodile-SRG001c.jpg">
            <a:hlinkClick r:id="rId9"/>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0409238" y="5449002"/>
            <a:ext cx="1782762" cy="130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6" descr="https://upload.wikimedia.org/wikipedia/commons/thumb/1/15/Cheetah_Feb09_02.jpg/220px-Cheetah_Feb09_02.jpg">
            <a:hlinkClick r:id="rId11"/>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763581" y="5449002"/>
            <a:ext cx="209550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8" descr="http://upload.wikimedia.org/wikipedia/commons/thumb/7/76/PeregrineTubercle.jpg/220px-PeregrineTubercle.jpg">
            <a:hlinkClick r:id="rId13"/>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8550212" y="5494245"/>
            <a:ext cx="1636712" cy="130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2" descr="http://upload.wikimedia.org/wikipedia/commons/thumb/5/56/African_Bush_Elephant-crop.jpg/220px-African_Bush_Elephant-crop.jpg">
            <a:hlinkClick r:id="rId15"/>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0627414" y="3774996"/>
            <a:ext cx="1524000" cy="1674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0900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25898" y="1629"/>
          <a:ext cx="1619" cy="1619"/>
        </p:xfrm>
        <a:graphic>
          <a:graphicData uri="http://schemas.openxmlformats.org/presentationml/2006/ole">
            <p:oleObj spid="_x0000_s8201" name="think-cell Slide" r:id="rId4" imgW="360" imgH="360" progId="">
              <p:embed/>
            </p:oleObj>
          </a:graphicData>
        </a:graphic>
      </p:graphicFrame>
      <p:cxnSp>
        <p:nvCxnSpPr>
          <p:cNvPr id="37" name="Straight Connector 36"/>
          <p:cNvCxnSpPr>
            <a:cxnSpLocks/>
          </p:cNvCxnSpPr>
          <p:nvPr/>
        </p:nvCxnSpPr>
        <p:spPr>
          <a:xfrm>
            <a:off x="160988" y="31753"/>
            <a:ext cx="119417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a:spLocks/>
          </p:cNvSpPr>
          <p:nvPr/>
        </p:nvSpPr>
        <p:spPr>
          <a:xfrm>
            <a:off x="160988" y="100166"/>
            <a:ext cx="7514901" cy="193314"/>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5: </a:t>
            </a:r>
            <a:r>
              <a:rPr lang="en-GB" altLang="en-US" sz="1400" b="1" dirty="0" smtClean="0">
                <a:solidFill>
                  <a:srgbClr val="FF0000"/>
                </a:solidFill>
                <a:effectLst>
                  <a:outerShdw blurRad="38100" dist="38100" dir="2700000" algn="tl">
                    <a:srgbClr val="000000">
                      <a:alpha val="43137"/>
                    </a:srgbClr>
                  </a:outerShdw>
                </a:effectLst>
              </a:rPr>
              <a:t>SPECIES &amp; ORGANISMS POSING POTENTIAL THREATS TO BIODIVERSITY</a:t>
            </a:r>
            <a:endParaRPr lang="en-US" sz="1326" b="1" dirty="0">
              <a:solidFill>
                <a:srgbClr val="FF0000"/>
              </a:solidFill>
              <a:effectLst>
                <a:outerShdw blurRad="38100" dist="38100" dir="2700000" algn="tl">
                  <a:srgbClr val="000000">
                    <a:alpha val="43137"/>
                  </a:srgbClr>
                </a:outerShdw>
              </a:effectLst>
              <a:latin typeface="Arial"/>
            </a:endParaRPr>
          </a:p>
        </p:txBody>
      </p:sp>
      <p:cxnSp>
        <p:nvCxnSpPr>
          <p:cNvPr id="38" name="Straight Connector 37"/>
          <p:cNvCxnSpPr>
            <a:cxnSpLocks/>
          </p:cNvCxnSpPr>
          <p:nvPr/>
        </p:nvCxnSpPr>
        <p:spPr>
          <a:xfrm>
            <a:off x="40195" y="306052"/>
            <a:ext cx="119162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353" y="285591"/>
            <a:ext cx="6070442" cy="31547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lgn="just">
              <a:buClr>
                <a:srgbClr val="44546A"/>
              </a:buClr>
              <a:buNone/>
            </a:pPr>
            <a:r>
              <a:rPr lang="en-GB" altLang="en-US" sz="1500" dirty="0" smtClean="0"/>
              <a:t>The </a:t>
            </a:r>
            <a:r>
              <a:rPr lang="en-GB" altLang="en-US" sz="1500" dirty="0"/>
              <a:t>purpose of this Chapter is</a:t>
            </a:r>
            <a:r>
              <a:rPr lang="en-GB" altLang="en-US" sz="1500" dirty="0" smtClean="0"/>
              <a:t>:</a:t>
            </a:r>
            <a:endParaRPr lang="en-GB" altLang="en-US" sz="1500" dirty="0"/>
          </a:p>
          <a:p>
            <a:pPr algn="just">
              <a:spcBef>
                <a:spcPct val="0"/>
              </a:spcBef>
            </a:pPr>
            <a:endParaRPr lang="en-ZA" altLang="en-US" sz="1500" dirty="0" smtClean="0"/>
          </a:p>
          <a:p>
            <a:pPr marL="285750" indent="-285750" algn="just">
              <a:spcBef>
                <a:spcPct val="0"/>
              </a:spcBef>
              <a:buFont typeface="Arial" panose="020B0604020202020204" pitchFamily="34" charset="0"/>
              <a:buChar char="•"/>
            </a:pPr>
            <a:r>
              <a:rPr lang="en-GB" altLang="en-US" sz="1600" dirty="0" smtClean="0"/>
              <a:t>To prevent the unauthorized introduction and spread of alien species and invasive species to ecosystems and habitats where they do not naturally occur </a:t>
            </a:r>
          </a:p>
          <a:p>
            <a:pPr marL="285750" indent="-285750" algn="just">
              <a:spcBef>
                <a:spcPct val="0"/>
              </a:spcBef>
              <a:buFont typeface="Arial" panose="020B0604020202020204" pitchFamily="34" charset="0"/>
              <a:buChar char="•"/>
            </a:pPr>
            <a:r>
              <a:rPr lang="en-GB" altLang="en-US" sz="1600" dirty="0" smtClean="0"/>
              <a:t>To manage and control alien species and invasive species to prevent or minimize harm to the environment and to biodiversity</a:t>
            </a:r>
          </a:p>
          <a:p>
            <a:pPr marL="285750" indent="-285750" algn="just">
              <a:spcBef>
                <a:spcPct val="0"/>
              </a:spcBef>
              <a:buFont typeface="Arial" panose="020B0604020202020204" pitchFamily="34" charset="0"/>
              <a:buChar char="•"/>
            </a:pPr>
            <a:r>
              <a:rPr lang="en-GB" altLang="en-US" sz="1600" dirty="0" smtClean="0"/>
              <a:t>To ensure that environmental assessment for purposes of permits in terms of Genetically Modified Organisms Act, 1997 (Act No. 15 of 1997), are conducted in appropriate cases in accordance with Chapter 5 of the National Environmental Management Act </a:t>
            </a:r>
          </a:p>
          <a:p>
            <a:pPr marL="285750" indent="-285750" algn="just">
              <a:spcBef>
                <a:spcPct val="0"/>
              </a:spcBef>
              <a:buFont typeface="Arial" panose="020B0604020202020204" pitchFamily="34" charset="0"/>
              <a:buChar char="•"/>
            </a:pPr>
            <a:endParaRPr lang="en-GB" altLang="en-US" sz="1600" dirty="0"/>
          </a:p>
          <a:p>
            <a:pPr marL="479405" lvl="1" indent="-285750">
              <a:spcBef>
                <a:spcPct val="0"/>
              </a:spcBef>
              <a:buFont typeface="Wingdings" panose="05000000000000000000" pitchFamily="2" charset="2"/>
              <a:buChar char="ü"/>
            </a:pPr>
            <a:endParaRPr lang="en-ZA" altLang="en-US" sz="1500" dirty="0"/>
          </a:p>
        </p:txBody>
      </p:sp>
      <p:sp>
        <p:nvSpPr>
          <p:cNvPr id="58" name="TextBox 57"/>
          <p:cNvSpPr txBox="1"/>
          <p:nvPr/>
        </p:nvSpPr>
        <p:spPr>
          <a:xfrm>
            <a:off x="6608189" y="325287"/>
            <a:ext cx="5432067" cy="192360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ct val="0"/>
              </a:spcBef>
              <a:buNone/>
            </a:pPr>
            <a:r>
              <a:rPr lang="en-GB" altLang="en-US" sz="1500" dirty="0" smtClean="0"/>
              <a:t>To this effect:</a:t>
            </a:r>
            <a:endParaRPr lang="en-GB" altLang="en-US" sz="1500" dirty="0"/>
          </a:p>
          <a:p>
            <a:pPr algn="just"/>
            <a:endParaRPr lang="en-ZA" sz="1500" dirty="0" smtClean="0"/>
          </a:p>
          <a:p>
            <a:pPr marL="285750" indent="-285750">
              <a:buFont typeface="Arial" panose="020B0604020202020204" pitchFamily="34" charset="0"/>
              <a:buChar char="•"/>
            </a:pPr>
            <a:r>
              <a:rPr lang="en-ZA" sz="1500" dirty="0"/>
              <a:t>Alien and invasive species regulations published in 2014</a:t>
            </a:r>
          </a:p>
          <a:p>
            <a:pPr marL="285750" indent="-285750">
              <a:buFont typeface="Arial" panose="020B0604020202020204" pitchFamily="34" charset="0"/>
              <a:buChar char="•"/>
            </a:pPr>
            <a:r>
              <a:rPr lang="en-ZA" altLang="en-US" sz="1500" kern="0" dirty="0" smtClean="0">
                <a:solidFill>
                  <a:srgbClr val="000000"/>
                </a:solidFill>
                <a:cs typeface="Arial" panose="020B0604020202020204" pitchFamily="34" charset="0"/>
              </a:rPr>
              <a:t>SANBI </a:t>
            </a:r>
            <a:r>
              <a:rPr lang="en-ZA" altLang="en-US" sz="1500" kern="0" dirty="0">
                <a:solidFill>
                  <a:srgbClr val="000000"/>
                </a:solidFill>
                <a:cs typeface="Arial" panose="020B0604020202020204" pitchFamily="34" charset="0"/>
              </a:rPr>
              <a:t>AIS Monitoring programme to monitor and report on the status of all listed invasive </a:t>
            </a:r>
            <a:r>
              <a:rPr lang="en-ZA" altLang="en-US" sz="1500" kern="0" dirty="0" smtClean="0">
                <a:solidFill>
                  <a:srgbClr val="000000"/>
                </a:solidFill>
                <a:cs typeface="Arial" panose="020B0604020202020204" pitchFamily="34" charset="0"/>
              </a:rPr>
              <a:t>species is established</a:t>
            </a:r>
            <a:endParaRPr lang="en-ZA" sz="1500" dirty="0">
              <a:solidFill>
                <a:srgbClr val="FF0000"/>
              </a:solidFill>
            </a:endParaRPr>
          </a:p>
          <a:p>
            <a:pPr marL="800100" lvl="1" indent="-342900">
              <a:spcBef>
                <a:spcPct val="0"/>
              </a:spcBef>
            </a:pPr>
            <a:endParaRPr lang="en-GB" altLang="en-US" sz="2000" dirty="0"/>
          </a:p>
          <a:p>
            <a:pPr marL="285750" indent="-285750" algn="just">
              <a:buFont typeface="Arial" panose="020B0604020202020204" pitchFamily="34" charset="0"/>
              <a:buChar char="•"/>
            </a:pPr>
            <a:endParaRPr lang="en-ZA" sz="1500" dirty="0"/>
          </a:p>
          <a:p>
            <a:pPr marL="285750" indent="-285750" algn="just">
              <a:buFont typeface="Arial" panose="020B0604020202020204" pitchFamily="34" charset="0"/>
              <a:buChar char="•"/>
            </a:pPr>
            <a:endParaRPr lang="en-ZA" sz="1500" dirty="0"/>
          </a:p>
        </p:txBody>
      </p:sp>
      <p:cxnSp>
        <p:nvCxnSpPr>
          <p:cNvPr id="61" name="Straight Connector 60"/>
          <p:cNvCxnSpPr/>
          <p:nvPr/>
        </p:nvCxnSpPr>
        <p:spPr>
          <a:xfrm>
            <a:off x="6303768" y="31753"/>
            <a:ext cx="88694" cy="6826247"/>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6846124" y="-11145"/>
            <a:ext cx="4038287" cy="296736"/>
          </a:xfrm>
          <a:prstGeom prst="rect">
            <a:avLst/>
          </a:prstGeom>
          <a:noFill/>
          <a:ln w="1905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defTabSz="913429" fontAlgn="base">
              <a:spcBef>
                <a:spcPct val="0"/>
              </a:spcBef>
              <a:spcAft>
                <a:spcPct val="0"/>
              </a:spcAft>
              <a:buClr>
                <a:srgbClr val="0B4623"/>
              </a:buClr>
              <a:defRPr/>
            </a:pPr>
            <a:r>
              <a:rPr lang="en-US" sz="1400" b="1" dirty="0" smtClean="0">
                <a:solidFill>
                  <a:srgbClr val="FF0000"/>
                </a:solidFill>
                <a:effectLst>
                  <a:outerShdw blurRad="38100" dist="38100" dir="2700000" algn="tl">
                    <a:srgbClr val="000000">
                      <a:alpha val="43137"/>
                    </a:srgbClr>
                  </a:outerShdw>
                </a:effectLst>
              </a:rPr>
              <a:t>CHAPTER 5: IMPLEMENTATION UPDATE</a:t>
            </a:r>
            <a:endParaRPr 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75604" y="3714599"/>
            <a:ext cx="3118104" cy="233857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062970" y="1862946"/>
            <a:ext cx="2296333" cy="2286127"/>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904599" y="4491042"/>
            <a:ext cx="2602992" cy="1727736"/>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761574" y="1862946"/>
            <a:ext cx="2327689" cy="2327689"/>
          </a:xfrm>
          <a:prstGeom prst="rect">
            <a:avLst/>
          </a:prstGeom>
        </p:spPr>
      </p:pic>
    </p:spTree>
    <p:extLst>
      <p:ext uri="{BB962C8B-B14F-4D97-AF65-F5344CB8AC3E}">
        <p14:creationId xmlns:p14="http://schemas.microsoft.com/office/powerpoint/2010/main" xmlns="" val="28950843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2231</Words>
  <Application>Microsoft Office PowerPoint</Application>
  <PresentationFormat>Custom</PresentationFormat>
  <Paragraphs>232</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think-cell Slide</vt:lpstr>
      <vt:lpstr>THE NATIONAL ENVIRONMENTAL MANAGEMENT BIODIVERSITY ACT, ACT NO 10 of 2004</vt:lpstr>
      <vt:lpstr>Conservation of SA’s Biological Diversity</vt:lpstr>
      <vt:lpstr>INTERNATIONAL  CONTEXT</vt:lpstr>
      <vt:lpstr>DEFF Foundational Mandate</vt:lpstr>
      <vt:lpstr>NEMBA 2004</vt:lpstr>
      <vt:lpstr>Slide 6</vt:lpstr>
      <vt:lpstr>Slide 7</vt:lpstr>
      <vt:lpstr>Slide 8</vt:lpstr>
      <vt:lpstr>Slide 9</vt:lpstr>
      <vt:lpstr>Slide 10</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103</cp:revision>
  <dcterms:created xsi:type="dcterms:W3CDTF">2020-04-21T11:07:00Z</dcterms:created>
  <dcterms:modified xsi:type="dcterms:W3CDTF">2020-08-18T14:36:29Z</dcterms:modified>
</cp:coreProperties>
</file>