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6"/>
  </p:notesMasterIdLst>
  <p:handoutMasterIdLst>
    <p:handoutMasterId r:id="rId97"/>
  </p:handoutMasterIdLst>
  <p:sldIdLst>
    <p:sldId id="455" r:id="rId2"/>
    <p:sldId id="959" r:id="rId3"/>
    <p:sldId id="960" r:id="rId4"/>
    <p:sldId id="1322" r:id="rId5"/>
    <p:sldId id="1323" r:id="rId6"/>
    <p:sldId id="1140" r:id="rId7"/>
    <p:sldId id="1141" r:id="rId8"/>
    <p:sldId id="1412" r:id="rId9"/>
    <p:sldId id="1585" r:id="rId10"/>
    <p:sldId id="1587" r:id="rId11"/>
    <p:sldId id="1588" r:id="rId12"/>
    <p:sldId id="1589" r:id="rId13"/>
    <p:sldId id="1591" r:id="rId14"/>
    <p:sldId id="1427" r:id="rId15"/>
    <p:sldId id="1621" r:id="rId16"/>
    <p:sldId id="1593" r:id="rId17"/>
    <p:sldId id="1597" r:id="rId18"/>
    <p:sldId id="1617" r:id="rId19"/>
    <p:sldId id="1598" r:id="rId20"/>
    <p:sldId id="1599" r:id="rId21"/>
    <p:sldId id="1609" r:id="rId22"/>
    <p:sldId id="1610" r:id="rId23"/>
    <p:sldId id="1612" r:id="rId24"/>
    <p:sldId id="1613" r:id="rId25"/>
    <p:sldId id="1414" r:id="rId26"/>
    <p:sldId id="1465" r:id="rId27"/>
    <p:sldId id="1576" r:id="rId28"/>
    <p:sldId id="1566" r:id="rId29"/>
    <p:sldId id="1570" r:id="rId30"/>
    <p:sldId id="1568" r:id="rId31"/>
    <p:sldId id="1574" r:id="rId32"/>
    <p:sldId id="1575" r:id="rId33"/>
    <p:sldId id="1554" r:id="rId34"/>
    <p:sldId id="1555" r:id="rId35"/>
    <p:sldId id="1623" r:id="rId36"/>
    <p:sldId id="1556" r:id="rId37"/>
    <p:sldId id="1578" r:id="rId38"/>
    <p:sldId id="1577" r:id="rId39"/>
    <p:sldId id="1416" r:id="rId40"/>
    <p:sldId id="1455" r:id="rId41"/>
    <p:sldId id="1418" r:id="rId42"/>
    <p:sldId id="1444" r:id="rId43"/>
    <p:sldId id="1602" r:id="rId44"/>
    <p:sldId id="1603" r:id="rId45"/>
    <p:sldId id="1604" r:id="rId46"/>
    <p:sldId id="1620" r:id="rId47"/>
    <p:sldId id="1619" r:id="rId48"/>
    <p:sldId id="1579" r:id="rId49"/>
    <p:sldId id="1582" r:id="rId50"/>
    <p:sldId id="1583" r:id="rId51"/>
    <p:sldId id="1584" r:id="rId52"/>
    <p:sldId id="1622" r:id="rId53"/>
    <p:sldId id="1422" r:id="rId54"/>
    <p:sldId id="1500" r:id="rId55"/>
    <p:sldId id="1501" r:id="rId56"/>
    <p:sldId id="1615" r:id="rId57"/>
    <p:sldId id="1502" r:id="rId58"/>
    <p:sldId id="1503" r:id="rId59"/>
    <p:sldId id="1424" r:id="rId60"/>
    <p:sldId id="1519" r:id="rId61"/>
    <p:sldId id="1520" r:id="rId62"/>
    <p:sldId id="1521" r:id="rId63"/>
    <p:sldId id="1522" r:id="rId64"/>
    <p:sldId id="1523" r:id="rId65"/>
    <p:sldId id="1524" r:id="rId66"/>
    <p:sldId id="1528" r:id="rId67"/>
    <p:sldId id="1529" r:id="rId68"/>
    <p:sldId id="1530" r:id="rId69"/>
    <p:sldId id="1531" r:id="rId70"/>
    <p:sldId id="1532" r:id="rId71"/>
    <p:sldId id="1533" r:id="rId72"/>
    <p:sldId id="1534" r:id="rId73"/>
    <p:sldId id="1535" r:id="rId74"/>
    <p:sldId id="1536" r:id="rId75"/>
    <p:sldId id="1540" r:id="rId76"/>
    <p:sldId id="1541" r:id="rId77"/>
    <p:sldId id="1542" r:id="rId78"/>
    <p:sldId id="1543" r:id="rId79"/>
    <p:sldId id="1544" r:id="rId80"/>
    <p:sldId id="1426" r:id="rId81"/>
    <p:sldId id="1475" r:id="rId82"/>
    <p:sldId id="1486" r:id="rId83"/>
    <p:sldId id="1487" r:id="rId84"/>
    <p:sldId id="1488" r:id="rId85"/>
    <p:sldId id="1489" r:id="rId86"/>
    <p:sldId id="1490" r:id="rId87"/>
    <p:sldId id="1491" r:id="rId88"/>
    <p:sldId id="1492" r:id="rId89"/>
    <p:sldId id="1493" r:id="rId90"/>
    <p:sldId id="1494" r:id="rId91"/>
    <p:sldId id="1545" r:id="rId92"/>
    <p:sldId id="1546" r:id="rId93"/>
    <p:sldId id="1499" r:id="rId94"/>
    <p:sldId id="1138" r:id="rId95"/>
  </p:sldIdLst>
  <p:sldSz cx="9144000" cy="6858000" type="screen4x3"/>
  <p:notesSz cx="6797675" cy="9926638"/>
  <p:defaultTextStyle>
    <a:defPPr>
      <a:defRPr lang="en-US"/>
    </a:defPPr>
    <a:lvl1pPr algn="l" rtl="0" fontAlgn="base">
      <a:spcBef>
        <a:spcPct val="0"/>
      </a:spcBef>
      <a:spcAft>
        <a:spcPct val="0"/>
      </a:spcAft>
      <a:defRPr sz="2400" b="1"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b="1"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b="1"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b="1"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b="1"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b="1"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b="1"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b="1"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b="1" kern="1200">
        <a:solidFill>
          <a:schemeClr val="tx1"/>
        </a:solidFill>
        <a:latin typeface="Arial" pitchFamily="34" charset="0"/>
        <a:ea typeface="ヒラギノ角ゴ Pro W3"/>
        <a:cs typeface="ヒラギノ角ゴ Pro W3"/>
      </a:defRPr>
    </a:lvl9pPr>
  </p:defaultTextStyle>
  <p:extLst>
    <p:ext uri="{521415D9-36F7-43E2-AB2F-B90AF26B5E84}">
      <p14:sectionLst xmlns:p14="http://schemas.microsoft.com/office/powerpoint/2010/main" xmlns="">
        <p14:section name="Default Section" id="{8B63CC99-0B53-4A7D-BAB0-4B5CF9844983}">
          <p14:sldIdLst>
            <p14:sldId id="455"/>
            <p14:sldId id="959"/>
            <p14:sldId id="960"/>
            <p14:sldId id="1322"/>
            <p14:sldId id="1323"/>
            <p14:sldId id="1140"/>
            <p14:sldId id="1141"/>
          </p14:sldIdLst>
        </p14:section>
        <p14:section name="Untitled Section" id="{83E2F0B3-239A-4DF3-B74C-2A8BCBDABF59}">
          <p14:sldIdLst>
            <p14:sldId id="1412"/>
            <p14:sldId id="1585"/>
            <p14:sldId id="1587"/>
            <p14:sldId id="1588"/>
            <p14:sldId id="1589"/>
            <p14:sldId id="1591"/>
            <p14:sldId id="1427"/>
            <p14:sldId id="1621"/>
            <p14:sldId id="1593"/>
            <p14:sldId id="1597"/>
            <p14:sldId id="1617"/>
            <p14:sldId id="1598"/>
            <p14:sldId id="1599"/>
            <p14:sldId id="1609"/>
            <p14:sldId id="1610"/>
            <p14:sldId id="1612"/>
            <p14:sldId id="1613"/>
            <p14:sldId id="1414"/>
            <p14:sldId id="1465"/>
            <p14:sldId id="1576"/>
            <p14:sldId id="1566"/>
            <p14:sldId id="1570"/>
            <p14:sldId id="1568"/>
            <p14:sldId id="1574"/>
            <p14:sldId id="1575"/>
            <p14:sldId id="1554"/>
            <p14:sldId id="1555"/>
            <p14:sldId id="1623"/>
            <p14:sldId id="1556"/>
            <p14:sldId id="1578"/>
            <p14:sldId id="1577"/>
            <p14:sldId id="1416"/>
            <p14:sldId id="1455"/>
            <p14:sldId id="1418"/>
            <p14:sldId id="1444"/>
            <p14:sldId id="1602"/>
            <p14:sldId id="1603"/>
            <p14:sldId id="1604"/>
            <p14:sldId id="1620"/>
            <p14:sldId id="1619"/>
            <p14:sldId id="1579"/>
            <p14:sldId id="1582"/>
            <p14:sldId id="1583"/>
            <p14:sldId id="1584"/>
            <p14:sldId id="1622"/>
            <p14:sldId id="1422"/>
            <p14:sldId id="1500"/>
            <p14:sldId id="1501"/>
            <p14:sldId id="1615"/>
            <p14:sldId id="1502"/>
            <p14:sldId id="1503"/>
            <p14:sldId id="1424"/>
            <p14:sldId id="1519"/>
            <p14:sldId id="1520"/>
            <p14:sldId id="1521"/>
            <p14:sldId id="1522"/>
            <p14:sldId id="1523"/>
            <p14:sldId id="1524"/>
            <p14:sldId id="1528"/>
            <p14:sldId id="1529"/>
            <p14:sldId id="1530"/>
            <p14:sldId id="1531"/>
            <p14:sldId id="1532"/>
            <p14:sldId id="1533"/>
            <p14:sldId id="1534"/>
            <p14:sldId id="1535"/>
            <p14:sldId id="1536"/>
            <p14:sldId id="1540"/>
            <p14:sldId id="1541"/>
            <p14:sldId id="1542"/>
            <p14:sldId id="1543"/>
            <p14:sldId id="1544"/>
            <p14:sldId id="1426"/>
            <p14:sldId id="1475"/>
            <p14:sldId id="1486"/>
            <p14:sldId id="1487"/>
            <p14:sldId id="1488"/>
            <p14:sldId id="1489"/>
            <p14:sldId id="1490"/>
            <p14:sldId id="1491"/>
            <p14:sldId id="1492"/>
            <p14:sldId id="1493"/>
            <p14:sldId id="1494"/>
            <p14:sldId id="1545"/>
            <p14:sldId id="1546"/>
            <p14:sldId id="1499"/>
            <p14:sldId id="113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ia Chavangu" initials="RC" lastIdx="8" clrIdx="0">
    <p:extLst>
      <p:ext uri="{19B8F6BF-5375-455C-9EA6-DF929625EA0E}">
        <p15:presenceInfo xmlns:p15="http://schemas.microsoft.com/office/powerpoint/2012/main" xmlns="" userId="S-1-5-21-2965782278-3844517578-4273620311-32510" providerId="AD"/>
      </p:ext>
    </p:extLst>
  </p:cmAuthor>
  <p:cmAuthor id="2" name="Dr T. E. Ntshakala" initials="TN" lastIdx="6" clrIdx="1">
    <p:extLst>
      <p:ext uri="{19B8F6BF-5375-455C-9EA6-DF929625EA0E}">
        <p15:presenceInfo xmlns:p15="http://schemas.microsoft.com/office/powerpoint/2012/main" xmlns="" userId="Dr T. E. Ntshaka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FFCC"/>
    <a:srgbClr val="FFFF99"/>
    <a:srgbClr val="09D2E7"/>
    <a:srgbClr val="FF6600"/>
    <a:srgbClr val="CFCFCF"/>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805" autoAdjust="0"/>
  </p:normalViewPr>
  <p:slideViewPr>
    <p:cSldViewPr>
      <p:cViewPr varScale="1">
        <p:scale>
          <a:sx n="55" d="100"/>
          <a:sy n="55" d="100"/>
        </p:scale>
        <p:origin x="-9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8"/>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GB"/>
              <a:t>Polokwane Population Growth </a:t>
            </a:r>
          </a:p>
        </c:rich>
      </c:tx>
      <c:layout/>
      <c:spPr>
        <a:noFill/>
        <a:ln>
          <a:noFill/>
        </a:ln>
        <a:effectLst/>
      </c:spPr>
    </c:title>
    <c:plotArea>
      <c:layout/>
      <c:barChart>
        <c:barDir val="col"/>
        <c:grouping val="clustered"/>
        <c:ser>
          <c:idx val="0"/>
          <c:order val="0"/>
          <c:tx>
            <c:strRef>
              <c:f>Sheet1!$F$5</c:f>
              <c:strCache>
                <c:ptCount val="1"/>
                <c:pt idx="0">
                  <c:v>Census Year</c:v>
                </c:pt>
              </c:strCache>
            </c:strRef>
          </c:tx>
          <c:spPr>
            <a:solidFill>
              <a:schemeClr val="accent6"/>
            </a:solidFill>
            <a:ln>
              <a:noFill/>
            </a:ln>
            <a:effectLst/>
          </c:spPr>
          <c:dLbls>
            <c:dLbl>
              <c:idx val="0"/>
              <c:layout/>
              <c:tx>
                <c:rich>
                  <a:bodyPr/>
                  <a:lstStyle/>
                  <a:p>
                    <a:r>
                      <a:rPr lang="en-US"/>
                      <a:t>424</a:t>
                    </a:r>
                    <a:r>
                      <a:rPr lang="en-US" baseline="0"/>
                      <a:t> 835</a:t>
                    </a:r>
                    <a:endParaRPr lang="en-US"/>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D36-4DEE-9E24-92856C44B6B6}"/>
                </c:ext>
              </c:extLst>
            </c:dLbl>
            <c:dLbl>
              <c:idx val="1"/>
              <c:layout/>
              <c:tx>
                <c:rich>
                  <a:bodyPr/>
                  <a:lstStyle/>
                  <a:p>
                    <a:r>
                      <a:rPr lang="en-US"/>
                      <a:t>508 277</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36-4DEE-9E24-92856C44B6B6}"/>
                </c:ext>
              </c:extLst>
            </c:dLbl>
            <c:dLbl>
              <c:idx val="2"/>
              <c:layout/>
              <c:tx>
                <c:rich>
                  <a:bodyPr/>
                  <a:lstStyle/>
                  <a:p>
                    <a:r>
                      <a:rPr lang="en-US"/>
                      <a:t>561 770</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D36-4DEE-9E24-92856C44B6B6}"/>
                </c:ext>
              </c:extLst>
            </c:dLbl>
            <c:dLbl>
              <c:idx val="3"/>
              <c:layout/>
              <c:tx>
                <c:rich>
                  <a:bodyPr/>
                  <a:lstStyle/>
                  <a:p>
                    <a:r>
                      <a:rPr lang="en-US"/>
                      <a:t>628</a:t>
                    </a:r>
                    <a:r>
                      <a:rPr lang="en-US" baseline="0"/>
                      <a:t> 999</a:t>
                    </a:r>
                    <a:endParaRPr lang="en-US"/>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D36-4DEE-9E24-92856C44B6B6}"/>
                </c:ext>
              </c:extLst>
            </c:dLbl>
            <c:dLbl>
              <c:idx val="4"/>
              <c:layout/>
              <c:tx>
                <c:rich>
                  <a:bodyPr/>
                  <a:lstStyle/>
                  <a:p>
                    <a:r>
                      <a:rPr lang="en-US"/>
                      <a:t>797 127 </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36-4DEE-9E24-92856C44B6B6}"/>
                </c:ext>
              </c:extLst>
            </c:dLbl>
            <c:dLbl>
              <c:idx val="5"/>
              <c:layout/>
              <c:tx>
                <c:rich>
                  <a:bodyPr/>
                  <a:lstStyle/>
                  <a:p>
                    <a:r>
                      <a:rPr lang="en-US"/>
                      <a:t>812</a:t>
                    </a:r>
                    <a:r>
                      <a:rPr lang="en-US" baseline="0"/>
                      <a:t> 000</a:t>
                    </a:r>
                    <a:endParaRPr lang="en-US"/>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D36-4DEE-9E24-92856C44B6B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Sheet1!$F$6:$F$11</c:f>
              <c:numCache>
                <c:formatCode>General</c:formatCode>
                <c:ptCount val="6"/>
                <c:pt idx="0">
                  <c:v>1996</c:v>
                </c:pt>
                <c:pt idx="1">
                  <c:v>2001</c:v>
                </c:pt>
                <c:pt idx="2">
                  <c:v>2007</c:v>
                </c:pt>
                <c:pt idx="3">
                  <c:v>2011</c:v>
                </c:pt>
                <c:pt idx="4">
                  <c:v>2016</c:v>
                </c:pt>
                <c:pt idx="5">
                  <c:v>2018</c:v>
                </c:pt>
              </c:numCache>
            </c:numRef>
          </c:val>
          <c:extLst xmlns:c16r2="http://schemas.microsoft.com/office/drawing/2015/06/chart">
            <c:ext xmlns:c16="http://schemas.microsoft.com/office/drawing/2014/chart" uri="{C3380CC4-5D6E-409C-BE32-E72D297353CC}">
              <c16:uniqueId val="{00000006-3D36-4DEE-9E24-92856C44B6B6}"/>
            </c:ext>
          </c:extLst>
        </c:ser>
        <c:dLbls>
          <c:showVal val="1"/>
        </c:dLbls>
        <c:gapWidth val="267"/>
        <c:overlap val="-43"/>
        <c:axId val="138627328"/>
        <c:axId val="138654080"/>
      </c:barChart>
      <c:catAx>
        <c:axId val="138627328"/>
        <c:scaling>
          <c:orientation val="minMax"/>
        </c:scaling>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Total Population </a:t>
                </a:r>
              </a:p>
            </c:rich>
          </c:tx>
          <c:layout/>
          <c:spPr>
            <a:noFill/>
            <a:ln>
              <a:noFill/>
            </a:ln>
            <a:effectLst/>
          </c:spPr>
        </c:title>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38654080"/>
        <c:crosses val="autoZero"/>
        <c:auto val="1"/>
        <c:lblAlgn val="ctr"/>
        <c:lblOffset val="100"/>
        <c:tickMarkSkip val="1"/>
      </c:catAx>
      <c:valAx>
        <c:axId val="138654080"/>
        <c:scaling>
          <c:orientation val="minMax"/>
        </c:scaling>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 years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38627328"/>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ヒラギノ角ゴ Pro W3" pitchFamily="-124" charset="-128"/>
                <a:cs typeface="+mn-cs"/>
              </a:defRPr>
            </a:lvl1pPr>
          </a:lstStyle>
          <a:p>
            <a:pPr>
              <a:defRPr/>
            </a:pPr>
            <a:endParaRPr lang="en-US"/>
          </a:p>
        </p:txBody>
      </p:sp>
      <p:sp>
        <p:nvSpPr>
          <p:cNvPr id="4505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ヒラギノ角ゴ Pro W3" pitchFamily="-124" charset="-128"/>
                <a:cs typeface="+mn-cs"/>
              </a:defRPr>
            </a:lvl1pPr>
          </a:lstStyle>
          <a:p>
            <a:pPr>
              <a:defRPr/>
            </a:pPr>
            <a:endParaRPr lang="en-US"/>
          </a:p>
        </p:txBody>
      </p:sp>
      <p:sp>
        <p:nvSpPr>
          <p:cNvPr id="4506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ヒラギノ角ゴ Pro W3" pitchFamily="-124" charset="-128"/>
                <a:cs typeface="+mn-cs"/>
              </a:defRPr>
            </a:lvl1pPr>
          </a:lstStyle>
          <a:p>
            <a:pPr>
              <a:defRPr/>
            </a:pPr>
            <a:endParaRPr lang="en-US"/>
          </a:p>
        </p:txBody>
      </p:sp>
      <p:sp>
        <p:nvSpPr>
          <p:cNvPr id="4506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ea typeface="ヒラギノ角ゴ Pro W3" pitchFamily="-124" charset="-128"/>
                <a:cs typeface="+mn-cs"/>
              </a:defRPr>
            </a:lvl1pPr>
          </a:lstStyle>
          <a:p>
            <a:pPr>
              <a:defRPr/>
            </a:pPr>
            <a:fld id="{80BFFC7A-AAED-45F3-9734-D8FDBDCD238C}" type="slidenum">
              <a:rPr lang="en-US"/>
              <a:pPr>
                <a:defRPr/>
              </a:pPr>
              <a:t>‹#›</a:t>
            </a:fld>
            <a:endParaRPr lang="en-US"/>
          </a:p>
        </p:txBody>
      </p:sp>
    </p:spTree>
    <p:extLst>
      <p:ext uri="{BB962C8B-B14F-4D97-AF65-F5344CB8AC3E}">
        <p14:creationId xmlns:p14="http://schemas.microsoft.com/office/powerpoint/2010/main" xmlns="" val="1115253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ヒラギノ角ゴ Pro W3" pitchFamily="-124" charset="-128"/>
                <a:cs typeface="+mn-cs"/>
              </a:defRPr>
            </a:lvl1pPr>
          </a:lstStyle>
          <a:p>
            <a:pPr>
              <a:defRPr/>
            </a:pPr>
            <a:endParaRPr lang="en-US"/>
          </a:p>
        </p:txBody>
      </p:sp>
      <p:sp>
        <p:nvSpPr>
          <p:cNvPr id="1392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ヒラギノ角ゴ Pro W3" pitchFamily="-124" charset="-128"/>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92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ヒラギノ角ゴ Pro W3" pitchFamily="-124" charset="-128"/>
                <a:cs typeface="+mn-cs"/>
              </a:defRPr>
            </a:lvl1pPr>
          </a:lstStyle>
          <a:p>
            <a:pPr>
              <a:defRPr/>
            </a:pPr>
            <a:endParaRPr lang="en-US"/>
          </a:p>
        </p:txBody>
      </p:sp>
      <p:sp>
        <p:nvSpPr>
          <p:cNvPr id="1392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ea typeface="ヒラギノ角ゴ Pro W3" pitchFamily="-124" charset="-128"/>
                <a:cs typeface="+mn-cs"/>
              </a:defRPr>
            </a:lvl1pPr>
          </a:lstStyle>
          <a:p>
            <a:pPr>
              <a:defRPr/>
            </a:pPr>
            <a:fld id="{C6341CA5-8572-4A59-BF63-5F90C84EE8F9}" type="slidenum">
              <a:rPr lang="en-US"/>
              <a:pPr>
                <a:defRPr/>
              </a:pPr>
              <a:t>‹#›</a:t>
            </a:fld>
            <a:endParaRPr lang="en-US"/>
          </a:p>
        </p:txBody>
      </p:sp>
    </p:spTree>
    <p:extLst>
      <p:ext uri="{BB962C8B-B14F-4D97-AF65-F5344CB8AC3E}">
        <p14:creationId xmlns:p14="http://schemas.microsoft.com/office/powerpoint/2010/main" xmlns="" val="3692837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24"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24"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24"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24"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2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6341CA5-8572-4A59-BF63-5F90C84EE8F9}" type="slidenum">
              <a:rPr lang="en-US" smtClean="0"/>
              <a:pPr>
                <a:defRPr/>
              </a:pPr>
              <a:t>51</a:t>
            </a:fld>
            <a:endParaRPr lang="en-US"/>
          </a:p>
        </p:txBody>
      </p:sp>
    </p:spTree>
    <p:extLst>
      <p:ext uri="{BB962C8B-B14F-4D97-AF65-F5344CB8AC3E}">
        <p14:creationId xmlns:p14="http://schemas.microsoft.com/office/powerpoint/2010/main" xmlns="" val="16319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6341CA5-8572-4A59-BF63-5F90C84EE8F9}" type="slidenum">
              <a:rPr lang="en-US" smtClean="0"/>
              <a:pPr>
                <a:defRPr/>
              </a:pPr>
              <a:t>52</a:t>
            </a:fld>
            <a:endParaRPr lang="en-US"/>
          </a:p>
        </p:txBody>
      </p:sp>
    </p:spTree>
    <p:extLst>
      <p:ext uri="{BB962C8B-B14F-4D97-AF65-F5344CB8AC3E}">
        <p14:creationId xmlns:p14="http://schemas.microsoft.com/office/powerpoint/2010/main" xmlns="" val="352538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6341CA5-8572-4A59-BF63-5F90C84EE8F9}" type="slidenum">
              <a:rPr lang="en-US" smtClean="0"/>
              <a:pPr>
                <a:defRPr/>
              </a:pPr>
              <a:t>58</a:t>
            </a:fld>
            <a:endParaRPr lang="en-US"/>
          </a:p>
        </p:txBody>
      </p:sp>
    </p:spTree>
    <p:extLst>
      <p:ext uri="{BB962C8B-B14F-4D97-AF65-F5344CB8AC3E}">
        <p14:creationId xmlns:p14="http://schemas.microsoft.com/office/powerpoint/2010/main" xmlns="" val="362523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851275" y="9428163"/>
            <a:ext cx="2944813" cy="496887"/>
          </a:xfrm>
        </p:spPr>
        <p:txBody>
          <a:bodyPr/>
          <a:lstStyle/>
          <a:p>
            <a:pPr>
              <a:defRPr/>
            </a:pPr>
            <a:fld id="{A47D9B8D-EC9C-4E54-A121-9BFA55B9BF7A}" type="slidenum">
              <a:rPr lang="en-US"/>
              <a:pPr>
                <a:defRPr/>
              </a:pPr>
              <a:t>94</a:t>
            </a:fld>
            <a:endParaRPr lang="en-US"/>
          </a:p>
        </p:txBody>
      </p:sp>
      <p:sp>
        <p:nvSpPr>
          <p:cNvPr id="109571" name="Rectangle 2"/>
          <p:cNvSpPr>
            <a:spLocks noGrp="1" noRot="1" noChangeAspect="1" noChangeArrowheads="1" noTextEdit="1"/>
          </p:cNvSpPr>
          <p:nvPr>
            <p:ph type="sldImg"/>
          </p:nvPr>
        </p:nvSpPr>
        <p:spPr>
          <a:xfrm>
            <a:off x="919163" y="744538"/>
            <a:ext cx="4962525" cy="3722687"/>
          </a:xfrm>
          <a:ln/>
        </p:spPr>
      </p:sp>
      <p:sp>
        <p:nvSpPr>
          <p:cNvPr id="109572"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a typeface="MS PGothic" pitchFamily="34" charset="-128"/>
            </a:endParaRPr>
          </a:p>
        </p:txBody>
      </p:sp>
    </p:spTree>
    <p:extLst>
      <p:ext uri="{BB962C8B-B14F-4D97-AF65-F5344CB8AC3E}">
        <p14:creationId xmlns:p14="http://schemas.microsoft.com/office/powerpoint/2010/main" xmlns="" val="46030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D72DC0-6443-4F57-A8EE-8FA5BA3536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090DA3-59B7-4F46-BAB4-DC86200471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CB4738-DFA6-438B-86A7-31AB2C82B7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4C77EB-E7B8-4E4B-BE56-5F3A1F7484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152416-7A42-44D2-A2AC-25E047593F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B863AB-C01C-4829-A8CF-7E142CC46D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1A7C99-A300-4384-A9C9-58C3BE3DBA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D53579-DD01-4F78-8C69-6F38F18F22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CF8467-3428-4779-BB11-B111556D51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7CC20B-D1FE-4F36-B4A5-89A137D35F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DD1DCD-4311-4AC4-96EA-FA22752372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ヒラギノ角ゴ Pro W3" pitchFamily="-12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ヒラギノ角ゴ Pro W3" pitchFamily="-12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ヒラギノ角ゴ Pro W3" pitchFamily="-124" charset="-128"/>
                <a:cs typeface="+mn-cs"/>
              </a:defRPr>
            </a:lvl1pPr>
          </a:lstStyle>
          <a:p>
            <a:pPr>
              <a:defRPr/>
            </a:pPr>
            <a:fld id="{77DA04FE-964D-4194-A899-61FA0558C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24"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24"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24"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24"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24" charset="-128"/>
        </a:defRPr>
      </a:lvl6pPr>
      <a:lvl7pPr marL="914400" algn="ctr" rtl="0" fontAlgn="base">
        <a:spcBef>
          <a:spcPct val="0"/>
        </a:spcBef>
        <a:spcAft>
          <a:spcPct val="0"/>
        </a:spcAft>
        <a:defRPr sz="4400">
          <a:solidFill>
            <a:schemeClr val="tx2"/>
          </a:solidFill>
          <a:latin typeface="Arial" charset="0"/>
          <a:ea typeface="ヒラギノ角ゴ Pro W3" pitchFamily="-124" charset="-128"/>
        </a:defRPr>
      </a:lvl7pPr>
      <a:lvl8pPr marL="1371600" algn="ctr" rtl="0" fontAlgn="base">
        <a:spcBef>
          <a:spcPct val="0"/>
        </a:spcBef>
        <a:spcAft>
          <a:spcPct val="0"/>
        </a:spcAft>
        <a:defRPr sz="4400">
          <a:solidFill>
            <a:schemeClr val="tx2"/>
          </a:solidFill>
          <a:latin typeface="Arial" charset="0"/>
          <a:ea typeface="ヒラギノ角ゴ Pro W3" pitchFamily="-124" charset="-128"/>
        </a:defRPr>
      </a:lvl8pPr>
      <a:lvl9pPr marL="1828800" algn="ctr" rtl="0" fontAlgn="base">
        <a:spcBef>
          <a:spcPct val="0"/>
        </a:spcBef>
        <a:spcAft>
          <a:spcPct val="0"/>
        </a:spcAft>
        <a:defRPr sz="4400">
          <a:solidFill>
            <a:schemeClr val="tx2"/>
          </a:solidFill>
          <a:latin typeface="Arial" charset="0"/>
          <a:ea typeface="ヒラギノ角ゴ Pro W3" pitchFamily="-12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image002.jpg@01CFC833.684F2BA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Billing%20report%202019.20.xlsx"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3.xls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za/url?sa=i&amp;rct=j&amp;q=&amp;esrc=s&amp;source=images&amp;cd=&amp;cad=rja&amp;uact=8&amp;ved=2ahUKEwjFxdu_uebkAhVKUxoKHRHMBOUQjRx6BAgBEAQ&amp;url=https://municipalities.co.za/provinces/view/5/limpopo&amp;psig=AOvVaw0wtmawhhcNUL-4oi4fUzCr&amp;ust=1569310864090175"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52400" y="152400"/>
            <a:ext cx="7924800" cy="1081088"/>
          </a:xfrm>
        </p:spPr>
        <p:txBody>
          <a:bodyPr/>
          <a:lstStyle/>
          <a:p>
            <a:pPr eaLnBrk="1" hangingPunct="1"/>
            <a:r>
              <a:rPr lang="en-US" b="1" dirty="0" smtClean="0"/>
              <a:t>      </a:t>
            </a:r>
            <a:br>
              <a:rPr lang="en-US" b="1" dirty="0" smtClean="0"/>
            </a:br>
            <a:r>
              <a:rPr lang="en-US" b="1" dirty="0"/>
              <a:t> </a:t>
            </a:r>
            <a:r>
              <a:rPr lang="en-US" b="1" dirty="0" smtClean="0"/>
              <a:t>        </a:t>
            </a:r>
            <a:r>
              <a:rPr lang="en-US" sz="4000" b="1" dirty="0" smtClean="0">
                <a:latin typeface="Arial Black" panose="020B0A04020102020204" pitchFamily="34" charset="0"/>
              </a:rPr>
              <a:t>CITY OF POLOKWANE </a:t>
            </a:r>
            <a:r>
              <a:rPr lang="en-US" dirty="0" smtClean="0"/>
              <a:t/>
            </a:r>
            <a:br>
              <a:rPr lang="en-US" dirty="0" smtClean="0"/>
            </a:br>
            <a:endParaRPr lang="en-US" b="1" dirty="0" smtClean="0"/>
          </a:p>
        </p:txBody>
      </p:sp>
      <p:sp>
        <p:nvSpPr>
          <p:cNvPr id="3075" name="Subtitle 2"/>
          <p:cNvSpPr>
            <a:spLocks noGrp="1"/>
          </p:cNvSpPr>
          <p:nvPr>
            <p:ph type="subTitle" idx="1"/>
          </p:nvPr>
        </p:nvSpPr>
        <p:spPr>
          <a:xfrm>
            <a:off x="304800" y="3200400"/>
            <a:ext cx="8534400" cy="3429000"/>
          </a:xfrm>
          <a:solidFill>
            <a:srgbClr val="09D2E7"/>
          </a:solidFill>
        </p:spPr>
        <p:txBody>
          <a:bodyPr/>
          <a:lstStyle/>
          <a:p>
            <a:pPr lvl="0" eaLnBrk="1" fontAlgn="auto" hangingPunct="1">
              <a:lnSpc>
                <a:spcPct val="90000"/>
              </a:lnSpc>
              <a:spcBef>
                <a:spcPts val="1000"/>
              </a:spcBef>
              <a:spcAft>
                <a:spcPts val="0"/>
              </a:spcAft>
            </a:pPr>
            <a:endParaRPr lang="en-ZA" b="1" kern="1200" dirty="0" smtClean="0">
              <a:latin typeface="Arial Black" panose="020B0A04020102020204" pitchFamily="34" charset="0"/>
              <a:cs typeface="Andalus" panose="02020603050405020304" pitchFamily="18" charset="-78"/>
            </a:endParaRPr>
          </a:p>
          <a:p>
            <a:pPr lvl="0" eaLnBrk="1" fontAlgn="auto" hangingPunct="1">
              <a:lnSpc>
                <a:spcPct val="90000"/>
              </a:lnSpc>
              <a:spcBef>
                <a:spcPts val="1000"/>
              </a:spcBef>
              <a:spcAft>
                <a:spcPts val="0"/>
              </a:spcAft>
            </a:pPr>
            <a:r>
              <a:rPr lang="en-ZA" b="1" kern="1200" dirty="0" smtClean="0">
                <a:latin typeface="Arial Black" panose="020B0A04020102020204" pitchFamily="34" charset="0"/>
                <a:cs typeface="Andalus" panose="02020603050405020304" pitchFamily="18" charset="-78"/>
              </a:rPr>
              <a:t>STATE </a:t>
            </a:r>
          </a:p>
          <a:p>
            <a:pPr lvl="0" eaLnBrk="1" fontAlgn="auto" hangingPunct="1">
              <a:lnSpc>
                <a:spcPct val="90000"/>
              </a:lnSpc>
              <a:spcBef>
                <a:spcPts val="1000"/>
              </a:spcBef>
              <a:spcAft>
                <a:spcPts val="0"/>
              </a:spcAft>
            </a:pPr>
            <a:r>
              <a:rPr lang="en-ZA" b="1" kern="1200" dirty="0" smtClean="0">
                <a:latin typeface="Arial Black" panose="020B0A04020102020204" pitchFamily="34" charset="0"/>
                <a:cs typeface="Andalus" panose="02020603050405020304" pitchFamily="18" charset="-78"/>
              </a:rPr>
              <a:t>OF </a:t>
            </a:r>
          </a:p>
          <a:p>
            <a:pPr lvl="0" eaLnBrk="1" fontAlgn="auto" hangingPunct="1">
              <a:lnSpc>
                <a:spcPct val="90000"/>
              </a:lnSpc>
              <a:spcBef>
                <a:spcPts val="1000"/>
              </a:spcBef>
              <a:spcAft>
                <a:spcPts val="0"/>
              </a:spcAft>
            </a:pPr>
            <a:r>
              <a:rPr lang="en-ZA" b="1" kern="1200" dirty="0" smtClean="0">
                <a:latin typeface="Arial Black" panose="020B0A04020102020204" pitchFamily="34" charset="0"/>
                <a:cs typeface="Andalus" panose="02020603050405020304" pitchFamily="18" charset="-78"/>
              </a:rPr>
              <a:t>POLOKWANE MUNICIPALITY</a:t>
            </a:r>
          </a:p>
          <a:p>
            <a:pPr lvl="0" eaLnBrk="1" fontAlgn="auto" hangingPunct="1">
              <a:lnSpc>
                <a:spcPct val="90000"/>
              </a:lnSpc>
              <a:spcBef>
                <a:spcPts val="1000"/>
              </a:spcBef>
              <a:spcAft>
                <a:spcPts val="0"/>
              </a:spcAft>
            </a:pPr>
            <a:r>
              <a:rPr lang="en-ZA" b="1" kern="1200" dirty="0" smtClean="0">
                <a:latin typeface="Arial Black" panose="020B0A04020102020204" pitchFamily="34" charset="0"/>
                <a:cs typeface="Andalus" panose="02020603050405020304" pitchFamily="18" charset="-78"/>
              </a:rPr>
              <a:t>August 2020</a:t>
            </a:r>
          </a:p>
          <a:p>
            <a:pPr lvl="0" eaLnBrk="1" fontAlgn="auto" hangingPunct="1">
              <a:lnSpc>
                <a:spcPct val="90000"/>
              </a:lnSpc>
              <a:spcBef>
                <a:spcPts val="1000"/>
              </a:spcBef>
              <a:spcAft>
                <a:spcPts val="0"/>
              </a:spcAft>
            </a:pPr>
            <a:endParaRPr lang="en-ZA" sz="2400" b="1" i="1" kern="1200" dirty="0" smtClean="0">
              <a:latin typeface="Arial Black" panose="020B0A04020102020204" pitchFamily="34" charset="0"/>
              <a:cs typeface="Andalus" panose="02020603050405020304" pitchFamily="18" charset="-78"/>
            </a:endParaRPr>
          </a:p>
          <a:p>
            <a:endParaRPr lang="en-US" b="1" dirty="0" smtClean="0"/>
          </a:p>
        </p:txBody>
      </p:sp>
      <p:pic>
        <p:nvPicPr>
          <p:cNvPr id="3076" name="Picture 3"/>
          <p:cNvPicPr>
            <a:picLocks noChangeAspect="1" noChangeArrowheads="1"/>
          </p:cNvPicPr>
          <p:nvPr/>
        </p:nvPicPr>
        <p:blipFill>
          <a:blip r:embed="rId2" cstate="print"/>
          <a:srcRect/>
          <a:stretch>
            <a:fillRect/>
          </a:stretch>
        </p:blipFill>
        <p:spPr bwMode="auto">
          <a:xfrm>
            <a:off x="3352800" y="1447800"/>
            <a:ext cx="22098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47800"/>
          </a:xfrm>
        </p:spPr>
        <p:txBody>
          <a:bodyPr/>
          <a:lstStyle/>
          <a:p>
            <a:r>
              <a:rPr lang="en-GB" sz="4000" dirty="0" smtClean="0">
                <a:latin typeface="Arial Black" panose="020B0A04020102020204" pitchFamily="34" charset="0"/>
              </a:rPr>
              <a:t>Audit Outcomes - PHA</a:t>
            </a:r>
            <a:endParaRPr lang="en-GB" sz="4000" dirty="0">
              <a:latin typeface="Arial Black" panose="020B0A04020102020204" pitchFamily="34" charset="0"/>
            </a:endParaRPr>
          </a:p>
        </p:txBody>
      </p:sp>
      <p:sp>
        <p:nvSpPr>
          <p:cNvPr id="3" name="Content Placeholder 2"/>
          <p:cNvSpPr>
            <a:spLocks noGrp="1"/>
          </p:cNvSpPr>
          <p:nvPr>
            <p:ph idx="1"/>
          </p:nvPr>
        </p:nvSpPr>
        <p:spPr>
          <a:xfrm>
            <a:off x="152400" y="1447800"/>
            <a:ext cx="8763000" cy="5181600"/>
          </a:xfrm>
        </p:spPr>
        <p:txBody>
          <a:bodyPr/>
          <a:lstStyle/>
          <a:p>
            <a:pPr algn="just">
              <a:lnSpc>
                <a:spcPct val="150000"/>
              </a:lnSpc>
              <a:buFont typeface="Wingdings" panose="05000000000000000000" pitchFamily="2" charset="2"/>
              <a:buChar char="§"/>
            </a:pPr>
            <a:endParaRPr lang="en-GB" sz="2200" dirty="0" smtClean="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smtClean="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smtClean="0"/>
          </a:p>
          <a:p>
            <a:pPr algn="just">
              <a:buFont typeface="Wingdings" panose="05000000000000000000" pitchFamily="2" charset="2"/>
              <a:buChar char="§"/>
            </a:pPr>
            <a:endParaRPr lang="en-GB" sz="2200" dirty="0" smtClean="0"/>
          </a:p>
          <a:p>
            <a:pPr marL="0" lvl="0" indent="0" algn="just">
              <a:buNone/>
            </a:pPr>
            <a:endParaRPr lang="en-GB" sz="1700" dirty="0"/>
          </a:p>
          <a:p>
            <a:pPr marL="0" lvl="0" indent="0" algn="just">
              <a:buNone/>
            </a:pPr>
            <a:endParaRPr lang="en-GB" sz="1700" dirty="0" smtClean="0"/>
          </a:p>
          <a:p>
            <a:pPr marL="0" lvl="0" indent="0" algn="just">
              <a:buNone/>
            </a:pPr>
            <a:r>
              <a:rPr lang="en-GB" sz="1700" dirty="0" smtClean="0"/>
              <a:t> </a:t>
            </a:r>
          </a:p>
          <a:p>
            <a:pPr marL="0" lvl="0" indent="0" algn="just">
              <a:buNone/>
            </a:pPr>
            <a:endParaRPr lang="en-GB" sz="1700" dirty="0"/>
          </a:p>
          <a:p>
            <a:pPr marL="0" lvl="0" indent="0" algn="just">
              <a:buNone/>
            </a:pPr>
            <a:endParaRPr lang="en-GB" sz="1700" dirty="0" smtClean="0"/>
          </a:p>
          <a:p>
            <a:pPr marL="0" lvl="0" indent="0" algn="just">
              <a:buNone/>
            </a:pPr>
            <a:endParaRPr lang="en-GB" sz="1700" dirty="0"/>
          </a:p>
          <a:p>
            <a:endParaRPr lang="en-GB" dirty="0"/>
          </a:p>
        </p:txBody>
      </p:sp>
      <p:graphicFrame>
        <p:nvGraphicFramePr>
          <p:cNvPr id="4" name="Object 3"/>
          <p:cNvGraphicFramePr>
            <a:graphicFrameLocks noChangeAspect="1"/>
          </p:cNvGraphicFramePr>
          <p:nvPr>
            <p:extLst/>
          </p:nvPr>
        </p:nvGraphicFramePr>
        <p:xfrm>
          <a:off x="762000" y="2667000"/>
          <a:ext cx="7696199" cy="2209800"/>
        </p:xfrm>
        <a:graphic>
          <a:graphicData uri="http://schemas.openxmlformats.org/presentationml/2006/ole">
            <p:oleObj spid="_x0000_s6154" name="Worksheet" r:id="rId3" imgW="5578360" imgH="377813" progId="Excel.Sheet.12">
              <p:embed/>
            </p:oleObj>
          </a:graphicData>
        </a:graphic>
      </p:graphicFrame>
    </p:spTree>
    <p:extLst>
      <p:ext uri="{BB962C8B-B14F-4D97-AF65-F5344CB8AC3E}">
        <p14:creationId xmlns:p14="http://schemas.microsoft.com/office/powerpoint/2010/main" xmlns="" val="2847127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r>
              <a:rPr lang="en-ZA" b="1" dirty="0" smtClean="0">
                <a:latin typeface="Arial Black" panose="020B0A04020102020204" pitchFamily="34" charset="0"/>
              </a:rPr>
              <a:t>Financial Year 2016/17</a:t>
            </a:r>
            <a:endParaRPr lang="en-ZA" b="1" dirty="0">
              <a:latin typeface="Arial Black" panose="020B0A04020102020204"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152399" y="1981200"/>
            <a:ext cx="8940229" cy="4572000"/>
          </a:xfrm>
          <a:prstGeom prst="rect">
            <a:avLst/>
          </a:prstGeom>
        </p:spPr>
      </p:pic>
    </p:spTree>
    <p:extLst>
      <p:ext uri="{BB962C8B-B14F-4D97-AF65-F5344CB8AC3E}">
        <p14:creationId xmlns:p14="http://schemas.microsoft.com/office/powerpoint/2010/main" xmlns="" val="112408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      </a:t>
            </a:r>
            <a:r>
              <a:rPr lang="en-ZA" b="1" dirty="0" smtClean="0">
                <a:latin typeface="Arial Black" panose="020B0A04020102020204" pitchFamily="34" charset="0"/>
              </a:rPr>
              <a:t>Financial </a:t>
            </a:r>
            <a:r>
              <a:rPr lang="en-ZA" b="1" dirty="0">
                <a:latin typeface="Arial Black" panose="020B0A04020102020204" pitchFamily="34" charset="0"/>
              </a:rPr>
              <a:t>Year </a:t>
            </a:r>
            <a:r>
              <a:rPr lang="en-ZA" b="1" dirty="0" smtClean="0">
                <a:latin typeface="Arial Black" panose="020B0A04020102020204" pitchFamily="34" charset="0"/>
              </a:rPr>
              <a:t>2017/18</a:t>
            </a:r>
            <a:endParaRPr lang="en-ZA"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152400" y="1981200"/>
            <a:ext cx="8763000" cy="4495800"/>
          </a:xfrm>
          <a:prstGeom prst="rect">
            <a:avLst/>
          </a:prstGeom>
        </p:spPr>
      </p:pic>
    </p:spTree>
    <p:extLst>
      <p:ext uri="{BB962C8B-B14F-4D97-AF65-F5344CB8AC3E}">
        <p14:creationId xmlns:p14="http://schemas.microsoft.com/office/powerpoint/2010/main" xmlns="" val="339168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      </a:t>
            </a:r>
            <a:r>
              <a:rPr lang="en-ZA" b="1" dirty="0" smtClean="0">
                <a:latin typeface="Arial Black" panose="020B0A04020102020204" pitchFamily="34" charset="0"/>
              </a:rPr>
              <a:t>Financial </a:t>
            </a:r>
            <a:r>
              <a:rPr lang="en-ZA" b="1" dirty="0">
                <a:latin typeface="Arial Black" panose="020B0A04020102020204" pitchFamily="34" charset="0"/>
              </a:rPr>
              <a:t>Year </a:t>
            </a:r>
            <a:r>
              <a:rPr lang="en-ZA" b="1" dirty="0" smtClean="0">
                <a:latin typeface="Arial Black" panose="020B0A04020102020204" pitchFamily="34" charset="0"/>
              </a:rPr>
              <a:t>2018/19</a:t>
            </a:r>
            <a:endParaRPr lang="en-ZA"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304800" y="1828800"/>
            <a:ext cx="8534400" cy="4343400"/>
          </a:xfrm>
          <a:prstGeom prst="rect">
            <a:avLst/>
          </a:prstGeom>
        </p:spPr>
      </p:pic>
    </p:spTree>
    <p:extLst>
      <p:ext uri="{BB962C8B-B14F-4D97-AF65-F5344CB8AC3E}">
        <p14:creationId xmlns:p14="http://schemas.microsoft.com/office/powerpoint/2010/main" xmlns="" val="2537596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209800"/>
            <a:ext cx="7772400" cy="1470025"/>
          </a:xfrm>
        </p:spPr>
        <p:txBody>
          <a:bodyPr/>
          <a:lstStyle/>
          <a:p>
            <a:r>
              <a:rPr lang="en-US" dirty="0" smtClean="0">
                <a:latin typeface="Arial Black" panose="020B0A04020102020204" pitchFamily="34" charset="0"/>
              </a:rPr>
              <a:t>AUDIT ACTION PLAN</a:t>
            </a:r>
            <a:endParaRPr lang="en-US" dirty="0">
              <a:latin typeface="Arial Black" panose="020B0A04020102020204" pitchFamily="34" charset="0"/>
            </a:endParaRPr>
          </a:p>
        </p:txBody>
      </p:sp>
    </p:spTree>
    <p:extLst>
      <p:ext uri="{BB962C8B-B14F-4D97-AF65-F5344CB8AC3E}">
        <p14:creationId xmlns:p14="http://schemas.microsoft.com/office/powerpoint/2010/main" xmlns="" val="1362244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47800"/>
          </a:xfrm>
        </p:spPr>
        <p:txBody>
          <a:bodyPr/>
          <a:lstStyle/>
          <a:p>
            <a:r>
              <a:rPr lang="en-GB" sz="4000" dirty="0" smtClean="0">
                <a:latin typeface="Arial Black" panose="020B0A04020102020204" pitchFamily="34" charset="0"/>
              </a:rPr>
              <a:t>4. Action Plan 2018/19</a:t>
            </a:r>
            <a:endParaRPr lang="en-GB" sz="4000" dirty="0">
              <a:latin typeface="Arial Black" panose="020B0A04020102020204" pitchFamily="34" charset="0"/>
            </a:endParaRPr>
          </a:p>
        </p:txBody>
      </p:sp>
      <p:sp>
        <p:nvSpPr>
          <p:cNvPr id="3" name="Content Placeholder 2"/>
          <p:cNvSpPr>
            <a:spLocks noGrp="1"/>
          </p:cNvSpPr>
          <p:nvPr>
            <p:ph idx="1"/>
          </p:nvPr>
        </p:nvSpPr>
        <p:spPr>
          <a:xfrm>
            <a:off x="152400" y="1447800"/>
            <a:ext cx="8763000" cy="5181600"/>
          </a:xfrm>
        </p:spPr>
        <p:txBody>
          <a:bodyPr/>
          <a:lstStyle/>
          <a:p>
            <a:pPr algn="just">
              <a:lnSpc>
                <a:spcPct val="150000"/>
              </a:lnSpc>
              <a:buFont typeface="Wingdings" panose="05000000000000000000" pitchFamily="2" charset="2"/>
              <a:buChar char="§"/>
            </a:pPr>
            <a:endParaRPr lang="en-GB" sz="2200" dirty="0" smtClean="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smtClean="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smtClean="0"/>
          </a:p>
          <a:p>
            <a:pPr algn="just">
              <a:buFont typeface="Wingdings" panose="05000000000000000000" pitchFamily="2" charset="2"/>
              <a:buChar char="§"/>
            </a:pPr>
            <a:endParaRPr lang="en-GB" sz="2200" dirty="0" smtClean="0"/>
          </a:p>
          <a:p>
            <a:pPr marL="0" lvl="0" indent="0" algn="just">
              <a:buNone/>
            </a:pPr>
            <a:endParaRPr lang="en-GB" sz="1700" dirty="0"/>
          </a:p>
          <a:p>
            <a:pPr marL="0" lvl="0" indent="0" algn="just">
              <a:buNone/>
            </a:pPr>
            <a:endParaRPr lang="en-GB" sz="1700" dirty="0" smtClean="0"/>
          </a:p>
          <a:p>
            <a:pPr marL="0" lvl="0" indent="0" algn="just">
              <a:buNone/>
            </a:pPr>
            <a:r>
              <a:rPr lang="en-GB" sz="1700" dirty="0" smtClean="0"/>
              <a:t> </a:t>
            </a:r>
          </a:p>
          <a:p>
            <a:pPr marL="0" lvl="0" indent="0" algn="just">
              <a:buNone/>
            </a:pPr>
            <a:endParaRPr lang="en-GB" sz="1700" dirty="0"/>
          </a:p>
          <a:p>
            <a:pPr marL="0" lvl="0" indent="0" algn="just">
              <a:buNone/>
            </a:pPr>
            <a:endParaRPr lang="en-GB" sz="1700" dirty="0" smtClean="0"/>
          </a:p>
          <a:p>
            <a:pPr marL="0" lvl="0" indent="0" algn="just">
              <a:buNone/>
            </a:pPr>
            <a:endParaRPr lang="en-GB" sz="1700" dirty="0"/>
          </a:p>
          <a:p>
            <a:endParaRPr lang="en-GB" dirty="0"/>
          </a:p>
        </p:txBody>
      </p:sp>
      <p:pic>
        <p:nvPicPr>
          <p:cNvPr id="4" name="Picture 3"/>
          <p:cNvPicPr>
            <a:picLocks noChangeAspect="1"/>
          </p:cNvPicPr>
          <p:nvPr/>
        </p:nvPicPr>
        <p:blipFill>
          <a:blip r:embed="rId2" cstate="print"/>
          <a:stretch>
            <a:fillRect/>
          </a:stretch>
        </p:blipFill>
        <p:spPr>
          <a:xfrm>
            <a:off x="304800" y="1752600"/>
            <a:ext cx="8534400" cy="4876800"/>
          </a:xfrm>
          <a:prstGeom prst="rect">
            <a:avLst/>
          </a:prstGeom>
        </p:spPr>
      </p:pic>
    </p:spTree>
    <p:extLst>
      <p:ext uri="{BB962C8B-B14F-4D97-AF65-F5344CB8AC3E}">
        <p14:creationId xmlns:p14="http://schemas.microsoft.com/office/powerpoint/2010/main" xmlns="" val="3533077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3651"/>
            <a:ext cx="7772400" cy="1143000"/>
          </a:xfrm>
        </p:spPr>
        <p:txBody>
          <a:bodyPr/>
          <a:lstStyle/>
          <a:p>
            <a:r>
              <a:rPr lang="en-ZA" sz="3200" b="1" dirty="0" smtClean="0"/>
              <a:t>Detailed Action Plan 2018/19 – Audit report matters</a:t>
            </a:r>
            <a:endParaRPr lang="en-ZA" sz="3200" b="1" dirty="0"/>
          </a:p>
        </p:txBody>
      </p:sp>
      <p:sp>
        <p:nvSpPr>
          <p:cNvPr id="5" name="Rectangle 1"/>
          <p:cNvSpPr>
            <a:spLocks noChangeArrowheads="1"/>
          </p:cNvSpPr>
          <p:nvPr/>
        </p:nvSpPr>
        <p:spPr bwMode="auto">
          <a:xfrm>
            <a:off x="-7661265" y="1188771"/>
            <a:ext cx="23564254"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MATTERS AFFECTING THE AUDITORS REPORT</a:t>
            </a:r>
            <a:endParaRPr kumimoji="0" lang="en-ZA" altLang="en-US" sz="3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162135446"/>
              </p:ext>
            </p:extLst>
          </p:nvPr>
        </p:nvGraphicFramePr>
        <p:xfrm>
          <a:off x="685800" y="1981200"/>
          <a:ext cx="7772401" cy="477367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xmlns="" val="1361123717"/>
                    </a:ext>
                  </a:extLst>
                </a:gridCol>
                <a:gridCol w="1219200">
                  <a:extLst>
                    <a:ext uri="{9D8B030D-6E8A-4147-A177-3AD203B41FA5}">
                      <a16:colId xmlns:a16="http://schemas.microsoft.com/office/drawing/2014/main" xmlns="" val="3146260564"/>
                    </a:ext>
                  </a:extLst>
                </a:gridCol>
                <a:gridCol w="1143000">
                  <a:extLst>
                    <a:ext uri="{9D8B030D-6E8A-4147-A177-3AD203B41FA5}">
                      <a16:colId xmlns:a16="http://schemas.microsoft.com/office/drawing/2014/main" xmlns="" val="3970674973"/>
                    </a:ext>
                  </a:extLst>
                </a:gridCol>
                <a:gridCol w="1545772">
                  <a:extLst>
                    <a:ext uri="{9D8B030D-6E8A-4147-A177-3AD203B41FA5}">
                      <a16:colId xmlns:a16="http://schemas.microsoft.com/office/drawing/2014/main" xmlns="" val="874605094"/>
                    </a:ext>
                  </a:extLst>
                </a:gridCol>
                <a:gridCol w="1110343">
                  <a:extLst>
                    <a:ext uri="{9D8B030D-6E8A-4147-A177-3AD203B41FA5}">
                      <a16:colId xmlns:a16="http://schemas.microsoft.com/office/drawing/2014/main" xmlns="" val="3307122238"/>
                    </a:ext>
                  </a:extLst>
                </a:gridCol>
                <a:gridCol w="1110343">
                  <a:extLst>
                    <a:ext uri="{9D8B030D-6E8A-4147-A177-3AD203B41FA5}">
                      <a16:colId xmlns:a16="http://schemas.microsoft.com/office/drawing/2014/main" xmlns="" val="1572020504"/>
                    </a:ext>
                  </a:extLst>
                </a:gridCol>
                <a:gridCol w="1110343">
                  <a:extLst>
                    <a:ext uri="{9D8B030D-6E8A-4147-A177-3AD203B41FA5}">
                      <a16:colId xmlns:a16="http://schemas.microsoft.com/office/drawing/2014/main" xmlns="" val="2834906518"/>
                    </a:ext>
                  </a:extLst>
                </a:gridCol>
              </a:tblGrid>
              <a:tr h="370840">
                <a:tc>
                  <a:txBody>
                    <a:bodyPr/>
                    <a:lstStyle/>
                    <a:p>
                      <a:pPr algn="l">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No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Component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AGSA finding</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Action/Activities undertaken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Progress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Outcome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Deadline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66397145"/>
                  </a:ext>
                </a:extLst>
              </a:tr>
              <a:tr h="370840">
                <a:tc>
                  <a:txBody>
                    <a:bodyPr/>
                    <a:lstStyle/>
                    <a:p>
                      <a:r>
                        <a:rPr lang="en-ZA" sz="1000" dirty="0" smtClean="0">
                          <a:latin typeface="Arial" panose="020B0604020202020204" pitchFamily="34" charset="0"/>
                          <a:cs typeface="Arial" panose="020B0604020202020204" pitchFamily="34" charset="0"/>
                        </a:rPr>
                        <a:t>1</a:t>
                      </a:r>
                      <a:endParaRPr lang="en-ZA" sz="1000" dirty="0">
                        <a:latin typeface="Arial" panose="020B0604020202020204" pitchFamily="34" charset="0"/>
                        <a:cs typeface="Arial" panose="020B0604020202020204" pitchFamily="34" charset="0"/>
                      </a:endParaRPr>
                    </a:p>
                  </a:txBody>
                  <a:tcPr/>
                </a:tc>
                <a:tc>
                  <a:txBody>
                    <a:bodyPr/>
                    <a:lstStyle/>
                    <a:p>
                      <a:pPr algn="l">
                        <a:lnSpc>
                          <a:spcPct val="107000"/>
                        </a:lnSpc>
                        <a:spcAft>
                          <a:spcPts val="0"/>
                        </a:spcAft>
                      </a:pPr>
                      <a:r>
                        <a:rPr lang="en-ZA" sz="1000" dirty="0" smtClean="0">
                          <a:effectLst/>
                          <a:latin typeface="Arial" panose="020B0604020202020204" pitchFamily="34" charset="0"/>
                          <a:ea typeface="Calibri" panose="020F0502020204030204" pitchFamily="34" charset="0"/>
                          <a:cs typeface="Arial" panose="020B0604020202020204" pitchFamily="34" charset="0"/>
                        </a:rPr>
                        <a:t>Revenue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Billing estimation not reliable</a:t>
                      </a:r>
                    </a:p>
                  </a:txBody>
                  <a:tcPr marL="68580" marR="68580" marT="0" marB="0"/>
                </a:tc>
                <a:tc>
                  <a:txBody>
                    <a:bodyPr/>
                    <a:lstStyle/>
                    <a:p>
                      <a:pPr marL="342900" marR="109855" lvl="0" indent="-342900" algn="l">
                        <a:lnSpc>
                          <a:spcPct val="107000"/>
                        </a:lnSpc>
                        <a:spcAft>
                          <a:spcPts val="0"/>
                        </a:spcAft>
                        <a:buFont typeface="Symbol" panose="05050102010706020507" pitchFamily="18"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Perform full meter verification and update meter master-file</a:t>
                      </a:r>
                    </a:p>
                    <a:p>
                      <a:pPr marL="342900" marR="109855" lvl="0" indent="-342900" algn="l">
                        <a:lnSpc>
                          <a:spcPct val="107000"/>
                        </a:lnSpc>
                        <a:spcAft>
                          <a:spcPts val="0"/>
                        </a:spcAft>
                        <a:buFont typeface="Symbol" panose="05050102010706020507" pitchFamily="18"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Assess the reasonability of estimates performed by the system</a:t>
                      </a:r>
                    </a:p>
                    <a:p>
                      <a:pPr marL="342900" marR="109855" lvl="0" indent="-342900" algn="l">
                        <a:lnSpc>
                          <a:spcPct val="107000"/>
                        </a:lnSpc>
                        <a:spcAft>
                          <a:spcPts val="0"/>
                        </a:spcAft>
                        <a:buFont typeface="Symbol" panose="05050102010706020507" pitchFamily="18"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Compile a detailed estimation report that allows for the auditors to easily re-perform estimation reasonability</a:t>
                      </a:r>
                    </a:p>
                    <a:p>
                      <a:pPr marL="342900" marR="109855" lvl="0" indent="-342900" algn="l">
                        <a:lnSpc>
                          <a:spcPct val="107000"/>
                        </a:lnSpc>
                        <a:spcAft>
                          <a:spcPts val="0"/>
                        </a:spcAft>
                        <a:buFont typeface="Symbol" panose="05050102010706020507" pitchFamily="18"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The estimation workings to be adequately reviewed for reasonability, logical flow and accuracy</a:t>
                      </a: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Done</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endParaRPr lang="en-ZA" sz="10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Done</a:t>
                      </a:r>
                    </a:p>
                    <a:p>
                      <a:pPr marL="201930"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201930"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201930"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endParaRPr lang="en-ZA" sz="1000" dirty="0" smtClean="0">
                        <a:effectLst/>
                        <a:latin typeface="Arial" panose="020B0604020202020204" pitchFamily="34" charset="0"/>
                        <a:ea typeface="Calibri" panose="020F0502020204030204" pitchFamily="34" charset="0"/>
                        <a:cs typeface="Arial" panose="020B0604020202020204" pitchFamily="34" charset="0"/>
                      </a:endParaRPr>
                    </a:p>
                    <a:p>
                      <a:pPr marL="201930" algn="l">
                        <a:lnSpc>
                          <a:spcPct val="107000"/>
                        </a:lnSpc>
                        <a:spcAft>
                          <a:spcPts val="0"/>
                        </a:spcAft>
                      </a:pPr>
                      <a:endParaRPr lang="en-ZA" sz="1000" dirty="0" smtClean="0">
                        <a:effectLst/>
                        <a:latin typeface="Arial" panose="020B0604020202020204" pitchFamily="34" charset="0"/>
                        <a:ea typeface="Calibri" panose="020F0502020204030204" pitchFamily="34" charset="0"/>
                        <a:cs typeface="Arial" panose="020B0604020202020204" pitchFamily="34" charset="0"/>
                      </a:endParaRPr>
                    </a:p>
                    <a:p>
                      <a:pPr marL="201930" algn="l">
                        <a:lnSpc>
                          <a:spcPct val="107000"/>
                        </a:lnSpc>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Done</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endParaRPr lang="en-ZA" sz="10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en-ZA" sz="10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en-ZA" sz="10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en-ZA" sz="10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l">
                        <a:lnSpc>
                          <a:spcPct val="107000"/>
                        </a:lnSpc>
                        <a:spcAft>
                          <a:spcPts val="0"/>
                        </a:spcAft>
                        <a:buFont typeface="Symbol" panose="05050102010706020507" pitchFamily="18"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In progress</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l">
                        <a:lnSpc>
                          <a:spcPct val="107000"/>
                        </a:lnSpc>
                        <a:spcAft>
                          <a:spcPts val="0"/>
                        </a:spcAft>
                      </a:pPr>
                      <a:r>
                        <a:rPr lang="en-ZA" sz="1000" dirty="0" smtClean="0">
                          <a:effectLst/>
                          <a:latin typeface="Arial" panose="020B0604020202020204" pitchFamily="34" charset="0"/>
                          <a:ea typeface="Calibri" panose="020F0502020204030204" pitchFamily="34" charset="0"/>
                          <a:cs typeface="Arial" panose="020B0604020202020204" pitchFamily="34" charset="0"/>
                        </a:rPr>
                        <a:t>100%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22 August 2020</a:t>
                      </a:r>
                    </a:p>
                  </a:txBody>
                  <a:tcPr marL="68580" marR="68580" marT="0" marB="0"/>
                </a:tc>
                <a:extLst>
                  <a:ext uri="{0D108BD9-81ED-4DB2-BD59-A6C34878D82A}">
                    <a16:rowId xmlns:a16="http://schemas.microsoft.com/office/drawing/2014/main" xmlns="" val="907847760"/>
                  </a:ext>
                </a:extLst>
              </a:tr>
            </a:tbl>
          </a:graphicData>
        </a:graphic>
      </p:graphicFrame>
    </p:spTree>
    <p:extLst>
      <p:ext uri="{BB962C8B-B14F-4D97-AF65-F5344CB8AC3E}">
        <p14:creationId xmlns:p14="http://schemas.microsoft.com/office/powerpoint/2010/main" xmlns="" val="2048236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t>Detailed Action Plan 2018/19 – Audit report matters</a:t>
            </a:r>
          </a:p>
        </p:txBody>
      </p:sp>
      <p:sp>
        <p:nvSpPr>
          <p:cNvPr id="5" name="Rectangle 1"/>
          <p:cNvSpPr>
            <a:spLocks noChangeArrowheads="1"/>
          </p:cNvSpPr>
          <p:nvPr/>
        </p:nvSpPr>
        <p:spPr bwMode="auto">
          <a:xfrm>
            <a:off x="-7661265" y="1188771"/>
            <a:ext cx="23564254"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MATTERS AFFECTING THE AUDITORS REPORT</a:t>
            </a:r>
            <a:endParaRPr kumimoji="0" lang="en-ZA" altLang="en-US" sz="3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10169222"/>
              </p:ext>
            </p:extLst>
          </p:nvPr>
        </p:nvGraphicFramePr>
        <p:xfrm>
          <a:off x="380998" y="1981200"/>
          <a:ext cx="8458201" cy="4351538"/>
        </p:xfrm>
        <a:graphic>
          <a:graphicData uri="http://schemas.openxmlformats.org/drawingml/2006/table">
            <a:tbl>
              <a:tblPr firstRow="1" bandRow="1">
                <a:tableStyleId>{5C22544A-7EE6-4342-B048-85BDC9FD1C3A}</a:tableStyleId>
              </a:tblPr>
              <a:tblGrid>
                <a:gridCol w="580465">
                  <a:extLst>
                    <a:ext uri="{9D8B030D-6E8A-4147-A177-3AD203B41FA5}">
                      <a16:colId xmlns:a16="http://schemas.microsoft.com/office/drawing/2014/main" xmlns="" val="1361123717"/>
                    </a:ext>
                  </a:extLst>
                </a:gridCol>
                <a:gridCol w="1326777">
                  <a:extLst>
                    <a:ext uri="{9D8B030D-6E8A-4147-A177-3AD203B41FA5}">
                      <a16:colId xmlns:a16="http://schemas.microsoft.com/office/drawing/2014/main" xmlns="" val="3146260564"/>
                    </a:ext>
                  </a:extLst>
                </a:gridCol>
                <a:gridCol w="1243853">
                  <a:extLst>
                    <a:ext uri="{9D8B030D-6E8A-4147-A177-3AD203B41FA5}">
                      <a16:colId xmlns:a16="http://schemas.microsoft.com/office/drawing/2014/main" xmlns="" val="3970674973"/>
                    </a:ext>
                  </a:extLst>
                </a:gridCol>
                <a:gridCol w="1682164">
                  <a:extLst>
                    <a:ext uri="{9D8B030D-6E8A-4147-A177-3AD203B41FA5}">
                      <a16:colId xmlns:a16="http://schemas.microsoft.com/office/drawing/2014/main" xmlns="" val="874605094"/>
                    </a:ext>
                  </a:extLst>
                </a:gridCol>
                <a:gridCol w="1208314">
                  <a:extLst>
                    <a:ext uri="{9D8B030D-6E8A-4147-A177-3AD203B41FA5}">
                      <a16:colId xmlns:a16="http://schemas.microsoft.com/office/drawing/2014/main" xmlns="" val="3307122238"/>
                    </a:ext>
                  </a:extLst>
                </a:gridCol>
                <a:gridCol w="1208314">
                  <a:extLst>
                    <a:ext uri="{9D8B030D-6E8A-4147-A177-3AD203B41FA5}">
                      <a16:colId xmlns:a16="http://schemas.microsoft.com/office/drawing/2014/main" xmlns="" val="1572020504"/>
                    </a:ext>
                  </a:extLst>
                </a:gridCol>
                <a:gridCol w="1208314">
                  <a:extLst>
                    <a:ext uri="{9D8B030D-6E8A-4147-A177-3AD203B41FA5}">
                      <a16:colId xmlns:a16="http://schemas.microsoft.com/office/drawing/2014/main" xmlns="" val="2834906518"/>
                    </a:ext>
                  </a:extLst>
                </a:gridCol>
              </a:tblGrid>
              <a:tr h="476096">
                <a:tc>
                  <a:txBody>
                    <a:bodyPr/>
                    <a:lstStyle/>
                    <a:p>
                      <a:pPr algn="l">
                        <a:lnSpc>
                          <a:spcPct val="107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No</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Component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AGSA finding</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Action/Activities undertaken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Progress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100" b="1">
                          <a:effectLst/>
                          <a:latin typeface="Arial" panose="020B0604020202020204" pitchFamily="34" charset="0"/>
                          <a:ea typeface="Calibri" panose="020F0502020204030204" pitchFamily="34" charset="0"/>
                          <a:cs typeface="Arial" panose="020B0604020202020204" pitchFamily="34" charset="0"/>
                        </a:rPr>
                        <a:t>Outcome</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100" b="1" dirty="0">
                          <a:effectLst/>
                          <a:latin typeface="Arial" panose="020B0604020202020204" pitchFamily="34" charset="0"/>
                          <a:ea typeface="Calibri" panose="020F0502020204030204" pitchFamily="34" charset="0"/>
                          <a:cs typeface="Arial" panose="020B0604020202020204" pitchFamily="34" charset="0"/>
                        </a:rPr>
                        <a:t>Deadline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66397145"/>
                  </a:ext>
                </a:extLst>
              </a:tr>
              <a:tr h="3391207">
                <a:tc>
                  <a:txBody>
                    <a:bodyPr/>
                    <a:lstStyle/>
                    <a:p>
                      <a:r>
                        <a:rPr lang="en-ZA" sz="1100" dirty="0" smtClean="0">
                          <a:latin typeface="Arial" panose="020B0604020202020204" pitchFamily="34" charset="0"/>
                          <a:cs typeface="Arial" panose="020B0604020202020204" pitchFamily="34" charset="0"/>
                        </a:rPr>
                        <a:t>2</a:t>
                      </a:r>
                      <a:endParaRPr lang="en-ZA" sz="1100" dirty="0">
                        <a:latin typeface="Arial" panose="020B0604020202020204" pitchFamily="34" charset="0"/>
                        <a:cs typeface="Arial" panose="020B0604020202020204" pitchFamily="34" charset="0"/>
                      </a:endParaRPr>
                    </a:p>
                  </a:txBody>
                  <a:tcPr/>
                </a:tc>
                <a:tc>
                  <a:txBody>
                    <a:bodyPr/>
                    <a:lstStyle/>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Assets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Delayed</a:t>
                      </a:r>
                      <a:r>
                        <a:rPr lang="en-ZA" sz="1100" baseline="0" dirty="0" smtClean="0">
                          <a:effectLst/>
                          <a:latin typeface="Arial" panose="020B0604020202020204" pitchFamily="34" charset="0"/>
                          <a:ea typeface="Calibri" panose="020F0502020204030204" pitchFamily="34" charset="0"/>
                          <a:cs typeface="Times New Roman" panose="02020603050405020304" pitchFamily="18" charset="0"/>
                        </a:rPr>
                        <a:t> projects not disclosed in accordance to GRAP standards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Draft methodology for identification and disclosure of delayed 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Based on the methodology, identify delayed 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Obtain and verify reasons for delayed projects from the PMU unit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Using the last payment certificate on the delayed projects, quantify and verify the value of delayed 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112395" lvl="0" indent="-342900" algn="l">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Done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Done – refer to slide on delayed 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01930"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01930"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In progress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01930"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01930"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01930"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In progress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22 August 2020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7847760"/>
                  </a:ext>
                </a:extLst>
              </a:tr>
              <a:tr h="476096">
                <a:tc>
                  <a:txBody>
                    <a:bodyPr/>
                    <a:lstStyle/>
                    <a:p>
                      <a:endParaRPr lang="en-ZA" sz="1000" dirty="0">
                        <a:latin typeface="Arial" panose="020B0604020202020204" pitchFamily="34" charset="0"/>
                        <a:cs typeface="Arial" panose="020B0604020202020204" pitchFamily="34" charset="0"/>
                      </a:endParaRPr>
                    </a:p>
                  </a:txBody>
                  <a:tcPr/>
                </a:tc>
                <a:tc>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7421531"/>
                  </a:ext>
                </a:extLst>
              </a:tr>
            </a:tbl>
          </a:graphicData>
        </a:graphic>
      </p:graphicFrame>
    </p:spTree>
    <p:extLst>
      <p:ext uri="{BB962C8B-B14F-4D97-AF65-F5344CB8AC3E}">
        <p14:creationId xmlns:p14="http://schemas.microsoft.com/office/powerpoint/2010/main" xmlns="" val="3641762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18</a:t>
            </a:fld>
            <a:endParaRPr lang="en-US"/>
          </a:p>
        </p:txBody>
      </p:sp>
      <p:sp>
        <p:nvSpPr>
          <p:cNvPr id="2" name="Title 1"/>
          <p:cNvSpPr>
            <a:spLocks noGrp="1"/>
          </p:cNvSpPr>
          <p:nvPr>
            <p:ph type="title" idx="4294967295"/>
          </p:nvPr>
        </p:nvSpPr>
        <p:spPr>
          <a:xfrm>
            <a:off x="0" y="579438"/>
            <a:ext cx="7772400" cy="1143000"/>
          </a:xfrm>
        </p:spPr>
        <p:txBody>
          <a:bodyPr/>
          <a:lstStyle/>
          <a:p>
            <a:r>
              <a:rPr lang="en-ZA" sz="2400" b="1" dirty="0" smtClean="0"/>
              <a:t>		</a:t>
            </a:r>
            <a:r>
              <a:rPr lang="en-ZA" sz="2400" b="1" dirty="0" smtClean="0">
                <a:latin typeface="Arial Black" panose="020B0A04020102020204" pitchFamily="34" charset="0"/>
              </a:rPr>
              <a:t>LIST OF DELAYED PROJECTS</a:t>
            </a:r>
            <a:endParaRPr lang="en-ZA" sz="2400" b="1" dirty="0">
              <a:latin typeface="Arial Black" panose="020B0A04020102020204" pitchFamily="34" charset="0"/>
            </a:endParaRPr>
          </a:p>
        </p:txBody>
      </p:sp>
      <p:pic>
        <p:nvPicPr>
          <p:cNvPr id="5" name="Content Placeholder 4"/>
          <p:cNvPicPr>
            <a:picLocks noGrp="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447800"/>
            <a:ext cx="8153400" cy="2057400"/>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535362"/>
            <a:ext cx="4495800" cy="1676400"/>
          </a:xfrm>
          <a:prstGeom prst="rect">
            <a:avLst/>
          </a:prstGeom>
          <a:noFill/>
          <a:ln>
            <a:noFill/>
          </a:ln>
        </p:spPr>
      </p:pic>
      <p:sp>
        <p:nvSpPr>
          <p:cNvPr id="9" name="Footer Placeholder 8"/>
          <p:cNvSpPr>
            <a:spLocks noGrp="1"/>
          </p:cNvSpPr>
          <p:nvPr>
            <p:ph type="ftr" sz="quarter" idx="11"/>
          </p:nvPr>
        </p:nvSpPr>
        <p:spPr>
          <a:xfrm>
            <a:off x="381000" y="5253074"/>
            <a:ext cx="7924800" cy="1223926"/>
          </a:xfrm>
        </p:spPr>
        <p:txBody>
          <a:bodyPr/>
          <a:lstStyle/>
          <a:p>
            <a:pPr marL="285750" indent="-285750" algn="just">
              <a:buFont typeface="Wingdings" panose="05000000000000000000" pitchFamily="2" charset="2"/>
              <a:buChar char="ü"/>
              <a:defRPr/>
            </a:pPr>
            <a:r>
              <a:rPr lang="en-US" sz="1800" dirty="0" smtClean="0"/>
              <a:t>All 30 Projects were investigated and verification was conducted to ensure existence and supporting documents were obtained for each project.</a:t>
            </a:r>
          </a:p>
          <a:p>
            <a:pPr marL="285750" indent="-285750" algn="just">
              <a:buFont typeface="Wingdings" panose="05000000000000000000" pitchFamily="2" charset="2"/>
              <a:buChar char="ü"/>
              <a:defRPr/>
            </a:pPr>
            <a:r>
              <a:rPr lang="en-US" sz="1800" dirty="0" smtClean="0"/>
              <a:t>The corrections are effected in asset register </a:t>
            </a:r>
          </a:p>
          <a:p>
            <a:pPr>
              <a:defRPr/>
            </a:pPr>
            <a:endParaRPr lang="en-US" dirty="0"/>
          </a:p>
        </p:txBody>
      </p:sp>
    </p:spTree>
    <p:extLst>
      <p:ext uri="{BB962C8B-B14F-4D97-AF65-F5344CB8AC3E}">
        <p14:creationId xmlns:p14="http://schemas.microsoft.com/office/powerpoint/2010/main" xmlns="" val="212244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t>Detailed Action Plan 2018/19 – Audit report matters</a:t>
            </a:r>
          </a:p>
        </p:txBody>
      </p:sp>
      <p:sp>
        <p:nvSpPr>
          <p:cNvPr id="5" name="Rectangle 1"/>
          <p:cNvSpPr>
            <a:spLocks noChangeArrowheads="1"/>
          </p:cNvSpPr>
          <p:nvPr/>
        </p:nvSpPr>
        <p:spPr bwMode="auto">
          <a:xfrm>
            <a:off x="-7661265" y="1188771"/>
            <a:ext cx="23564254"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MATTERS AFFECTING THE AUDITORS REPORT</a:t>
            </a:r>
            <a:endParaRPr kumimoji="0" lang="en-ZA" altLang="en-US" sz="3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036895058"/>
              </p:ext>
            </p:extLst>
          </p:nvPr>
        </p:nvGraphicFramePr>
        <p:xfrm>
          <a:off x="380998" y="1981200"/>
          <a:ext cx="8458201" cy="4762383"/>
        </p:xfrm>
        <a:graphic>
          <a:graphicData uri="http://schemas.openxmlformats.org/drawingml/2006/table">
            <a:tbl>
              <a:tblPr firstRow="1" bandRow="1">
                <a:tableStyleId>{5C22544A-7EE6-4342-B048-85BDC9FD1C3A}</a:tableStyleId>
              </a:tblPr>
              <a:tblGrid>
                <a:gridCol w="580465">
                  <a:extLst>
                    <a:ext uri="{9D8B030D-6E8A-4147-A177-3AD203B41FA5}">
                      <a16:colId xmlns:a16="http://schemas.microsoft.com/office/drawing/2014/main" xmlns="" val="1361123717"/>
                    </a:ext>
                  </a:extLst>
                </a:gridCol>
                <a:gridCol w="1326777">
                  <a:extLst>
                    <a:ext uri="{9D8B030D-6E8A-4147-A177-3AD203B41FA5}">
                      <a16:colId xmlns:a16="http://schemas.microsoft.com/office/drawing/2014/main" xmlns="" val="3146260564"/>
                    </a:ext>
                  </a:extLst>
                </a:gridCol>
                <a:gridCol w="1243853">
                  <a:extLst>
                    <a:ext uri="{9D8B030D-6E8A-4147-A177-3AD203B41FA5}">
                      <a16:colId xmlns:a16="http://schemas.microsoft.com/office/drawing/2014/main" xmlns="" val="3970674973"/>
                    </a:ext>
                  </a:extLst>
                </a:gridCol>
                <a:gridCol w="1682164">
                  <a:extLst>
                    <a:ext uri="{9D8B030D-6E8A-4147-A177-3AD203B41FA5}">
                      <a16:colId xmlns:a16="http://schemas.microsoft.com/office/drawing/2014/main" xmlns="" val="874605094"/>
                    </a:ext>
                  </a:extLst>
                </a:gridCol>
                <a:gridCol w="1208314">
                  <a:extLst>
                    <a:ext uri="{9D8B030D-6E8A-4147-A177-3AD203B41FA5}">
                      <a16:colId xmlns:a16="http://schemas.microsoft.com/office/drawing/2014/main" xmlns="" val="3307122238"/>
                    </a:ext>
                  </a:extLst>
                </a:gridCol>
                <a:gridCol w="1208314">
                  <a:extLst>
                    <a:ext uri="{9D8B030D-6E8A-4147-A177-3AD203B41FA5}">
                      <a16:colId xmlns:a16="http://schemas.microsoft.com/office/drawing/2014/main" xmlns="" val="1572020504"/>
                    </a:ext>
                  </a:extLst>
                </a:gridCol>
                <a:gridCol w="1208314">
                  <a:extLst>
                    <a:ext uri="{9D8B030D-6E8A-4147-A177-3AD203B41FA5}">
                      <a16:colId xmlns:a16="http://schemas.microsoft.com/office/drawing/2014/main" xmlns="" val="2834906518"/>
                    </a:ext>
                  </a:extLst>
                </a:gridCol>
              </a:tblGrid>
              <a:tr h="476096">
                <a:tc>
                  <a:txBody>
                    <a:bodyPr/>
                    <a:lstStyle/>
                    <a:p>
                      <a:pPr algn="l">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No</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Component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AGSA finding</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Action/Activities undertaken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Progress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200" b="1">
                          <a:effectLst/>
                          <a:latin typeface="Arial" panose="020B0604020202020204" pitchFamily="34" charset="0"/>
                          <a:ea typeface="Calibri" panose="020F0502020204030204" pitchFamily="34" charset="0"/>
                          <a:cs typeface="Arial" panose="020B0604020202020204" pitchFamily="34" charset="0"/>
                        </a:rPr>
                        <a:t>Outcome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Deadline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66397145"/>
                  </a:ext>
                </a:extLst>
              </a:tr>
              <a:tr h="3391207">
                <a:tc>
                  <a:txBody>
                    <a:bodyPr/>
                    <a:lstStyle/>
                    <a:p>
                      <a:r>
                        <a:rPr lang="en-ZA" sz="1200" dirty="0" smtClean="0">
                          <a:latin typeface="Arial" panose="020B0604020202020204" pitchFamily="34" charset="0"/>
                          <a:cs typeface="Arial" panose="020B0604020202020204" pitchFamily="34" charset="0"/>
                        </a:rPr>
                        <a:t>3</a:t>
                      </a:r>
                      <a:endParaRPr lang="en-ZA" sz="1200" dirty="0">
                        <a:latin typeface="Arial" panose="020B0604020202020204" pitchFamily="34" charset="0"/>
                        <a:cs typeface="Arial" panose="020B0604020202020204" pitchFamily="34" charset="0"/>
                      </a:endParaRPr>
                    </a:p>
                  </a:txBody>
                  <a:tcPr/>
                </a:tc>
                <a:tc>
                  <a:txBody>
                    <a:bodyPr/>
                    <a:lstStyle/>
                    <a:p>
                      <a:pPr algn="l">
                        <a:lnSpc>
                          <a:spcPct val="107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Cash</a:t>
                      </a:r>
                      <a:r>
                        <a:rPr lang="en-ZA" sz="1200" baseline="0" dirty="0" smtClean="0">
                          <a:effectLst/>
                          <a:latin typeface="Arial" panose="020B0604020202020204" pitchFamily="34" charset="0"/>
                          <a:ea typeface="Calibri" panose="020F0502020204030204" pitchFamily="34" charset="0"/>
                          <a:cs typeface="Times New Roman" panose="02020603050405020304" pitchFamily="18" charset="0"/>
                        </a:rPr>
                        <a:t> and cash equivalents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Misstatements due to migration process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The new financial system to be enhanced to perform auto matching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Invalid reconciling items to be investigated and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corrected</a:t>
                      </a:r>
                    </a:p>
                    <a:p>
                      <a:pPr marL="342900" lvl="0" indent="-342900" algn="l">
                        <a:lnSpc>
                          <a:spcPct val="107000"/>
                        </a:lnSpc>
                        <a:spcAft>
                          <a:spcPts val="800"/>
                        </a:spcAft>
                        <a:buFont typeface="Symbol" panose="05050102010706020507" pitchFamily="18" charset="2"/>
                        <a:buChar char=""/>
                      </a:pPr>
                      <a:r>
                        <a:rPr lang="en-ZA" sz="1200" kern="1200" dirty="0" smtClean="0">
                          <a:solidFill>
                            <a:schemeClr val="dk1"/>
                          </a:solidFill>
                          <a:effectLst/>
                          <a:latin typeface="+mn-lt"/>
                          <a:ea typeface="+mn-ea"/>
                          <a:cs typeface="+mn-cs"/>
                        </a:rPr>
                        <a:t>All transactions between April  and June 2019 to be re-matched and reviewed to ensure that they are correctly matched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algn="l">
                        <a:lnSpc>
                          <a:spcPct val="107000"/>
                        </a:lnSpc>
                        <a:spcAft>
                          <a:spcPts val="0"/>
                        </a:spcAft>
                      </a:pPr>
                      <a:r>
                        <a:rPr lang="en-ZA" sz="1200" kern="1200" dirty="0" smtClean="0">
                          <a:solidFill>
                            <a:schemeClr val="dk1"/>
                          </a:solidFill>
                          <a:effectLst/>
                          <a:latin typeface="+mn-lt"/>
                          <a:ea typeface="+mn-ea"/>
                          <a:cs typeface="+mn-cs"/>
                        </a:rPr>
                        <a:t>All activities done</a:t>
                      </a: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100%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N/A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7847760"/>
                  </a:ext>
                </a:extLst>
              </a:tr>
              <a:tr h="476096">
                <a:tc>
                  <a:txBody>
                    <a:bodyPr/>
                    <a:lstStyle/>
                    <a:p>
                      <a:endParaRPr lang="en-ZA" sz="1000" dirty="0">
                        <a:latin typeface="Arial" panose="020B0604020202020204" pitchFamily="34" charset="0"/>
                        <a:cs typeface="Arial" panose="020B0604020202020204" pitchFamily="34" charset="0"/>
                      </a:endParaRPr>
                    </a:p>
                  </a:txBody>
                  <a:tcPr/>
                </a:tc>
                <a:tc>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7421531"/>
                  </a:ext>
                </a:extLst>
              </a:tr>
            </a:tbl>
          </a:graphicData>
        </a:graphic>
      </p:graphicFrame>
    </p:spTree>
    <p:extLst>
      <p:ext uri="{BB962C8B-B14F-4D97-AF65-F5344CB8AC3E}">
        <p14:creationId xmlns:p14="http://schemas.microsoft.com/office/powerpoint/2010/main" xmlns="" val="1547636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381000"/>
            <a:ext cx="7772400" cy="1219200"/>
          </a:xfrm>
        </p:spPr>
        <p:txBody>
          <a:bodyPr>
            <a:normAutofit fontScale="90000"/>
          </a:bodyPr>
          <a:lstStyle/>
          <a:p>
            <a:pPr>
              <a:defRPr/>
            </a:pPr>
            <a:r>
              <a:rPr lang="en-US" b="1" smtClean="0">
                <a:solidFill>
                  <a:schemeClr val="tx1"/>
                </a:solidFill>
              </a:rPr>
              <a:t/>
            </a:r>
            <a:br>
              <a:rPr lang="en-US" b="1" smtClean="0">
                <a:solidFill>
                  <a:schemeClr val="tx1"/>
                </a:solidFill>
              </a:rPr>
            </a:br>
            <a:r>
              <a:rPr lang="en-US" b="1" smtClean="0">
                <a:solidFill>
                  <a:schemeClr val="tx1"/>
                </a:solidFill>
              </a:rPr>
              <a:t> </a:t>
            </a:r>
            <a:r>
              <a:rPr lang="en-US" b="1" smtClean="0">
                <a:solidFill>
                  <a:srgbClr val="FFFF00"/>
                </a:solidFill>
              </a:rPr>
              <a:t/>
            </a:r>
            <a:br>
              <a:rPr lang="en-US" b="1" smtClean="0">
                <a:solidFill>
                  <a:srgbClr val="FFFF00"/>
                </a:solidFill>
              </a:rPr>
            </a:br>
            <a:endParaRPr lang="en-ZA" smtClean="0"/>
          </a:p>
        </p:txBody>
      </p:sp>
      <p:pic>
        <p:nvPicPr>
          <p:cNvPr id="20483" name="Content Placeholder 3" descr="sixpillar"/>
          <p:cNvPicPr>
            <a:picLocks noGrp="1"/>
          </p:cNvPicPr>
          <p:nvPr>
            <p:ph idx="1"/>
          </p:nvPr>
        </p:nvPicPr>
        <p:blipFill>
          <a:blip r:embed="rId2" r:link="rId3" cstate="print">
            <a:extLst>
              <a:ext uri="{28A0092B-C50C-407E-A947-70E740481C1C}">
                <a14:useLocalDpi xmlns:a14="http://schemas.microsoft.com/office/drawing/2010/main" xmlns="" val="0"/>
              </a:ext>
            </a:extLst>
          </a:blip>
          <a:srcRect/>
          <a:stretch>
            <a:fillRect/>
          </a:stretch>
        </p:blipFill>
        <p:spPr>
          <a:xfrm>
            <a:off x="228600" y="152400"/>
            <a:ext cx="8763000" cy="6477000"/>
          </a:xfrm>
        </p:spPr>
      </p:pic>
      <p:sp>
        <p:nvSpPr>
          <p:cNvPr id="2" name="Slide Number Placeholder 1"/>
          <p:cNvSpPr>
            <a:spLocks noGrp="1"/>
          </p:cNvSpPr>
          <p:nvPr>
            <p:ph type="sldNum" sz="quarter" idx="12"/>
          </p:nvPr>
        </p:nvSpPr>
        <p:spPr/>
        <p:txBody>
          <a:bodyPr/>
          <a:lstStyle/>
          <a:p>
            <a:pPr>
              <a:defRPr/>
            </a:pPr>
            <a:fld id="{E94C77EB-E7B8-4E4B-BE56-5F3A1F7484AB}" type="slidenum">
              <a:rPr lang="en-US" smtClean="0"/>
              <a:pPr>
                <a:defRPr/>
              </a:pPr>
              <a:t>2</a:t>
            </a:fld>
            <a:endParaRPr lang="en-US"/>
          </a:p>
        </p:txBody>
      </p:sp>
    </p:spTree>
    <p:extLst>
      <p:ext uri="{BB962C8B-B14F-4D97-AF65-F5344CB8AC3E}">
        <p14:creationId xmlns:p14="http://schemas.microsoft.com/office/powerpoint/2010/main" xmlns="" val="1164318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      Detailed </a:t>
            </a:r>
            <a:r>
              <a:rPr lang="en-ZA" sz="2800" b="1" dirty="0"/>
              <a:t>Action Plan 2018/19 – </a:t>
            </a:r>
            <a:r>
              <a:rPr lang="en-ZA" sz="2800" b="1" dirty="0" smtClean="0"/>
              <a:t>Other important matters</a:t>
            </a:r>
            <a:endParaRPr lang="en-ZA"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3045746"/>
              </p:ext>
            </p:extLst>
          </p:nvPr>
        </p:nvGraphicFramePr>
        <p:xfrm>
          <a:off x="533398" y="1981200"/>
          <a:ext cx="8001001" cy="4733544"/>
        </p:xfrm>
        <a:graphic>
          <a:graphicData uri="http://schemas.openxmlformats.org/drawingml/2006/table">
            <a:tbl>
              <a:tblPr firstRow="1" firstCol="1" bandRow="1">
                <a:tableStyleId>{5C22544A-7EE6-4342-B048-85BDC9FD1C3A}</a:tableStyleId>
              </a:tblPr>
              <a:tblGrid>
                <a:gridCol w="491524">
                  <a:extLst>
                    <a:ext uri="{9D8B030D-6E8A-4147-A177-3AD203B41FA5}">
                      <a16:colId xmlns:a16="http://schemas.microsoft.com/office/drawing/2014/main" xmlns="" val="4121694299"/>
                    </a:ext>
                  </a:extLst>
                </a:gridCol>
                <a:gridCol w="1156572">
                  <a:extLst>
                    <a:ext uri="{9D8B030D-6E8A-4147-A177-3AD203B41FA5}">
                      <a16:colId xmlns:a16="http://schemas.microsoft.com/office/drawing/2014/main" xmlns="" val="3837769591"/>
                    </a:ext>
                  </a:extLst>
                </a:gridCol>
                <a:gridCol w="1242158">
                  <a:extLst>
                    <a:ext uri="{9D8B030D-6E8A-4147-A177-3AD203B41FA5}">
                      <a16:colId xmlns:a16="http://schemas.microsoft.com/office/drawing/2014/main" xmlns="" val="2681850267"/>
                    </a:ext>
                  </a:extLst>
                </a:gridCol>
                <a:gridCol w="2002998">
                  <a:extLst>
                    <a:ext uri="{9D8B030D-6E8A-4147-A177-3AD203B41FA5}">
                      <a16:colId xmlns:a16="http://schemas.microsoft.com/office/drawing/2014/main" xmlns="" val="3024490054"/>
                    </a:ext>
                  </a:extLst>
                </a:gridCol>
                <a:gridCol w="1224883">
                  <a:extLst>
                    <a:ext uri="{9D8B030D-6E8A-4147-A177-3AD203B41FA5}">
                      <a16:colId xmlns:a16="http://schemas.microsoft.com/office/drawing/2014/main" xmlns="" val="473898872"/>
                    </a:ext>
                  </a:extLst>
                </a:gridCol>
                <a:gridCol w="941433">
                  <a:extLst>
                    <a:ext uri="{9D8B030D-6E8A-4147-A177-3AD203B41FA5}">
                      <a16:colId xmlns:a16="http://schemas.microsoft.com/office/drawing/2014/main" xmlns="" val="1049769218"/>
                    </a:ext>
                  </a:extLst>
                </a:gridCol>
                <a:gridCol w="941433">
                  <a:extLst>
                    <a:ext uri="{9D8B030D-6E8A-4147-A177-3AD203B41FA5}">
                      <a16:colId xmlns:a16="http://schemas.microsoft.com/office/drawing/2014/main" xmlns="" val="1202836680"/>
                    </a:ext>
                  </a:extLst>
                </a:gridCol>
              </a:tblGrid>
              <a:tr h="299720">
                <a:tc>
                  <a:txBody>
                    <a:bodyPr/>
                    <a:lstStyle/>
                    <a:p>
                      <a:pPr algn="l">
                        <a:lnSpc>
                          <a:spcPct val="107000"/>
                        </a:lnSpc>
                        <a:spcAft>
                          <a:spcPts val="0"/>
                        </a:spcAft>
                      </a:pPr>
                      <a:r>
                        <a:rPr lang="en-ZA" sz="1050" dirty="0">
                          <a:effectLst/>
                        </a:rPr>
                        <a:t>No</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a:effectLst/>
                        </a:rPr>
                        <a:t>Component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a:effectLst/>
                        </a:rPr>
                        <a:t>AGSA finding</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a:effectLst/>
                        </a:rPr>
                        <a:t>Action/Activities undertaken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a:effectLst/>
                        </a:rPr>
                        <a:t>Progress</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a:effectLst/>
                        </a:rPr>
                        <a:t>Outcome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a:effectLst/>
                        </a:rPr>
                        <a:t>Deadline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extLst>
                  <a:ext uri="{0D108BD9-81ED-4DB2-BD59-A6C34878D82A}">
                    <a16:rowId xmlns:a16="http://schemas.microsoft.com/office/drawing/2014/main" xmlns="" val="1738953833"/>
                  </a:ext>
                </a:extLst>
              </a:tr>
              <a:tr h="2697480">
                <a:tc>
                  <a:txBody>
                    <a:bodyPr/>
                    <a:lstStyle/>
                    <a:p>
                      <a:pPr algn="l">
                        <a:lnSpc>
                          <a:spcPct val="107000"/>
                        </a:lnSpc>
                        <a:spcAft>
                          <a:spcPts val="0"/>
                        </a:spcAft>
                      </a:pPr>
                      <a:r>
                        <a:rPr lang="en-ZA" sz="1050" dirty="0">
                          <a:effectLst/>
                        </a:rPr>
                        <a:t>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dirty="0">
                          <a:effectLst/>
                        </a:rPr>
                        <a:t>SCM Compliance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a:effectLst/>
                        </a:rPr>
                        <a:t>Awards made to the persons in service of the state</a:t>
                      </a:r>
                    </a:p>
                    <a:p>
                      <a:pPr algn="l">
                        <a:lnSpc>
                          <a:spcPct val="107000"/>
                        </a:lnSpc>
                        <a:spcAft>
                          <a:spcPts val="0"/>
                        </a:spcAft>
                      </a:pPr>
                      <a:r>
                        <a:rPr lang="en-ZA" sz="1050">
                          <a:effectLst/>
                        </a:rPr>
                        <a:t> </a:t>
                      </a:r>
                    </a:p>
                    <a:p>
                      <a:pPr algn="l">
                        <a:lnSpc>
                          <a:spcPct val="107000"/>
                        </a:lnSpc>
                        <a:spcAft>
                          <a:spcPts val="0"/>
                        </a:spcAft>
                      </a:pPr>
                      <a:r>
                        <a:rPr lang="en-ZA" sz="1050">
                          <a:effectLst/>
                        </a:rPr>
                        <a:t>Awards made to the suppliers in which persons in service of the auditee have interest</a:t>
                      </a:r>
                    </a:p>
                    <a:p>
                      <a:pPr algn="l">
                        <a:lnSpc>
                          <a:spcPct val="107000"/>
                        </a:lnSpc>
                        <a:spcAft>
                          <a:spcPts val="0"/>
                        </a:spcAft>
                      </a:pPr>
                      <a:r>
                        <a:rPr lang="en-ZA" sz="1050">
                          <a:effectLst/>
                        </a:rPr>
                        <a:t> </a:t>
                      </a:r>
                    </a:p>
                    <a:p>
                      <a:pPr algn="l">
                        <a:lnSpc>
                          <a:spcPct val="107000"/>
                        </a:lnSpc>
                        <a:spcAft>
                          <a:spcPts val="0"/>
                        </a:spcAft>
                      </a:pPr>
                      <a:r>
                        <a:rPr lang="en-ZA" sz="1050">
                          <a:effectLst/>
                        </a:rPr>
                        <a:t> </a:t>
                      </a:r>
                    </a:p>
                    <a:p>
                      <a:pPr algn="l">
                        <a:lnSpc>
                          <a:spcPct val="107000"/>
                        </a:lnSpc>
                        <a:spcAft>
                          <a:spcPts val="0"/>
                        </a:spcAft>
                      </a:pPr>
                      <a:r>
                        <a:rPr lang="en-ZA" sz="1050">
                          <a:effectLst/>
                        </a:rPr>
                        <a:t>No declaration of interest done on interest with suppliers</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marL="342900" marR="109855" lvl="0" indent="-342900" algn="l">
                        <a:lnSpc>
                          <a:spcPct val="107000"/>
                        </a:lnSpc>
                        <a:spcAft>
                          <a:spcPts val="0"/>
                        </a:spcAft>
                        <a:buFont typeface="Symbol" panose="05050102010706020507" pitchFamily="18" charset="2"/>
                        <a:buChar char=""/>
                      </a:pPr>
                      <a:r>
                        <a:rPr lang="en-ZA" sz="1050">
                          <a:effectLst/>
                        </a:rPr>
                        <a:t>Follow ups to be made by SCM unit on the individuals identified by AG</a:t>
                      </a:r>
                    </a:p>
                    <a:p>
                      <a:pPr marL="342900" marR="109855" lvl="0" indent="-342900" algn="l">
                        <a:lnSpc>
                          <a:spcPct val="107000"/>
                        </a:lnSpc>
                        <a:spcAft>
                          <a:spcPts val="0"/>
                        </a:spcAft>
                        <a:buFont typeface="Symbol" panose="05050102010706020507" pitchFamily="18" charset="2"/>
                        <a:buChar char=""/>
                      </a:pPr>
                      <a:r>
                        <a:rPr lang="en-ZA" sz="1050">
                          <a:effectLst/>
                        </a:rPr>
                        <a:t>POE to filed on all individuals that are employed by the state and /or are board members</a:t>
                      </a:r>
                    </a:p>
                    <a:p>
                      <a:pPr marL="342900" marR="109855" lvl="0" indent="-342900" algn="l">
                        <a:lnSpc>
                          <a:spcPct val="107000"/>
                        </a:lnSpc>
                        <a:spcAft>
                          <a:spcPts val="0"/>
                        </a:spcAft>
                        <a:buFont typeface="Symbol" panose="05050102010706020507" pitchFamily="18" charset="2"/>
                        <a:buChar char=""/>
                      </a:pPr>
                      <a:r>
                        <a:rPr lang="en-ZA" sz="1050">
                          <a:effectLst/>
                        </a:rPr>
                        <a:t>Where individuals are employed by the state, companies that failed to make declaration to be reported to treasury for misconduct</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marL="342900" lvl="0" indent="-342900" algn="l">
                        <a:lnSpc>
                          <a:spcPct val="107000"/>
                        </a:lnSpc>
                        <a:spcAft>
                          <a:spcPts val="0"/>
                        </a:spcAft>
                        <a:buFont typeface="Symbol" panose="05050102010706020507" pitchFamily="18" charset="2"/>
                        <a:buChar char=""/>
                      </a:pPr>
                      <a:r>
                        <a:rPr lang="en-ZA" sz="1050">
                          <a:effectLst/>
                        </a:rPr>
                        <a:t>A list of all AG identified individuals have been compiled for comparison to bids to be awarded</a:t>
                      </a:r>
                    </a:p>
                    <a:p>
                      <a:pPr marL="342900" lvl="0" indent="-342900" algn="l">
                        <a:lnSpc>
                          <a:spcPct val="107000"/>
                        </a:lnSpc>
                        <a:spcAft>
                          <a:spcPts val="0"/>
                        </a:spcAft>
                        <a:buFont typeface="Symbol" panose="05050102010706020507" pitchFamily="18" charset="2"/>
                        <a:buChar char=""/>
                      </a:pPr>
                      <a:r>
                        <a:rPr lang="en-ZA" sz="1050">
                          <a:effectLst/>
                        </a:rPr>
                        <a:t>POE done</a:t>
                      </a:r>
                    </a:p>
                    <a:p>
                      <a:pPr marL="342900" lvl="0" indent="-342900" algn="l">
                        <a:lnSpc>
                          <a:spcPct val="107000"/>
                        </a:lnSpc>
                        <a:spcAft>
                          <a:spcPts val="0"/>
                        </a:spcAft>
                        <a:buFont typeface="Symbol" panose="05050102010706020507" pitchFamily="18" charset="2"/>
                        <a:buChar char=""/>
                      </a:pPr>
                      <a:r>
                        <a:rPr lang="en-ZA" sz="1050">
                          <a:effectLst/>
                        </a:rPr>
                        <a:t>The list will be submitted to NT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dirty="0" smtClean="0">
                          <a:effectLst/>
                        </a:rPr>
                        <a:t>100%</a:t>
                      </a:r>
                      <a:endParaRPr lang="en-ZA" sz="1050" dirty="0">
                        <a:effectLst/>
                      </a:endParaRPr>
                    </a:p>
                    <a:p>
                      <a:pPr algn="l">
                        <a:lnSpc>
                          <a:spcPct val="107000"/>
                        </a:lnSpc>
                        <a:spcAft>
                          <a:spcPts val="0"/>
                        </a:spcAft>
                      </a:pPr>
                      <a:r>
                        <a:rPr lang="en-ZA" sz="1050" dirty="0">
                          <a:effectLst/>
                        </a:rPr>
                        <a:t>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a:effectLst/>
                        </a:rPr>
                        <a:t>17 August 2020</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extLst>
                  <a:ext uri="{0D108BD9-81ED-4DB2-BD59-A6C34878D82A}">
                    <a16:rowId xmlns:a16="http://schemas.microsoft.com/office/drawing/2014/main" xmlns="" val="1057662890"/>
                  </a:ext>
                </a:extLst>
              </a:tr>
              <a:tr h="1498600">
                <a:tc>
                  <a:txBody>
                    <a:bodyPr/>
                    <a:lstStyle/>
                    <a:p>
                      <a:pPr algn="l">
                        <a:lnSpc>
                          <a:spcPct val="107000"/>
                        </a:lnSpc>
                        <a:spcAft>
                          <a:spcPts val="0"/>
                        </a:spcAft>
                      </a:pPr>
                      <a:r>
                        <a:rPr lang="en-ZA" sz="1050" dirty="0">
                          <a:effectLst/>
                        </a:rPr>
                        <a:t>2</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dirty="0">
                          <a:effectLst/>
                        </a:rPr>
                        <a:t>Budget reporting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dirty="0">
                          <a:effectLst/>
                        </a:rPr>
                        <a:t>Roll overs not cash backed for approval</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marL="342900" lvl="0" indent="-342900" algn="l">
                        <a:lnSpc>
                          <a:spcPct val="107000"/>
                        </a:lnSpc>
                        <a:spcAft>
                          <a:spcPts val="0"/>
                        </a:spcAft>
                        <a:buFont typeface="Symbol" panose="05050102010706020507" pitchFamily="18" charset="2"/>
                        <a:buChar char=""/>
                      </a:pPr>
                      <a:r>
                        <a:rPr lang="en-ZA" sz="1050" dirty="0">
                          <a:effectLst/>
                        </a:rPr>
                        <a:t>To transfer all investments to the current account in the primary bank account at the end of the financial year</a:t>
                      </a:r>
                    </a:p>
                    <a:p>
                      <a:pPr marL="342900" lvl="0" indent="-342900" algn="l">
                        <a:lnSpc>
                          <a:spcPct val="107000"/>
                        </a:lnSpc>
                        <a:spcAft>
                          <a:spcPts val="0"/>
                        </a:spcAft>
                        <a:buFont typeface="Symbol" panose="05050102010706020507" pitchFamily="18" charset="2"/>
                        <a:buChar char=""/>
                      </a:pPr>
                      <a:r>
                        <a:rPr lang="en-ZA" sz="1050" dirty="0">
                          <a:effectLst/>
                        </a:rPr>
                        <a:t>A monthly cash budget to be compiled and submitted to all SBUs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dirty="0">
                          <a:effectLst/>
                        </a:rPr>
                        <a:t>All activities done</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dirty="0">
                          <a:effectLst/>
                        </a:rPr>
                        <a:t>100%</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tc>
                  <a:txBody>
                    <a:bodyPr/>
                    <a:lstStyle/>
                    <a:p>
                      <a:pPr algn="l">
                        <a:lnSpc>
                          <a:spcPct val="107000"/>
                        </a:lnSpc>
                        <a:spcAft>
                          <a:spcPts val="0"/>
                        </a:spcAft>
                      </a:pPr>
                      <a:r>
                        <a:rPr lang="en-ZA" sz="1050" dirty="0">
                          <a:effectLst/>
                        </a:rPr>
                        <a:t>N/A</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099" marR="64099" marT="0" marB="0"/>
                </a:tc>
                <a:extLst>
                  <a:ext uri="{0D108BD9-81ED-4DB2-BD59-A6C34878D82A}">
                    <a16:rowId xmlns:a16="http://schemas.microsoft.com/office/drawing/2014/main" xmlns="" val="2555267838"/>
                  </a:ext>
                </a:extLst>
              </a:tr>
            </a:tbl>
          </a:graphicData>
        </a:graphic>
      </p:graphicFrame>
      <p:sp>
        <p:nvSpPr>
          <p:cNvPr id="7" name="Rectangle 1"/>
          <p:cNvSpPr>
            <a:spLocks noChangeArrowheads="1"/>
          </p:cNvSpPr>
          <p:nvPr/>
        </p:nvSpPr>
        <p:spPr bwMode="auto">
          <a:xfrm>
            <a:off x="-1303701" y="0"/>
            <a:ext cx="1129056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1234916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700"/>
            <a:ext cx="7391400" cy="825500"/>
          </a:xfrm>
        </p:spPr>
        <p:txBody>
          <a:bodyPr/>
          <a:lstStyle/>
          <a:p>
            <a:r>
              <a:rPr lang="en-ZA" sz="3200" b="1" dirty="0" smtClean="0">
                <a:latin typeface="Arial Black" panose="020B0A04020102020204" pitchFamily="34" charset="0"/>
              </a:rPr>
              <a:t>FINDINGS ON PREDETERMINED OBJECTIVES</a:t>
            </a:r>
            <a:endParaRPr lang="en-ZA" sz="3200" b="1" dirty="0">
              <a:latin typeface="Arial Black" panose="020B0A04020102020204" pitchFamily="34" charset="0"/>
            </a:endParaRPr>
          </a:p>
        </p:txBody>
      </p:sp>
      <p:graphicFrame>
        <p:nvGraphicFramePr>
          <p:cNvPr id="4" name="Content Placeholder 3"/>
          <p:cNvGraphicFramePr>
            <a:graphicFrameLocks noGrp="1"/>
          </p:cNvGraphicFramePr>
          <p:nvPr>
            <p:ph idx="1"/>
            <p:extLst/>
          </p:nvPr>
        </p:nvGraphicFramePr>
        <p:xfrm>
          <a:off x="0" y="838201"/>
          <a:ext cx="9119191" cy="6635685"/>
        </p:xfrm>
        <a:graphic>
          <a:graphicData uri="http://schemas.openxmlformats.org/drawingml/2006/table">
            <a:tbl>
              <a:tblPr firstRow="1" bandRow="1">
                <a:tableStyleId>{5C22544A-7EE6-4342-B048-85BDC9FD1C3A}</a:tableStyleId>
              </a:tblPr>
              <a:tblGrid>
                <a:gridCol w="987913">
                  <a:extLst>
                    <a:ext uri="{9D8B030D-6E8A-4147-A177-3AD203B41FA5}">
                      <a16:colId xmlns:a16="http://schemas.microsoft.com/office/drawing/2014/main" xmlns="" val="746354144"/>
                    </a:ext>
                  </a:extLst>
                </a:gridCol>
                <a:gridCol w="1721438">
                  <a:extLst>
                    <a:ext uri="{9D8B030D-6E8A-4147-A177-3AD203B41FA5}">
                      <a16:colId xmlns:a16="http://schemas.microsoft.com/office/drawing/2014/main" xmlns="" val="904577191"/>
                    </a:ext>
                  </a:extLst>
                </a:gridCol>
                <a:gridCol w="5193948">
                  <a:extLst>
                    <a:ext uri="{9D8B030D-6E8A-4147-A177-3AD203B41FA5}">
                      <a16:colId xmlns:a16="http://schemas.microsoft.com/office/drawing/2014/main" xmlns="" val="4083582338"/>
                    </a:ext>
                  </a:extLst>
                </a:gridCol>
                <a:gridCol w="1215892">
                  <a:extLst>
                    <a:ext uri="{9D8B030D-6E8A-4147-A177-3AD203B41FA5}">
                      <a16:colId xmlns:a16="http://schemas.microsoft.com/office/drawing/2014/main" xmlns="" val="2497811734"/>
                    </a:ext>
                  </a:extLst>
                </a:gridCol>
              </a:tblGrid>
              <a:tr h="542354">
                <a:tc>
                  <a:txBody>
                    <a:bodyPr/>
                    <a:lstStyle/>
                    <a:p>
                      <a:pPr algn="ctr"/>
                      <a:r>
                        <a:rPr lang="en-ZA" sz="1400" b="1" kern="1200" dirty="0" smtClean="0">
                          <a:solidFill>
                            <a:schemeClr val="lt1"/>
                          </a:solidFill>
                          <a:effectLst/>
                          <a:latin typeface="+mn-lt"/>
                          <a:ea typeface="+mn-ea"/>
                          <a:cs typeface="+mn-cs"/>
                        </a:rPr>
                        <a:t>NUMBER</a:t>
                      </a:r>
                      <a:endParaRPr lang="en-ZA" sz="14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effectLst/>
                          <a:latin typeface="+mn-lt"/>
                          <a:ea typeface="+mn-ea"/>
                          <a:cs typeface="+mn-cs"/>
                        </a:rPr>
                        <a:t>QUERY DESCRIPTION</a:t>
                      </a:r>
                    </a:p>
                  </a:txBody>
                  <a:tcPr/>
                </a:tc>
                <a:tc>
                  <a:txBody>
                    <a:bodyPr/>
                    <a:lstStyle/>
                    <a:p>
                      <a:pPr algn="ctr"/>
                      <a:r>
                        <a:rPr lang="en-ZA" sz="1400" b="1" kern="1200" dirty="0" smtClean="0">
                          <a:solidFill>
                            <a:schemeClr val="lt1"/>
                          </a:solidFill>
                          <a:effectLst/>
                          <a:latin typeface="+mn-lt"/>
                          <a:ea typeface="+mn-ea"/>
                          <a:cs typeface="+mn-cs"/>
                        </a:rPr>
                        <a:t>FINDING</a:t>
                      </a:r>
                      <a:endParaRPr lang="en-ZA" sz="1400" dirty="0">
                        <a:latin typeface="+mn-lt"/>
                      </a:endParaRPr>
                    </a:p>
                  </a:txBody>
                  <a:tcPr/>
                </a:tc>
                <a:tc>
                  <a:txBody>
                    <a:bodyPr/>
                    <a:lstStyle/>
                    <a:p>
                      <a:pPr algn="ctr"/>
                      <a:r>
                        <a:rPr lang="en-ZA" sz="1400" dirty="0" smtClean="0">
                          <a:latin typeface="+mn-lt"/>
                        </a:rPr>
                        <a:t>PROGRESS IN RESOLVING </a:t>
                      </a:r>
                      <a:r>
                        <a:rPr lang="en-ZA" sz="1400" baseline="0" dirty="0" smtClean="0">
                          <a:latin typeface="+mn-lt"/>
                        </a:rPr>
                        <a:t>FINDINGS </a:t>
                      </a:r>
                      <a:r>
                        <a:rPr lang="en-ZA" sz="1400" dirty="0" smtClean="0">
                          <a:latin typeface="+mn-lt"/>
                        </a:rPr>
                        <a:t> </a:t>
                      </a:r>
                      <a:endParaRPr lang="en-ZA" sz="1400" dirty="0">
                        <a:latin typeface="+mn-lt"/>
                      </a:endParaRPr>
                    </a:p>
                  </a:txBody>
                  <a:tcPr/>
                </a:tc>
                <a:extLst>
                  <a:ext uri="{0D108BD9-81ED-4DB2-BD59-A6C34878D82A}">
                    <a16:rowId xmlns:a16="http://schemas.microsoft.com/office/drawing/2014/main" xmlns="" val="81611761"/>
                  </a:ext>
                </a:extLst>
              </a:tr>
              <a:tr h="1792162">
                <a:tc>
                  <a:txBody>
                    <a:bodyPr/>
                    <a:lstStyle/>
                    <a:p>
                      <a:pPr algn="ctr">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1</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b="0" dirty="0" smtClean="0">
                          <a:solidFill>
                            <a:srgbClr val="000000"/>
                          </a:solidFill>
                          <a:effectLst/>
                          <a:latin typeface="+mn-lt"/>
                          <a:ea typeface="Times New Roman" panose="02020603050405020304" pitchFamily="18" charset="0"/>
                          <a:cs typeface="Calibri" panose="020F0502020204030204" pitchFamily="34" charset="0"/>
                        </a:rPr>
                        <a:t>LED: Street </a:t>
                      </a:r>
                      <a:r>
                        <a:rPr lang="en-ZA" sz="1500" b="0" dirty="0">
                          <a:solidFill>
                            <a:srgbClr val="000000"/>
                          </a:solidFill>
                          <a:effectLst/>
                          <a:latin typeface="+mn-lt"/>
                          <a:ea typeface="Times New Roman" panose="02020603050405020304" pitchFamily="18" charset="0"/>
                          <a:cs typeface="Calibri" panose="020F0502020204030204" pitchFamily="34" charset="0"/>
                        </a:rPr>
                        <a:t>trader signed the attendance register but not included in the consolidated listing</a:t>
                      </a:r>
                      <a:endParaRPr lang="en-ZA" sz="15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500" dirty="0" smtClean="0">
                          <a:solidFill>
                            <a:srgbClr val="000000"/>
                          </a:solidFill>
                          <a:effectLst/>
                          <a:latin typeface="+mn-lt"/>
                          <a:ea typeface="Calibri" panose="020F0502020204030204" pitchFamily="34" charset="0"/>
                          <a:cs typeface="Calibri" panose="020F0502020204030204" pitchFamily="34" charset="0"/>
                        </a:rPr>
                        <a:t>Deficiencies </a:t>
                      </a:r>
                      <a:r>
                        <a:rPr lang="en-ZA" sz="1500" dirty="0">
                          <a:solidFill>
                            <a:srgbClr val="000000"/>
                          </a:solidFill>
                          <a:effectLst/>
                          <a:latin typeface="+mn-lt"/>
                          <a:ea typeface="Calibri" panose="020F0502020204030204" pitchFamily="34" charset="0"/>
                          <a:cs typeface="Calibri" panose="020F0502020204030204" pitchFamily="34" charset="0"/>
                        </a:rPr>
                        <a:t>were noted on understanding the business process for Local Economic </a:t>
                      </a:r>
                      <a:r>
                        <a:rPr lang="en-ZA" sz="1500" dirty="0" smtClean="0">
                          <a:solidFill>
                            <a:srgbClr val="000000"/>
                          </a:solidFill>
                          <a:effectLst/>
                          <a:latin typeface="+mn-lt"/>
                          <a:ea typeface="Calibri" panose="020F0502020204030204" pitchFamily="34" charset="0"/>
                          <a:cs typeface="Calibri" panose="020F0502020204030204" pitchFamily="34" charset="0"/>
                        </a:rPr>
                        <a:t>Development</a:t>
                      </a:r>
                      <a:r>
                        <a:rPr lang="en-ZA" sz="1500" baseline="0" dirty="0" smtClean="0">
                          <a:solidFill>
                            <a:srgbClr val="000000"/>
                          </a:solidFill>
                          <a:effectLst/>
                          <a:latin typeface="+mn-lt"/>
                          <a:ea typeface="Calibri" panose="020F0502020204030204" pitchFamily="34" charset="0"/>
                          <a:cs typeface="Calibri" panose="020F0502020204030204" pitchFamily="34" charset="0"/>
                        </a:rPr>
                        <a:t> [</a:t>
                      </a:r>
                      <a:r>
                        <a:rPr lang="en-ZA" sz="1500" dirty="0" smtClean="0">
                          <a:solidFill>
                            <a:srgbClr val="000000"/>
                          </a:solidFill>
                          <a:effectLst/>
                          <a:latin typeface="+mn-lt"/>
                          <a:ea typeface="Calibri" panose="020F0502020204030204" pitchFamily="34" charset="0"/>
                          <a:cs typeface="Calibri" panose="020F0502020204030204" pitchFamily="34" charset="0"/>
                        </a:rPr>
                        <a:t>Forms </a:t>
                      </a:r>
                      <a:r>
                        <a:rPr lang="en-ZA" sz="1500" dirty="0">
                          <a:solidFill>
                            <a:srgbClr val="000000"/>
                          </a:solidFill>
                          <a:effectLst/>
                          <a:latin typeface="+mn-lt"/>
                          <a:ea typeface="Calibri" panose="020F0502020204030204" pitchFamily="34" charset="0"/>
                          <a:cs typeface="Calibri" panose="020F0502020204030204" pitchFamily="34" charset="0"/>
                        </a:rPr>
                        <a:t>designed by the municipality to be completed for number of street </a:t>
                      </a:r>
                      <a:r>
                        <a:rPr lang="en-ZA" sz="1500" dirty="0" smtClean="0">
                          <a:solidFill>
                            <a:srgbClr val="000000"/>
                          </a:solidFill>
                          <a:effectLst/>
                          <a:latin typeface="+mn-lt"/>
                          <a:ea typeface="Calibri" panose="020F0502020204030204" pitchFamily="34" charset="0"/>
                          <a:cs typeface="Calibri" panose="020F0502020204030204" pitchFamily="34" charset="0"/>
                        </a:rPr>
                        <a:t>traders capacitated through municipal sponsored training did not have space for traders to indicate their permit numbers].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8662860"/>
                  </a:ext>
                </a:extLst>
              </a:tr>
              <a:tr h="749459">
                <a:tc>
                  <a:txBody>
                    <a:bodyPr/>
                    <a:lstStyle/>
                    <a:p>
                      <a:pPr algn="ctr">
                        <a:lnSpc>
                          <a:spcPct val="107000"/>
                        </a:lnSpc>
                        <a:spcAft>
                          <a:spcPts val="0"/>
                        </a:spcAft>
                      </a:pPr>
                      <a:r>
                        <a:rPr lang="en-ZA" sz="1500" dirty="0" smtClean="0">
                          <a:solidFill>
                            <a:srgbClr val="000000"/>
                          </a:solidFill>
                          <a:effectLst/>
                          <a:latin typeface="+mn-lt"/>
                          <a:ea typeface="Calibri" panose="020F0502020204030204" pitchFamily="34" charset="0"/>
                          <a:cs typeface="Calibri" panose="020F0502020204030204" pitchFamily="34" charset="0"/>
                        </a:rPr>
                        <a:t>1</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b="0" dirty="0">
                          <a:solidFill>
                            <a:srgbClr val="000000"/>
                          </a:solidFill>
                          <a:effectLst/>
                          <a:latin typeface="+mn-lt"/>
                          <a:ea typeface="Times New Roman" panose="02020603050405020304" pitchFamily="18" charset="0"/>
                          <a:cs typeface="Calibri" panose="020F0502020204030204" pitchFamily="34" charset="0"/>
                        </a:rPr>
                        <a:t>LED: Consistency issues noted</a:t>
                      </a:r>
                      <a:endParaRPr lang="en-ZA" sz="15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120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Reasons </a:t>
                      </a:r>
                      <a:r>
                        <a:rPr lang="en-ZA" sz="1500" dirty="0">
                          <a:solidFill>
                            <a:srgbClr val="000000"/>
                          </a:solidFill>
                          <a:effectLst/>
                          <a:latin typeface="+mn-lt"/>
                          <a:ea typeface="Times New Roman" panose="02020603050405020304" pitchFamily="18" charset="0"/>
                          <a:cs typeface="Calibri" panose="020F0502020204030204" pitchFamily="34" charset="0"/>
                        </a:rPr>
                        <a:t>for variances could not be corroborated by reliable source documentation. The insufficient POE from service providers </a:t>
                      </a:r>
                      <a:r>
                        <a:rPr lang="en-ZA" sz="1500" dirty="0" smtClean="0">
                          <a:solidFill>
                            <a:srgbClr val="000000"/>
                          </a:solidFill>
                          <a:effectLst/>
                          <a:latin typeface="+mn-lt"/>
                          <a:ea typeface="Times New Roman" panose="02020603050405020304" pitchFamily="18" charset="0"/>
                          <a:cs typeface="Calibri" panose="020F0502020204030204" pitchFamily="34" charset="0"/>
                        </a:rPr>
                        <a:t>was </a:t>
                      </a:r>
                      <a:r>
                        <a:rPr lang="en-ZA" sz="1500" dirty="0">
                          <a:solidFill>
                            <a:srgbClr val="000000"/>
                          </a:solidFill>
                          <a:effectLst/>
                          <a:latin typeface="+mn-lt"/>
                          <a:ea typeface="Times New Roman" panose="02020603050405020304" pitchFamily="18" charset="0"/>
                          <a:cs typeface="Calibri" panose="020F0502020204030204" pitchFamily="34" charset="0"/>
                        </a:rPr>
                        <a:t>not submitted for audit.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99873678"/>
                  </a:ext>
                </a:extLst>
              </a:tr>
              <a:tr h="1066344">
                <a:tc>
                  <a:txBody>
                    <a:bodyPr/>
                    <a:lstStyle/>
                    <a:p>
                      <a:pPr algn="ctr">
                        <a:lnSpc>
                          <a:spcPct val="107000"/>
                        </a:lnSpc>
                        <a:spcAft>
                          <a:spcPts val="0"/>
                        </a:spcAft>
                      </a:pPr>
                      <a:r>
                        <a:rPr lang="en-ZA" sz="1500" dirty="0" smtClean="0">
                          <a:effectLst/>
                          <a:latin typeface="+mn-lt"/>
                          <a:ea typeface="Calibri" panose="020F0502020204030204" pitchFamily="34" charset="0"/>
                          <a:cs typeface="Times New Roman" panose="02020603050405020304" pitchFamily="18" charset="0"/>
                        </a:rPr>
                        <a:t>1</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b="0" dirty="0">
                          <a:solidFill>
                            <a:srgbClr val="000000"/>
                          </a:solidFill>
                          <a:effectLst/>
                          <a:latin typeface="+mn-lt"/>
                          <a:ea typeface="Times New Roman" panose="02020603050405020304" pitchFamily="18" charset="0"/>
                          <a:cs typeface="Calibri" panose="020F0502020204030204" pitchFamily="34" charset="0"/>
                        </a:rPr>
                        <a:t>LED: Differences noted on number of street traders capacitated </a:t>
                      </a:r>
                      <a:endParaRPr lang="en-ZA" sz="15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120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AG traced </a:t>
                      </a:r>
                      <a:r>
                        <a:rPr lang="en-ZA" sz="1500" dirty="0">
                          <a:solidFill>
                            <a:srgbClr val="000000"/>
                          </a:solidFill>
                          <a:effectLst/>
                          <a:latin typeface="+mn-lt"/>
                          <a:ea typeface="Times New Roman" panose="02020603050405020304" pitchFamily="18" charset="0"/>
                          <a:cs typeface="Calibri" panose="020F0502020204030204" pitchFamily="34" charset="0"/>
                        </a:rPr>
                        <a:t>names to the training attendance registers and confirmed that they do not appear as evidence of attendance (name &amp; signature). This has resulted in a projected overstatement of 21 street traders</a:t>
                      </a:r>
                      <a:r>
                        <a:rPr lang="en-ZA" sz="1500" dirty="0" smtClean="0">
                          <a:solidFill>
                            <a:srgbClr val="000000"/>
                          </a:solidFill>
                          <a:effectLst/>
                          <a:latin typeface="+mn-lt"/>
                          <a:ea typeface="Times New Roman" panose="02020603050405020304" pitchFamily="18" charset="0"/>
                          <a:cs typeface="Calibri" panose="020F0502020204030204" pitchFamily="34" charset="0"/>
                        </a:rPr>
                        <a: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10527741"/>
                  </a:ext>
                </a:extLst>
              </a:tr>
              <a:tr h="934740">
                <a:tc rowSpan="2">
                  <a:txBody>
                    <a:bodyPr/>
                    <a:lstStyle/>
                    <a:p>
                      <a:pPr algn="ctr">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2</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a:solidFill>
                            <a:srgbClr val="000000"/>
                          </a:solidFill>
                          <a:effectLst/>
                          <a:latin typeface="+mn-lt"/>
                          <a:ea typeface="Times New Roman" panose="02020603050405020304" pitchFamily="18" charset="0"/>
                          <a:cs typeface="Calibri" panose="020F0502020204030204" pitchFamily="34" charset="0"/>
                        </a:rPr>
                        <a:t>LED: Issues noted on LED 02 </a:t>
                      </a:r>
                      <a:endParaRPr lang="en-ZA"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The </a:t>
                      </a:r>
                      <a:r>
                        <a:rPr lang="en-ZA" sz="1500" dirty="0">
                          <a:solidFill>
                            <a:srgbClr val="000000"/>
                          </a:solidFill>
                          <a:effectLst/>
                          <a:latin typeface="+mn-lt"/>
                          <a:ea typeface="Times New Roman" panose="02020603050405020304" pitchFamily="18" charset="0"/>
                          <a:cs typeface="Calibri" panose="020F0502020204030204" pitchFamily="34" charset="0"/>
                        </a:rPr>
                        <a:t>municipality has reported </a:t>
                      </a:r>
                      <a:r>
                        <a:rPr lang="en-ZA" sz="1500" dirty="0" smtClean="0">
                          <a:solidFill>
                            <a:srgbClr val="000000"/>
                          </a:solidFill>
                          <a:effectLst/>
                          <a:latin typeface="+mn-lt"/>
                          <a:ea typeface="Times New Roman" panose="02020603050405020304" pitchFamily="18" charset="0"/>
                          <a:cs typeface="Calibri" panose="020F0502020204030204" pitchFamily="34" charset="0"/>
                        </a:rPr>
                        <a:t>beneficiaries </a:t>
                      </a:r>
                      <a:r>
                        <a:rPr lang="en-ZA" sz="1500" dirty="0">
                          <a:solidFill>
                            <a:srgbClr val="000000"/>
                          </a:solidFill>
                          <a:effectLst/>
                          <a:latin typeface="+mn-lt"/>
                          <a:ea typeface="Times New Roman" panose="02020603050405020304" pitchFamily="18" charset="0"/>
                          <a:cs typeface="Calibri" panose="020F0502020204030204" pitchFamily="34" charset="0"/>
                        </a:rPr>
                        <a:t>who did not have valid employment contacts in the current financial year.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35397881"/>
                  </a:ext>
                </a:extLst>
              </a:tr>
              <a:tr h="934740">
                <a:tc vMerge="1">
                  <a:txBody>
                    <a:bodyPr/>
                    <a:lstStyle/>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a:solidFill>
                            <a:srgbClr val="000000"/>
                          </a:solidFill>
                          <a:effectLst/>
                          <a:latin typeface="+mn-lt"/>
                          <a:ea typeface="Times New Roman" panose="02020603050405020304" pitchFamily="18" charset="0"/>
                          <a:cs typeface="Calibri" panose="020F0502020204030204" pitchFamily="34" charset="0"/>
                        </a:rPr>
                        <a:t>LED: Issues noted on LED 02 </a:t>
                      </a:r>
                      <a:endParaRPr lang="en-ZA"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AG noted beneficiaries </a:t>
                      </a:r>
                      <a:r>
                        <a:rPr lang="en-ZA" sz="1500" dirty="0">
                          <a:solidFill>
                            <a:srgbClr val="000000"/>
                          </a:solidFill>
                          <a:effectLst/>
                          <a:latin typeface="+mn-lt"/>
                          <a:ea typeface="Times New Roman" panose="02020603050405020304" pitchFamily="18" charset="0"/>
                          <a:cs typeface="Calibri" panose="020F0502020204030204" pitchFamily="34" charset="0"/>
                        </a:rPr>
                        <a:t>from the monthly attendance registers that are not reported on the EPWP reporting system</a:t>
                      </a:r>
                      <a:r>
                        <a:rPr lang="en-ZA" sz="1500" dirty="0" smtClean="0">
                          <a:solidFill>
                            <a:srgbClr val="000000"/>
                          </a:solidFill>
                          <a:effectLst/>
                          <a:latin typeface="+mn-lt"/>
                          <a:ea typeface="Times New Roman" panose="02020603050405020304" pitchFamily="18" charset="0"/>
                          <a:cs typeface="Calibri" panose="020F0502020204030204" pitchFamily="34" charset="0"/>
                        </a:rPr>
                        <a: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smtClean="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64776868"/>
                  </a:ext>
                </a:extLst>
              </a:tr>
            </a:tbl>
          </a:graphicData>
        </a:graphic>
      </p:graphicFrame>
    </p:spTree>
    <p:extLst>
      <p:ext uri="{BB962C8B-B14F-4D97-AF65-F5344CB8AC3E}">
        <p14:creationId xmlns:p14="http://schemas.microsoft.com/office/powerpoint/2010/main" xmlns="" val="2600548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700"/>
            <a:ext cx="7391400" cy="749300"/>
          </a:xfrm>
        </p:spPr>
        <p:txBody>
          <a:bodyPr/>
          <a:lstStyle/>
          <a:p>
            <a:r>
              <a:rPr lang="en-ZA" sz="3200" b="1" dirty="0" smtClean="0">
                <a:latin typeface="Arial Black" panose="020B0A04020102020204" pitchFamily="34" charset="0"/>
              </a:rPr>
              <a:t>FINDINGS ON PREDETERMINED OBJECTIVES</a:t>
            </a:r>
            <a:endParaRPr lang="en-ZA" sz="3200" b="1" dirty="0">
              <a:latin typeface="Arial Black" panose="020B0A04020102020204" pitchFamily="34" charset="0"/>
            </a:endParaRPr>
          </a:p>
        </p:txBody>
      </p:sp>
      <p:graphicFrame>
        <p:nvGraphicFramePr>
          <p:cNvPr id="4" name="Content Placeholder 3"/>
          <p:cNvGraphicFramePr>
            <a:graphicFrameLocks noGrp="1"/>
          </p:cNvGraphicFramePr>
          <p:nvPr>
            <p:ph idx="1"/>
            <p:extLst/>
          </p:nvPr>
        </p:nvGraphicFramePr>
        <p:xfrm>
          <a:off x="0" y="762000"/>
          <a:ext cx="9144000" cy="7368182"/>
        </p:xfrm>
        <a:graphic>
          <a:graphicData uri="http://schemas.openxmlformats.org/drawingml/2006/table">
            <a:tbl>
              <a:tblPr firstRow="1" bandRow="1">
                <a:tableStyleId>{5C22544A-7EE6-4342-B048-85BDC9FD1C3A}</a:tableStyleId>
              </a:tblPr>
              <a:tblGrid>
                <a:gridCol w="982413">
                  <a:extLst>
                    <a:ext uri="{9D8B030D-6E8A-4147-A177-3AD203B41FA5}">
                      <a16:colId xmlns:a16="http://schemas.microsoft.com/office/drawing/2014/main" xmlns="" val="746354144"/>
                    </a:ext>
                  </a:extLst>
                </a:gridCol>
                <a:gridCol w="3208587">
                  <a:extLst>
                    <a:ext uri="{9D8B030D-6E8A-4147-A177-3AD203B41FA5}">
                      <a16:colId xmlns:a16="http://schemas.microsoft.com/office/drawing/2014/main" xmlns="" val="904577191"/>
                    </a:ext>
                  </a:extLst>
                </a:gridCol>
                <a:gridCol w="3352800">
                  <a:extLst>
                    <a:ext uri="{9D8B030D-6E8A-4147-A177-3AD203B41FA5}">
                      <a16:colId xmlns:a16="http://schemas.microsoft.com/office/drawing/2014/main" xmlns="" val="4083582338"/>
                    </a:ext>
                  </a:extLst>
                </a:gridCol>
                <a:gridCol w="1600200">
                  <a:extLst>
                    <a:ext uri="{9D8B030D-6E8A-4147-A177-3AD203B41FA5}">
                      <a16:colId xmlns:a16="http://schemas.microsoft.com/office/drawing/2014/main" xmlns="" val="2497811734"/>
                    </a:ext>
                  </a:extLst>
                </a:gridCol>
              </a:tblGrid>
              <a:tr h="376982">
                <a:tc>
                  <a:txBody>
                    <a:bodyPr/>
                    <a:lstStyle/>
                    <a:p>
                      <a:pPr algn="ctr"/>
                      <a:r>
                        <a:rPr lang="en-ZA" sz="1400" b="1" kern="1200" dirty="0" smtClean="0">
                          <a:solidFill>
                            <a:schemeClr val="lt1"/>
                          </a:solidFill>
                          <a:effectLst/>
                          <a:latin typeface="+mn-lt"/>
                          <a:ea typeface="+mn-ea"/>
                          <a:cs typeface="+mn-cs"/>
                        </a:rPr>
                        <a:t>NUMBER</a:t>
                      </a:r>
                      <a:endParaRPr lang="en-ZA" sz="14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effectLst/>
                          <a:latin typeface="+mn-lt"/>
                          <a:ea typeface="+mn-ea"/>
                          <a:cs typeface="+mn-cs"/>
                        </a:rPr>
                        <a:t>QUERY DESCRIPTION</a:t>
                      </a:r>
                    </a:p>
                  </a:txBody>
                  <a:tcPr/>
                </a:tc>
                <a:tc>
                  <a:txBody>
                    <a:bodyPr/>
                    <a:lstStyle/>
                    <a:p>
                      <a:pPr algn="ctr"/>
                      <a:r>
                        <a:rPr lang="en-ZA" sz="1400" b="1" kern="1200" dirty="0" smtClean="0">
                          <a:solidFill>
                            <a:schemeClr val="lt1"/>
                          </a:solidFill>
                          <a:effectLst/>
                          <a:latin typeface="+mn-lt"/>
                          <a:ea typeface="+mn-ea"/>
                          <a:cs typeface="+mn-cs"/>
                        </a:rPr>
                        <a:t>FINDING</a:t>
                      </a:r>
                      <a:endParaRPr lang="en-ZA" sz="1400" dirty="0">
                        <a:latin typeface="+mn-lt"/>
                      </a:endParaRPr>
                    </a:p>
                  </a:txBody>
                  <a:tcPr/>
                </a:tc>
                <a:tc>
                  <a:txBody>
                    <a:bodyPr/>
                    <a:lstStyle/>
                    <a:p>
                      <a:pPr algn="ctr"/>
                      <a:r>
                        <a:rPr lang="en-ZA" sz="1400" dirty="0" smtClean="0">
                          <a:latin typeface="+mn-lt"/>
                        </a:rPr>
                        <a:t>PROGRESS IN RESOLVING </a:t>
                      </a:r>
                      <a:r>
                        <a:rPr lang="en-ZA" sz="1400" baseline="0" dirty="0" smtClean="0">
                          <a:latin typeface="+mn-lt"/>
                        </a:rPr>
                        <a:t>FINDINGS </a:t>
                      </a:r>
                      <a:r>
                        <a:rPr lang="en-ZA" sz="1400" dirty="0" smtClean="0">
                          <a:latin typeface="+mn-lt"/>
                        </a:rPr>
                        <a:t> </a:t>
                      </a:r>
                      <a:endParaRPr lang="en-ZA" sz="1400" dirty="0">
                        <a:latin typeface="+mn-lt"/>
                      </a:endParaRPr>
                    </a:p>
                  </a:txBody>
                  <a:tcPr/>
                </a:tc>
                <a:extLst>
                  <a:ext uri="{0D108BD9-81ED-4DB2-BD59-A6C34878D82A}">
                    <a16:rowId xmlns:a16="http://schemas.microsoft.com/office/drawing/2014/main" xmlns="" val="81611761"/>
                  </a:ext>
                </a:extLst>
              </a:tr>
              <a:tr h="1243265">
                <a:tc rowSpan="6">
                  <a:txBody>
                    <a:bodyPr/>
                    <a:lstStyle/>
                    <a:p>
                      <a:pPr algn="ctr">
                        <a:lnSpc>
                          <a:spcPct val="107000"/>
                        </a:lnSpc>
                        <a:spcAft>
                          <a:spcPts val="0"/>
                        </a:spcAft>
                      </a:pPr>
                      <a:r>
                        <a:rPr lang="en-ZA" sz="1500" smtClean="0">
                          <a:effectLst/>
                          <a:latin typeface="+mn-lt"/>
                          <a:ea typeface="Calibri" panose="020F0502020204030204" pitchFamily="34" charset="0"/>
                          <a:cs typeface="Times New Roman" panose="02020603050405020304" pitchFamily="18" charset="0"/>
                        </a:rPr>
                        <a:t>6</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LED: Differences noted on number of street traders capacitated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120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Some names </a:t>
                      </a:r>
                      <a:r>
                        <a:rPr lang="en-ZA" sz="1500" dirty="0">
                          <a:solidFill>
                            <a:srgbClr val="000000"/>
                          </a:solidFill>
                          <a:effectLst/>
                          <a:latin typeface="+mn-lt"/>
                          <a:ea typeface="Times New Roman" panose="02020603050405020304" pitchFamily="18" charset="0"/>
                          <a:cs typeface="Calibri" panose="020F0502020204030204" pitchFamily="34" charset="0"/>
                        </a:rPr>
                        <a:t>were recorded in the attendance registers with no permit numbers. </a:t>
                      </a:r>
                      <a:r>
                        <a:rPr lang="en-ZA" sz="1500" dirty="0" smtClean="0">
                          <a:solidFill>
                            <a:srgbClr val="000000"/>
                          </a:solidFill>
                          <a:effectLst/>
                          <a:latin typeface="+mn-lt"/>
                          <a:ea typeface="Times New Roman" panose="02020603050405020304" pitchFamily="18" charset="0"/>
                          <a:cs typeface="Calibri" panose="020F0502020204030204" pitchFamily="34" charset="0"/>
                        </a:rPr>
                        <a:t>It</a:t>
                      </a:r>
                      <a:r>
                        <a:rPr lang="en-ZA" sz="1500" dirty="0">
                          <a:solidFill>
                            <a:srgbClr val="000000"/>
                          </a:solidFill>
                          <a:effectLst/>
                          <a:latin typeface="+mn-lt"/>
                          <a:ea typeface="Times New Roman" panose="02020603050405020304" pitchFamily="18" charset="0"/>
                          <a:cs typeface="Calibri" panose="020F0502020204030204" pitchFamily="34" charset="0"/>
                        </a:rPr>
                        <a:t>, therefore, </a:t>
                      </a:r>
                      <a:r>
                        <a:rPr lang="en-ZA" sz="1500" dirty="0" smtClean="0">
                          <a:solidFill>
                            <a:srgbClr val="000000"/>
                          </a:solidFill>
                          <a:effectLst/>
                          <a:latin typeface="+mn-lt"/>
                          <a:ea typeface="Times New Roman" panose="02020603050405020304" pitchFamily="18" charset="0"/>
                          <a:cs typeface="Calibri" panose="020F0502020204030204" pitchFamily="34" charset="0"/>
                        </a:rPr>
                        <a:t>could</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 not</a:t>
                      </a:r>
                      <a:r>
                        <a:rPr lang="en-ZA" sz="1500" dirty="0" smtClean="0">
                          <a:solidFill>
                            <a:srgbClr val="000000"/>
                          </a:solidFill>
                          <a:effectLst/>
                          <a:latin typeface="+mn-lt"/>
                          <a:ea typeface="Times New Roman" panose="02020603050405020304" pitchFamily="18" charset="0"/>
                          <a:cs typeface="Calibri" panose="020F0502020204030204" pitchFamily="34" charset="0"/>
                        </a:rPr>
                        <a:t> </a:t>
                      </a:r>
                      <a:r>
                        <a:rPr lang="en-ZA" sz="1500" dirty="0">
                          <a:solidFill>
                            <a:srgbClr val="000000"/>
                          </a:solidFill>
                          <a:effectLst/>
                          <a:latin typeface="+mn-lt"/>
                          <a:ea typeface="Times New Roman" panose="02020603050405020304" pitchFamily="18" charset="0"/>
                          <a:cs typeface="Calibri" panose="020F0502020204030204" pitchFamily="34" charset="0"/>
                        </a:rPr>
                        <a:t>be satisfactorily concluded that they are valid street </a:t>
                      </a:r>
                      <a:r>
                        <a:rPr lang="en-ZA" sz="1500" dirty="0" smtClean="0">
                          <a:solidFill>
                            <a:srgbClr val="000000"/>
                          </a:solidFill>
                          <a:effectLst/>
                          <a:latin typeface="+mn-lt"/>
                          <a:ea typeface="Times New Roman" panose="02020603050405020304" pitchFamily="18" charset="0"/>
                          <a:cs typeface="Calibri" panose="020F0502020204030204" pitchFamily="34" charset="0"/>
                        </a:rPr>
                        <a:t>traders.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8662860"/>
                  </a:ext>
                </a:extLst>
              </a:tr>
              <a:tr h="994612">
                <a:tc vMerge="1">
                  <a:txBody>
                    <a:bodyPr/>
                    <a:lstStyle/>
                    <a:p>
                      <a:pPr algn="just">
                        <a:lnSpc>
                          <a:spcPct val="107000"/>
                        </a:lnSpc>
                        <a:spcAft>
                          <a:spcPts val="0"/>
                        </a:spcAft>
                      </a:pPr>
                      <a:endParaRPr lang="en-ZA" sz="14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a:solidFill>
                            <a:srgbClr val="000000"/>
                          </a:solidFill>
                          <a:effectLst/>
                          <a:latin typeface="+mn-lt"/>
                          <a:ea typeface="Times New Roman" panose="02020603050405020304" pitchFamily="18" charset="0"/>
                          <a:cs typeface="Calibri" panose="020F0502020204030204" pitchFamily="34" charset="0"/>
                        </a:rPr>
                        <a:t>LED: Differences noted on number of street traders capacitated </a:t>
                      </a:r>
                      <a:endParaRPr lang="en-ZA"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1200"/>
                        </a:spcAft>
                        <a:buClrTx/>
                        <a:buSzTx/>
                        <a:buFontTx/>
                        <a:buNone/>
                        <a:tabLst/>
                        <a:defRPr/>
                      </a:pPr>
                      <a:r>
                        <a:rPr lang="en-ZA" sz="1500" dirty="0" smtClean="0">
                          <a:solidFill>
                            <a:srgbClr val="000000"/>
                          </a:solidFill>
                          <a:effectLst/>
                          <a:latin typeface="+mn-lt"/>
                          <a:ea typeface="Times New Roman" panose="02020603050405020304" pitchFamily="18" charset="0"/>
                          <a:cs typeface="Calibri" panose="020F0502020204030204" pitchFamily="34" charset="0"/>
                        </a:rPr>
                        <a:t>Incomplete reported information </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a:t>
                      </a:r>
                      <a:r>
                        <a:rPr lang="en-ZA" sz="1500" dirty="0" smtClean="0">
                          <a:solidFill>
                            <a:srgbClr val="000000"/>
                          </a:solidFill>
                          <a:effectLst/>
                          <a:latin typeface="+mn-lt"/>
                          <a:ea typeface="Times New Roman" panose="02020603050405020304" pitchFamily="18" charset="0"/>
                          <a:cs typeface="Calibri" panose="020F0502020204030204" pitchFamily="34" charset="0"/>
                        </a:rPr>
                        <a:t>people were </a:t>
                      </a:r>
                      <a:r>
                        <a:rPr lang="en-ZA" sz="1500" dirty="0">
                          <a:solidFill>
                            <a:srgbClr val="000000"/>
                          </a:solidFill>
                          <a:effectLst/>
                          <a:latin typeface="+mn-lt"/>
                          <a:ea typeface="Times New Roman" panose="02020603050405020304" pitchFamily="18" charset="0"/>
                          <a:cs typeface="Calibri" panose="020F0502020204030204" pitchFamily="34" charset="0"/>
                        </a:rPr>
                        <a:t>selected from </a:t>
                      </a:r>
                      <a:r>
                        <a:rPr lang="en-ZA" sz="1500" dirty="0" smtClean="0">
                          <a:solidFill>
                            <a:srgbClr val="000000"/>
                          </a:solidFill>
                          <a:effectLst/>
                          <a:latin typeface="+mn-lt"/>
                          <a:ea typeface="Times New Roman" panose="02020603050405020304" pitchFamily="18" charset="0"/>
                          <a:cs typeface="Calibri" panose="020F0502020204030204" pitchFamily="34" charset="0"/>
                        </a:rPr>
                        <a:t>the attendance </a:t>
                      </a:r>
                      <a:r>
                        <a:rPr lang="en-ZA" sz="1500" dirty="0">
                          <a:solidFill>
                            <a:srgbClr val="000000"/>
                          </a:solidFill>
                          <a:effectLst/>
                          <a:latin typeface="+mn-lt"/>
                          <a:ea typeface="Times New Roman" panose="02020603050405020304" pitchFamily="18" charset="0"/>
                          <a:cs typeface="Calibri" panose="020F0502020204030204" pitchFamily="34" charset="0"/>
                        </a:rPr>
                        <a:t>registers and traced to the consolidated listing and it was noted that they were not recorded</a:t>
                      </a:r>
                      <a:r>
                        <a:rPr lang="en-ZA" sz="1500" dirty="0" smtClean="0">
                          <a:solidFill>
                            <a:srgbClr val="000000"/>
                          </a:solidFill>
                          <a:effectLst/>
                          <a:latin typeface="+mn-lt"/>
                          <a:ea typeface="Times New Roman" panose="02020603050405020304" pitchFamily="18" charset="0"/>
                          <a:cs typeface="Calibri" panose="020F0502020204030204" pitchFamily="34" charset="0"/>
                        </a:rPr>
                        <a:t>.]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99873678"/>
                  </a:ext>
                </a:extLst>
              </a:tr>
              <a:tr h="745959">
                <a:tc vMerge="1">
                  <a:txBody>
                    <a:bodyPr/>
                    <a:lstStyle/>
                    <a:p>
                      <a:pPr algn="just">
                        <a:lnSpc>
                          <a:spcPct val="107000"/>
                        </a:lnSpc>
                        <a:spcAft>
                          <a:spcPts val="0"/>
                        </a:spcAft>
                      </a:pPr>
                      <a:endParaRPr lang="en-ZA" sz="14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LED: Differences noted on number of job opportunities created through municipal sponsored trading</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No </a:t>
                      </a:r>
                      <a:r>
                        <a:rPr lang="en-ZA" sz="1500" dirty="0">
                          <a:solidFill>
                            <a:srgbClr val="000000"/>
                          </a:solidFill>
                          <a:effectLst/>
                          <a:latin typeface="+mn-lt"/>
                          <a:ea typeface="Times New Roman" panose="02020603050405020304" pitchFamily="18" charset="0"/>
                          <a:cs typeface="Calibri" panose="020F0502020204030204" pitchFamily="34" charset="0"/>
                        </a:rPr>
                        <a:t>permits were noted on the POE submitted </a:t>
                      </a:r>
                      <a:r>
                        <a:rPr lang="en-ZA" sz="1500" dirty="0" smtClean="0">
                          <a:solidFill>
                            <a:srgbClr val="000000"/>
                          </a:solidFill>
                          <a:effectLst/>
                          <a:latin typeface="+mn-lt"/>
                          <a:ea typeface="Times New Roman" panose="02020603050405020304" pitchFamily="18" charset="0"/>
                          <a:cs typeface="Calibri" panose="020F0502020204030204" pitchFamily="34" charset="0"/>
                        </a:rPr>
                        <a:t>and </a:t>
                      </a:r>
                      <a:r>
                        <a:rPr lang="en-ZA" sz="1500" dirty="0">
                          <a:solidFill>
                            <a:srgbClr val="000000"/>
                          </a:solidFill>
                          <a:effectLst/>
                          <a:latin typeface="+mn-lt"/>
                          <a:ea typeface="Times New Roman" panose="02020603050405020304" pitchFamily="18" charset="0"/>
                          <a:cs typeface="Calibri" panose="020F0502020204030204" pitchFamily="34" charset="0"/>
                        </a:rPr>
                        <a:t>therefore it could not be confirmed if the signatory was a valid trader</a:t>
                      </a:r>
                      <a:r>
                        <a:rPr lang="en-ZA" sz="1500" dirty="0" smtClean="0">
                          <a:solidFill>
                            <a:srgbClr val="000000"/>
                          </a:solidFill>
                          <a:effectLst/>
                          <a:latin typeface="+mn-lt"/>
                          <a:ea typeface="Times New Roman" panose="02020603050405020304" pitchFamily="18" charset="0"/>
                          <a:cs typeface="Calibri" panose="020F0502020204030204" pitchFamily="34" charset="0"/>
                        </a:rPr>
                        <a: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10527741"/>
                  </a:ext>
                </a:extLst>
              </a:tr>
              <a:tr h="994612">
                <a:tc vMerge="1">
                  <a:txBody>
                    <a:bodyPr/>
                    <a:lstStyle/>
                    <a:p>
                      <a:pPr algn="just">
                        <a:lnSpc>
                          <a:spcPct val="107000"/>
                        </a:lnSpc>
                        <a:spcAft>
                          <a:spcPts val="0"/>
                        </a:spcAft>
                      </a:pPr>
                      <a:endParaRPr lang="en-ZA" sz="14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LED: Differences noted on number of job opportunities created through municipal sponsored trading</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1200"/>
                        </a:spcAft>
                        <a:buClrTx/>
                        <a:buSzTx/>
                        <a:buFontTx/>
                        <a:buNone/>
                        <a:tabLst/>
                        <a:defRPr/>
                      </a:pPr>
                      <a:r>
                        <a:rPr lang="en-ZA" sz="1500" dirty="0" smtClean="0">
                          <a:solidFill>
                            <a:srgbClr val="000000"/>
                          </a:solidFill>
                          <a:effectLst/>
                          <a:latin typeface="+mn-lt"/>
                          <a:ea typeface="Times New Roman" panose="02020603050405020304" pitchFamily="18" charset="0"/>
                          <a:cs typeface="Calibri" panose="020F0502020204030204" pitchFamily="34" charset="0"/>
                        </a:rPr>
                        <a:t>Incomplete reported performance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 [p</a:t>
                      </a:r>
                      <a:r>
                        <a:rPr lang="en-ZA" sz="1500" dirty="0" smtClean="0">
                          <a:solidFill>
                            <a:srgbClr val="000000"/>
                          </a:solidFill>
                          <a:effectLst/>
                          <a:latin typeface="+mn-lt"/>
                          <a:ea typeface="Times New Roman" panose="02020603050405020304" pitchFamily="18" charset="0"/>
                          <a:cs typeface="Calibri" panose="020F0502020204030204" pitchFamily="34" charset="0"/>
                        </a:rPr>
                        <a:t>eople </a:t>
                      </a:r>
                      <a:r>
                        <a:rPr lang="en-ZA" sz="1500" dirty="0">
                          <a:solidFill>
                            <a:srgbClr val="000000"/>
                          </a:solidFill>
                          <a:effectLst/>
                          <a:latin typeface="+mn-lt"/>
                          <a:ea typeface="Times New Roman" panose="02020603050405020304" pitchFamily="18" charset="0"/>
                          <a:cs typeface="Calibri" panose="020F0502020204030204" pitchFamily="34" charset="0"/>
                        </a:rPr>
                        <a:t>were obtained from attendance registers and traced to the consolidated listing and it was noted that they were not </a:t>
                      </a:r>
                      <a:r>
                        <a:rPr lang="en-ZA" sz="1500" dirty="0" smtClean="0">
                          <a:solidFill>
                            <a:srgbClr val="000000"/>
                          </a:solidFill>
                          <a:effectLst/>
                          <a:latin typeface="+mn-lt"/>
                          <a:ea typeface="Times New Roman" panose="02020603050405020304" pitchFamily="18" charset="0"/>
                          <a:cs typeface="Calibri" panose="020F0502020204030204" pitchFamily="34" charset="0"/>
                        </a:rPr>
                        <a:t>recorded].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smtClean="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400285"/>
                  </a:ext>
                </a:extLst>
              </a:tr>
              <a:tr h="994612">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LED: Differences noted on Number of tourism and investment promotion trade shows attended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In the attendance registers,</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 </a:t>
                      </a:r>
                      <a:r>
                        <a:rPr lang="en-ZA" sz="1500" dirty="0" smtClean="0">
                          <a:solidFill>
                            <a:srgbClr val="000000"/>
                          </a:solidFill>
                          <a:effectLst/>
                          <a:latin typeface="+mn-lt"/>
                          <a:ea typeface="Times New Roman" panose="02020603050405020304" pitchFamily="18" charset="0"/>
                          <a:cs typeface="Calibri" panose="020F0502020204030204" pitchFamily="34" charset="0"/>
                        </a:rPr>
                        <a:t>no </a:t>
                      </a:r>
                      <a:r>
                        <a:rPr lang="en-ZA" sz="1500" dirty="0">
                          <a:solidFill>
                            <a:srgbClr val="000000"/>
                          </a:solidFill>
                          <a:effectLst/>
                          <a:latin typeface="+mn-lt"/>
                          <a:ea typeface="Times New Roman" panose="02020603050405020304" pitchFamily="18" charset="0"/>
                          <a:cs typeface="Calibri" panose="020F0502020204030204" pitchFamily="34" charset="0"/>
                        </a:rPr>
                        <a:t>employees of the municipality were noted to have attended as no employee numbers were documented in the </a:t>
                      </a:r>
                      <a:r>
                        <a:rPr lang="en-ZA" sz="1500" dirty="0" smtClean="0">
                          <a:solidFill>
                            <a:srgbClr val="000000"/>
                          </a:solidFill>
                          <a:effectLst/>
                          <a:latin typeface="+mn-lt"/>
                          <a:ea typeface="Times New Roman" panose="02020603050405020304" pitchFamily="18" charset="0"/>
                          <a:cs typeface="Calibri" panose="020F0502020204030204" pitchFamily="34" charset="0"/>
                        </a:rPr>
                        <a:t>registers.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63320939"/>
                  </a:ext>
                </a:extLst>
              </a:tr>
              <a:tr h="745959">
                <a:tc vMerge="1">
                  <a:txBody>
                    <a:bodyPr/>
                    <a:lstStyle/>
                    <a:p>
                      <a:pPr algn="just">
                        <a:lnSpc>
                          <a:spcPct val="107000"/>
                        </a:lnSpc>
                        <a:spcAft>
                          <a:spcPts val="0"/>
                        </a:spcAft>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LED: Differences noted on Number of tourism and investment promotion trade shows attended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This </a:t>
                      </a:r>
                      <a:r>
                        <a:rPr lang="en-ZA" sz="1500" dirty="0">
                          <a:solidFill>
                            <a:srgbClr val="000000"/>
                          </a:solidFill>
                          <a:effectLst/>
                          <a:latin typeface="+mn-lt"/>
                          <a:ea typeface="Times New Roman" panose="02020603050405020304" pitchFamily="18" charset="0"/>
                          <a:cs typeface="Calibri" panose="020F0502020204030204" pitchFamily="34" charset="0"/>
                        </a:rPr>
                        <a:t>resulted in a factual overstatement of the reported performance by six </a:t>
                      </a:r>
                      <a:r>
                        <a:rPr lang="en-ZA" sz="1500" dirty="0" smtClean="0">
                          <a:solidFill>
                            <a:srgbClr val="000000"/>
                          </a:solidFill>
                          <a:effectLst/>
                          <a:latin typeface="+mn-lt"/>
                          <a:ea typeface="Times New Roman" panose="02020603050405020304" pitchFamily="18" charset="0"/>
                          <a:cs typeface="Calibri" panose="020F0502020204030204" pitchFamily="34" charset="0"/>
                        </a:rPr>
                        <a:t>shows.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Resolve</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55599175"/>
                  </a:ext>
                </a:extLst>
              </a:tr>
            </a:tbl>
          </a:graphicData>
        </a:graphic>
      </p:graphicFrame>
    </p:spTree>
    <p:extLst>
      <p:ext uri="{BB962C8B-B14F-4D97-AF65-F5344CB8AC3E}">
        <p14:creationId xmlns:p14="http://schemas.microsoft.com/office/powerpoint/2010/main" xmlns="" val="1997576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700"/>
            <a:ext cx="7391400" cy="825500"/>
          </a:xfrm>
        </p:spPr>
        <p:txBody>
          <a:bodyPr/>
          <a:lstStyle/>
          <a:p>
            <a:r>
              <a:rPr lang="en-ZA" sz="3200" b="1" dirty="0" smtClean="0">
                <a:latin typeface="Arial Black" panose="020B0A04020102020204" pitchFamily="34" charset="0"/>
              </a:rPr>
              <a:t>FINDINGS ON PREDETERMINED OBJECTIVES</a:t>
            </a:r>
            <a:endParaRPr lang="en-ZA" sz="3200" b="1" dirty="0">
              <a:latin typeface="Arial Black" panose="020B0A04020102020204" pitchFamily="34" charset="0"/>
            </a:endParaRPr>
          </a:p>
        </p:txBody>
      </p:sp>
      <p:graphicFrame>
        <p:nvGraphicFramePr>
          <p:cNvPr id="4" name="Content Placeholder 3"/>
          <p:cNvGraphicFramePr>
            <a:graphicFrameLocks noGrp="1"/>
          </p:cNvGraphicFramePr>
          <p:nvPr>
            <p:ph idx="1"/>
            <p:extLst/>
          </p:nvPr>
        </p:nvGraphicFramePr>
        <p:xfrm>
          <a:off x="0" y="838200"/>
          <a:ext cx="9144000" cy="681532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xmlns="" val="746354144"/>
                    </a:ext>
                  </a:extLst>
                </a:gridCol>
                <a:gridCol w="2187665">
                  <a:extLst>
                    <a:ext uri="{9D8B030D-6E8A-4147-A177-3AD203B41FA5}">
                      <a16:colId xmlns:a16="http://schemas.microsoft.com/office/drawing/2014/main" xmlns="" val="904577191"/>
                    </a:ext>
                  </a:extLst>
                </a:gridCol>
                <a:gridCol w="4746535">
                  <a:extLst>
                    <a:ext uri="{9D8B030D-6E8A-4147-A177-3AD203B41FA5}">
                      <a16:colId xmlns:a16="http://schemas.microsoft.com/office/drawing/2014/main" xmlns="" val="4083582338"/>
                    </a:ext>
                  </a:extLst>
                </a:gridCol>
                <a:gridCol w="1219200">
                  <a:extLst>
                    <a:ext uri="{9D8B030D-6E8A-4147-A177-3AD203B41FA5}">
                      <a16:colId xmlns:a16="http://schemas.microsoft.com/office/drawing/2014/main" xmlns="" val="2497811734"/>
                    </a:ext>
                  </a:extLst>
                </a:gridCol>
              </a:tblGrid>
              <a:tr h="370840">
                <a:tc>
                  <a:txBody>
                    <a:bodyPr/>
                    <a:lstStyle/>
                    <a:p>
                      <a:pPr algn="ctr"/>
                      <a:r>
                        <a:rPr lang="en-ZA" sz="1400" b="1" kern="1200" dirty="0" smtClean="0">
                          <a:solidFill>
                            <a:schemeClr val="lt1"/>
                          </a:solidFill>
                          <a:effectLst/>
                          <a:latin typeface="+mn-lt"/>
                          <a:ea typeface="+mn-ea"/>
                          <a:cs typeface="+mn-cs"/>
                        </a:rPr>
                        <a:t>NUMBER</a:t>
                      </a:r>
                      <a:endParaRPr lang="en-ZA" sz="14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effectLst/>
                          <a:latin typeface="+mn-lt"/>
                          <a:ea typeface="+mn-ea"/>
                          <a:cs typeface="+mn-cs"/>
                        </a:rPr>
                        <a:t>QUERY DESCRIPTION</a:t>
                      </a:r>
                    </a:p>
                  </a:txBody>
                  <a:tcPr/>
                </a:tc>
                <a:tc>
                  <a:txBody>
                    <a:bodyPr/>
                    <a:lstStyle/>
                    <a:p>
                      <a:pPr algn="ctr"/>
                      <a:r>
                        <a:rPr lang="en-ZA" sz="1400" b="1" kern="1200" dirty="0" smtClean="0">
                          <a:solidFill>
                            <a:schemeClr val="lt1"/>
                          </a:solidFill>
                          <a:effectLst/>
                          <a:latin typeface="+mn-lt"/>
                          <a:ea typeface="+mn-ea"/>
                          <a:cs typeface="+mn-cs"/>
                        </a:rPr>
                        <a:t>FINDING</a:t>
                      </a:r>
                      <a:endParaRPr lang="en-ZA" sz="14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mn-lt"/>
                        </a:rPr>
                        <a:t>PROGRESS IN RESOLVING </a:t>
                      </a:r>
                      <a:r>
                        <a:rPr lang="en-ZA" sz="1400" baseline="0" dirty="0" smtClean="0">
                          <a:latin typeface="+mn-lt"/>
                        </a:rPr>
                        <a:t>FINDINGS </a:t>
                      </a:r>
                      <a:r>
                        <a:rPr lang="en-ZA" sz="1400" dirty="0" smtClean="0">
                          <a:latin typeface="+mn-lt"/>
                        </a:rPr>
                        <a:t>  </a:t>
                      </a:r>
                      <a:endParaRPr lang="en-ZA" sz="1400" dirty="0">
                        <a:latin typeface="+mn-lt"/>
                      </a:endParaRPr>
                    </a:p>
                  </a:txBody>
                  <a:tcPr/>
                </a:tc>
                <a:extLst>
                  <a:ext uri="{0D108BD9-81ED-4DB2-BD59-A6C34878D82A}">
                    <a16:rowId xmlns:a16="http://schemas.microsoft.com/office/drawing/2014/main" xmlns="" val="81611761"/>
                  </a:ext>
                </a:extLst>
              </a:tr>
              <a:tr h="370840">
                <a:tc>
                  <a:txBody>
                    <a:bodyPr/>
                    <a:lstStyle/>
                    <a:p>
                      <a:pPr algn="ctr">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1</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BSD: Consistency issues noted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T</a:t>
                      </a:r>
                      <a:r>
                        <a:rPr lang="en-ZA" sz="1500" dirty="0" smtClean="0">
                          <a:solidFill>
                            <a:srgbClr val="000000"/>
                          </a:solidFill>
                          <a:effectLst/>
                          <a:latin typeface="+mn-lt"/>
                          <a:ea typeface="Times New Roman" panose="02020603050405020304" pitchFamily="18" charset="0"/>
                          <a:cs typeface="Calibri" panose="020F0502020204030204" pitchFamily="34" charset="0"/>
                        </a:rPr>
                        <a:t>hrough </a:t>
                      </a:r>
                      <a:r>
                        <a:rPr lang="en-ZA" sz="1500" dirty="0">
                          <a:solidFill>
                            <a:srgbClr val="000000"/>
                          </a:solidFill>
                          <a:effectLst/>
                          <a:latin typeface="+mn-lt"/>
                          <a:ea typeface="Times New Roman" panose="02020603050405020304" pitchFamily="18" charset="0"/>
                          <a:cs typeface="Calibri" panose="020F0502020204030204" pitchFamily="34" charset="0"/>
                        </a:rPr>
                        <a:t>inspection of the SDBIP and APR it was noted that the indicator refers to electricity as it is planned and reported under the energy </a:t>
                      </a:r>
                      <a:r>
                        <a:rPr lang="en-ZA" sz="1500" dirty="0" smtClean="0">
                          <a:solidFill>
                            <a:srgbClr val="000000"/>
                          </a:solidFill>
                          <a:effectLst/>
                          <a:latin typeface="+mn-lt"/>
                          <a:ea typeface="Times New Roman" panose="02020603050405020304" pitchFamily="18" charset="0"/>
                          <a:cs typeface="Calibri" panose="020F0502020204030204" pitchFamily="34" charset="0"/>
                        </a:rPr>
                        <a:t>programme. Inspection of the SOPs however revealed that the indicator referred to water smart meters.</a:t>
                      </a: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Calibri" panose="020F0502020204030204" pitchFamily="34" charset="0"/>
                          <a:cs typeface="Calibri" panose="020F0502020204030204" pitchFamily="34" charset="0"/>
                        </a:rPr>
                        <a:t>Resolved</a:t>
                      </a:r>
                      <a:r>
                        <a:rPr lang="en-ZA" sz="1500" baseline="0" dirty="0" smtClean="0">
                          <a:solidFill>
                            <a:srgbClr val="000000"/>
                          </a:solidFill>
                          <a:effectLst/>
                          <a:latin typeface="+mn-lt"/>
                          <a:ea typeface="Calibri" panose="020F0502020204030204" pitchFamily="34" charset="0"/>
                          <a:cs typeface="Calibri" panose="020F0502020204030204" pitchFamily="34" charset="0"/>
                        </a:rPr>
                        <a:t>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99873678"/>
                  </a:ext>
                </a:extLst>
              </a:tr>
              <a:tr h="370840">
                <a:tc rowSpan="4">
                  <a:txBody>
                    <a:bodyPr/>
                    <a:lstStyle/>
                    <a:p>
                      <a:pPr algn="ctr">
                        <a:lnSpc>
                          <a:spcPct val="107000"/>
                        </a:lnSpc>
                        <a:spcAft>
                          <a:spcPts val="0"/>
                        </a:spcAft>
                      </a:pPr>
                      <a:r>
                        <a:rPr lang="en-ZA" sz="1500" dirty="0" smtClean="0">
                          <a:effectLst/>
                          <a:latin typeface="+mn-lt"/>
                          <a:ea typeface="Calibri" panose="020F0502020204030204" pitchFamily="34" charset="0"/>
                          <a:cs typeface="Times New Roman" panose="02020603050405020304" pitchFamily="18" charset="0"/>
                        </a:rPr>
                        <a:t>4</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BSD: Differences noted between APR and supporting schedules Audit Finding</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Differences </a:t>
                      </a:r>
                      <a:r>
                        <a:rPr lang="en-ZA" sz="1500" dirty="0">
                          <a:solidFill>
                            <a:srgbClr val="000000"/>
                          </a:solidFill>
                          <a:effectLst/>
                          <a:latin typeface="+mn-lt"/>
                          <a:ea typeface="Times New Roman" panose="02020603050405020304" pitchFamily="18" charset="0"/>
                          <a:cs typeface="Calibri" panose="020F0502020204030204" pitchFamily="34" charset="0"/>
                        </a:rPr>
                        <a:t>were noted on comparing the annual performance report and the underlying listings and </a:t>
                      </a:r>
                      <a:r>
                        <a:rPr lang="en-ZA" sz="1500" dirty="0" smtClean="0">
                          <a:solidFill>
                            <a:srgbClr val="000000"/>
                          </a:solidFill>
                          <a:effectLst/>
                          <a:latin typeface="+mn-lt"/>
                          <a:ea typeface="Times New Roman" panose="02020603050405020304" pitchFamily="18" charset="0"/>
                          <a:cs typeface="Calibri" panose="020F0502020204030204" pitchFamily="34" charset="0"/>
                        </a:rPr>
                        <a:t>reports.</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500" dirty="0" smtClean="0">
                          <a:solidFill>
                            <a:srgbClr val="000000"/>
                          </a:solidFill>
                          <a:effectLst/>
                          <a:latin typeface="+mn-lt"/>
                          <a:ea typeface="Calibri" panose="020F0502020204030204" pitchFamily="34" charset="0"/>
                          <a:cs typeface="Calibri" panose="020F0502020204030204" pitchFamily="34" charset="0"/>
                        </a:rPr>
                        <a:t>Resolved</a:t>
                      </a:r>
                      <a:r>
                        <a:rPr lang="en-ZA" sz="1500" baseline="0" dirty="0" smtClean="0">
                          <a:solidFill>
                            <a:srgbClr val="000000"/>
                          </a:solidFill>
                          <a:effectLst/>
                          <a:latin typeface="+mn-lt"/>
                          <a:ea typeface="Calibri" panose="020F0502020204030204" pitchFamily="34" charset="0"/>
                          <a:cs typeface="Calibri" panose="020F0502020204030204" pitchFamily="34" charset="0"/>
                        </a:rPr>
                        <a:t> </a:t>
                      </a:r>
                      <a:endParaRPr lang="en-ZA" sz="1500" dirty="0" smtClean="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64341988"/>
                  </a:ext>
                </a:extLst>
              </a:tr>
              <a:tr h="370840">
                <a:tc vMerge="1">
                  <a:txBody>
                    <a:bodyPr/>
                    <a:lstStyle/>
                    <a:p>
                      <a:pPr algn="ctr">
                        <a:lnSpc>
                          <a:spcPct val="107000"/>
                        </a:lnSpc>
                        <a:spcAft>
                          <a:spcPts val="0"/>
                        </a:spcAft>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BSD: Differences noted between listing and physical verification performed.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Differences </a:t>
                      </a:r>
                      <a:r>
                        <a:rPr lang="en-ZA" sz="1500" dirty="0">
                          <a:solidFill>
                            <a:srgbClr val="000000"/>
                          </a:solidFill>
                          <a:effectLst/>
                          <a:latin typeface="+mn-lt"/>
                          <a:ea typeface="Times New Roman" panose="02020603050405020304" pitchFamily="18" charset="0"/>
                          <a:cs typeface="Calibri" panose="020F0502020204030204" pitchFamily="34" charset="0"/>
                        </a:rPr>
                        <a:t>were noted on physical verification performed at Market Street and the underlying </a:t>
                      </a:r>
                      <a:r>
                        <a:rPr lang="en-ZA" sz="1500" dirty="0" smtClean="0">
                          <a:solidFill>
                            <a:srgbClr val="000000"/>
                          </a:solidFill>
                          <a:effectLst/>
                          <a:latin typeface="+mn-lt"/>
                          <a:ea typeface="Times New Roman" panose="02020603050405020304" pitchFamily="18" charset="0"/>
                          <a:cs typeface="Calibri" panose="020F0502020204030204" pitchFamily="34" charset="0"/>
                        </a:rPr>
                        <a:t>listings.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500" dirty="0" smtClean="0">
                          <a:solidFill>
                            <a:srgbClr val="000000"/>
                          </a:solidFill>
                          <a:effectLst/>
                          <a:latin typeface="+mn-lt"/>
                          <a:ea typeface="Calibri" panose="020F0502020204030204" pitchFamily="34" charset="0"/>
                          <a:cs typeface="Calibri" panose="020F0502020204030204" pitchFamily="34" charset="0"/>
                        </a:rPr>
                        <a:t>Resolved</a:t>
                      </a:r>
                      <a:r>
                        <a:rPr lang="en-ZA" sz="1500" baseline="0" dirty="0" smtClean="0">
                          <a:solidFill>
                            <a:srgbClr val="000000"/>
                          </a:solidFill>
                          <a:effectLst/>
                          <a:latin typeface="+mn-lt"/>
                          <a:ea typeface="Calibri" panose="020F0502020204030204" pitchFamily="34" charset="0"/>
                          <a:cs typeface="Calibri" panose="020F0502020204030204" pitchFamily="34" charset="0"/>
                        </a:rPr>
                        <a:t> </a:t>
                      </a:r>
                      <a:endParaRPr lang="en-ZA" sz="1500" dirty="0" smtClean="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42821572"/>
                  </a:ext>
                </a:extLst>
              </a:tr>
              <a:tr h="370840">
                <a:tc vMerge="1">
                  <a:txBody>
                    <a:bodyPr/>
                    <a:lstStyle/>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a:solidFill>
                            <a:srgbClr val="000000"/>
                          </a:solidFill>
                          <a:effectLst/>
                          <a:latin typeface="+mn-lt"/>
                          <a:ea typeface="Times New Roman" panose="02020603050405020304" pitchFamily="18" charset="0"/>
                          <a:cs typeface="Calibri" panose="020F0502020204030204" pitchFamily="34" charset="0"/>
                        </a:rPr>
                        <a:t>BSD: Differences noted on number of new boreholes developed</a:t>
                      </a:r>
                      <a:endParaRPr lang="en-ZA"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Boreholes </a:t>
                      </a:r>
                      <a:r>
                        <a:rPr lang="en-ZA" sz="1500" dirty="0">
                          <a:solidFill>
                            <a:srgbClr val="000000"/>
                          </a:solidFill>
                          <a:effectLst/>
                          <a:latin typeface="+mn-lt"/>
                          <a:ea typeface="Times New Roman" panose="02020603050405020304" pitchFamily="18" charset="0"/>
                          <a:cs typeface="Calibri" panose="020F0502020204030204" pitchFamily="34" charset="0"/>
                        </a:rPr>
                        <a:t>were traced from completion reports to the consolidated listing and noted that they were not recorded (completeness of reported information</a:t>
                      </a:r>
                      <a:r>
                        <a:rPr lang="en-ZA" sz="1500" dirty="0" smtClean="0">
                          <a:solidFill>
                            <a:srgbClr val="000000"/>
                          </a:solidFill>
                          <a:effectLst/>
                          <a:latin typeface="+mn-lt"/>
                          <a:ea typeface="Times New Roman" panose="02020603050405020304" pitchFamily="18" charset="0"/>
                          <a:cs typeface="Calibri" panose="020F0502020204030204" pitchFamily="34" charset="0"/>
                        </a:rPr>
                        <a:t>).</a:t>
                      </a:r>
                      <a:r>
                        <a:rPr lang="en-ZA" sz="1500" baseline="0" dirty="0">
                          <a:solidFill>
                            <a:srgbClr val="000000"/>
                          </a:solidFill>
                          <a:effectLst/>
                          <a:latin typeface="+mn-lt"/>
                          <a:ea typeface="Times New Roman" panose="02020603050405020304" pitchFamily="18" charset="0"/>
                          <a:cs typeface="Calibri" panose="020F0502020204030204" pitchFamily="34" charset="0"/>
                        </a:rPr>
                        <a:t> </a:t>
                      </a:r>
                      <a:r>
                        <a:rPr lang="en-ZA" sz="1500" dirty="0" smtClean="0">
                          <a:solidFill>
                            <a:srgbClr val="000000"/>
                          </a:solidFill>
                          <a:effectLst/>
                          <a:latin typeface="+mn-lt"/>
                          <a:ea typeface="Times New Roman" panose="02020603050405020304" pitchFamily="18" charset="0"/>
                          <a:cs typeface="Calibri" panose="020F0502020204030204" pitchFamily="34" charset="0"/>
                        </a:rPr>
                        <a:t>This </a:t>
                      </a:r>
                      <a:r>
                        <a:rPr lang="en-ZA" sz="1500" dirty="0">
                          <a:solidFill>
                            <a:srgbClr val="000000"/>
                          </a:solidFill>
                          <a:effectLst/>
                          <a:latin typeface="+mn-lt"/>
                          <a:ea typeface="Times New Roman" panose="02020603050405020304" pitchFamily="18" charset="0"/>
                          <a:cs typeface="Calibri" panose="020F0502020204030204" pitchFamily="34" charset="0"/>
                        </a:rPr>
                        <a:t>has resulted in a projected understatement of </a:t>
                      </a:r>
                      <a:r>
                        <a:rPr lang="en-ZA" sz="1500" dirty="0" smtClean="0">
                          <a:solidFill>
                            <a:srgbClr val="000000"/>
                          </a:solidFill>
                          <a:effectLst/>
                          <a:latin typeface="+mn-lt"/>
                          <a:ea typeface="Times New Roman" panose="02020603050405020304" pitchFamily="18" charset="0"/>
                          <a:cs typeface="Calibri" panose="020F0502020204030204" pitchFamily="34" charset="0"/>
                        </a:rPr>
                        <a:t>boreholes.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500" dirty="0" smtClean="0">
                          <a:solidFill>
                            <a:srgbClr val="000000"/>
                          </a:solidFill>
                          <a:effectLst/>
                          <a:latin typeface="+mn-lt"/>
                          <a:ea typeface="Calibri" panose="020F0502020204030204" pitchFamily="34" charset="0"/>
                          <a:cs typeface="Calibri" panose="020F0502020204030204" pitchFamily="34" charset="0"/>
                        </a:rPr>
                        <a:t>Resolved</a:t>
                      </a:r>
                      <a:r>
                        <a:rPr lang="en-ZA" sz="1500" baseline="0" dirty="0" smtClean="0">
                          <a:solidFill>
                            <a:srgbClr val="000000"/>
                          </a:solidFill>
                          <a:effectLst/>
                          <a:latin typeface="+mn-lt"/>
                          <a:ea typeface="Calibri" panose="020F0502020204030204" pitchFamily="34" charset="0"/>
                          <a:cs typeface="Calibri" panose="020F0502020204030204" pitchFamily="34" charset="0"/>
                        </a:rPr>
                        <a:t> </a:t>
                      </a:r>
                      <a:endParaRPr lang="en-ZA" sz="1500" dirty="0" smtClean="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34549759"/>
                  </a:ext>
                </a:extLst>
              </a:tr>
              <a:tr h="370840">
                <a:tc vMerge="1">
                  <a:txBody>
                    <a:bodyPr/>
                    <a:lstStyle/>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a:solidFill>
                            <a:srgbClr val="000000"/>
                          </a:solidFill>
                          <a:effectLst/>
                          <a:latin typeface="+mn-lt"/>
                          <a:ea typeface="Times New Roman" panose="02020603050405020304" pitchFamily="18" charset="0"/>
                          <a:cs typeface="Calibri" panose="020F0502020204030204" pitchFamily="34" charset="0"/>
                        </a:rPr>
                        <a:t>BSD: Differences noted on number of new boreholes developed</a:t>
                      </a:r>
                      <a:endParaRPr lang="en-ZA"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AG</a:t>
                      </a:r>
                      <a:r>
                        <a:rPr lang="en-ZA" sz="1500" dirty="0" smtClean="0">
                          <a:solidFill>
                            <a:srgbClr val="000000"/>
                          </a:solidFill>
                          <a:effectLst/>
                          <a:latin typeface="+mn-lt"/>
                          <a:ea typeface="Times New Roman" panose="02020603050405020304" pitchFamily="18" charset="0"/>
                          <a:cs typeface="Calibri" panose="020F0502020204030204" pitchFamily="34" charset="0"/>
                        </a:rPr>
                        <a:t> </a:t>
                      </a:r>
                      <a:r>
                        <a:rPr lang="en-ZA" sz="1500" dirty="0">
                          <a:solidFill>
                            <a:srgbClr val="000000"/>
                          </a:solidFill>
                          <a:effectLst/>
                          <a:latin typeface="+mn-lt"/>
                          <a:ea typeface="Times New Roman" panose="02020603050405020304" pitchFamily="18" charset="0"/>
                          <a:cs typeface="Calibri" panose="020F0502020204030204" pitchFamily="34" charset="0"/>
                        </a:rPr>
                        <a:t>selected the data and traced to the completion report and noted that they do not appear as evidence of being </a:t>
                      </a:r>
                      <a:r>
                        <a:rPr lang="en-ZA" sz="1500" dirty="0" smtClean="0">
                          <a:solidFill>
                            <a:srgbClr val="000000"/>
                          </a:solidFill>
                          <a:effectLst/>
                          <a:latin typeface="+mn-lt"/>
                          <a:ea typeface="Times New Roman" panose="02020603050405020304" pitchFamily="18" charset="0"/>
                          <a:cs typeface="Calibri" panose="020F0502020204030204" pitchFamily="34" charset="0"/>
                        </a:rPr>
                        <a:t>connected.</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 </a:t>
                      </a:r>
                      <a:r>
                        <a:rPr lang="en-ZA" sz="1500" dirty="0" smtClean="0">
                          <a:solidFill>
                            <a:srgbClr val="000000"/>
                          </a:solidFill>
                          <a:effectLst/>
                          <a:latin typeface="+mn-lt"/>
                          <a:ea typeface="Times New Roman" panose="02020603050405020304" pitchFamily="18" charset="0"/>
                          <a:cs typeface="Calibri" panose="020F0502020204030204" pitchFamily="34" charset="0"/>
                        </a:rPr>
                        <a:t>This </a:t>
                      </a:r>
                      <a:r>
                        <a:rPr lang="en-ZA" sz="1500" dirty="0">
                          <a:solidFill>
                            <a:srgbClr val="000000"/>
                          </a:solidFill>
                          <a:effectLst/>
                          <a:latin typeface="+mn-lt"/>
                          <a:ea typeface="Times New Roman" panose="02020603050405020304" pitchFamily="18" charset="0"/>
                          <a:cs typeface="Calibri" panose="020F0502020204030204" pitchFamily="34" charset="0"/>
                        </a:rPr>
                        <a:t>has resulted in a projected overstatement of boreholes</a:t>
                      </a:r>
                      <a:r>
                        <a:rPr lang="en-ZA" sz="1500" dirty="0" smtClean="0">
                          <a:solidFill>
                            <a:srgbClr val="000000"/>
                          </a:solidFill>
                          <a:effectLst/>
                          <a:latin typeface="+mn-lt"/>
                          <a:ea typeface="Times New Roman" panose="02020603050405020304" pitchFamily="18" charset="0"/>
                          <a:cs typeface="Calibri" panose="020F0502020204030204" pitchFamily="34" charset="0"/>
                        </a:rPr>
                        <a: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500" dirty="0" smtClean="0">
                          <a:solidFill>
                            <a:srgbClr val="000000"/>
                          </a:solidFill>
                          <a:effectLst/>
                          <a:latin typeface="+mn-lt"/>
                          <a:ea typeface="Calibri" panose="020F0502020204030204" pitchFamily="34" charset="0"/>
                          <a:cs typeface="Calibri" panose="020F0502020204030204" pitchFamily="34" charset="0"/>
                        </a:rPr>
                        <a:t>Resolved</a:t>
                      </a:r>
                      <a:r>
                        <a:rPr lang="en-ZA" sz="1500" baseline="0" dirty="0" smtClean="0">
                          <a:solidFill>
                            <a:srgbClr val="000000"/>
                          </a:solidFill>
                          <a:effectLst/>
                          <a:latin typeface="+mn-lt"/>
                          <a:ea typeface="Calibri" panose="020F0502020204030204" pitchFamily="34" charset="0"/>
                          <a:cs typeface="Calibri" panose="020F0502020204030204" pitchFamily="34" charset="0"/>
                        </a:rPr>
                        <a:t> </a:t>
                      </a:r>
                      <a:endParaRPr lang="en-ZA" sz="1500" dirty="0" smtClean="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8591722"/>
                  </a:ext>
                </a:extLst>
              </a:tr>
              <a:tr h="370840">
                <a:tc>
                  <a:txBody>
                    <a:bodyPr/>
                    <a:lstStyle/>
                    <a:p>
                      <a:pPr algn="ctr">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500" dirty="0">
                          <a:solidFill>
                            <a:srgbClr val="000000"/>
                          </a:solidFill>
                          <a:effectLst/>
                          <a:latin typeface="+mn-lt"/>
                          <a:ea typeface="Times New Roman" panose="02020603050405020304" pitchFamily="18" charset="0"/>
                          <a:cs typeface="Calibri" panose="020F0502020204030204" pitchFamily="34" charset="0"/>
                        </a:rPr>
                        <a:t>BSD: APR overstated with 19/20 POE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1200"/>
                        </a:spcAft>
                      </a:pPr>
                      <a:r>
                        <a:rPr lang="en-ZA" sz="1500" dirty="0" smtClean="0">
                          <a:solidFill>
                            <a:srgbClr val="000000"/>
                          </a:solidFill>
                          <a:effectLst/>
                          <a:latin typeface="+mn-lt"/>
                          <a:ea typeface="Times New Roman" panose="02020603050405020304" pitchFamily="18" charset="0"/>
                          <a:cs typeface="Calibri" panose="020F0502020204030204" pitchFamily="34" charset="0"/>
                        </a:rPr>
                        <a:t>The </a:t>
                      </a:r>
                      <a:r>
                        <a:rPr lang="en-ZA" sz="1500" dirty="0">
                          <a:solidFill>
                            <a:srgbClr val="000000"/>
                          </a:solidFill>
                          <a:effectLst/>
                          <a:latin typeface="+mn-lt"/>
                          <a:ea typeface="Times New Roman" panose="02020603050405020304" pitchFamily="18" charset="0"/>
                          <a:cs typeface="Calibri" panose="020F0502020204030204" pitchFamily="34" charset="0"/>
                        </a:rPr>
                        <a:t>actual achieved reported by management was not for the current </a:t>
                      </a:r>
                      <a:r>
                        <a:rPr lang="en-ZA" sz="1500" dirty="0" smtClean="0">
                          <a:solidFill>
                            <a:srgbClr val="000000"/>
                          </a:solidFill>
                          <a:effectLst/>
                          <a:latin typeface="+mn-lt"/>
                          <a:ea typeface="Times New Roman" panose="02020603050405020304" pitchFamily="18" charset="0"/>
                          <a:cs typeface="Calibri" panose="020F0502020204030204" pitchFamily="34" charset="0"/>
                        </a:rPr>
                        <a:t>year</a:t>
                      </a:r>
                      <a:r>
                        <a:rPr lang="en-ZA" sz="1500" baseline="0" dirty="0" smtClean="0">
                          <a:solidFill>
                            <a:srgbClr val="000000"/>
                          </a:solidFill>
                          <a:effectLst/>
                          <a:latin typeface="+mn-lt"/>
                          <a:ea typeface="Times New Roman" panose="02020603050405020304" pitchFamily="18" charset="0"/>
                          <a:cs typeface="Calibri" panose="020F0502020204030204" pitchFamily="34" charset="0"/>
                        </a:rPr>
                        <a:t> (</a:t>
                      </a:r>
                      <a:r>
                        <a:rPr lang="en-ZA" sz="1500" dirty="0" smtClean="0">
                          <a:solidFill>
                            <a:srgbClr val="000000"/>
                          </a:solidFill>
                          <a:effectLst/>
                          <a:latin typeface="+mn-lt"/>
                          <a:ea typeface="Times New Roman" panose="02020603050405020304" pitchFamily="18" charset="0"/>
                          <a:cs typeface="Calibri" panose="020F0502020204030204" pitchFamily="34" charset="0"/>
                        </a:rPr>
                        <a:t>LED lights).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500" dirty="0" smtClean="0">
                          <a:solidFill>
                            <a:srgbClr val="000000"/>
                          </a:solidFill>
                          <a:effectLst/>
                          <a:latin typeface="+mn-lt"/>
                          <a:ea typeface="Calibri" panose="020F0502020204030204" pitchFamily="34" charset="0"/>
                          <a:cs typeface="Calibri" panose="020F0502020204030204" pitchFamily="34" charset="0"/>
                        </a:rPr>
                        <a:t>Resolved</a:t>
                      </a:r>
                      <a:r>
                        <a:rPr lang="en-ZA" sz="1500" baseline="0" dirty="0" smtClean="0">
                          <a:solidFill>
                            <a:srgbClr val="000000"/>
                          </a:solidFill>
                          <a:effectLst/>
                          <a:latin typeface="+mn-lt"/>
                          <a:ea typeface="Calibri" panose="020F0502020204030204" pitchFamily="34" charset="0"/>
                          <a:cs typeface="Calibri" panose="020F0502020204030204" pitchFamily="34" charset="0"/>
                        </a:rPr>
                        <a:t> </a:t>
                      </a:r>
                      <a:endParaRPr lang="en-ZA" sz="1500" dirty="0" smtClean="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55509064"/>
                  </a:ext>
                </a:extLst>
              </a:tr>
            </a:tbl>
          </a:graphicData>
        </a:graphic>
      </p:graphicFrame>
    </p:spTree>
    <p:extLst>
      <p:ext uri="{BB962C8B-B14F-4D97-AF65-F5344CB8AC3E}">
        <p14:creationId xmlns:p14="http://schemas.microsoft.com/office/powerpoint/2010/main" xmlns="" val="1667663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700"/>
            <a:ext cx="7391400" cy="673100"/>
          </a:xfrm>
        </p:spPr>
        <p:txBody>
          <a:bodyPr/>
          <a:lstStyle/>
          <a:p>
            <a:r>
              <a:rPr lang="en-ZA" sz="3200" b="1" dirty="0" smtClean="0">
                <a:latin typeface="Arial Black" panose="020B0A04020102020204" pitchFamily="34" charset="0"/>
              </a:rPr>
              <a:t>FINDINGS ON PREDETERMINED OBJECTIVES</a:t>
            </a:r>
            <a:endParaRPr lang="en-ZA" sz="3200" b="1" dirty="0">
              <a:latin typeface="Arial Black" panose="020B0A04020102020204" pitchFamily="34" charset="0"/>
            </a:endParaRPr>
          </a:p>
        </p:txBody>
      </p:sp>
      <p:graphicFrame>
        <p:nvGraphicFramePr>
          <p:cNvPr id="4" name="Content Placeholder 3"/>
          <p:cNvGraphicFramePr>
            <a:graphicFrameLocks noGrp="1"/>
          </p:cNvGraphicFramePr>
          <p:nvPr>
            <p:ph idx="1"/>
            <p:extLst/>
          </p:nvPr>
        </p:nvGraphicFramePr>
        <p:xfrm>
          <a:off x="0" y="762001"/>
          <a:ext cx="9144000" cy="7191655"/>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xmlns="" val="746354144"/>
                    </a:ext>
                  </a:extLst>
                </a:gridCol>
                <a:gridCol w="1524000">
                  <a:extLst>
                    <a:ext uri="{9D8B030D-6E8A-4147-A177-3AD203B41FA5}">
                      <a16:colId xmlns:a16="http://schemas.microsoft.com/office/drawing/2014/main" xmlns="" val="904577191"/>
                    </a:ext>
                  </a:extLst>
                </a:gridCol>
                <a:gridCol w="4724400">
                  <a:extLst>
                    <a:ext uri="{9D8B030D-6E8A-4147-A177-3AD203B41FA5}">
                      <a16:colId xmlns:a16="http://schemas.microsoft.com/office/drawing/2014/main" xmlns="" val="4083582338"/>
                    </a:ext>
                  </a:extLst>
                </a:gridCol>
                <a:gridCol w="1905000">
                  <a:extLst>
                    <a:ext uri="{9D8B030D-6E8A-4147-A177-3AD203B41FA5}">
                      <a16:colId xmlns:a16="http://schemas.microsoft.com/office/drawing/2014/main" xmlns="" val="2497811734"/>
                    </a:ext>
                  </a:extLst>
                </a:gridCol>
              </a:tblGrid>
              <a:tr h="595637">
                <a:tc>
                  <a:txBody>
                    <a:bodyPr/>
                    <a:lstStyle/>
                    <a:p>
                      <a:r>
                        <a:rPr lang="en-ZA" sz="1400" b="1" kern="1200" dirty="0" smtClean="0">
                          <a:solidFill>
                            <a:schemeClr val="lt1"/>
                          </a:solidFill>
                          <a:effectLst/>
                          <a:latin typeface="+mn-lt"/>
                          <a:ea typeface="+mn-ea"/>
                          <a:cs typeface="+mn-cs"/>
                        </a:rPr>
                        <a:t>NUMBER</a:t>
                      </a:r>
                      <a:endParaRPr lang="en-ZA"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effectLst/>
                          <a:latin typeface="+mn-lt"/>
                          <a:ea typeface="+mn-ea"/>
                          <a:cs typeface="+mn-cs"/>
                        </a:rPr>
                        <a:t>QUERY DESCRIPTION</a:t>
                      </a:r>
                    </a:p>
                  </a:txBody>
                  <a:tcPr/>
                </a:tc>
                <a:tc>
                  <a:txBody>
                    <a:bodyPr/>
                    <a:lstStyle/>
                    <a:p>
                      <a:pPr algn="ctr"/>
                      <a:r>
                        <a:rPr lang="en-ZA" sz="1400" b="1" kern="1200" dirty="0" smtClean="0">
                          <a:solidFill>
                            <a:schemeClr val="lt1"/>
                          </a:solidFill>
                          <a:effectLst/>
                          <a:latin typeface="+mn-lt"/>
                          <a:ea typeface="+mn-ea"/>
                          <a:cs typeface="+mn-cs"/>
                        </a:rPr>
                        <a:t>FINDING</a:t>
                      </a:r>
                      <a:endParaRPr lang="en-ZA" sz="14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mn-lt"/>
                        </a:rPr>
                        <a:t>PROGRESS IN RESOLVING </a:t>
                      </a:r>
                      <a:r>
                        <a:rPr lang="en-ZA" sz="1400" baseline="0" dirty="0" smtClean="0">
                          <a:latin typeface="+mn-lt"/>
                        </a:rPr>
                        <a:t>FINDINGS </a:t>
                      </a:r>
                      <a:r>
                        <a:rPr lang="en-ZA" sz="1400" dirty="0" smtClean="0">
                          <a:latin typeface="+mn-lt"/>
                        </a:rPr>
                        <a:t> </a:t>
                      </a:r>
                    </a:p>
                  </a:txBody>
                  <a:tcPr/>
                </a:tc>
                <a:extLst>
                  <a:ext uri="{0D108BD9-81ED-4DB2-BD59-A6C34878D82A}">
                    <a16:rowId xmlns:a16="http://schemas.microsoft.com/office/drawing/2014/main" xmlns="" val="81611761"/>
                  </a:ext>
                </a:extLst>
              </a:tr>
              <a:tr h="544139">
                <a:tc rowSpan="3">
                  <a:txBody>
                    <a:bodyPr/>
                    <a:lstStyle/>
                    <a:p>
                      <a:pPr algn="ctr">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a:solidFill>
                            <a:srgbClr val="000000"/>
                          </a:solidFill>
                          <a:effectLst/>
                          <a:latin typeface="+mn-lt"/>
                          <a:ea typeface="Times New Roman" panose="02020603050405020304" pitchFamily="18" charset="0"/>
                          <a:cs typeface="Calibri" panose="020F0502020204030204" pitchFamily="34" charset="0"/>
                        </a:rPr>
                        <a:t>BSD: Issues noted on BSD TL18 </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On </a:t>
                      </a:r>
                      <a:r>
                        <a:rPr lang="en-ZA" sz="1400" dirty="0">
                          <a:solidFill>
                            <a:srgbClr val="000000"/>
                          </a:solidFill>
                          <a:effectLst/>
                          <a:latin typeface="+mn-lt"/>
                          <a:ea typeface="Times New Roman" panose="02020603050405020304" pitchFamily="18" charset="0"/>
                          <a:cs typeface="Calibri" panose="020F0502020204030204" pitchFamily="34" charset="0"/>
                        </a:rPr>
                        <a:t>comparing the listing of villages submitted for audit to the APR listing the difference </a:t>
                      </a:r>
                      <a:r>
                        <a:rPr lang="en-ZA" sz="1400" dirty="0" smtClean="0">
                          <a:solidFill>
                            <a:srgbClr val="000000"/>
                          </a:solidFill>
                          <a:effectLst/>
                          <a:latin typeface="+mn-lt"/>
                          <a:ea typeface="Times New Roman" panose="02020603050405020304" pitchFamily="18" charset="0"/>
                          <a:cs typeface="Calibri" panose="020F0502020204030204" pitchFamily="34" charset="0"/>
                        </a:rPr>
                        <a:t>was noted.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rowSpan="3">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Resolved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400285"/>
                  </a:ext>
                </a:extLst>
              </a:tr>
              <a:tr h="730018">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a:solidFill>
                            <a:srgbClr val="000000"/>
                          </a:solidFill>
                          <a:effectLst/>
                          <a:latin typeface="+mn-lt"/>
                          <a:ea typeface="Times New Roman" panose="02020603050405020304" pitchFamily="18" charset="0"/>
                          <a:cs typeface="Calibri" panose="020F0502020204030204" pitchFamily="34" charset="0"/>
                        </a:rPr>
                        <a:t>BSD: Issues noted on BSD TL18 </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AG selected </a:t>
                      </a:r>
                      <a:r>
                        <a:rPr lang="en-ZA" sz="1400" dirty="0">
                          <a:solidFill>
                            <a:srgbClr val="000000"/>
                          </a:solidFill>
                          <a:effectLst/>
                          <a:latin typeface="+mn-lt"/>
                          <a:ea typeface="Times New Roman" panose="02020603050405020304" pitchFamily="18" charset="0"/>
                          <a:cs typeface="Calibri" panose="020F0502020204030204" pitchFamily="34" charset="0"/>
                        </a:rPr>
                        <a:t>from the consolidated listing, traced to the logbooks and it was noted that they were not recorded in the logbooks. Validity of the reported information could therefore not be </a:t>
                      </a:r>
                      <a:r>
                        <a:rPr lang="en-ZA" sz="1400" dirty="0" smtClean="0">
                          <a:solidFill>
                            <a:srgbClr val="000000"/>
                          </a:solidFill>
                          <a:effectLst/>
                          <a:latin typeface="+mn-lt"/>
                          <a:ea typeface="Times New Roman" panose="02020603050405020304" pitchFamily="18" charset="0"/>
                          <a:cs typeface="Calibri" panose="020F0502020204030204" pitchFamily="34" charset="0"/>
                        </a:rPr>
                        <a:t>confirmed.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2783338"/>
                  </a:ext>
                </a:extLst>
              </a:tr>
              <a:tr h="544139">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a:solidFill>
                            <a:srgbClr val="000000"/>
                          </a:solidFill>
                          <a:effectLst/>
                          <a:latin typeface="+mn-lt"/>
                          <a:ea typeface="Times New Roman" panose="02020603050405020304" pitchFamily="18" charset="0"/>
                          <a:cs typeface="Calibri" panose="020F0502020204030204" pitchFamily="34" charset="0"/>
                        </a:rPr>
                        <a:t>BSD: Issues noted on BSD TL18 </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The villages</a:t>
                      </a:r>
                      <a:r>
                        <a:rPr lang="en-ZA" sz="1400" baseline="0" dirty="0" smtClean="0">
                          <a:solidFill>
                            <a:srgbClr val="000000"/>
                          </a:solidFill>
                          <a:effectLst/>
                          <a:latin typeface="+mn-lt"/>
                          <a:ea typeface="Times New Roman" panose="02020603050405020304" pitchFamily="18" charset="0"/>
                          <a:cs typeface="Calibri" panose="020F0502020204030204" pitchFamily="34" charset="0"/>
                        </a:rPr>
                        <a:t> </a:t>
                      </a:r>
                      <a:r>
                        <a:rPr lang="en-ZA" sz="1400" dirty="0" smtClean="0">
                          <a:solidFill>
                            <a:srgbClr val="000000"/>
                          </a:solidFill>
                          <a:effectLst/>
                          <a:latin typeface="+mn-lt"/>
                          <a:ea typeface="Times New Roman" panose="02020603050405020304" pitchFamily="18" charset="0"/>
                          <a:cs typeface="Calibri" panose="020F0502020204030204" pitchFamily="34" charset="0"/>
                        </a:rPr>
                        <a:t>selected </a:t>
                      </a:r>
                      <a:r>
                        <a:rPr lang="en-ZA" sz="1400" dirty="0">
                          <a:solidFill>
                            <a:srgbClr val="000000"/>
                          </a:solidFill>
                          <a:effectLst/>
                          <a:latin typeface="+mn-lt"/>
                          <a:ea typeface="Times New Roman" panose="02020603050405020304" pitchFamily="18" charset="0"/>
                          <a:cs typeface="Calibri" panose="020F0502020204030204" pitchFamily="34" charset="0"/>
                        </a:rPr>
                        <a:t>from the logbooks traced to the consolidated listing and it was noted that they were not recorded.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74735388"/>
                  </a:ext>
                </a:extLst>
              </a:tr>
              <a:tr h="730018">
                <a:tc>
                  <a:txBody>
                    <a:bodyPr/>
                    <a:lstStyle/>
                    <a:p>
                      <a:pPr algn="ctr">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a:solidFill>
                            <a:srgbClr val="000000"/>
                          </a:solidFill>
                          <a:effectLst/>
                          <a:latin typeface="+mn-lt"/>
                          <a:ea typeface="Times New Roman" panose="02020603050405020304" pitchFamily="18" charset="0"/>
                          <a:cs typeface="Calibri" panose="020F0502020204030204" pitchFamily="34" charset="0"/>
                        </a:rPr>
                        <a:t>BSD: Scope limitation noted on BSD TL08 </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POE </a:t>
                      </a:r>
                      <a:r>
                        <a:rPr lang="en-ZA" sz="1400" dirty="0">
                          <a:solidFill>
                            <a:srgbClr val="000000"/>
                          </a:solidFill>
                          <a:effectLst/>
                          <a:latin typeface="+mn-lt"/>
                          <a:ea typeface="Times New Roman" panose="02020603050405020304" pitchFamily="18" charset="0"/>
                          <a:cs typeface="Calibri" panose="020F0502020204030204" pitchFamily="34" charset="0"/>
                        </a:rPr>
                        <a:t>submitted for the achieved target is not the same as the one indicated in the standard operating procedure (Progress reports on replacement of water meters, completion certificates and payment claims</a:t>
                      </a:r>
                      <a:r>
                        <a:rPr lang="en-ZA" sz="1400" dirty="0" smtClean="0">
                          <a:solidFill>
                            <a:srgbClr val="000000"/>
                          </a:solidFill>
                          <a:effectLst/>
                          <a:latin typeface="+mn-lt"/>
                          <a:ea typeface="Times New Roman" panose="02020603050405020304" pitchFamily="18" charset="0"/>
                          <a:cs typeface="Calibri" panose="020F0502020204030204" pitchFamily="34"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Resolved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6323028"/>
                  </a:ext>
                </a:extLst>
              </a:tr>
              <a:tr h="544139">
                <a:tc rowSpan="3">
                  <a:txBody>
                    <a:bodyPr/>
                    <a:lstStyle/>
                    <a:p>
                      <a:pPr algn="ctr">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a:solidFill>
                            <a:srgbClr val="000000"/>
                          </a:solidFill>
                          <a:effectLst/>
                          <a:latin typeface="+mn-lt"/>
                          <a:ea typeface="Times New Roman" panose="02020603050405020304" pitchFamily="18" charset="0"/>
                          <a:cs typeface="Calibri" panose="020F0502020204030204" pitchFamily="34" charset="0"/>
                        </a:rPr>
                        <a:t>BSD: Differences noted on BSD TL11 </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AG traced </a:t>
                      </a:r>
                      <a:r>
                        <a:rPr lang="en-ZA" sz="1400" dirty="0">
                          <a:solidFill>
                            <a:srgbClr val="000000"/>
                          </a:solidFill>
                          <a:effectLst/>
                          <a:latin typeface="+mn-lt"/>
                          <a:ea typeface="Times New Roman" panose="02020603050405020304" pitchFamily="18" charset="0"/>
                          <a:cs typeface="Calibri" panose="020F0502020204030204" pitchFamily="34" charset="0"/>
                        </a:rPr>
                        <a:t>households to the inspection report submitted as POE for the reported performance and confirmed that they do not appear as evidence of being connected.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rowSpan="4">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400" dirty="0" smtClean="0">
                          <a:solidFill>
                            <a:srgbClr val="000000"/>
                          </a:solidFill>
                          <a:effectLst/>
                          <a:latin typeface="+mn-lt"/>
                          <a:ea typeface="Times New Roman" panose="02020603050405020304" pitchFamily="18" charset="0"/>
                          <a:cs typeface="Calibri" panose="020F0502020204030204" pitchFamily="34" charset="0"/>
                        </a:rPr>
                        <a:t>In progress  [the</a:t>
                      </a:r>
                      <a:r>
                        <a:rPr lang="en-ZA" sz="1400" baseline="0" dirty="0" smtClean="0">
                          <a:solidFill>
                            <a:srgbClr val="000000"/>
                          </a:solidFill>
                          <a:effectLst/>
                          <a:latin typeface="+mn-lt"/>
                          <a:ea typeface="Times New Roman" panose="02020603050405020304" pitchFamily="18" charset="0"/>
                          <a:cs typeface="Calibri" panose="020F0502020204030204" pitchFamily="34" charset="0"/>
                        </a:rPr>
                        <a:t> root cause of these findings is the listing. Currently the municipality is reviewing the  listing in preparation for the upcoming Audit. Furthermore, Internal Audit is also reviewing the listing as part of the 4</a:t>
                      </a:r>
                      <a:r>
                        <a:rPr lang="en-ZA" sz="1400" baseline="30000" dirty="0" smtClean="0">
                          <a:solidFill>
                            <a:srgbClr val="000000"/>
                          </a:solidFill>
                          <a:effectLst/>
                          <a:latin typeface="+mn-lt"/>
                          <a:ea typeface="Times New Roman" panose="02020603050405020304" pitchFamily="18" charset="0"/>
                          <a:cs typeface="Calibri" panose="020F0502020204030204" pitchFamily="34" charset="0"/>
                        </a:rPr>
                        <a:t>th</a:t>
                      </a:r>
                      <a:r>
                        <a:rPr lang="en-ZA" sz="1400" baseline="0" dirty="0" smtClean="0">
                          <a:solidFill>
                            <a:srgbClr val="000000"/>
                          </a:solidFill>
                          <a:effectLst/>
                          <a:latin typeface="+mn-lt"/>
                          <a:ea typeface="Times New Roman" panose="02020603050405020304" pitchFamily="18" charset="0"/>
                          <a:cs typeface="Calibri" panose="020F0502020204030204" pitchFamily="34" charset="0"/>
                        </a:rPr>
                        <a:t> Quarter, as such they will be able to identify errors]</a:t>
                      </a:r>
                      <a:endParaRPr lang="en-ZA" sz="1400" dirty="0" smtClean="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404226"/>
                  </a:ext>
                </a:extLst>
              </a:tr>
              <a:tr h="544139">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mn-lt"/>
                          <a:ea typeface="Times New Roman" panose="02020603050405020304" pitchFamily="18" charset="0"/>
                          <a:cs typeface="Calibri" panose="020F0502020204030204" pitchFamily="34" charset="0"/>
                        </a:rPr>
                        <a:t>BSD: Differences noted on BSD TL11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Connections </a:t>
                      </a:r>
                      <a:r>
                        <a:rPr lang="en-ZA" sz="1400" dirty="0">
                          <a:solidFill>
                            <a:srgbClr val="000000"/>
                          </a:solidFill>
                          <a:effectLst/>
                          <a:latin typeface="+mn-lt"/>
                          <a:ea typeface="Times New Roman" panose="02020603050405020304" pitchFamily="18" charset="0"/>
                          <a:cs typeface="Calibri" panose="020F0502020204030204" pitchFamily="34" charset="0"/>
                        </a:rPr>
                        <a:t>were selected from the applications received by the municipality and it was noted that they were not recorded in the annual performance report</a:t>
                      </a:r>
                      <a:r>
                        <a:rPr lang="en-ZA" sz="1400" dirty="0" smtClean="0">
                          <a:solidFill>
                            <a:srgbClr val="000000"/>
                          </a:solidFill>
                          <a:effectLst/>
                          <a:latin typeface="+mn-lt"/>
                          <a:ea typeface="Times New Roman" panose="02020603050405020304" pitchFamily="18" charset="0"/>
                          <a:cs typeface="Calibri" panose="020F0502020204030204" pitchFamily="34"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1626770"/>
                  </a:ext>
                </a:extLst>
              </a:tr>
              <a:tr h="730018">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a:solidFill>
                            <a:srgbClr val="000000"/>
                          </a:solidFill>
                          <a:effectLst/>
                          <a:latin typeface="+mn-lt"/>
                          <a:ea typeface="Times New Roman" panose="02020603050405020304" pitchFamily="18" charset="0"/>
                          <a:cs typeface="Calibri" panose="020F0502020204030204" pitchFamily="34" charset="0"/>
                        </a:rPr>
                        <a:t>BSD: Differences noted on BSD TL06. </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On </a:t>
                      </a:r>
                      <a:r>
                        <a:rPr lang="en-ZA" sz="1400" dirty="0">
                          <a:solidFill>
                            <a:srgbClr val="000000"/>
                          </a:solidFill>
                          <a:effectLst/>
                          <a:latin typeface="+mn-lt"/>
                          <a:ea typeface="Times New Roman" panose="02020603050405020304" pitchFamily="18" charset="0"/>
                          <a:cs typeface="Calibri" panose="020F0502020204030204" pitchFamily="34" charset="0"/>
                        </a:rPr>
                        <a:t>inspection of happy letters submitted as POE it was noted that </a:t>
                      </a:r>
                      <a:r>
                        <a:rPr lang="en-ZA" sz="1400" dirty="0" smtClean="0">
                          <a:solidFill>
                            <a:srgbClr val="000000"/>
                          </a:solidFill>
                          <a:effectLst/>
                          <a:latin typeface="+mn-lt"/>
                          <a:ea typeface="Times New Roman" panose="02020603050405020304" pitchFamily="18" charset="0"/>
                          <a:cs typeface="Calibri" panose="020F0502020204030204" pitchFamily="34" charset="0"/>
                        </a:rPr>
                        <a:t>they were </a:t>
                      </a:r>
                      <a:r>
                        <a:rPr lang="en-ZA" sz="1400" dirty="0">
                          <a:solidFill>
                            <a:srgbClr val="000000"/>
                          </a:solidFill>
                          <a:effectLst/>
                          <a:latin typeface="+mn-lt"/>
                          <a:ea typeface="Times New Roman" panose="02020603050405020304" pitchFamily="18" charset="0"/>
                          <a:cs typeface="Calibri" panose="020F0502020204030204" pitchFamily="34" charset="0"/>
                        </a:rPr>
                        <a:t>not signed by the house owner, the </a:t>
                      </a:r>
                      <a:r>
                        <a:rPr lang="en-ZA" sz="1400" dirty="0" smtClean="0">
                          <a:solidFill>
                            <a:srgbClr val="000000"/>
                          </a:solidFill>
                          <a:effectLst/>
                          <a:latin typeface="+mn-lt"/>
                          <a:ea typeface="Times New Roman" panose="02020603050405020304" pitchFamily="18" charset="0"/>
                          <a:cs typeface="Calibri" panose="020F0502020204030204" pitchFamily="34" charset="0"/>
                        </a:rPr>
                        <a:t>engineer, </a:t>
                      </a:r>
                      <a:r>
                        <a:rPr lang="en-ZA" sz="1400" dirty="0">
                          <a:solidFill>
                            <a:srgbClr val="000000"/>
                          </a:solidFill>
                          <a:effectLst/>
                          <a:latin typeface="+mn-lt"/>
                          <a:ea typeface="Times New Roman" panose="02020603050405020304" pitchFamily="18" charset="0"/>
                          <a:cs typeface="Calibri" panose="020F0502020204030204" pitchFamily="34" charset="0"/>
                        </a:rPr>
                        <a:t>the project manager as well as the ward </a:t>
                      </a:r>
                      <a:r>
                        <a:rPr lang="en-ZA" sz="1400" dirty="0" smtClean="0">
                          <a:solidFill>
                            <a:srgbClr val="000000"/>
                          </a:solidFill>
                          <a:effectLst/>
                          <a:latin typeface="+mn-lt"/>
                          <a:ea typeface="Times New Roman" panose="02020603050405020304" pitchFamily="18" charset="0"/>
                          <a:cs typeface="Calibri" panose="020F0502020204030204" pitchFamily="34" charset="0"/>
                        </a:rPr>
                        <a:t>councillor.</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35873749"/>
                  </a:ext>
                </a:extLst>
              </a:tr>
              <a:tr h="981353">
                <a:tc>
                  <a:txBody>
                    <a:bodyPr/>
                    <a:lstStyle/>
                    <a:p>
                      <a:pPr algn="ctr">
                        <a:lnSpc>
                          <a:spcPct val="107000"/>
                        </a:lnSpc>
                        <a:spcAft>
                          <a:spcPts val="0"/>
                        </a:spcAft>
                      </a:pPr>
                      <a:r>
                        <a:rPr lang="en-ZA" sz="1400" dirty="0" smtClean="0">
                          <a:solidFill>
                            <a:srgbClr val="000000"/>
                          </a:solidFill>
                          <a:effectLst/>
                          <a:latin typeface="+mn-lt"/>
                          <a:ea typeface="Calibri" panose="020F0502020204030204" pitchFamily="34" charset="0"/>
                          <a:cs typeface="Calibri" panose="020F0502020204030204" pitchFamily="34" charset="0"/>
                        </a:rPr>
                        <a:t>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a:solidFill>
                            <a:srgbClr val="000000"/>
                          </a:solidFill>
                          <a:effectLst/>
                          <a:latin typeface="+mn-lt"/>
                          <a:ea typeface="Times New Roman" panose="02020603050405020304" pitchFamily="18" charset="0"/>
                          <a:cs typeface="Calibri" panose="020F0502020204030204" pitchFamily="34" charset="0"/>
                        </a:rPr>
                        <a:t>BSD: Differences noted on BSD TL19</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smtClean="0">
                          <a:solidFill>
                            <a:srgbClr val="000000"/>
                          </a:solidFill>
                          <a:effectLst/>
                          <a:latin typeface="+mn-lt"/>
                          <a:ea typeface="Times New Roman" panose="02020603050405020304" pitchFamily="18" charset="0"/>
                          <a:cs typeface="Calibri" panose="020F0502020204030204" pitchFamily="34" charset="0"/>
                        </a:rPr>
                        <a:t>AG </a:t>
                      </a:r>
                      <a:r>
                        <a:rPr lang="en-ZA" sz="1400" dirty="0">
                          <a:solidFill>
                            <a:srgbClr val="000000"/>
                          </a:solidFill>
                          <a:effectLst/>
                          <a:latin typeface="+mn-lt"/>
                          <a:ea typeface="Times New Roman" panose="02020603050405020304" pitchFamily="18" charset="0"/>
                          <a:cs typeface="Calibri" panose="020F0502020204030204" pitchFamily="34" charset="0"/>
                        </a:rPr>
                        <a:t>inspected a register of certificates issued and noted that the certificates were already issued in respect of renovations/alterations in the prior year and therefore should not have been recounted again in the current year</a:t>
                      </a:r>
                      <a:r>
                        <a:rPr lang="en-ZA" sz="1400" dirty="0" smtClean="0">
                          <a:solidFill>
                            <a:srgbClr val="000000"/>
                          </a:solidFill>
                          <a:effectLst/>
                          <a:latin typeface="+mn-lt"/>
                          <a:ea typeface="Times New Roman" panose="02020603050405020304" pitchFamily="18" charset="0"/>
                          <a:cs typeface="Calibri" panose="020F0502020204030204" pitchFamily="34" charset="0"/>
                        </a:rPr>
                        <a: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ZA"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1723604"/>
                  </a:ext>
                </a:extLst>
              </a:tr>
            </a:tbl>
          </a:graphicData>
        </a:graphic>
      </p:graphicFrame>
    </p:spTree>
    <p:extLst>
      <p:ext uri="{BB962C8B-B14F-4D97-AF65-F5344CB8AC3E}">
        <p14:creationId xmlns:p14="http://schemas.microsoft.com/office/powerpoint/2010/main" xmlns="" val="3002305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362200"/>
            <a:ext cx="7772400" cy="1470025"/>
          </a:xfrm>
        </p:spPr>
        <p:txBody>
          <a:bodyPr/>
          <a:lstStyle/>
          <a:p>
            <a:r>
              <a:rPr lang="en-US" dirty="0" smtClean="0">
                <a:latin typeface="Arial Black" panose="020B0A04020102020204" pitchFamily="34" charset="0"/>
              </a:rPr>
              <a:t>COVID-19 EXPENDITURE BREAKDOWN</a:t>
            </a:r>
            <a:endParaRPr lang="en-US" dirty="0">
              <a:latin typeface="Arial Black" panose="020B0A04020102020204" pitchFamily="34" charset="0"/>
            </a:endParaRPr>
          </a:p>
        </p:txBody>
      </p:sp>
    </p:spTree>
    <p:extLst>
      <p:ext uri="{BB962C8B-B14F-4D97-AF65-F5344CB8AC3E}">
        <p14:creationId xmlns:p14="http://schemas.microsoft.com/office/powerpoint/2010/main" xmlns="" val="257744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Black" panose="020B0A04020102020204" pitchFamily="34" charset="0"/>
              </a:rPr>
              <a:t>BREAKDOWN OF COVID-19 MATERIALS</a:t>
            </a:r>
            <a:endParaRPr lang="en-ZA" sz="2800" dirty="0"/>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26</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622533230"/>
              </p:ext>
            </p:extLst>
          </p:nvPr>
        </p:nvGraphicFramePr>
        <p:xfrm>
          <a:off x="381001" y="1905001"/>
          <a:ext cx="8305798" cy="3916686"/>
        </p:xfrm>
        <a:graphic>
          <a:graphicData uri="http://schemas.openxmlformats.org/drawingml/2006/table">
            <a:tbl>
              <a:tblPr/>
              <a:tblGrid>
                <a:gridCol w="3851308">
                  <a:extLst>
                    <a:ext uri="{9D8B030D-6E8A-4147-A177-3AD203B41FA5}">
                      <a16:colId xmlns:a16="http://schemas.microsoft.com/office/drawing/2014/main" xmlns="" val="1556997730"/>
                    </a:ext>
                  </a:extLst>
                </a:gridCol>
                <a:gridCol w="1268666">
                  <a:extLst>
                    <a:ext uri="{9D8B030D-6E8A-4147-A177-3AD203B41FA5}">
                      <a16:colId xmlns:a16="http://schemas.microsoft.com/office/drawing/2014/main" xmlns="" val="3524418075"/>
                    </a:ext>
                  </a:extLst>
                </a:gridCol>
                <a:gridCol w="1347958">
                  <a:extLst>
                    <a:ext uri="{9D8B030D-6E8A-4147-A177-3AD203B41FA5}">
                      <a16:colId xmlns:a16="http://schemas.microsoft.com/office/drawing/2014/main" xmlns="" val="274009961"/>
                    </a:ext>
                  </a:extLst>
                </a:gridCol>
                <a:gridCol w="841057">
                  <a:extLst>
                    <a:ext uri="{9D8B030D-6E8A-4147-A177-3AD203B41FA5}">
                      <a16:colId xmlns:a16="http://schemas.microsoft.com/office/drawing/2014/main" xmlns="" val="1513536262"/>
                    </a:ext>
                  </a:extLst>
                </a:gridCol>
                <a:gridCol w="996809">
                  <a:extLst>
                    <a:ext uri="{9D8B030D-6E8A-4147-A177-3AD203B41FA5}">
                      <a16:colId xmlns:a16="http://schemas.microsoft.com/office/drawing/2014/main" xmlns="" val="346800535"/>
                    </a:ext>
                  </a:extLst>
                </a:gridCol>
              </a:tblGrid>
              <a:tr h="672552">
                <a:tc>
                  <a:txBody>
                    <a:bodyPr/>
                    <a:lstStyle/>
                    <a:p>
                      <a:pPr algn="ctr" fontAlgn="b"/>
                      <a:r>
                        <a:rPr lang="en-US" sz="1400" b="1" i="0" u="none" strike="noStrike" dirty="0">
                          <a:solidFill>
                            <a:srgbClr val="000000"/>
                          </a:solidFill>
                          <a:effectLst/>
                          <a:latin typeface="Arial" panose="020B0604020202020204" pitchFamily="34" charset="0"/>
                        </a:rPr>
                        <a:t>Description of goods</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Arial" panose="020B0604020202020204" pitchFamily="34" charset="0"/>
                        </a:rPr>
                        <a:t>Amount</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Arial" panose="020B0604020202020204" pitchFamily="34" charset="0"/>
                        </a:rPr>
                        <a:t>Procurement process followed</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Arial" panose="020B0604020202020204" pitchFamily="34" charset="0"/>
                        </a:rPr>
                        <a:t>Circular </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Arial" panose="020B0604020202020204" pitchFamily="34" charset="0"/>
                        </a:rPr>
                        <a:t>Challenges</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829314994"/>
                  </a:ext>
                </a:extLst>
              </a:tr>
              <a:tr h="672552">
                <a:tc>
                  <a:txBody>
                    <a:bodyPr/>
                    <a:lstStyle/>
                    <a:p>
                      <a:pPr algn="l" fontAlgn="b"/>
                      <a:r>
                        <a:rPr lang="en-US" sz="1400" b="0" i="0" u="none" strike="noStrike" dirty="0">
                          <a:solidFill>
                            <a:srgbClr val="000000"/>
                          </a:solidFill>
                          <a:effectLst/>
                          <a:latin typeface="Arial" panose="020B0604020202020204" pitchFamily="34" charset="0"/>
                        </a:rPr>
                        <a:t>Sanitizer Gel, infrared Thermometer, AA Batteries, Surgical Masks, Foot </a:t>
                      </a:r>
                      <a:r>
                        <a:rPr lang="en-US" sz="1400" b="0" i="0" u="none" strike="noStrike" dirty="0" smtClean="0">
                          <a:solidFill>
                            <a:srgbClr val="000000"/>
                          </a:solidFill>
                          <a:effectLst/>
                          <a:latin typeface="Arial" panose="020B0604020202020204" pitchFamily="34" charset="0"/>
                        </a:rPr>
                        <a:t>Paddle </a:t>
                      </a:r>
                      <a:r>
                        <a:rPr lang="en-US" sz="1400" b="0" i="0" u="none" strike="noStrike" dirty="0">
                          <a:solidFill>
                            <a:srgbClr val="000000"/>
                          </a:solidFill>
                          <a:effectLst/>
                          <a:latin typeface="Arial" panose="020B0604020202020204" pitchFamily="34" charset="0"/>
                        </a:rPr>
                        <a:t>Stand, Spray Bottle, Sunblock</a:t>
                      </a:r>
                    </a:p>
                  </a:txBody>
                  <a:tcPr marL="7953" marR="7953" marT="7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Arial" panose="020B0604020202020204" pitchFamily="34" charset="0"/>
                        </a:rPr>
                        <a:t>R1,161,144.52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panose="020B0604020202020204" pitchFamily="34" charset="0"/>
                        </a:rPr>
                        <a:t>Database</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rial" panose="020B0604020202020204" pitchFamily="34" charset="0"/>
                        </a:rPr>
                        <a:t>100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l" fontAlgn="ctr"/>
                      <a:r>
                        <a:rPr lang="en-US" sz="1400" b="0" i="0" u="none" strike="noStrike">
                          <a:solidFill>
                            <a:srgbClr val="000000"/>
                          </a:solidFill>
                          <a:effectLst/>
                          <a:latin typeface="Arial" panose="020B0604020202020204" pitchFamily="34" charset="0"/>
                        </a:rPr>
                        <a:t>Low supply, pricing and pre-payments requirement</a:t>
                      </a:r>
                    </a:p>
                  </a:txBody>
                  <a:tcPr marL="7953" marR="7953" marT="7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243463725"/>
                  </a:ext>
                </a:extLst>
              </a:tr>
              <a:tr h="343228">
                <a:tc>
                  <a:txBody>
                    <a:bodyPr/>
                    <a:lstStyle/>
                    <a:p>
                      <a:pPr algn="l" fontAlgn="b"/>
                      <a:r>
                        <a:rPr lang="en-US" sz="1400" b="0" i="0" u="none" strike="noStrike" dirty="0">
                          <a:solidFill>
                            <a:srgbClr val="000000"/>
                          </a:solidFill>
                          <a:effectLst/>
                          <a:latin typeface="Arial" panose="020B0604020202020204" pitchFamily="34" charset="0"/>
                        </a:rPr>
                        <a:t>Cloth Mask</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Arial" panose="020B0604020202020204" pitchFamily="34" charset="0"/>
                        </a:rPr>
                        <a:t>R776,250.00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panose="020B0604020202020204" pitchFamily="34" charset="0"/>
                        </a:rPr>
                        <a:t>Database</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rial" panose="020B0604020202020204" pitchFamily="34" charset="0"/>
                        </a:rPr>
                        <a:t>102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272217164"/>
                  </a:ext>
                </a:extLst>
              </a:tr>
              <a:tr h="672552">
                <a:tc>
                  <a:txBody>
                    <a:bodyPr/>
                    <a:lstStyle/>
                    <a:p>
                      <a:pPr algn="l" fontAlgn="b"/>
                      <a:r>
                        <a:rPr lang="en-US" sz="1400" b="0" i="0" u="none" strike="noStrike" dirty="0">
                          <a:solidFill>
                            <a:srgbClr val="000000"/>
                          </a:solidFill>
                          <a:effectLst/>
                          <a:latin typeface="Arial" panose="020B0604020202020204" pitchFamily="34" charset="0"/>
                        </a:rPr>
                        <a:t>Chlorine Disinfect, Infrared Thermometer, AA Batteries, Face shield, ULV Foggers, Wet Wipes, Stickers, Knapsack Sprayer, Gloves</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Arial" panose="020B0604020202020204" pitchFamily="34" charset="0"/>
                        </a:rPr>
                        <a:t>R1,805,108.91</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panose="020B0604020202020204" pitchFamily="34" charset="0"/>
                        </a:rPr>
                        <a:t>Database</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rial" panose="020B0604020202020204" pitchFamily="34" charset="0"/>
                        </a:rPr>
                        <a:t>102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xmlns="" val="1440757946"/>
                  </a:ext>
                </a:extLst>
              </a:tr>
              <a:tr h="343228">
                <a:tc>
                  <a:txBody>
                    <a:bodyPr/>
                    <a:lstStyle/>
                    <a:p>
                      <a:pPr algn="l" fontAlgn="b"/>
                      <a:r>
                        <a:rPr lang="en-US" sz="1400" b="0" i="0" u="none" strike="noStrike" dirty="0">
                          <a:solidFill>
                            <a:srgbClr val="000000"/>
                          </a:solidFill>
                          <a:effectLst/>
                          <a:latin typeface="Arial" panose="020B0604020202020204" pitchFamily="34" charset="0"/>
                        </a:rPr>
                        <a:t>Face Masks</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Arial" panose="020B0604020202020204" pitchFamily="34" charset="0"/>
                        </a:rPr>
                        <a:t>R130,000.00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panose="020B0604020202020204" pitchFamily="34" charset="0"/>
                        </a:rPr>
                        <a:t>Database</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rial" panose="020B0604020202020204" pitchFamily="34" charset="0"/>
                        </a:rPr>
                        <a:t>102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7953" marR="7953" marT="79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448992094"/>
                  </a:ext>
                </a:extLst>
              </a:tr>
              <a:tr h="343228">
                <a:tc>
                  <a:txBody>
                    <a:bodyPr/>
                    <a:lstStyle/>
                    <a:p>
                      <a:pPr algn="l" fontAlgn="b"/>
                      <a:r>
                        <a:rPr lang="en-US" sz="1400" b="0" i="0" u="none" strike="noStrike" dirty="0">
                          <a:solidFill>
                            <a:srgbClr val="000000"/>
                          </a:solidFill>
                          <a:effectLst/>
                          <a:latin typeface="Arial" panose="020B0604020202020204" pitchFamily="34" charset="0"/>
                        </a:rPr>
                        <a:t>Surgical Masks</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Arial" panose="020B0604020202020204" pitchFamily="34" charset="0"/>
                        </a:rPr>
                        <a:t>R61,295.00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a:solidFill>
                            <a:srgbClr val="000000"/>
                          </a:solidFill>
                          <a:effectLst/>
                          <a:latin typeface="Arial" panose="020B0604020202020204" pitchFamily="34" charset="0"/>
                        </a:rPr>
                        <a:t>Transversal contract</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rial" panose="020B0604020202020204" pitchFamily="34" charset="0"/>
                        </a:rPr>
                        <a:t>100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7953" marR="7953" marT="79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3122428"/>
                  </a:ext>
                </a:extLst>
              </a:tr>
              <a:tr h="343228">
                <a:tc>
                  <a:txBody>
                    <a:bodyPr/>
                    <a:lstStyle/>
                    <a:p>
                      <a:pPr algn="l" fontAlgn="b"/>
                      <a:r>
                        <a:rPr lang="en-US" sz="1400" b="0" i="0" u="none" strike="noStrike" dirty="0">
                          <a:solidFill>
                            <a:srgbClr val="000000"/>
                          </a:solidFill>
                          <a:effectLst/>
                          <a:latin typeface="Arial" panose="020B0604020202020204" pitchFamily="34" charset="0"/>
                        </a:rPr>
                        <a:t>Hand Sanitizer</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0000"/>
                          </a:solidFill>
                          <a:effectLst/>
                          <a:latin typeface="Arial" panose="020B0604020202020204" pitchFamily="34" charset="0"/>
                        </a:rPr>
                        <a:t>R1,414,172.25</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Arial" panose="020B0604020202020204" pitchFamily="34" charset="0"/>
                        </a:rPr>
                        <a:t>Transversal contract</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rial" panose="020B0604020202020204" pitchFamily="34" charset="0"/>
                        </a:rPr>
                        <a:t>100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7953" marR="7953" marT="79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159208310"/>
                  </a:ext>
                </a:extLst>
              </a:tr>
              <a:tr h="343228">
                <a:tc>
                  <a:txBody>
                    <a:bodyPr/>
                    <a:lstStyle/>
                    <a:p>
                      <a:pPr algn="l" fontAlgn="b"/>
                      <a:r>
                        <a:rPr lang="en-US" sz="1400" b="0" i="0" u="none" strike="noStrike" dirty="0">
                          <a:solidFill>
                            <a:srgbClr val="000000"/>
                          </a:solidFill>
                          <a:effectLst/>
                          <a:latin typeface="Arial" panose="020B0604020202020204" pitchFamily="34" charset="0"/>
                        </a:rPr>
                        <a:t> </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1" i="0" u="none" strike="noStrike" dirty="0">
                          <a:solidFill>
                            <a:srgbClr val="000000"/>
                          </a:solidFill>
                          <a:effectLst/>
                          <a:latin typeface="Arial" panose="020B0604020202020204" pitchFamily="34" charset="0"/>
                        </a:rPr>
                        <a:t>R5,347,970.68</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7953" marR="7953" marT="7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400" b="0" i="0" u="none" strike="noStrike">
                          <a:solidFill>
                            <a:srgbClr val="000000"/>
                          </a:solidFill>
                          <a:effectLst/>
                          <a:latin typeface="Arial" panose="020B0604020202020204" pitchFamily="34" charset="0"/>
                        </a:rPr>
                        <a:t> </a:t>
                      </a:r>
                    </a:p>
                  </a:txBody>
                  <a:tcPr marL="7953" marR="7953" marT="7953"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7953" marR="7953" marT="7953"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xmlns="" val="163659161"/>
                  </a:ext>
                </a:extLst>
              </a:tr>
            </a:tbl>
          </a:graphicData>
        </a:graphic>
      </p:graphicFrame>
    </p:spTree>
    <p:extLst>
      <p:ext uri="{BB962C8B-B14F-4D97-AF65-F5344CB8AC3E}">
        <p14:creationId xmlns:p14="http://schemas.microsoft.com/office/powerpoint/2010/main" xmlns="" val="1500469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27</a:t>
            </a:fld>
            <a:endParaRPr lang="en-US"/>
          </a:p>
        </p:txBody>
      </p:sp>
      <p:sp>
        <p:nvSpPr>
          <p:cNvPr id="2" name="Title 1"/>
          <p:cNvSpPr>
            <a:spLocks noGrp="1"/>
          </p:cNvSpPr>
          <p:nvPr>
            <p:ph type="title" idx="4294967295"/>
          </p:nvPr>
        </p:nvSpPr>
        <p:spPr>
          <a:xfrm>
            <a:off x="0" y="609600"/>
            <a:ext cx="7772400" cy="1143000"/>
          </a:xfrm>
        </p:spPr>
        <p:txBody>
          <a:bodyPr/>
          <a:lstStyle/>
          <a:p>
            <a:r>
              <a:rPr lang="en-GB" sz="2800" dirty="0" smtClean="0">
                <a:latin typeface="Arial Black" panose="020B0A04020102020204" pitchFamily="34" charset="0"/>
              </a:rPr>
              <a:t>BREAKDOWN OF COVID 19-NAMES OF SUPPLIERS</a:t>
            </a:r>
            <a:endParaRPr lang="en-ZA" sz="2800" dirty="0"/>
          </a:p>
        </p:txBody>
      </p:sp>
      <p:pic>
        <p:nvPicPr>
          <p:cNvPr id="7" name="Content Placeholder 3"/>
          <p:cNvPicPr>
            <a:picLocks noChangeAspect="1"/>
          </p:cNvPicPr>
          <p:nvPr/>
        </p:nvPicPr>
        <p:blipFill>
          <a:blip r:embed="rId2" cstate="print"/>
          <a:stretch>
            <a:fillRect/>
          </a:stretch>
        </p:blipFill>
        <p:spPr bwMode="auto">
          <a:xfrm>
            <a:off x="304800" y="2209800"/>
            <a:ext cx="8686800" cy="4419600"/>
          </a:xfrm>
          <a:prstGeom prst="rect">
            <a:avLst/>
          </a:prstGeom>
          <a:noFill/>
          <a:ln w="9525">
            <a:noFill/>
            <a:miter lim="800000"/>
            <a:headEnd/>
            <a:tailEnd/>
          </a:ln>
        </p:spPr>
      </p:pic>
    </p:spTree>
    <p:extLst>
      <p:ext uri="{BB962C8B-B14F-4D97-AF65-F5344CB8AC3E}">
        <p14:creationId xmlns:p14="http://schemas.microsoft.com/office/powerpoint/2010/main" xmlns="" val="2283117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Black" panose="020B0A04020102020204" pitchFamily="34" charset="0"/>
              </a:rPr>
              <a:t>PPE PROCUREMENT RELATED TO COVID-19</a:t>
            </a:r>
            <a:endParaRPr lang="en-ZA" sz="2800" dirty="0"/>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28</a:t>
            </a:fld>
            <a:endParaRPr lang="en-US"/>
          </a:p>
        </p:txBody>
      </p:sp>
      <p:sp>
        <p:nvSpPr>
          <p:cNvPr id="6" name="Rectangle 5"/>
          <p:cNvSpPr/>
          <p:nvPr/>
        </p:nvSpPr>
        <p:spPr>
          <a:xfrm>
            <a:off x="693234" y="2362200"/>
            <a:ext cx="7696200" cy="4228850"/>
          </a:xfrm>
          <a:prstGeom prst="rect">
            <a:avLst/>
          </a:prstGeom>
        </p:spPr>
        <p:txBody>
          <a:bodyPr wrap="square">
            <a:spAutoFit/>
          </a:bodyPr>
          <a:lstStyle/>
          <a:p>
            <a:pPr algn="just" eaLnBrk="1" hangingPunct="1">
              <a:lnSpc>
                <a:spcPct val="80000"/>
              </a:lnSpc>
              <a:defRPr/>
            </a:pPr>
            <a:r>
              <a:rPr lang="en-US" altLang="en-US" dirty="0">
                <a:latin typeface="Trebuchet MS" panose="020B0603020202020204" pitchFamily="34" charset="0"/>
              </a:rPr>
              <a:t>Polokwane Municipality had to procure personal protective equipment to employees who were working during that period. </a:t>
            </a:r>
          </a:p>
          <a:p>
            <a:pPr algn="just" eaLnBrk="1" hangingPunct="1">
              <a:lnSpc>
                <a:spcPct val="80000"/>
              </a:lnSpc>
              <a:defRPr/>
            </a:pPr>
            <a:r>
              <a:rPr lang="en-US" altLang="en-US" dirty="0">
                <a:latin typeface="Trebuchet MS" panose="020B0603020202020204" pitchFamily="34" charset="0"/>
              </a:rPr>
              <a:t>National Treasury issues a directive to all government departments and municipalities to procure personal protective equipment from the RT57 contract. </a:t>
            </a:r>
          </a:p>
          <a:p>
            <a:pPr algn="just" eaLnBrk="1" hangingPunct="1">
              <a:lnSpc>
                <a:spcPct val="80000"/>
              </a:lnSpc>
              <a:defRPr/>
            </a:pPr>
            <a:r>
              <a:rPr lang="en-US" altLang="en-US" dirty="0">
                <a:latin typeface="Trebuchet MS" panose="020B0603020202020204" pitchFamily="34" charset="0"/>
              </a:rPr>
              <a:t>Polokwane Municipality liaised with service providers and issue them with specification of the items required. Purchase orders were also issued o them. </a:t>
            </a:r>
          </a:p>
          <a:p>
            <a:pPr algn="just" eaLnBrk="1" hangingPunct="1">
              <a:lnSpc>
                <a:spcPct val="80000"/>
              </a:lnSpc>
              <a:defRPr/>
            </a:pPr>
            <a:r>
              <a:rPr lang="en-US" altLang="en-US" dirty="0">
                <a:latin typeface="Trebuchet MS" panose="020B0603020202020204" pitchFamily="34" charset="0"/>
              </a:rPr>
              <a:t>The service providers were unable to deliver at that time due to the fact the items were in huge demand and they could not deliver</a:t>
            </a:r>
            <a:endParaRPr lang="en-US" dirty="0"/>
          </a:p>
        </p:txBody>
      </p:sp>
    </p:spTree>
    <p:extLst>
      <p:ext uri="{BB962C8B-B14F-4D97-AF65-F5344CB8AC3E}">
        <p14:creationId xmlns:p14="http://schemas.microsoft.com/office/powerpoint/2010/main" xmlns="" val="9484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Black" panose="020B0A04020102020204" pitchFamily="34" charset="0"/>
              </a:rPr>
              <a:t>PPE PROCUREMENT RELATED TO COVID-19</a:t>
            </a:r>
            <a:endParaRPr lang="en-ZA" sz="2800" dirty="0"/>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29</a:t>
            </a:fld>
            <a:endParaRPr lang="en-US"/>
          </a:p>
        </p:txBody>
      </p:sp>
      <p:sp>
        <p:nvSpPr>
          <p:cNvPr id="7" name="Rectangle 6"/>
          <p:cNvSpPr/>
          <p:nvPr/>
        </p:nvSpPr>
        <p:spPr>
          <a:xfrm>
            <a:off x="381000" y="2219640"/>
            <a:ext cx="8305800" cy="4228850"/>
          </a:xfrm>
          <a:prstGeom prst="rect">
            <a:avLst/>
          </a:prstGeom>
        </p:spPr>
        <p:txBody>
          <a:bodyPr wrap="square">
            <a:spAutoFit/>
          </a:bodyPr>
          <a:lstStyle/>
          <a:p>
            <a:pPr algn="just" eaLnBrk="1" hangingPunct="1">
              <a:lnSpc>
                <a:spcPct val="80000"/>
              </a:lnSpc>
            </a:pPr>
            <a:r>
              <a:rPr lang="en-US" altLang="en-US" dirty="0">
                <a:latin typeface="Trebuchet MS" panose="020B0603020202020204" pitchFamily="34" charset="0"/>
              </a:rPr>
              <a:t>As an emergency alternative, Polokwane Municipality sourced quotations from their service providers on their suppliers database</a:t>
            </a:r>
            <a:r>
              <a:rPr lang="en-US" altLang="en-US" dirty="0" smtClean="0">
                <a:latin typeface="Trebuchet MS" panose="020B0603020202020204" pitchFamily="34" charset="0"/>
              </a:rPr>
              <a:t>.</a:t>
            </a:r>
          </a:p>
          <a:p>
            <a:pPr algn="just" eaLnBrk="1" hangingPunct="1">
              <a:lnSpc>
                <a:spcPct val="80000"/>
              </a:lnSpc>
            </a:pPr>
            <a:endParaRPr lang="en-US" altLang="en-US" dirty="0">
              <a:latin typeface="Trebuchet MS" panose="020B0603020202020204" pitchFamily="34" charset="0"/>
            </a:endParaRPr>
          </a:p>
          <a:p>
            <a:pPr algn="just" eaLnBrk="1" hangingPunct="1">
              <a:lnSpc>
                <a:spcPct val="80000"/>
              </a:lnSpc>
            </a:pPr>
            <a:r>
              <a:rPr lang="en-US" altLang="en-US" dirty="0">
                <a:latin typeface="Trebuchet MS" panose="020B0603020202020204" pitchFamily="34" charset="0"/>
              </a:rPr>
              <a:t>Furthermore, Polokwane Municipality utilized their services providers who are appointed  for provision of protective clothing and other materials</a:t>
            </a:r>
            <a:r>
              <a:rPr lang="en-US" altLang="en-US" dirty="0" smtClean="0">
                <a:latin typeface="Trebuchet MS" panose="020B0603020202020204" pitchFamily="34" charset="0"/>
              </a:rPr>
              <a:t>.</a:t>
            </a:r>
          </a:p>
          <a:p>
            <a:pPr algn="just" eaLnBrk="1" hangingPunct="1">
              <a:lnSpc>
                <a:spcPct val="80000"/>
              </a:lnSpc>
            </a:pPr>
            <a:r>
              <a:rPr lang="en-US" altLang="en-US" dirty="0" smtClean="0">
                <a:latin typeface="Trebuchet MS" panose="020B0603020202020204" pitchFamily="34" charset="0"/>
              </a:rPr>
              <a:t> </a:t>
            </a:r>
            <a:endParaRPr lang="en-US" altLang="en-US" dirty="0">
              <a:latin typeface="Trebuchet MS" panose="020B0603020202020204" pitchFamily="34" charset="0"/>
            </a:endParaRPr>
          </a:p>
          <a:p>
            <a:pPr algn="just" eaLnBrk="1" hangingPunct="1">
              <a:lnSpc>
                <a:spcPct val="80000"/>
              </a:lnSpc>
            </a:pPr>
            <a:r>
              <a:rPr lang="en-US" altLang="en-US" dirty="0">
                <a:latin typeface="Trebuchet MS" panose="020B0603020202020204" pitchFamily="34" charset="0"/>
              </a:rPr>
              <a:t>These service providers were appointed by following the normal SCM processes. Extension of scope of work was done to them in terms of SCM Regulation 36 of the MFMA to cover the procurement of COVID-19 protective materials on a emergency basis. </a:t>
            </a:r>
          </a:p>
          <a:p>
            <a:pPr eaLnBrk="1" hangingPunct="1">
              <a:lnSpc>
                <a:spcPct val="80000"/>
              </a:lnSpc>
              <a:buFontTx/>
              <a:buNone/>
            </a:pPr>
            <a:endParaRPr lang="en-US" altLang="en-US" dirty="0"/>
          </a:p>
        </p:txBody>
      </p:sp>
    </p:spTree>
    <p:extLst>
      <p:ext uri="{BB962C8B-B14F-4D97-AF65-F5344CB8AC3E}">
        <p14:creationId xmlns:p14="http://schemas.microsoft.com/office/powerpoint/2010/main" xmlns="" val="1534616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162800" cy="1143000"/>
          </a:xfrm>
        </p:spPr>
        <p:txBody>
          <a:bodyPr/>
          <a:lstStyle/>
          <a:p>
            <a:r>
              <a:rPr lang="en-ZA" sz="4000" b="1" dirty="0" smtClean="0">
                <a:latin typeface="Arial Black" panose="020B0A04020102020204" pitchFamily="34" charset="0"/>
              </a:rPr>
              <a:t>TABLE OF CONTENT </a:t>
            </a:r>
            <a:endParaRPr lang="en-ZA" sz="4000" b="1" dirty="0">
              <a:latin typeface="Arial Black" panose="020B0A04020102020204" pitchFamily="34" charset="0"/>
            </a:endParaRPr>
          </a:p>
        </p:txBody>
      </p:sp>
      <p:sp>
        <p:nvSpPr>
          <p:cNvPr id="3" name="Content Placeholder 2"/>
          <p:cNvSpPr>
            <a:spLocks noGrp="1"/>
          </p:cNvSpPr>
          <p:nvPr>
            <p:ph idx="1"/>
          </p:nvPr>
        </p:nvSpPr>
        <p:spPr>
          <a:xfrm>
            <a:off x="152400" y="1524000"/>
            <a:ext cx="8839200" cy="5257800"/>
          </a:xfrm>
          <a:solidFill>
            <a:srgbClr val="FFFFFF"/>
          </a:solidFill>
        </p:spPr>
        <p:txBody>
          <a:bodyPr>
            <a:normAutofit/>
          </a:bodyPr>
          <a:lstStyle/>
          <a:p>
            <a:pPr marL="0" indent="0">
              <a:buNone/>
            </a:pPr>
            <a:endParaRPr lang="en-US" sz="1200" dirty="0" smtClean="0"/>
          </a:p>
          <a:p>
            <a:pPr>
              <a:lnSpc>
                <a:spcPct val="150000"/>
              </a:lnSpc>
              <a:buFont typeface="+mj-lt"/>
              <a:buAutoNum type="arabicParenR"/>
            </a:pPr>
            <a:r>
              <a:rPr lang="en-ZA" sz="1300" b="1" dirty="0" smtClean="0">
                <a:latin typeface="Arial Black" panose="020B0A04020102020204" pitchFamily="34" charset="0"/>
                <a:cs typeface="Andalus" panose="02020603050405020304" pitchFamily="18" charset="-78"/>
              </a:rPr>
              <a:t>Background </a:t>
            </a:r>
          </a:p>
          <a:p>
            <a:pPr>
              <a:lnSpc>
                <a:spcPct val="150000"/>
              </a:lnSpc>
              <a:buFont typeface="+mj-lt"/>
              <a:buAutoNum type="arabicParenR"/>
            </a:pPr>
            <a:r>
              <a:rPr lang="en-ZA" sz="1300" b="1" dirty="0" smtClean="0">
                <a:latin typeface="Arial Black" panose="020B0A04020102020204" pitchFamily="34" charset="0"/>
                <a:cs typeface="Andalus" panose="02020603050405020304" pitchFamily="18" charset="-78"/>
              </a:rPr>
              <a:t>Population Size Increase </a:t>
            </a:r>
          </a:p>
          <a:p>
            <a:pPr>
              <a:lnSpc>
                <a:spcPct val="150000"/>
              </a:lnSpc>
              <a:buFont typeface="+mj-lt"/>
              <a:buAutoNum type="arabicParenR"/>
            </a:pPr>
            <a:r>
              <a:rPr lang="en-ZA" sz="1300" b="1" dirty="0" smtClean="0">
                <a:latin typeface="Arial Black" panose="020B0A04020102020204" pitchFamily="34" charset="0"/>
              </a:rPr>
              <a:t>Geographic Location </a:t>
            </a:r>
          </a:p>
          <a:p>
            <a:pPr>
              <a:lnSpc>
                <a:spcPct val="150000"/>
              </a:lnSpc>
              <a:buFont typeface="+mj-lt"/>
              <a:buAutoNum type="arabicParenR"/>
            </a:pPr>
            <a:r>
              <a:rPr lang="en-GB" sz="1300" b="1" dirty="0" smtClean="0">
                <a:latin typeface="Arial Black" panose="020B0A04020102020204" pitchFamily="34" charset="0"/>
              </a:rPr>
              <a:t>Implementation of Post Audit Action Plan</a:t>
            </a:r>
          </a:p>
          <a:p>
            <a:pPr lvl="0">
              <a:lnSpc>
                <a:spcPct val="150000"/>
              </a:lnSpc>
              <a:buFont typeface="+mj-lt"/>
              <a:buAutoNum type="arabicParenR"/>
            </a:pPr>
            <a:r>
              <a:rPr lang="en-ZA" sz="1300" b="1" dirty="0" smtClean="0">
                <a:latin typeface="Arial Black" panose="020B0A04020102020204" pitchFamily="34" charset="0"/>
              </a:rPr>
              <a:t>State of Finances (breakdown of COVID-19 expenditure)</a:t>
            </a:r>
          </a:p>
          <a:p>
            <a:pPr lvl="0">
              <a:lnSpc>
                <a:spcPct val="150000"/>
              </a:lnSpc>
              <a:buFont typeface="+mj-lt"/>
              <a:buAutoNum type="arabicParenR"/>
            </a:pPr>
            <a:r>
              <a:rPr lang="en-ZA" sz="1300" b="1" dirty="0" smtClean="0">
                <a:latin typeface="Arial Black" panose="020B0A04020102020204" pitchFamily="34" charset="0"/>
              </a:rPr>
              <a:t>Revenue Collection (March-June 2020)</a:t>
            </a:r>
          </a:p>
          <a:p>
            <a:pPr lvl="0">
              <a:lnSpc>
                <a:spcPct val="150000"/>
              </a:lnSpc>
              <a:buFont typeface="+mj-lt"/>
              <a:buAutoNum type="arabicParenR"/>
            </a:pPr>
            <a:r>
              <a:rPr lang="en-ZA" sz="1300" b="1" dirty="0" smtClean="0">
                <a:latin typeface="Arial Black" panose="020B0A04020102020204" pitchFamily="34" charset="0"/>
              </a:rPr>
              <a:t>Breakdown of unauthorized, irregular, fruitless and wasteful expenditure, consequence management  </a:t>
            </a:r>
          </a:p>
          <a:p>
            <a:pPr lvl="0">
              <a:lnSpc>
                <a:spcPct val="150000"/>
              </a:lnSpc>
              <a:buFont typeface="+mj-lt"/>
              <a:buAutoNum type="arabicParenR"/>
            </a:pPr>
            <a:r>
              <a:rPr lang="en-ZA" sz="1300" b="1" dirty="0" smtClean="0">
                <a:latin typeface="Arial Black" panose="020B0A04020102020204" pitchFamily="34" charset="0"/>
              </a:rPr>
              <a:t>Institutional Capacity (Personnel in Key Positions, MM, CFO and Technical Department)</a:t>
            </a:r>
          </a:p>
          <a:p>
            <a:pPr lvl="0">
              <a:lnSpc>
                <a:spcPct val="150000"/>
              </a:lnSpc>
              <a:buFont typeface="+mj-lt"/>
              <a:buAutoNum type="arabicParenR"/>
            </a:pPr>
            <a:r>
              <a:rPr lang="en-ZA" sz="1300" b="1" dirty="0" smtClean="0">
                <a:latin typeface="Arial Black" panose="020B0A04020102020204" pitchFamily="34" charset="0"/>
              </a:rPr>
              <a:t>Internal Audit Committee (Capacity, functionality and effectiveness)</a:t>
            </a:r>
          </a:p>
          <a:p>
            <a:pPr lvl="0">
              <a:lnSpc>
                <a:spcPct val="150000"/>
              </a:lnSpc>
              <a:buFont typeface="+mj-lt"/>
              <a:buAutoNum type="arabicParenR"/>
            </a:pPr>
            <a:r>
              <a:rPr lang="en-ZA" sz="1300" b="1" dirty="0" smtClean="0">
                <a:latin typeface="Arial Black" panose="020B0A04020102020204" pitchFamily="34" charset="0"/>
              </a:rPr>
              <a:t>MPAC (Capacity, functionality and effectiveness)</a:t>
            </a:r>
          </a:p>
          <a:p>
            <a:pPr marL="0" lvl="0" indent="0">
              <a:lnSpc>
                <a:spcPct val="150000"/>
              </a:lnSpc>
              <a:buNone/>
            </a:pPr>
            <a:endParaRPr lang="en-GB" sz="1300" b="1" dirty="0">
              <a:latin typeface="Arial Black" panose="020B0A04020102020204" pitchFamily="34" charset="0"/>
            </a:endParaRPr>
          </a:p>
          <a:p>
            <a:pPr marL="0" indent="0">
              <a:buNone/>
            </a:pPr>
            <a:endParaRPr lang="en-GB" sz="1400" b="1" dirty="0">
              <a:latin typeface="Arial Black" panose="020B0A04020102020204" pitchFamily="34" charset="0"/>
            </a:endParaRPr>
          </a:p>
          <a:p>
            <a:pPr marL="0" indent="0">
              <a:buNone/>
            </a:pPr>
            <a:endParaRPr lang="en-GB" sz="1200" b="1" dirty="0">
              <a:latin typeface="Arial Black" panose="020B0A04020102020204" pitchFamily="34" charset="0"/>
            </a:endParaRPr>
          </a:p>
          <a:p>
            <a:pPr marL="0" indent="0">
              <a:buNone/>
            </a:pPr>
            <a:endParaRPr lang="en-US" sz="1200" b="1" dirty="0">
              <a:latin typeface="Arial Black" panose="020B0A04020102020204" pitchFamily="34" charset="0"/>
            </a:endParaRPr>
          </a:p>
          <a:p>
            <a:pPr marL="0" lvl="0" indent="0">
              <a:buNone/>
            </a:pPr>
            <a:endParaRPr lang="en-GB" sz="1200" b="1" dirty="0">
              <a:latin typeface="Arial Black" panose="020B0A04020102020204" pitchFamily="34" charset="0"/>
            </a:endParaRPr>
          </a:p>
          <a:p>
            <a:pPr marL="0" indent="0">
              <a:buNone/>
            </a:pPr>
            <a:endParaRPr lang="en-GB" sz="1200" b="1" dirty="0"/>
          </a:p>
          <a:p>
            <a:pPr marL="0" indent="0">
              <a:buNone/>
            </a:pPr>
            <a:endParaRPr lang="en-US" sz="1200" b="1" dirty="0">
              <a:latin typeface="Arial Black" panose="020B0A04020102020204" pitchFamily="34" charset="0"/>
            </a:endParaRPr>
          </a:p>
          <a:p>
            <a:pPr marL="0" indent="0">
              <a:buNone/>
            </a:pPr>
            <a:endParaRPr lang="en-GB" sz="1200" dirty="0">
              <a:latin typeface="Arial Black" panose="020B0A04020102020204" pitchFamily="34" charset="0"/>
            </a:endParaRPr>
          </a:p>
          <a:p>
            <a:pPr marL="0" indent="0">
              <a:buNone/>
            </a:pPr>
            <a:endParaRPr lang="en-GB" sz="1200" b="1" dirty="0"/>
          </a:p>
          <a:p>
            <a:pPr marL="0" lvl="0" indent="0">
              <a:buNone/>
            </a:pPr>
            <a:endParaRPr lang="en-GB" sz="1200" b="1" dirty="0">
              <a:latin typeface="Arial Black" panose="020B0A04020102020204" pitchFamily="34" charset="0"/>
            </a:endParaRPr>
          </a:p>
          <a:p>
            <a:pPr marL="0" indent="0">
              <a:buNone/>
            </a:pPr>
            <a:endParaRPr lang="en-GB" sz="1200" dirty="0"/>
          </a:p>
          <a:p>
            <a:pPr marL="0" indent="0">
              <a:buNone/>
            </a:pPr>
            <a:endParaRPr lang="en-GB" sz="1200" dirty="0"/>
          </a:p>
          <a:p>
            <a:pPr marL="0" indent="0">
              <a:buNone/>
            </a:pPr>
            <a:endParaRPr lang="en-ZA" sz="1200" dirty="0">
              <a:solidFill>
                <a:srgbClr val="FFFF00"/>
              </a:solidFill>
            </a:endParaRPr>
          </a:p>
          <a:p>
            <a:pPr marL="0" indent="0">
              <a:buNone/>
            </a:pPr>
            <a:endParaRPr lang="en-ZA" sz="1200" dirty="0"/>
          </a:p>
          <a:p>
            <a:pPr marL="0" indent="0">
              <a:buNone/>
            </a:pPr>
            <a:endParaRPr lang="en-GB" dirty="0">
              <a:latin typeface="Arial Black" panose="020B0A04020102020204" pitchFamily="34" charset="0"/>
            </a:endParaRPr>
          </a:p>
          <a:p>
            <a:pPr marL="514350" indent="-514350">
              <a:buFont typeface="+mj-lt"/>
              <a:buAutoNum type="arabicParenR"/>
            </a:pPr>
            <a:endParaRPr lang="en-US" b="1" dirty="0" smtClean="0"/>
          </a:p>
          <a:p>
            <a:pPr marL="514350" indent="-514350">
              <a:buFont typeface="+mj-lt"/>
              <a:buAutoNum type="arabicParenR"/>
            </a:pPr>
            <a:endParaRPr lang="en-GB" sz="1600" dirty="0" smtClean="0"/>
          </a:p>
          <a:p>
            <a:endParaRPr lang="en-GB" dirty="0"/>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3</a:t>
            </a:fld>
            <a:endParaRPr lang="en-US"/>
          </a:p>
        </p:txBody>
      </p:sp>
    </p:spTree>
    <p:extLst>
      <p:ext uri="{BB962C8B-B14F-4D97-AF65-F5344CB8AC3E}">
        <p14:creationId xmlns:p14="http://schemas.microsoft.com/office/powerpoint/2010/main" xmlns="" val="744954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Black" panose="020B0A04020102020204" pitchFamily="34" charset="0"/>
              </a:rPr>
              <a:t>CHALLENGES RELATED TO PROCUREMENT </a:t>
            </a:r>
            <a:endParaRPr lang="en-ZA" sz="2800" dirty="0"/>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30</a:t>
            </a:fld>
            <a:endParaRPr lang="en-US"/>
          </a:p>
        </p:txBody>
      </p:sp>
      <p:sp>
        <p:nvSpPr>
          <p:cNvPr id="3" name="Rectangle 2"/>
          <p:cNvSpPr/>
          <p:nvPr/>
        </p:nvSpPr>
        <p:spPr>
          <a:xfrm>
            <a:off x="914400" y="2543616"/>
            <a:ext cx="7543800" cy="3637919"/>
          </a:xfrm>
          <a:prstGeom prst="rect">
            <a:avLst/>
          </a:prstGeom>
        </p:spPr>
        <p:txBody>
          <a:bodyPr wrap="square">
            <a:spAutoFit/>
          </a:bodyPr>
          <a:lstStyle/>
          <a:p>
            <a:pPr algn="just" eaLnBrk="1" hangingPunct="1">
              <a:lnSpc>
                <a:spcPct val="80000"/>
              </a:lnSpc>
            </a:pPr>
            <a:r>
              <a:rPr lang="en-US" altLang="en-US" dirty="0">
                <a:latin typeface="Trebuchet MS" panose="020B0603020202020204" pitchFamily="34" charset="0"/>
              </a:rPr>
              <a:t>Service providers whom the National Treasury directed municipalities to procure materials from them were unable to deliver to scarcity of the materials at the time due to huge demand in the country. </a:t>
            </a:r>
            <a:endParaRPr lang="en-US" altLang="en-US" dirty="0" smtClean="0">
              <a:latin typeface="Trebuchet MS" panose="020B0603020202020204" pitchFamily="34" charset="0"/>
            </a:endParaRPr>
          </a:p>
          <a:p>
            <a:pPr algn="just" eaLnBrk="1" hangingPunct="1">
              <a:lnSpc>
                <a:spcPct val="80000"/>
              </a:lnSpc>
            </a:pPr>
            <a:endParaRPr lang="en-US" altLang="en-US" dirty="0">
              <a:latin typeface="Trebuchet MS" panose="020B0603020202020204" pitchFamily="34" charset="0"/>
            </a:endParaRPr>
          </a:p>
          <a:p>
            <a:pPr algn="just" eaLnBrk="1" hangingPunct="1">
              <a:lnSpc>
                <a:spcPct val="80000"/>
              </a:lnSpc>
            </a:pPr>
            <a:r>
              <a:rPr lang="en-US" altLang="en-US" dirty="0">
                <a:latin typeface="Trebuchet MS" panose="020B0603020202020204" pitchFamily="34" charset="0"/>
              </a:rPr>
              <a:t>Other service providers on the transversal contract for protective clothing were demanding 50% payment prior to supply and delivery of the materials which would be against the prescripts of the MFMA, PFMA and Polokwane Municipality SCM policy.</a:t>
            </a:r>
          </a:p>
        </p:txBody>
      </p:sp>
    </p:spTree>
    <p:extLst>
      <p:ext uri="{BB962C8B-B14F-4D97-AF65-F5344CB8AC3E}">
        <p14:creationId xmlns:p14="http://schemas.microsoft.com/office/powerpoint/2010/main" xmlns="" val="2740800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Black" panose="020B0A04020102020204" pitchFamily="34" charset="0"/>
              </a:rPr>
              <a:t>CHALLENGES RELATED TO PROCUREMENT</a:t>
            </a:r>
            <a:endParaRPr lang="en-ZA" sz="2800" dirty="0"/>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31</a:t>
            </a:fld>
            <a:endParaRPr lang="en-US"/>
          </a:p>
        </p:txBody>
      </p:sp>
      <p:sp>
        <p:nvSpPr>
          <p:cNvPr id="3" name="Rectangle 2"/>
          <p:cNvSpPr/>
          <p:nvPr/>
        </p:nvSpPr>
        <p:spPr>
          <a:xfrm>
            <a:off x="495300" y="2315016"/>
            <a:ext cx="8153400" cy="4228850"/>
          </a:xfrm>
          <a:prstGeom prst="rect">
            <a:avLst/>
          </a:prstGeom>
        </p:spPr>
        <p:txBody>
          <a:bodyPr wrap="square">
            <a:spAutoFit/>
          </a:bodyPr>
          <a:lstStyle/>
          <a:p>
            <a:pPr algn="just" eaLnBrk="1" hangingPunct="1">
              <a:lnSpc>
                <a:spcPct val="80000"/>
              </a:lnSpc>
            </a:pPr>
            <a:r>
              <a:rPr lang="en-US" altLang="en-US" dirty="0">
                <a:latin typeface="Trebuchet MS" panose="020B0603020202020204" pitchFamily="34" charset="0"/>
              </a:rPr>
              <a:t>While Polokwane Municipality was struggling with the transversal contract service providers on upfront payment and failure to deliver, an alternative means was sourced where the Municipality extended the scope of work to service providers who are appointed for three (3) years for provision of protective clothing and other </a:t>
            </a:r>
            <a:r>
              <a:rPr lang="en-US" altLang="en-US" dirty="0" smtClean="0">
                <a:latin typeface="Trebuchet MS" panose="020B0603020202020204" pitchFamily="34" charset="0"/>
              </a:rPr>
              <a:t>materials</a:t>
            </a:r>
          </a:p>
          <a:p>
            <a:pPr algn="just" eaLnBrk="1" hangingPunct="1">
              <a:lnSpc>
                <a:spcPct val="80000"/>
              </a:lnSpc>
            </a:pPr>
            <a:endParaRPr lang="en-US" altLang="en-US" dirty="0">
              <a:latin typeface="Trebuchet MS" panose="020B0603020202020204" pitchFamily="34" charset="0"/>
            </a:endParaRPr>
          </a:p>
          <a:p>
            <a:pPr algn="just" eaLnBrk="1" hangingPunct="1">
              <a:lnSpc>
                <a:spcPct val="80000"/>
              </a:lnSpc>
            </a:pPr>
            <a:r>
              <a:rPr lang="en-US" altLang="en-US" dirty="0">
                <a:latin typeface="Trebuchet MS" panose="020B0603020202020204" pitchFamily="34" charset="0"/>
              </a:rPr>
              <a:t>Officials who are providing essential services (Traffic &amp; Licensing, Waste Management, Fire &amp; Disaster Management and other supporting staff) were threatening to go on strike if they were not provided with personal protective equipment.</a:t>
            </a:r>
          </a:p>
          <a:p>
            <a:pPr algn="just" eaLnBrk="1" hangingPunct="1">
              <a:lnSpc>
                <a:spcPct val="80000"/>
              </a:lnSpc>
            </a:pPr>
            <a:r>
              <a:rPr lang="en-US" altLang="en-US" dirty="0" smtClean="0">
                <a:latin typeface="Trebuchet MS" panose="020B0603020202020204" pitchFamily="34" charset="0"/>
              </a:rPr>
              <a:t>   </a:t>
            </a:r>
            <a:endParaRPr lang="en-US" altLang="en-US" dirty="0">
              <a:latin typeface="Trebuchet MS" panose="020B0603020202020204" pitchFamily="34" charset="0"/>
            </a:endParaRPr>
          </a:p>
        </p:txBody>
      </p:sp>
    </p:spTree>
    <p:extLst>
      <p:ext uri="{BB962C8B-B14F-4D97-AF65-F5344CB8AC3E}">
        <p14:creationId xmlns:p14="http://schemas.microsoft.com/office/powerpoint/2010/main" xmlns="" val="4182327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Black" panose="020B0A04020102020204" pitchFamily="34" charset="0"/>
              </a:rPr>
              <a:t>CHALLENGES RELATED TO PROCUREMENT</a:t>
            </a:r>
            <a:endParaRPr lang="en-ZA" sz="2800" dirty="0"/>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32</a:t>
            </a:fld>
            <a:endParaRPr lang="en-US"/>
          </a:p>
        </p:txBody>
      </p:sp>
      <p:sp>
        <p:nvSpPr>
          <p:cNvPr id="3" name="Rectangle 2"/>
          <p:cNvSpPr/>
          <p:nvPr/>
        </p:nvSpPr>
        <p:spPr>
          <a:xfrm>
            <a:off x="495300" y="2315016"/>
            <a:ext cx="8153400" cy="387798"/>
          </a:xfrm>
          <a:prstGeom prst="rect">
            <a:avLst/>
          </a:prstGeom>
        </p:spPr>
        <p:txBody>
          <a:bodyPr wrap="square">
            <a:spAutoFit/>
          </a:bodyPr>
          <a:lstStyle/>
          <a:p>
            <a:pPr algn="just" eaLnBrk="1" hangingPunct="1">
              <a:lnSpc>
                <a:spcPct val="80000"/>
              </a:lnSpc>
            </a:pPr>
            <a:r>
              <a:rPr lang="en-US" altLang="en-US" dirty="0" smtClean="0">
                <a:latin typeface="Trebuchet MS" panose="020B0603020202020204" pitchFamily="34" charset="0"/>
              </a:rPr>
              <a:t>   </a:t>
            </a:r>
            <a:endParaRPr lang="en-US" altLang="en-US" dirty="0">
              <a:latin typeface="Trebuchet MS" panose="020B0603020202020204" pitchFamily="34" charset="0"/>
            </a:endParaRPr>
          </a:p>
        </p:txBody>
      </p:sp>
      <p:sp>
        <p:nvSpPr>
          <p:cNvPr id="6" name="Rectangle 5"/>
          <p:cNvSpPr/>
          <p:nvPr/>
        </p:nvSpPr>
        <p:spPr>
          <a:xfrm>
            <a:off x="495300" y="2439496"/>
            <a:ext cx="7962900" cy="3046988"/>
          </a:xfrm>
          <a:prstGeom prst="rect">
            <a:avLst/>
          </a:prstGeom>
        </p:spPr>
        <p:txBody>
          <a:bodyPr wrap="square">
            <a:spAutoFit/>
          </a:bodyPr>
          <a:lstStyle/>
          <a:p>
            <a:pPr algn="just" eaLnBrk="1" hangingPunct="1">
              <a:lnSpc>
                <a:spcPct val="80000"/>
              </a:lnSpc>
            </a:pPr>
            <a:r>
              <a:rPr lang="en-US" altLang="en-US" dirty="0">
                <a:latin typeface="Trebuchet MS" panose="020B0603020202020204" pitchFamily="34" charset="0"/>
              </a:rPr>
              <a:t>The strike impact would have cause much chaos around the city and it would made it difficult for control the spread of COVID-19</a:t>
            </a:r>
            <a:r>
              <a:rPr lang="en-US" altLang="en-US" dirty="0" smtClean="0">
                <a:latin typeface="Trebuchet MS" panose="020B0603020202020204" pitchFamily="34" charset="0"/>
              </a:rPr>
              <a:t>.</a:t>
            </a:r>
          </a:p>
          <a:p>
            <a:pPr algn="just" eaLnBrk="1" hangingPunct="1">
              <a:lnSpc>
                <a:spcPct val="80000"/>
              </a:lnSpc>
            </a:pPr>
            <a:endParaRPr lang="en-US" altLang="en-US" dirty="0">
              <a:latin typeface="Trebuchet MS" panose="020B0603020202020204" pitchFamily="34" charset="0"/>
            </a:endParaRPr>
          </a:p>
          <a:p>
            <a:pPr algn="just" eaLnBrk="1" hangingPunct="1">
              <a:lnSpc>
                <a:spcPct val="80000"/>
              </a:lnSpc>
            </a:pPr>
            <a:r>
              <a:rPr lang="en-US" altLang="en-US" dirty="0">
                <a:latin typeface="Trebuchet MS" panose="020B0603020202020204" pitchFamily="34" charset="0"/>
              </a:rPr>
              <a:t>Due to the fact that Polokwane Municipality had to obtain the PPE as a matter of emergency, it was impossible to control the prices as a set out by the National Treasury hence the service providers indicated the difficulties of getting the PPE and if they obtain them they are charged exorbitantly</a:t>
            </a:r>
            <a:endParaRPr lang="en-US" dirty="0"/>
          </a:p>
        </p:txBody>
      </p:sp>
    </p:spTree>
    <p:extLst>
      <p:ext uri="{BB962C8B-B14F-4D97-AF65-F5344CB8AC3E}">
        <p14:creationId xmlns:p14="http://schemas.microsoft.com/office/powerpoint/2010/main" xmlns="" val="1845648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867" y="201588"/>
            <a:ext cx="7772400" cy="1143000"/>
          </a:xfrm>
        </p:spPr>
        <p:txBody>
          <a:bodyPr/>
          <a:lstStyle/>
          <a:p>
            <a:r>
              <a:rPr lang="en-ZA" sz="3600" dirty="0" smtClean="0">
                <a:latin typeface="Arial Black" panose="020B0A04020102020204" pitchFamily="34" charset="0"/>
              </a:rPr>
              <a:t>COVID-19 WATER INTERVETIONS</a:t>
            </a:r>
            <a:endParaRPr lang="en-ZA" sz="3600" dirty="0">
              <a:latin typeface="Arial Black" panose="020B0A04020102020204" pitchFamily="34" charset="0"/>
            </a:endParaRPr>
          </a:p>
        </p:txBody>
      </p:sp>
      <p:sp>
        <p:nvSpPr>
          <p:cNvPr id="15" name="Content Placeholder 14"/>
          <p:cNvSpPr>
            <a:spLocks noGrp="1"/>
          </p:cNvSpPr>
          <p:nvPr>
            <p:ph idx="1"/>
          </p:nvPr>
        </p:nvSpPr>
        <p:spPr/>
        <p:txBody>
          <a:bodyPr/>
          <a:lstStyle/>
          <a:p>
            <a:pPr algn="just"/>
            <a:r>
              <a:rPr lang="en-ZA" sz="2000" dirty="0"/>
              <a:t>During the initial stages of declaration of the Covid-19 outbreak as a pandemic and the announcement of a nationwide lockdown, there were interventions from National Department of Human Settlements, Water &amp; Sanitation. This included the provision of water tankers and </a:t>
            </a:r>
            <a:r>
              <a:rPr lang="en-ZA" sz="2000" dirty="0" err="1"/>
              <a:t>JoJo</a:t>
            </a:r>
            <a:r>
              <a:rPr lang="en-ZA" sz="2000" dirty="0"/>
              <a:t> tanks allocated to Polokwane municipality.</a:t>
            </a:r>
          </a:p>
          <a:p>
            <a:pPr algn="just"/>
            <a:r>
              <a:rPr lang="en-ZA" sz="2000" dirty="0"/>
              <a:t>The initiatives where Headed by Rand Water &amp; </a:t>
            </a:r>
            <a:r>
              <a:rPr lang="en-ZA" sz="2000" dirty="0" err="1"/>
              <a:t>Lepelle</a:t>
            </a:r>
            <a:r>
              <a:rPr lang="en-ZA" sz="2000" dirty="0"/>
              <a:t> Northern Water on behalf of the Department. </a:t>
            </a:r>
            <a:r>
              <a:rPr lang="en-ZA" sz="2000" dirty="0" err="1"/>
              <a:t>Baatshuma</a:t>
            </a:r>
            <a:r>
              <a:rPr lang="en-ZA" sz="2000" dirty="0"/>
              <a:t> was appointed by an agent of </a:t>
            </a:r>
            <a:r>
              <a:rPr lang="en-ZA" sz="2000" dirty="0" err="1"/>
              <a:t>Lepelle</a:t>
            </a:r>
            <a:r>
              <a:rPr lang="en-ZA" sz="2000" dirty="0"/>
              <a:t> Northern Water to implement the installation of sixty (60) </a:t>
            </a:r>
            <a:r>
              <a:rPr lang="en-ZA" sz="2000" dirty="0" err="1"/>
              <a:t>JoJo</a:t>
            </a:r>
            <a:r>
              <a:rPr lang="en-ZA" sz="2000" dirty="0"/>
              <a:t> tanks that where allocated to Polokwane Municipality by the department.</a:t>
            </a:r>
          </a:p>
          <a:p>
            <a:endParaRPr lang="en-ZA"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33</a:t>
            </a:fld>
            <a:endParaRPr lang="en-US" dirty="0"/>
          </a:p>
        </p:txBody>
      </p:sp>
      <p:sp>
        <p:nvSpPr>
          <p:cNvPr id="5" name="Content Placeholder 2"/>
          <p:cNvSpPr txBox="1">
            <a:spLocks/>
          </p:cNvSpPr>
          <p:nvPr/>
        </p:nvSpPr>
        <p:spPr>
          <a:xfrm>
            <a:off x="251521" y="1721025"/>
            <a:ext cx="8566746" cy="66753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endParaRPr lang="en-AU" sz="2100" dirty="0"/>
          </a:p>
        </p:txBody>
      </p:sp>
    </p:spTree>
    <p:extLst>
      <p:ext uri="{BB962C8B-B14F-4D97-AF65-F5344CB8AC3E}">
        <p14:creationId xmlns:p14="http://schemas.microsoft.com/office/powerpoint/2010/main" xmlns="" val="1149798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25388"/>
            <a:ext cx="6694512" cy="1143000"/>
          </a:xfrm>
        </p:spPr>
        <p:txBody>
          <a:bodyPr/>
          <a:lstStyle/>
          <a:p>
            <a:r>
              <a:rPr lang="en-US" sz="3600" dirty="0" smtClean="0">
                <a:latin typeface="Arial Black" panose="020B0A04020102020204" pitchFamily="34" charset="0"/>
              </a:rPr>
              <a:t>Allocation of maintenance work</a:t>
            </a:r>
            <a:br>
              <a:rPr lang="en-US" sz="3600" dirty="0" smtClean="0">
                <a:latin typeface="Arial Black" panose="020B0A04020102020204" pitchFamily="34" charset="0"/>
              </a:rPr>
            </a:br>
            <a:r>
              <a:rPr lang="en-US" sz="3600" dirty="0" smtClean="0">
                <a:latin typeface="Arial Black" panose="020B0A04020102020204" pitchFamily="34" charset="0"/>
              </a:rPr>
              <a:t> Covid-19 response</a:t>
            </a:r>
            <a:endParaRPr lang="en-ZA" sz="3600" dirty="0">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pPr>
              <a:defRPr/>
            </a:pPr>
            <a:fld id="{9A21E06C-E93C-4E4B-9C44-671F586FEAEB}" type="slidenum">
              <a:rPr lang="en-US" smtClean="0"/>
              <a:pPr>
                <a:defRPr/>
              </a:pPr>
              <a:t>34</a:t>
            </a:fld>
            <a:endParaRPr lang="en-US"/>
          </a:p>
        </p:txBody>
      </p:sp>
      <p:sp>
        <p:nvSpPr>
          <p:cNvPr id="4" name="Content Placeholder 3"/>
          <p:cNvSpPr txBox="1">
            <a:spLocks/>
          </p:cNvSpPr>
          <p:nvPr/>
        </p:nvSpPr>
        <p:spPr>
          <a:xfrm>
            <a:off x="669073" y="14478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ZA" sz="1700" dirty="0"/>
              <a:t>The municipality in response to the pandemic, re-allocated funds for Covid-19. We further allocated works to deal with immediate interventions on water supply issues to all </a:t>
            </a:r>
            <a:r>
              <a:rPr lang="en-ZA" sz="1700" dirty="0" smtClean="0"/>
              <a:t>service </a:t>
            </a:r>
            <a:r>
              <a:rPr lang="en-ZA" sz="1700" dirty="0"/>
              <a:t>providers </a:t>
            </a:r>
            <a:r>
              <a:rPr lang="en-ZA" sz="1700" dirty="0" smtClean="0"/>
              <a:t>already </a:t>
            </a:r>
            <a:r>
              <a:rPr lang="en-ZA" sz="1700" dirty="0"/>
              <a:t>appointed </a:t>
            </a:r>
            <a:r>
              <a:rPr lang="en-ZA" sz="1700" dirty="0" smtClean="0"/>
              <a:t>under </a:t>
            </a:r>
            <a:r>
              <a:rPr lang="en-ZA" sz="1700" dirty="0"/>
              <a:t>the </a:t>
            </a:r>
            <a:r>
              <a:rPr lang="en-ZA" sz="1700" dirty="0" smtClean="0"/>
              <a:t>Municipality’s Water </a:t>
            </a:r>
            <a:r>
              <a:rPr lang="en-ZA" sz="1700" dirty="0"/>
              <a:t>&amp; Sanitation maintenance </a:t>
            </a:r>
            <a:r>
              <a:rPr lang="en-ZA" sz="1700" dirty="0" smtClean="0"/>
              <a:t>contracts.</a:t>
            </a:r>
          </a:p>
          <a:p>
            <a:pPr algn="just"/>
            <a:r>
              <a:rPr lang="en-US" sz="1700" dirty="0" smtClean="0"/>
              <a:t>The capacity of the service providers to respond to all the work allocated was taken into consideration, this service providers were appointed following Municipal SCM process on an as and when it required basis for a period of 3 years.</a:t>
            </a:r>
            <a:endParaRPr lang="en-ZA" sz="1700" dirty="0"/>
          </a:p>
          <a:p>
            <a:pPr lvl="0" algn="just"/>
            <a:r>
              <a:rPr lang="en-ZA" sz="1700" b="1" dirty="0" err="1"/>
              <a:t>Kamojou</a:t>
            </a:r>
            <a:r>
              <a:rPr lang="en-ZA" sz="1700" dirty="0"/>
              <a:t> – was allocated work on Pump Stations and boreholes in the City &amp; Seshego </a:t>
            </a:r>
            <a:r>
              <a:rPr lang="en-ZA" sz="1700" dirty="0" smtClean="0"/>
              <a:t>Area.</a:t>
            </a:r>
            <a:endParaRPr lang="en-ZA" sz="1700" dirty="0"/>
          </a:p>
          <a:p>
            <a:pPr lvl="0" algn="just"/>
            <a:r>
              <a:rPr lang="en-ZA" sz="1700" b="1" dirty="0" err="1"/>
              <a:t>Baatshuma</a:t>
            </a:r>
            <a:r>
              <a:rPr lang="en-ZA" sz="1700" dirty="0"/>
              <a:t> – was further allocated work on additional </a:t>
            </a:r>
            <a:r>
              <a:rPr lang="en-ZA" sz="1700" dirty="0" err="1"/>
              <a:t>JoJo</a:t>
            </a:r>
            <a:r>
              <a:rPr lang="en-ZA" sz="1700" dirty="0"/>
              <a:t> tanks (42), boreholes and work at the waste water treatment plants.</a:t>
            </a:r>
          </a:p>
          <a:p>
            <a:pPr lvl="0" algn="just"/>
            <a:r>
              <a:rPr lang="en-ZA" sz="1700" b="1" dirty="0"/>
              <a:t>TLM</a:t>
            </a:r>
            <a:r>
              <a:rPr lang="en-ZA" sz="1700" dirty="0"/>
              <a:t> – was allocated work on boreholes and </a:t>
            </a:r>
            <a:r>
              <a:rPr lang="en-ZA" sz="1700" dirty="0" err="1"/>
              <a:t>Pumpstations</a:t>
            </a:r>
            <a:r>
              <a:rPr lang="en-ZA" sz="1700" dirty="0"/>
              <a:t> in the </a:t>
            </a:r>
            <a:r>
              <a:rPr lang="en-ZA" sz="1700" dirty="0" err="1"/>
              <a:t>Aganang</a:t>
            </a:r>
            <a:r>
              <a:rPr lang="en-ZA" sz="1700" dirty="0"/>
              <a:t> Area.</a:t>
            </a:r>
          </a:p>
          <a:p>
            <a:pPr algn="just"/>
            <a:r>
              <a:rPr lang="en-ZA" sz="1700" b="1" dirty="0" err="1"/>
              <a:t>Mmamoleboge</a:t>
            </a:r>
            <a:r>
              <a:rPr lang="en-ZA" sz="1700" dirty="0"/>
              <a:t> – was allocated work on boreholes and water treatment plants in the </a:t>
            </a:r>
            <a:r>
              <a:rPr lang="en-ZA" sz="1700" dirty="0" err="1"/>
              <a:t>Chuene</a:t>
            </a:r>
            <a:r>
              <a:rPr lang="en-ZA" sz="1700" dirty="0"/>
              <a:t>, Maja </a:t>
            </a:r>
            <a:r>
              <a:rPr lang="en-ZA" sz="1700" dirty="0" err="1"/>
              <a:t>Molepo</a:t>
            </a:r>
            <a:r>
              <a:rPr lang="en-ZA" sz="1700" dirty="0"/>
              <a:t> Area.</a:t>
            </a:r>
            <a:endParaRPr lang="en-ZA" sz="1700" kern="0" dirty="0"/>
          </a:p>
        </p:txBody>
      </p:sp>
    </p:spTree>
    <p:extLst>
      <p:ext uri="{BB962C8B-B14F-4D97-AF65-F5344CB8AC3E}">
        <p14:creationId xmlns:p14="http://schemas.microsoft.com/office/powerpoint/2010/main" xmlns="" val="1156468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COVID-19 WATER INTERVENTIONS EXPENDITURE</a:t>
            </a:r>
            <a:endParaRPr lang="en-US" b="1" dirty="0"/>
          </a:p>
        </p:txBody>
      </p:sp>
      <p:pic>
        <p:nvPicPr>
          <p:cNvPr id="4" name="Content Placeholder 3"/>
          <p:cNvPicPr>
            <a:picLocks noGrp="1" noChangeAspect="1"/>
          </p:cNvPicPr>
          <p:nvPr>
            <p:ph idx="4294967295"/>
          </p:nvPr>
        </p:nvPicPr>
        <p:blipFill>
          <a:blip r:embed="rId2" cstate="print"/>
          <a:stretch>
            <a:fillRect/>
          </a:stretch>
        </p:blipFill>
        <p:spPr>
          <a:xfrm>
            <a:off x="304800" y="2438400"/>
            <a:ext cx="8458200" cy="2819400"/>
          </a:xfrm>
          <a:prstGeom prst="rect">
            <a:avLst/>
          </a:prstGeom>
        </p:spPr>
      </p:pic>
    </p:spTree>
    <p:extLst>
      <p:ext uri="{BB962C8B-B14F-4D97-AF65-F5344CB8AC3E}">
        <p14:creationId xmlns:p14="http://schemas.microsoft.com/office/powerpoint/2010/main" xmlns="" val="1614467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4149" y="18910"/>
            <a:ext cx="7772400" cy="1143000"/>
          </a:xfrm>
        </p:spPr>
        <p:txBody>
          <a:bodyPr/>
          <a:lstStyle/>
          <a:p>
            <a:r>
              <a:rPr lang="en-US" sz="3200" dirty="0" smtClean="0">
                <a:latin typeface="Arial Black" panose="020B0A04020102020204" pitchFamily="34" charset="0"/>
              </a:rPr>
              <a:t>Allocation of maintenance work</a:t>
            </a:r>
            <a:br>
              <a:rPr lang="en-US" sz="3200" dirty="0" smtClean="0">
                <a:latin typeface="Arial Black" panose="020B0A04020102020204" pitchFamily="34" charset="0"/>
              </a:rPr>
            </a:br>
            <a:r>
              <a:rPr lang="en-US" sz="3200" dirty="0" smtClean="0">
                <a:latin typeface="Arial Black" panose="020B0A04020102020204" pitchFamily="34" charset="0"/>
              </a:rPr>
              <a:t>Covid-19 response (</a:t>
            </a:r>
            <a:r>
              <a:rPr lang="en-US" sz="3200" dirty="0" err="1" smtClean="0">
                <a:latin typeface="Arial Black" panose="020B0A04020102020204" pitchFamily="34" charset="0"/>
              </a:rPr>
              <a:t>Cont</a:t>
            </a:r>
            <a:r>
              <a:rPr lang="en-US" sz="3200" dirty="0" smtClean="0">
                <a:latin typeface="Arial Black" panose="020B0A04020102020204" pitchFamily="34" charset="0"/>
              </a:rPr>
              <a:t>…)</a:t>
            </a:r>
            <a:endParaRPr lang="en-ZA" sz="3200" dirty="0">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88124545"/>
              </p:ext>
            </p:extLst>
          </p:nvPr>
        </p:nvGraphicFramePr>
        <p:xfrm>
          <a:off x="251520" y="1556792"/>
          <a:ext cx="8640960" cy="4777274"/>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xmlns="" val="1209870922"/>
                    </a:ext>
                  </a:extLst>
                </a:gridCol>
                <a:gridCol w="2160240">
                  <a:extLst>
                    <a:ext uri="{9D8B030D-6E8A-4147-A177-3AD203B41FA5}">
                      <a16:colId xmlns:a16="http://schemas.microsoft.com/office/drawing/2014/main" xmlns="" val="3822384940"/>
                    </a:ext>
                  </a:extLst>
                </a:gridCol>
                <a:gridCol w="2160240">
                  <a:extLst>
                    <a:ext uri="{9D8B030D-6E8A-4147-A177-3AD203B41FA5}">
                      <a16:colId xmlns:a16="http://schemas.microsoft.com/office/drawing/2014/main" xmlns="" val="2372737743"/>
                    </a:ext>
                  </a:extLst>
                </a:gridCol>
                <a:gridCol w="2160240">
                  <a:extLst>
                    <a:ext uri="{9D8B030D-6E8A-4147-A177-3AD203B41FA5}">
                      <a16:colId xmlns:a16="http://schemas.microsoft.com/office/drawing/2014/main" xmlns="" val="2935198948"/>
                    </a:ext>
                  </a:extLst>
                </a:gridCol>
              </a:tblGrid>
              <a:tr h="620797">
                <a:tc>
                  <a:txBody>
                    <a:bodyPr/>
                    <a:lstStyle/>
                    <a:p>
                      <a:r>
                        <a:rPr lang="en-US" sz="1600" dirty="0" smtClean="0"/>
                        <a:t>Company</a:t>
                      </a:r>
                      <a:endParaRPr lang="en-ZA" sz="1600" dirty="0"/>
                    </a:p>
                  </a:txBody>
                  <a:tcPr/>
                </a:tc>
                <a:tc>
                  <a:txBody>
                    <a:bodyPr/>
                    <a:lstStyle/>
                    <a:p>
                      <a:r>
                        <a:rPr lang="en-US" sz="1600" dirty="0" smtClean="0"/>
                        <a:t>Work</a:t>
                      </a:r>
                      <a:r>
                        <a:rPr lang="en-US" sz="1600" baseline="0" dirty="0" smtClean="0"/>
                        <a:t> Allocated</a:t>
                      </a:r>
                      <a:endParaRPr lang="en-ZA" sz="1600" dirty="0"/>
                    </a:p>
                  </a:txBody>
                  <a:tcPr/>
                </a:tc>
                <a:tc>
                  <a:txBody>
                    <a:bodyPr/>
                    <a:lstStyle/>
                    <a:p>
                      <a:r>
                        <a:rPr lang="en-US" sz="1600" dirty="0" smtClean="0"/>
                        <a:t>Area work allocated</a:t>
                      </a:r>
                      <a:endParaRPr lang="en-ZA" sz="1600" dirty="0"/>
                    </a:p>
                  </a:txBody>
                  <a:tcPr/>
                </a:tc>
                <a:tc>
                  <a:txBody>
                    <a:bodyPr/>
                    <a:lstStyle/>
                    <a:p>
                      <a:r>
                        <a:rPr lang="en-US" sz="1600" dirty="0" smtClean="0"/>
                        <a:t>Value of work Completed</a:t>
                      </a:r>
                      <a:endParaRPr lang="en-ZA" sz="1600" dirty="0"/>
                    </a:p>
                  </a:txBody>
                  <a:tcPr/>
                </a:tc>
                <a:extLst>
                  <a:ext uri="{0D108BD9-81ED-4DB2-BD59-A6C34878D82A}">
                    <a16:rowId xmlns:a16="http://schemas.microsoft.com/office/drawing/2014/main" xmlns="" val="2096174214"/>
                  </a:ext>
                </a:extLst>
              </a:tr>
              <a:tr h="620797">
                <a:tc>
                  <a:txBody>
                    <a:bodyPr/>
                    <a:lstStyle/>
                    <a:p>
                      <a:r>
                        <a:rPr lang="en-US" sz="1600" dirty="0" err="1" smtClean="0"/>
                        <a:t>Kamo</a:t>
                      </a:r>
                      <a:r>
                        <a:rPr lang="en-US" sz="1600" dirty="0" smtClean="0"/>
                        <a:t> </a:t>
                      </a:r>
                      <a:r>
                        <a:rPr lang="en-US" sz="1600" dirty="0" err="1" smtClean="0"/>
                        <a:t>Jou</a:t>
                      </a:r>
                      <a:r>
                        <a:rPr lang="en-US" sz="1600" dirty="0" smtClean="0"/>
                        <a:t> (Pty) Ltd</a:t>
                      </a:r>
                      <a:endParaRPr lang="en-ZA" sz="1600" dirty="0"/>
                    </a:p>
                  </a:txBody>
                  <a:tcPr/>
                </a:tc>
                <a:tc>
                  <a:txBody>
                    <a:bodyPr/>
                    <a:lstStyle/>
                    <a:p>
                      <a:r>
                        <a:rPr lang="en-US" sz="1600" dirty="0" smtClean="0"/>
                        <a:t>Repairs</a:t>
                      </a:r>
                      <a:r>
                        <a:rPr lang="en-US" sz="1600" baseline="0" dirty="0" smtClean="0"/>
                        <a:t> to 5 pump stations and 8 boreholes</a:t>
                      </a:r>
                      <a:endParaRPr lang="en-ZA" sz="1600" dirty="0"/>
                    </a:p>
                  </a:txBody>
                  <a:tcPr/>
                </a:tc>
                <a:tc>
                  <a:txBody>
                    <a:bodyPr/>
                    <a:lstStyle/>
                    <a:p>
                      <a:r>
                        <a:rPr lang="en-US" sz="1600" dirty="0" smtClean="0"/>
                        <a:t>City and </a:t>
                      </a:r>
                      <a:r>
                        <a:rPr lang="en-US" sz="1600" dirty="0" err="1" smtClean="0"/>
                        <a:t>Seshego</a:t>
                      </a:r>
                      <a:r>
                        <a:rPr lang="en-US" sz="1600" dirty="0" smtClean="0"/>
                        <a:t> Cluster</a:t>
                      </a:r>
                      <a:endParaRPr lang="en-ZA" sz="1600" dirty="0"/>
                    </a:p>
                  </a:txBody>
                  <a:tcPr/>
                </a:tc>
                <a:tc>
                  <a:txBody>
                    <a:bodyPr/>
                    <a:lstStyle/>
                    <a:p>
                      <a:r>
                        <a:rPr lang="en-US" sz="1600" dirty="0" smtClean="0"/>
                        <a:t>R 6</a:t>
                      </a:r>
                      <a:r>
                        <a:rPr lang="en-US" sz="1600" baseline="0" dirty="0" smtClean="0"/>
                        <a:t> 7</a:t>
                      </a:r>
                      <a:r>
                        <a:rPr lang="en-US" sz="1600" dirty="0" smtClean="0"/>
                        <a:t>33 578</a:t>
                      </a:r>
                      <a:endParaRPr lang="en-ZA" sz="1600" dirty="0"/>
                    </a:p>
                  </a:txBody>
                  <a:tcPr/>
                </a:tc>
                <a:extLst>
                  <a:ext uri="{0D108BD9-81ED-4DB2-BD59-A6C34878D82A}">
                    <a16:rowId xmlns:a16="http://schemas.microsoft.com/office/drawing/2014/main" xmlns="" val="2207738147"/>
                  </a:ext>
                </a:extLst>
              </a:tr>
              <a:tr h="620797">
                <a:tc>
                  <a:txBody>
                    <a:bodyPr/>
                    <a:lstStyle/>
                    <a:p>
                      <a:r>
                        <a:rPr lang="en-US" sz="1600" dirty="0" err="1" smtClean="0"/>
                        <a:t>Baatshuma</a:t>
                      </a:r>
                      <a:r>
                        <a:rPr lang="en-US" sz="1600" dirty="0" smtClean="0"/>
                        <a:t> Electrical</a:t>
                      </a:r>
                      <a:endParaRPr lang="en-ZA" sz="1600" dirty="0"/>
                    </a:p>
                  </a:txBody>
                  <a:tcPr/>
                </a:tc>
                <a:tc>
                  <a:txBody>
                    <a:bodyPr/>
                    <a:lstStyle/>
                    <a:p>
                      <a:r>
                        <a:rPr lang="en-US" sz="1600" dirty="0" smtClean="0"/>
                        <a:t>Allocated 42 storage tank,</a:t>
                      </a:r>
                      <a:r>
                        <a:rPr lang="en-US" sz="1600" baseline="0" dirty="0" smtClean="0"/>
                        <a:t> 5 boreholes and 1 Treatment works</a:t>
                      </a:r>
                      <a:endParaRPr lang="en-ZA" sz="1600" dirty="0"/>
                    </a:p>
                  </a:txBody>
                  <a:tcPr/>
                </a:tc>
                <a:tc>
                  <a:txBody>
                    <a:bodyPr/>
                    <a:lstStyle/>
                    <a:p>
                      <a:r>
                        <a:rPr lang="en-US" sz="1600" dirty="0" err="1" smtClean="0"/>
                        <a:t>Molepo</a:t>
                      </a:r>
                      <a:r>
                        <a:rPr lang="en-US" sz="1600" dirty="0" smtClean="0"/>
                        <a:t> Maja </a:t>
                      </a:r>
                      <a:r>
                        <a:rPr lang="en-US" sz="1600" dirty="0" err="1" smtClean="0"/>
                        <a:t>Chuene</a:t>
                      </a:r>
                      <a:r>
                        <a:rPr lang="en-US" sz="1600" dirty="0" smtClean="0"/>
                        <a:t>, </a:t>
                      </a:r>
                      <a:r>
                        <a:rPr lang="en-US" sz="1600" dirty="0" err="1" smtClean="0"/>
                        <a:t>Moletjie</a:t>
                      </a:r>
                      <a:r>
                        <a:rPr lang="en-US" sz="1600" dirty="0" smtClean="0"/>
                        <a:t> and </a:t>
                      </a:r>
                      <a:r>
                        <a:rPr lang="en-US" sz="1600" dirty="0" err="1" smtClean="0"/>
                        <a:t>Aganang</a:t>
                      </a:r>
                      <a:r>
                        <a:rPr lang="en-US" sz="1600" dirty="0" smtClean="0"/>
                        <a:t> Clusters</a:t>
                      </a:r>
                      <a:endParaRPr lang="en-ZA" sz="1600" dirty="0"/>
                    </a:p>
                  </a:txBody>
                  <a:tcPr/>
                </a:tc>
                <a:tc>
                  <a:txBody>
                    <a:bodyPr/>
                    <a:lstStyle/>
                    <a:p>
                      <a:r>
                        <a:rPr lang="en-US" sz="1600" dirty="0" smtClean="0"/>
                        <a:t>R 3 820</a:t>
                      </a:r>
                      <a:r>
                        <a:rPr lang="en-US" sz="1600" baseline="0" dirty="0" smtClean="0"/>
                        <a:t> 139</a:t>
                      </a:r>
                      <a:endParaRPr lang="en-ZA" sz="1600" dirty="0"/>
                    </a:p>
                  </a:txBody>
                  <a:tcPr/>
                </a:tc>
                <a:extLst>
                  <a:ext uri="{0D108BD9-81ED-4DB2-BD59-A6C34878D82A}">
                    <a16:rowId xmlns:a16="http://schemas.microsoft.com/office/drawing/2014/main" xmlns="" val="1646038259"/>
                  </a:ext>
                </a:extLst>
              </a:tr>
              <a:tr h="620797">
                <a:tc>
                  <a:txBody>
                    <a:bodyPr/>
                    <a:lstStyle/>
                    <a:p>
                      <a:r>
                        <a:rPr lang="en-US" sz="1600" dirty="0" smtClean="0"/>
                        <a:t>TLM Engineering</a:t>
                      </a:r>
                      <a:endParaRPr lang="en-ZA" sz="1600" dirty="0"/>
                    </a:p>
                  </a:txBody>
                  <a:tcPr/>
                </a:tc>
                <a:tc>
                  <a:txBody>
                    <a:bodyPr/>
                    <a:lstStyle/>
                    <a:p>
                      <a:r>
                        <a:rPr lang="en-US" sz="1600" dirty="0" err="1" smtClean="0"/>
                        <a:t>Redrilling</a:t>
                      </a:r>
                      <a:r>
                        <a:rPr lang="en-US" sz="1600" dirty="0" smtClean="0"/>
                        <a:t>, Refurbishment</a:t>
                      </a:r>
                      <a:r>
                        <a:rPr lang="en-US" sz="1600" baseline="0" dirty="0" smtClean="0"/>
                        <a:t> and repairs of</a:t>
                      </a:r>
                      <a:r>
                        <a:rPr lang="en-US" sz="1600" dirty="0" smtClean="0"/>
                        <a:t> 17 boreholes</a:t>
                      </a:r>
                      <a:endParaRPr lang="en-ZA" sz="1600" dirty="0"/>
                    </a:p>
                  </a:txBody>
                  <a:tcPr/>
                </a:tc>
                <a:tc>
                  <a:txBody>
                    <a:bodyPr/>
                    <a:lstStyle/>
                    <a:p>
                      <a:r>
                        <a:rPr lang="en-US" sz="1600" dirty="0" err="1" smtClean="0"/>
                        <a:t>Moletjie</a:t>
                      </a:r>
                      <a:r>
                        <a:rPr lang="en-US" sz="1600" dirty="0" smtClean="0"/>
                        <a:t> and </a:t>
                      </a:r>
                      <a:r>
                        <a:rPr lang="en-US" sz="1600" dirty="0" err="1" smtClean="0"/>
                        <a:t>Aganang</a:t>
                      </a:r>
                      <a:r>
                        <a:rPr lang="en-US" sz="1600" dirty="0" smtClean="0"/>
                        <a:t> Clusters</a:t>
                      </a:r>
                      <a:endParaRPr lang="en-ZA" sz="1600" dirty="0"/>
                    </a:p>
                  </a:txBody>
                  <a:tcPr/>
                </a:tc>
                <a:tc>
                  <a:txBody>
                    <a:bodyPr/>
                    <a:lstStyle/>
                    <a:p>
                      <a:r>
                        <a:rPr lang="en-US" sz="1600" dirty="0" smtClean="0"/>
                        <a:t>R 3</a:t>
                      </a:r>
                      <a:r>
                        <a:rPr lang="en-US" sz="1600" baseline="0" dirty="0" smtClean="0"/>
                        <a:t> 540 535</a:t>
                      </a:r>
                      <a:endParaRPr lang="en-ZA" sz="1600" dirty="0"/>
                    </a:p>
                  </a:txBody>
                  <a:tcPr/>
                </a:tc>
                <a:extLst>
                  <a:ext uri="{0D108BD9-81ED-4DB2-BD59-A6C34878D82A}">
                    <a16:rowId xmlns:a16="http://schemas.microsoft.com/office/drawing/2014/main" xmlns="" val="3400128208"/>
                  </a:ext>
                </a:extLst>
              </a:tr>
              <a:tr h="620797">
                <a:tc>
                  <a:txBody>
                    <a:bodyPr/>
                    <a:lstStyle/>
                    <a:p>
                      <a:r>
                        <a:rPr lang="en-US" sz="1600" dirty="0" err="1" smtClean="0"/>
                        <a:t>Mmamoleboge</a:t>
                      </a:r>
                      <a:r>
                        <a:rPr lang="en-US" sz="1600" dirty="0" smtClean="0"/>
                        <a:t> Investments</a:t>
                      </a:r>
                      <a:endParaRPr lang="en-ZA" sz="1600" dirty="0"/>
                    </a:p>
                  </a:txBody>
                  <a:tcPr/>
                </a:tc>
                <a:tc>
                  <a:txBody>
                    <a:bodyPr/>
                    <a:lstStyle/>
                    <a:p>
                      <a:r>
                        <a:rPr lang="en-US" sz="1600" dirty="0" smtClean="0"/>
                        <a:t>Refurbishment of </a:t>
                      </a:r>
                      <a:r>
                        <a:rPr lang="en-US" sz="1600" dirty="0" err="1" smtClean="0"/>
                        <a:t>Chuene</a:t>
                      </a:r>
                      <a:r>
                        <a:rPr lang="en-US" sz="1600" dirty="0" smtClean="0"/>
                        <a:t> WTW and 9 boreholes</a:t>
                      </a:r>
                      <a:endParaRPr lang="en-ZA" sz="1600" dirty="0"/>
                    </a:p>
                  </a:txBody>
                  <a:tcPr/>
                </a:tc>
                <a:tc>
                  <a:txBody>
                    <a:bodyPr/>
                    <a:lstStyle/>
                    <a:p>
                      <a:r>
                        <a:rPr lang="en-US" sz="1600" dirty="0" err="1" smtClean="0"/>
                        <a:t>Molepo</a:t>
                      </a:r>
                      <a:r>
                        <a:rPr lang="en-US" sz="1600" dirty="0" smtClean="0"/>
                        <a:t> Maja </a:t>
                      </a:r>
                      <a:r>
                        <a:rPr lang="en-US" sz="1600" dirty="0" err="1" smtClean="0"/>
                        <a:t>Chuene</a:t>
                      </a:r>
                      <a:r>
                        <a:rPr lang="en-US" sz="1600" dirty="0" smtClean="0"/>
                        <a:t> Cluster</a:t>
                      </a:r>
                      <a:endParaRPr lang="en-ZA" sz="1600" dirty="0"/>
                    </a:p>
                  </a:txBody>
                  <a:tcPr/>
                </a:tc>
                <a:tc>
                  <a:txBody>
                    <a:bodyPr/>
                    <a:lstStyle/>
                    <a:p>
                      <a:r>
                        <a:rPr lang="en-US" sz="1600" dirty="0" smtClean="0"/>
                        <a:t>R 3</a:t>
                      </a:r>
                      <a:r>
                        <a:rPr lang="en-US" sz="1600" baseline="0" dirty="0" smtClean="0"/>
                        <a:t> 895 895</a:t>
                      </a:r>
                      <a:endParaRPr lang="en-ZA" sz="1600" dirty="0"/>
                    </a:p>
                  </a:txBody>
                  <a:tcPr/>
                </a:tc>
                <a:extLst>
                  <a:ext uri="{0D108BD9-81ED-4DB2-BD59-A6C34878D82A}">
                    <a16:rowId xmlns:a16="http://schemas.microsoft.com/office/drawing/2014/main" xmlns="" val="2730278646"/>
                  </a:ext>
                </a:extLst>
              </a:tr>
              <a:tr h="620797">
                <a:tc>
                  <a:txBody>
                    <a:bodyPr/>
                    <a:lstStyle/>
                    <a:p>
                      <a:r>
                        <a:rPr lang="en-ZA" sz="1600" dirty="0" smtClean="0"/>
                        <a:t>Total of 34 Water Tankers</a:t>
                      </a:r>
                      <a:endParaRPr lang="en-ZA" sz="1600" dirty="0"/>
                    </a:p>
                  </a:txBody>
                  <a:tcPr/>
                </a:tc>
                <a:tc>
                  <a:txBody>
                    <a:bodyPr/>
                    <a:lstStyle/>
                    <a:p>
                      <a:r>
                        <a:rPr lang="en-ZA" sz="1600" dirty="0" smtClean="0"/>
                        <a:t>Water</a:t>
                      </a:r>
                      <a:r>
                        <a:rPr lang="en-ZA" sz="1600" baseline="0" dirty="0" smtClean="0"/>
                        <a:t> Delivery for April, May and June </a:t>
                      </a:r>
                      <a:endParaRPr lang="en-ZA" sz="1600" dirty="0"/>
                    </a:p>
                  </a:txBody>
                  <a:tcPr/>
                </a:tc>
                <a:tc>
                  <a:txBody>
                    <a:bodyPr/>
                    <a:lstStyle/>
                    <a:p>
                      <a:r>
                        <a:rPr lang="en-ZA" sz="1600" dirty="0" smtClean="0"/>
                        <a:t>Affected Areas </a:t>
                      </a:r>
                      <a:endParaRPr lang="en-ZA" sz="1600" dirty="0"/>
                    </a:p>
                  </a:txBody>
                  <a:tcPr/>
                </a:tc>
                <a:tc>
                  <a:txBody>
                    <a:bodyPr/>
                    <a:lstStyle/>
                    <a:p>
                      <a:r>
                        <a:rPr lang="en-ZA" sz="1600" dirty="0" smtClean="0"/>
                        <a:t>R15</a:t>
                      </a:r>
                      <a:r>
                        <a:rPr lang="en-ZA" sz="1600" baseline="0" dirty="0" smtClean="0"/>
                        <a:t> 029 930</a:t>
                      </a:r>
                      <a:endParaRPr lang="en-ZA" sz="1600" dirty="0"/>
                    </a:p>
                  </a:txBody>
                  <a:tcPr/>
                </a:tc>
                <a:extLst>
                  <a:ext uri="{0D108BD9-81ED-4DB2-BD59-A6C34878D82A}">
                    <a16:rowId xmlns:a16="http://schemas.microsoft.com/office/drawing/2014/main" xmlns="" val="3921934684"/>
                  </a:ext>
                </a:extLst>
              </a:tr>
            </a:tbl>
          </a:graphicData>
        </a:graphic>
      </p:graphicFrame>
      <p:sp>
        <p:nvSpPr>
          <p:cNvPr id="3" name="Slide Number Placeholder 2"/>
          <p:cNvSpPr>
            <a:spLocks noGrp="1"/>
          </p:cNvSpPr>
          <p:nvPr>
            <p:ph type="sldNum" sz="quarter" idx="12"/>
          </p:nvPr>
        </p:nvSpPr>
        <p:spPr/>
        <p:txBody>
          <a:bodyPr/>
          <a:lstStyle/>
          <a:p>
            <a:pPr>
              <a:defRPr/>
            </a:pPr>
            <a:fld id="{9A21E06C-E93C-4E4B-9C44-671F586FEAEB}" type="slidenum">
              <a:rPr lang="en-US" smtClean="0"/>
              <a:pPr>
                <a:defRPr/>
              </a:pPr>
              <a:t>36</a:t>
            </a:fld>
            <a:endParaRPr lang="en-US"/>
          </a:p>
        </p:txBody>
      </p:sp>
    </p:spTree>
    <p:extLst>
      <p:ext uri="{BB962C8B-B14F-4D97-AF65-F5344CB8AC3E}">
        <p14:creationId xmlns:p14="http://schemas.microsoft.com/office/powerpoint/2010/main" xmlns="" val="2484853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088"/>
            <a:ext cx="7772400" cy="1143000"/>
          </a:xfrm>
        </p:spPr>
        <p:txBody>
          <a:bodyPr/>
          <a:lstStyle/>
          <a:p>
            <a:r>
              <a:rPr lang="en-US" sz="3600" dirty="0" smtClean="0">
                <a:latin typeface="Arial Black" panose="020B0A04020102020204" pitchFamily="34" charset="0"/>
              </a:rPr>
              <a:t>Installation by Municipality</a:t>
            </a:r>
            <a:endParaRPr lang="en-ZA" sz="3600" dirty="0">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98544258"/>
              </p:ext>
            </p:extLst>
          </p:nvPr>
        </p:nvGraphicFramePr>
        <p:xfrm>
          <a:off x="457200" y="1676400"/>
          <a:ext cx="8352928" cy="384556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xmlns="" val="2558491958"/>
                    </a:ext>
                  </a:extLst>
                </a:gridCol>
                <a:gridCol w="1254164">
                  <a:extLst>
                    <a:ext uri="{9D8B030D-6E8A-4147-A177-3AD203B41FA5}">
                      <a16:colId xmlns:a16="http://schemas.microsoft.com/office/drawing/2014/main" xmlns="" val="1450565846"/>
                    </a:ext>
                  </a:extLst>
                </a:gridCol>
                <a:gridCol w="1995234">
                  <a:extLst>
                    <a:ext uri="{9D8B030D-6E8A-4147-A177-3AD203B41FA5}">
                      <a16:colId xmlns:a16="http://schemas.microsoft.com/office/drawing/2014/main" xmlns="" val="1745429661"/>
                    </a:ext>
                  </a:extLst>
                </a:gridCol>
                <a:gridCol w="2367226">
                  <a:extLst>
                    <a:ext uri="{9D8B030D-6E8A-4147-A177-3AD203B41FA5}">
                      <a16:colId xmlns:a16="http://schemas.microsoft.com/office/drawing/2014/main" xmlns="" val="970066494"/>
                    </a:ext>
                  </a:extLst>
                </a:gridCol>
              </a:tblGrid>
              <a:tr h="370840">
                <a:tc>
                  <a:txBody>
                    <a:bodyPr/>
                    <a:lstStyle/>
                    <a:p>
                      <a:r>
                        <a:rPr lang="en-US" dirty="0" smtClean="0"/>
                        <a:t>Cluster</a:t>
                      </a:r>
                      <a:endParaRPr lang="en-ZA" dirty="0"/>
                    </a:p>
                  </a:txBody>
                  <a:tcPr/>
                </a:tc>
                <a:tc>
                  <a:txBody>
                    <a:bodyPr/>
                    <a:lstStyle/>
                    <a:p>
                      <a:r>
                        <a:rPr lang="en-US" dirty="0" smtClean="0"/>
                        <a:t>No. installed</a:t>
                      </a:r>
                      <a:endParaRPr lang="en-ZA" dirty="0"/>
                    </a:p>
                  </a:txBody>
                  <a:tcPr/>
                </a:tc>
                <a:tc>
                  <a:txBody>
                    <a:bodyPr/>
                    <a:lstStyle/>
                    <a:p>
                      <a:r>
                        <a:rPr lang="en-US" dirty="0" smtClean="0"/>
                        <a:t>Contractor</a:t>
                      </a:r>
                      <a:endParaRPr lang="en-ZA" dirty="0"/>
                    </a:p>
                  </a:txBody>
                  <a:tcPr/>
                </a:tc>
                <a:tc>
                  <a:txBody>
                    <a:bodyPr/>
                    <a:lstStyle/>
                    <a:p>
                      <a:r>
                        <a:rPr lang="en-US" dirty="0" smtClean="0"/>
                        <a:t>Status</a:t>
                      </a:r>
                      <a:endParaRPr lang="en-ZA" dirty="0"/>
                    </a:p>
                  </a:txBody>
                  <a:tcPr/>
                </a:tc>
                <a:extLst>
                  <a:ext uri="{0D108BD9-81ED-4DB2-BD59-A6C34878D82A}">
                    <a16:rowId xmlns:a16="http://schemas.microsoft.com/office/drawing/2014/main" xmlns="" val="2657299045"/>
                  </a:ext>
                </a:extLst>
              </a:tr>
              <a:tr h="370840">
                <a:tc>
                  <a:txBody>
                    <a:bodyPr/>
                    <a:lstStyle/>
                    <a:p>
                      <a:r>
                        <a:rPr lang="en-US" dirty="0" err="1" smtClean="0"/>
                        <a:t>Molepo</a:t>
                      </a:r>
                      <a:r>
                        <a:rPr lang="en-US" dirty="0" smtClean="0"/>
                        <a:t> </a:t>
                      </a:r>
                      <a:r>
                        <a:rPr lang="en-US" dirty="0" err="1" smtClean="0"/>
                        <a:t>Chuene</a:t>
                      </a:r>
                      <a:r>
                        <a:rPr lang="en-US" baseline="0" dirty="0" smtClean="0"/>
                        <a:t> Maja (Ward 1 &amp; 3)</a:t>
                      </a:r>
                      <a:endParaRPr lang="en-ZA" dirty="0"/>
                    </a:p>
                  </a:txBody>
                  <a:tcPr/>
                </a:tc>
                <a:tc>
                  <a:txBody>
                    <a:bodyPr/>
                    <a:lstStyle/>
                    <a:p>
                      <a:pPr algn="ctr"/>
                      <a:r>
                        <a:rPr lang="en-US" dirty="0" smtClean="0"/>
                        <a:t>4</a:t>
                      </a:r>
                      <a:endParaRPr lang="en-ZA" dirty="0"/>
                    </a:p>
                  </a:txBody>
                  <a:tcPr/>
                </a:tc>
                <a:tc>
                  <a:txBody>
                    <a:bodyPr/>
                    <a:lstStyle/>
                    <a:p>
                      <a:r>
                        <a:rPr lang="en-US" dirty="0" err="1" smtClean="0"/>
                        <a:t>Baatshuma</a:t>
                      </a:r>
                      <a:endParaRPr lang="en-ZA" dirty="0"/>
                    </a:p>
                  </a:txBody>
                  <a:tcPr/>
                </a:tc>
                <a:tc>
                  <a:txBody>
                    <a:bodyPr/>
                    <a:lstStyle/>
                    <a:p>
                      <a:r>
                        <a:rPr lang="en-US" dirty="0" smtClean="0"/>
                        <a:t>Completed by </a:t>
                      </a:r>
                    </a:p>
                    <a:p>
                      <a:r>
                        <a:rPr lang="en-US" dirty="0" smtClean="0"/>
                        <a:t>14 July 2020</a:t>
                      </a:r>
                      <a:endParaRPr lang="en-ZA" dirty="0"/>
                    </a:p>
                  </a:txBody>
                  <a:tcPr/>
                </a:tc>
                <a:extLst>
                  <a:ext uri="{0D108BD9-81ED-4DB2-BD59-A6C34878D82A}">
                    <a16:rowId xmlns:a16="http://schemas.microsoft.com/office/drawing/2014/main" xmlns="" val="4294341013"/>
                  </a:ext>
                </a:extLst>
              </a:tr>
              <a:tr h="370840">
                <a:tc>
                  <a:txBody>
                    <a:bodyPr/>
                    <a:lstStyle/>
                    <a:p>
                      <a:r>
                        <a:rPr lang="en-US" dirty="0" err="1" smtClean="0"/>
                        <a:t>Moletjie</a:t>
                      </a:r>
                      <a:r>
                        <a:rPr lang="en-US" dirty="0" smtClean="0"/>
                        <a:t> Cluster </a:t>
                      </a:r>
                    </a:p>
                    <a:p>
                      <a:r>
                        <a:rPr lang="en-US" dirty="0" smtClean="0"/>
                        <a:t>(Wards 9,</a:t>
                      </a:r>
                      <a:r>
                        <a:rPr lang="en-US" baseline="0" dirty="0" smtClean="0"/>
                        <a:t> 16, 37)</a:t>
                      </a:r>
                      <a:endParaRPr lang="en-ZA" dirty="0"/>
                    </a:p>
                  </a:txBody>
                  <a:tcPr/>
                </a:tc>
                <a:tc>
                  <a:txBody>
                    <a:bodyPr/>
                    <a:lstStyle/>
                    <a:p>
                      <a:pPr algn="ctr"/>
                      <a:r>
                        <a:rPr lang="en-US" dirty="0" smtClean="0"/>
                        <a:t>24</a:t>
                      </a:r>
                      <a:endParaRPr lang="en-ZA" dirty="0"/>
                    </a:p>
                  </a:txBody>
                  <a:tcPr/>
                </a:tc>
                <a:tc>
                  <a:txBody>
                    <a:bodyPr/>
                    <a:lstStyle/>
                    <a:p>
                      <a:r>
                        <a:rPr lang="en-US" dirty="0" err="1" smtClean="0"/>
                        <a:t>Baatshuma</a:t>
                      </a:r>
                      <a:endParaRPr lang="en-ZA" dirty="0"/>
                    </a:p>
                  </a:txBody>
                  <a:tcPr/>
                </a:tc>
                <a:tc>
                  <a:txBody>
                    <a:bodyPr/>
                    <a:lstStyle/>
                    <a:p>
                      <a:r>
                        <a:rPr lang="en-US" dirty="0" smtClean="0"/>
                        <a:t>Completed by </a:t>
                      </a:r>
                    </a:p>
                    <a:p>
                      <a:r>
                        <a:rPr lang="en-US" dirty="0" smtClean="0"/>
                        <a:t>14 July 2020</a:t>
                      </a:r>
                      <a:endParaRPr lang="en-ZA" dirty="0"/>
                    </a:p>
                  </a:txBody>
                  <a:tcPr/>
                </a:tc>
                <a:extLst>
                  <a:ext uri="{0D108BD9-81ED-4DB2-BD59-A6C34878D82A}">
                    <a16:rowId xmlns:a16="http://schemas.microsoft.com/office/drawing/2014/main" xmlns="" val="2100285740"/>
                  </a:ext>
                </a:extLst>
              </a:tr>
              <a:tr h="370840">
                <a:tc>
                  <a:txBody>
                    <a:bodyPr/>
                    <a:lstStyle/>
                    <a:p>
                      <a:r>
                        <a:rPr lang="en-US" dirty="0" err="1" smtClean="0"/>
                        <a:t>Aganang</a:t>
                      </a:r>
                      <a:r>
                        <a:rPr lang="en-US" dirty="0" smtClean="0"/>
                        <a:t> Cluster </a:t>
                      </a:r>
                    </a:p>
                    <a:p>
                      <a:r>
                        <a:rPr lang="en-US" dirty="0" smtClean="0"/>
                        <a:t>(Wards 40 &amp; 42)</a:t>
                      </a:r>
                      <a:endParaRPr lang="en-ZA" dirty="0"/>
                    </a:p>
                  </a:txBody>
                  <a:tcPr/>
                </a:tc>
                <a:tc>
                  <a:txBody>
                    <a:bodyPr/>
                    <a:lstStyle/>
                    <a:p>
                      <a:pPr algn="ctr"/>
                      <a:r>
                        <a:rPr lang="en-US" dirty="0" smtClean="0"/>
                        <a:t>6</a:t>
                      </a:r>
                      <a:endParaRPr lang="en-ZA" dirty="0"/>
                    </a:p>
                  </a:txBody>
                  <a:tcPr/>
                </a:tc>
                <a:tc>
                  <a:txBody>
                    <a:bodyPr/>
                    <a:lstStyle/>
                    <a:p>
                      <a:r>
                        <a:rPr lang="en-US" dirty="0" err="1" smtClean="0"/>
                        <a:t>Baatshuma</a:t>
                      </a:r>
                      <a:endParaRPr lang="en-ZA" dirty="0"/>
                    </a:p>
                  </a:txBody>
                  <a:tcPr/>
                </a:tc>
                <a:tc>
                  <a:txBody>
                    <a:bodyPr/>
                    <a:lstStyle/>
                    <a:p>
                      <a:r>
                        <a:rPr lang="en-US" dirty="0" smtClean="0"/>
                        <a:t>Completed by </a:t>
                      </a:r>
                    </a:p>
                    <a:p>
                      <a:r>
                        <a:rPr lang="en-US" dirty="0" smtClean="0"/>
                        <a:t>14 July 2020</a:t>
                      </a:r>
                      <a:endParaRPr lang="en-ZA" dirty="0"/>
                    </a:p>
                  </a:txBody>
                  <a:tcPr/>
                </a:tc>
                <a:extLst>
                  <a:ext uri="{0D108BD9-81ED-4DB2-BD59-A6C34878D82A}">
                    <a16:rowId xmlns:a16="http://schemas.microsoft.com/office/drawing/2014/main" xmlns="" val="861277757"/>
                  </a:ext>
                </a:extLst>
              </a:tr>
              <a:tr h="370840">
                <a:tc>
                  <a:txBody>
                    <a:bodyPr/>
                    <a:lstStyle/>
                    <a:p>
                      <a:r>
                        <a:rPr lang="en-US" dirty="0" smtClean="0"/>
                        <a:t>Taxi ranks (City, </a:t>
                      </a:r>
                      <a:r>
                        <a:rPr lang="en-US" dirty="0" err="1" smtClean="0"/>
                        <a:t>Seshego</a:t>
                      </a:r>
                      <a:r>
                        <a:rPr lang="en-US" dirty="0" smtClean="0"/>
                        <a:t>, </a:t>
                      </a:r>
                      <a:r>
                        <a:rPr lang="en-US" dirty="0" err="1" smtClean="0"/>
                        <a:t>Aganang</a:t>
                      </a:r>
                      <a:r>
                        <a:rPr lang="en-US" dirty="0" smtClean="0"/>
                        <a:t> &amp; </a:t>
                      </a:r>
                      <a:r>
                        <a:rPr lang="en-US" dirty="0" err="1" smtClean="0"/>
                        <a:t>Mankweng</a:t>
                      </a:r>
                      <a:r>
                        <a:rPr lang="en-US" dirty="0" smtClean="0"/>
                        <a:t>)</a:t>
                      </a:r>
                      <a:endParaRPr lang="en-ZA" dirty="0"/>
                    </a:p>
                  </a:txBody>
                  <a:tcPr/>
                </a:tc>
                <a:tc>
                  <a:txBody>
                    <a:bodyPr/>
                    <a:lstStyle/>
                    <a:p>
                      <a:pPr algn="ctr"/>
                      <a:r>
                        <a:rPr lang="en-US" dirty="0" smtClean="0"/>
                        <a:t>8</a:t>
                      </a:r>
                      <a:endParaRPr lang="en-ZA" dirty="0"/>
                    </a:p>
                  </a:txBody>
                  <a:tcPr/>
                </a:tc>
                <a:tc>
                  <a:txBody>
                    <a:bodyPr/>
                    <a:lstStyle/>
                    <a:p>
                      <a:r>
                        <a:rPr lang="en-US" dirty="0" err="1" smtClean="0"/>
                        <a:t>Baatshuma</a:t>
                      </a:r>
                      <a:endParaRPr lang="en-ZA" dirty="0"/>
                    </a:p>
                  </a:txBody>
                  <a:tcPr/>
                </a:tc>
                <a:tc>
                  <a:txBody>
                    <a:bodyPr/>
                    <a:lstStyle/>
                    <a:p>
                      <a:r>
                        <a:rPr lang="en-US" dirty="0" smtClean="0"/>
                        <a:t>Completed by </a:t>
                      </a:r>
                    </a:p>
                    <a:p>
                      <a:r>
                        <a:rPr lang="en-US" dirty="0" smtClean="0"/>
                        <a:t>08</a:t>
                      </a:r>
                      <a:r>
                        <a:rPr lang="en-US" baseline="0" dirty="0" smtClean="0"/>
                        <a:t> May</a:t>
                      </a:r>
                      <a:r>
                        <a:rPr lang="en-US" dirty="0" smtClean="0"/>
                        <a:t> 2020</a:t>
                      </a:r>
                      <a:endParaRPr lang="en-ZA" dirty="0"/>
                    </a:p>
                  </a:txBody>
                  <a:tcPr/>
                </a:tc>
                <a:extLst>
                  <a:ext uri="{0D108BD9-81ED-4DB2-BD59-A6C34878D82A}">
                    <a16:rowId xmlns:a16="http://schemas.microsoft.com/office/drawing/2014/main" xmlns="" val="1033572436"/>
                  </a:ext>
                </a:extLst>
              </a:tr>
              <a:tr h="370840">
                <a:tc>
                  <a:txBody>
                    <a:bodyPr/>
                    <a:lstStyle/>
                    <a:p>
                      <a:r>
                        <a:rPr lang="en-US" b="1" dirty="0" smtClean="0"/>
                        <a:t>Total</a:t>
                      </a:r>
                      <a:endParaRPr lang="en-ZA" b="1" dirty="0"/>
                    </a:p>
                  </a:txBody>
                  <a:tcPr/>
                </a:tc>
                <a:tc>
                  <a:txBody>
                    <a:bodyPr/>
                    <a:lstStyle/>
                    <a:p>
                      <a:pPr algn="ctr"/>
                      <a:r>
                        <a:rPr lang="en-US" b="1" dirty="0" smtClean="0"/>
                        <a:t>42</a:t>
                      </a:r>
                      <a:endParaRPr lang="en-ZA" b="1" dirty="0"/>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xmlns="" val="2953860385"/>
                  </a:ext>
                </a:extLst>
              </a:tr>
            </a:tbl>
          </a:graphicData>
        </a:graphic>
      </p:graphicFrame>
      <p:sp>
        <p:nvSpPr>
          <p:cNvPr id="4" name="Slide Number Placeholder 3"/>
          <p:cNvSpPr>
            <a:spLocks noGrp="1"/>
          </p:cNvSpPr>
          <p:nvPr>
            <p:ph type="sldNum" sz="quarter" idx="12"/>
          </p:nvPr>
        </p:nvSpPr>
        <p:spPr/>
        <p:txBody>
          <a:bodyPr/>
          <a:lstStyle/>
          <a:p>
            <a:pPr>
              <a:defRPr/>
            </a:pPr>
            <a:fld id="{95EA3FE4-199E-43CF-8EDF-D5290ED9B077}" type="slidenum">
              <a:rPr lang="en-US" smtClean="0"/>
              <a:pPr>
                <a:defRPr/>
              </a:pPr>
              <a:t>37</a:t>
            </a:fld>
            <a:endParaRPr lang="en-US"/>
          </a:p>
        </p:txBody>
      </p:sp>
      <p:sp>
        <p:nvSpPr>
          <p:cNvPr id="6" name="TextBox 5"/>
          <p:cNvSpPr txBox="1"/>
          <p:nvPr/>
        </p:nvSpPr>
        <p:spPr>
          <a:xfrm>
            <a:off x="457200" y="5690329"/>
            <a:ext cx="8352928" cy="707886"/>
          </a:xfrm>
          <a:prstGeom prst="rect">
            <a:avLst/>
          </a:prstGeom>
          <a:noFill/>
        </p:spPr>
        <p:txBody>
          <a:bodyPr wrap="square" rtlCol="0">
            <a:spAutoFit/>
          </a:bodyPr>
          <a:lstStyle/>
          <a:p>
            <a:r>
              <a:rPr lang="en-US" sz="1600" dirty="0" smtClean="0"/>
              <a:t>*</a:t>
            </a:r>
            <a:r>
              <a:rPr lang="en-US" sz="1200" dirty="0" smtClean="0"/>
              <a:t>The installation of the tanks started in April in preparation of the easing of alert level 5 to level 4 at the taxi ranks.</a:t>
            </a:r>
          </a:p>
          <a:p>
            <a:r>
              <a:rPr lang="en-US" sz="1200" dirty="0" smtClean="0"/>
              <a:t>*Further installations were done as a response from submissions by ward councilors.</a:t>
            </a:r>
            <a:endParaRPr lang="en-US" sz="1200" dirty="0"/>
          </a:p>
        </p:txBody>
      </p:sp>
    </p:spTree>
    <p:extLst>
      <p:ext uri="{BB962C8B-B14F-4D97-AF65-F5344CB8AC3E}">
        <p14:creationId xmlns:p14="http://schemas.microsoft.com/office/powerpoint/2010/main" xmlns="" val="3078494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1598"/>
            <a:ext cx="7772400" cy="1143000"/>
          </a:xfrm>
        </p:spPr>
        <p:txBody>
          <a:bodyPr/>
          <a:lstStyle/>
          <a:p>
            <a:r>
              <a:rPr lang="en-US" sz="3200" dirty="0" smtClean="0">
                <a:latin typeface="Arial Black" panose="020B0A04020102020204" pitchFamily="34" charset="0"/>
              </a:rPr>
              <a:t>DWS installed storage Tanks</a:t>
            </a:r>
            <a:br>
              <a:rPr lang="en-US" sz="3200" dirty="0" smtClean="0">
                <a:latin typeface="Arial Black" panose="020B0A04020102020204" pitchFamily="34" charset="0"/>
              </a:rPr>
            </a:br>
            <a:r>
              <a:rPr lang="en-US" sz="3200" dirty="0" smtClean="0">
                <a:latin typeface="Arial Black" panose="020B0A04020102020204" pitchFamily="34" charset="0"/>
              </a:rPr>
              <a:t>Rand Water/LNW</a:t>
            </a:r>
            <a:endParaRPr lang="en-ZA" sz="3200"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a:defRPr/>
            </a:pPr>
            <a:fld id="{95EA3FE4-199E-43CF-8EDF-D5290ED9B077}" type="slidenum">
              <a:rPr lang="en-US" smtClean="0"/>
              <a:pPr>
                <a:defRPr/>
              </a:pPr>
              <a:t>38</a:t>
            </a:fld>
            <a:endParaRPr lang="en-US"/>
          </a:p>
        </p:txBody>
      </p:sp>
      <p:graphicFrame>
        <p:nvGraphicFramePr>
          <p:cNvPr id="8" name="Table 7"/>
          <p:cNvGraphicFramePr>
            <a:graphicFrameLocks noGrp="1"/>
          </p:cNvGraphicFramePr>
          <p:nvPr>
            <p:extLst/>
          </p:nvPr>
        </p:nvGraphicFramePr>
        <p:xfrm>
          <a:off x="503546" y="1635279"/>
          <a:ext cx="8208913" cy="2291080"/>
        </p:xfrm>
        <a:graphic>
          <a:graphicData uri="http://schemas.openxmlformats.org/drawingml/2006/table">
            <a:tbl>
              <a:tblPr firstRow="1" bandRow="1">
                <a:tableStyleId>{5C22544A-7EE6-4342-B048-85BDC9FD1C3A}</a:tableStyleId>
              </a:tblPr>
              <a:tblGrid>
                <a:gridCol w="2761877">
                  <a:extLst>
                    <a:ext uri="{9D8B030D-6E8A-4147-A177-3AD203B41FA5}">
                      <a16:colId xmlns:a16="http://schemas.microsoft.com/office/drawing/2014/main" xmlns="" val="310356700"/>
                    </a:ext>
                  </a:extLst>
                </a:gridCol>
                <a:gridCol w="1227501">
                  <a:extLst>
                    <a:ext uri="{9D8B030D-6E8A-4147-A177-3AD203B41FA5}">
                      <a16:colId xmlns:a16="http://schemas.microsoft.com/office/drawing/2014/main" xmlns="" val="2864820888"/>
                    </a:ext>
                  </a:extLst>
                </a:gridCol>
                <a:gridCol w="2148127">
                  <a:extLst>
                    <a:ext uri="{9D8B030D-6E8A-4147-A177-3AD203B41FA5}">
                      <a16:colId xmlns:a16="http://schemas.microsoft.com/office/drawing/2014/main" xmlns="" val="2190009601"/>
                    </a:ext>
                  </a:extLst>
                </a:gridCol>
                <a:gridCol w="2071408">
                  <a:extLst>
                    <a:ext uri="{9D8B030D-6E8A-4147-A177-3AD203B41FA5}">
                      <a16:colId xmlns:a16="http://schemas.microsoft.com/office/drawing/2014/main" xmlns="" val="2113134132"/>
                    </a:ext>
                  </a:extLst>
                </a:gridCol>
              </a:tblGrid>
              <a:tr h="370840">
                <a:tc>
                  <a:txBody>
                    <a:bodyPr/>
                    <a:lstStyle/>
                    <a:p>
                      <a:r>
                        <a:rPr lang="en-US" dirty="0" smtClean="0"/>
                        <a:t>Cluster</a:t>
                      </a:r>
                      <a:endParaRPr lang="en-ZA" dirty="0"/>
                    </a:p>
                  </a:txBody>
                  <a:tcPr/>
                </a:tc>
                <a:tc>
                  <a:txBody>
                    <a:bodyPr/>
                    <a:lstStyle/>
                    <a:p>
                      <a:r>
                        <a:rPr lang="en-US" dirty="0" smtClean="0"/>
                        <a:t>No. installed</a:t>
                      </a:r>
                      <a:endParaRPr lang="en-ZA" dirty="0"/>
                    </a:p>
                  </a:txBody>
                  <a:tcPr/>
                </a:tc>
                <a:tc>
                  <a:txBody>
                    <a:bodyPr/>
                    <a:lstStyle/>
                    <a:p>
                      <a:r>
                        <a:rPr lang="en-US" dirty="0" smtClean="0"/>
                        <a:t>Contractor</a:t>
                      </a:r>
                      <a:endParaRPr lang="en-ZA" dirty="0"/>
                    </a:p>
                  </a:txBody>
                  <a:tcPr/>
                </a:tc>
                <a:tc>
                  <a:txBody>
                    <a:bodyPr/>
                    <a:lstStyle/>
                    <a:p>
                      <a:r>
                        <a:rPr lang="en-US" dirty="0" smtClean="0"/>
                        <a:t>Status</a:t>
                      </a:r>
                      <a:endParaRPr lang="en-ZA" dirty="0"/>
                    </a:p>
                  </a:txBody>
                  <a:tcPr/>
                </a:tc>
                <a:extLst>
                  <a:ext uri="{0D108BD9-81ED-4DB2-BD59-A6C34878D82A}">
                    <a16:rowId xmlns:a16="http://schemas.microsoft.com/office/drawing/2014/main" xmlns="" val="983154624"/>
                  </a:ext>
                </a:extLst>
              </a:tr>
              <a:tr h="370840">
                <a:tc>
                  <a:txBody>
                    <a:bodyPr/>
                    <a:lstStyle/>
                    <a:p>
                      <a:r>
                        <a:rPr lang="en-US" dirty="0" err="1" smtClean="0"/>
                        <a:t>Molepo</a:t>
                      </a:r>
                      <a:r>
                        <a:rPr lang="en-US" dirty="0" smtClean="0"/>
                        <a:t> </a:t>
                      </a:r>
                      <a:r>
                        <a:rPr lang="en-US" dirty="0" err="1" smtClean="0"/>
                        <a:t>Chuene</a:t>
                      </a:r>
                      <a:r>
                        <a:rPr lang="en-US" dirty="0" smtClean="0"/>
                        <a:t> Maja (Ward 3 &amp; 4)</a:t>
                      </a:r>
                      <a:endParaRPr lang="en-ZA" dirty="0"/>
                    </a:p>
                  </a:txBody>
                  <a:tcPr/>
                </a:tc>
                <a:tc>
                  <a:txBody>
                    <a:bodyPr/>
                    <a:lstStyle/>
                    <a:p>
                      <a:pPr algn="ctr"/>
                      <a:r>
                        <a:rPr lang="en-US" dirty="0" smtClean="0"/>
                        <a:t>24</a:t>
                      </a:r>
                      <a:endParaRPr lang="en-ZA" dirty="0"/>
                    </a:p>
                  </a:txBody>
                  <a:tcPr/>
                </a:tc>
                <a:tc>
                  <a:txBody>
                    <a:bodyPr/>
                    <a:lstStyle/>
                    <a:p>
                      <a:r>
                        <a:rPr lang="en-US" dirty="0" err="1" smtClean="0"/>
                        <a:t>Baatshuma</a:t>
                      </a:r>
                      <a:r>
                        <a:rPr lang="en-US" baseline="0" dirty="0" smtClean="0"/>
                        <a:t> </a:t>
                      </a:r>
                      <a:endParaRPr lang="en-ZA" dirty="0"/>
                    </a:p>
                  </a:txBody>
                  <a:tcPr/>
                </a:tc>
                <a:tc>
                  <a:txBody>
                    <a:bodyPr/>
                    <a:lstStyle/>
                    <a:p>
                      <a:r>
                        <a:rPr lang="en-US" dirty="0" smtClean="0"/>
                        <a:t>Completed by </a:t>
                      </a:r>
                    </a:p>
                    <a:p>
                      <a:r>
                        <a:rPr lang="en-US" dirty="0" smtClean="0"/>
                        <a:t>17 April 2020</a:t>
                      </a:r>
                      <a:endParaRPr lang="en-ZA" dirty="0"/>
                    </a:p>
                  </a:txBody>
                  <a:tcPr/>
                </a:tc>
                <a:extLst>
                  <a:ext uri="{0D108BD9-81ED-4DB2-BD59-A6C34878D82A}">
                    <a16:rowId xmlns:a16="http://schemas.microsoft.com/office/drawing/2014/main" xmlns="" val="1962882640"/>
                  </a:ext>
                </a:extLst>
              </a:tr>
              <a:tr h="370840">
                <a:tc>
                  <a:txBody>
                    <a:bodyPr/>
                    <a:lstStyle/>
                    <a:p>
                      <a:r>
                        <a:rPr lang="en-US" dirty="0" err="1" smtClean="0"/>
                        <a:t>Moletjie</a:t>
                      </a:r>
                      <a:r>
                        <a:rPr lang="en-US" dirty="0" smtClean="0"/>
                        <a:t> Cluster (Wards 10, 16, 15, 18 &amp; 37)</a:t>
                      </a:r>
                      <a:endParaRPr lang="en-ZA" dirty="0"/>
                    </a:p>
                  </a:txBody>
                  <a:tcPr/>
                </a:tc>
                <a:tc>
                  <a:txBody>
                    <a:bodyPr/>
                    <a:lstStyle/>
                    <a:p>
                      <a:pPr algn="ctr"/>
                      <a:r>
                        <a:rPr lang="en-US" dirty="0" smtClean="0"/>
                        <a:t>36</a:t>
                      </a:r>
                      <a:endParaRPr lang="en-ZA" dirty="0"/>
                    </a:p>
                  </a:txBody>
                  <a:tcPr/>
                </a:tc>
                <a:tc>
                  <a:txBody>
                    <a:bodyPr/>
                    <a:lstStyle/>
                    <a:p>
                      <a:r>
                        <a:rPr lang="en-US" dirty="0" err="1" smtClean="0"/>
                        <a:t>Baatshuma</a:t>
                      </a:r>
                      <a:endParaRPr lang="en-ZA" dirty="0"/>
                    </a:p>
                  </a:txBody>
                  <a:tcPr/>
                </a:tc>
                <a:tc>
                  <a:txBody>
                    <a:bodyPr/>
                    <a:lstStyle/>
                    <a:p>
                      <a:r>
                        <a:rPr lang="en-US" dirty="0" smtClean="0"/>
                        <a:t>Completed by </a:t>
                      </a:r>
                    </a:p>
                    <a:p>
                      <a:r>
                        <a:rPr lang="en-US" dirty="0" smtClean="0"/>
                        <a:t>20 May 2020</a:t>
                      </a:r>
                      <a:endParaRPr lang="en-ZA" dirty="0"/>
                    </a:p>
                  </a:txBody>
                  <a:tcPr/>
                </a:tc>
                <a:extLst>
                  <a:ext uri="{0D108BD9-81ED-4DB2-BD59-A6C34878D82A}">
                    <a16:rowId xmlns:a16="http://schemas.microsoft.com/office/drawing/2014/main" xmlns="" val="3027956810"/>
                  </a:ext>
                </a:extLst>
              </a:tr>
              <a:tr h="370840">
                <a:tc>
                  <a:txBody>
                    <a:bodyPr/>
                    <a:lstStyle/>
                    <a:p>
                      <a:r>
                        <a:rPr lang="en-US" b="1" dirty="0" smtClean="0"/>
                        <a:t>Total</a:t>
                      </a:r>
                      <a:endParaRPr lang="en-ZA" b="1" dirty="0"/>
                    </a:p>
                  </a:txBody>
                  <a:tcPr/>
                </a:tc>
                <a:tc>
                  <a:txBody>
                    <a:bodyPr/>
                    <a:lstStyle/>
                    <a:p>
                      <a:pPr algn="ctr"/>
                      <a:r>
                        <a:rPr lang="en-US" b="1" dirty="0" smtClean="0"/>
                        <a:t>60</a:t>
                      </a:r>
                      <a:endParaRPr lang="en-ZA" b="1"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xmlns="" val="3462852750"/>
                  </a:ext>
                </a:extLst>
              </a:tr>
            </a:tbl>
          </a:graphicData>
        </a:graphic>
      </p:graphicFrame>
      <p:graphicFrame>
        <p:nvGraphicFramePr>
          <p:cNvPr id="10" name="Table 9"/>
          <p:cNvGraphicFramePr>
            <a:graphicFrameLocks noGrp="1"/>
          </p:cNvGraphicFramePr>
          <p:nvPr>
            <p:extLst/>
          </p:nvPr>
        </p:nvGraphicFramePr>
        <p:xfrm>
          <a:off x="601268" y="4861772"/>
          <a:ext cx="8136905" cy="1280160"/>
        </p:xfrm>
        <a:graphic>
          <a:graphicData uri="http://schemas.openxmlformats.org/drawingml/2006/table">
            <a:tbl>
              <a:tblPr firstRow="1" bandRow="1">
                <a:tableStyleId>{5C22544A-7EE6-4342-B048-85BDC9FD1C3A}</a:tableStyleId>
              </a:tblPr>
              <a:tblGrid>
                <a:gridCol w="2808313">
                  <a:extLst>
                    <a:ext uri="{9D8B030D-6E8A-4147-A177-3AD203B41FA5}">
                      <a16:colId xmlns:a16="http://schemas.microsoft.com/office/drawing/2014/main" xmlns="" val="1955518016"/>
                    </a:ext>
                  </a:extLst>
                </a:gridCol>
                <a:gridCol w="1224136">
                  <a:extLst>
                    <a:ext uri="{9D8B030D-6E8A-4147-A177-3AD203B41FA5}">
                      <a16:colId xmlns:a16="http://schemas.microsoft.com/office/drawing/2014/main" xmlns="" val="3775858823"/>
                    </a:ext>
                  </a:extLst>
                </a:gridCol>
                <a:gridCol w="2088232">
                  <a:extLst>
                    <a:ext uri="{9D8B030D-6E8A-4147-A177-3AD203B41FA5}">
                      <a16:colId xmlns:a16="http://schemas.microsoft.com/office/drawing/2014/main" xmlns="" val="319012449"/>
                    </a:ext>
                  </a:extLst>
                </a:gridCol>
                <a:gridCol w="2016224">
                  <a:extLst>
                    <a:ext uri="{9D8B030D-6E8A-4147-A177-3AD203B41FA5}">
                      <a16:colId xmlns:a16="http://schemas.microsoft.com/office/drawing/2014/main" xmlns="" val="1523724372"/>
                    </a:ext>
                  </a:extLst>
                </a:gridCol>
              </a:tblGrid>
              <a:tr h="370840">
                <a:tc>
                  <a:txBody>
                    <a:bodyPr/>
                    <a:lstStyle/>
                    <a:p>
                      <a:r>
                        <a:rPr lang="en-US" dirty="0" smtClean="0"/>
                        <a:t>Cluster</a:t>
                      </a:r>
                      <a:endParaRPr lang="en-ZA" dirty="0"/>
                    </a:p>
                  </a:txBody>
                  <a:tcPr/>
                </a:tc>
                <a:tc>
                  <a:txBody>
                    <a:bodyPr/>
                    <a:lstStyle/>
                    <a:p>
                      <a:r>
                        <a:rPr lang="en-US" dirty="0" smtClean="0"/>
                        <a:t>No. installed</a:t>
                      </a:r>
                      <a:endParaRPr lang="en-ZA" dirty="0"/>
                    </a:p>
                  </a:txBody>
                  <a:tcPr/>
                </a:tc>
                <a:tc>
                  <a:txBody>
                    <a:bodyPr/>
                    <a:lstStyle/>
                    <a:p>
                      <a:r>
                        <a:rPr lang="en-US" dirty="0" smtClean="0"/>
                        <a:t>Contractor</a:t>
                      </a:r>
                      <a:endParaRPr lang="en-ZA" dirty="0"/>
                    </a:p>
                  </a:txBody>
                  <a:tcPr/>
                </a:tc>
                <a:tc>
                  <a:txBody>
                    <a:bodyPr/>
                    <a:lstStyle/>
                    <a:p>
                      <a:r>
                        <a:rPr lang="en-US" dirty="0" smtClean="0"/>
                        <a:t>Status</a:t>
                      </a:r>
                      <a:endParaRPr lang="en-ZA" dirty="0"/>
                    </a:p>
                  </a:txBody>
                  <a:tcPr/>
                </a:tc>
                <a:extLst>
                  <a:ext uri="{0D108BD9-81ED-4DB2-BD59-A6C34878D82A}">
                    <a16:rowId xmlns:a16="http://schemas.microsoft.com/office/drawing/2014/main" xmlns="" val="3969366219"/>
                  </a:ext>
                </a:extLst>
              </a:tr>
              <a:tr h="370840">
                <a:tc>
                  <a:txBody>
                    <a:bodyPr/>
                    <a:lstStyle/>
                    <a:p>
                      <a:r>
                        <a:rPr lang="en-US" dirty="0" smtClean="0"/>
                        <a:t>Moletji Cluster (Ward 10</a:t>
                      </a:r>
                      <a:endParaRPr lang="en-ZA" dirty="0"/>
                    </a:p>
                  </a:txBody>
                  <a:tcPr/>
                </a:tc>
                <a:tc>
                  <a:txBody>
                    <a:bodyPr/>
                    <a:lstStyle/>
                    <a:p>
                      <a:pPr algn="ctr"/>
                      <a:r>
                        <a:rPr lang="en-US" dirty="0" smtClean="0"/>
                        <a:t>10</a:t>
                      </a:r>
                      <a:endParaRPr lang="en-ZA" dirty="0"/>
                    </a:p>
                  </a:txBody>
                  <a:tcPr/>
                </a:tc>
                <a:tc>
                  <a:txBody>
                    <a:bodyPr/>
                    <a:lstStyle/>
                    <a:p>
                      <a:r>
                        <a:rPr lang="en-US" dirty="0" err="1" smtClean="0"/>
                        <a:t>Baatshuma</a:t>
                      </a:r>
                      <a:r>
                        <a:rPr lang="en-US" baseline="0" dirty="0" smtClean="0"/>
                        <a:t> </a:t>
                      </a:r>
                      <a:endParaRPr lang="en-ZA" dirty="0"/>
                    </a:p>
                  </a:txBody>
                  <a:tcPr/>
                </a:tc>
                <a:tc>
                  <a:txBody>
                    <a:bodyPr/>
                    <a:lstStyle/>
                    <a:p>
                      <a:r>
                        <a:rPr lang="en-US" dirty="0" smtClean="0"/>
                        <a:t>Completed by </a:t>
                      </a:r>
                    </a:p>
                    <a:p>
                      <a:r>
                        <a:rPr lang="en-US" dirty="0" smtClean="0"/>
                        <a:t>20</a:t>
                      </a:r>
                      <a:r>
                        <a:rPr lang="en-US" baseline="0" dirty="0" smtClean="0"/>
                        <a:t> May</a:t>
                      </a:r>
                      <a:r>
                        <a:rPr lang="en-US" dirty="0" smtClean="0"/>
                        <a:t> 2020</a:t>
                      </a:r>
                      <a:endParaRPr lang="en-ZA" dirty="0"/>
                    </a:p>
                  </a:txBody>
                  <a:tcPr/>
                </a:tc>
                <a:extLst>
                  <a:ext uri="{0D108BD9-81ED-4DB2-BD59-A6C34878D82A}">
                    <a16:rowId xmlns:a16="http://schemas.microsoft.com/office/drawing/2014/main" xmlns="" val="1180054715"/>
                  </a:ext>
                </a:extLst>
              </a:tr>
            </a:tbl>
          </a:graphicData>
        </a:graphic>
      </p:graphicFrame>
      <p:sp>
        <p:nvSpPr>
          <p:cNvPr id="11" name="TextBox 10"/>
          <p:cNvSpPr txBox="1"/>
          <p:nvPr/>
        </p:nvSpPr>
        <p:spPr>
          <a:xfrm>
            <a:off x="2195736" y="4149080"/>
            <a:ext cx="4968552" cy="461665"/>
          </a:xfrm>
          <a:prstGeom prst="rect">
            <a:avLst/>
          </a:prstGeom>
          <a:noFill/>
        </p:spPr>
        <p:txBody>
          <a:bodyPr wrap="square" rtlCol="0">
            <a:spAutoFit/>
          </a:bodyPr>
          <a:lstStyle/>
          <a:p>
            <a:r>
              <a:rPr lang="en-US" sz="2400" b="1" dirty="0" smtClean="0"/>
              <a:t>Further allocation by Rand Water</a:t>
            </a:r>
            <a:endParaRPr lang="en-ZA" sz="2400" b="1" dirty="0"/>
          </a:p>
        </p:txBody>
      </p:sp>
    </p:spTree>
    <p:extLst>
      <p:ext uri="{BB962C8B-B14F-4D97-AF65-F5344CB8AC3E}">
        <p14:creationId xmlns:p14="http://schemas.microsoft.com/office/powerpoint/2010/main" xmlns="" val="2229377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2362200"/>
            <a:ext cx="7772400" cy="1470025"/>
          </a:xfrm>
        </p:spPr>
        <p:txBody>
          <a:bodyPr/>
          <a:lstStyle/>
          <a:p>
            <a:r>
              <a:rPr lang="en-US" dirty="0" smtClean="0">
                <a:latin typeface="Arial Black" panose="020B0A04020102020204" pitchFamily="34" charset="0"/>
              </a:rPr>
              <a:t>REVENUE COLLECTION ANALYSIS</a:t>
            </a:r>
            <a:endParaRPr lang="en-US" dirty="0">
              <a:latin typeface="Arial Black" panose="020B0A04020102020204" pitchFamily="34" charset="0"/>
            </a:endParaRPr>
          </a:p>
        </p:txBody>
      </p:sp>
    </p:spTree>
    <p:extLst>
      <p:ext uri="{BB962C8B-B14F-4D97-AF65-F5344CB8AC3E}">
        <p14:creationId xmlns:p14="http://schemas.microsoft.com/office/powerpoint/2010/main" xmlns="" val="2198183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GB" b="1" dirty="0"/>
              <a:t>1</a:t>
            </a:r>
            <a:r>
              <a:rPr lang="en-GB" b="1" dirty="0" smtClean="0"/>
              <a:t>.BACKGROUND</a:t>
            </a:r>
            <a:r>
              <a:rPr lang="en-GB" dirty="0" smtClean="0"/>
              <a:t> </a:t>
            </a:r>
            <a:endParaRPr lang="en-GB" dirty="0"/>
          </a:p>
        </p:txBody>
      </p:sp>
      <p:sp>
        <p:nvSpPr>
          <p:cNvPr id="3" name="Content Placeholder 2"/>
          <p:cNvSpPr>
            <a:spLocks noGrp="1"/>
          </p:cNvSpPr>
          <p:nvPr>
            <p:ph idx="1"/>
          </p:nvPr>
        </p:nvSpPr>
        <p:spPr>
          <a:xfrm>
            <a:off x="152400" y="1447800"/>
            <a:ext cx="8763000" cy="5257800"/>
          </a:xfrm>
        </p:spPr>
        <p:txBody>
          <a:bodyPr/>
          <a:lstStyle/>
          <a:p>
            <a:pPr marL="0" indent="0" algn="just">
              <a:buNone/>
            </a:pPr>
            <a:r>
              <a:rPr lang="en-GB" sz="2200" dirty="0" smtClean="0"/>
              <a:t>In </a:t>
            </a:r>
            <a:r>
              <a:rPr lang="en-GB" sz="2200" dirty="0"/>
              <a:t>terms of its physical composition Polokwane Municipality is </a:t>
            </a:r>
            <a:r>
              <a:rPr lang="en-GB" sz="2200" b="1" dirty="0">
                <a:solidFill>
                  <a:srgbClr val="FFFF00"/>
                </a:solidFill>
              </a:rPr>
              <a:t>23% </a:t>
            </a:r>
            <a:r>
              <a:rPr lang="en-GB" sz="2200" dirty="0"/>
              <a:t>urbanised and </a:t>
            </a:r>
            <a:r>
              <a:rPr lang="en-GB" sz="2200" b="1" dirty="0">
                <a:solidFill>
                  <a:srgbClr val="FFFF00"/>
                </a:solidFill>
              </a:rPr>
              <a:t>71% still rural.  </a:t>
            </a:r>
            <a:r>
              <a:rPr lang="en-GB" sz="2200" dirty="0"/>
              <a:t>The remaining area </a:t>
            </a:r>
            <a:r>
              <a:rPr lang="en-GB" sz="2200" b="1" dirty="0">
                <a:solidFill>
                  <a:srgbClr val="FFFF00"/>
                </a:solidFill>
              </a:rPr>
              <a:t>(6%)</a:t>
            </a:r>
            <a:r>
              <a:rPr lang="en-GB" sz="2200" dirty="0">
                <a:solidFill>
                  <a:srgbClr val="FFFF00"/>
                </a:solidFill>
              </a:rPr>
              <a:t> </a:t>
            </a:r>
            <a:r>
              <a:rPr lang="en-GB" sz="2200" dirty="0" smtClean="0"/>
              <a:t>comprises of </a:t>
            </a:r>
            <a:r>
              <a:rPr lang="en-GB" sz="2200" dirty="0"/>
              <a:t>small holdings and institutional, industrial and recreational land</a:t>
            </a:r>
            <a:r>
              <a:rPr lang="en-GB" sz="2200" dirty="0" smtClean="0"/>
              <a:t>.</a:t>
            </a:r>
            <a:endParaRPr lang="en-GB" sz="2200" dirty="0"/>
          </a:p>
        </p:txBody>
      </p:sp>
      <p:graphicFrame>
        <p:nvGraphicFramePr>
          <p:cNvPr id="6" name="Chart 5"/>
          <p:cNvGraphicFramePr>
            <a:graphicFrameLocks/>
          </p:cNvGraphicFramePr>
          <p:nvPr>
            <p:extLst/>
          </p:nvPr>
        </p:nvGraphicFramePr>
        <p:xfrm>
          <a:off x="170328" y="2590800"/>
          <a:ext cx="8668871"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4</a:t>
            </a:fld>
            <a:endParaRPr lang="en-US"/>
          </a:p>
        </p:txBody>
      </p:sp>
    </p:spTree>
    <p:extLst>
      <p:ext uri="{BB962C8B-B14F-4D97-AF65-F5344CB8AC3E}">
        <p14:creationId xmlns:p14="http://schemas.microsoft.com/office/powerpoint/2010/main" xmlns="" val="3873789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chemeClr val="tx1"/>
                </a:solidFill>
                <a:latin typeface="Arial" panose="020B0604020202020204" pitchFamily="34" charset="0"/>
                <a:ea typeface="Calibri" panose="020F0502020204030204" pitchFamily="34" charset="0"/>
              </a:rPr>
              <a:t>Revenue Collection</a:t>
            </a:r>
            <a:endParaRPr lang="en-ZA" dirty="0"/>
          </a:p>
        </p:txBody>
      </p:sp>
      <p:sp>
        <p:nvSpPr>
          <p:cNvPr id="3" name="Content Placeholder 2"/>
          <p:cNvSpPr>
            <a:spLocks noGrp="1"/>
          </p:cNvSpPr>
          <p:nvPr>
            <p:ph idx="1"/>
          </p:nvPr>
        </p:nvSpPr>
        <p:spPr>
          <a:xfrm>
            <a:off x="609600" y="1524000"/>
            <a:ext cx="7772400" cy="4114800"/>
          </a:xfrm>
        </p:spPr>
        <p:txBody>
          <a:bodyPr/>
          <a:lstStyle/>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a:p>
            <a:pPr marL="0" indent="0">
              <a:buNone/>
            </a:pPr>
            <a:endParaRPr lang="en-ZA" dirty="0" smtClean="0"/>
          </a:p>
          <a:p>
            <a:pPr marL="0" indent="0">
              <a:buNone/>
            </a:pPr>
            <a:r>
              <a:rPr lang="en-ZA" sz="2000" dirty="0" smtClean="0"/>
              <a:t>The billing rate increased due to credit control been applied from June and also change in economic behaviour amongst residents as most people work from home.</a:t>
            </a:r>
          </a:p>
          <a:p>
            <a:pPr marL="0" indent="0">
              <a:buNone/>
            </a:pPr>
            <a:endParaRPr lang="en-ZA" sz="2000" dirty="0"/>
          </a:p>
          <a:p>
            <a:pPr marL="0" indent="0">
              <a:buNone/>
            </a:pPr>
            <a:r>
              <a:rPr lang="en-ZA" sz="2000" dirty="0" smtClean="0"/>
              <a:t>Refer to the excel spreadsheet for the collections for the 2019/20 financial year  </a:t>
            </a:r>
            <a:r>
              <a:rPr lang="en-ZA" sz="2000" dirty="0" smtClean="0">
                <a:hlinkClick r:id="rId3" action="ppaction://hlinkfile"/>
              </a:rPr>
              <a:t>Billing report 2019.20.xlsx</a:t>
            </a:r>
            <a:endParaRPr lang="en-ZA" sz="2000" dirty="0"/>
          </a:p>
        </p:txBody>
      </p:sp>
      <p:graphicFrame>
        <p:nvGraphicFramePr>
          <p:cNvPr id="4" name="Object 3"/>
          <p:cNvGraphicFramePr>
            <a:graphicFrameLocks noChangeAspect="1"/>
          </p:cNvGraphicFramePr>
          <p:nvPr>
            <p:extLst/>
          </p:nvPr>
        </p:nvGraphicFramePr>
        <p:xfrm>
          <a:off x="762000" y="2514600"/>
          <a:ext cx="7162800" cy="1817687"/>
        </p:xfrm>
        <a:graphic>
          <a:graphicData uri="http://schemas.openxmlformats.org/presentationml/2006/ole">
            <p:oleObj spid="_x0000_s5163" name="Worksheet" r:id="rId4" imgW="5165580" imgH="739833" progId="Excel.Sheet.12">
              <p:embed/>
            </p:oleObj>
          </a:graphicData>
        </a:graphic>
      </p:graphicFrame>
      <p:sp>
        <p:nvSpPr>
          <p:cNvPr id="5" name="Slide Number Placeholder 4"/>
          <p:cNvSpPr>
            <a:spLocks noGrp="1"/>
          </p:cNvSpPr>
          <p:nvPr>
            <p:ph type="sldNum" sz="quarter" idx="12"/>
          </p:nvPr>
        </p:nvSpPr>
        <p:spPr/>
        <p:txBody>
          <a:bodyPr/>
          <a:lstStyle/>
          <a:p>
            <a:pPr>
              <a:defRPr/>
            </a:pPr>
            <a:fld id="{E94C77EB-E7B8-4E4B-BE56-5F3A1F7484AB}" type="slidenum">
              <a:rPr lang="en-US" smtClean="0"/>
              <a:pPr>
                <a:defRPr/>
              </a:pPr>
              <a:t>40</a:t>
            </a:fld>
            <a:endParaRPr lang="en-US"/>
          </a:p>
        </p:txBody>
      </p:sp>
    </p:spTree>
    <p:extLst>
      <p:ext uri="{BB962C8B-B14F-4D97-AF65-F5344CB8AC3E}">
        <p14:creationId xmlns:p14="http://schemas.microsoft.com/office/powerpoint/2010/main" xmlns="" val="795669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2438400"/>
            <a:ext cx="7772400" cy="1470025"/>
          </a:xfrm>
        </p:spPr>
        <p:txBody>
          <a:bodyPr/>
          <a:lstStyle/>
          <a:p>
            <a:r>
              <a:rPr lang="en-US" dirty="0" smtClean="0">
                <a:latin typeface="Arial Black" panose="020B0A04020102020204" pitchFamily="34" charset="0"/>
              </a:rPr>
              <a:t>UNAUTHORIZED, IRREGULAR AND FRUITLESS  EXPENDITURE</a:t>
            </a:r>
            <a:endParaRPr lang="en-US" dirty="0">
              <a:latin typeface="Arial Black" panose="020B0A04020102020204" pitchFamily="34" charset="0"/>
            </a:endParaRPr>
          </a:p>
        </p:txBody>
      </p:sp>
    </p:spTree>
    <p:extLst>
      <p:ext uri="{BB962C8B-B14F-4D97-AF65-F5344CB8AC3E}">
        <p14:creationId xmlns:p14="http://schemas.microsoft.com/office/powerpoint/2010/main" xmlns="" val="2985753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7. UIF Break down</a:t>
            </a:r>
            <a:endParaRPr lang="en-ZA" b="1" dirty="0"/>
          </a:p>
        </p:txBody>
      </p:sp>
      <p:sp>
        <p:nvSpPr>
          <p:cNvPr id="3" name="Content Placeholder 2"/>
          <p:cNvSpPr>
            <a:spLocks noGrp="1"/>
          </p:cNvSpPr>
          <p:nvPr>
            <p:ph idx="1"/>
          </p:nvPr>
        </p:nvSpPr>
        <p:spPr/>
        <p:txBody>
          <a:bodyPr/>
          <a:lstStyle/>
          <a:p>
            <a:pPr marL="0" indent="0">
              <a:buNone/>
            </a:pPr>
            <a:endParaRPr lang="en-ZA" dirty="0"/>
          </a:p>
          <a:p>
            <a:pPr marL="0" indent="0">
              <a:buNone/>
            </a:pPr>
            <a:endParaRPr lang="en-ZA" dirty="0"/>
          </a:p>
        </p:txBody>
      </p:sp>
      <p:pic>
        <p:nvPicPr>
          <p:cNvPr id="4" name="Picture 3"/>
          <p:cNvPicPr>
            <a:picLocks noChangeAspect="1"/>
          </p:cNvPicPr>
          <p:nvPr/>
        </p:nvPicPr>
        <p:blipFill>
          <a:blip r:embed="rId2" cstate="print"/>
          <a:stretch>
            <a:fillRect/>
          </a:stretch>
        </p:blipFill>
        <p:spPr>
          <a:xfrm>
            <a:off x="152400" y="1828800"/>
            <a:ext cx="8839200" cy="4876800"/>
          </a:xfrm>
          <a:prstGeom prst="rect">
            <a:avLst/>
          </a:prstGeom>
        </p:spPr>
      </p:pic>
      <p:sp>
        <p:nvSpPr>
          <p:cNvPr id="5" name="Slide Number Placeholder 4"/>
          <p:cNvSpPr>
            <a:spLocks noGrp="1"/>
          </p:cNvSpPr>
          <p:nvPr>
            <p:ph type="sldNum" sz="quarter" idx="12"/>
          </p:nvPr>
        </p:nvSpPr>
        <p:spPr/>
        <p:txBody>
          <a:bodyPr/>
          <a:lstStyle/>
          <a:p>
            <a:pPr>
              <a:defRPr/>
            </a:pPr>
            <a:fld id="{E94C77EB-E7B8-4E4B-BE56-5F3A1F7484AB}" type="slidenum">
              <a:rPr lang="en-US" smtClean="0"/>
              <a:pPr>
                <a:defRPr/>
              </a:pPr>
              <a:t>42</a:t>
            </a:fld>
            <a:endParaRPr lang="en-US"/>
          </a:p>
        </p:txBody>
      </p:sp>
    </p:spTree>
    <p:extLst>
      <p:ext uri="{BB962C8B-B14F-4D97-AF65-F5344CB8AC3E}">
        <p14:creationId xmlns:p14="http://schemas.microsoft.com/office/powerpoint/2010/main" xmlns="" val="4256156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7. UIF Break down</a:t>
            </a:r>
            <a:endParaRPr lang="en-ZA" b="1" dirty="0"/>
          </a:p>
        </p:txBody>
      </p:sp>
      <p:sp>
        <p:nvSpPr>
          <p:cNvPr id="3" name="Content Placeholder 2"/>
          <p:cNvSpPr>
            <a:spLocks noGrp="1"/>
          </p:cNvSpPr>
          <p:nvPr>
            <p:ph idx="1"/>
          </p:nvPr>
        </p:nvSpPr>
        <p:spPr/>
        <p:txBody>
          <a:bodyPr/>
          <a:lstStyle/>
          <a:p>
            <a:pPr marL="0" indent="0">
              <a:buNone/>
            </a:pPr>
            <a:endParaRPr lang="en-ZA" dirty="0"/>
          </a:p>
          <a:p>
            <a:pPr marL="0" indent="0">
              <a:buNone/>
            </a:pPr>
            <a:endParaRPr lang="en-ZA" dirty="0"/>
          </a:p>
        </p:txBody>
      </p:sp>
      <p:pic>
        <p:nvPicPr>
          <p:cNvPr id="7" name="Picture 6"/>
          <p:cNvPicPr>
            <a:picLocks noChangeAspect="1"/>
          </p:cNvPicPr>
          <p:nvPr/>
        </p:nvPicPr>
        <p:blipFill>
          <a:blip r:embed="rId2" cstate="print"/>
          <a:stretch>
            <a:fillRect/>
          </a:stretch>
        </p:blipFill>
        <p:spPr>
          <a:xfrm>
            <a:off x="228600" y="1781750"/>
            <a:ext cx="8686800" cy="4619050"/>
          </a:xfrm>
          <a:prstGeom prst="rect">
            <a:avLst/>
          </a:prstGeom>
        </p:spPr>
      </p:pic>
    </p:spTree>
    <p:extLst>
      <p:ext uri="{BB962C8B-B14F-4D97-AF65-F5344CB8AC3E}">
        <p14:creationId xmlns:p14="http://schemas.microsoft.com/office/powerpoint/2010/main" xmlns="" val="3771754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UIF Break down</a:t>
            </a:r>
            <a:endParaRPr lang="en-ZA" dirty="0"/>
          </a:p>
        </p:txBody>
      </p:sp>
      <p:pic>
        <p:nvPicPr>
          <p:cNvPr id="7" name="Content Placeholder 6"/>
          <p:cNvPicPr>
            <a:picLocks noGrp="1" noChangeAspect="1"/>
          </p:cNvPicPr>
          <p:nvPr>
            <p:ph idx="1"/>
          </p:nvPr>
        </p:nvPicPr>
        <p:blipFill>
          <a:blip r:embed="rId2" cstate="print"/>
          <a:stretch>
            <a:fillRect/>
          </a:stretch>
        </p:blipFill>
        <p:spPr>
          <a:xfrm>
            <a:off x="304800" y="1981200"/>
            <a:ext cx="8534400" cy="4343400"/>
          </a:xfrm>
          <a:prstGeom prst="rect">
            <a:avLst/>
          </a:prstGeom>
        </p:spPr>
      </p:pic>
    </p:spTree>
    <p:extLst>
      <p:ext uri="{BB962C8B-B14F-4D97-AF65-F5344CB8AC3E}">
        <p14:creationId xmlns:p14="http://schemas.microsoft.com/office/powerpoint/2010/main" xmlns="" val="1435800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UIF Break down</a:t>
            </a:r>
            <a:endParaRPr lang="en-ZA" dirty="0"/>
          </a:p>
        </p:txBody>
      </p:sp>
      <p:pic>
        <p:nvPicPr>
          <p:cNvPr id="4" name="Content Placeholder 3"/>
          <p:cNvPicPr>
            <a:picLocks noGrp="1" noChangeAspect="1"/>
          </p:cNvPicPr>
          <p:nvPr>
            <p:ph idx="1"/>
          </p:nvPr>
        </p:nvPicPr>
        <p:blipFill>
          <a:blip r:embed="rId2" cstate="print"/>
          <a:stretch>
            <a:fillRect/>
          </a:stretch>
        </p:blipFill>
        <p:spPr>
          <a:xfrm>
            <a:off x="381000" y="1752600"/>
            <a:ext cx="8458200" cy="4876800"/>
          </a:xfrm>
          <a:prstGeom prst="rect">
            <a:avLst/>
          </a:prstGeom>
        </p:spPr>
      </p:pic>
    </p:spTree>
    <p:extLst>
      <p:ext uri="{BB962C8B-B14F-4D97-AF65-F5344CB8AC3E}">
        <p14:creationId xmlns:p14="http://schemas.microsoft.com/office/powerpoint/2010/main" xmlns="" val="3421200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362200"/>
            <a:ext cx="7772400" cy="1470025"/>
          </a:xfrm>
        </p:spPr>
        <p:txBody>
          <a:bodyPr/>
          <a:lstStyle/>
          <a:p>
            <a:r>
              <a:rPr lang="en-US" dirty="0" smtClean="0">
                <a:latin typeface="Arial Black" panose="020B0A04020102020204" pitchFamily="34" charset="0"/>
              </a:rPr>
              <a:t>CONSEQUENCE MANAGEMENT</a:t>
            </a:r>
            <a:endParaRPr lang="en-US" dirty="0">
              <a:latin typeface="Arial Black" panose="020B0A04020102020204" pitchFamily="34" charset="0"/>
            </a:endParaRPr>
          </a:p>
        </p:txBody>
      </p:sp>
    </p:spTree>
    <p:extLst>
      <p:ext uri="{BB962C8B-B14F-4D97-AF65-F5344CB8AC3E}">
        <p14:creationId xmlns:p14="http://schemas.microsoft.com/office/powerpoint/2010/main" xmlns="" val="1504984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Black" panose="020B0A04020102020204" pitchFamily="34" charset="0"/>
              </a:rPr>
              <a:t>2014/2015 </a:t>
            </a:r>
            <a:r>
              <a:rPr lang="en-ZA" b="1" dirty="0" smtClean="0">
                <a:latin typeface="Arial Black" panose="020B0A04020102020204" pitchFamily="34" charset="0"/>
              </a:rPr>
              <a:t>UIF  </a:t>
            </a:r>
            <a:endParaRPr lang="en-ZA" b="1" dirty="0">
              <a:latin typeface="Arial Black" panose="020B0A04020102020204" pitchFamily="34" charset="0"/>
            </a:endParaRPr>
          </a:p>
        </p:txBody>
      </p:sp>
      <p:sp>
        <p:nvSpPr>
          <p:cNvPr id="3" name="Content Placeholder 2"/>
          <p:cNvSpPr>
            <a:spLocks noGrp="1"/>
          </p:cNvSpPr>
          <p:nvPr>
            <p:ph idx="1"/>
          </p:nvPr>
        </p:nvSpPr>
        <p:spPr>
          <a:xfrm>
            <a:off x="685800" y="1524000"/>
            <a:ext cx="7772400" cy="4953000"/>
          </a:xfrm>
        </p:spPr>
        <p:txBody>
          <a:bodyPr/>
          <a:lstStyle/>
          <a:p>
            <a:r>
              <a:rPr lang="en-ZA" dirty="0" smtClean="0"/>
              <a:t>Number of employees committed irregular expenditures on the following;</a:t>
            </a:r>
          </a:p>
          <a:p>
            <a:pPr>
              <a:buFont typeface="Wingdings" panose="05000000000000000000" pitchFamily="2" charset="2"/>
              <a:buChar char="ü"/>
            </a:pPr>
            <a:r>
              <a:rPr lang="en-ZA" sz="1800" i="1" dirty="0" smtClean="0"/>
              <a:t>Various contracts relating to BRT</a:t>
            </a:r>
          </a:p>
          <a:p>
            <a:pPr>
              <a:buFont typeface="Wingdings" panose="05000000000000000000" pitchFamily="2" charset="2"/>
              <a:buChar char="ü"/>
            </a:pPr>
            <a:r>
              <a:rPr lang="en-ZA" sz="1800" i="1" dirty="0" smtClean="0"/>
              <a:t>Flaunting SCM processes by appointing fleet Africa for a period of 5 years while the advert did not provide for 5 years</a:t>
            </a:r>
          </a:p>
          <a:p>
            <a:pPr>
              <a:buFont typeface="Arial" panose="020B0604020202020204" pitchFamily="34" charset="0"/>
              <a:buChar char="•"/>
            </a:pPr>
            <a:r>
              <a:rPr lang="en-ZA" dirty="0" smtClean="0"/>
              <a:t> As a result of the above various irregular appointments of 5 years, it affected the audit outcomes for the outer 5 years from 2014/2015 FY </a:t>
            </a:r>
            <a:r>
              <a:rPr lang="en-ZA" sz="2000" b="1" i="1" dirty="0" smtClean="0"/>
              <a:t>(inherited  irregular expenditures) </a:t>
            </a:r>
          </a:p>
          <a:p>
            <a:pPr>
              <a:buFont typeface="Arial" panose="020B0604020202020204" pitchFamily="34" charset="0"/>
              <a:buChar char="•"/>
            </a:pPr>
            <a:r>
              <a:rPr lang="en-ZA" sz="2000" b="1" i="1" dirty="0" smtClean="0">
                <a:latin typeface="Arial Black" panose="020B0A04020102020204" pitchFamily="34" charset="0"/>
              </a:rPr>
              <a:t>As a result actions on them were taken as per following slides, </a:t>
            </a:r>
            <a:endParaRPr lang="en-ZA" sz="2000" b="1" i="1"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47</a:t>
            </a:fld>
            <a:endParaRPr lang="en-US"/>
          </a:p>
        </p:txBody>
      </p:sp>
    </p:spTree>
    <p:extLst>
      <p:ext uri="{BB962C8B-B14F-4D97-AF65-F5344CB8AC3E}">
        <p14:creationId xmlns:p14="http://schemas.microsoft.com/office/powerpoint/2010/main" xmlns="" val="1786727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096000" cy="838199"/>
          </a:xfrm>
        </p:spPr>
        <p:txBody>
          <a:bodyPr/>
          <a:lstStyle/>
          <a:p>
            <a:r>
              <a:rPr lang="en-ZA" b="1" dirty="0">
                <a:solidFill>
                  <a:schemeClr val="tx1"/>
                </a:solidFill>
              </a:rPr>
              <a:t>Consequence Management</a:t>
            </a:r>
          </a:p>
        </p:txBody>
      </p:sp>
      <p:sp>
        <p:nvSpPr>
          <p:cNvPr id="5" name="Rectangle 1"/>
          <p:cNvSpPr>
            <a:spLocks noChangeArrowheads="1"/>
          </p:cNvSpPr>
          <p:nvPr/>
        </p:nvSpPr>
        <p:spPr bwMode="auto">
          <a:xfrm>
            <a:off x="-5056255" y="152401"/>
            <a:ext cx="19419701" cy="502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09660958"/>
              </p:ext>
            </p:extLst>
          </p:nvPr>
        </p:nvGraphicFramePr>
        <p:xfrm>
          <a:off x="76199" y="1600199"/>
          <a:ext cx="8991600" cy="5257802"/>
        </p:xfrm>
        <a:graphic>
          <a:graphicData uri="http://schemas.openxmlformats.org/drawingml/2006/table">
            <a:tbl>
              <a:tblPr firstRow="1" firstCol="1" bandRow="1">
                <a:tableStyleId>{5C22544A-7EE6-4342-B048-85BDC9FD1C3A}</a:tableStyleId>
              </a:tblPr>
              <a:tblGrid>
                <a:gridCol w="1434615">
                  <a:extLst>
                    <a:ext uri="{9D8B030D-6E8A-4147-A177-3AD203B41FA5}">
                      <a16:colId xmlns:a16="http://schemas.microsoft.com/office/drawing/2014/main" xmlns="" val="3951075277"/>
                    </a:ext>
                  </a:extLst>
                </a:gridCol>
                <a:gridCol w="1420448">
                  <a:extLst>
                    <a:ext uri="{9D8B030D-6E8A-4147-A177-3AD203B41FA5}">
                      <a16:colId xmlns:a16="http://schemas.microsoft.com/office/drawing/2014/main" xmlns="" val="2308078984"/>
                    </a:ext>
                  </a:extLst>
                </a:gridCol>
                <a:gridCol w="2631338">
                  <a:extLst>
                    <a:ext uri="{9D8B030D-6E8A-4147-A177-3AD203B41FA5}">
                      <a16:colId xmlns:a16="http://schemas.microsoft.com/office/drawing/2014/main" xmlns="" val="1380562759"/>
                    </a:ext>
                  </a:extLst>
                </a:gridCol>
                <a:gridCol w="1524000">
                  <a:extLst>
                    <a:ext uri="{9D8B030D-6E8A-4147-A177-3AD203B41FA5}">
                      <a16:colId xmlns:a16="http://schemas.microsoft.com/office/drawing/2014/main" xmlns="" val="1833215231"/>
                    </a:ext>
                  </a:extLst>
                </a:gridCol>
                <a:gridCol w="1981199">
                  <a:extLst>
                    <a:ext uri="{9D8B030D-6E8A-4147-A177-3AD203B41FA5}">
                      <a16:colId xmlns:a16="http://schemas.microsoft.com/office/drawing/2014/main" xmlns="" val="248554926"/>
                    </a:ext>
                  </a:extLst>
                </a:gridCol>
              </a:tblGrid>
              <a:tr h="442608">
                <a:tc>
                  <a:txBody>
                    <a:bodyPr/>
                    <a:lstStyle/>
                    <a:p>
                      <a:pPr marL="3175" marR="0">
                        <a:lnSpc>
                          <a:spcPct val="107000"/>
                        </a:lnSpc>
                        <a:spcBef>
                          <a:spcPts val="0"/>
                        </a:spcBef>
                        <a:spcAft>
                          <a:spcPts val="0"/>
                        </a:spcAft>
                      </a:pPr>
                      <a:r>
                        <a:rPr lang="en-US" sz="1400" dirty="0">
                          <a:solidFill>
                            <a:schemeClr val="tx1"/>
                          </a:solidFill>
                          <a:effectLst/>
                        </a:rPr>
                        <a:t>NAME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26035">
                        <a:lnSpc>
                          <a:spcPct val="107000"/>
                        </a:lnSpc>
                        <a:spcBef>
                          <a:spcPts val="0"/>
                        </a:spcBef>
                        <a:spcAft>
                          <a:spcPts val="0"/>
                        </a:spcAft>
                      </a:pPr>
                      <a:r>
                        <a:rPr lang="en-US" sz="1400" dirty="0">
                          <a:solidFill>
                            <a:schemeClr val="tx1"/>
                          </a:solidFill>
                          <a:effectLst/>
                        </a:rPr>
                        <a:t>POSITION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7620">
                        <a:lnSpc>
                          <a:spcPct val="107000"/>
                        </a:lnSpc>
                        <a:spcBef>
                          <a:spcPts val="0"/>
                        </a:spcBef>
                        <a:spcAft>
                          <a:spcPts val="0"/>
                        </a:spcAft>
                      </a:pPr>
                      <a:r>
                        <a:rPr lang="en-US" sz="1400" dirty="0">
                          <a:solidFill>
                            <a:schemeClr val="tx1"/>
                          </a:solidFill>
                          <a:effectLst/>
                        </a:rPr>
                        <a:t>MISCONDUCT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400" dirty="0" smtClean="0">
                          <a:solidFill>
                            <a:schemeClr val="tx1"/>
                          </a:solidFill>
                          <a:effectLst/>
                          <a:latin typeface="+mn-lt"/>
                          <a:ea typeface="+mn-ea"/>
                          <a:cs typeface="+mn-cs"/>
                        </a:rPr>
                        <a:t>STATUS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400" dirty="0" smtClean="0">
                          <a:solidFill>
                            <a:schemeClr val="tx1"/>
                          </a:solidFill>
                          <a:effectLst/>
                          <a:latin typeface="+mn-lt"/>
                          <a:ea typeface="+mn-ea"/>
                          <a:cs typeface="+mn-cs"/>
                        </a:rPr>
                        <a:t>OUTCOME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extLst>
                  <a:ext uri="{0D108BD9-81ED-4DB2-BD59-A6C34878D82A}">
                    <a16:rowId xmlns:a16="http://schemas.microsoft.com/office/drawing/2014/main" xmlns="" val="601952329"/>
                  </a:ext>
                </a:extLst>
              </a:tr>
              <a:tr h="1697213">
                <a:tc>
                  <a:txBody>
                    <a:bodyPr/>
                    <a:lstStyle/>
                    <a:p>
                      <a:pPr marL="3175" marR="0">
                        <a:lnSpc>
                          <a:spcPct val="107000"/>
                        </a:lnSpc>
                        <a:spcBef>
                          <a:spcPts val="0"/>
                        </a:spcBef>
                        <a:spcAft>
                          <a:spcPts val="0"/>
                        </a:spcAft>
                      </a:pPr>
                      <a:r>
                        <a:rPr lang="en-US" sz="1200" dirty="0">
                          <a:solidFill>
                            <a:schemeClr val="tx1"/>
                          </a:solidFill>
                          <a:effectLst/>
                        </a:rPr>
                        <a:t>C </a:t>
                      </a:r>
                    </a:p>
                    <a:p>
                      <a:pPr marL="3175" marR="0">
                        <a:lnSpc>
                          <a:spcPct val="107000"/>
                        </a:lnSpc>
                        <a:spcBef>
                          <a:spcPts val="0"/>
                        </a:spcBef>
                        <a:spcAft>
                          <a:spcPts val="0"/>
                        </a:spcAft>
                      </a:pPr>
                      <a:r>
                        <a:rPr lang="en-US" sz="1200" dirty="0" err="1">
                          <a:solidFill>
                            <a:schemeClr val="tx1"/>
                          </a:solidFill>
                          <a:effectLst/>
                        </a:rPr>
                        <a:t>Phanyane</a:t>
                      </a: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26035">
                        <a:lnSpc>
                          <a:spcPct val="107000"/>
                        </a:lnSpc>
                        <a:spcBef>
                          <a:spcPts val="0"/>
                        </a:spcBef>
                        <a:spcAft>
                          <a:spcPts val="0"/>
                        </a:spcAft>
                      </a:pPr>
                      <a:r>
                        <a:rPr lang="en-US" sz="1200" dirty="0">
                          <a:solidFill>
                            <a:schemeClr val="tx1"/>
                          </a:solidFill>
                          <a:effectLst/>
                        </a:rPr>
                        <a:t>Director : C&amp;SS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Gross negligence  for</a:t>
                      </a:r>
                      <a:r>
                        <a:rPr lang="en-US"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irregular appointment on the  Business Planning  Industry Transition  Bid in that SCM processes were flouted.</a:t>
                      </a:r>
                    </a:p>
                    <a:p>
                      <a:pPr marL="3175" marR="0">
                        <a:lnSpc>
                          <a:spcPct val="107000"/>
                        </a:lnSpc>
                        <a:spcBef>
                          <a:spcPts val="0"/>
                        </a:spcBef>
                        <a:spcAft>
                          <a:spcPts val="0"/>
                        </a:spcAft>
                      </a:pPr>
                      <a:endParaRPr lang="en-US"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175" marR="0">
                        <a:lnSpc>
                          <a:spcPct val="107000"/>
                        </a:lnSpc>
                        <a:spcBef>
                          <a:spcPts val="0"/>
                        </a:spcBef>
                        <a:spcAft>
                          <a:spcPts val="0"/>
                        </a:spcAft>
                      </a:pPr>
                      <a:r>
                        <a:rPr lang="en-US"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Gross dereliction of  duty for poor contract management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dirty="0" smtClean="0">
                          <a:solidFill>
                            <a:schemeClr val="tx1"/>
                          </a:solidFill>
                          <a:effectLst/>
                          <a:latin typeface="+mn-lt"/>
                          <a:ea typeface="+mn-ea"/>
                          <a:cs typeface="+mn-cs"/>
                        </a:rPr>
                        <a:t>Closed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a:solidFill>
                            <a:schemeClr val="tx1"/>
                          </a:solidFill>
                          <a:effectLst/>
                        </a:rPr>
                        <a:t>Settlement agreement was reached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extLst>
                  <a:ext uri="{0D108BD9-81ED-4DB2-BD59-A6C34878D82A}">
                    <a16:rowId xmlns:a16="http://schemas.microsoft.com/office/drawing/2014/main" xmlns="" val="1640218465"/>
                  </a:ext>
                </a:extLst>
              </a:tr>
              <a:tr h="3117981">
                <a:tc>
                  <a:txBody>
                    <a:bodyPr/>
                    <a:lstStyle/>
                    <a:p>
                      <a:pPr marL="3175" marR="0">
                        <a:lnSpc>
                          <a:spcPct val="107000"/>
                        </a:lnSpc>
                        <a:spcBef>
                          <a:spcPts val="0"/>
                        </a:spcBef>
                        <a:spcAft>
                          <a:spcPts val="0"/>
                        </a:spcAft>
                      </a:pPr>
                      <a:r>
                        <a:rPr lang="en-US" sz="1200" dirty="0">
                          <a:solidFill>
                            <a:schemeClr val="tx1"/>
                          </a:solidFill>
                          <a:effectLst/>
                        </a:rPr>
                        <a:t>M </a:t>
                      </a:r>
                    </a:p>
                    <a:p>
                      <a:pPr marL="3175" marR="0">
                        <a:lnSpc>
                          <a:spcPct val="107000"/>
                        </a:lnSpc>
                        <a:spcBef>
                          <a:spcPts val="0"/>
                        </a:spcBef>
                        <a:spcAft>
                          <a:spcPts val="0"/>
                        </a:spcAft>
                      </a:pPr>
                      <a:r>
                        <a:rPr lang="en-US" sz="1200" dirty="0" err="1">
                          <a:solidFill>
                            <a:schemeClr val="tx1"/>
                          </a:solidFill>
                          <a:effectLst/>
                        </a:rPr>
                        <a:t>Rapetsoa</a:t>
                      </a: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dirty="0">
                          <a:solidFill>
                            <a:schemeClr val="tx1"/>
                          </a:solidFill>
                          <a:effectLst/>
                        </a:rPr>
                        <a:t>Director: </a:t>
                      </a:r>
                    </a:p>
                    <a:p>
                      <a:pPr marL="0" marR="0">
                        <a:lnSpc>
                          <a:spcPct val="107000"/>
                        </a:lnSpc>
                        <a:spcBef>
                          <a:spcPts val="0"/>
                        </a:spcBef>
                        <a:spcAft>
                          <a:spcPts val="0"/>
                        </a:spcAft>
                      </a:pPr>
                      <a:r>
                        <a:rPr lang="en-US" sz="1200" dirty="0">
                          <a:solidFill>
                            <a:schemeClr val="tx1"/>
                          </a:solidFill>
                          <a:effectLst/>
                        </a:rPr>
                        <a:t>Transportation services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Gross negligence  for</a:t>
                      </a:r>
                      <a:r>
                        <a:rPr lang="en-US"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irregular appointment on the  Business Planning  Industry Transition  Bid</a:t>
                      </a:r>
                      <a:r>
                        <a:rPr lang="en-US" sz="1200" baseline="0" dirty="0" smtClean="0">
                          <a:solidFill>
                            <a:schemeClr val="tx1"/>
                          </a:solidFill>
                          <a:effectLst/>
                          <a:latin typeface="+mn-lt"/>
                          <a:ea typeface="+mn-ea"/>
                          <a:cs typeface="+mn-cs"/>
                        </a:rPr>
                        <a:t> </a:t>
                      </a:r>
                      <a:r>
                        <a:rPr lang="en-US"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that SCM processes were flouted.</a:t>
                      </a:r>
                      <a:endParaRPr lang="en-US" sz="1200" dirty="0" smtClean="0">
                        <a:solidFill>
                          <a:schemeClr val="tx1"/>
                        </a:solidFill>
                        <a:effectLst/>
                      </a:endParaRPr>
                    </a:p>
                    <a:p>
                      <a:pPr marL="3175" marR="0">
                        <a:lnSpc>
                          <a:spcPct val="107000"/>
                        </a:lnSpc>
                        <a:spcBef>
                          <a:spcPts val="0"/>
                        </a:spcBef>
                        <a:spcAft>
                          <a:spcPts val="0"/>
                        </a:spcAft>
                      </a:pPr>
                      <a:endParaRPr lang="en-US" sz="1200" dirty="0" smtClean="0">
                        <a:solidFill>
                          <a:schemeClr val="tx1"/>
                        </a:solidFill>
                        <a:effectLst/>
                      </a:endParaRPr>
                    </a:p>
                    <a:p>
                      <a:pPr marL="3175" marR="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effectLst/>
                        </a:rPr>
                        <a:t>Gross dishonesty</a:t>
                      </a:r>
                      <a:r>
                        <a:rPr lang="en-US" sz="1200" baseline="0" dirty="0" smtClean="0">
                          <a:solidFill>
                            <a:schemeClr val="tx1"/>
                          </a:solidFill>
                          <a:effectLst/>
                        </a:rPr>
                        <a:t> in that she </a:t>
                      </a:r>
                      <a:endParaRPr lang="en-US"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175" marR="0">
                        <a:lnSpc>
                          <a:spcPct val="107000"/>
                        </a:lnSpc>
                        <a:spcBef>
                          <a:spcPts val="0"/>
                        </a:spcBef>
                        <a:spcAft>
                          <a:spcPts val="0"/>
                        </a:spcAft>
                      </a:pPr>
                      <a:r>
                        <a:rPr lang="en-US" sz="1200" dirty="0" smtClean="0">
                          <a:solidFill>
                            <a:schemeClr val="tx1"/>
                          </a:solidFill>
                          <a:effectLst/>
                        </a:rPr>
                        <a:t> undermined</a:t>
                      </a:r>
                      <a:r>
                        <a:rPr lang="en-US" sz="1200" baseline="0" dirty="0" smtClean="0">
                          <a:solidFill>
                            <a:schemeClr val="tx1"/>
                          </a:solidFill>
                          <a:effectLst/>
                        </a:rPr>
                        <a:t> </a:t>
                      </a:r>
                      <a:r>
                        <a:rPr lang="en-US" sz="1200" dirty="0" smtClean="0">
                          <a:solidFill>
                            <a:schemeClr val="tx1"/>
                          </a:solidFill>
                          <a:effectLst/>
                        </a:rPr>
                        <a:t>BEC resolution and made a report that appointed Service</a:t>
                      </a:r>
                      <a:r>
                        <a:rPr lang="en-US" sz="1200" baseline="0" dirty="0" smtClean="0">
                          <a:solidFill>
                            <a:schemeClr val="tx1"/>
                          </a:solidFill>
                          <a:effectLst/>
                        </a:rPr>
                        <a:t> provider that was not recommended by  BEC.</a:t>
                      </a:r>
                    </a:p>
                    <a:p>
                      <a:pPr marL="3175" marR="0">
                        <a:lnSpc>
                          <a:spcPct val="107000"/>
                        </a:lnSpc>
                        <a:spcBef>
                          <a:spcPts val="0"/>
                        </a:spcBef>
                        <a:spcAft>
                          <a:spcPts val="0"/>
                        </a:spcAft>
                      </a:pPr>
                      <a:endParaRPr lang="en-U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175" marR="0">
                        <a:lnSpc>
                          <a:spcPct val="107000"/>
                        </a:lnSpc>
                        <a:spcBef>
                          <a:spcPts val="0"/>
                        </a:spcBef>
                        <a:spcAft>
                          <a:spcPts val="0"/>
                        </a:spcAft>
                      </a:pPr>
                      <a:r>
                        <a:rPr lang="en-U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Gross dereliction of duty in that she failed to manage the contract between PLK and a Media Consultancy properly.</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dirty="0" smtClean="0">
                          <a:solidFill>
                            <a:schemeClr val="tx1"/>
                          </a:solidFill>
                          <a:effectLst/>
                          <a:latin typeface="+mn-lt"/>
                          <a:ea typeface="+mn-ea"/>
                          <a:cs typeface="+mn-cs"/>
                        </a:rPr>
                        <a:t>Closed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a:solidFill>
                            <a:schemeClr val="tx1"/>
                          </a:solidFill>
                          <a:effectLst/>
                        </a:rPr>
                        <a:t>Settlement agreement was reached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extLst>
                  <a:ext uri="{0D108BD9-81ED-4DB2-BD59-A6C34878D82A}">
                    <a16:rowId xmlns:a16="http://schemas.microsoft.com/office/drawing/2014/main" xmlns="" val="3621991540"/>
                  </a:ext>
                </a:extLst>
              </a:tr>
            </a:tbl>
          </a:graphicData>
        </a:graphic>
      </p:graphicFrame>
    </p:spTree>
    <p:extLst>
      <p:ext uri="{BB962C8B-B14F-4D97-AF65-F5344CB8AC3E}">
        <p14:creationId xmlns:p14="http://schemas.microsoft.com/office/powerpoint/2010/main" xmlns="" val="1283380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096000" cy="838199"/>
          </a:xfrm>
        </p:spPr>
        <p:txBody>
          <a:bodyPr/>
          <a:lstStyle/>
          <a:p>
            <a:r>
              <a:rPr lang="en-ZA" b="1" dirty="0">
                <a:solidFill>
                  <a:schemeClr val="tx1"/>
                </a:solidFill>
              </a:rPr>
              <a:t>Consequence Management</a:t>
            </a:r>
          </a:p>
        </p:txBody>
      </p:sp>
      <p:sp>
        <p:nvSpPr>
          <p:cNvPr id="5" name="Rectangle 1"/>
          <p:cNvSpPr>
            <a:spLocks noChangeArrowheads="1"/>
          </p:cNvSpPr>
          <p:nvPr/>
        </p:nvSpPr>
        <p:spPr bwMode="auto">
          <a:xfrm>
            <a:off x="-5056255" y="152401"/>
            <a:ext cx="19419701" cy="502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6" name="Content Placeholder 5"/>
          <p:cNvGraphicFramePr>
            <a:graphicFrameLocks noGrp="1"/>
          </p:cNvGraphicFramePr>
          <p:nvPr>
            <p:ph idx="1"/>
            <p:extLst/>
          </p:nvPr>
        </p:nvGraphicFramePr>
        <p:xfrm>
          <a:off x="76199" y="1752599"/>
          <a:ext cx="8991601" cy="5029201"/>
        </p:xfrm>
        <a:graphic>
          <a:graphicData uri="http://schemas.openxmlformats.org/drawingml/2006/table">
            <a:tbl>
              <a:tblPr firstRow="1" firstCol="1" bandRow="1">
                <a:tableStyleId>{5C22544A-7EE6-4342-B048-85BDC9FD1C3A}</a:tableStyleId>
              </a:tblPr>
              <a:tblGrid>
                <a:gridCol w="1244750">
                  <a:extLst>
                    <a:ext uri="{9D8B030D-6E8A-4147-A177-3AD203B41FA5}">
                      <a16:colId xmlns:a16="http://schemas.microsoft.com/office/drawing/2014/main" xmlns="" val="3951075277"/>
                    </a:ext>
                  </a:extLst>
                </a:gridCol>
                <a:gridCol w="1232458">
                  <a:extLst>
                    <a:ext uri="{9D8B030D-6E8A-4147-A177-3AD203B41FA5}">
                      <a16:colId xmlns:a16="http://schemas.microsoft.com/office/drawing/2014/main" xmlns="" val="2308078984"/>
                    </a:ext>
                  </a:extLst>
                </a:gridCol>
                <a:gridCol w="3466393">
                  <a:extLst>
                    <a:ext uri="{9D8B030D-6E8A-4147-A177-3AD203B41FA5}">
                      <a16:colId xmlns:a16="http://schemas.microsoft.com/office/drawing/2014/main" xmlns="" val="1380562759"/>
                    </a:ext>
                  </a:extLst>
                </a:gridCol>
                <a:gridCol w="1286807">
                  <a:extLst>
                    <a:ext uri="{9D8B030D-6E8A-4147-A177-3AD203B41FA5}">
                      <a16:colId xmlns:a16="http://schemas.microsoft.com/office/drawing/2014/main" xmlns="" val="1833215231"/>
                    </a:ext>
                  </a:extLst>
                </a:gridCol>
                <a:gridCol w="1761193">
                  <a:extLst>
                    <a:ext uri="{9D8B030D-6E8A-4147-A177-3AD203B41FA5}">
                      <a16:colId xmlns:a16="http://schemas.microsoft.com/office/drawing/2014/main" xmlns="" val="248554926"/>
                    </a:ext>
                  </a:extLst>
                </a:gridCol>
              </a:tblGrid>
              <a:tr h="503487">
                <a:tc>
                  <a:txBody>
                    <a:bodyPr/>
                    <a:lstStyle/>
                    <a:p>
                      <a:pPr marL="3175" marR="0">
                        <a:lnSpc>
                          <a:spcPct val="107000"/>
                        </a:lnSpc>
                        <a:spcBef>
                          <a:spcPts val="0"/>
                        </a:spcBef>
                        <a:spcAft>
                          <a:spcPts val="0"/>
                        </a:spcAft>
                      </a:pPr>
                      <a:r>
                        <a:rPr lang="en-US" sz="1400" dirty="0">
                          <a:solidFill>
                            <a:schemeClr val="tx1"/>
                          </a:solidFill>
                          <a:effectLst/>
                        </a:rPr>
                        <a:t>NAME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26035">
                        <a:lnSpc>
                          <a:spcPct val="107000"/>
                        </a:lnSpc>
                        <a:spcBef>
                          <a:spcPts val="0"/>
                        </a:spcBef>
                        <a:spcAft>
                          <a:spcPts val="0"/>
                        </a:spcAft>
                      </a:pPr>
                      <a:r>
                        <a:rPr lang="en-US" sz="1400" dirty="0">
                          <a:solidFill>
                            <a:schemeClr val="tx1"/>
                          </a:solidFill>
                          <a:effectLst/>
                        </a:rPr>
                        <a:t>POSITION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7620">
                        <a:lnSpc>
                          <a:spcPct val="107000"/>
                        </a:lnSpc>
                        <a:spcBef>
                          <a:spcPts val="0"/>
                        </a:spcBef>
                        <a:spcAft>
                          <a:spcPts val="0"/>
                        </a:spcAft>
                      </a:pPr>
                      <a:r>
                        <a:rPr lang="en-US" sz="1400" dirty="0">
                          <a:solidFill>
                            <a:schemeClr val="tx1"/>
                          </a:solidFill>
                          <a:effectLst/>
                        </a:rPr>
                        <a:t>MISCONDUCT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400" dirty="0" smtClean="0">
                          <a:solidFill>
                            <a:schemeClr val="tx1"/>
                          </a:solidFill>
                          <a:effectLst/>
                          <a:latin typeface="+mn-lt"/>
                          <a:ea typeface="+mn-ea"/>
                          <a:cs typeface="+mn-cs"/>
                        </a:rPr>
                        <a:t>STATUS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400" dirty="0" smtClean="0">
                          <a:solidFill>
                            <a:schemeClr val="tx1"/>
                          </a:solidFill>
                          <a:effectLst/>
                          <a:latin typeface="+mn-lt"/>
                          <a:ea typeface="+mn-ea"/>
                          <a:cs typeface="+mn-cs"/>
                        </a:rPr>
                        <a:t>OUTCOME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extLst>
                  <a:ext uri="{0D108BD9-81ED-4DB2-BD59-A6C34878D82A}">
                    <a16:rowId xmlns:a16="http://schemas.microsoft.com/office/drawing/2014/main" xmlns="" val="601952329"/>
                  </a:ext>
                </a:extLst>
              </a:tr>
              <a:tr h="1930659">
                <a:tc>
                  <a:txBody>
                    <a:bodyPr/>
                    <a:lstStyle/>
                    <a:p>
                      <a:pPr marL="3175" marR="0">
                        <a:lnSpc>
                          <a:spcPct val="107000"/>
                        </a:lnSpc>
                        <a:spcBef>
                          <a:spcPts val="0"/>
                        </a:spcBef>
                        <a:spcAft>
                          <a:spcPts val="0"/>
                        </a:spcAft>
                      </a:pPr>
                      <a:r>
                        <a:rPr lang="en-US" sz="1200" dirty="0">
                          <a:solidFill>
                            <a:schemeClr val="tx1"/>
                          </a:solidFill>
                          <a:effectLst/>
                        </a:rPr>
                        <a:t>F </a:t>
                      </a:r>
                      <a:r>
                        <a:rPr lang="en-US" sz="1200" dirty="0" err="1">
                          <a:solidFill>
                            <a:schemeClr val="tx1"/>
                          </a:solidFill>
                          <a:effectLst/>
                        </a:rPr>
                        <a:t>Mudau</a:t>
                      </a: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dirty="0">
                          <a:solidFill>
                            <a:schemeClr val="tx1"/>
                          </a:solidFill>
                          <a:effectLst/>
                        </a:rPr>
                        <a:t>CFO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smtClean="0">
                          <a:solidFill>
                            <a:schemeClr val="tx1"/>
                          </a:solidFill>
                          <a:effectLst/>
                        </a:rPr>
                        <a:t>Gross</a:t>
                      </a:r>
                      <a:r>
                        <a:rPr lang="en-US" sz="1200" baseline="0" dirty="0" smtClean="0">
                          <a:solidFill>
                            <a:schemeClr val="tx1"/>
                          </a:solidFill>
                          <a:effectLst/>
                        </a:rPr>
                        <a:t> dishonesty in that she acted outside the mandate </a:t>
                      </a:r>
                      <a:r>
                        <a:rPr lang="en-US" sz="1200" dirty="0" smtClean="0">
                          <a:solidFill>
                            <a:schemeClr val="tx1"/>
                          </a:solidFill>
                          <a:effectLst/>
                        </a:rPr>
                        <a:t>, </a:t>
                      </a:r>
                    </a:p>
                    <a:p>
                      <a:pPr marL="3175" marR="0">
                        <a:lnSpc>
                          <a:spcPct val="107000"/>
                        </a:lnSpc>
                        <a:spcBef>
                          <a:spcPts val="0"/>
                        </a:spcBef>
                        <a:spcAft>
                          <a:spcPts val="0"/>
                        </a:spcAft>
                      </a:pPr>
                      <a:r>
                        <a:rPr lang="en-US" sz="1200" dirty="0" smtClean="0">
                          <a:solidFill>
                            <a:schemeClr val="tx1"/>
                          </a:solidFill>
                          <a:effectLst/>
                        </a:rPr>
                        <a:t>Gross </a:t>
                      </a:r>
                      <a:r>
                        <a:rPr lang="en-US" sz="1200" dirty="0">
                          <a:solidFill>
                            <a:schemeClr val="tx1"/>
                          </a:solidFill>
                          <a:effectLst/>
                        </a:rPr>
                        <a:t>dereliction of </a:t>
                      </a:r>
                      <a:r>
                        <a:rPr lang="en-US" sz="1200" dirty="0" smtClean="0">
                          <a:solidFill>
                            <a:schemeClr val="tx1"/>
                          </a:solidFill>
                          <a:effectLst/>
                        </a:rPr>
                        <a:t>duty</a:t>
                      </a:r>
                      <a:r>
                        <a:rPr lang="en-US" sz="1200" baseline="0" dirty="0" smtClean="0">
                          <a:solidFill>
                            <a:schemeClr val="tx1"/>
                          </a:solidFill>
                          <a:effectLst/>
                        </a:rPr>
                        <a:t> for poor management of contracts</a:t>
                      </a:r>
                    </a:p>
                    <a:p>
                      <a:pPr marL="3175" marR="0">
                        <a:lnSpc>
                          <a:spcPct val="107000"/>
                        </a:lnSpc>
                        <a:spcBef>
                          <a:spcPts val="0"/>
                        </a:spcBef>
                        <a:spcAft>
                          <a:spcPts val="0"/>
                        </a:spcAft>
                      </a:pPr>
                      <a:endParaRPr lang="en-US" sz="1200" baseline="0" dirty="0" smtClean="0">
                        <a:solidFill>
                          <a:schemeClr val="tx1"/>
                        </a:solidFill>
                        <a:effectLst/>
                      </a:endParaRPr>
                    </a:p>
                    <a:p>
                      <a:pPr marL="3175" marR="0">
                        <a:lnSpc>
                          <a:spcPct val="107000"/>
                        </a:lnSpc>
                        <a:spcBef>
                          <a:spcPts val="0"/>
                        </a:spcBef>
                        <a:spcAft>
                          <a:spcPts val="0"/>
                        </a:spcAft>
                      </a:pPr>
                      <a:r>
                        <a:rPr lang="en-US" sz="1200" baseline="0" dirty="0" smtClean="0">
                          <a:solidFill>
                            <a:schemeClr val="tx1"/>
                          </a:solidFill>
                          <a:effectLst/>
                        </a:rPr>
                        <a:t>Failure to advise the BAC on correct procurement processes.</a:t>
                      </a:r>
                      <a:r>
                        <a:rPr lang="en-US" sz="1200" dirty="0" smtClean="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dirty="0">
                          <a:solidFill>
                            <a:schemeClr val="tx1"/>
                          </a:solidFill>
                          <a:effectLst/>
                        </a:rPr>
                        <a:t>Closed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a:solidFill>
                            <a:schemeClr val="tx1"/>
                          </a:solidFill>
                          <a:effectLst/>
                        </a:rPr>
                        <a:t>Settlement Agreement was reached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extLst>
                  <a:ext uri="{0D108BD9-81ED-4DB2-BD59-A6C34878D82A}">
                    <a16:rowId xmlns:a16="http://schemas.microsoft.com/office/drawing/2014/main" xmlns="" val="1060050527"/>
                  </a:ext>
                </a:extLst>
              </a:tr>
              <a:tr h="1068338">
                <a:tc>
                  <a:txBody>
                    <a:bodyPr/>
                    <a:lstStyle/>
                    <a:p>
                      <a:pPr marL="3175" marR="0">
                        <a:lnSpc>
                          <a:spcPct val="107000"/>
                        </a:lnSpc>
                        <a:spcBef>
                          <a:spcPts val="0"/>
                        </a:spcBef>
                        <a:spcAft>
                          <a:spcPts val="0"/>
                        </a:spcAft>
                      </a:pPr>
                      <a:r>
                        <a:rPr lang="en-US" sz="1200">
                          <a:solidFill>
                            <a:schemeClr val="tx1"/>
                          </a:solidFill>
                          <a:effectLst/>
                        </a:rPr>
                        <a:t>C Mametja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a:solidFill>
                            <a:schemeClr val="tx1"/>
                          </a:solidFill>
                          <a:effectLst/>
                        </a:rPr>
                        <a:t>Municipal Manager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a:solidFill>
                            <a:schemeClr val="tx1"/>
                          </a:solidFill>
                          <a:effectLst/>
                        </a:rPr>
                        <a:t>Gross Negligence, Gross Misconduct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dirty="0">
                          <a:solidFill>
                            <a:schemeClr val="tx1"/>
                          </a:solidFill>
                          <a:effectLst/>
                        </a:rPr>
                        <a:t>Closed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a:solidFill>
                            <a:schemeClr val="tx1"/>
                          </a:solidFill>
                          <a:effectLst/>
                        </a:rPr>
                        <a:t>Settlement agreement was reached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extLst>
                  <a:ext uri="{0D108BD9-81ED-4DB2-BD59-A6C34878D82A}">
                    <a16:rowId xmlns:a16="http://schemas.microsoft.com/office/drawing/2014/main" xmlns="" val="1521976036"/>
                  </a:ext>
                </a:extLst>
              </a:tr>
              <a:tr h="1526717">
                <a:tc>
                  <a:txBody>
                    <a:bodyPr/>
                    <a:lstStyle/>
                    <a:p>
                      <a:pPr marL="3175" marR="0">
                        <a:lnSpc>
                          <a:spcPct val="107000"/>
                        </a:lnSpc>
                        <a:spcBef>
                          <a:spcPts val="0"/>
                        </a:spcBef>
                        <a:spcAft>
                          <a:spcPts val="0"/>
                        </a:spcAft>
                      </a:pPr>
                      <a:r>
                        <a:rPr lang="en-US" sz="1200">
                          <a:solidFill>
                            <a:schemeClr val="tx1"/>
                          </a:solidFill>
                          <a:effectLst/>
                        </a:rPr>
                        <a:t>F Maboya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a:solidFill>
                            <a:schemeClr val="tx1"/>
                          </a:solidFill>
                          <a:effectLst/>
                        </a:rPr>
                        <a:t>Director : </a:t>
                      </a:r>
                    </a:p>
                    <a:p>
                      <a:pPr marL="0" marR="0">
                        <a:lnSpc>
                          <a:spcPct val="107000"/>
                        </a:lnSpc>
                        <a:spcBef>
                          <a:spcPts val="0"/>
                        </a:spcBef>
                        <a:spcAft>
                          <a:spcPts val="0"/>
                        </a:spcAft>
                      </a:pPr>
                      <a:r>
                        <a:rPr lang="en-US" sz="1200">
                          <a:solidFill>
                            <a:schemeClr val="tx1"/>
                          </a:solidFill>
                          <a:effectLst/>
                        </a:rPr>
                        <a:t>SPME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a:solidFill>
                            <a:schemeClr val="tx1"/>
                          </a:solidFill>
                          <a:effectLst/>
                          <a:latin typeface="+mj-lt"/>
                        </a:rPr>
                        <a:t>Gross </a:t>
                      </a:r>
                      <a:r>
                        <a:rPr lang="en-US" sz="1200" dirty="0" smtClean="0">
                          <a:solidFill>
                            <a:schemeClr val="tx1"/>
                          </a:solidFill>
                          <a:effectLst/>
                          <a:latin typeface="+mj-lt"/>
                        </a:rPr>
                        <a:t> </a:t>
                      </a:r>
                      <a:r>
                        <a:rPr lang="en-US" sz="1200" dirty="0">
                          <a:solidFill>
                            <a:schemeClr val="tx1"/>
                          </a:solidFill>
                          <a:effectLst/>
                          <a:latin typeface="+mj-lt"/>
                        </a:rPr>
                        <a:t>dereliction of duty </a:t>
                      </a:r>
                      <a:r>
                        <a:rPr lang="en-US" sz="1200" dirty="0" smtClean="0">
                          <a:solidFill>
                            <a:schemeClr val="tx1"/>
                          </a:solidFill>
                          <a:effectLst/>
                          <a:latin typeface="+mj-lt"/>
                        </a:rPr>
                        <a:t> </a:t>
                      </a:r>
                      <a:r>
                        <a:rPr lang="en-US" sz="1200" baseline="0" dirty="0" smtClean="0">
                          <a:solidFill>
                            <a:schemeClr val="tx1"/>
                          </a:solidFill>
                          <a:effectLst/>
                          <a:latin typeface="+mj-lt"/>
                        </a:rPr>
                        <a:t> for irregular appointment of a Service provider</a:t>
                      </a:r>
                    </a:p>
                    <a:p>
                      <a:pPr marL="3175" marR="0">
                        <a:lnSpc>
                          <a:spcPct val="107000"/>
                        </a:lnSpc>
                        <a:spcBef>
                          <a:spcPts val="0"/>
                        </a:spcBef>
                        <a:spcAft>
                          <a:spcPts val="0"/>
                        </a:spcAft>
                      </a:pPr>
                      <a:endParaRPr lang="en-US" sz="1200" baseline="0" dirty="0" smtClean="0">
                        <a:solidFill>
                          <a:schemeClr val="tx1"/>
                        </a:solidFill>
                        <a:effectLst/>
                        <a:latin typeface="+mj-lt"/>
                        <a:ea typeface="Calibri" panose="020F0502020204030204" pitchFamily="34" charset="0"/>
                        <a:cs typeface="Times New Roman" panose="02020603050405020304" pitchFamily="18" charset="0"/>
                      </a:endParaRPr>
                    </a:p>
                    <a:p>
                      <a:pPr marL="3175" marR="0">
                        <a:lnSpc>
                          <a:spcPct val="107000"/>
                        </a:lnSpc>
                        <a:spcBef>
                          <a:spcPts val="0"/>
                        </a:spcBef>
                        <a:spcAft>
                          <a:spcPts val="0"/>
                        </a:spcAft>
                      </a:pPr>
                      <a:r>
                        <a:rPr lang="en-US" sz="1200" baseline="0" dirty="0" smtClean="0">
                          <a:solidFill>
                            <a:schemeClr val="tx1"/>
                          </a:solidFill>
                          <a:effectLst/>
                          <a:latin typeface="+mj-lt"/>
                          <a:ea typeface="Calibri" panose="020F0502020204030204" pitchFamily="34" charset="0"/>
                          <a:cs typeface="Times New Roman" panose="02020603050405020304" pitchFamily="18" charset="0"/>
                        </a:rPr>
                        <a:t>Failure to ensure that correct procurement processes are followed</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200" dirty="0">
                          <a:solidFill>
                            <a:schemeClr val="tx1"/>
                          </a:solidFill>
                          <a:effectLst/>
                        </a:rPr>
                        <a:t>Closed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200" dirty="0">
                          <a:solidFill>
                            <a:schemeClr val="tx1"/>
                          </a:solidFill>
                          <a:effectLst/>
                        </a:rPr>
                        <a:t>Verbal Warning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extLst>
                  <a:ext uri="{0D108BD9-81ED-4DB2-BD59-A6C34878D82A}">
                    <a16:rowId xmlns:a16="http://schemas.microsoft.com/office/drawing/2014/main" xmlns="" val="1530420940"/>
                  </a:ext>
                </a:extLst>
              </a:tr>
            </a:tbl>
          </a:graphicData>
        </a:graphic>
      </p:graphicFrame>
    </p:spTree>
    <p:extLst>
      <p:ext uri="{BB962C8B-B14F-4D97-AF65-F5344CB8AC3E}">
        <p14:creationId xmlns:p14="http://schemas.microsoft.com/office/powerpoint/2010/main" xmlns="" val="3128217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58888" y="188913"/>
            <a:ext cx="7772400" cy="1143000"/>
          </a:xfrm>
        </p:spPr>
        <p:txBody>
          <a:bodyPr/>
          <a:lstStyle/>
          <a:p>
            <a:r>
              <a:rPr lang="en-US" altLang="en-US" b="1" dirty="0" smtClean="0"/>
              <a:t>2.Population Size Increase </a:t>
            </a:r>
            <a:endParaRPr lang="en-GB" altLang="en-US" dirty="0" smtClean="0"/>
          </a:p>
        </p:txBody>
      </p:sp>
      <p:sp>
        <p:nvSpPr>
          <p:cNvPr id="3" name="Content Placeholder 2"/>
          <p:cNvSpPr>
            <a:spLocks noGrp="1"/>
          </p:cNvSpPr>
          <p:nvPr>
            <p:ph idx="1"/>
          </p:nvPr>
        </p:nvSpPr>
        <p:spPr>
          <a:xfrm>
            <a:off x="179388" y="1700213"/>
            <a:ext cx="8851900" cy="4968875"/>
          </a:xfrm>
        </p:spPr>
        <p:txBody>
          <a:bodyPr/>
          <a:lstStyle/>
          <a:p>
            <a:pPr algn="just">
              <a:defRPr/>
            </a:pPr>
            <a:r>
              <a:rPr lang="en-GB" sz="3000" dirty="0" smtClean="0"/>
              <a:t>Guided by the Information from the Global Insight ,the Population of  City of Polokwane has increase from </a:t>
            </a:r>
            <a:r>
              <a:rPr lang="en-US" sz="3000" b="1" dirty="0" smtClean="0"/>
              <a:t>797 </a:t>
            </a:r>
            <a:r>
              <a:rPr lang="en-GB" sz="3000" b="1" dirty="0" smtClean="0"/>
              <a:t>127 to </a:t>
            </a:r>
            <a:r>
              <a:rPr lang="en-ZA" sz="3000" b="1" dirty="0" smtClean="0">
                <a:solidFill>
                  <a:srgbClr val="FFFF00"/>
                </a:solidFill>
              </a:rPr>
              <a:t>812 000.</a:t>
            </a:r>
          </a:p>
          <a:p>
            <a:pPr>
              <a:defRPr/>
            </a:pPr>
            <a:endParaRPr lang="en-ZA" b="1" dirty="0">
              <a:solidFill>
                <a:srgbClr val="FFFF00"/>
              </a:solidFill>
            </a:endParaRPr>
          </a:p>
          <a:p>
            <a:pPr>
              <a:defRPr/>
            </a:pPr>
            <a:endParaRPr lang="en-ZA" b="1" dirty="0" smtClean="0">
              <a:solidFill>
                <a:srgbClr val="FFFF00"/>
              </a:solidFill>
            </a:endParaRPr>
          </a:p>
          <a:p>
            <a:pPr>
              <a:defRPr/>
            </a:pPr>
            <a:endParaRPr lang="en-ZA" b="1" dirty="0">
              <a:solidFill>
                <a:srgbClr val="FFFF00"/>
              </a:solidFill>
            </a:endParaRPr>
          </a:p>
          <a:p>
            <a:pPr>
              <a:defRPr/>
            </a:pPr>
            <a:endParaRPr lang="en-ZA" b="1" dirty="0" smtClean="0">
              <a:solidFill>
                <a:srgbClr val="FFFF00"/>
              </a:solidFill>
            </a:endParaRPr>
          </a:p>
          <a:p>
            <a:pPr>
              <a:defRPr/>
            </a:pPr>
            <a:endParaRPr lang="en-ZA" b="1" dirty="0" smtClean="0">
              <a:solidFill>
                <a:srgbClr val="FFFF00"/>
              </a:solidFill>
            </a:endParaRPr>
          </a:p>
          <a:p>
            <a:pPr marL="0" indent="0" algn="ctr">
              <a:buFontTx/>
              <a:buNone/>
              <a:defRPr/>
            </a:pPr>
            <a:r>
              <a:rPr lang="en-ZA" sz="1600" b="1" i="1" dirty="0"/>
              <a:t>Source: IHS Global </a:t>
            </a:r>
            <a:r>
              <a:rPr lang="en-ZA" sz="1600" b="1" i="1" dirty="0" smtClean="0"/>
              <a:t>Insight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162434951"/>
              </p:ext>
            </p:extLst>
          </p:nvPr>
        </p:nvGraphicFramePr>
        <p:xfrm>
          <a:off x="755650" y="3573463"/>
          <a:ext cx="7920038" cy="2376487"/>
        </p:xfrm>
        <a:graphic>
          <a:graphicData uri="http://schemas.openxmlformats.org/drawingml/2006/table">
            <a:tbl>
              <a:tblPr firstRow="1" firstCol="1" bandCol="1">
                <a:tableStyleId>{5C22544A-7EE6-4342-B048-85BDC9FD1C3A}</a:tableStyleId>
              </a:tblPr>
              <a:tblGrid>
                <a:gridCol w="2258093">
                  <a:extLst>
                    <a:ext uri="{9D8B030D-6E8A-4147-A177-3AD203B41FA5}">
                      <a16:colId xmlns:a16="http://schemas.microsoft.com/office/drawing/2014/main" xmlns="" val="665772914"/>
                    </a:ext>
                  </a:extLst>
                </a:gridCol>
                <a:gridCol w="1851037">
                  <a:extLst>
                    <a:ext uri="{9D8B030D-6E8A-4147-A177-3AD203B41FA5}">
                      <a16:colId xmlns:a16="http://schemas.microsoft.com/office/drawing/2014/main" xmlns="" val="503177027"/>
                    </a:ext>
                  </a:extLst>
                </a:gridCol>
                <a:gridCol w="1851037">
                  <a:extLst>
                    <a:ext uri="{9D8B030D-6E8A-4147-A177-3AD203B41FA5}">
                      <a16:colId xmlns:a16="http://schemas.microsoft.com/office/drawing/2014/main" xmlns="" val="1332675803"/>
                    </a:ext>
                  </a:extLst>
                </a:gridCol>
                <a:gridCol w="1959871">
                  <a:extLst>
                    <a:ext uri="{9D8B030D-6E8A-4147-A177-3AD203B41FA5}">
                      <a16:colId xmlns:a16="http://schemas.microsoft.com/office/drawing/2014/main" xmlns="" val="2017195403"/>
                    </a:ext>
                  </a:extLst>
                </a:gridCol>
              </a:tblGrid>
              <a:tr h="1027351">
                <a:tc>
                  <a:txBody>
                    <a:bodyPr/>
                    <a:lstStyle/>
                    <a:p>
                      <a:pPr algn="just">
                        <a:lnSpc>
                          <a:spcPct val="150000"/>
                        </a:lnSpc>
                        <a:spcAft>
                          <a:spcPts val="0"/>
                        </a:spcAft>
                      </a:pPr>
                      <a:r>
                        <a:rPr lang="en-ZA"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solidFill>
                      <a:srgbClr val="92D050"/>
                    </a:solidFill>
                  </a:tcPr>
                </a:tc>
                <a:tc>
                  <a:txBody>
                    <a:bodyPr/>
                    <a:lstStyle/>
                    <a:p>
                      <a:pPr algn="ctr">
                        <a:lnSpc>
                          <a:spcPct val="150000"/>
                        </a:lnSpc>
                        <a:spcAft>
                          <a:spcPts val="0"/>
                        </a:spcAft>
                      </a:pPr>
                      <a:r>
                        <a:rPr lang="en-ZA" sz="1800" dirty="0">
                          <a:solidFill>
                            <a:schemeClr val="tx1"/>
                          </a:solidFill>
                          <a:effectLst/>
                        </a:rPr>
                        <a:t>Male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solidFill>
                      <a:srgbClr val="92D050"/>
                    </a:solidFill>
                  </a:tcPr>
                </a:tc>
                <a:tc>
                  <a:txBody>
                    <a:bodyPr/>
                    <a:lstStyle/>
                    <a:p>
                      <a:pPr algn="ctr">
                        <a:lnSpc>
                          <a:spcPct val="150000"/>
                        </a:lnSpc>
                        <a:spcAft>
                          <a:spcPts val="0"/>
                        </a:spcAft>
                      </a:pPr>
                      <a:r>
                        <a:rPr lang="en-ZA" sz="1800" dirty="0">
                          <a:solidFill>
                            <a:schemeClr val="tx1"/>
                          </a:solidFill>
                          <a:effectLst/>
                        </a:rPr>
                        <a:t>Female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solidFill>
                      <a:srgbClr val="92D050"/>
                    </a:solidFill>
                  </a:tcPr>
                </a:tc>
                <a:tc>
                  <a:txBody>
                    <a:bodyPr/>
                    <a:lstStyle/>
                    <a:p>
                      <a:pPr algn="ctr">
                        <a:lnSpc>
                          <a:spcPct val="150000"/>
                        </a:lnSpc>
                        <a:spcAft>
                          <a:spcPts val="0"/>
                        </a:spcAft>
                      </a:pPr>
                      <a:r>
                        <a:rPr lang="en-ZA" sz="1800" dirty="0">
                          <a:solidFill>
                            <a:schemeClr val="tx1"/>
                          </a:solidFill>
                          <a:effectLst/>
                        </a:rPr>
                        <a:t>Total</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solidFill>
                      <a:srgbClr val="92D050"/>
                    </a:solidFill>
                  </a:tcPr>
                </a:tc>
                <a:extLst>
                  <a:ext uri="{0D108BD9-81ED-4DB2-BD59-A6C34878D82A}">
                    <a16:rowId xmlns:a16="http://schemas.microsoft.com/office/drawing/2014/main" xmlns="" val="465333325"/>
                  </a:ext>
                </a:extLst>
              </a:tr>
              <a:tr h="1349136">
                <a:tc>
                  <a:txBody>
                    <a:bodyPr/>
                    <a:lstStyle/>
                    <a:p>
                      <a:pPr algn="ctr">
                        <a:lnSpc>
                          <a:spcPct val="150000"/>
                        </a:lnSpc>
                        <a:spcAft>
                          <a:spcPts val="0"/>
                        </a:spcAft>
                      </a:pPr>
                      <a:r>
                        <a:rPr lang="en-ZA" sz="1800" dirty="0">
                          <a:effectLst/>
                        </a:rPr>
                        <a:t>Polokwane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solidFill>
                      <a:srgbClr val="92D050"/>
                    </a:solidFill>
                  </a:tcPr>
                </a:tc>
                <a:tc>
                  <a:txBody>
                    <a:bodyPr/>
                    <a:lstStyle/>
                    <a:p>
                      <a:pPr algn="ctr">
                        <a:lnSpc>
                          <a:spcPct val="150000"/>
                        </a:lnSpc>
                        <a:spcAft>
                          <a:spcPts val="0"/>
                        </a:spcAft>
                      </a:pPr>
                      <a:r>
                        <a:rPr lang="en-ZA" sz="1800" dirty="0">
                          <a:effectLst/>
                        </a:rPr>
                        <a:t>394,000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tc>
                <a:tc>
                  <a:txBody>
                    <a:bodyPr/>
                    <a:lstStyle/>
                    <a:p>
                      <a:pPr algn="ctr">
                        <a:lnSpc>
                          <a:spcPct val="150000"/>
                        </a:lnSpc>
                        <a:spcAft>
                          <a:spcPts val="0"/>
                        </a:spcAft>
                      </a:pPr>
                      <a:r>
                        <a:rPr lang="en-ZA" sz="1800" dirty="0">
                          <a:effectLst/>
                        </a:rPr>
                        <a:t>418,000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tc>
                <a:tc>
                  <a:txBody>
                    <a:bodyPr/>
                    <a:lstStyle/>
                    <a:p>
                      <a:pPr algn="ctr">
                        <a:lnSpc>
                          <a:spcPct val="150000"/>
                        </a:lnSpc>
                        <a:spcAft>
                          <a:spcPts val="0"/>
                        </a:spcAft>
                      </a:pPr>
                      <a:r>
                        <a:rPr lang="en-ZA" sz="1800" b="1" dirty="0">
                          <a:effectLst/>
                        </a:rPr>
                        <a:t>812,000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tc>
                <a:extLst>
                  <a:ext uri="{0D108BD9-81ED-4DB2-BD59-A6C34878D82A}">
                    <a16:rowId xmlns:a16="http://schemas.microsoft.com/office/drawing/2014/main" xmlns="" val="1167144195"/>
                  </a:ext>
                </a:extLst>
              </a:tr>
            </a:tbl>
          </a:graphicData>
        </a:graphic>
      </p:graphicFrame>
      <p:sp>
        <p:nvSpPr>
          <p:cNvPr id="2" name="Slide Number Placeholder 1"/>
          <p:cNvSpPr>
            <a:spLocks noGrp="1"/>
          </p:cNvSpPr>
          <p:nvPr>
            <p:ph type="sldNum" sz="quarter" idx="12"/>
          </p:nvPr>
        </p:nvSpPr>
        <p:spPr/>
        <p:txBody>
          <a:bodyPr/>
          <a:lstStyle/>
          <a:p>
            <a:pPr>
              <a:defRPr/>
            </a:pPr>
            <a:fld id="{E94C77EB-E7B8-4E4B-BE56-5F3A1F7484AB}" type="slidenum">
              <a:rPr lang="en-US" smtClean="0"/>
              <a:pPr>
                <a:defRPr/>
              </a:pPr>
              <a:t>5</a:t>
            </a:fld>
            <a:endParaRPr lang="en-US"/>
          </a:p>
        </p:txBody>
      </p:sp>
    </p:spTree>
    <p:extLst>
      <p:ext uri="{BB962C8B-B14F-4D97-AF65-F5344CB8AC3E}">
        <p14:creationId xmlns:p14="http://schemas.microsoft.com/office/powerpoint/2010/main" xmlns="" val="2321353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03486"/>
            <a:ext cx="6096000" cy="838199"/>
          </a:xfrm>
        </p:spPr>
        <p:txBody>
          <a:bodyPr/>
          <a:lstStyle/>
          <a:p>
            <a:r>
              <a:rPr lang="en-ZA" b="1" dirty="0">
                <a:solidFill>
                  <a:schemeClr val="tx1"/>
                </a:solidFill>
              </a:rPr>
              <a:t>Consequence Management</a:t>
            </a:r>
          </a:p>
        </p:txBody>
      </p:sp>
      <p:sp>
        <p:nvSpPr>
          <p:cNvPr id="5" name="Rectangle 1"/>
          <p:cNvSpPr>
            <a:spLocks noChangeArrowheads="1"/>
          </p:cNvSpPr>
          <p:nvPr/>
        </p:nvSpPr>
        <p:spPr bwMode="auto">
          <a:xfrm>
            <a:off x="-5056255" y="152401"/>
            <a:ext cx="19419701" cy="502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6" name="Content Placeholder 5"/>
          <p:cNvGraphicFramePr>
            <a:graphicFrameLocks noGrp="1"/>
          </p:cNvGraphicFramePr>
          <p:nvPr>
            <p:ph idx="1"/>
            <p:extLst/>
          </p:nvPr>
        </p:nvGraphicFramePr>
        <p:xfrm>
          <a:off x="0" y="1600201"/>
          <a:ext cx="9144000" cy="6656365"/>
        </p:xfrm>
        <a:graphic>
          <a:graphicData uri="http://schemas.openxmlformats.org/drawingml/2006/table">
            <a:tbl>
              <a:tblPr firstRow="1" firstCol="1" bandRow="1">
                <a:tableStyleId>{5C22544A-7EE6-4342-B048-85BDC9FD1C3A}</a:tableStyleId>
              </a:tblPr>
              <a:tblGrid>
                <a:gridCol w="1582394">
                  <a:extLst>
                    <a:ext uri="{9D8B030D-6E8A-4147-A177-3AD203B41FA5}">
                      <a16:colId xmlns:a16="http://schemas.microsoft.com/office/drawing/2014/main" xmlns="" val="3951075277"/>
                    </a:ext>
                  </a:extLst>
                </a:gridCol>
                <a:gridCol w="1262439">
                  <a:extLst>
                    <a:ext uri="{9D8B030D-6E8A-4147-A177-3AD203B41FA5}">
                      <a16:colId xmlns:a16="http://schemas.microsoft.com/office/drawing/2014/main" xmlns="" val="2308078984"/>
                    </a:ext>
                  </a:extLst>
                </a:gridCol>
                <a:gridCol w="2303470">
                  <a:extLst>
                    <a:ext uri="{9D8B030D-6E8A-4147-A177-3AD203B41FA5}">
                      <a16:colId xmlns:a16="http://schemas.microsoft.com/office/drawing/2014/main" xmlns="" val="1380562759"/>
                    </a:ext>
                  </a:extLst>
                </a:gridCol>
                <a:gridCol w="1921008">
                  <a:extLst>
                    <a:ext uri="{9D8B030D-6E8A-4147-A177-3AD203B41FA5}">
                      <a16:colId xmlns:a16="http://schemas.microsoft.com/office/drawing/2014/main" xmlns="" val="1833215231"/>
                    </a:ext>
                  </a:extLst>
                </a:gridCol>
                <a:gridCol w="2074689">
                  <a:extLst>
                    <a:ext uri="{9D8B030D-6E8A-4147-A177-3AD203B41FA5}">
                      <a16:colId xmlns:a16="http://schemas.microsoft.com/office/drawing/2014/main" xmlns="" val="248554926"/>
                    </a:ext>
                  </a:extLst>
                </a:gridCol>
              </a:tblGrid>
              <a:tr h="609599">
                <a:tc>
                  <a:txBody>
                    <a:bodyPr/>
                    <a:lstStyle/>
                    <a:p>
                      <a:pPr marL="3175" marR="0">
                        <a:lnSpc>
                          <a:spcPct val="107000"/>
                        </a:lnSpc>
                        <a:spcBef>
                          <a:spcPts val="0"/>
                        </a:spcBef>
                        <a:spcAft>
                          <a:spcPts val="0"/>
                        </a:spcAft>
                      </a:pPr>
                      <a:r>
                        <a:rPr lang="en-US" sz="1400" b="1" dirty="0">
                          <a:solidFill>
                            <a:schemeClr val="tx1"/>
                          </a:solidFill>
                          <a:effectLst/>
                        </a:rPr>
                        <a:t>NAME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26035">
                        <a:lnSpc>
                          <a:spcPct val="107000"/>
                        </a:lnSpc>
                        <a:spcBef>
                          <a:spcPts val="0"/>
                        </a:spcBef>
                        <a:spcAft>
                          <a:spcPts val="0"/>
                        </a:spcAft>
                      </a:pPr>
                      <a:r>
                        <a:rPr lang="en-US" sz="1400" b="1">
                          <a:solidFill>
                            <a:schemeClr val="tx1"/>
                          </a:solidFill>
                          <a:effectLst/>
                        </a:rPr>
                        <a:t>POSITION</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7620">
                        <a:lnSpc>
                          <a:spcPct val="107000"/>
                        </a:lnSpc>
                        <a:spcBef>
                          <a:spcPts val="0"/>
                        </a:spcBef>
                        <a:spcAft>
                          <a:spcPts val="0"/>
                        </a:spcAft>
                      </a:pPr>
                      <a:r>
                        <a:rPr lang="en-US" sz="1400" b="1" dirty="0">
                          <a:solidFill>
                            <a:schemeClr val="tx1"/>
                          </a:solidFill>
                          <a:effectLst/>
                        </a:rPr>
                        <a:t>MISCONDUCT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0" marR="0">
                        <a:lnSpc>
                          <a:spcPct val="107000"/>
                        </a:lnSpc>
                        <a:spcBef>
                          <a:spcPts val="0"/>
                        </a:spcBef>
                        <a:spcAft>
                          <a:spcPts val="0"/>
                        </a:spcAft>
                      </a:pPr>
                      <a:r>
                        <a:rPr lang="en-US" sz="1400" b="1" dirty="0" smtClean="0">
                          <a:solidFill>
                            <a:schemeClr val="tx1"/>
                          </a:solidFill>
                          <a:effectLst/>
                          <a:latin typeface="+mn-lt"/>
                          <a:ea typeface="+mn-ea"/>
                          <a:cs typeface="+mn-cs"/>
                        </a:rPr>
                        <a:t>STATUS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tc>
                  <a:txBody>
                    <a:bodyPr/>
                    <a:lstStyle/>
                    <a:p>
                      <a:pPr marL="3175" marR="0">
                        <a:lnSpc>
                          <a:spcPct val="107000"/>
                        </a:lnSpc>
                        <a:spcBef>
                          <a:spcPts val="0"/>
                        </a:spcBef>
                        <a:spcAft>
                          <a:spcPts val="0"/>
                        </a:spcAft>
                      </a:pPr>
                      <a:r>
                        <a:rPr lang="en-US" sz="1400" b="1" dirty="0" smtClean="0">
                          <a:solidFill>
                            <a:schemeClr val="tx1"/>
                          </a:solidFill>
                          <a:effectLst/>
                          <a:latin typeface="+mn-lt"/>
                          <a:ea typeface="+mn-ea"/>
                          <a:cs typeface="+mn-cs"/>
                        </a:rPr>
                        <a:t>OUTCOME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26" marR="26711" marT="27305" marB="0"/>
                </a:tc>
                <a:extLst>
                  <a:ext uri="{0D108BD9-81ED-4DB2-BD59-A6C34878D82A}">
                    <a16:rowId xmlns:a16="http://schemas.microsoft.com/office/drawing/2014/main" xmlns="" val="601952329"/>
                  </a:ext>
                </a:extLst>
              </a:tr>
              <a:tr h="1891769">
                <a:tc>
                  <a:txBody>
                    <a:bodyPr/>
                    <a:lstStyle/>
                    <a:p>
                      <a:pPr marL="3175"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 Makgoba  </a:t>
                      </a:r>
                    </a:p>
                  </a:txBody>
                  <a:tcPr marL="66675" marR="28575" marT="29210" marB="0"/>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Director: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and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Development   </a:t>
                      </a:r>
                    </a:p>
                  </a:txBody>
                  <a:tcPr marL="66675" marR="28575" marT="29210" marB="0"/>
                </a:tc>
                <a:tc>
                  <a:txBody>
                    <a:bodyPr/>
                    <a:lstStyle/>
                    <a:p>
                      <a:pPr marL="3175"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Arial"/>
                          <a:cs typeface="+mn-cs"/>
                        </a:rPr>
                        <a:t>Gross  dereliction of duty   for irregular appointment of a Service provider</a:t>
                      </a:r>
                    </a:p>
                    <a:p>
                      <a:pPr marL="3175"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3175"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rPr>
                        <a:t>Failure to ensure that correct procurement processes are followed</a:t>
                      </a: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6675" marR="28575" marT="29210" marB="0"/>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Closed  </a:t>
                      </a:r>
                    </a:p>
                  </a:txBody>
                  <a:tcPr marL="66675" marR="28575" marT="29210" marB="0"/>
                </a:tc>
                <a:tc>
                  <a:txBody>
                    <a:bodyPr/>
                    <a:lstStyle/>
                    <a:p>
                      <a:pPr marL="3175"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Verbal Warning </a:t>
                      </a:r>
                    </a:p>
                  </a:txBody>
                  <a:tcPr marL="66675" marR="28575" marT="29210" marB="0"/>
                </a:tc>
                <a:extLst>
                  <a:ext uri="{0D108BD9-81ED-4DB2-BD59-A6C34878D82A}">
                    <a16:rowId xmlns:a16="http://schemas.microsoft.com/office/drawing/2014/main" xmlns="" val="1640218465"/>
                  </a:ext>
                </a:extLst>
              </a:tr>
              <a:tr h="1003178">
                <a:tc>
                  <a:txBody>
                    <a:bodyPr/>
                    <a:lstStyle/>
                    <a:p>
                      <a:pPr marL="3175"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a:t>
                      </a:r>
                      <a:r>
                        <a:rPr lang="en-US"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Ramakuela</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175" marR="0">
                        <a:lnSpc>
                          <a:spcPct val="107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28575" marT="29210" marB="0"/>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Director: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Development  </a:t>
                      </a:r>
                    </a:p>
                  </a:txBody>
                  <a:tcPr marL="66675" marR="28575" marT="29210" marB="0"/>
                </a:tc>
                <a:tc>
                  <a:txBody>
                    <a:bodyPr/>
                    <a:lstStyle/>
                    <a:p>
                      <a:pPr marL="3175"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Arial"/>
                          <a:cs typeface="+mn-cs"/>
                        </a:rPr>
                        <a:t>Gross  dereliction of duty   for irregular appointment of a Service provider</a:t>
                      </a:r>
                    </a:p>
                    <a:p>
                      <a:pPr marL="3175"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3175"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rPr>
                        <a:t>Failure to ensure that correct procurement processes are followed</a:t>
                      </a: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6675" marR="28575" marT="29210" marB="0"/>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Closed  </a:t>
                      </a:r>
                    </a:p>
                  </a:txBody>
                  <a:tcPr marL="66675" marR="28575" marT="29210" marB="0"/>
                </a:tc>
                <a:tc>
                  <a:txBody>
                    <a:bodyPr/>
                    <a:lstStyle/>
                    <a:p>
                      <a:pPr marL="3175"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Verbal Warning </a:t>
                      </a:r>
                    </a:p>
                  </a:txBody>
                  <a:tcPr marL="66675" marR="28575" marT="29210" marB="0"/>
                </a:tc>
                <a:extLst>
                  <a:ext uri="{0D108BD9-81ED-4DB2-BD59-A6C34878D82A}">
                    <a16:rowId xmlns:a16="http://schemas.microsoft.com/office/drawing/2014/main" xmlns="" val="3621991540"/>
                  </a:ext>
                </a:extLst>
              </a:tr>
              <a:tr h="842693">
                <a:tc>
                  <a:txBody>
                    <a:bodyPr/>
                    <a:lstStyle/>
                    <a:p>
                      <a:pPr marL="3175"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 Lubbe  </a:t>
                      </a:r>
                    </a:p>
                  </a:txBody>
                  <a:tcPr marL="66675" marR="28575" marT="29210" marB="0"/>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Director: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Services  </a:t>
                      </a:r>
                    </a:p>
                  </a:txBody>
                  <a:tcPr marL="66675" marR="28575" marT="29210" marB="0"/>
                </a:tc>
                <a:tc>
                  <a:txBody>
                    <a:bodyPr/>
                    <a:lstStyle/>
                    <a:p>
                      <a:pPr marL="3175"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cs typeface="+mn-cs"/>
                        </a:rPr>
                        <a:t>Gross  dereliction of duty   for irregular appointment of a Service provider</a:t>
                      </a:r>
                    </a:p>
                    <a:p>
                      <a:pPr marL="3175"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3175"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rPr>
                        <a:t>Failure to ensure that correct procurement processes are followed</a:t>
                      </a: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6675" marR="28575" marT="29210" marB="0"/>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Closed  </a:t>
                      </a:r>
                    </a:p>
                  </a:txBody>
                  <a:tcPr marL="66675" marR="28575" marT="29210" marB="0"/>
                </a:tc>
                <a:tc>
                  <a:txBody>
                    <a:bodyPr/>
                    <a:lstStyle/>
                    <a:p>
                      <a:pPr marL="3175"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Verbal warning  </a:t>
                      </a:r>
                    </a:p>
                  </a:txBody>
                  <a:tcPr marL="66675" marR="28575" marT="29210" marB="0"/>
                </a:tc>
                <a:extLst>
                  <a:ext uri="{0D108BD9-81ED-4DB2-BD59-A6C34878D82A}">
                    <a16:rowId xmlns:a16="http://schemas.microsoft.com/office/drawing/2014/main" xmlns="" val="1060050527"/>
                  </a:ext>
                </a:extLst>
              </a:tr>
              <a:tr h="842693">
                <a:tc>
                  <a:txBody>
                    <a:bodyPr/>
                    <a:lstStyle/>
                    <a:p>
                      <a:pPr marL="3175"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a:t>
                      </a:r>
                      <a:r>
                        <a:rPr lang="en-US"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Sikhauli</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6675" marR="28575" marT="29210" marB="0"/>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Director: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Engineering </a:t>
                      </a:r>
                    </a:p>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Services  </a:t>
                      </a:r>
                    </a:p>
                  </a:txBody>
                  <a:tcPr marL="66675" marR="28575" marT="29210" marB="0"/>
                </a:tc>
                <a:tc>
                  <a:txBody>
                    <a:bodyPr/>
                    <a:lstStyle/>
                    <a:p>
                      <a:pPr marL="3175"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cs typeface="+mn-cs"/>
                        </a:rPr>
                        <a:t>Gross  dereliction of duty   for irregular appointment of a Service provider</a:t>
                      </a:r>
                    </a:p>
                    <a:p>
                      <a:pPr marL="3175"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3175"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rPr>
                        <a:t>Failure to ensure that correct procurement processes are followed</a:t>
                      </a: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txBody>
                  <a:tcPr marL="66675" marR="28575" marT="29210" marB="0"/>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Closed  </a:t>
                      </a:r>
                    </a:p>
                  </a:txBody>
                  <a:tcPr marL="66675" marR="28575" marT="29210" marB="0"/>
                </a:tc>
                <a:tc>
                  <a:txBody>
                    <a:bodyPr/>
                    <a:lstStyle/>
                    <a:p>
                      <a:pPr marL="3175"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Verbal warning  </a:t>
                      </a:r>
                    </a:p>
                  </a:txBody>
                  <a:tcPr marL="66675" marR="28575" marT="29210" marB="0"/>
                </a:tc>
                <a:extLst>
                  <a:ext uri="{0D108BD9-81ED-4DB2-BD59-A6C34878D82A}">
                    <a16:rowId xmlns:a16="http://schemas.microsoft.com/office/drawing/2014/main" xmlns="" val="1521976036"/>
                  </a:ext>
                </a:extLst>
              </a:tr>
            </a:tbl>
          </a:graphicData>
        </a:graphic>
      </p:graphicFrame>
    </p:spTree>
    <p:extLst>
      <p:ext uri="{BB962C8B-B14F-4D97-AF65-F5344CB8AC3E}">
        <p14:creationId xmlns:p14="http://schemas.microsoft.com/office/powerpoint/2010/main" xmlns="" val="1338831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1"/>
                </a:solidFill>
              </a:rPr>
              <a:t/>
            </a:r>
            <a:br>
              <a:rPr lang="en-ZA" b="1" dirty="0" smtClean="0">
                <a:solidFill>
                  <a:schemeClr val="tx1"/>
                </a:solidFill>
              </a:rPr>
            </a:br>
            <a:r>
              <a:rPr lang="en-ZA" b="1" dirty="0">
                <a:solidFill>
                  <a:schemeClr val="tx1"/>
                </a:solidFill>
              </a:rPr>
              <a:t/>
            </a:r>
            <a:br>
              <a:rPr lang="en-ZA" b="1" dirty="0">
                <a:solidFill>
                  <a:schemeClr val="tx1"/>
                </a:solidFill>
              </a:rPr>
            </a:br>
            <a:r>
              <a:rPr lang="en-ZA" b="1" dirty="0" smtClean="0">
                <a:solidFill>
                  <a:schemeClr val="tx1"/>
                </a:solidFill>
              </a:rPr>
              <a:t>Consequence </a:t>
            </a:r>
            <a:r>
              <a:rPr lang="en-ZA" b="1" dirty="0">
                <a:solidFill>
                  <a:schemeClr val="tx1"/>
                </a:solidFill>
              </a:rPr>
              <a:t>Management</a:t>
            </a:r>
            <a:endParaRPr lang="en-ZA" dirty="0">
              <a:solidFill>
                <a:schemeClr val="tx1"/>
              </a:solidFill>
            </a:endParaRPr>
          </a:p>
        </p:txBody>
      </p:sp>
      <p:sp>
        <p:nvSpPr>
          <p:cNvPr id="3" name="Content Placeholder 2"/>
          <p:cNvSpPr>
            <a:spLocks noGrp="1"/>
          </p:cNvSpPr>
          <p:nvPr>
            <p:ph idx="1"/>
          </p:nvPr>
        </p:nvSpPr>
        <p:spPr>
          <a:xfrm>
            <a:off x="190500" y="2362200"/>
            <a:ext cx="8763000" cy="5029200"/>
          </a:xfrm>
        </p:spPr>
        <p:txBody>
          <a:bodyPr/>
          <a:lstStyle/>
          <a:p>
            <a:pPr algn="just"/>
            <a:r>
              <a:rPr lang="en-ZA" sz="2400" dirty="0" smtClean="0"/>
              <a:t>The AGSA report for the Financial year 2017/2018 made a qualification finding on duplicate payments. </a:t>
            </a:r>
          </a:p>
          <a:p>
            <a:pPr algn="just"/>
            <a:r>
              <a:rPr lang="en-ZA" sz="2400" dirty="0" smtClean="0"/>
              <a:t>Upon receipt of the finding the municipality referred the matter to internal audit for a comprehensive audit on the whole population .</a:t>
            </a:r>
          </a:p>
          <a:p>
            <a:pPr algn="just"/>
            <a:r>
              <a:rPr lang="en-ZA" sz="2400" dirty="0" smtClean="0"/>
              <a:t>32 duplicate payments amounting to R619 122.10 was found and R613 602.35 was recovered at the time of the audit and R5520 was still outstanding</a:t>
            </a:r>
          </a:p>
          <a:p>
            <a:pPr marL="0" indent="0">
              <a:buNone/>
            </a:pPr>
            <a:endParaRPr lang="en-ZA" sz="2400" dirty="0"/>
          </a:p>
        </p:txBody>
      </p:sp>
    </p:spTree>
    <p:extLst>
      <p:ext uri="{BB962C8B-B14F-4D97-AF65-F5344CB8AC3E}">
        <p14:creationId xmlns:p14="http://schemas.microsoft.com/office/powerpoint/2010/main" xmlns="" val="16081225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1"/>
                </a:solidFill>
              </a:rPr>
              <a:t/>
            </a:r>
            <a:br>
              <a:rPr lang="en-ZA" b="1" dirty="0" smtClean="0">
                <a:solidFill>
                  <a:schemeClr val="tx1"/>
                </a:solidFill>
              </a:rPr>
            </a:br>
            <a:r>
              <a:rPr lang="en-ZA" b="1" dirty="0" smtClean="0">
                <a:solidFill>
                  <a:schemeClr val="tx1"/>
                </a:solidFill>
              </a:rPr>
              <a:t>Consequence </a:t>
            </a:r>
            <a:r>
              <a:rPr lang="en-ZA" b="1" dirty="0">
                <a:solidFill>
                  <a:schemeClr val="tx1"/>
                </a:solidFill>
              </a:rPr>
              <a:t>Management</a:t>
            </a:r>
            <a:endParaRPr lang="en-ZA" dirty="0">
              <a:solidFill>
                <a:schemeClr val="tx1"/>
              </a:solidFill>
            </a:endParaRPr>
          </a:p>
        </p:txBody>
      </p:sp>
      <p:sp>
        <p:nvSpPr>
          <p:cNvPr id="3" name="Content Placeholder 2"/>
          <p:cNvSpPr>
            <a:spLocks noGrp="1"/>
          </p:cNvSpPr>
          <p:nvPr>
            <p:ph idx="1"/>
          </p:nvPr>
        </p:nvSpPr>
        <p:spPr>
          <a:xfrm>
            <a:off x="190500" y="1981200"/>
            <a:ext cx="8763000" cy="5029200"/>
          </a:xfrm>
        </p:spPr>
        <p:txBody>
          <a:bodyPr/>
          <a:lstStyle/>
          <a:p>
            <a:pPr algn="just"/>
            <a:r>
              <a:rPr lang="en-ZA" sz="2400" dirty="0" smtClean="0"/>
              <a:t>Following the report by Internal Audit, four employees involved in the duplicate payments were subjected to a disciplinary enquiry on charges of gross negligence.</a:t>
            </a:r>
          </a:p>
          <a:p>
            <a:pPr algn="just"/>
            <a:r>
              <a:rPr lang="en-ZA" sz="2400" dirty="0" smtClean="0"/>
              <a:t>Taking into consideration the recovery of all monies by the Municipality, the Chairperson of the Disciplinary Committee recommended the following sanctions on the four officials;</a:t>
            </a:r>
          </a:p>
          <a:p>
            <a:pPr algn="just">
              <a:buFont typeface="Wingdings" panose="05000000000000000000" pitchFamily="2" charset="2"/>
              <a:buChar char="ü"/>
            </a:pPr>
            <a:r>
              <a:rPr lang="en-ZA" sz="2400" b="1" i="1" dirty="0" smtClean="0"/>
              <a:t>Suspension for 10 days without pay</a:t>
            </a:r>
          </a:p>
          <a:p>
            <a:pPr algn="just">
              <a:buFont typeface="Wingdings" panose="05000000000000000000" pitchFamily="2" charset="2"/>
              <a:buChar char="ü"/>
            </a:pPr>
            <a:r>
              <a:rPr lang="en-ZA" sz="2400" b="1" i="1" dirty="0" smtClean="0"/>
              <a:t>Final Written Warning </a:t>
            </a:r>
          </a:p>
          <a:p>
            <a:pPr algn="just">
              <a:buFont typeface="Wingdings" panose="05000000000000000000" pitchFamily="2" charset="2"/>
              <a:buChar char="ü"/>
            </a:pPr>
            <a:endParaRPr lang="en-ZA" sz="2400" dirty="0" smtClean="0"/>
          </a:p>
          <a:p>
            <a:endParaRPr lang="en-ZA" sz="2400" dirty="0"/>
          </a:p>
        </p:txBody>
      </p:sp>
    </p:spTree>
    <p:extLst>
      <p:ext uri="{BB962C8B-B14F-4D97-AF65-F5344CB8AC3E}">
        <p14:creationId xmlns:p14="http://schemas.microsoft.com/office/powerpoint/2010/main" xmlns="" val="3512443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INSTITUTIONAL CAPACITY</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dirty="0" smtClean="0">
                <a:latin typeface="Arial Black" panose="020B0A04020102020204" pitchFamily="34" charset="0"/>
              </a:rPr>
              <a:t>PERSONNEL IN KEY POSITIONS</a:t>
            </a:r>
            <a:endParaRPr lang="en-US" dirty="0">
              <a:latin typeface="Arial Black" panose="020B0A04020102020204" pitchFamily="34" charset="0"/>
            </a:endParaRPr>
          </a:p>
        </p:txBody>
      </p:sp>
    </p:spTree>
    <p:extLst>
      <p:ext uri="{BB962C8B-B14F-4D97-AF65-F5344CB8AC3E}">
        <p14:creationId xmlns:p14="http://schemas.microsoft.com/office/powerpoint/2010/main" xmlns="" val="573430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chemeClr val="tx1"/>
                </a:solidFill>
              </a:rPr>
              <a:t>INSTITUTIONAL CAPACITY (High level posts)</a:t>
            </a:r>
            <a:endParaRPr lang="en-ZA"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35489016"/>
              </p:ext>
            </p:extLst>
          </p:nvPr>
        </p:nvGraphicFramePr>
        <p:xfrm>
          <a:off x="-1" y="1752600"/>
          <a:ext cx="9144001" cy="6217770"/>
        </p:xfrm>
        <a:graphic>
          <a:graphicData uri="http://schemas.openxmlformats.org/drawingml/2006/table">
            <a:tbl>
              <a:tblPr firstRow="1" bandRow="1">
                <a:tableStyleId>{5C22544A-7EE6-4342-B048-85BDC9FD1C3A}</a:tableStyleId>
              </a:tblPr>
              <a:tblGrid>
                <a:gridCol w="845248">
                  <a:extLst>
                    <a:ext uri="{9D8B030D-6E8A-4147-A177-3AD203B41FA5}">
                      <a16:colId xmlns:a16="http://schemas.microsoft.com/office/drawing/2014/main" xmlns="" val="110570114"/>
                    </a:ext>
                  </a:extLst>
                </a:gridCol>
                <a:gridCol w="817297">
                  <a:extLst>
                    <a:ext uri="{9D8B030D-6E8A-4147-A177-3AD203B41FA5}">
                      <a16:colId xmlns:a16="http://schemas.microsoft.com/office/drawing/2014/main" xmlns="" val="2164428138"/>
                    </a:ext>
                  </a:extLst>
                </a:gridCol>
                <a:gridCol w="831273">
                  <a:extLst>
                    <a:ext uri="{9D8B030D-6E8A-4147-A177-3AD203B41FA5}">
                      <a16:colId xmlns:a16="http://schemas.microsoft.com/office/drawing/2014/main" xmlns="" val="2988465007"/>
                    </a:ext>
                  </a:extLst>
                </a:gridCol>
                <a:gridCol w="831273">
                  <a:extLst>
                    <a:ext uri="{9D8B030D-6E8A-4147-A177-3AD203B41FA5}">
                      <a16:colId xmlns:a16="http://schemas.microsoft.com/office/drawing/2014/main" xmlns="" val="912527751"/>
                    </a:ext>
                  </a:extLst>
                </a:gridCol>
                <a:gridCol w="831273">
                  <a:extLst>
                    <a:ext uri="{9D8B030D-6E8A-4147-A177-3AD203B41FA5}">
                      <a16:colId xmlns:a16="http://schemas.microsoft.com/office/drawing/2014/main" xmlns="" val="3364934006"/>
                    </a:ext>
                  </a:extLst>
                </a:gridCol>
                <a:gridCol w="831273">
                  <a:extLst>
                    <a:ext uri="{9D8B030D-6E8A-4147-A177-3AD203B41FA5}">
                      <a16:colId xmlns:a16="http://schemas.microsoft.com/office/drawing/2014/main" xmlns="" val="2923823406"/>
                    </a:ext>
                  </a:extLst>
                </a:gridCol>
                <a:gridCol w="831273">
                  <a:extLst>
                    <a:ext uri="{9D8B030D-6E8A-4147-A177-3AD203B41FA5}">
                      <a16:colId xmlns:a16="http://schemas.microsoft.com/office/drawing/2014/main" xmlns="" val="1841975809"/>
                    </a:ext>
                  </a:extLst>
                </a:gridCol>
                <a:gridCol w="1115291">
                  <a:extLst>
                    <a:ext uri="{9D8B030D-6E8A-4147-A177-3AD203B41FA5}">
                      <a16:colId xmlns:a16="http://schemas.microsoft.com/office/drawing/2014/main" xmlns="" val="848583696"/>
                    </a:ext>
                  </a:extLst>
                </a:gridCol>
                <a:gridCol w="1066800">
                  <a:extLst>
                    <a:ext uri="{9D8B030D-6E8A-4147-A177-3AD203B41FA5}">
                      <a16:colId xmlns:a16="http://schemas.microsoft.com/office/drawing/2014/main" xmlns="" val="688186686"/>
                    </a:ext>
                  </a:extLst>
                </a:gridCol>
                <a:gridCol w="1143000">
                  <a:extLst>
                    <a:ext uri="{9D8B030D-6E8A-4147-A177-3AD203B41FA5}">
                      <a16:colId xmlns:a16="http://schemas.microsoft.com/office/drawing/2014/main" xmlns="" val="420256493"/>
                    </a:ext>
                  </a:extLst>
                </a:gridCol>
              </a:tblGrid>
              <a:tr h="1021080">
                <a:tc>
                  <a:txBody>
                    <a:bodyPr/>
                    <a:lstStyle/>
                    <a:p>
                      <a:pPr marL="0" lvl="0" indent="0" algn="l" rtl="0">
                        <a:spcBef>
                          <a:spcPts val="0"/>
                        </a:spcBef>
                        <a:spcAft>
                          <a:spcPts val="0"/>
                        </a:spcAft>
                        <a:buNone/>
                      </a:pPr>
                      <a:r>
                        <a:rPr lang="en-ZA" sz="1200" b="1" dirty="0">
                          <a:solidFill>
                            <a:schemeClr val="tx1"/>
                          </a:solidFill>
                        </a:rPr>
                        <a:t>POSITION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STATUS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NAME</a:t>
                      </a:r>
                      <a:r>
                        <a:rPr lang="en-ZA" sz="1200" b="1" baseline="0" dirty="0">
                          <a:solidFill>
                            <a:schemeClr val="tx1"/>
                          </a:solidFill>
                        </a:rPr>
                        <a:t> OF OFFICIAL</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GENDER</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REASON FOR VACANCY AND MEASURES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HIGHEST</a:t>
                      </a:r>
                      <a:r>
                        <a:rPr lang="en-ZA" sz="1200" b="1" baseline="0" dirty="0">
                          <a:solidFill>
                            <a:schemeClr val="tx1"/>
                          </a:solidFill>
                        </a:rPr>
                        <a:t> QUALIFICATION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REGISTRATION</a:t>
                      </a:r>
                      <a:r>
                        <a:rPr lang="en-ZA" sz="1200" b="1" baseline="0" dirty="0" smtClean="0">
                          <a:solidFill>
                            <a:schemeClr val="tx1"/>
                          </a:solidFill>
                        </a:rPr>
                        <a:t> WITH PROFESSIONAL BODIES</a:t>
                      </a: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MINIMUM COMPETENCY (MFMA)</a:t>
                      </a: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YEARS</a:t>
                      </a:r>
                      <a:r>
                        <a:rPr lang="en-ZA" sz="1200" b="1" baseline="0" dirty="0" smtClean="0">
                          <a:solidFill>
                            <a:schemeClr val="tx1"/>
                          </a:solidFill>
                        </a:rPr>
                        <a:t> OF EXPERINCE</a:t>
                      </a:r>
                      <a:endParaRPr lang="en-ZA" sz="1200" b="1" dirty="0" smtClean="0">
                        <a:solidFill>
                          <a:schemeClr val="tx1"/>
                        </a:solidFill>
                      </a:endParaRPr>
                    </a:p>
                    <a:p>
                      <a:pPr marL="0" lvl="0" indent="0" algn="l" rtl="0">
                        <a:spcBef>
                          <a:spcPts val="0"/>
                        </a:spcBef>
                        <a:spcAft>
                          <a:spcPts val="0"/>
                        </a:spcAft>
                        <a:buNone/>
                      </a:pP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solidFill>
                            <a:schemeClr val="tx1"/>
                          </a:solidFill>
                        </a:rPr>
                        <a:t>APPOITMENT DATE </a:t>
                      </a: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extLst>
                  <a:ext uri="{0D108BD9-81ED-4DB2-BD59-A6C34878D82A}">
                    <a16:rowId xmlns:a16="http://schemas.microsoft.com/office/drawing/2014/main" xmlns="" val="609807246"/>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Municipal Manager</a:t>
                      </a:r>
                      <a:endParaRPr sz="1200" b="1"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DH Makobe</a:t>
                      </a:r>
                    </a:p>
                    <a:p>
                      <a:pPr marL="0" lvl="0" indent="0" algn="l" rtl="0">
                        <a:lnSpc>
                          <a:spcPct val="115000"/>
                        </a:lnSpc>
                        <a:spcBef>
                          <a:spcPts val="0"/>
                        </a:spcBef>
                        <a:spcAft>
                          <a:spcPts val="0"/>
                        </a:spcAft>
                        <a:buNone/>
                      </a:pPr>
                      <a:r>
                        <a:rPr lang="en-ZA" sz="1200" dirty="0">
                          <a:latin typeface="Calibri"/>
                          <a:ea typeface="Calibri"/>
                          <a:cs typeface="Calibri"/>
                          <a:sym typeface="Calibri"/>
                        </a:rPr>
                        <a:t>00049970</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None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Master of Artium</a:t>
                      </a:r>
                    </a:p>
                    <a:p>
                      <a:pPr marL="0" lvl="0" indent="0" algn="l" rtl="0">
                        <a:lnSpc>
                          <a:spcPct val="115000"/>
                        </a:lnSpc>
                        <a:spcBef>
                          <a:spcPts val="0"/>
                        </a:spcBef>
                        <a:spcAft>
                          <a:spcPts val="0"/>
                        </a:spcAft>
                        <a:buNone/>
                      </a:pPr>
                      <a:r>
                        <a:rPr lang="en-ZA" sz="1200" dirty="0">
                          <a:latin typeface="Calibri"/>
                          <a:ea typeface="Calibri"/>
                          <a:cs typeface="Calibri"/>
                          <a:sym typeface="Calibri"/>
                        </a:rPr>
                        <a:t>Bachelor of Arts with Honours </a:t>
                      </a:r>
                      <a:endParaRPr sz="1200" dirty="0">
                        <a:latin typeface="Calibri"/>
                        <a:ea typeface="Calibri"/>
                        <a:cs typeface="Calibri"/>
                        <a:sym typeface="Calibri"/>
                      </a:endParaRPr>
                    </a:p>
                  </a:txBody>
                  <a:tcPr marL="68575" marR="68575" marT="91425" marB="91425"/>
                </a:tc>
                <a:tc>
                  <a:txBody>
                    <a:bodyPr/>
                    <a:lstStyle/>
                    <a:p>
                      <a:r>
                        <a:rPr lang="en-ZA" sz="1200" dirty="0" smtClean="0">
                          <a:solidFill>
                            <a:schemeClr val="tx1"/>
                          </a:solidFill>
                        </a:rPr>
                        <a:t>None</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Completed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20 Years</a:t>
                      </a:r>
                      <a:r>
                        <a:rPr lang="en-ZA" sz="1200" baseline="0" dirty="0">
                          <a:latin typeface="Calibri"/>
                          <a:ea typeface="Calibri"/>
                          <a:cs typeface="Calibri"/>
                          <a:sym typeface="Calibri"/>
                        </a:rPr>
                        <a:t>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1 May</a:t>
                      </a:r>
                      <a:r>
                        <a:rPr lang="en-ZA" sz="1200" baseline="0" dirty="0">
                          <a:latin typeface="Calibri"/>
                          <a:ea typeface="Calibri"/>
                          <a:cs typeface="Calibri"/>
                          <a:sym typeface="Calibri"/>
                        </a:rPr>
                        <a:t> 2017</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xmlns="" val="630433583"/>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Chief Financial Officer</a:t>
                      </a:r>
                      <a:endParaRPr sz="1200" b="1"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N</a:t>
                      </a:r>
                      <a:r>
                        <a:rPr lang="en-ZA" sz="1200" baseline="0" dirty="0">
                          <a:latin typeface="Calibri"/>
                          <a:ea typeface="Calibri"/>
                          <a:cs typeface="Calibri"/>
                          <a:sym typeface="Calibri"/>
                        </a:rPr>
                        <a:t> </a:t>
                      </a:r>
                      <a:r>
                        <a:rPr lang="en-ZA" sz="1200" dirty="0">
                          <a:latin typeface="Calibri"/>
                          <a:ea typeface="Calibri"/>
                          <a:cs typeface="Calibri"/>
                          <a:sym typeface="Calibri"/>
                        </a:rPr>
                        <a:t>Essa</a:t>
                      </a:r>
                    </a:p>
                    <a:p>
                      <a:pPr marL="0" lvl="0" indent="0" algn="l" rtl="0">
                        <a:lnSpc>
                          <a:spcPct val="115000"/>
                        </a:lnSpc>
                        <a:spcBef>
                          <a:spcPts val="0"/>
                        </a:spcBef>
                        <a:spcAft>
                          <a:spcPts val="0"/>
                        </a:spcAft>
                        <a:buNone/>
                      </a:pPr>
                      <a:r>
                        <a:rPr lang="en-ZA" sz="1200" dirty="0">
                          <a:latin typeface="Calibri"/>
                          <a:ea typeface="Calibri"/>
                          <a:cs typeface="Calibri"/>
                          <a:sym typeface="Calibri"/>
                        </a:rPr>
                        <a:t>00070800</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None</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Charted Accountant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B Compt Honours</a:t>
                      </a:r>
                    </a:p>
                  </a:txBody>
                  <a:tcPr marL="68575" marR="68575" marT="91425" marB="91425"/>
                </a:tc>
                <a:tc>
                  <a:txBody>
                    <a:bodyPr/>
                    <a:lstStyle/>
                    <a:p>
                      <a:r>
                        <a:rPr lang="en-ZA" sz="1200" dirty="0" smtClean="0">
                          <a:solidFill>
                            <a:schemeClr val="tx1"/>
                          </a:solidFill>
                        </a:rPr>
                        <a:t>Registered</a:t>
                      </a:r>
                      <a:r>
                        <a:rPr lang="en-ZA" sz="1200" baseline="0" dirty="0" smtClean="0">
                          <a:solidFill>
                            <a:schemeClr val="tx1"/>
                          </a:solidFill>
                        </a:rPr>
                        <a:t> with SAICA</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In progress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15 </a:t>
                      </a:r>
                      <a:r>
                        <a:rPr lang="en-ZA" sz="1200" dirty="0">
                          <a:latin typeface="Calibri"/>
                          <a:ea typeface="Calibri"/>
                          <a:cs typeface="Calibri"/>
                          <a:sym typeface="Calibri"/>
                        </a:rPr>
                        <a:t>Years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1</a:t>
                      </a:r>
                      <a:r>
                        <a:rPr lang="en-ZA" sz="1200" baseline="0" dirty="0">
                          <a:latin typeface="Calibri"/>
                          <a:ea typeface="Calibri"/>
                          <a:cs typeface="Calibri"/>
                          <a:sym typeface="Calibri"/>
                        </a:rPr>
                        <a:t> September 2017</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xmlns="" val="3142043157"/>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Director</a:t>
                      </a:r>
                      <a:r>
                        <a:rPr lang="en-ZA" sz="1200" dirty="0">
                          <a:latin typeface="Calibri"/>
                          <a:ea typeface="Calibri"/>
                          <a:cs typeface="Calibri"/>
                          <a:sym typeface="Calibri"/>
                        </a:rPr>
                        <a:t>: Corporate and Shared Services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MM Matshivha</a:t>
                      </a:r>
                    </a:p>
                    <a:p>
                      <a:pPr marL="0" lvl="0" indent="0" algn="l" rtl="0">
                        <a:lnSpc>
                          <a:spcPct val="115000"/>
                        </a:lnSpc>
                        <a:spcBef>
                          <a:spcPts val="0"/>
                        </a:spcBef>
                        <a:spcAft>
                          <a:spcPts val="0"/>
                        </a:spcAft>
                        <a:buNone/>
                      </a:pPr>
                      <a:r>
                        <a:rPr lang="en-ZA" sz="1200" dirty="0">
                          <a:latin typeface="Calibri"/>
                          <a:ea typeface="Calibri"/>
                          <a:cs typeface="Calibri"/>
                          <a:sym typeface="Calibri"/>
                        </a:rPr>
                        <a:t>00073710</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Female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None</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Bachelor  </a:t>
                      </a:r>
                      <a:r>
                        <a:rPr kumimoji="0" lang="en-ZA" sz="1200" b="0" i="0" u="none" strike="noStrike" kern="0" cap="none" spc="0" normalizeH="0" baseline="0" noProof="0" dirty="0" err="1">
                          <a:ln>
                            <a:noFill/>
                          </a:ln>
                          <a:solidFill>
                            <a:srgbClr val="000000"/>
                          </a:solidFill>
                          <a:effectLst/>
                          <a:uLnTx/>
                          <a:uFillTx/>
                          <a:latin typeface="Calibri"/>
                          <a:ea typeface="Calibri"/>
                          <a:cs typeface="Calibri"/>
                          <a:sym typeface="Calibri"/>
                        </a:rPr>
                        <a:t>Luris</a:t>
                      </a: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Bachelor </a:t>
                      </a:r>
                      <a:r>
                        <a:rPr kumimoji="0" lang="en-ZA" sz="1200" b="0" i="0" u="none" strike="noStrike" kern="0" cap="none" spc="0" normalizeH="0" baseline="0" noProof="0" dirty="0" err="1">
                          <a:ln>
                            <a:noFill/>
                          </a:ln>
                          <a:solidFill>
                            <a:srgbClr val="000000"/>
                          </a:solidFill>
                          <a:effectLst/>
                          <a:uLnTx/>
                          <a:uFillTx/>
                          <a:latin typeface="Calibri"/>
                          <a:ea typeface="Calibri"/>
                          <a:cs typeface="Calibri"/>
                          <a:sym typeface="Calibri"/>
                        </a:rPr>
                        <a:t>Legum</a:t>
                      </a: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 </a:t>
                      </a:r>
                    </a:p>
                  </a:txBody>
                  <a:tcPr marL="68575" marR="68575" marT="91425" marB="91425"/>
                </a:tc>
                <a:tc>
                  <a:txBody>
                    <a:bodyPr/>
                    <a:lstStyle/>
                    <a:p>
                      <a:r>
                        <a:rPr lang="en-ZA" sz="1200" dirty="0" smtClean="0">
                          <a:solidFill>
                            <a:schemeClr val="tx1"/>
                          </a:solidFill>
                        </a:rPr>
                        <a:t>None </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In progress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17 Years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01 April 2018</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xmlns="" val="1601962011"/>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Director</a:t>
                      </a:r>
                      <a:r>
                        <a:rPr lang="en-ZA" sz="1200" dirty="0">
                          <a:latin typeface="Calibri"/>
                          <a:ea typeface="Calibri"/>
                          <a:cs typeface="Calibri"/>
                          <a:sym typeface="Calibri"/>
                        </a:rPr>
                        <a:t>: Community Services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NR </a:t>
                      </a:r>
                      <a:r>
                        <a:rPr lang="en-ZA" sz="1200" dirty="0">
                          <a:latin typeface="Calibri"/>
                          <a:ea typeface="Calibri"/>
                          <a:cs typeface="Calibri"/>
                          <a:sym typeface="Calibri"/>
                        </a:rPr>
                        <a:t>Selepe</a:t>
                      </a:r>
                    </a:p>
                    <a:p>
                      <a:pPr marL="0" lvl="0" indent="0" algn="l" rtl="0">
                        <a:lnSpc>
                          <a:spcPct val="115000"/>
                        </a:lnSpc>
                        <a:spcBef>
                          <a:spcPts val="0"/>
                        </a:spcBef>
                        <a:spcAft>
                          <a:spcPts val="0"/>
                        </a:spcAft>
                        <a:buNone/>
                      </a:pPr>
                      <a:r>
                        <a:rPr lang="en-ZA" sz="1200" dirty="0">
                          <a:latin typeface="Calibri"/>
                          <a:ea typeface="Calibri"/>
                          <a:cs typeface="Calibri"/>
                          <a:sym typeface="Calibri"/>
                        </a:rPr>
                        <a:t>00070750</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None</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Bachelor of Art Honours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Bachelor of Art </a:t>
                      </a:r>
                    </a:p>
                  </a:txBody>
                  <a:tcPr marL="68575" marR="68575" marT="91425" marB="91425"/>
                </a:tc>
                <a:tc>
                  <a:txBody>
                    <a:bodyPr/>
                    <a:lstStyle/>
                    <a:p>
                      <a:r>
                        <a:rPr lang="en-ZA" sz="1200" dirty="0" smtClean="0">
                          <a:solidFill>
                            <a:schemeClr val="tx1"/>
                          </a:solidFill>
                        </a:rPr>
                        <a:t>None</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Completed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17</a:t>
                      </a:r>
                      <a:r>
                        <a:rPr lang="en-ZA" sz="1200" baseline="0" dirty="0" smtClean="0">
                          <a:latin typeface="Calibri"/>
                          <a:ea typeface="Calibri"/>
                          <a:cs typeface="Calibri"/>
                          <a:sym typeface="Calibri"/>
                        </a:rPr>
                        <a:t> </a:t>
                      </a:r>
                      <a:r>
                        <a:rPr lang="en-ZA" sz="1200" dirty="0" smtClean="0">
                          <a:latin typeface="Calibri"/>
                          <a:ea typeface="Calibri"/>
                          <a:cs typeface="Calibri"/>
                          <a:sym typeface="Calibri"/>
                        </a:rPr>
                        <a:t>Years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07 August 2017</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xmlns="" val="2786718020"/>
                  </a:ext>
                </a:extLst>
              </a:tr>
            </a:tbl>
          </a:graphicData>
        </a:graphic>
      </p:graphicFrame>
    </p:spTree>
    <p:extLst>
      <p:ext uri="{BB962C8B-B14F-4D97-AF65-F5344CB8AC3E}">
        <p14:creationId xmlns:p14="http://schemas.microsoft.com/office/powerpoint/2010/main" xmlns="" val="904603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chemeClr val="tx1"/>
                </a:solidFill>
              </a:rPr>
              <a:t>INSTITUTIONAL CAPACITY (High level posts)</a:t>
            </a:r>
            <a:endParaRPr lang="en-ZA"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37961233"/>
              </p:ext>
            </p:extLst>
          </p:nvPr>
        </p:nvGraphicFramePr>
        <p:xfrm>
          <a:off x="-1" y="1752600"/>
          <a:ext cx="9144001" cy="5038284"/>
        </p:xfrm>
        <a:graphic>
          <a:graphicData uri="http://schemas.openxmlformats.org/drawingml/2006/table">
            <a:tbl>
              <a:tblPr firstRow="1" bandRow="1">
                <a:tableStyleId>{5C22544A-7EE6-4342-B048-85BDC9FD1C3A}</a:tableStyleId>
              </a:tblPr>
              <a:tblGrid>
                <a:gridCol w="845248">
                  <a:extLst>
                    <a:ext uri="{9D8B030D-6E8A-4147-A177-3AD203B41FA5}">
                      <a16:colId xmlns:a16="http://schemas.microsoft.com/office/drawing/2014/main" xmlns="" val="110570114"/>
                    </a:ext>
                  </a:extLst>
                </a:gridCol>
                <a:gridCol w="817297">
                  <a:extLst>
                    <a:ext uri="{9D8B030D-6E8A-4147-A177-3AD203B41FA5}">
                      <a16:colId xmlns:a16="http://schemas.microsoft.com/office/drawing/2014/main" xmlns="" val="2164428138"/>
                    </a:ext>
                  </a:extLst>
                </a:gridCol>
                <a:gridCol w="831273">
                  <a:extLst>
                    <a:ext uri="{9D8B030D-6E8A-4147-A177-3AD203B41FA5}">
                      <a16:colId xmlns:a16="http://schemas.microsoft.com/office/drawing/2014/main" xmlns="" val="2988465007"/>
                    </a:ext>
                  </a:extLst>
                </a:gridCol>
                <a:gridCol w="831273">
                  <a:extLst>
                    <a:ext uri="{9D8B030D-6E8A-4147-A177-3AD203B41FA5}">
                      <a16:colId xmlns:a16="http://schemas.microsoft.com/office/drawing/2014/main" xmlns="" val="912527751"/>
                    </a:ext>
                  </a:extLst>
                </a:gridCol>
                <a:gridCol w="831273">
                  <a:extLst>
                    <a:ext uri="{9D8B030D-6E8A-4147-A177-3AD203B41FA5}">
                      <a16:colId xmlns:a16="http://schemas.microsoft.com/office/drawing/2014/main" xmlns="" val="3364934006"/>
                    </a:ext>
                  </a:extLst>
                </a:gridCol>
                <a:gridCol w="831273">
                  <a:extLst>
                    <a:ext uri="{9D8B030D-6E8A-4147-A177-3AD203B41FA5}">
                      <a16:colId xmlns:a16="http://schemas.microsoft.com/office/drawing/2014/main" xmlns="" val="2923823406"/>
                    </a:ext>
                  </a:extLst>
                </a:gridCol>
                <a:gridCol w="831273">
                  <a:extLst>
                    <a:ext uri="{9D8B030D-6E8A-4147-A177-3AD203B41FA5}">
                      <a16:colId xmlns:a16="http://schemas.microsoft.com/office/drawing/2014/main" xmlns="" val="1841975809"/>
                    </a:ext>
                  </a:extLst>
                </a:gridCol>
                <a:gridCol w="1115291">
                  <a:extLst>
                    <a:ext uri="{9D8B030D-6E8A-4147-A177-3AD203B41FA5}">
                      <a16:colId xmlns:a16="http://schemas.microsoft.com/office/drawing/2014/main" xmlns="" val="848583696"/>
                    </a:ext>
                  </a:extLst>
                </a:gridCol>
                <a:gridCol w="1066800">
                  <a:extLst>
                    <a:ext uri="{9D8B030D-6E8A-4147-A177-3AD203B41FA5}">
                      <a16:colId xmlns:a16="http://schemas.microsoft.com/office/drawing/2014/main" xmlns="" val="688186686"/>
                    </a:ext>
                  </a:extLst>
                </a:gridCol>
                <a:gridCol w="1143000">
                  <a:extLst>
                    <a:ext uri="{9D8B030D-6E8A-4147-A177-3AD203B41FA5}">
                      <a16:colId xmlns:a16="http://schemas.microsoft.com/office/drawing/2014/main" xmlns="" val="420256493"/>
                    </a:ext>
                  </a:extLst>
                </a:gridCol>
              </a:tblGrid>
              <a:tr h="1021080">
                <a:tc>
                  <a:txBody>
                    <a:bodyPr/>
                    <a:lstStyle/>
                    <a:p>
                      <a:pPr marL="0" lvl="0" indent="0" algn="l" rtl="0">
                        <a:spcBef>
                          <a:spcPts val="0"/>
                        </a:spcBef>
                        <a:spcAft>
                          <a:spcPts val="0"/>
                        </a:spcAft>
                        <a:buNone/>
                      </a:pPr>
                      <a:r>
                        <a:rPr lang="en-ZA" sz="1200" b="1" dirty="0">
                          <a:solidFill>
                            <a:schemeClr val="tx1"/>
                          </a:solidFill>
                        </a:rPr>
                        <a:t>POSITION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STATUS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NAME</a:t>
                      </a:r>
                      <a:r>
                        <a:rPr lang="en-ZA" sz="1200" b="1" baseline="0" dirty="0">
                          <a:solidFill>
                            <a:schemeClr val="tx1"/>
                          </a:solidFill>
                        </a:rPr>
                        <a:t> OF OFFICIAL</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GENDER</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REASON FOR VACANCY AND MEASURES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HIGHEST</a:t>
                      </a:r>
                      <a:r>
                        <a:rPr lang="en-ZA" sz="1200" b="1" baseline="0" dirty="0">
                          <a:solidFill>
                            <a:schemeClr val="tx1"/>
                          </a:solidFill>
                        </a:rPr>
                        <a:t> QUALIFICATION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REGISTRATION</a:t>
                      </a:r>
                      <a:r>
                        <a:rPr lang="en-ZA" sz="1200" b="1" baseline="0" dirty="0" smtClean="0">
                          <a:solidFill>
                            <a:schemeClr val="tx1"/>
                          </a:solidFill>
                        </a:rPr>
                        <a:t> WITH PROFESSIONAL BODIES</a:t>
                      </a: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MINIMUM COMPETENCY (MFMA)</a:t>
                      </a: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YEARS</a:t>
                      </a:r>
                      <a:r>
                        <a:rPr lang="en-ZA" sz="1200" b="1" baseline="0" dirty="0" smtClean="0">
                          <a:solidFill>
                            <a:schemeClr val="tx1"/>
                          </a:solidFill>
                        </a:rPr>
                        <a:t> OF EXPERIENCE</a:t>
                      </a:r>
                      <a:endParaRPr lang="en-ZA" sz="1200" b="1" dirty="0" smtClean="0">
                        <a:solidFill>
                          <a:schemeClr val="tx1"/>
                        </a:solidFill>
                      </a:endParaRPr>
                    </a:p>
                    <a:p>
                      <a:pPr marL="0" lvl="0" indent="0" algn="l" rtl="0">
                        <a:spcBef>
                          <a:spcPts val="0"/>
                        </a:spcBef>
                        <a:spcAft>
                          <a:spcPts val="0"/>
                        </a:spcAft>
                        <a:buNone/>
                      </a:pP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APPOINTMENT</a:t>
                      </a:r>
                      <a:r>
                        <a:rPr lang="en-ZA" sz="1200" b="1" baseline="0" dirty="0" smtClean="0">
                          <a:solidFill>
                            <a:schemeClr val="tx1"/>
                          </a:solidFill>
                        </a:rPr>
                        <a:t> DATE</a:t>
                      </a: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extLst>
                  <a:ext uri="{0D108BD9-81ED-4DB2-BD59-A6C34878D82A}">
                    <a16:rowId xmlns:a16="http://schemas.microsoft.com/office/drawing/2014/main" xmlns="" val="609807246"/>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Directo</a:t>
                      </a:r>
                      <a:r>
                        <a:rPr lang="en-ZA" sz="1200" dirty="0">
                          <a:latin typeface="Calibri"/>
                          <a:ea typeface="Calibri"/>
                          <a:cs typeface="Calibri"/>
                          <a:sym typeface="Calibri"/>
                        </a:rPr>
                        <a:t>r: Roads and Transportation Services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MJ Lamola</a:t>
                      </a:r>
                    </a:p>
                    <a:p>
                      <a:pPr marL="0" lvl="0" indent="0" algn="l" rtl="0">
                        <a:lnSpc>
                          <a:spcPct val="115000"/>
                        </a:lnSpc>
                        <a:spcBef>
                          <a:spcPts val="0"/>
                        </a:spcBef>
                        <a:spcAft>
                          <a:spcPts val="0"/>
                        </a:spcAft>
                        <a:buNone/>
                      </a:pPr>
                      <a:r>
                        <a:rPr lang="en-ZA" sz="1200" dirty="0">
                          <a:latin typeface="Calibri"/>
                          <a:ea typeface="Calibri"/>
                          <a:cs typeface="Calibri"/>
                          <a:sym typeface="Calibri"/>
                        </a:rPr>
                        <a:t>00073720</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None</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Master in Business Administration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Bachelor Degree Honours in Mechanical Engineering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Bachelor Degree in Mechanical Engineering </a:t>
                      </a:r>
                    </a:p>
                  </a:txBody>
                  <a:tcPr marL="68575" marR="68575" marT="91425" marB="91425"/>
                </a:tc>
                <a:tc>
                  <a:txBody>
                    <a:bodyPr/>
                    <a:lstStyle/>
                    <a:p>
                      <a:r>
                        <a:rPr lang="en-ZA" sz="1200" dirty="0" smtClean="0">
                          <a:solidFill>
                            <a:schemeClr val="tx1"/>
                          </a:solidFill>
                        </a:rPr>
                        <a:t>Registered</a:t>
                      </a:r>
                      <a:r>
                        <a:rPr lang="en-ZA" sz="1200" baseline="0" dirty="0" smtClean="0">
                          <a:solidFill>
                            <a:schemeClr val="tx1"/>
                          </a:solidFill>
                        </a:rPr>
                        <a:t> with South African Institute of Mechanical Engineers (SAIMEC)</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Completed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16</a:t>
                      </a:r>
                      <a:r>
                        <a:rPr lang="en-ZA" sz="1200" baseline="0" dirty="0" smtClean="0">
                          <a:latin typeface="Calibri"/>
                          <a:ea typeface="Calibri"/>
                          <a:cs typeface="Calibri"/>
                          <a:sym typeface="Calibri"/>
                        </a:rPr>
                        <a:t> </a:t>
                      </a:r>
                      <a:r>
                        <a:rPr lang="en-ZA" sz="1200" dirty="0" smtClean="0">
                          <a:latin typeface="Calibri"/>
                          <a:ea typeface="Calibri"/>
                          <a:cs typeface="Calibri"/>
                          <a:sym typeface="Calibri"/>
                        </a:rPr>
                        <a:t>Years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01 April 2018</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xmlns="" val="630433583"/>
                  </a:ext>
                </a:extLst>
              </a:tr>
            </a:tbl>
          </a:graphicData>
        </a:graphic>
      </p:graphicFrame>
    </p:spTree>
    <p:extLst>
      <p:ext uri="{BB962C8B-B14F-4D97-AF65-F5344CB8AC3E}">
        <p14:creationId xmlns:p14="http://schemas.microsoft.com/office/powerpoint/2010/main" xmlns="" val="34275685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chemeClr val="tx1"/>
                </a:solidFill>
              </a:rPr>
              <a:t>INSTITUTIONAL CAPACITY (High level posts)</a:t>
            </a:r>
            <a:endParaRPr lang="en-ZA"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43328887"/>
              </p:ext>
            </p:extLst>
          </p:nvPr>
        </p:nvGraphicFramePr>
        <p:xfrm>
          <a:off x="-1" y="1752600"/>
          <a:ext cx="9144001" cy="4617660"/>
        </p:xfrm>
        <a:graphic>
          <a:graphicData uri="http://schemas.openxmlformats.org/drawingml/2006/table">
            <a:tbl>
              <a:tblPr firstRow="1" bandRow="1">
                <a:tableStyleId>{5C22544A-7EE6-4342-B048-85BDC9FD1C3A}</a:tableStyleId>
              </a:tblPr>
              <a:tblGrid>
                <a:gridCol w="845248">
                  <a:extLst>
                    <a:ext uri="{9D8B030D-6E8A-4147-A177-3AD203B41FA5}">
                      <a16:colId xmlns:a16="http://schemas.microsoft.com/office/drawing/2014/main" xmlns="" val="110570114"/>
                    </a:ext>
                  </a:extLst>
                </a:gridCol>
                <a:gridCol w="817297">
                  <a:extLst>
                    <a:ext uri="{9D8B030D-6E8A-4147-A177-3AD203B41FA5}">
                      <a16:colId xmlns:a16="http://schemas.microsoft.com/office/drawing/2014/main" xmlns="" val="2164428138"/>
                    </a:ext>
                  </a:extLst>
                </a:gridCol>
                <a:gridCol w="831273">
                  <a:extLst>
                    <a:ext uri="{9D8B030D-6E8A-4147-A177-3AD203B41FA5}">
                      <a16:colId xmlns:a16="http://schemas.microsoft.com/office/drawing/2014/main" xmlns="" val="2988465007"/>
                    </a:ext>
                  </a:extLst>
                </a:gridCol>
                <a:gridCol w="831273">
                  <a:extLst>
                    <a:ext uri="{9D8B030D-6E8A-4147-A177-3AD203B41FA5}">
                      <a16:colId xmlns:a16="http://schemas.microsoft.com/office/drawing/2014/main" xmlns="" val="912527751"/>
                    </a:ext>
                  </a:extLst>
                </a:gridCol>
                <a:gridCol w="831273">
                  <a:extLst>
                    <a:ext uri="{9D8B030D-6E8A-4147-A177-3AD203B41FA5}">
                      <a16:colId xmlns:a16="http://schemas.microsoft.com/office/drawing/2014/main" xmlns="" val="3364934006"/>
                    </a:ext>
                  </a:extLst>
                </a:gridCol>
                <a:gridCol w="831273">
                  <a:extLst>
                    <a:ext uri="{9D8B030D-6E8A-4147-A177-3AD203B41FA5}">
                      <a16:colId xmlns:a16="http://schemas.microsoft.com/office/drawing/2014/main" xmlns="" val="2923823406"/>
                    </a:ext>
                  </a:extLst>
                </a:gridCol>
                <a:gridCol w="831273">
                  <a:extLst>
                    <a:ext uri="{9D8B030D-6E8A-4147-A177-3AD203B41FA5}">
                      <a16:colId xmlns:a16="http://schemas.microsoft.com/office/drawing/2014/main" xmlns="" val="1841975809"/>
                    </a:ext>
                  </a:extLst>
                </a:gridCol>
                <a:gridCol w="1115291">
                  <a:extLst>
                    <a:ext uri="{9D8B030D-6E8A-4147-A177-3AD203B41FA5}">
                      <a16:colId xmlns:a16="http://schemas.microsoft.com/office/drawing/2014/main" xmlns="" val="848583696"/>
                    </a:ext>
                  </a:extLst>
                </a:gridCol>
                <a:gridCol w="1066800">
                  <a:extLst>
                    <a:ext uri="{9D8B030D-6E8A-4147-A177-3AD203B41FA5}">
                      <a16:colId xmlns:a16="http://schemas.microsoft.com/office/drawing/2014/main" xmlns="" val="688186686"/>
                    </a:ext>
                  </a:extLst>
                </a:gridCol>
                <a:gridCol w="1143000">
                  <a:extLst>
                    <a:ext uri="{9D8B030D-6E8A-4147-A177-3AD203B41FA5}">
                      <a16:colId xmlns:a16="http://schemas.microsoft.com/office/drawing/2014/main" xmlns="" val="420256493"/>
                    </a:ext>
                  </a:extLst>
                </a:gridCol>
              </a:tblGrid>
              <a:tr h="1021080">
                <a:tc>
                  <a:txBody>
                    <a:bodyPr/>
                    <a:lstStyle/>
                    <a:p>
                      <a:pPr marL="0" lvl="0" indent="0" algn="l" rtl="0">
                        <a:spcBef>
                          <a:spcPts val="0"/>
                        </a:spcBef>
                        <a:spcAft>
                          <a:spcPts val="0"/>
                        </a:spcAft>
                        <a:buNone/>
                      </a:pPr>
                      <a:r>
                        <a:rPr lang="en-ZA" sz="1200" b="1" dirty="0">
                          <a:solidFill>
                            <a:schemeClr val="tx1"/>
                          </a:solidFill>
                        </a:rPr>
                        <a:t>POSITION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STATUS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NAME</a:t>
                      </a:r>
                      <a:r>
                        <a:rPr lang="en-ZA" sz="1200" b="1" baseline="0" dirty="0">
                          <a:solidFill>
                            <a:schemeClr val="tx1"/>
                          </a:solidFill>
                        </a:rPr>
                        <a:t> OF OFFICIAL</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GENDER</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REASON FOR VACANCY AND MEASURES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HIGHEST</a:t>
                      </a:r>
                      <a:r>
                        <a:rPr lang="en-ZA" sz="1200" b="1" baseline="0" dirty="0">
                          <a:solidFill>
                            <a:schemeClr val="tx1"/>
                          </a:solidFill>
                        </a:rPr>
                        <a:t> QUALIFICATION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REGISTRATION</a:t>
                      </a:r>
                      <a:r>
                        <a:rPr lang="en-ZA" sz="1200" b="1" baseline="0" dirty="0" smtClean="0">
                          <a:solidFill>
                            <a:schemeClr val="tx1"/>
                          </a:solidFill>
                        </a:rPr>
                        <a:t> WITH PROFESSIONAL BODIES</a:t>
                      </a: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MINIMUM COMPETENCY (MFMA)</a:t>
                      </a: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YEARS</a:t>
                      </a:r>
                      <a:r>
                        <a:rPr lang="en-ZA" sz="1200" b="1" baseline="0" dirty="0" smtClean="0">
                          <a:solidFill>
                            <a:schemeClr val="tx1"/>
                          </a:solidFill>
                        </a:rPr>
                        <a:t> OF EXPERIENCE</a:t>
                      </a:r>
                      <a:endParaRPr lang="en-ZA" sz="1200" b="1" dirty="0" smtClean="0">
                        <a:solidFill>
                          <a:schemeClr val="tx1"/>
                        </a:solidFill>
                      </a:endParaRPr>
                    </a:p>
                    <a:p>
                      <a:pPr marL="0" lvl="0" indent="0" algn="l" rtl="0">
                        <a:spcBef>
                          <a:spcPts val="0"/>
                        </a:spcBef>
                        <a:spcAft>
                          <a:spcPts val="0"/>
                        </a:spcAft>
                        <a:buNone/>
                      </a:pP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APPOINTMENT</a:t>
                      </a:r>
                      <a:r>
                        <a:rPr lang="en-ZA" sz="1200" b="1" baseline="0" dirty="0" smtClean="0">
                          <a:solidFill>
                            <a:schemeClr val="tx1"/>
                          </a:solidFill>
                        </a:rPr>
                        <a:t> DATE</a:t>
                      </a: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extLst>
                  <a:ext uri="{0D108BD9-81ED-4DB2-BD59-A6C34878D82A}">
                    <a16:rowId xmlns:a16="http://schemas.microsoft.com/office/drawing/2014/main" xmlns="" val="609807246"/>
                  </a:ext>
                </a:extLst>
              </a:tr>
              <a:tr h="1021080">
                <a:tc>
                  <a:txBody>
                    <a:bodyPr/>
                    <a:lstStyle/>
                    <a:p>
                      <a:pPr marL="0" lvl="0" indent="0" algn="l" rtl="0">
                        <a:lnSpc>
                          <a:spcPct val="115000"/>
                        </a:lnSpc>
                        <a:spcBef>
                          <a:spcPts val="0"/>
                        </a:spcBef>
                        <a:spcAft>
                          <a:spcPts val="0"/>
                        </a:spcAft>
                        <a:buNone/>
                      </a:pPr>
                      <a:r>
                        <a:rPr lang="en-ZA" sz="1200" b="1" dirty="0">
                          <a:solidFill>
                            <a:schemeClr val="tx1"/>
                          </a:solidFill>
                          <a:latin typeface="Calibri"/>
                          <a:ea typeface="Calibri"/>
                          <a:cs typeface="Calibri"/>
                          <a:sym typeface="Calibri"/>
                        </a:rPr>
                        <a:t>Director:</a:t>
                      </a:r>
                      <a:r>
                        <a:rPr lang="en-ZA" sz="1200" dirty="0">
                          <a:solidFill>
                            <a:schemeClr val="tx1"/>
                          </a:solidFill>
                          <a:latin typeface="Calibri"/>
                          <a:ea typeface="Calibri"/>
                          <a:cs typeface="Calibri"/>
                          <a:sym typeface="Calibri"/>
                        </a:rPr>
                        <a:t> Water and Sanitation</a:t>
                      </a:r>
                      <a:endParaRPr sz="1200" dirty="0">
                        <a:solidFill>
                          <a:schemeClr val="tx1"/>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solidFill>
                            <a:schemeClr val="tx1"/>
                          </a:solidFill>
                          <a:latin typeface="Calibri"/>
                          <a:ea typeface="Calibri"/>
                          <a:cs typeface="Calibri"/>
                          <a:sym typeface="Calibri"/>
                        </a:rPr>
                        <a:t>Filled</a:t>
                      </a:r>
                      <a:endParaRPr sz="1200" dirty="0">
                        <a:solidFill>
                          <a:schemeClr val="tx1"/>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solidFill>
                            <a:schemeClr val="tx1"/>
                          </a:solidFill>
                          <a:latin typeface="Calibri"/>
                          <a:ea typeface="Calibri"/>
                          <a:cs typeface="Calibri"/>
                          <a:sym typeface="Calibri"/>
                        </a:rPr>
                        <a:t>TS Makoti</a:t>
                      </a:r>
                    </a:p>
                    <a:p>
                      <a:pPr marL="0" lvl="0" indent="0" algn="l" rtl="0">
                        <a:lnSpc>
                          <a:spcPct val="115000"/>
                        </a:lnSpc>
                        <a:spcBef>
                          <a:spcPts val="0"/>
                        </a:spcBef>
                        <a:spcAft>
                          <a:spcPts val="0"/>
                        </a:spcAft>
                        <a:buNone/>
                      </a:pPr>
                      <a:r>
                        <a:rPr lang="en-ZA" sz="1200" dirty="0">
                          <a:solidFill>
                            <a:schemeClr val="tx1"/>
                          </a:solidFill>
                          <a:latin typeface="Calibri"/>
                          <a:ea typeface="Calibri"/>
                          <a:cs typeface="Calibri"/>
                          <a:sym typeface="Calibri"/>
                        </a:rPr>
                        <a:t>00073160</a:t>
                      </a:r>
                      <a:endParaRPr sz="1200" dirty="0">
                        <a:solidFill>
                          <a:schemeClr val="tx1"/>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solidFill>
                            <a:schemeClr val="tx1"/>
                          </a:solidFill>
                          <a:latin typeface="Calibri"/>
                          <a:ea typeface="Calibri"/>
                          <a:cs typeface="Calibri"/>
                          <a:sym typeface="Calibri"/>
                        </a:rPr>
                        <a:t>Male</a:t>
                      </a:r>
                      <a:endParaRPr sz="1200" dirty="0">
                        <a:solidFill>
                          <a:schemeClr val="tx1"/>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solidFill>
                            <a:schemeClr val="tx1"/>
                          </a:solidFill>
                          <a:latin typeface="Calibri"/>
                          <a:ea typeface="Calibri"/>
                          <a:cs typeface="Calibri"/>
                          <a:sym typeface="Calibri"/>
                        </a:rPr>
                        <a:t>None</a:t>
                      </a:r>
                      <a:endParaRPr sz="1200" dirty="0">
                        <a:solidFill>
                          <a:schemeClr val="tx1"/>
                        </a:solidFill>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chemeClr val="tx1"/>
                          </a:solidFill>
                          <a:effectLst/>
                          <a:uLnTx/>
                          <a:uFillTx/>
                          <a:latin typeface="Calibri"/>
                          <a:ea typeface="Calibri"/>
                          <a:cs typeface="Calibri"/>
                          <a:sym typeface="Calibri"/>
                        </a:rPr>
                        <a:t>B -Tech in Civil Engineering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chemeClr val="tx1"/>
                          </a:solidFill>
                          <a:effectLst/>
                          <a:uLnTx/>
                          <a:uFillTx/>
                          <a:latin typeface="Calibri"/>
                          <a:ea typeface="Calibri"/>
                          <a:cs typeface="Calibri"/>
                          <a:sym typeface="Calibri"/>
                        </a:rPr>
                        <a:t>National Diploma in Civil Engineering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chemeClr val="tx1"/>
                          </a:solidFill>
                          <a:effectLst/>
                          <a:uLnTx/>
                          <a:uFillTx/>
                          <a:latin typeface="Calibri"/>
                          <a:ea typeface="Calibri"/>
                          <a:cs typeface="Calibri"/>
                          <a:sym typeface="Calibri"/>
                        </a:rPr>
                        <a:t>Registered Profession Engineering Telonologist </a:t>
                      </a:r>
                    </a:p>
                  </a:txBody>
                  <a:tcPr marL="68575" marR="68575" marT="91425" marB="91425"/>
                </a:tc>
                <a:tc>
                  <a:txBody>
                    <a:bodyPr/>
                    <a:lstStyle/>
                    <a:p>
                      <a:r>
                        <a:rPr lang="en-ZA" sz="1200" dirty="0" smtClean="0">
                          <a:solidFill>
                            <a:schemeClr val="tx1"/>
                          </a:solidFill>
                        </a:rPr>
                        <a:t>Registered</a:t>
                      </a:r>
                      <a:r>
                        <a:rPr lang="en-ZA" sz="1200" baseline="0" dirty="0" smtClean="0">
                          <a:solidFill>
                            <a:schemeClr val="tx1"/>
                          </a:solidFill>
                        </a:rPr>
                        <a:t> with FCSA</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solidFill>
                            <a:schemeClr val="tx1"/>
                          </a:solidFill>
                          <a:latin typeface="Calibri"/>
                          <a:ea typeface="Calibri"/>
                          <a:cs typeface="Calibri"/>
                          <a:sym typeface="Calibri"/>
                        </a:rPr>
                        <a:t>In progress</a:t>
                      </a:r>
                      <a:endParaRPr sz="1200" dirty="0">
                        <a:solidFill>
                          <a:schemeClr val="tx1"/>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solidFill>
                            <a:schemeClr val="tx1"/>
                          </a:solidFill>
                          <a:latin typeface="Calibri"/>
                          <a:ea typeface="Calibri"/>
                          <a:cs typeface="Calibri"/>
                          <a:sym typeface="Calibri"/>
                        </a:rPr>
                        <a:t>20</a:t>
                      </a:r>
                      <a:r>
                        <a:rPr lang="en-ZA" sz="1200" baseline="0" dirty="0" smtClean="0">
                          <a:solidFill>
                            <a:schemeClr val="tx1"/>
                          </a:solidFill>
                          <a:latin typeface="Calibri"/>
                          <a:ea typeface="Calibri"/>
                          <a:cs typeface="Calibri"/>
                          <a:sym typeface="Calibri"/>
                        </a:rPr>
                        <a:t> </a:t>
                      </a:r>
                      <a:r>
                        <a:rPr lang="en-ZA" sz="1200" dirty="0" smtClean="0">
                          <a:solidFill>
                            <a:schemeClr val="tx1"/>
                          </a:solidFill>
                          <a:latin typeface="Calibri"/>
                          <a:ea typeface="Calibri"/>
                          <a:cs typeface="Calibri"/>
                          <a:sym typeface="Calibri"/>
                        </a:rPr>
                        <a:t>Years </a:t>
                      </a:r>
                      <a:endParaRPr sz="1200" dirty="0">
                        <a:solidFill>
                          <a:schemeClr val="tx1"/>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solidFill>
                            <a:schemeClr val="tx1"/>
                          </a:solidFill>
                          <a:latin typeface="Calibri"/>
                          <a:ea typeface="Calibri"/>
                          <a:cs typeface="Calibri"/>
                          <a:sym typeface="Calibri"/>
                        </a:rPr>
                        <a:t>01 December 2019</a:t>
                      </a:r>
                      <a:endParaRPr sz="1200" dirty="0">
                        <a:solidFill>
                          <a:schemeClr val="tx1"/>
                        </a:solidFill>
                        <a:latin typeface="Calibri"/>
                        <a:ea typeface="Calibri"/>
                        <a:cs typeface="Calibri"/>
                        <a:sym typeface="Calibri"/>
                      </a:endParaRPr>
                    </a:p>
                  </a:txBody>
                  <a:tcPr marL="68575" marR="68575" marT="91425" marB="91425"/>
                </a:tc>
                <a:extLst>
                  <a:ext uri="{0D108BD9-81ED-4DB2-BD59-A6C34878D82A}">
                    <a16:rowId xmlns:a16="http://schemas.microsoft.com/office/drawing/2014/main" xmlns="" val="630433583"/>
                  </a:ext>
                </a:extLst>
              </a:tr>
            </a:tbl>
          </a:graphicData>
        </a:graphic>
      </p:graphicFrame>
    </p:spTree>
    <p:extLst>
      <p:ext uri="{BB962C8B-B14F-4D97-AF65-F5344CB8AC3E}">
        <p14:creationId xmlns:p14="http://schemas.microsoft.com/office/powerpoint/2010/main" xmlns="" val="16659942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72400" cy="1600200"/>
          </a:xfrm>
        </p:spPr>
        <p:txBody>
          <a:bodyPr/>
          <a:lstStyle/>
          <a:p>
            <a:r>
              <a:rPr lang="en-ZA" b="1" dirty="0">
                <a:solidFill>
                  <a:schemeClr val="tx1"/>
                </a:solidFill>
              </a:rPr>
              <a:t>INSTITUTIONAL CAPACITY (High level posts)</a:t>
            </a:r>
            <a:endParaRPr lang="en-ZA"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60325462"/>
              </p:ext>
            </p:extLst>
          </p:nvPr>
        </p:nvGraphicFramePr>
        <p:xfrm>
          <a:off x="-1" y="1752600"/>
          <a:ext cx="9144001" cy="6062382"/>
        </p:xfrm>
        <a:graphic>
          <a:graphicData uri="http://schemas.openxmlformats.org/drawingml/2006/table">
            <a:tbl>
              <a:tblPr firstRow="1" bandRow="1">
                <a:tableStyleId>{5C22544A-7EE6-4342-B048-85BDC9FD1C3A}</a:tableStyleId>
              </a:tblPr>
              <a:tblGrid>
                <a:gridCol w="845248">
                  <a:extLst>
                    <a:ext uri="{9D8B030D-6E8A-4147-A177-3AD203B41FA5}">
                      <a16:colId xmlns:a16="http://schemas.microsoft.com/office/drawing/2014/main" xmlns="" val="110570114"/>
                    </a:ext>
                  </a:extLst>
                </a:gridCol>
                <a:gridCol w="817297">
                  <a:extLst>
                    <a:ext uri="{9D8B030D-6E8A-4147-A177-3AD203B41FA5}">
                      <a16:colId xmlns:a16="http://schemas.microsoft.com/office/drawing/2014/main" xmlns="" val="2164428138"/>
                    </a:ext>
                  </a:extLst>
                </a:gridCol>
                <a:gridCol w="831273">
                  <a:extLst>
                    <a:ext uri="{9D8B030D-6E8A-4147-A177-3AD203B41FA5}">
                      <a16:colId xmlns:a16="http://schemas.microsoft.com/office/drawing/2014/main" xmlns="" val="2988465007"/>
                    </a:ext>
                  </a:extLst>
                </a:gridCol>
                <a:gridCol w="831273">
                  <a:extLst>
                    <a:ext uri="{9D8B030D-6E8A-4147-A177-3AD203B41FA5}">
                      <a16:colId xmlns:a16="http://schemas.microsoft.com/office/drawing/2014/main" xmlns="" val="912527751"/>
                    </a:ext>
                  </a:extLst>
                </a:gridCol>
                <a:gridCol w="831273">
                  <a:extLst>
                    <a:ext uri="{9D8B030D-6E8A-4147-A177-3AD203B41FA5}">
                      <a16:colId xmlns:a16="http://schemas.microsoft.com/office/drawing/2014/main" xmlns="" val="3364934006"/>
                    </a:ext>
                  </a:extLst>
                </a:gridCol>
                <a:gridCol w="831273">
                  <a:extLst>
                    <a:ext uri="{9D8B030D-6E8A-4147-A177-3AD203B41FA5}">
                      <a16:colId xmlns:a16="http://schemas.microsoft.com/office/drawing/2014/main" xmlns="" val="2923823406"/>
                    </a:ext>
                  </a:extLst>
                </a:gridCol>
                <a:gridCol w="831273">
                  <a:extLst>
                    <a:ext uri="{9D8B030D-6E8A-4147-A177-3AD203B41FA5}">
                      <a16:colId xmlns:a16="http://schemas.microsoft.com/office/drawing/2014/main" xmlns="" val="1841975809"/>
                    </a:ext>
                  </a:extLst>
                </a:gridCol>
                <a:gridCol w="1115291">
                  <a:extLst>
                    <a:ext uri="{9D8B030D-6E8A-4147-A177-3AD203B41FA5}">
                      <a16:colId xmlns:a16="http://schemas.microsoft.com/office/drawing/2014/main" xmlns="" val="848583696"/>
                    </a:ext>
                  </a:extLst>
                </a:gridCol>
                <a:gridCol w="1066800">
                  <a:extLst>
                    <a:ext uri="{9D8B030D-6E8A-4147-A177-3AD203B41FA5}">
                      <a16:colId xmlns:a16="http://schemas.microsoft.com/office/drawing/2014/main" xmlns="" val="688186686"/>
                    </a:ext>
                  </a:extLst>
                </a:gridCol>
                <a:gridCol w="1143000">
                  <a:extLst>
                    <a:ext uri="{9D8B030D-6E8A-4147-A177-3AD203B41FA5}">
                      <a16:colId xmlns:a16="http://schemas.microsoft.com/office/drawing/2014/main" xmlns="" val="420256493"/>
                    </a:ext>
                  </a:extLst>
                </a:gridCol>
              </a:tblGrid>
              <a:tr h="1021080">
                <a:tc>
                  <a:txBody>
                    <a:bodyPr/>
                    <a:lstStyle/>
                    <a:p>
                      <a:pPr marL="0" lvl="0" indent="0" algn="l" rtl="0">
                        <a:spcBef>
                          <a:spcPts val="0"/>
                        </a:spcBef>
                        <a:spcAft>
                          <a:spcPts val="0"/>
                        </a:spcAft>
                        <a:buNone/>
                      </a:pPr>
                      <a:r>
                        <a:rPr lang="en-ZA" sz="1200" b="1" dirty="0">
                          <a:solidFill>
                            <a:schemeClr val="tx1"/>
                          </a:solidFill>
                        </a:rPr>
                        <a:t>POSITION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STATUS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NAME</a:t>
                      </a:r>
                      <a:r>
                        <a:rPr lang="en-ZA" sz="1200" b="1" baseline="0" dirty="0">
                          <a:solidFill>
                            <a:schemeClr val="tx1"/>
                          </a:solidFill>
                        </a:rPr>
                        <a:t> OF OFFICIAL</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GENDER</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REASON FOR VACANCY AND MEASURES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HIGHEST</a:t>
                      </a:r>
                      <a:r>
                        <a:rPr lang="en-ZA" sz="1200" b="1" baseline="0" dirty="0">
                          <a:solidFill>
                            <a:schemeClr val="tx1"/>
                          </a:solidFill>
                        </a:rPr>
                        <a:t> QUALIFICATION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REGISTRATION</a:t>
                      </a:r>
                      <a:r>
                        <a:rPr lang="en-ZA" sz="1200" b="1" baseline="0" dirty="0" smtClean="0">
                          <a:solidFill>
                            <a:schemeClr val="tx1"/>
                          </a:solidFill>
                        </a:rPr>
                        <a:t> WITH PROFESSIONAL BODIES</a:t>
                      </a: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MINIMUM COMPETENCY (MFMA)</a:t>
                      </a: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YEARS</a:t>
                      </a:r>
                      <a:r>
                        <a:rPr lang="en-ZA" sz="1200" b="1" baseline="0" dirty="0" smtClean="0">
                          <a:solidFill>
                            <a:schemeClr val="tx1"/>
                          </a:solidFill>
                        </a:rPr>
                        <a:t> OF EXPERIENCE</a:t>
                      </a:r>
                      <a:endParaRPr lang="en-ZA" sz="1200" b="1" dirty="0" smtClean="0">
                        <a:solidFill>
                          <a:schemeClr val="tx1"/>
                        </a:solidFill>
                      </a:endParaRPr>
                    </a:p>
                    <a:p>
                      <a:pPr marL="0" lvl="0" indent="0" algn="l" rtl="0">
                        <a:spcBef>
                          <a:spcPts val="0"/>
                        </a:spcBef>
                        <a:spcAft>
                          <a:spcPts val="0"/>
                        </a:spcAft>
                        <a:buNone/>
                      </a:pP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US" sz="1200" b="1" dirty="0" smtClean="0">
                          <a:solidFill>
                            <a:schemeClr val="tx1"/>
                          </a:solidFill>
                        </a:rPr>
                        <a:t>APPOINTMENT</a:t>
                      </a:r>
                      <a:r>
                        <a:rPr lang="en-US" sz="1200" b="1" baseline="0" dirty="0" smtClean="0">
                          <a:solidFill>
                            <a:schemeClr val="tx1"/>
                          </a:solidFill>
                        </a:rPr>
                        <a:t> DATE</a:t>
                      </a:r>
                      <a:endParaRPr sz="1200" b="1" dirty="0">
                        <a:solidFill>
                          <a:schemeClr val="tx1"/>
                        </a:solidFill>
                      </a:endParaRPr>
                    </a:p>
                  </a:txBody>
                  <a:tcPr marL="91425" marR="91425" marT="91425" marB="91425"/>
                </a:tc>
                <a:extLst>
                  <a:ext uri="{0D108BD9-81ED-4DB2-BD59-A6C34878D82A}">
                    <a16:rowId xmlns:a16="http://schemas.microsoft.com/office/drawing/2014/main" xmlns="" val="609807246"/>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Directo</a:t>
                      </a:r>
                      <a:r>
                        <a:rPr lang="en-ZA" sz="1200" dirty="0">
                          <a:latin typeface="Calibri"/>
                          <a:ea typeface="Calibri"/>
                          <a:cs typeface="Calibri"/>
                          <a:sym typeface="Calibri"/>
                        </a:rPr>
                        <a:t>r: Energy</a:t>
                      </a:r>
                      <a:r>
                        <a:rPr lang="en-ZA" sz="1200" baseline="0" dirty="0">
                          <a:latin typeface="Calibri"/>
                          <a:ea typeface="Calibri"/>
                          <a:cs typeface="Calibri"/>
                          <a:sym typeface="Calibri"/>
                        </a:rPr>
                        <a:t> Services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JN</a:t>
                      </a:r>
                      <a:r>
                        <a:rPr lang="en-ZA" sz="1200" baseline="0" dirty="0" smtClean="0">
                          <a:latin typeface="Calibri"/>
                          <a:ea typeface="Calibri"/>
                          <a:cs typeface="Calibri"/>
                          <a:sym typeface="Calibri"/>
                        </a:rPr>
                        <a:t> </a:t>
                      </a:r>
                      <a:r>
                        <a:rPr lang="en-ZA" sz="1200" dirty="0" smtClean="0">
                          <a:latin typeface="Calibri"/>
                          <a:ea typeface="Calibri"/>
                          <a:cs typeface="Calibri"/>
                          <a:sym typeface="Calibri"/>
                        </a:rPr>
                        <a:t> </a:t>
                      </a:r>
                      <a:r>
                        <a:rPr lang="en-ZA" sz="1200" dirty="0">
                          <a:latin typeface="Calibri"/>
                          <a:ea typeface="Calibri"/>
                          <a:cs typeface="Calibri"/>
                          <a:sym typeface="Calibri"/>
                        </a:rPr>
                        <a:t>Fourie</a:t>
                      </a:r>
                    </a:p>
                    <a:p>
                      <a:pPr marL="0" lvl="0" indent="0" algn="l" rtl="0">
                        <a:lnSpc>
                          <a:spcPct val="115000"/>
                        </a:lnSpc>
                        <a:spcBef>
                          <a:spcPts val="0"/>
                        </a:spcBef>
                        <a:spcAft>
                          <a:spcPts val="0"/>
                        </a:spcAft>
                        <a:buNone/>
                      </a:pPr>
                      <a:r>
                        <a:rPr lang="en-ZA" sz="1200" dirty="0">
                          <a:latin typeface="Calibri"/>
                          <a:ea typeface="Calibri"/>
                          <a:cs typeface="Calibri"/>
                          <a:sym typeface="Calibri"/>
                        </a:rPr>
                        <a:t>00076140</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None</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National Diploma Electrical Engineering (Heavy)</a:t>
                      </a:r>
                    </a:p>
                  </a:txBody>
                  <a:tcPr marL="68575" marR="68575" marT="91425" marB="91425"/>
                </a:tc>
                <a:tc>
                  <a:txBody>
                    <a:bodyPr/>
                    <a:lstStyle/>
                    <a:p>
                      <a:r>
                        <a:rPr lang="en-ZA" sz="1200" dirty="0" smtClean="0">
                          <a:solidFill>
                            <a:schemeClr val="tx1"/>
                          </a:solidFill>
                        </a:rPr>
                        <a:t>None </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Completed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27</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01 January 2020</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xmlns="" val="630433583"/>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Director: S</a:t>
                      </a:r>
                      <a:r>
                        <a:rPr lang="en-ZA" sz="1200" b="0" dirty="0">
                          <a:latin typeface="Calibri"/>
                          <a:ea typeface="Calibri"/>
                          <a:cs typeface="Calibri"/>
                          <a:sym typeface="Calibri"/>
                        </a:rPr>
                        <a:t>trategic</a:t>
                      </a:r>
                      <a:r>
                        <a:rPr lang="en-ZA" sz="1200" b="0" baseline="0" dirty="0">
                          <a:latin typeface="Calibri"/>
                          <a:ea typeface="Calibri"/>
                          <a:cs typeface="Calibri"/>
                          <a:sym typeface="Calibri"/>
                        </a:rPr>
                        <a:t> </a:t>
                      </a:r>
                      <a:r>
                        <a:rPr lang="en-ZA" sz="1200" dirty="0">
                          <a:latin typeface="Calibri"/>
                          <a:ea typeface="Calibri"/>
                          <a:cs typeface="Calibri"/>
                          <a:sym typeface="Calibri"/>
                        </a:rPr>
                        <a:t> Planning, Monitoring and Evaluation</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TE </a:t>
                      </a:r>
                      <a:r>
                        <a:rPr lang="en-ZA" sz="1200" dirty="0" err="1">
                          <a:latin typeface="Calibri"/>
                          <a:ea typeface="Calibri"/>
                          <a:cs typeface="Calibri"/>
                          <a:sym typeface="Calibri"/>
                        </a:rPr>
                        <a:t>Ntshakala</a:t>
                      </a:r>
                      <a:endParaRPr lang="en-ZA" sz="1200" dirty="0">
                        <a:latin typeface="Calibri"/>
                        <a:ea typeface="Calibri"/>
                        <a:cs typeface="Calibri"/>
                        <a:sym typeface="Calibri"/>
                      </a:endParaRPr>
                    </a:p>
                    <a:p>
                      <a:pPr marL="0" lvl="0" indent="0" algn="l" rtl="0">
                        <a:lnSpc>
                          <a:spcPct val="115000"/>
                        </a:lnSpc>
                        <a:spcBef>
                          <a:spcPts val="0"/>
                        </a:spcBef>
                        <a:spcAft>
                          <a:spcPts val="0"/>
                        </a:spcAft>
                        <a:buNone/>
                      </a:pPr>
                      <a:r>
                        <a:rPr lang="en-ZA" sz="1200" dirty="0">
                          <a:latin typeface="Calibri"/>
                          <a:ea typeface="Calibri"/>
                          <a:cs typeface="Calibri"/>
                          <a:sym typeface="Calibri"/>
                        </a:rPr>
                        <a:t>00073530</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Female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None</a:t>
                      </a:r>
                      <a:r>
                        <a:rPr lang="en-ZA" sz="1200" baseline="0" dirty="0" smtClean="0">
                          <a:latin typeface="Calibri"/>
                          <a:ea typeface="Calibri"/>
                          <a:cs typeface="Calibri"/>
                          <a:sym typeface="Calibri"/>
                        </a:rPr>
                        <a:t> </a:t>
                      </a:r>
                      <a:endParaRPr sz="1200" dirty="0">
                        <a:latin typeface="Calibri"/>
                        <a:ea typeface="Calibri"/>
                        <a:cs typeface="Calibri"/>
                        <a:sym typeface="Calibri"/>
                      </a:endParaRPr>
                    </a:p>
                  </a:txBody>
                  <a:tcPr marL="68575" marR="68575" marT="91425" marB="91425"/>
                </a:tc>
                <a:tc>
                  <a:txBody>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smtClean="0">
                          <a:ln>
                            <a:noFill/>
                          </a:ln>
                          <a:solidFill>
                            <a:schemeClr val="tx1"/>
                          </a:solidFill>
                          <a:effectLst/>
                          <a:uLnTx/>
                          <a:uFillTx/>
                          <a:latin typeface="Calibri" panose="020F0502020204030204" pitchFamily="34" charset="0"/>
                          <a:ea typeface="Calibri"/>
                          <a:cs typeface="Calibri" panose="020F0502020204030204" pitchFamily="34" charset="0"/>
                          <a:sym typeface="Calibri"/>
                        </a:rPr>
                        <a:t>Doctor of Administration (in Public Administration),  </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smtClean="0">
                          <a:ln>
                            <a:noFill/>
                          </a:ln>
                          <a:solidFill>
                            <a:schemeClr val="tx1"/>
                          </a:solidFill>
                          <a:effectLst/>
                          <a:uLnTx/>
                          <a:uFillTx/>
                          <a:latin typeface="Calibri" panose="020F0502020204030204" pitchFamily="34" charset="0"/>
                          <a:ea typeface="Calibri"/>
                          <a:cs typeface="Calibri" panose="020F0502020204030204" pitchFamily="34" charset="0"/>
                          <a:sym typeface="Calibri"/>
                        </a:rPr>
                        <a:t>Masters in Town and  Regional Planning, </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smtClean="0">
                          <a:ln>
                            <a:noFill/>
                          </a:ln>
                          <a:solidFill>
                            <a:schemeClr val="tx1"/>
                          </a:solidFill>
                          <a:effectLst/>
                          <a:uLnTx/>
                          <a:uFillTx/>
                          <a:latin typeface="Calibri" panose="020F0502020204030204" pitchFamily="34" charset="0"/>
                          <a:ea typeface="Calibri"/>
                          <a:cs typeface="Calibri" panose="020F0502020204030204" pitchFamily="34" charset="0"/>
                          <a:sym typeface="Calibri"/>
                        </a:rPr>
                        <a:t>B-Tech in Management, and  </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smtClean="0">
                          <a:ln>
                            <a:noFill/>
                          </a:ln>
                          <a:solidFill>
                            <a:schemeClr val="tx1"/>
                          </a:solidFill>
                          <a:effectLst/>
                          <a:uLnTx/>
                          <a:uFillTx/>
                          <a:latin typeface="Calibri" panose="020F0502020204030204" pitchFamily="34" charset="0"/>
                          <a:ea typeface="Calibri"/>
                          <a:cs typeface="Calibri" panose="020F0502020204030204" pitchFamily="34" charset="0"/>
                          <a:sym typeface="Calibri"/>
                        </a:rPr>
                        <a:t>Bachelor of Arts-Degree</a:t>
                      </a:r>
                      <a:r>
                        <a:rPr kumimoji="0" lang="en-ZA" sz="1200" b="0" i="0" u="none" strike="noStrike" kern="0" cap="none" spc="0" normalizeH="0" baseline="0" noProof="0" dirty="0" smtClean="0">
                          <a:ln>
                            <a:noFill/>
                          </a:ln>
                          <a:solidFill>
                            <a:srgbClr val="FFFF00"/>
                          </a:solidFill>
                          <a:effectLst/>
                          <a:uLnTx/>
                          <a:uFillTx/>
                          <a:latin typeface="Calibri" panose="020F0502020204030204" pitchFamily="34" charset="0"/>
                          <a:ea typeface="Calibri"/>
                          <a:cs typeface="Calibri" panose="020F0502020204030204" pitchFamily="34" charset="0"/>
                          <a:sym typeface="Calibri"/>
                        </a:rPr>
                        <a:t>. </a:t>
                      </a:r>
                    </a:p>
                  </a:txBody>
                  <a:tcPr marL="68575" marR="68575" marT="91425" marB="91425"/>
                </a:tc>
                <a:tc>
                  <a:txBody>
                    <a:bodyPr/>
                    <a:lstStyle/>
                    <a:p>
                      <a:r>
                        <a:rPr lang="en-ZA" sz="1200" dirty="0" smtClean="0">
                          <a:solidFill>
                            <a:schemeClr val="tx1"/>
                          </a:solidFill>
                        </a:rPr>
                        <a:t>None</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In progress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13</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5 February 2018</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xmlns="" val="3142043157"/>
                  </a:ext>
                </a:extLst>
              </a:tr>
            </a:tbl>
          </a:graphicData>
        </a:graphic>
      </p:graphicFrame>
    </p:spTree>
    <p:extLst>
      <p:ext uri="{BB962C8B-B14F-4D97-AF65-F5344CB8AC3E}">
        <p14:creationId xmlns:p14="http://schemas.microsoft.com/office/powerpoint/2010/main" xmlns="" val="2403095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305800" cy="1143000"/>
          </a:xfrm>
        </p:spPr>
        <p:txBody>
          <a:bodyPr/>
          <a:lstStyle/>
          <a:p>
            <a:r>
              <a:rPr lang="en-ZA" b="1" dirty="0">
                <a:solidFill>
                  <a:schemeClr val="tx1"/>
                </a:solidFill>
              </a:rPr>
              <a:t>INSTITUTIONAL CAPACITY (High level posts)</a:t>
            </a:r>
            <a:endParaRPr lang="en-ZA"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34411016"/>
              </p:ext>
            </p:extLst>
          </p:nvPr>
        </p:nvGraphicFramePr>
        <p:xfrm>
          <a:off x="-1" y="1752600"/>
          <a:ext cx="9144001" cy="5190654"/>
        </p:xfrm>
        <a:graphic>
          <a:graphicData uri="http://schemas.openxmlformats.org/drawingml/2006/table">
            <a:tbl>
              <a:tblPr firstRow="1" bandRow="1">
                <a:tableStyleId>{5C22544A-7EE6-4342-B048-85BDC9FD1C3A}</a:tableStyleId>
              </a:tblPr>
              <a:tblGrid>
                <a:gridCol w="845248">
                  <a:extLst>
                    <a:ext uri="{9D8B030D-6E8A-4147-A177-3AD203B41FA5}">
                      <a16:colId xmlns:a16="http://schemas.microsoft.com/office/drawing/2014/main" xmlns="" val="110570114"/>
                    </a:ext>
                  </a:extLst>
                </a:gridCol>
                <a:gridCol w="817297">
                  <a:extLst>
                    <a:ext uri="{9D8B030D-6E8A-4147-A177-3AD203B41FA5}">
                      <a16:colId xmlns:a16="http://schemas.microsoft.com/office/drawing/2014/main" xmlns="" val="2164428138"/>
                    </a:ext>
                  </a:extLst>
                </a:gridCol>
                <a:gridCol w="831273">
                  <a:extLst>
                    <a:ext uri="{9D8B030D-6E8A-4147-A177-3AD203B41FA5}">
                      <a16:colId xmlns:a16="http://schemas.microsoft.com/office/drawing/2014/main" xmlns="" val="2988465007"/>
                    </a:ext>
                  </a:extLst>
                </a:gridCol>
                <a:gridCol w="831273">
                  <a:extLst>
                    <a:ext uri="{9D8B030D-6E8A-4147-A177-3AD203B41FA5}">
                      <a16:colId xmlns:a16="http://schemas.microsoft.com/office/drawing/2014/main" xmlns="" val="912527751"/>
                    </a:ext>
                  </a:extLst>
                </a:gridCol>
                <a:gridCol w="831273">
                  <a:extLst>
                    <a:ext uri="{9D8B030D-6E8A-4147-A177-3AD203B41FA5}">
                      <a16:colId xmlns:a16="http://schemas.microsoft.com/office/drawing/2014/main" xmlns="" val="3364934006"/>
                    </a:ext>
                  </a:extLst>
                </a:gridCol>
                <a:gridCol w="831273">
                  <a:extLst>
                    <a:ext uri="{9D8B030D-6E8A-4147-A177-3AD203B41FA5}">
                      <a16:colId xmlns:a16="http://schemas.microsoft.com/office/drawing/2014/main" xmlns="" val="2923823406"/>
                    </a:ext>
                  </a:extLst>
                </a:gridCol>
                <a:gridCol w="831273">
                  <a:extLst>
                    <a:ext uri="{9D8B030D-6E8A-4147-A177-3AD203B41FA5}">
                      <a16:colId xmlns:a16="http://schemas.microsoft.com/office/drawing/2014/main" xmlns="" val="1841975809"/>
                    </a:ext>
                  </a:extLst>
                </a:gridCol>
                <a:gridCol w="1115291">
                  <a:extLst>
                    <a:ext uri="{9D8B030D-6E8A-4147-A177-3AD203B41FA5}">
                      <a16:colId xmlns:a16="http://schemas.microsoft.com/office/drawing/2014/main" xmlns="" val="848583696"/>
                    </a:ext>
                  </a:extLst>
                </a:gridCol>
                <a:gridCol w="1066800">
                  <a:extLst>
                    <a:ext uri="{9D8B030D-6E8A-4147-A177-3AD203B41FA5}">
                      <a16:colId xmlns:a16="http://schemas.microsoft.com/office/drawing/2014/main" xmlns="" val="688186686"/>
                    </a:ext>
                  </a:extLst>
                </a:gridCol>
                <a:gridCol w="1143000">
                  <a:extLst>
                    <a:ext uri="{9D8B030D-6E8A-4147-A177-3AD203B41FA5}">
                      <a16:colId xmlns:a16="http://schemas.microsoft.com/office/drawing/2014/main" xmlns="" val="420256493"/>
                    </a:ext>
                  </a:extLst>
                </a:gridCol>
              </a:tblGrid>
              <a:tr h="1021080">
                <a:tc>
                  <a:txBody>
                    <a:bodyPr/>
                    <a:lstStyle/>
                    <a:p>
                      <a:pPr marL="0" lvl="0" indent="0" algn="l" rtl="0">
                        <a:spcBef>
                          <a:spcPts val="0"/>
                        </a:spcBef>
                        <a:spcAft>
                          <a:spcPts val="0"/>
                        </a:spcAft>
                        <a:buNone/>
                      </a:pPr>
                      <a:r>
                        <a:rPr lang="en-ZA" sz="1200" b="1" dirty="0">
                          <a:solidFill>
                            <a:schemeClr val="tx1"/>
                          </a:solidFill>
                        </a:rPr>
                        <a:t>POSITION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STATUS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NAME</a:t>
                      </a:r>
                      <a:r>
                        <a:rPr lang="en-ZA" sz="1200" b="1" baseline="0" dirty="0">
                          <a:solidFill>
                            <a:schemeClr val="tx1"/>
                          </a:solidFill>
                        </a:rPr>
                        <a:t> OF OFFICIAL</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GENDER</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REASON FOR VACANCY AND MEASURES</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a:solidFill>
                            <a:schemeClr val="tx1"/>
                          </a:solidFill>
                        </a:rPr>
                        <a:t>HIGHEST</a:t>
                      </a:r>
                      <a:r>
                        <a:rPr lang="en-ZA" sz="1200" b="1" baseline="0" dirty="0">
                          <a:solidFill>
                            <a:schemeClr val="tx1"/>
                          </a:solidFill>
                        </a:rPr>
                        <a:t> QUALIFICATION</a:t>
                      </a:r>
                      <a:endParaRPr sz="12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200" b="1" dirty="0" smtClean="0">
                          <a:solidFill>
                            <a:schemeClr val="tx1"/>
                          </a:solidFill>
                        </a:rPr>
                        <a:t>REGISTRATION</a:t>
                      </a:r>
                      <a:r>
                        <a:rPr lang="en-ZA" sz="1200" b="1" baseline="0" dirty="0" smtClean="0">
                          <a:solidFill>
                            <a:schemeClr val="tx1"/>
                          </a:solidFill>
                        </a:rPr>
                        <a:t> WITH PROFESSIONAL BODIES</a:t>
                      </a: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MINIMUM COMPETENCY (MFMA)</a:t>
                      </a: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YEARS</a:t>
                      </a:r>
                      <a:r>
                        <a:rPr lang="en-ZA" sz="1200" b="1" baseline="0" dirty="0" smtClean="0">
                          <a:solidFill>
                            <a:schemeClr val="tx1"/>
                          </a:solidFill>
                        </a:rPr>
                        <a:t> OF EXPERIENCE</a:t>
                      </a:r>
                      <a:endParaRPr lang="en-ZA" sz="1200" b="1" dirty="0" smtClean="0">
                        <a:solidFill>
                          <a:schemeClr val="tx1"/>
                        </a:solidFill>
                      </a:endParaRPr>
                    </a:p>
                    <a:p>
                      <a:pPr marL="0" lvl="0" indent="0" algn="l" rtl="0">
                        <a:spcBef>
                          <a:spcPts val="0"/>
                        </a:spcBef>
                        <a:spcAft>
                          <a:spcPts val="0"/>
                        </a:spcAft>
                        <a:buNone/>
                      </a:pP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APPOINTMENT</a:t>
                      </a:r>
                      <a:r>
                        <a:rPr lang="en-ZA" sz="1200" b="1" baseline="0" dirty="0" smtClean="0">
                          <a:solidFill>
                            <a:schemeClr val="tx1"/>
                          </a:solidFill>
                        </a:rPr>
                        <a:t> DATE</a:t>
                      </a:r>
                      <a:endParaRPr lang="en-ZA" sz="1200" b="1" dirty="0" smtClean="0">
                        <a:solidFill>
                          <a:schemeClr val="tx1"/>
                        </a:solidFill>
                      </a:endParaRPr>
                    </a:p>
                    <a:p>
                      <a:pPr marL="0" lvl="0" indent="0" algn="l" rtl="0">
                        <a:spcBef>
                          <a:spcPts val="0"/>
                        </a:spcBef>
                        <a:spcAft>
                          <a:spcPts val="0"/>
                        </a:spcAft>
                        <a:buNone/>
                      </a:pPr>
                      <a:endParaRPr sz="1200" b="1" dirty="0">
                        <a:solidFill>
                          <a:schemeClr val="tx1"/>
                        </a:solidFill>
                      </a:endParaRPr>
                    </a:p>
                  </a:txBody>
                  <a:tcPr marL="91425" marR="91425" marT="91425" marB="91425"/>
                </a:tc>
                <a:extLst>
                  <a:ext uri="{0D108BD9-81ED-4DB2-BD59-A6C34878D82A}">
                    <a16:rowId xmlns:a16="http://schemas.microsoft.com/office/drawing/2014/main" xmlns="" val="609807246"/>
                  </a:ext>
                </a:extLst>
              </a:tr>
              <a:tr h="1021080">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D</a:t>
                      </a:r>
                      <a:r>
                        <a:rPr lang="en-ZA" sz="1200" b="1" dirty="0">
                          <a:latin typeface="Calibri"/>
                          <a:ea typeface="Calibri"/>
                          <a:cs typeface="Calibri"/>
                          <a:sym typeface="Calibri"/>
                        </a:rPr>
                        <a:t>irector</a:t>
                      </a:r>
                      <a:r>
                        <a:rPr lang="en-ZA" sz="1200" dirty="0">
                          <a:latin typeface="Calibri"/>
                          <a:ea typeface="Calibri"/>
                          <a:cs typeface="Calibri"/>
                          <a:sym typeface="Calibri"/>
                        </a:rPr>
                        <a:t>: Planning and Economic Development</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TH</a:t>
                      </a:r>
                      <a:r>
                        <a:rPr lang="en-ZA" sz="1200" baseline="0" dirty="0">
                          <a:latin typeface="Calibri"/>
                          <a:ea typeface="Calibri"/>
                          <a:cs typeface="Calibri"/>
                          <a:sym typeface="Calibri"/>
                        </a:rPr>
                        <a:t> </a:t>
                      </a:r>
                      <a:r>
                        <a:rPr lang="en-ZA" sz="1200" dirty="0" err="1">
                          <a:latin typeface="Calibri"/>
                          <a:ea typeface="Calibri"/>
                          <a:cs typeface="Calibri"/>
                          <a:sym typeface="Calibri"/>
                        </a:rPr>
                        <a:t>Kholophe</a:t>
                      </a:r>
                      <a:endParaRPr lang="en-ZA" sz="1200" dirty="0">
                        <a:latin typeface="Calibri"/>
                        <a:ea typeface="Calibri"/>
                        <a:cs typeface="Calibri"/>
                        <a:sym typeface="Calibri"/>
                      </a:endParaRPr>
                    </a:p>
                    <a:p>
                      <a:pPr marL="0" lvl="0" indent="0" algn="l" rtl="0">
                        <a:lnSpc>
                          <a:spcPct val="115000"/>
                        </a:lnSpc>
                        <a:spcBef>
                          <a:spcPts val="0"/>
                        </a:spcBef>
                        <a:spcAft>
                          <a:spcPts val="0"/>
                        </a:spcAft>
                        <a:buNone/>
                      </a:pPr>
                      <a:r>
                        <a:rPr lang="en-ZA" sz="1200" dirty="0">
                          <a:latin typeface="Calibri"/>
                          <a:ea typeface="Calibri"/>
                          <a:cs typeface="Calibri"/>
                          <a:sym typeface="Calibri"/>
                        </a:rPr>
                        <a:t>00070810</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None</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Master of Town and Regional Planning </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Bachelor of Honours &amp; Regional Planning </a:t>
                      </a:r>
                    </a:p>
                  </a:txBody>
                  <a:tcPr marL="68575" marR="68575" marT="91425" marB="91425"/>
                </a:tc>
                <a:tc>
                  <a:txBody>
                    <a:bodyPr/>
                    <a:lstStyle/>
                    <a:p>
                      <a:r>
                        <a:rPr lang="en-ZA" sz="1200" dirty="0" smtClean="0">
                          <a:solidFill>
                            <a:schemeClr val="tx1"/>
                          </a:solidFill>
                        </a:rPr>
                        <a:t>Professional Planner A/215/2010 SACPLAN</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Completed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14</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dirty="0" smtClean="0">
                          <a:latin typeface="Calibri"/>
                          <a:ea typeface="Calibri"/>
                          <a:cs typeface="Calibri"/>
                          <a:sym typeface="Calibri"/>
                        </a:rPr>
                        <a:t>07 August 2017</a:t>
                      </a:r>
                    </a:p>
                    <a:p>
                      <a:pPr marL="0" lvl="0" indent="0" algn="l" rtl="0">
                        <a:lnSpc>
                          <a:spcPct val="115000"/>
                        </a:lnSpc>
                        <a:spcBef>
                          <a:spcPts val="0"/>
                        </a:spcBef>
                        <a:spcAft>
                          <a:spcPts val="0"/>
                        </a:spcAft>
                        <a:buNone/>
                      </a:pP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xmlns="" val="630433583"/>
                  </a:ext>
                </a:extLst>
              </a:tr>
              <a:tr h="1021080">
                <a:tc>
                  <a:txBody>
                    <a:bodyPr/>
                    <a:lstStyle/>
                    <a:p>
                      <a:pPr marL="0" lvl="0" indent="0" algn="l" rtl="0">
                        <a:lnSpc>
                          <a:spcPct val="115000"/>
                        </a:lnSpc>
                        <a:spcBef>
                          <a:spcPts val="0"/>
                        </a:spcBef>
                        <a:spcAft>
                          <a:spcPts val="0"/>
                        </a:spcAft>
                        <a:buNone/>
                      </a:pPr>
                      <a:r>
                        <a:rPr lang="en-ZA" sz="1200" b="1">
                          <a:latin typeface="Calibri"/>
                          <a:ea typeface="Calibri"/>
                          <a:cs typeface="Calibri"/>
                          <a:sym typeface="Calibri"/>
                        </a:rPr>
                        <a:t>Director: </a:t>
                      </a:r>
                      <a:r>
                        <a:rPr lang="en-ZA" sz="1200">
                          <a:latin typeface="Calibri"/>
                          <a:ea typeface="Calibri"/>
                          <a:cs typeface="Calibri"/>
                          <a:sym typeface="Calibri"/>
                        </a:rPr>
                        <a:t>Human Settlements</a:t>
                      </a:r>
                      <a:endParaRPr sz="120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a:latin typeface="Calibri"/>
                          <a:ea typeface="Calibri"/>
                          <a:cs typeface="Calibri"/>
                          <a:sym typeface="Calibri"/>
                        </a:rPr>
                        <a:t>Vacant</a:t>
                      </a:r>
                      <a:endParaRPr sz="120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N/A</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N/A</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 Awaiting Housing accreditation</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N/A</a:t>
                      </a:r>
                    </a:p>
                  </a:txBody>
                  <a:tcPr marL="68575" marR="6857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solidFill>
                          <a:effectLst/>
                          <a:uLnTx/>
                          <a:uFillTx/>
                          <a:latin typeface="Arial"/>
                          <a:cs typeface="+mn-cs"/>
                        </a:rPr>
                        <a:t>N/A</a:t>
                      </a:r>
                      <a:endParaRPr kumimoji="0" lang="en-ZA" sz="1200" b="0" i="0" u="none" strike="noStrike" kern="1200" cap="none" spc="0" normalizeH="0" baseline="0" noProof="0" dirty="0">
                        <a:ln>
                          <a:noFill/>
                        </a:ln>
                        <a:solidFill>
                          <a:srgbClr val="000000"/>
                        </a:solidFill>
                        <a:effectLst/>
                        <a:uLnTx/>
                        <a:uFillTx/>
                        <a:latin typeface="Arial"/>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cs typeface="+mn-cs"/>
                        </a:rPr>
                        <a:t>N/A</a:t>
                      </a:r>
                      <a:endParaRPr kumimoji="0" lang="en-ZA" sz="1200" b="0" i="0" u="none" strike="noStrike" kern="1200" cap="none" spc="0" normalizeH="0" baseline="0" noProof="0" dirty="0">
                        <a:ln>
                          <a:noFill/>
                        </a:ln>
                        <a:solidFill>
                          <a:srgbClr val="000000"/>
                        </a:solidFill>
                        <a:effectLst/>
                        <a:uLnTx/>
                        <a:uFillTx/>
                        <a:latin typeface="Arial"/>
                        <a:cs typeface="+mn-cs"/>
                      </a:endParaRPr>
                    </a:p>
                  </a:txBody>
                  <a:tcPr marL="68575" marR="6857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cs typeface="+mn-cs"/>
                        </a:rPr>
                        <a:t>N/A</a:t>
                      </a:r>
                      <a:endParaRPr kumimoji="0" lang="en-ZA" sz="1200" b="0" i="0" u="none" strike="noStrike" kern="1200" cap="none" spc="0" normalizeH="0" baseline="0" noProof="0" dirty="0">
                        <a:ln>
                          <a:noFill/>
                        </a:ln>
                        <a:solidFill>
                          <a:srgbClr val="000000"/>
                        </a:solidFill>
                        <a:effectLst/>
                        <a:uLnTx/>
                        <a:uFillTx/>
                        <a:latin typeface="Arial"/>
                        <a:cs typeface="+mn-cs"/>
                      </a:endParaRPr>
                    </a:p>
                  </a:txBody>
                  <a:tcPr marL="68575" marR="6857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cs typeface="+mn-cs"/>
                        </a:rPr>
                        <a:t>N/A</a:t>
                      </a:r>
                      <a:endParaRPr kumimoji="0" lang="en-ZA" sz="1200" b="0" i="0" u="none" strike="noStrike" kern="1200" cap="none" spc="0" normalizeH="0" baseline="0" noProof="0" dirty="0">
                        <a:ln>
                          <a:noFill/>
                        </a:ln>
                        <a:solidFill>
                          <a:srgbClr val="000000"/>
                        </a:solidFill>
                        <a:effectLst/>
                        <a:uLnTx/>
                        <a:uFillTx/>
                        <a:latin typeface="Arial"/>
                        <a:cs typeface="+mn-cs"/>
                      </a:endParaRPr>
                    </a:p>
                  </a:txBody>
                  <a:tcPr marL="68575" marR="68575" marT="91425" marB="91425"/>
                </a:tc>
                <a:extLst>
                  <a:ext uri="{0D108BD9-81ED-4DB2-BD59-A6C34878D82A}">
                    <a16:rowId xmlns:a16="http://schemas.microsoft.com/office/drawing/2014/main" xmlns="" val="3142043157"/>
                  </a:ext>
                </a:extLst>
              </a:tr>
              <a:tr h="1021080">
                <a:tc>
                  <a:txBody>
                    <a:bodyPr/>
                    <a:lstStyle/>
                    <a:p>
                      <a:pPr marL="0" lvl="0" indent="0" algn="l" rtl="0">
                        <a:lnSpc>
                          <a:spcPct val="115000"/>
                        </a:lnSpc>
                        <a:spcBef>
                          <a:spcPts val="0"/>
                        </a:spcBef>
                        <a:spcAft>
                          <a:spcPts val="0"/>
                        </a:spcAft>
                        <a:buNone/>
                      </a:pPr>
                      <a:r>
                        <a:rPr lang="en-ZA" sz="1200" b="1">
                          <a:latin typeface="Calibri"/>
                          <a:ea typeface="Calibri"/>
                          <a:cs typeface="Calibri"/>
                          <a:sym typeface="Calibri"/>
                        </a:rPr>
                        <a:t>Director</a:t>
                      </a:r>
                      <a:r>
                        <a:rPr lang="en-ZA" sz="1200">
                          <a:latin typeface="Calibri"/>
                          <a:ea typeface="Calibri"/>
                          <a:cs typeface="Calibri"/>
                          <a:sym typeface="Calibri"/>
                        </a:rPr>
                        <a:t>: Public Safety</a:t>
                      </a:r>
                      <a:endParaRPr sz="120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a:latin typeface="Calibri"/>
                          <a:ea typeface="Calibri"/>
                          <a:cs typeface="Calibri"/>
                          <a:sym typeface="Calibri"/>
                        </a:rPr>
                        <a:t>Vacant</a:t>
                      </a:r>
                      <a:endParaRPr sz="120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N/A</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smtClean="0">
                          <a:latin typeface="Calibri"/>
                          <a:ea typeface="Calibri"/>
                          <a:cs typeface="Calibri"/>
                          <a:sym typeface="Calibri"/>
                        </a:rPr>
                        <a:t>N/a</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 Financial constraints</a:t>
                      </a: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N/A</a:t>
                      </a:r>
                    </a:p>
                  </a:txBody>
                  <a:tcPr marL="68575" marR="6857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solidFill>
                          <a:effectLst/>
                          <a:uLnTx/>
                          <a:uFillTx/>
                          <a:latin typeface="Arial"/>
                          <a:cs typeface="+mn-cs"/>
                        </a:rPr>
                        <a:t>N/A</a:t>
                      </a:r>
                      <a:endParaRPr kumimoji="0" lang="en-ZA" sz="1200" b="0" i="0" u="none" strike="noStrike" kern="1200" cap="none" spc="0" normalizeH="0" baseline="0" noProof="0" dirty="0">
                        <a:ln>
                          <a:noFill/>
                        </a:ln>
                        <a:solidFill>
                          <a:srgbClr val="000000"/>
                        </a:solidFill>
                        <a:effectLst/>
                        <a:uLnTx/>
                        <a:uFillTx/>
                        <a:latin typeface="Arial"/>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solidFill>
                          <a:effectLst/>
                          <a:uLnTx/>
                          <a:uFillTx/>
                          <a:latin typeface="Arial"/>
                          <a:cs typeface="+mn-cs"/>
                        </a:rPr>
                        <a:t>N/A</a:t>
                      </a:r>
                      <a:endParaRPr kumimoji="0" lang="en-ZA" sz="1200" b="0" i="0" u="none" strike="noStrike" kern="1200" cap="none" spc="0" normalizeH="0" baseline="0" noProof="0" dirty="0">
                        <a:ln>
                          <a:noFill/>
                        </a:ln>
                        <a:solidFill>
                          <a:srgbClr val="000000"/>
                        </a:solidFill>
                        <a:effectLst/>
                        <a:uLnTx/>
                        <a:uFillTx/>
                        <a:latin typeface="Arial"/>
                        <a:cs typeface="+mn-cs"/>
                      </a:endParaRPr>
                    </a:p>
                  </a:txBody>
                  <a:tcPr marL="68575" marR="6857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solidFill>
                          <a:effectLst/>
                          <a:uLnTx/>
                          <a:uFillTx/>
                          <a:latin typeface="Arial"/>
                          <a:cs typeface="+mn-cs"/>
                        </a:rPr>
                        <a:t>N/A</a:t>
                      </a:r>
                      <a:endParaRPr kumimoji="0" lang="en-ZA" sz="1200" b="0" i="0" u="none" strike="noStrike" kern="1200" cap="none" spc="0" normalizeH="0" baseline="0" noProof="0" dirty="0">
                        <a:ln>
                          <a:noFill/>
                        </a:ln>
                        <a:solidFill>
                          <a:srgbClr val="000000"/>
                        </a:solidFill>
                        <a:effectLst/>
                        <a:uLnTx/>
                        <a:uFillTx/>
                        <a:latin typeface="Arial"/>
                        <a:cs typeface="+mn-cs"/>
                      </a:endParaRPr>
                    </a:p>
                  </a:txBody>
                  <a:tcPr marL="68575" marR="6857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cs typeface="+mn-cs"/>
                        </a:rPr>
                        <a:t>N/A</a:t>
                      </a:r>
                      <a:endParaRPr kumimoji="0" lang="en-ZA" sz="1200" b="0" i="0" u="none" strike="noStrike" kern="1200" cap="none" spc="0" normalizeH="0" baseline="0" noProof="0" dirty="0">
                        <a:ln>
                          <a:noFill/>
                        </a:ln>
                        <a:solidFill>
                          <a:srgbClr val="000000"/>
                        </a:solidFill>
                        <a:effectLst/>
                        <a:uLnTx/>
                        <a:uFillTx/>
                        <a:latin typeface="Arial"/>
                        <a:cs typeface="+mn-cs"/>
                      </a:endParaRPr>
                    </a:p>
                  </a:txBody>
                  <a:tcPr marL="68575" marR="68575" marT="91425" marB="91425"/>
                </a:tc>
                <a:extLst>
                  <a:ext uri="{0D108BD9-81ED-4DB2-BD59-A6C34878D82A}">
                    <a16:rowId xmlns:a16="http://schemas.microsoft.com/office/drawing/2014/main" xmlns="" val="1601962011"/>
                  </a:ext>
                </a:extLst>
              </a:tr>
            </a:tbl>
          </a:graphicData>
        </a:graphic>
      </p:graphicFrame>
    </p:spTree>
    <p:extLst>
      <p:ext uri="{BB962C8B-B14F-4D97-AF65-F5344CB8AC3E}">
        <p14:creationId xmlns:p14="http://schemas.microsoft.com/office/powerpoint/2010/main" xmlns="" val="1299728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INTERNAL AUDIT COMMITTEE</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dirty="0" smtClean="0">
                <a:latin typeface="Arial Black" panose="020B0A04020102020204" pitchFamily="34" charset="0"/>
              </a:rPr>
              <a:t>CAPACITY, FUNCTIONALITY AND EFFECTIVENESS</a:t>
            </a:r>
            <a:endParaRPr lang="en-US" dirty="0">
              <a:latin typeface="Arial Black" panose="020B0A04020102020204" pitchFamily="34" charset="0"/>
            </a:endParaRPr>
          </a:p>
        </p:txBody>
      </p:sp>
    </p:spTree>
    <p:extLst>
      <p:ext uri="{BB962C8B-B14F-4D97-AF65-F5344CB8AC3E}">
        <p14:creationId xmlns:p14="http://schemas.microsoft.com/office/powerpoint/2010/main" xmlns="" val="137088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239000" cy="1143000"/>
          </a:xfrm>
        </p:spPr>
        <p:txBody>
          <a:bodyPr/>
          <a:lstStyle/>
          <a:p>
            <a:r>
              <a:rPr lang="en-ZA" sz="3800" b="1" dirty="0" smtClean="0">
                <a:solidFill>
                  <a:schemeClr val="tx1"/>
                </a:solidFill>
                <a:latin typeface="Arial Black" panose="020B0A04020102020204" pitchFamily="34" charset="0"/>
              </a:rPr>
              <a:t>3.GEOGRAPHIC </a:t>
            </a:r>
            <a:r>
              <a:rPr lang="en-ZA" sz="3800" b="1" dirty="0">
                <a:solidFill>
                  <a:schemeClr val="tx1"/>
                </a:solidFill>
                <a:latin typeface="Arial Black" panose="020B0A04020102020204" pitchFamily="34" charset="0"/>
              </a:rPr>
              <a:t>LOCATION</a:t>
            </a:r>
            <a:endParaRPr lang="en-GB" sz="3800" dirty="0">
              <a:solidFill>
                <a:schemeClr val="tx1"/>
              </a:solidFill>
              <a:latin typeface="Arial Black" panose="020B0A04020102020204" pitchFamily="34" charset="0"/>
            </a:endParaRPr>
          </a:p>
        </p:txBody>
      </p:sp>
      <p:pic>
        <p:nvPicPr>
          <p:cNvPr id="5" name="irc_mi" descr="Image result for polokwane municipality map">
            <a:hlinkClick r:id="rId2" tgtFrame="&quot;_blank&quot;"/>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600200"/>
            <a:ext cx="8991600" cy="5181600"/>
          </a:xfrm>
          <a:prstGeom prst="rect">
            <a:avLst/>
          </a:prstGeom>
          <a:noFill/>
          <a:ln>
            <a:noFill/>
          </a:ln>
        </p:spPr>
      </p:pic>
      <p:sp>
        <p:nvSpPr>
          <p:cNvPr id="3" name="Slide Number Placeholder 2"/>
          <p:cNvSpPr>
            <a:spLocks noGrp="1"/>
          </p:cNvSpPr>
          <p:nvPr>
            <p:ph type="sldNum" sz="quarter" idx="12"/>
          </p:nvPr>
        </p:nvSpPr>
        <p:spPr/>
        <p:txBody>
          <a:bodyPr/>
          <a:lstStyle/>
          <a:p>
            <a:pPr>
              <a:defRPr/>
            </a:pPr>
            <a:fld id="{E94C77EB-E7B8-4E4B-BE56-5F3A1F7484AB}" type="slidenum">
              <a:rPr lang="en-US" smtClean="0"/>
              <a:pPr>
                <a:defRPr/>
              </a:pPr>
              <a:t>6</a:t>
            </a:fld>
            <a:endParaRPr lang="en-US"/>
          </a:p>
        </p:txBody>
      </p:sp>
    </p:spTree>
    <p:extLst>
      <p:ext uri="{BB962C8B-B14F-4D97-AF65-F5344CB8AC3E}">
        <p14:creationId xmlns:p14="http://schemas.microsoft.com/office/powerpoint/2010/main" xmlns="" val="1932881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772400" cy="1143000"/>
          </a:xfrm>
        </p:spPr>
        <p:txBody>
          <a:bodyPr/>
          <a:lstStyle/>
          <a:p>
            <a:r>
              <a:rPr lang="en-ZA" sz="3200" b="1" dirty="0">
                <a:latin typeface="Arial Black" panose="020B0A04020102020204" pitchFamily="34" charset="0"/>
              </a:rPr>
              <a:t>AUDIT AND PERFORMANCE AUDIT </a:t>
            </a:r>
            <a:r>
              <a:rPr lang="en-ZA" sz="3200" b="1" dirty="0" smtClean="0">
                <a:latin typeface="Arial Black" panose="020B0A04020102020204" pitchFamily="34" charset="0"/>
              </a:rPr>
              <a:t>COMMITTEE FUNCTIONALITY</a:t>
            </a:r>
            <a:endParaRPr lang="en-ZA" sz="4000" dirty="0"/>
          </a:p>
        </p:txBody>
      </p:sp>
      <p:sp>
        <p:nvSpPr>
          <p:cNvPr id="3" name="Content Placeholder 2"/>
          <p:cNvSpPr>
            <a:spLocks noGrp="1"/>
          </p:cNvSpPr>
          <p:nvPr>
            <p:ph idx="1"/>
          </p:nvPr>
        </p:nvSpPr>
        <p:spPr/>
        <p:txBody>
          <a:bodyPr/>
          <a:lstStyle/>
          <a:p>
            <a:pPr algn="just"/>
            <a:r>
              <a:rPr lang="en-US" sz="2200" dirty="0"/>
              <a:t>APAC is a committee of Council primarily established to provide independent specialist advice on financial performance and efficiency, compliance with legislation, and performance management. </a:t>
            </a:r>
          </a:p>
          <a:p>
            <a:pPr algn="just"/>
            <a:r>
              <a:rPr lang="en-US" sz="2200" dirty="0"/>
              <a:t>The </a:t>
            </a:r>
            <a:r>
              <a:rPr lang="en-US" sz="2200" dirty="0" smtClean="0"/>
              <a:t>Committee </a:t>
            </a:r>
            <a:r>
              <a:rPr lang="en-US" sz="2200" dirty="0"/>
              <a:t>was appointed to represent both Performance Audit and Audit Committees in compliance to section 166 of MFMA no 56 of 2003 and section 14(2) of Municipal Planning and Performance Management Regulations.</a:t>
            </a:r>
          </a:p>
          <a:p>
            <a:pPr algn="just"/>
            <a:r>
              <a:rPr lang="en-GB" sz="2200" dirty="0"/>
              <a:t>APAC operate in terms of approved Charter which outline the role, responsibilities, composition and operating guidelines of the committee of Polokwane Municipality and report to Council quarterly. </a:t>
            </a:r>
            <a:endParaRPr lang="en-ZA" sz="2200" dirty="0"/>
          </a:p>
          <a:p>
            <a:endParaRPr lang="en-ZA" dirty="0"/>
          </a:p>
        </p:txBody>
      </p:sp>
    </p:spTree>
    <p:extLst>
      <p:ext uri="{BB962C8B-B14F-4D97-AF65-F5344CB8AC3E}">
        <p14:creationId xmlns:p14="http://schemas.microsoft.com/office/powerpoint/2010/main" xmlns="" val="1973588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772400" cy="1143000"/>
          </a:xfrm>
        </p:spPr>
        <p:txBody>
          <a:bodyPr/>
          <a:lstStyle/>
          <a:p>
            <a:r>
              <a:rPr lang="en-ZA" sz="3200" b="1" dirty="0">
                <a:latin typeface="Arial Black" panose="020B0A04020102020204" pitchFamily="34" charset="0"/>
              </a:rPr>
              <a:t>AUDIT AND PERFORMANCE AUDIT COMMITTEE FUNCTIONALITY</a:t>
            </a:r>
            <a:endParaRPr lang="en-ZA" sz="3200" dirty="0"/>
          </a:p>
        </p:txBody>
      </p:sp>
      <p:sp>
        <p:nvSpPr>
          <p:cNvPr id="3" name="Content Placeholder 2"/>
          <p:cNvSpPr>
            <a:spLocks noGrp="1"/>
          </p:cNvSpPr>
          <p:nvPr>
            <p:ph idx="1"/>
          </p:nvPr>
        </p:nvSpPr>
        <p:spPr>
          <a:xfrm>
            <a:off x="228600" y="1981200"/>
            <a:ext cx="8229600" cy="4114800"/>
          </a:xfrm>
        </p:spPr>
        <p:txBody>
          <a:bodyPr/>
          <a:lstStyle/>
          <a:p>
            <a:pPr algn="just"/>
            <a:r>
              <a:rPr lang="en-GB" sz="2800" dirty="0"/>
              <a:t>APAC ensure that the strategic internal audit plan is based on key areas of risk, including having regard to the institution’s risk management strategy. The Committee reviews the work of Internal Audit through the internal audit reports</a:t>
            </a:r>
            <a:r>
              <a:rPr lang="en-GB" sz="2800" dirty="0" smtClean="0"/>
              <a:t>.</a:t>
            </a:r>
          </a:p>
          <a:p>
            <a:pPr algn="just"/>
            <a:r>
              <a:rPr lang="en-ZA" sz="2800" dirty="0"/>
              <a:t>Internal Audit support staff reports administratively to the Municipal </a:t>
            </a:r>
            <a:r>
              <a:rPr lang="en-ZA" sz="2800" dirty="0" smtClean="0"/>
              <a:t>Manager and Functionally to APAC.</a:t>
            </a:r>
            <a:endParaRPr lang="en-ZA" sz="2800" dirty="0"/>
          </a:p>
          <a:p>
            <a:pPr algn="just"/>
            <a:endParaRPr lang="en-ZA" sz="2800" dirty="0"/>
          </a:p>
          <a:p>
            <a:pPr marL="0" indent="0">
              <a:buNone/>
            </a:pPr>
            <a:endParaRPr lang="en-ZA" dirty="0"/>
          </a:p>
        </p:txBody>
      </p:sp>
    </p:spTree>
    <p:extLst>
      <p:ext uri="{BB962C8B-B14F-4D97-AF65-F5344CB8AC3E}">
        <p14:creationId xmlns:p14="http://schemas.microsoft.com/office/powerpoint/2010/main" xmlns="" val="36224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38" y="381000"/>
            <a:ext cx="7620000" cy="914400"/>
          </a:xfrm>
        </p:spPr>
        <p:txBody>
          <a:bodyPr/>
          <a:lstStyle/>
          <a:p>
            <a:pPr lvl="0"/>
            <a:r>
              <a:rPr lang="en-ZA" sz="3200" b="1" dirty="0" smtClean="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152400" y="1447800"/>
            <a:ext cx="8763000" cy="5334000"/>
          </a:xfrm>
        </p:spPr>
        <p:txBody>
          <a:bodyPr/>
          <a:lstStyle/>
          <a:p>
            <a:pPr marL="0" indent="0" algn="just">
              <a:buNone/>
            </a:pPr>
            <a:endParaRPr lang="en-ZA" sz="2200" dirty="0" smtClean="0"/>
          </a:p>
          <a:p>
            <a:pPr marL="0" indent="0" algn="just">
              <a:buNone/>
            </a:pPr>
            <a:r>
              <a:rPr lang="en-ZA" sz="2200" dirty="0" smtClean="0"/>
              <a:t>Polokwane Municipality Audit and Performance Audit Committee </a:t>
            </a:r>
            <a:r>
              <a:rPr lang="en-ZA" sz="2200" dirty="0"/>
              <a:t>consist of </a:t>
            </a:r>
            <a:r>
              <a:rPr lang="en-ZA" sz="2200" dirty="0" smtClean="0"/>
              <a:t>Four (4) members and Nine (9) support staff.</a:t>
            </a:r>
          </a:p>
          <a:p>
            <a:pPr marL="0" indent="0" algn="just">
              <a:buNone/>
            </a:pPr>
            <a:endParaRPr lang="en-ZA" sz="2200" dirty="0" smtClean="0"/>
          </a:p>
          <a:p>
            <a:pPr>
              <a:buFont typeface="Wingdings" panose="05000000000000000000" pitchFamily="2" charset="2"/>
              <a:buChar char="§"/>
            </a:pPr>
            <a:r>
              <a:rPr lang="en-ZA" sz="2200" b="1" dirty="0" smtClean="0"/>
              <a:t>Audit and Performance Audit Committee </a:t>
            </a:r>
            <a:r>
              <a:rPr lang="en-ZA" sz="2200" b="1" dirty="0"/>
              <a:t>Members</a:t>
            </a:r>
            <a:endParaRPr lang="en-ZA" sz="2200" dirty="0"/>
          </a:p>
          <a:p>
            <a:pPr lvl="1">
              <a:lnSpc>
                <a:spcPct val="150000"/>
              </a:lnSpc>
              <a:buFont typeface="Wingdings" panose="05000000000000000000" pitchFamily="2" charset="2"/>
              <a:buChar char="ü"/>
            </a:pPr>
            <a:r>
              <a:rPr lang="en-ZA" sz="2000" dirty="0" smtClean="0"/>
              <a:t>Three (3) members </a:t>
            </a:r>
            <a:r>
              <a:rPr lang="en-ZA" sz="2000" dirty="0"/>
              <a:t>including one </a:t>
            </a:r>
            <a:r>
              <a:rPr lang="en-ZA" sz="2000" dirty="0" smtClean="0"/>
              <a:t>(1) Chairperson.</a:t>
            </a:r>
          </a:p>
          <a:p>
            <a:pPr marL="0" lvl="0" indent="0">
              <a:buNone/>
            </a:pPr>
            <a:endParaRPr lang="en-ZA" sz="200" dirty="0" smtClean="0"/>
          </a:p>
          <a:p>
            <a:pPr lvl="0"/>
            <a:r>
              <a:rPr lang="en-ZA" sz="2200" b="1" dirty="0"/>
              <a:t>Support Staff</a:t>
            </a:r>
          </a:p>
          <a:p>
            <a:pPr lvl="1">
              <a:lnSpc>
                <a:spcPct val="150000"/>
              </a:lnSpc>
              <a:buFont typeface="Wingdings" panose="05000000000000000000" pitchFamily="2" charset="2"/>
              <a:buChar char="ü"/>
            </a:pPr>
            <a:r>
              <a:rPr lang="en-ZA" sz="2000" dirty="0"/>
              <a:t>One (1) Chief Audit Executive</a:t>
            </a:r>
          </a:p>
          <a:p>
            <a:pPr lvl="1">
              <a:lnSpc>
                <a:spcPct val="150000"/>
              </a:lnSpc>
              <a:buFont typeface="Wingdings" panose="05000000000000000000" pitchFamily="2" charset="2"/>
              <a:buChar char="ü"/>
            </a:pPr>
            <a:r>
              <a:rPr lang="en-ZA" sz="2000" dirty="0"/>
              <a:t>One (1) Assistant Manager</a:t>
            </a:r>
          </a:p>
          <a:p>
            <a:pPr lvl="1">
              <a:lnSpc>
                <a:spcPct val="150000"/>
              </a:lnSpc>
              <a:buFont typeface="Wingdings" panose="05000000000000000000" pitchFamily="2" charset="2"/>
              <a:buChar char="ü"/>
            </a:pPr>
            <a:r>
              <a:rPr lang="en-ZA" sz="2000" dirty="0"/>
              <a:t>Seven (7) Internal Auditors</a:t>
            </a:r>
          </a:p>
        </p:txBody>
      </p:sp>
    </p:spTree>
    <p:extLst>
      <p:ext uri="{BB962C8B-B14F-4D97-AF65-F5344CB8AC3E}">
        <p14:creationId xmlns:p14="http://schemas.microsoft.com/office/powerpoint/2010/main" xmlns="" val="42937735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772400" cy="1143000"/>
          </a:xfrm>
        </p:spPr>
        <p:txBody>
          <a:bodyPr/>
          <a:lstStyle/>
          <a:p>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304800" y="1780309"/>
            <a:ext cx="7772400" cy="4114800"/>
          </a:xfrm>
        </p:spPr>
        <p:txBody>
          <a:bodyPr/>
          <a:lstStyle/>
          <a:p>
            <a:pPr marL="0" indent="0">
              <a:buNone/>
            </a:pPr>
            <a:r>
              <a:rPr lang="en-ZA" b="1" dirty="0" smtClean="0"/>
              <a:t>Qualification of APAC Members</a:t>
            </a:r>
            <a:endParaRPr lang="en-ZA" b="1" dirty="0"/>
          </a:p>
          <a:p>
            <a:pPr marL="0" indent="0">
              <a:buNone/>
            </a:pPr>
            <a:endParaRPr lang="en-ZA" b="1" dirty="0" smtClean="0"/>
          </a:p>
          <a:p>
            <a:pPr marL="0" indent="0">
              <a:buNone/>
            </a:pPr>
            <a:endParaRPr lang="en-ZA" b="1" dirty="0" smtClean="0"/>
          </a:p>
          <a:p>
            <a:pPr marL="0" indent="0">
              <a:buNone/>
            </a:pPr>
            <a:endParaRPr lang="en-ZA" b="1" dirty="0"/>
          </a:p>
        </p:txBody>
      </p:sp>
      <p:graphicFrame>
        <p:nvGraphicFramePr>
          <p:cNvPr id="5" name="Table 4"/>
          <p:cNvGraphicFramePr>
            <a:graphicFrameLocks noGrp="1"/>
          </p:cNvGraphicFramePr>
          <p:nvPr>
            <p:extLst/>
          </p:nvPr>
        </p:nvGraphicFramePr>
        <p:xfrm>
          <a:off x="533400" y="2539769"/>
          <a:ext cx="8382000" cy="333915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1540147110"/>
                    </a:ext>
                  </a:extLst>
                </a:gridCol>
                <a:gridCol w="2311400">
                  <a:extLst>
                    <a:ext uri="{9D8B030D-6E8A-4147-A177-3AD203B41FA5}">
                      <a16:colId xmlns:a16="http://schemas.microsoft.com/office/drawing/2014/main" xmlns="" val="2983278147"/>
                    </a:ext>
                  </a:extLst>
                </a:gridCol>
                <a:gridCol w="1981200">
                  <a:extLst>
                    <a:ext uri="{9D8B030D-6E8A-4147-A177-3AD203B41FA5}">
                      <a16:colId xmlns:a16="http://schemas.microsoft.com/office/drawing/2014/main" xmlns="" val="2679664405"/>
                    </a:ext>
                  </a:extLst>
                </a:gridCol>
                <a:gridCol w="2057400">
                  <a:extLst>
                    <a:ext uri="{9D8B030D-6E8A-4147-A177-3AD203B41FA5}">
                      <a16:colId xmlns:a16="http://schemas.microsoft.com/office/drawing/2014/main" xmlns="" val="2590250526"/>
                    </a:ext>
                  </a:extLst>
                </a:gridCol>
              </a:tblGrid>
              <a:tr h="522065">
                <a:tc>
                  <a:txBody>
                    <a:bodyPr/>
                    <a:lstStyle/>
                    <a:p>
                      <a:pPr algn="just"/>
                      <a:r>
                        <a:rPr lang="en-ZA" sz="1800" b="1" kern="1200" dirty="0" smtClean="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smtClean="0">
                          <a:solidFill>
                            <a:schemeClr val="tx1"/>
                          </a:solidFill>
                          <a:effectLst/>
                          <a:latin typeface="+mn-lt"/>
                          <a:ea typeface="+mn-ea"/>
                          <a:cs typeface="+mn-cs"/>
                        </a:rPr>
                        <a:t>Academic</a:t>
                      </a:r>
                      <a:r>
                        <a:rPr lang="en-ZA" sz="2000" b="1" kern="1200" baseline="0" dirty="0" smtClean="0">
                          <a:solidFill>
                            <a:schemeClr val="tx1"/>
                          </a:solidFill>
                          <a:effectLst/>
                          <a:latin typeface="+mn-lt"/>
                          <a:ea typeface="+mn-ea"/>
                          <a:cs typeface="+mn-cs"/>
                        </a:rPr>
                        <a:t> </a:t>
                      </a:r>
                      <a:r>
                        <a:rPr lang="en-ZA" sz="2000" b="1" kern="1200" dirty="0" smtClean="0">
                          <a:solidFill>
                            <a:schemeClr val="tx1"/>
                          </a:solidFill>
                          <a:effectLst/>
                          <a:latin typeface="+mn-lt"/>
                          <a:ea typeface="+mn-ea"/>
                          <a:cs typeface="+mn-cs"/>
                        </a:rPr>
                        <a:t>Qualification</a:t>
                      </a:r>
                      <a:r>
                        <a:rPr lang="en-ZA" sz="2000" b="1" kern="1200" baseline="0" dirty="0" smtClean="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smtClean="0">
                          <a:solidFill>
                            <a:schemeClr val="tx1"/>
                          </a:solidFill>
                        </a:rPr>
                        <a:t>Professional Qualification</a:t>
                      </a:r>
                      <a:endParaRPr lang="en-ZA" sz="1800" dirty="0">
                        <a:solidFill>
                          <a:schemeClr val="tx1"/>
                        </a:solidFill>
                      </a:endParaRPr>
                    </a:p>
                  </a:txBody>
                  <a:tcPr/>
                </a:tc>
                <a:tc>
                  <a:txBody>
                    <a:bodyPr/>
                    <a:lstStyle/>
                    <a:p>
                      <a:pPr algn="just"/>
                      <a:r>
                        <a:rPr lang="en-ZA" sz="1800" b="1" kern="1200" dirty="0" smtClean="0">
                          <a:solidFill>
                            <a:schemeClr val="tx1"/>
                          </a:solidFill>
                          <a:effectLst/>
                          <a:latin typeface="+mn-lt"/>
                          <a:ea typeface="+mn-ea"/>
                          <a:cs typeface="+mn-cs"/>
                        </a:rPr>
                        <a:t>Specialised</a:t>
                      </a:r>
                      <a:r>
                        <a:rPr lang="en-ZA" sz="1800" b="1" kern="1200" baseline="0" dirty="0" smtClean="0">
                          <a:solidFill>
                            <a:schemeClr val="tx1"/>
                          </a:solidFill>
                          <a:effectLst/>
                          <a:latin typeface="+mn-lt"/>
                          <a:ea typeface="+mn-ea"/>
                          <a:cs typeface="+mn-cs"/>
                        </a:rPr>
                        <a:t> </a:t>
                      </a:r>
                      <a:r>
                        <a:rPr lang="en-ZA" sz="1800" b="1" kern="1200" dirty="0" smtClean="0">
                          <a:solidFill>
                            <a:schemeClr val="tx1"/>
                          </a:solidFill>
                          <a:effectLst/>
                          <a:latin typeface="+mn-lt"/>
                          <a:ea typeface="+mn-ea"/>
                          <a:cs typeface="+mn-cs"/>
                        </a:rPr>
                        <a:t>areas within APAC</a:t>
                      </a:r>
                      <a:endParaRPr lang="en-ZA" sz="1800" dirty="0">
                        <a:solidFill>
                          <a:schemeClr val="tx1"/>
                        </a:solidFill>
                      </a:endParaRPr>
                    </a:p>
                  </a:txBody>
                  <a:tcPr/>
                </a:tc>
                <a:extLst>
                  <a:ext uri="{0D108BD9-81ED-4DB2-BD59-A6C34878D82A}">
                    <a16:rowId xmlns:a16="http://schemas.microsoft.com/office/drawing/2014/main" xmlns="" val="2486147596"/>
                  </a:ext>
                </a:extLst>
              </a:tr>
              <a:tr h="472344">
                <a:tc rowSpan="3">
                  <a:txBody>
                    <a:bodyPr/>
                    <a:lstStyle/>
                    <a:p>
                      <a:pPr algn="just"/>
                      <a:r>
                        <a:rPr lang="en-ZA" sz="1800" kern="1200" dirty="0" smtClean="0">
                          <a:solidFill>
                            <a:schemeClr val="dk1"/>
                          </a:solidFill>
                          <a:effectLst/>
                          <a:latin typeface="+mn-lt"/>
                          <a:ea typeface="+mn-ea"/>
                          <a:cs typeface="+mn-cs"/>
                        </a:rPr>
                        <a:t>Mr MW Mokwele </a:t>
                      </a:r>
                      <a:r>
                        <a:rPr lang="fr-FR" sz="1800" kern="1200" dirty="0" smtClean="0">
                          <a:solidFill>
                            <a:schemeClr val="dk1"/>
                          </a:solidFill>
                          <a:effectLst/>
                          <a:latin typeface="+mn-lt"/>
                          <a:ea typeface="+mn-ea"/>
                          <a:cs typeface="+mn-cs"/>
                        </a:rPr>
                        <a:t>- Chairperson</a:t>
                      </a:r>
                      <a:endParaRPr lang="en-ZA" sz="1800" dirty="0">
                        <a:solidFill>
                          <a:schemeClr val="tx1"/>
                        </a:solidFill>
                      </a:endParaRPr>
                    </a:p>
                  </a:txBody>
                  <a:tcPr/>
                </a:tc>
                <a:tc>
                  <a:txBody>
                    <a:bodyPr/>
                    <a:lstStyle/>
                    <a:p>
                      <a:pPr algn="just"/>
                      <a:r>
                        <a:rPr lang="en-ZA" sz="1800" dirty="0" smtClean="0">
                          <a:solidFill>
                            <a:schemeClr val="tx1"/>
                          </a:solidFill>
                        </a:rPr>
                        <a:t>Masters in Business Leadership</a:t>
                      </a:r>
                    </a:p>
                  </a:txBody>
                  <a:tcPr/>
                </a:tc>
                <a:tc>
                  <a:txBody>
                    <a:bodyPr/>
                    <a:lstStyle/>
                    <a:p>
                      <a:pPr algn="just"/>
                      <a:r>
                        <a:rPr lang="en-ZA" sz="1800" dirty="0" smtClean="0">
                          <a:solidFill>
                            <a:schemeClr val="tx1"/>
                          </a:solidFill>
                        </a:rPr>
                        <a:t>Certified Internal Auditor (IIA)</a:t>
                      </a:r>
                      <a:endParaRPr lang="en-ZA" sz="1800" dirty="0">
                        <a:solidFill>
                          <a:schemeClr val="tx1"/>
                        </a:solidFill>
                      </a:endParaRPr>
                    </a:p>
                  </a:txBody>
                  <a:tcPr/>
                </a:tc>
                <a:tc rowSpan="3">
                  <a:txBody>
                    <a:bodyPr/>
                    <a:lstStyle/>
                    <a:p>
                      <a:pPr algn="just"/>
                      <a:r>
                        <a:rPr lang="en-ZA" sz="1800" dirty="0" smtClean="0">
                          <a:solidFill>
                            <a:schemeClr val="tx1"/>
                          </a:solidFill>
                        </a:rPr>
                        <a:t>APAC Chairperson</a:t>
                      </a:r>
                    </a:p>
                    <a:p>
                      <a:pPr algn="just"/>
                      <a:r>
                        <a:rPr lang="en-ZA" sz="1800" dirty="0" smtClean="0">
                          <a:solidFill>
                            <a:schemeClr val="tx1"/>
                          </a:solidFill>
                        </a:rPr>
                        <a:t>Risk Management</a:t>
                      </a:r>
                    </a:p>
                    <a:p>
                      <a:pPr algn="just"/>
                      <a:r>
                        <a:rPr lang="en-ZA" sz="1800" dirty="0" smtClean="0">
                          <a:solidFill>
                            <a:schemeClr val="tx1"/>
                          </a:solidFill>
                        </a:rPr>
                        <a:t>Internal</a:t>
                      </a:r>
                      <a:r>
                        <a:rPr lang="en-ZA" sz="1800" baseline="0" dirty="0" smtClean="0">
                          <a:solidFill>
                            <a:schemeClr val="tx1"/>
                          </a:solidFill>
                        </a:rPr>
                        <a:t> Auditing</a:t>
                      </a:r>
                    </a:p>
                    <a:p>
                      <a:pPr algn="just"/>
                      <a:r>
                        <a:rPr lang="en-ZA" sz="1800" baseline="0" dirty="0" smtClean="0">
                          <a:solidFill>
                            <a:schemeClr val="tx1"/>
                          </a:solidFill>
                        </a:rPr>
                        <a:t>Financial Accounting</a:t>
                      </a:r>
                      <a:endParaRPr lang="en-ZA" sz="1800" dirty="0">
                        <a:solidFill>
                          <a:schemeClr val="tx1"/>
                        </a:solidFill>
                      </a:endParaRPr>
                    </a:p>
                  </a:txBody>
                  <a:tcPr/>
                </a:tc>
                <a:extLst>
                  <a:ext uri="{0D108BD9-81ED-4DB2-BD59-A6C34878D82A}">
                    <a16:rowId xmlns:a16="http://schemas.microsoft.com/office/drawing/2014/main" xmlns="" val="1615070478"/>
                  </a:ext>
                </a:extLst>
              </a:tr>
              <a:tr h="472344">
                <a:tc vMerge="1">
                  <a:txBody>
                    <a:bodyPr/>
                    <a:lstStyle/>
                    <a:p>
                      <a:pPr algn="just"/>
                      <a:endParaRPr lang="en-ZA" sz="1600" dirty="0">
                        <a:solidFill>
                          <a:schemeClr val="tx1"/>
                        </a:solidFill>
                      </a:endParaRPr>
                    </a:p>
                  </a:txBody>
                  <a:tcPr/>
                </a:tc>
                <a:tc>
                  <a:txBody>
                    <a:bodyPr/>
                    <a:lstStyle/>
                    <a:p>
                      <a:pPr algn="just"/>
                      <a:r>
                        <a:rPr lang="en-ZA" sz="1800" dirty="0" smtClean="0">
                          <a:solidFill>
                            <a:schemeClr val="tx1"/>
                          </a:solidFill>
                        </a:rPr>
                        <a:t>Bcom Honours Internal Auditing</a:t>
                      </a:r>
                      <a:endParaRPr lang="en-ZA" sz="1800" dirty="0">
                        <a:solidFill>
                          <a:schemeClr val="tx1"/>
                        </a:solidFill>
                      </a:endParaRPr>
                    </a:p>
                  </a:txBody>
                  <a:tcPr/>
                </a:tc>
                <a:tc>
                  <a:txBody>
                    <a:bodyPr/>
                    <a:lstStyle/>
                    <a:p>
                      <a:pPr algn="just"/>
                      <a:r>
                        <a:rPr lang="en-ZA" sz="1800" dirty="0" smtClean="0">
                          <a:solidFill>
                            <a:schemeClr val="tx1"/>
                          </a:solidFill>
                        </a:rPr>
                        <a:t>Certified Control Self Assessor (IIA)</a:t>
                      </a:r>
                    </a:p>
                  </a:txBody>
                  <a:tcPr/>
                </a:tc>
                <a:tc vMerge="1">
                  <a:txBody>
                    <a:bodyPr/>
                    <a:lstStyle/>
                    <a:p>
                      <a:pPr algn="just"/>
                      <a:endParaRPr lang="en-ZA" sz="1600" dirty="0">
                        <a:solidFill>
                          <a:schemeClr val="tx1"/>
                        </a:solidFill>
                      </a:endParaRPr>
                    </a:p>
                  </a:txBody>
                  <a:tcPr/>
                </a:tc>
                <a:extLst>
                  <a:ext uri="{0D108BD9-81ED-4DB2-BD59-A6C34878D82A}">
                    <a16:rowId xmlns:a16="http://schemas.microsoft.com/office/drawing/2014/main" xmlns="" val="2381810198"/>
                  </a:ext>
                </a:extLst>
              </a:tr>
              <a:tr h="870278">
                <a:tc vMerge="1">
                  <a:txBody>
                    <a:bodyPr/>
                    <a:lstStyle/>
                    <a:p>
                      <a:pPr algn="just"/>
                      <a:endParaRPr lang="en-ZA" sz="1600" dirty="0">
                        <a:solidFill>
                          <a:schemeClr val="tx1"/>
                        </a:solidFill>
                      </a:endParaRPr>
                    </a:p>
                  </a:txBody>
                  <a:tcPr/>
                </a:tc>
                <a:tc>
                  <a:txBody>
                    <a:bodyPr/>
                    <a:lstStyle/>
                    <a:p>
                      <a:pPr algn="just"/>
                      <a:r>
                        <a:rPr lang="en-ZA" sz="1800" dirty="0" smtClean="0">
                          <a:solidFill>
                            <a:schemeClr val="tx1"/>
                          </a:solidFill>
                        </a:rPr>
                        <a:t>Bcom Financial Accounting</a:t>
                      </a:r>
                      <a:endParaRPr lang="en-ZA" sz="1800" dirty="0">
                        <a:solidFill>
                          <a:schemeClr val="tx1"/>
                        </a:solidFill>
                      </a:endParaRPr>
                    </a:p>
                  </a:txBody>
                  <a:tcPr/>
                </a:tc>
                <a:tc>
                  <a:txBody>
                    <a:bodyPr/>
                    <a:lstStyle/>
                    <a:p>
                      <a:pPr algn="just"/>
                      <a:r>
                        <a:rPr lang="en-ZA" sz="1800" dirty="0" smtClean="0">
                          <a:solidFill>
                            <a:schemeClr val="tx1"/>
                          </a:solidFill>
                        </a:rPr>
                        <a:t>Certified Fraud Examiner (ACFE)</a:t>
                      </a:r>
                      <a:endParaRPr lang="en-ZA" sz="1800" dirty="0">
                        <a:solidFill>
                          <a:schemeClr val="tx1"/>
                        </a:solidFill>
                      </a:endParaRPr>
                    </a:p>
                  </a:txBody>
                  <a:tcPr/>
                </a:tc>
                <a:tc vMerge="1">
                  <a:txBody>
                    <a:bodyPr/>
                    <a:lstStyle/>
                    <a:p>
                      <a:pPr algn="just"/>
                      <a:endParaRPr lang="en-ZA" sz="1600" dirty="0">
                        <a:solidFill>
                          <a:schemeClr val="tx1"/>
                        </a:solidFill>
                      </a:endParaRPr>
                    </a:p>
                  </a:txBody>
                  <a:tcPr/>
                </a:tc>
                <a:extLst>
                  <a:ext uri="{0D108BD9-81ED-4DB2-BD59-A6C34878D82A}">
                    <a16:rowId xmlns:a16="http://schemas.microsoft.com/office/drawing/2014/main" xmlns="" val="1748179437"/>
                  </a:ext>
                </a:extLst>
              </a:tr>
            </a:tbl>
          </a:graphicData>
        </a:graphic>
      </p:graphicFrame>
    </p:spTree>
    <p:extLst>
      <p:ext uri="{BB962C8B-B14F-4D97-AF65-F5344CB8AC3E}">
        <p14:creationId xmlns:p14="http://schemas.microsoft.com/office/powerpoint/2010/main" xmlns="" val="21874035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772400" cy="1143000"/>
          </a:xfrm>
        </p:spPr>
        <p:txBody>
          <a:bodyPr/>
          <a:lstStyle/>
          <a:p>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304800" y="1780309"/>
            <a:ext cx="7772400" cy="4114800"/>
          </a:xfrm>
        </p:spPr>
        <p:txBody>
          <a:bodyPr/>
          <a:lstStyle/>
          <a:p>
            <a:pPr marL="0" indent="0">
              <a:buNone/>
            </a:pPr>
            <a:r>
              <a:rPr lang="en-ZA" b="1" dirty="0" smtClean="0"/>
              <a:t>Qualification of APAC Members</a:t>
            </a:r>
            <a:endParaRPr lang="en-ZA" b="1" dirty="0"/>
          </a:p>
          <a:p>
            <a:pPr marL="0" indent="0">
              <a:buNone/>
            </a:pPr>
            <a:endParaRPr lang="en-ZA" b="1" dirty="0" smtClean="0"/>
          </a:p>
          <a:p>
            <a:pPr marL="0" indent="0">
              <a:buNone/>
            </a:pPr>
            <a:endParaRPr lang="en-ZA" b="1" dirty="0" smtClean="0"/>
          </a:p>
          <a:p>
            <a:pPr marL="0" indent="0">
              <a:buNone/>
            </a:pPr>
            <a:endParaRPr lang="en-ZA" b="1" dirty="0"/>
          </a:p>
        </p:txBody>
      </p:sp>
      <p:graphicFrame>
        <p:nvGraphicFramePr>
          <p:cNvPr id="5" name="Table 4"/>
          <p:cNvGraphicFramePr>
            <a:graphicFrameLocks noGrp="1"/>
          </p:cNvGraphicFramePr>
          <p:nvPr>
            <p:extLst/>
          </p:nvPr>
        </p:nvGraphicFramePr>
        <p:xfrm>
          <a:off x="533400" y="2539769"/>
          <a:ext cx="8382000" cy="3581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1540147110"/>
                    </a:ext>
                  </a:extLst>
                </a:gridCol>
                <a:gridCol w="2311400">
                  <a:extLst>
                    <a:ext uri="{9D8B030D-6E8A-4147-A177-3AD203B41FA5}">
                      <a16:colId xmlns:a16="http://schemas.microsoft.com/office/drawing/2014/main" xmlns="" val="2983278147"/>
                    </a:ext>
                  </a:extLst>
                </a:gridCol>
                <a:gridCol w="2057400">
                  <a:extLst>
                    <a:ext uri="{9D8B030D-6E8A-4147-A177-3AD203B41FA5}">
                      <a16:colId xmlns:a16="http://schemas.microsoft.com/office/drawing/2014/main" xmlns="" val="2679664405"/>
                    </a:ext>
                  </a:extLst>
                </a:gridCol>
                <a:gridCol w="1981200">
                  <a:extLst>
                    <a:ext uri="{9D8B030D-6E8A-4147-A177-3AD203B41FA5}">
                      <a16:colId xmlns:a16="http://schemas.microsoft.com/office/drawing/2014/main" xmlns="" val="2590250526"/>
                    </a:ext>
                  </a:extLst>
                </a:gridCol>
              </a:tblGrid>
              <a:tr h="370840">
                <a:tc>
                  <a:txBody>
                    <a:bodyPr/>
                    <a:lstStyle/>
                    <a:p>
                      <a:pPr algn="just"/>
                      <a:r>
                        <a:rPr lang="en-ZA" sz="1800" b="1" kern="1200" dirty="0" smtClean="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smtClean="0">
                          <a:solidFill>
                            <a:schemeClr val="tx1"/>
                          </a:solidFill>
                          <a:effectLst/>
                          <a:latin typeface="+mn-lt"/>
                          <a:ea typeface="+mn-ea"/>
                          <a:cs typeface="+mn-cs"/>
                        </a:rPr>
                        <a:t>Academic</a:t>
                      </a:r>
                      <a:r>
                        <a:rPr lang="en-ZA" sz="2000" b="1" kern="1200" baseline="0" dirty="0" smtClean="0">
                          <a:solidFill>
                            <a:schemeClr val="tx1"/>
                          </a:solidFill>
                          <a:effectLst/>
                          <a:latin typeface="+mn-lt"/>
                          <a:ea typeface="+mn-ea"/>
                          <a:cs typeface="+mn-cs"/>
                        </a:rPr>
                        <a:t> </a:t>
                      </a:r>
                      <a:r>
                        <a:rPr lang="en-ZA" sz="2000" b="1" kern="1200" dirty="0" smtClean="0">
                          <a:solidFill>
                            <a:schemeClr val="tx1"/>
                          </a:solidFill>
                          <a:effectLst/>
                          <a:latin typeface="+mn-lt"/>
                          <a:ea typeface="+mn-ea"/>
                          <a:cs typeface="+mn-cs"/>
                        </a:rPr>
                        <a:t>Qualification</a:t>
                      </a:r>
                      <a:r>
                        <a:rPr lang="en-ZA" sz="2000" b="1" kern="1200" baseline="0" dirty="0" smtClean="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smtClean="0">
                          <a:solidFill>
                            <a:schemeClr val="tx1"/>
                          </a:solidFill>
                        </a:rPr>
                        <a:t>Professional Qualification</a:t>
                      </a:r>
                      <a:endParaRPr lang="en-ZA" sz="1800" dirty="0">
                        <a:solidFill>
                          <a:schemeClr val="tx1"/>
                        </a:solidFill>
                      </a:endParaRPr>
                    </a:p>
                  </a:txBody>
                  <a:tcPr/>
                </a:tc>
                <a:tc>
                  <a:txBody>
                    <a:bodyPr/>
                    <a:lstStyle/>
                    <a:p>
                      <a:pPr algn="just"/>
                      <a:r>
                        <a:rPr lang="en-ZA" sz="1800" b="1" kern="1200" dirty="0" smtClean="0">
                          <a:solidFill>
                            <a:schemeClr val="tx1"/>
                          </a:solidFill>
                          <a:effectLst/>
                          <a:latin typeface="+mn-lt"/>
                          <a:ea typeface="+mn-ea"/>
                          <a:cs typeface="+mn-cs"/>
                        </a:rPr>
                        <a:t>Specialised</a:t>
                      </a:r>
                      <a:r>
                        <a:rPr lang="en-ZA" sz="1800" b="1" kern="1200" baseline="0" dirty="0" smtClean="0">
                          <a:solidFill>
                            <a:schemeClr val="tx1"/>
                          </a:solidFill>
                          <a:effectLst/>
                          <a:latin typeface="+mn-lt"/>
                          <a:ea typeface="+mn-ea"/>
                          <a:cs typeface="+mn-cs"/>
                        </a:rPr>
                        <a:t> </a:t>
                      </a:r>
                      <a:r>
                        <a:rPr lang="en-ZA" sz="1800" b="1" kern="1200" dirty="0" smtClean="0">
                          <a:solidFill>
                            <a:schemeClr val="tx1"/>
                          </a:solidFill>
                          <a:effectLst/>
                          <a:latin typeface="+mn-lt"/>
                          <a:ea typeface="+mn-ea"/>
                          <a:cs typeface="+mn-cs"/>
                        </a:rPr>
                        <a:t>areas within APAC</a:t>
                      </a:r>
                      <a:endParaRPr lang="en-ZA" sz="1800" dirty="0">
                        <a:solidFill>
                          <a:schemeClr val="tx1"/>
                        </a:solidFill>
                      </a:endParaRPr>
                    </a:p>
                  </a:txBody>
                  <a:tcPr/>
                </a:tc>
                <a:extLst>
                  <a:ext uri="{0D108BD9-81ED-4DB2-BD59-A6C34878D82A}">
                    <a16:rowId xmlns:a16="http://schemas.microsoft.com/office/drawing/2014/main" xmlns="" val="2486147596"/>
                  </a:ext>
                </a:extLst>
              </a:tr>
              <a:tr h="370840">
                <a:tc rowSpan="4">
                  <a:txBody>
                    <a:bodyPr/>
                    <a:lstStyle/>
                    <a:p>
                      <a:pPr algn="just"/>
                      <a:r>
                        <a:rPr lang="en-ZA" sz="1800" kern="1200" dirty="0" smtClean="0">
                          <a:solidFill>
                            <a:schemeClr val="dk1"/>
                          </a:solidFill>
                          <a:effectLst/>
                          <a:latin typeface="+mn-lt"/>
                          <a:ea typeface="+mn-ea"/>
                          <a:cs typeface="+mn-cs"/>
                        </a:rPr>
                        <a:t>Ms MP Ramutsheli - Member</a:t>
                      </a:r>
                      <a:endParaRPr lang="en-ZA" sz="1800" dirty="0">
                        <a:solidFill>
                          <a:schemeClr val="tx1"/>
                        </a:solidFill>
                      </a:endParaRPr>
                    </a:p>
                  </a:txBody>
                  <a:tcPr/>
                </a:tc>
                <a:tc rowSpan="4">
                  <a:txBody>
                    <a:bodyPr/>
                    <a:lstStyle/>
                    <a:p>
                      <a:pPr algn="just"/>
                      <a:r>
                        <a:rPr lang="en-ZA" sz="1800" dirty="0" smtClean="0">
                          <a:solidFill>
                            <a:schemeClr val="tx1"/>
                          </a:solidFill>
                        </a:rPr>
                        <a:t>Masters Degree in Internal Auditing</a:t>
                      </a:r>
                    </a:p>
                    <a:p>
                      <a:pPr algn="just"/>
                      <a:endParaRPr lang="en-ZA" sz="1800" dirty="0" smtClean="0">
                        <a:solidFill>
                          <a:schemeClr val="tx1"/>
                        </a:solidFill>
                      </a:endParaRPr>
                    </a:p>
                    <a:p>
                      <a:pPr algn="just"/>
                      <a:r>
                        <a:rPr lang="en-ZA" sz="1800" dirty="0" smtClean="0">
                          <a:solidFill>
                            <a:schemeClr val="tx1"/>
                          </a:solidFill>
                        </a:rPr>
                        <a:t>BTech Internal Auditing</a:t>
                      </a:r>
                    </a:p>
                    <a:p>
                      <a:pPr algn="just"/>
                      <a:endParaRPr lang="en-ZA" sz="1800" dirty="0" smtClean="0">
                        <a:solidFill>
                          <a:schemeClr val="tx1"/>
                        </a:solidFill>
                      </a:endParaRPr>
                    </a:p>
                    <a:p>
                      <a:pPr algn="just"/>
                      <a:r>
                        <a:rPr lang="en-ZA" sz="1800" dirty="0" smtClean="0">
                          <a:solidFill>
                            <a:schemeClr val="tx1"/>
                          </a:solidFill>
                        </a:rPr>
                        <a:t>National Diploma Internal Auditors</a:t>
                      </a:r>
                      <a:endParaRPr lang="en-ZA" sz="1800" dirty="0">
                        <a:solidFill>
                          <a:schemeClr val="tx1"/>
                        </a:solidFill>
                      </a:endParaRPr>
                    </a:p>
                  </a:txBody>
                  <a:tcPr/>
                </a:tc>
                <a:tc rowSpan="4">
                  <a:txBody>
                    <a:bodyPr/>
                    <a:lstStyle/>
                    <a:p>
                      <a:pPr algn="just"/>
                      <a:r>
                        <a:rPr lang="en-ZA" sz="1800" dirty="0" smtClean="0">
                          <a:solidFill>
                            <a:schemeClr val="tx1"/>
                          </a:solidFill>
                        </a:rPr>
                        <a:t>Certified Internal Auditor</a:t>
                      </a:r>
                    </a:p>
                    <a:p>
                      <a:pPr algn="just"/>
                      <a:endParaRPr lang="en-ZA" sz="1800" dirty="0" smtClean="0">
                        <a:solidFill>
                          <a:schemeClr val="tx1"/>
                        </a:solidFill>
                      </a:endParaRPr>
                    </a:p>
                    <a:p>
                      <a:pPr algn="just"/>
                      <a:r>
                        <a:rPr lang="en-ZA" sz="1800" dirty="0" smtClean="0">
                          <a:solidFill>
                            <a:schemeClr val="tx1"/>
                          </a:solidFill>
                        </a:rPr>
                        <a:t>Certified Ethics Officer</a:t>
                      </a:r>
                      <a:endParaRPr lang="en-ZA" sz="1800" dirty="0">
                        <a:solidFill>
                          <a:schemeClr val="tx1"/>
                        </a:solidFill>
                      </a:endParaRPr>
                    </a:p>
                  </a:txBody>
                  <a:tcPr/>
                </a:tc>
                <a:tc>
                  <a:txBody>
                    <a:bodyPr/>
                    <a:lstStyle/>
                    <a:p>
                      <a:pPr algn="just"/>
                      <a:r>
                        <a:rPr lang="en-ZA" sz="1800" dirty="0" smtClean="0">
                          <a:solidFill>
                            <a:schemeClr val="tx1"/>
                          </a:solidFill>
                        </a:rPr>
                        <a:t>Internal Auditing</a:t>
                      </a:r>
                      <a:endParaRPr lang="en-ZA" sz="1800" dirty="0">
                        <a:solidFill>
                          <a:schemeClr val="tx1"/>
                        </a:solidFill>
                      </a:endParaRPr>
                    </a:p>
                  </a:txBody>
                  <a:tcPr/>
                </a:tc>
                <a:extLst>
                  <a:ext uri="{0D108BD9-81ED-4DB2-BD59-A6C34878D82A}">
                    <a16:rowId xmlns:a16="http://schemas.microsoft.com/office/drawing/2014/main" xmlns="" val="1615070478"/>
                  </a:ext>
                </a:extLst>
              </a:tr>
              <a:tr h="370840">
                <a:tc vMerge="1">
                  <a:txBody>
                    <a:bodyPr/>
                    <a:lstStyle/>
                    <a:p>
                      <a:endParaRPr lang="en-ZA" dirty="0"/>
                    </a:p>
                  </a:txBody>
                  <a:tcPr/>
                </a:tc>
                <a:tc vMerge="1">
                  <a:txBody>
                    <a:bodyPr/>
                    <a:lstStyle/>
                    <a:p>
                      <a:endParaRPr lang="en-ZA" dirty="0"/>
                    </a:p>
                  </a:txBody>
                  <a:tcPr/>
                </a:tc>
                <a:tc vMerge="1">
                  <a:txBody>
                    <a:bodyPr/>
                    <a:lstStyle/>
                    <a:p>
                      <a:pPr algn="just"/>
                      <a:endParaRPr lang="en-ZA" sz="1600" dirty="0">
                        <a:solidFill>
                          <a:schemeClr val="tx1"/>
                        </a:solidFill>
                      </a:endParaRPr>
                    </a:p>
                  </a:txBody>
                  <a:tcPr/>
                </a:tc>
                <a:tc>
                  <a:txBody>
                    <a:bodyPr/>
                    <a:lstStyle/>
                    <a:p>
                      <a:pPr algn="just"/>
                      <a:r>
                        <a:rPr lang="en-ZA" sz="1800" dirty="0" smtClean="0">
                          <a:solidFill>
                            <a:schemeClr val="tx1"/>
                          </a:solidFill>
                        </a:rPr>
                        <a:t>Performance Management </a:t>
                      </a:r>
                      <a:endParaRPr lang="en-ZA" sz="1800" dirty="0">
                        <a:solidFill>
                          <a:schemeClr val="tx1"/>
                        </a:solidFill>
                      </a:endParaRPr>
                    </a:p>
                  </a:txBody>
                  <a:tcPr/>
                </a:tc>
                <a:extLst>
                  <a:ext uri="{0D108BD9-81ED-4DB2-BD59-A6C34878D82A}">
                    <a16:rowId xmlns:a16="http://schemas.microsoft.com/office/drawing/2014/main" xmlns="" val="2381810198"/>
                  </a:ext>
                </a:extLst>
              </a:tr>
              <a:tr h="538711">
                <a:tc vMerge="1">
                  <a:txBody>
                    <a:bodyPr/>
                    <a:lstStyle/>
                    <a:p>
                      <a:pPr algn="just"/>
                      <a:endParaRPr lang="en-ZA" sz="1600" dirty="0">
                        <a:solidFill>
                          <a:schemeClr val="tx1"/>
                        </a:solidFill>
                      </a:endParaRPr>
                    </a:p>
                  </a:txBody>
                  <a:tcPr/>
                </a:tc>
                <a:tc vMerge="1">
                  <a:txBody>
                    <a:bodyPr/>
                    <a:lstStyle/>
                    <a:p>
                      <a:pPr algn="just"/>
                      <a:endParaRPr lang="en-ZA" sz="1600" dirty="0">
                        <a:solidFill>
                          <a:schemeClr val="tx1"/>
                        </a:solidFill>
                      </a:endParaRPr>
                    </a:p>
                  </a:txBody>
                  <a:tcPr/>
                </a:tc>
                <a:tc vMerge="1">
                  <a:txBody>
                    <a:bodyPr/>
                    <a:lstStyle/>
                    <a:p>
                      <a:pPr algn="just"/>
                      <a:endParaRPr lang="en-ZA" sz="1600" dirty="0">
                        <a:solidFill>
                          <a:schemeClr val="tx1"/>
                        </a:solidFill>
                      </a:endParaRPr>
                    </a:p>
                  </a:txBody>
                  <a:tcPr/>
                </a:tc>
                <a:tc>
                  <a:txBody>
                    <a:bodyPr/>
                    <a:lstStyle/>
                    <a:p>
                      <a:pPr algn="just"/>
                      <a:r>
                        <a:rPr lang="en-ZA" sz="1800" dirty="0" smtClean="0">
                          <a:solidFill>
                            <a:schemeClr val="tx1"/>
                          </a:solidFill>
                        </a:rPr>
                        <a:t>Chairperson of ICT Governance Committee</a:t>
                      </a:r>
                      <a:endParaRPr lang="en-ZA" sz="1800" dirty="0">
                        <a:solidFill>
                          <a:schemeClr val="tx1"/>
                        </a:solidFill>
                      </a:endParaRPr>
                    </a:p>
                  </a:txBody>
                  <a:tcPr/>
                </a:tc>
                <a:extLst>
                  <a:ext uri="{0D108BD9-81ED-4DB2-BD59-A6C34878D82A}">
                    <a16:rowId xmlns:a16="http://schemas.microsoft.com/office/drawing/2014/main" xmlns="" val="1748179437"/>
                  </a:ext>
                </a:extLst>
              </a:tr>
              <a:tr h="741680">
                <a:tc vMerge="1">
                  <a:txBody>
                    <a:bodyPr/>
                    <a:lstStyle/>
                    <a:p>
                      <a:pPr algn="just"/>
                      <a:endParaRPr lang="en-ZA" sz="1600" dirty="0">
                        <a:solidFill>
                          <a:schemeClr val="tx1"/>
                        </a:solidFill>
                      </a:endParaRPr>
                    </a:p>
                  </a:txBody>
                  <a:tcPr/>
                </a:tc>
                <a:tc vMerge="1">
                  <a:txBody>
                    <a:bodyPr/>
                    <a:lstStyle/>
                    <a:p>
                      <a:pPr algn="just"/>
                      <a:endParaRPr lang="en-ZA" sz="1600" dirty="0">
                        <a:solidFill>
                          <a:schemeClr val="tx1"/>
                        </a:solidFill>
                      </a:endParaRPr>
                    </a:p>
                  </a:txBody>
                  <a:tcPr/>
                </a:tc>
                <a:tc vMerge="1">
                  <a:txBody>
                    <a:bodyPr/>
                    <a:lstStyle/>
                    <a:p>
                      <a:pPr algn="just"/>
                      <a:endParaRPr lang="en-ZA" sz="1600" dirty="0">
                        <a:solidFill>
                          <a:schemeClr val="tx1"/>
                        </a:solidFill>
                      </a:endParaRPr>
                    </a:p>
                  </a:txBody>
                  <a:tcPr/>
                </a:tc>
                <a:tc>
                  <a:txBody>
                    <a:bodyPr/>
                    <a:lstStyle/>
                    <a:p>
                      <a:pPr algn="just"/>
                      <a:r>
                        <a:rPr lang="en-ZA" sz="1800" dirty="0" smtClean="0">
                          <a:solidFill>
                            <a:schemeClr val="tx1"/>
                          </a:solidFill>
                        </a:rPr>
                        <a:t>Risk Management</a:t>
                      </a:r>
                      <a:endParaRPr lang="en-ZA" sz="1800" dirty="0">
                        <a:solidFill>
                          <a:schemeClr val="tx1"/>
                        </a:solidFill>
                      </a:endParaRPr>
                    </a:p>
                  </a:txBody>
                  <a:tcPr/>
                </a:tc>
                <a:extLst>
                  <a:ext uri="{0D108BD9-81ED-4DB2-BD59-A6C34878D82A}">
                    <a16:rowId xmlns:a16="http://schemas.microsoft.com/office/drawing/2014/main" xmlns="" val="359620553"/>
                  </a:ext>
                </a:extLst>
              </a:tr>
            </a:tbl>
          </a:graphicData>
        </a:graphic>
      </p:graphicFrame>
    </p:spTree>
    <p:extLst>
      <p:ext uri="{BB962C8B-B14F-4D97-AF65-F5344CB8AC3E}">
        <p14:creationId xmlns:p14="http://schemas.microsoft.com/office/powerpoint/2010/main" xmlns="" val="23949880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772400" cy="1143000"/>
          </a:xfrm>
        </p:spPr>
        <p:txBody>
          <a:bodyPr/>
          <a:lstStyle/>
          <a:p>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304800" y="1780309"/>
            <a:ext cx="7772400" cy="4114800"/>
          </a:xfrm>
        </p:spPr>
        <p:txBody>
          <a:bodyPr/>
          <a:lstStyle/>
          <a:p>
            <a:pPr marL="0" indent="0">
              <a:buNone/>
            </a:pPr>
            <a:r>
              <a:rPr lang="en-ZA" b="1" dirty="0" smtClean="0"/>
              <a:t>Qualification of APAC Members</a:t>
            </a:r>
            <a:endParaRPr lang="en-ZA" b="1" dirty="0"/>
          </a:p>
          <a:p>
            <a:pPr marL="0" indent="0">
              <a:buNone/>
            </a:pPr>
            <a:endParaRPr lang="en-ZA" b="1" dirty="0" smtClean="0"/>
          </a:p>
          <a:p>
            <a:pPr marL="0" indent="0">
              <a:buNone/>
            </a:pPr>
            <a:endParaRPr lang="en-ZA" b="1" dirty="0" smtClean="0"/>
          </a:p>
          <a:p>
            <a:pPr marL="0" indent="0">
              <a:buNone/>
            </a:pPr>
            <a:endParaRPr lang="en-ZA" b="1" dirty="0"/>
          </a:p>
        </p:txBody>
      </p:sp>
      <p:graphicFrame>
        <p:nvGraphicFramePr>
          <p:cNvPr id="5" name="Table 4"/>
          <p:cNvGraphicFramePr>
            <a:graphicFrameLocks noGrp="1"/>
          </p:cNvGraphicFramePr>
          <p:nvPr>
            <p:extLst/>
          </p:nvPr>
        </p:nvGraphicFramePr>
        <p:xfrm>
          <a:off x="533400" y="2539769"/>
          <a:ext cx="8382000" cy="332255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1540147110"/>
                    </a:ext>
                  </a:extLst>
                </a:gridCol>
                <a:gridCol w="2311400">
                  <a:extLst>
                    <a:ext uri="{9D8B030D-6E8A-4147-A177-3AD203B41FA5}">
                      <a16:colId xmlns:a16="http://schemas.microsoft.com/office/drawing/2014/main" xmlns="" val="2983278147"/>
                    </a:ext>
                  </a:extLst>
                </a:gridCol>
                <a:gridCol w="1752600">
                  <a:extLst>
                    <a:ext uri="{9D8B030D-6E8A-4147-A177-3AD203B41FA5}">
                      <a16:colId xmlns:a16="http://schemas.microsoft.com/office/drawing/2014/main" xmlns="" val="2679664405"/>
                    </a:ext>
                  </a:extLst>
                </a:gridCol>
                <a:gridCol w="2286000">
                  <a:extLst>
                    <a:ext uri="{9D8B030D-6E8A-4147-A177-3AD203B41FA5}">
                      <a16:colId xmlns:a16="http://schemas.microsoft.com/office/drawing/2014/main" xmlns="" val="2590250526"/>
                    </a:ext>
                  </a:extLst>
                </a:gridCol>
              </a:tblGrid>
              <a:tr h="370840">
                <a:tc>
                  <a:txBody>
                    <a:bodyPr/>
                    <a:lstStyle/>
                    <a:p>
                      <a:pPr algn="just"/>
                      <a:r>
                        <a:rPr lang="en-ZA" sz="1800" b="1" kern="1200" dirty="0" smtClean="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smtClean="0">
                          <a:solidFill>
                            <a:schemeClr val="tx1"/>
                          </a:solidFill>
                          <a:effectLst/>
                          <a:latin typeface="+mn-lt"/>
                          <a:ea typeface="+mn-ea"/>
                          <a:cs typeface="+mn-cs"/>
                        </a:rPr>
                        <a:t>Academic</a:t>
                      </a:r>
                      <a:r>
                        <a:rPr lang="en-ZA" sz="2000" b="1" kern="1200" baseline="0" dirty="0" smtClean="0">
                          <a:solidFill>
                            <a:schemeClr val="tx1"/>
                          </a:solidFill>
                          <a:effectLst/>
                          <a:latin typeface="+mn-lt"/>
                          <a:ea typeface="+mn-ea"/>
                          <a:cs typeface="+mn-cs"/>
                        </a:rPr>
                        <a:t> </a:t>
                      </a:r>
                      <a:r>
                        <a:rPr lang="en-ZA" sz="2000" b="1" kern="1200" dirty="0" smtClean="0">
                          <a:solidFill>
                            <a:schemeClr val="tx1"/>
                          </a:solidFill>
                          <a:effectLst/>
                          <a:latin typeface="+mn-lt"/>
                          <a:ea typeface="+mn-ea"/>
                          <a:cs typeface="+mn-cs"/>
                        </a:rPr>
                        <a:t>Qualification</a:t>
                      </a:r>
                      <a:r>
                        <a:rPr lang="en-ZA" sz="2000" b="1" kern="1200" baseline="0" dirty="0" smtClean="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smtClean="0">
                          <a:solidFill>
                            <a:schemeClr val="tx1"/>
                          </a:solidFill>
                        </a:rPr>
                        <a:t>Professional Qualification</a:t>
                      </a:r>
                      <a:endParaRPr lang="en-ZA" sz="1800" dirty="0">
                        <a:solidFill>
                          <a:schemeClr val="tx1"/>
                        </a:solidFill>
                      </a:endParaRPr>
                    </a:p>
                  </a:txBody>
                  <a:tcPr/>
                </a:tc>
                <a:tc>
                  <a:txBody>
                    <a:bodyPr/>
                    <a:lstStyle/>
                    <a:p>
                      <a:pPr algn="just"/>
                      <a:r>
                        <a:rPr lang="en-ZA" sz="1800" b="1" kern="1200" dirty="0" smtClean="0">
                          <a:solidFill>
                            <a:schemeClr val="tx1"/>
                          </a:solidFill>
                          <a:effectLst/>
                          <a:latin typeface="+mn-lt"/>
                          <a:ea typeface="+mn-ea"/>
                          <a:cs typeface="+mn-cs"/>
                        </a:rPr>
                        <a:t>Specialised</a:t>
                      </a:r>
                      <a:r>
                        <a:rPr lang="en-ZA" sz="1800" b="1" kern="1200" baseline="0" dirty="0" smtClean="0">
                          <a:solidFill>
                            <a:schemeClr val="tx1"/>
                          </a:solidFill>
                          <a:effectLst/>
                          <a:latin typeface="+mn-lt"/>
                          <a:ea typeface="+mn-ea"/>
                          <a:cs typeface="+mn-cs"/>
                        </a:rPr>
                        <a:t> </a:t>
                      </a:r>
                      <a:r>
                        <a:rPr lang="en-ZA" sz="1800" b="1" kern="1200" dirty="0" smtClean="0">
                          <a:solidFill>
                            <a:schemeClr val="tx1"/>
                          </a:solidFill>
                          <a:effectLst/>
                          <a:latin typeface="+mn-lt"/>
                          <a:ea typeface="+mn-ea"/>
                          <a:cs typeface="+mn-cs"/>
                        </a:rPr>
                        <a:t>areas within APAC</a:t>
                      </a:r>
                      <a:endParaRPr lang="en-ZA" sz="1800" dirty="0">
                        <a:solidFill>
                          <a:schemeClr val="tx1"/>
                        </a:solidFill>
                      </a:endParaRPr>
                    </a:p>
                  </a:txBody>
                  <a:tcPr/>
                </a:tc>
                <a:extLst>
                  <a:ext uri="{0D108BD9-81ED-4DB2-BD59-A6C34878D82A}">
                    <a16:rowId xmlns:a16="http://schemas.microsoft.com/office/drawing/2014/main" xmlns="" val="2486147596"/>
                  </a:ext>
                </a:extLst>
              </a:tr>
              <a:tr h="370840">
                <a:tc rowSpan="4">
                  <a:txBody>
                    <a:bodyPr/>
                    <a:lstStyle/>
                    <a:p>
                      <a:pPr algn="just"/>
                      <a:r>
                        <a:rPr lang="en-ZA" sz="1800" kern="1200" dirty="0" smtClean="0">
                          <a:solidFill>
                            <a:schemeClr val="dk1"/>
                          </a:solidFill>
                          <a:effectLst/>
                          <a:latin typeface="+mn-lt"/>
                          <a:ea typeface="+mn-ea"/>
                          <a:cs typeface="+mn-cs"/>
                        </a:rPr>
                        <a:t>Mr MF Kekana - Member</a:t>
                      </a:r>
                      <a:endParaRPr lang="en-ZA" sz="1800" dirty="0">
                        <a:solidFill>
                          <a:schemeClr val="tx1"/>
                        </a:solidFill>
                      </a:endParaRPr>
                    </a:p>
                  </a:txBody>
                  <a:tcPr/>
                </a:tc>
                <a:tc>
                  <a:txBody>
                    <a:bodyPr/>
                    <a:lstStyle/>
                    <a:p>
                      <a:pPr algn="just"/>
                      <a:r>
                        <a:rPr lang="en-ZA" sz="1800" dirty="0" smtClean="0">
                          <a:solidFill>
                            <a:schemeClr val="tx1"/>
                          </a:solidFill>
                        </a:rPr>
                        <a:t>Bcom</a:t>
                      </a:r>
                      <a:r>
                        <a:rPr lang="en-ZA" sz="1800" baseline="0" dirty="0" smtClean="0">
                          <a:solidFill>
                            <a:schemeClr val="tx1"/>
                          </a:solidFill>
                        </a:rPr>
                        <a:t> Accounting Honours/CTA</a:t>
                      </a:r>
                    </a:p>
                  </a:txBody>
                  <a:tcPr/>
                </a:tc>
                <a:tc rowSpan="4">
                  <a:txBody>
                    <a:bodyPr/>
                    <a:lstStyle/>
                    <a:p>
                      <a:pPr algn="just"/>
                      <a:r>
                        <a:rPr lang="en-ZA" sz="1800" dirty="0" smtClean="0">
                          <a:solidFill>
                            <a:schemeClr val="tx1"/>
                          </a:solidFill>
                        </a:rPr>
                        <a:t>Chartered Accountant (SA)</a:t>
                      </a:r>
                      <a:endParaRPr lang="en-ZA" sz="1800" dirty="0">
                        <a:solidFill>
                          <a:schemeClr val="tx1"/>
                        </a:solidFill>
                      </a:endParaRPr>
                    </a:p>
                  </a:txBody>
                  <a:tcPr/>
                </a:tc>
                <a:tc>
                  <a:txBody>
                    <a:bodyPr/>
                    <a:lstStyle/>
                    <a:p>
                      <a:pPr algn="just"/>
                      <a:r>
                        <a:rPr lang="en-ZA" sz="1800" dirty="0" smtClean="0">
                          <a:solidFill>
                            <a:schemeClr val="tx1"/>
                          </a:solidFill>
                        </a:rPr>
                        <a:t>Accounting and Auditing</a:t>
                      </a:r>
                      <a:endParaRPr lang="en-ZA" sz="1800" dirty="0">
                        <a:solidFill>
                          <a:schemeClr val="tx1"/>
                        </a:solidFill>
                      </a:endParaRPr>
                    </a:p>
                  </a:txBody>
                  <a:tcPr/>
                </a:tc>
                <a:extLst>
                  <a:ext uri="{0D108BD9-81ED-4DB2-BD59-A6C34878D82A}">
                    <a16:rowId xmlns:a16="http://schemas.microsoft.com/office/drawing/2014/main" xmlns="" val="1615070478"/>
                  </a:ext>
                </a:extLst>
              </a:tr>
              <a:tr h="370840">
                <a:tc vMerge="1">
                  <a:txBody>
                    <a:bodyPr/>
                    <a:lstStyle/>
                    <a:p>
                      <a:endParaRPr lang="en-ZA" sz="2000" dirty="0"/>
                    </a:p>
                  </a:txBody>
                  <a:tcPr/>
                </a:tc>
                <a:tc>
                  <a:txBody>
                    <a:bodyPr/>
                    <a:lstStyle/>
                    <a:p>
                      <a:r>
                        <a:rPr lang="en-ZA" sz="2000" dirty="0" err="1" smtClean="0"/>
                        <a:t>BCompt</a:t>
                      </a:r>
                      <a:r>
                        <a:rPr lang="en-ZA" sz="2000" baseline="0" dirty="0" smtClean="0"/>
                        <a:t> Accounting</a:t>
                      </a:r>
                      <a:endParaRPr lang="en-ZA" sz="2000" dirty="0"/>
                    </a:p>
                  </a:txBody>
                  <a:tcPr/>
                </a:tc>
                <a:tc vMerge="1">
                  <a:txBody>
                    <a:bodyPr/>
                    <a:lstStyle/>
                    <a:p>
                      <a:pPr algn="just"/>
                      <a:endParaRPr lang="en-ZA" sz="1800" dirty="0">
                        <a:solidFill>
                          <a:schemeClr val="tx1"/>
                        </a:solidFill>
                      </a:endParaRPr>
                    </a:p>
                  </a:txBody>
                  <a:tcPr/>
                </a:tc>
                <a:tc>
                  <a:txBody>
                    <a:bodyPr/>
                    <a:lstStyle/>
                    <a:p>
                      <a:pPr algn="just"/>
                      <a:r>
                        <a:rPr lang="en-ZA" sz="1800" dirty="0" smtClean="0">
                          <a:solidFill>
                            <a:schemeClr val="tx1"/>
                          </a:solidFill>
                        </a:rPr>
                        <a:t>Tax</a:t>
                      </a:r>
                      <a:endParaRPr lang="en-ZA" sz="1800" dirty="0">
                        <a:solidFill>
                          <a:schemeClr val="tx1"/>
                        </a:solidFill>
                      </a:endParaRPr>
                    </a:p>
                  </a:txBody>
                  <a:tcPr/>
                </a:tc>
                <a:extLst>
                  <a:ext uri="{0D108BD9-81ED-4DB2-BD59-A6C34878D82A}">
                    <a16:rowId xmlns:a16="http://schemas.microsoft.com/office/drawing/2014/main" xmlns="" val="2381810198"/>
                  </a:ext>
                </a:extLst>
              </a:tr>
              <a:tr h="538711">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r>
                        <a:rPr lang="en-ZA" sz="1800" dirty="0" smtClean="0">
                          <a:solidFill>
                            <a:schemeClr val="tx1"/>
                          </a:solidFill>
                        </a:rPr>
                        <a:t>Advisory </a:t>
                      </a:r>
                      <a:endParaRPr lang="en-ZA" sz="1800" dirty="0">
                        <a:solidFill>
                          <a:schemeClr val="tx1"/>
                        </a:solidFill>
                      </a:endParaRPr>
                    </a:p>
                  </a:txBody>
                  <a:tcPr/>
                </a:tc>
                <a:extLst>
                  <a:ext uri="{0D108BD9-81ED-4DB2-BD59-A6C34878D82A}">
                    <a16:rowId xmlns:a16="http://schemas.microsoft.com/office/drawing/2014/main" xmlns="" val="1748179437"/>
                  </a:ext>
                </a:extLst>
              </a:tr>
              <a:tr h="741680">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r>
                        <a:rPr lang="en-ZA" sz="1800" dirty="0" smtClean="0">
                          <a:solidFill>
                            <a:schemeClr val="tx1"/>
                          </a:solidFill>
                        </a:rPr>
                        <a:t>Financial Management</a:t>
                      </a:r>
                      <a:endParaRPr lang="en-ZA" sz="1800" dirty="0">
                        <a:solidFill>
                          <a:schemeClr val="tx1"/>
                        </a:solidFill>
                      </a:endParaRPr>
                    </a:p>
                  </a:txBody>
                  <a:tcPr/>
                </a:tc>
                <a:extLst>
                  <a:ext uri="{0D108BD9-81ED-4DB2-BD59-A6C34878D82A}">
                    <a16:rowId xmlns:a16="http://schemas.microsoft.com/office/drawing/2014/main" xmlns="" val="359620553"/>
                  </a:ext>
                </a:extLst>
              </a:tr>
            </a:tbl>
          </a:graphicData>
        </a:graphic>
      </p:graphicFrame>
    </p:spTree>
    <p:extLst>
      <p:ext uri="{BB962C8B-B14F-4D97-AF65-F5344CB8AC3E}">
        <p14:creationId xmlns:p14="http://schemas.microsoft.com/office/powerpoint/2010/main" xmlns="" val="11588300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772400" cy="1143000"/>
          </a:xfrm>
        </p:spPr>
        <p:txBody>
          <a:bodyPr/>
          <a:lstStyle/>
          <a:p>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304800" y="1780309"/>
            <a:ext cx="7772400" cy="4114800"/>
          </a:xfrm>
        </p:spPr>
        <p:txBody>
          <a:bodyPr/>
          <a:lstStyle/>
          <a:p>
            <a:pPr marL="0" indent="0">
              <a:buNone/>
            </a:pPr>
            <a:r>
              <a:rPr lang="en-ZA" b="1" dirty="0" smtClean="0"/>
              <a:t>Qualification of APAC Members</a:t>
            </a:r>
            <a:endParaRPr lang="en-ZA" b="1" dirty="0"/>
          </a:p>
          <a:p>
            <a:pPr marL="0" indent="0">
              <a:buNone/>
            </a:pPr>
            <a:endParaRPr lang="en-ZA" b="1" dirty="0" smtClean="0"/>
          </a:p>
          <a:p>
            <a:pPr marL="0" indent="0">
              <a:buNone/>
            </a:pPr>
            <a:endParaRPr lang="en-ZA" b="1" dirty="0" smtClean="0"/>
          </a:p>
          <a:p>
            <a:pPr marL="0" indent="0">
              <a:buNone/>
            </a:pPr>
            <a:endParaRPr lang="en-ZA" b="1" dirty="0"/>
          </a:p>
        </p:txBody>
      </p:sp>
      <p:graphicFrame>
        <p:nvGraphicFramePr>
          <p:cNvPr id="5" name="Table 4"/>
          <p:cNvGraphicFramePr>
            <a:graphicFrameLocks noGrp="1"/>
          </p:cNvGraphicFramePr>
          <p:nvPr>
            <p:extLst/>
          </p:nvPr>
        </p:nvGraphicFramePr>
        <p:xfrm>
          <a:off x="533400" y="2539769"/>
          <a:ext cx="8382000" cy="4185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1540147110"/>
                    </a:ext>
                  </a:extLst>
                </a:gridCol>
                <a:gridCol w="1930400">
                  <a:extLst>
                    <a:ext uri="{9D8B030D-6E8A-4147-A177-3AD203B41FA5}">
                      <a16:colId xmlns:a16="http://schemas.microsoft.com/office/drawing/2014/main" xmlns="" val="2983278147"/>
                    </a:ext>
                  </a:extLst>
                </a:gridCol>
                <a:gridCol w="1828800">
                  <a:extLst>
                    <a:ext uri="{9D8B030D-6E8A-4147-A177-3AD203B41FA5}">
                      <a16:colId xmlns:a16="http://schemas.microsoft.com/office/drawing/2014/main" xmlns="" val="2679664405"/>
                    </a:ext>
                  </a:extLst>
                </a:gridCol>
                <a:gridCol w="2590800">
                  <a:extLst>
                    <a:ext uri="{9D8B030D-6E8A-4147-A177-3AD203B41FA5}">
                      <a16:colId xmlns:a16="http://schemas.microsoft.com/office/drawing/2014/main" xmlns="" val="2590250526"/>
                    </a:ext>
                  </a:extLst>
                </a:gridCol>
              </a:tblGrid>
              <a:tr h="370840">
                <a:tc>
                  <a:txBody>
                    <a:bodyPr/>
                    <a:lstStyle/>
                    <a:p>
                      <a:pPr algn="just"/>
                      <a:r>
                        <a:rPr lang="en-ZA" sz="1800" b="1" kern="1200" dirty="0" smtClean="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smtClean="0">
                          <a:solidFill>
                            <a:schemeClr val="tx1"/>
                          </a:solidFill>
                          <a:effectLst/>
                          <a:latin typeface="+mn-lt"/>
                          <a:ea typeface="+mn-ea"/>
                          <a:cs typeface="+mn-cs"/>
                        </a:rPr>
                        <a:t>Academic</a:t>
                      </a:r>
                      <a:r>
                        <a:rPr lang="en-ZA" sz="2000" b="1" kern="1200" baseline="0" dirty="0" smtClean="0">
                          <a:solidFill>
                            <a:schemeClr val="tx1"/>
                          </a:solidFill>
                          <a:effectLst/>
                          <a:latin typeface="+mn-lt"/>
                          <a:ea typeface="+mn-ea"/>
                          <a:cs typeface="+mn-cs"/>
                        </a:rPr>
                        <a:t> </a:t>
                      </a:r>
                      <a:r>
                        <a:rPr lang="en-ZA" sz="2000" b="1" kern="1200" dirty="0" smtClean="0">
                          <a:solidFill>
                            <a:schemeClr val="tx1"/>
                          </a:solidFill>
                          <a:effectLst/>
                          <a:latin typeface="+mn-lt"/>
                          <a:ea typeface="+mn-ea"/>
                          <a:cs typeface="+mn-cs"/>
                        </a:rPr>
                        <a:t>Qualification</a:t>
                      </a:r>
                      <a:r>
                        <a:rPr lang="en-ZA" sz="2000" b="1" kern="1200" baseline="0" dirty="0" smtClean="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smtClean="0">
                          <a:solidFill>
                            <a:schemeClr val="tx1"/>
                          </a:solidFill>
                        </a:rPr>
                        <a:t>Professional Qualification</a:t>
                      </a:r>
                      <a:endParaRPr lang="en-ZA" sz="1800" dirty="0">
                        <a:solidFill>
                          <a:schemeClr val="tx1"/>
                        </a:solidFill>
                      </a:endParaRPr>
                    </a:p>
                  </a:txBody>
                  <a:tcPr/>
                </a:tc>
                <a:tc>
                  <a:txBody>
                    <a:bodyPr/>
                    <a:lstStyle/>
                    <a:p>
                      <a:pPr algn="just"/>
                      <a:r>
                        <a:rPr lang="en-ZA" sz="2000" b="1" kern="1200" dirty="0" smtClean="0">
                          <a:solidFill>
                            <a:schemeClr val="tx1"/>
                          </a:solidFill>
                          <a:effectLst/>
                          <a:latin typeface="+mn-lt"/>
                          <a:ea typeface="+mn-ea"/>
                          <a:cs typeface="+mn-cs"/>
                        </a:rPr>
                        <a:t>Specialised</a:t>
                      </a:r>
                      <a:r>
                        <a:rPr lang="en-ZA" sz="2000" b="1" kern="1200" baseline="0" dirty="0" smtClean="0">
                          <a:solidFill>
                            <a:schemeClr val="tx1"/>
                          </a:solidFill>
                          <a:effectLst/>
                          <a:latin typeface="+mn-lt"/>
                          <a:ea typeface="+mn-ea"/>
                          <a:cs typeface="+mn-cs"/>
                        </a:rPr>
                        <a:t> </a:t>
                      </a:r>
                      <a:r>
                        <a:rPr lang="en-ZA" sz="2000" b="1" kern="1200" dirty="0" smtClean="0">
                          <a:solidFill>
                            <a:schemeClr val="tx1"/>
                          </a:solidFill>
                          <a:effectLst/>
                          <a:latin typeface="+mn-lt"/>
                          <a:ea typeface="+mn-ea"/>
                          <a:cs typeface="+mn-cs"/>
                        </a:rPr>
                        <a:t>areas within APAC</a:t>
                      </a:r>
                      <a:endParaRPr lang="en-ZA" sz="1800" dirty="0">
                        <a:solidFill>
                          <a:schemeClr val="tx1"/>
                        </a:solidFill>
                      </a:endParaRPr>
                    </a:p>
                  </a:txBody>
                  <a:tcPr/>
                </a:tc>
                <a:extLst>
                  <a:ext uri="{0D108BD9-81ED-4DB2-BD59-A6C34878D82A}">
                    <a16:rowId xmlns:a16="http://schemas.microsoft.com/office/drawing/2014/main" xmlns="" val="2486147596"/>
                  </a:ext>
                </a:extLst>
              </a:tr>
              <a:tr h="370840">
                <a:tc row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mn-lt"/>
                          <a:ea typeface="+mn-ea"/>
                          <a:cs typeface="+mn-cs"/>
                        </a:rPr>
                        <a:t>Ms JM Mabuza - Member </a:t>
                      </a:r>
                      <a:endParaRPr lang="en-ZA" sz="1800" dirty="0" smtClean="0">
                        <a:solidFill>
                          <a:schemeClr val="tx1"/>
                        </a:solidFill>
                      </a:endParaRPr>
                    </a:p>
                  </a:txBody>
                  <a:tcPr/>
                </a:tc>
                <a:tc>
                  <a:txBody>
                    <a:bodyPr/>
                    <a:lstStyle/>
                    <a:p>
                      <a:pPr algn="just"/>
                      <a:r>
                        <a:rPr lang="en-ZA" sz="1800" dirty="0" smtClean="0">
                          <a:solidFill>
                            <a:schemeClr val="tx1"/>
                          </a:solidFill>
                        </a:rPr>
                        <a:t>B Luris Law Degree</a:t>
                      </a:r>
                      <a:endParaRPr lang="en-ZA" sz="1800" dirty="0">
                        <a:solidFill>
                          <a:schemeClr val="tx1"/>
                        </a:solidFill>
                      </a:endParaRPr>
                    </a:p>
                  </a:txBody>
                  <a:tcPr/>
                </a:tc>
                <a:tc rowSpan="5">
                  <a:txBody>
                    <a:bodyPr/>
                    <a:lstStyle/>
                    <a:p>
                      <a:pPr algn="just"/>
                      <a:r>
                        <a:rPr lang="en-ZA" sz="1800" dirty="0" smtClean="0">
                          <a:solidFill>
                            <a:schemeClr val="tx1"/>
                          </a:solidFill>
                        </a:rPr>
                        <a:t>LLB</a:t>
                      </a:r>
                      <a:endParaRPr lang="en-ZA" sz="1800" dirty="0">
                        <a:solidFill>
                          <a:schemeClr val="tx1"/>
                        </a:solidFill>
                      </a:endParaRPr>
                    </a:p>
                  </a:txBody>
                  <a:tcPr/>
                </a:tc>
                <a:tc>
                  <a:txBody>
                    <a:bodyPr/>
                    <a:lstStyle/>
                    <a:p>
                      <a:pPr algn="just"/>
                      <a:r>
                        <a:rPr lang="en-ZA" sz="1800" dirty="0" smtClean="0">
                          <a:solidFill>
                            <a:schemeClr val="tx1"/>
                          </a:solidFill>
                        </a:rPr>
                        <a:t>Litigation</a:t>
                      </a:r>
                      <a:r>
                        <a:rPr lang="en-ZA" sz="1800" baseline="0" dirty="0" smtClean="0">
                          <a:solidFill>
                            <a:schemeClr val="tx1"/>
                          </a:solidFill>
                        </a:rPr>
                        <a:t> drafting and interpretation of statutes</a:t>
                      </a:r>
                      <a:endParaRPr lang="en-ZA" sz="1800" dirty="0">
                        <a:solidFill>
                          <a:schemeClr val="tx1"/>
                        </a:solidFill>
                      </a:endParaRPr>
                    </a:p>
                  </a:txBody>
                  <a:tcPr/>
                </a:tc>
                <a:extLst>
                  <a:ext uri="{0D108BD9-81ED-4DB2-BD59-A6C34878D82A}">
                    <a16:rowId xmlns:a16="http://schemas.microsoft.com/office/drawing/2014/main" xmlns="" val="1615070478"/>
                  </a:ext>
                </a:extLst>
              </a:tr>
              <a:tr h="370840">
                <a:tc vMerge="1">
                  <a:txBody>
                    <a:bodyPr/>
                    <a:lstStyle/>
                    <a:p>
                      <a:endParaRPr lang="en-ZA" sz="2000" dirty="0"/>
                    </a:p>
                  </a:txBody>
                  <a:tcPr/>
                </a:tc>
                <a:tc>
                  <a:txBody>
                    <a:bodyPr/>
                    <a:lstStyle/>
                    <a:p>
                      <a:pPr marL="0" algn="just" defTabSz="914400" rtl="0" eaLnBrk="1" latinLnBrk="0" hangingPunct="1"/>
                      <a:r>
                        <a:rPr lang="en-ZA" sz="1800" kern="1200" dirty="0" smtClean="0">
                          <a:solidFill>
                            <a:schemeClr val="tx1"/>
                          </a:solidFill>
                          <a:latin typeface="+mn-lt"/>
                          <a:ea typeface="+mn-ea"/>
                          <a:cs typeface="+mn-cs"/>
                        </a:rPr>
                        <a:t>LLB Law Degree</a:t>
                      </a:r>
                      <a:endParaRPr lang="en-ZA" sz="1800" kern="1200" dirty="0">
                        <a:solidFill>
                          <a:schemeClr val="tx1"/>
                        </a:solidFill>
                        <a:latin typeface="+mn-lt"/>
                        <a:ea typeface="+mn-ea"/>
                        <a:cs typeface="+mn-cs"/>
                      </a:endParaRPr>
                    </a:p>
                  </a:txBody>
                  <a:tcPr/>
                </a:tc>
                <a:tc vMerge="1">
                  <a:txBody>
                    <a:bodyPr/>
                    <a:lstStyle/>
                    <a:p>
                      <a:pPr algn="just"/>
                      <a:endParaRPr lang="en-ZA" sz="1800" dirty="0">
                        <a:solidFill>
                          <a:schemeClr val="tx1"/>
                        </a:solidFill>
                      </a:endParaRPr>
                    </a:p>
                  </a:txBody>
                  <a:tcPr/>
                </a:tc>
                <a:tc>
                  <a:txBody>
                    <a:bodyPr/>
                    <a:lstStyle/>
                    <a:p>
                      <a:pPr algn="just"/>
                      <a:r>
                        <a:rPr lang="en-ZA" sz="1800" dirty="0" smtClean="0">
                          <a:solidFill>
                            <a:schemeClr val="tx1"/>
                          </a:solidFill>
                        </a:rPr>
                        <a:t>Labour Law</a:t>
                      </a:r>
                      <a:endParaRPr lang="en-ZA" sz="1800" dirty="0">
                        <a:solidFill>
                          <a:schemeClr val="tx1"/>
                        </a:solidFill>
                      </a:endParaRPr>
                    </a:p>
                  </a:txBody>
                  <a:tcPr/>
                </a:tc>
                <a:extLst>
                  <a:ext uri="{0D108BD9-81ED-4DB2-BD59-A6C34878D82A}">
                    <a16:rowId xmlns:a16="http://schemas.microsoft.com/office/drawing/2014/main" xmlns="" val="2381810198"/>
                  </a:ext>
                </a:extLst>
              </a:tr>
              <a:tr h="538711">
                <a:tc vMerge="1">
                  <a:txBody>
                    <a:bodyPr/>
                    <a:lstStyle/>
                    <a:p>
                      <a:pPr algn="just"/>
                      <a:endParaRPr lang="en-ZA" sz="1800" dirty="0">
                        <a:solidFill>
                          <a:schemeClr val="tx1"/>
                        </a:solidFill>
                      </a:endParaRPr>
                    </a:p>
                  </a:txBody>
                  <a:tcPr/>
                </a:tc>
                <a:tc>
                  <a:txBody>
                    <a:bodyPr/>
                    <a:lstStyle/>
                    <a:p>
                      <a:pPr algn="just"/>
                      <a:r>
                        <a:rPr lang="en-ZA" sz="1800" dirty="0" smtClean="0">
                          <a:solidFill>
                            <a:schemeClr val="tx1"/>
                          </a:solidFill>
                        </a:rPr>
                        <a:t>Advanced</a:t>
                      </a:r>
                      <a:r>
                        <a:rPr lang="en-ZA" sz="1800" baseline="0" dirty="0" smtClean="0">
                          <a:solidFill>
                            <a:schemeClr val="tx1"/>
                          </a:solidFill>
                        </a:rPr>
                        <a:t> Diploma Labour Law</a:t>
                      </a:r>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r>
                        <a:rPr lang="en-ZA" sz="1800" dirty="0" smtClean="0">
                          <a:solidFill>
                            <a:schemeClr val="tx1"/>
                          </a:solidFill>
                        </a:rPr>
                        <a:t>Dispute Resolution</a:t>
                      </a:r>
                      <a:endParaRPr lang="en-ZA" sz="1800" dirty="0">
                        <a:solidFill>
                          <a:schemeClr val="tx1"/>
                        </a:solidFill>
                      </a:endParaRPr>
                    </a:p>
                  </a:txBody>
                  <a:tcPr/>
                </a:tc>
                <a:extLst>
                  <a:ext uri="{0D108BD9-81ED-4DB2-BD59-A6C34878D82A}">
                    <a16:rowId xmlns:a16="http://schemas.microsoft.com/office/drawing/2014/main" xmlns="" val="1748179437"/>
                  </a:ext>
                </a:extLst>
              </a:tr>
              <a:tr h="370840">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r>
                        <a:rPr lang="en-ZA" sz="1800" dirty="0" smtClean="0">
                          <a:solidFill>
                            <a:schemeClr val="tx1"/>
                          </a:solidFill>
                        </a:rPr>
                        <a:t>Corporate Governance</a:t>
                      </a:r>
                      <a:endParaRPr lang="en-ZA" sz="1800" dirty="0">
                        <a:solidFill>
                          <a:schemeClr val="tx1"/>
                        </a:solidFill>
                      </a:endParaRPr>
                    </a:p>
                  </a:txBody>
                  <a:tcPr/>
                </a:tc>
                <a:extLst>
                  <a:ext uri="{0D108BD9-81ED-4DB2-BD59-A6C34878D82A}">
                    <a16:rowId xmlns:a16="http://schemas.microsoft.com/office/drawing/2014/main" xmlns="" val="359620553"/>
                  </a:ext>
                </a:extLst>
              </a:tr>
              <a:tr h="370840">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r>
                        <a:rPr lang="en-ZA" sz="1800" dirty="0" smtClean="0">
                          <a:solidFill>
                            <a:schemeClr val="tx1"/>
                          </a:solidFill>
                        </a:rPr>
                        <a:t>Chairperson of Risk Management Committee</a:t>
                      </a:r>
                      <a:endParaRPr lang="en-ZA" sz="1800" dirty="0">
                        <a:solidFill>
                          <a:schemeClr val="tx1"/>
                        </a:solidFill>
                      </a:endParaRPr>
                    </a:p>
                  </a:txBody>
                  <a:tcPr/>
                </a:tc>
                <a:extLst>
                  <a:ext uri="{0D108BD9-81ED-4DB2-BD59-A6C34878D82A}">
                    <a16:rowId xmlns:a16="http://schemas.microsoft.com/office/drawing/2014/main" xmlns="" val="348493449"/>
                  </a:ext>
                </a:extLst>
              </a:tr>
            </a:tbl>
          </a:graphicData>
        </a:graphic>
      </p:graphicFrame>
    </p:spTree>
    <p:extLst>
      <p:ext uri="{BB962C8B-B14F-4D97-AF65-F5344CB8AC3E}">
        <p14:creationId xmlns:p14="http://schemas.microsoft.com/office/powerpoint/2010/main" xmlns="" val="38167718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Arial Black" panose="020B0A04020102020204" pitchFamily="34" charset="0"/>
              </a:rPr>
              <a:t>INTERNAL AUDIT SUPPORT STAFF </a:t>
            </a:r>
            <a:r>
              <a:rPr lang="en-ZA" sz="2400" b="1" dirty="0">
                <a:latin typeface="Arial Black" panose="020B0A04020102020204" pitchFamily="34" charset="0"/>
              </a:rPr>
              <a:t>CAPACITY</a:t>
            </a:r>
            <a:endParaRPr lang="en-ZA" sz="2400" dirty="0"/>
          </a:p>
        </p:txBody>
      </p:sp>
      <p:sp>
        <p:nvSpPr>
          <p:cNvPr id="3" name="Content Placeholder 2"/>
          <p:cNvSpPr>
            <a:spLocks noGrp="1"/>
          </p:cNvSpPr>
          <p:nvPr>
            <p:ph idx="1"/>
          </p:nvPr>
        </p:nvSpPr>
        <p:spPr>
          <a:xfrm>
            <a:off x="152400" y="1981200"/>
            <a:ext cx="7772400" cy="4114800"/>
          </a:xfrm>
        </p:spPr>
        <p:txBody>
          <a:bodyPr/>
          <a:lstStyle/>
          <a:p>
            <a:pPr marL="0" indent="0">
              <a:buNone/>
            </a:pPr>
            <a:r>
              <a:rPr lang="en-ZA" sz="2800" b="1" dirty="0" smtClean="0"/>
              <a:t>Qualification of Internal Audit Staff</a:t>
            </a:r>
          </a:p>
          <a:p>
            <a:pPr marL="0" indent="0">
              <a:buNone/>
            </a:pPr>
            <a:endParaRPr lang="en-ZA" sz="2800" b="1" dirty="0" smtClean="0"/>
          </a:p>
          <a:p>
            <a:pPr marL="0" indent="0">
              <a:buNone/>
            </a:pPr>
            <a:endParaRPr lang="en-ZA" sz="2800" b="1" dirty="0"/>
          </a:p>
        </p:txBody>
      </p:sp>
      <p:graphicFrame>
        <p:nvGraphicFramePr>
          <p:cNvPr id="4" name="Table 3"/>
          <p:cNvGraphicFramePr>
            <a:graphicFrameLocks noGrp="1"/>
          </p:cNvGraphicFramePr>
          <p:nvPr>
            <p:extLst>
              <p:ext uri="{D42A27DB-BD31-4B8C-83A1-F6EECF244321}">
                <p14:modId xmlns:p14="http://schemas.microsoft.com/office/powerpoint/2010/main" xmlns="" val="675966278"/>
              </p:ext>
            </p:extLst>
          </p:nvPr>
        </p:nvGraphicFramePr>
        <p:xfrm>
          <a:off x="304800" y="2667000"/>
          <a:ext cx="7924800" cy="302260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xmlns="" val="2277295070"/>
                    </a:ext>
                  </a:extLst>
                </a:gridCol>
                <a:gridCol w="2641600">
                  <a:extLst>
                    <a:ext uri="{9D8B030D-6E8A-4147-A177-3AD203B41FA5}">
                      <a16:colId xmlns:a16="http://schemas.microsoft.com/office/drawing/2014/main" xmlns="" val="1405126082"/>
                    </a:ext>
                  </a:extLst>
                </a:gridCol>
                <a:gridCol w="2641600">
                  <a:extLst>
                    <a:ext uri="{9D8B030D-6E8A-4147-A177-3AD203B41FA5}">
                      <a16:colId xmlns:a16="http://schemas.microsoft.com/office/drawing/2014/main" xmlns="" val="2991914605"/>
                    </a:ext>
                  </a:extLst>
                </a:gridCol>
              </a:tblGrid>
              <a:tr h="370840">
                <a:tc>
                  <a:txBody>
                    <a:bodyPr/>
                    <a:lstStyle/>
                    <a:p>
                      <a:r>
                        <a:rPr lang="en-ZA" dirty="0" smtClean="0">
                          <a:solidFill>
                            <a:schemeClr val="tx1"/>
                          </a:solidFill>
                        </a:rPr>
                        <a:t>Name</a:t>
                      </a:r>
                      <a:r>
                        <a:rPr lang="en-ZA" baseline="0" dirty="0" smtClean="0">
                          <a:solidFill>
                            <a:schemeClr val="tx1"/>
                          </a:solidFill>
                        </a:rPr>
                        <a:t> </a:t>
                      </a:r>
                      <a:endParaRPr lang="en-ZA" dirty="0">
                        <a:solidFill>
                          <a:schemeClr val="tx1"/>
                        </a:solidFill>
                      </a:endParaRPr>
                    </a:p>
                  </a:txBody>
                  <a:tcPr/>
                </a:tc>
                <a:tc>
                  <a:txBody>
                    <a:bodyPr/>
                    <a:lstStyle/>
                    <a:p>
                      <a:r>
                        <a:rPr lang="en-ZA" dirty="0" smtClean="0">
                          <a:solidFill>
                            <a:schemeClr val="tx1"/>
                          </a:solidFill>
                        </a:rPr>
                        <a:t>Position</a:t>
                      </a:r>
                      <a:endParaRPr lang="en-ZA" dirty="0">
                        <a:solidFill>
                          <a:schemeClr val="tx1"/>
                        </a:solidFill>
                      </a:endParaRPr>
                    </a:p>
                  </a:txBody>
                  <a:tcPr/>
                </a:tc>
                <a:tc>
                  <a:txBody>
                    <a:bodyPr/>
                    <a:lstStyle/>
                    <a:p>
                      <a:r>
                        <a:rPr lang="en-ZA" dirty="0" smtClean="0">
                          <a:solidFill>
                            <a:schemeClr val="tx1"/>
                          </a:solidFill>
                        </a:rPr>
                        <a:t>Qualification</a:t>
                      </a:r>
                      <a:endParaRPr lang="en-ZA" dirty="0">
                        <a:solidFill>
                          <a:schemeClr val="tx1"/>
                        </a:solidFill>
                      </a:endParaRPr>
                    </a:p>
                  </a:txBody>
                  <a:tcPr/>
                </a:tc>
                <a:extLst>
                  <a:ext uri="{0D108BD9-81ED-4DB2-BD59-A6C34878D82A}">
                    <a16:rowId xmlns:a16="http://schemas.microsoft.com/office/drawing/2014/main" xmlns="" val="2048167899"/>
                  </a:ext>
                </a:extLst>
              </a:tr>
              <a:tr h="370840">
                <a:tc>
                  <a:txBody>
                    <a:bodyPr/>
                    <a:lstStyle/>
                    <a:p>
                      <a:pPr algn="just"/>
                      <a:r>
                        <a:rPr lang="en-ZA" dirty="0" smtClean="0">
                          <a:solidFill>
                            <a:schemeClr val="tx1"/>
                          </a:solidFill>
                        </a:rPr>
                        <a:t>Masethe Mathepe</a:t>
                      </a:r>
                      <a:endParaRPr lang="en-ZA" dirty="0">
                        <a:solidFill>
                          <a:schemeClr val="tx1"/>
                        </a:solidFill>
                      </a:endParaRPr>
                    </a:p>
                  </a:txBody>
                  <a:tcPr/>
                </a:tc>
                <a:tc>
                  <a:txBody>
                    <a:bodyPr/>
                    <a:lstStyle/>
                    <a:p>
                      <a:pPr algn="just"/>
                      <a:r>
                        <a:rPr lang="en-ZA" dirty="0" smtClean="0">
                          <a:solidFill>
                            <a:schemeClr val="tx1"/>
                          </a:solidFill>
                        </a:rPr>
                        <a:t>Chief</a:t>
                      </a:r>
                      <a:r>
                        <a:rPr lang="en-ZA" baseline="0" dirty="0" smtClean="0">
                          <a:solidFill>
                            <a:schemeClr val="tx1"/>
                          </a:solidFill>
                        </a:rPr>
                        <a:t> Audit Executive</a:t>
                      </a:r>
                      <a:endParaRPr lang="en-ZA" dirty="0">
                        <a:solidFill>
                          <a:schemeClr val="tx1"/>
                        </a:solidFill>
                      </a:endParaRPr>
                    </a:p>
                  </a:txBody>
                  <a:tcPr/>
                </a:tc>
                <a:tc>
                  <a:txBody>
                    <a:bodyPr/>
                    <a:lstStyle/>
                    <a:p>
                      <a:pPr algn="just"/>
                      <a:r>
                        <a:rPr lang="en-ZA" dirty="0" smtClean="0">
                          <a:solidFill>
                            <a:schemeClr val="tx1"/>
                          </a:solidFill>
                        </a:rPr>
                        <a:t>BA Honours</a:t>
                      </a:r>
                    </a:p>
                    <a:p>
                      <a:pPr algn="just"/>
                      <a:r>
                        <a:rPr lang="en-ZA" dirty="0" smtClean="0">
                          <a:solidFill>
                            <a:schemeClr val="tx1"/>
                          </a:solidFill>
                        </a:rPr>
                        <a:t>BCom</a:t>
                      </a:r>
                      <a:r>
                        <a:rPr lang="en-ZA" baseline="0" dirty="0" smtClean="0">
                          <a:solidFill>
                            <a:schemeClr val="tx1"/>
                          </a:solidFill>
                        </a:rPr>
                        <a:t> Auditing</a:t>
                      </a:r>
                    </a:p>
                    <a:p>
                      <a:pPr algn="just"/>
                      <a:r>
                        <a:rPr lang="en-ZA" dirty="0" smtClean="0">
                          <a:solidFill>
                            <a:schemeClr val="tx1"/>
                          </a:solidFill>
                        </a:rPr>
                        <a:t>Diploma</a:t>
                      </a:r>
                      <a:r>
                        <a:rPr lang="en-ZA" baseline="0" dirty="0" smtClean="0">
                          <a:solidFill>
                            <a:schemeClr val="tx1"/>
                          </a:solidFill>
                        </a:rPr>
                        <a:t> Criminal Justice and Forensic Audit, MFMP</a:t>
                      </a:r>
                      <a:endParaRPr lang="en-ZA" dirty="0">
                        <a:solidFill>
                          <a:schemeClr val="tx1"/>
                        </a:solidFill>
                      </a:endParaRPr>
                    </a:p>
                  </a:txBody>
                  <a:tcPr/>
                </a:tc>
                <a:extLst>
                  <a:ext uri="{0D108BD9-81ED-4DB2-BD59-A6C34878D82A}">
                    <a16:rowId xmlns:a16="http://schemas.microsoft.com/office/drawing/2014/main" xmlns="" val="2917870050"/>
                  </a:ext>
                </a:extLst>
              </a:tr>
              <a:tr h="370840">
                <a:tc>
                  <a:txBody>
                    <a:bodyPr/>
                    <a:lstStyle/>
                    <a:p>
                      <a:r>
                        <a:rPr lang="en-ZA" dirty="0" smtClean="0">
                          <a:solidFill>
                            <a:schemeClr val="tx1"/>
                          </a:solidFill>
                        </a:rPr>
                        <a:t>Oupa Hlongwane</a:t>
                      </a:r>
                      <a:endParaRPr lang="en-ZA" dirty="0">
                        <a:solidFill>
                          <a:schemeClr val="tx1"/>
                        </a:solidFill>
                      </a:endParaRPr>
                    </a:p>
                  </a:txBody>
                  <a:tcPr/>
                </a:tc>
                <a:tc>
                  <a:txBody>
                    <a:bodyPr/>
                    <a:lstStyle/>
                    <a:p>
                      <a:r>
                        <a:rPr lang="en-ZA" dirty="0" smtClean="0">
                          <a:solidFill>
                            <a:schemeClr val="tx1"/>
                          </a:solidFill>
                        </a:rPr>
                        <a:t>Assistant Manager: Internal Audit</a:t>
                      </a:r>
                      <a:endParaRPr lang="en-ZA" dirty="0">
                        <a:solidFill>
                          <a:schemeClr val="tx1"/>
                        </a:solidFill>
                      </a:endParaRPr>
                    </a:p>
                  </a:txBody>
                  <a:tcPr/>
                </a:tc>
                <a:tc>
                  <a:txBody>
                    <a:bodyPr/>
                    <a:lstStyle/>
                    <a:p>
                      <a:pPr algn="just"/>
                      <a:r>
                        <a:rPr lang="en-ZA" dirty="0" smtClean="0">
                          <a:solidFill>
                            <a:schemeClr val="tx1"/>
                          </a:solidFill>
                        </a:rPr>
                        <a:t>B</a:t>
                      </a:r>
                      <a:r>
                        <a:rPr lang="en-ZA" baseline="0" dirty="0" smtClean="0">
                          <a:solidFill>
                            <a:schemeClr val="tx1"/>
                          </a:solidFill>
                        </a:rPr>
                        <a:t> - T</a:t>
                      </a:r>
                      <a:r>
                        <a:rPr lang="en-ZA" dirty="0" smtClean="0">
                          <a:solidFill>
                            <a:schemeClr val="tx1"/>
                          </a:solidFill>
                        </a:rPr>
                        <a:t>ech Internal Auditing</a:t>
                      </a:r>
                    </a:p>
                    <a:p>
                      <a:pPr algn="just"/>
                      <a:r>
                        <a:rPr lang="en-ZA" dirty="0" smtClean="0">
                          <a:solidFill>
                            <a:schemeClr val="tx1"/>
                          </a:solidFill>
                        </a:rPr>
                        <a:t>National Diploma:</a:t>
                      </a:r>
                      <a:r>
                        <a:rPr lang="en-ZA" baseline="0" dirty="0" smtClean="0">
                          <a:solidFill>
                            <a:schemeClr val="tx1"/>
                          </a:solidFill>
                        </a:rPr>
                        <a:t> Internal Auditing</a:t>
                      </a:r>
                      <a:endParaRPr lang="en-ZA" dirty="0">
                        <a:solidFill>
                          <a:schemeClr val="tx1"/>
                        </a:solidFill>
                      </a:endParaRPr>
                    </a:p>
                  </a:txBody>
                  <a:tcPr/>
                </a:tc>
                <a:extLst>
                  <a:ext uri="{0D108BD9-81ED-4DB2-BD59-A6C34878D82A}">
                    <a16:rowId xmlns:a16="http://schemas.microsoft.com/office/drawing/2014/main" xmlns="" val="2241518082"/>
                  </a:ext>
                </a:extLst>
              </a:tr>
            </a:tbl>
          </a:graphicData>
        </a:graphic>
      </p:graphicFrame>
    </p:spTree>
    <p:extLst>
      <p:ext uri="{BB962C8B-B14F-4D97-AF65-F5344CB8AC3E}">
        <p14:creationId xmlns:p14="http://schemas.microsoft.com/office/powerpoint/2010/main" xmlns="" val="3146196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Arial Black" panose="020B0A04020102020204" pitchFamily="34" charset="0"/>
              </a:rPr>
              <a:t>INTERNAL AUDIT SUPPORT STAFF </a:t>
            </a:r>
            <a:r>
              <a:rPr lang="en-ZA" sz="2400" b="1" dirty="0">
                <a:latin typeface="Arial Black" panose="020B0A04020102020204" pitchFamily="34" charset="0"/>
              </a:rPr>
              <a:t>CAPACITY</a:t>
            </a:r>
            <a:endParaRPr lang="en-ZA" sz="2400" dirty="0"/>
          </a:p>
        </p:txBody>
      </p:sp>
      <p:sp>
        <p:nvSpPr>
          <p:cNvPr id="3" name="Content Placeholder 2"/>
          <p:cNvSpPr>
            <a:spLocks noGrp="1"/>
          </p:cNvSpPr>
          <p:nvPr>
            <p:ph idx="1"/>
          </p:nvPr>
        </p:nvSpPr>
        <p:spPr>
          <a:xfrm>
            <a:off x="152400" y="1981200"/>
            <a:ext cx="7772400" cy="4114800"/>
          </a:xfrm>
        </p:spPr>
        <p:txBody>
          <a:bodyPr/>
          <a:lstStyle/>
          <a:p>
            <a:pPr marL="0" indent="0">
              <a:buNone/>
            </a:pPr>
            <a:r>
              <a:rPr lang="en-ZA" sz="2800" b="1" dirty="0" smtClean="0"/>
              <a:t>Qualification of Internal Audit Staff</a:t>
            </a:r>
          </a:p>
          <a:p>
            <a:pPr marL="0" indent="0">
              <a:buNone/>
            </a:pPr>
            <a:endParaRPr lang="en-ZA" sz="2800" b="1" dirty="0" smtClean="0"/>
          </a:p>
          <a:p>
            <a:pPr marL="0" indent="0">
              <a:buNone/>
            </a:pPr>
            <a:endParaRPr lang="en-ZA" sz="2800" b="1" dirty="0"/>
          </a:p>
        </p:txBody>
      </p:sp>
      <p:graphicFrame>
        <p:nvGraphicFramePr>
          <p:cNvPr id="4" name="Table 3"/>
          <p:cNvGraphicFramePr>
            <a:graphicFrameLocks noGrp="1"/>
          </p:cNvGraphicFramePr>
          <p:nvPr>
            <p:extLst/>
          </p:nvPr>
        </p:nvGraphicFramePr>
        <p:xfrm>
          <a:off x="304800" y="2667000"/>
          <a:ext cx="7924800" cy="320548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xmlns="" val="2277295070"/>
                    </a:ext>
                  </a:extLst>
                </a:gridCol>
                <a:gridCol w="2641600">
                  <a:extLst>
                    <a:ext uri="{9D8B030D-6E8A-4147-A177-3AD203B41FA5}">
                      <a16:colId xmlns:a16="http://schemas.microsoft.com/office/drawing/2014/main" xmlns="" val="1405126082"/>
                    </a:ext>
                  </a:extLst>
                </a:gridCol>
                <a:gridCol w="2641600">
                  <a:extLst>
                    <a:ext uri="{9D8B030D-6E8A-4147-A177-3AD203B41FA5}">
                      <a16:colId xmlns:a16="http://schemas.microsoft.com/office/drawing/2014/main" xmlns="" val="2991914605"/>
                    </a:ext>
                  </a:extLst>
                </a:gridCol>
              </a:tblGrid>
              <a:tr h="370840">
                <a:tc>
                  <a:txBody>
                    <a:bodyPr/>
                    <a:lstStyle/>
                    <a:p>
                      <a:r>
                        <a:rPr lang="en-ZA" dirty="0" smtClean="0">
                          <a:solidFill>
                            <a:schemeClr val="tx1"/>
                          </a:solidFill>
                        </a:rPr>
                        <a:t>Name</a:t>
                      </a:r>
                      <a:r>
                        <a:rPr lang="en-ZA" baseline="0" dirty="0" smtClean="0">
                          <a:solidFill>
                            <a:schemeClr val="tx1"/>
                          </a:solidFill>
                        </a:rPr>
                        <a:t> </a:t>
                      </a:r>
                      <a:endParaRPr lang="en-ZA" dirty="0">
                        <a:solidFill>
                          <a:schemeClr val="tx1"/>
                        </a:solidFill>
                      </a:endParaRPr>
                    </a:p>
                  </a:txBody>
                  <a:tcPr/>
                </a:tc>
                <a:tc>
                  <a:txBody>
                    <a:bodyPr/>
                    <a:lstStyle/>
                    <a:p>
                      <a:r>
                        <a:rPr lang="en-ZA" dirty="0" smtClean="0">
                          <a:solidFill>
                            <a:schemeClr val="tx1"/>
                          </a:solidFill>
                        </a:rPr>
                        <a:t>Position</a:t>
                      </a:r>
                      <a:endParaRPr lang="en-ZA" dirty="0">
                        <a:solidFill>
                          <a:schemeClr val="tx1"/>
                        </a:solidFill>
                      </a:endParaRPr>
                    </a:p>
                  </a:txBody>
                  <a:tcPr/>
                </a:tc>
                <a:tc>
                  <a:txBody>
                    <a:bodyPr/>
                    <a:lstStyle/>
                    <a:p>
                      <a:r>
                        <a:rPr lang="en-ZA" dirty="0" smtClean="0">
                          <a:solidFill>
                            <a:schemeClr val="tx1"/>
                          </a:solidFill>
                        </a:rPr>
                        <a:t>Qualification</a:t>
                      </a:r>
                      <a:endParaRPr lang="en-ZA" dirty="0">
                        <a:solidFill>
                          <a:schemeClr val="tx1"/>
                        </a:solidFill>
                      </a:endParaRPr>
                    </a:p>
                  </a:txBody>
                  <a:tcPr/>
                </a:tc>
                <a:extLst>
                  <a:ext uri="{0D108BD9-81ED-4DB2-BD59-A6C34878D82A}">
                    <a16:rowId xmlns:a16="http://schemas.microsoft.com/office/drawing/2014/main" xmlns="" val="2048167899"/>
                  </a:ext>
                </a:extLst>
              </a:tr>
              <a:tr h="370840">
                <a:tc>
                  <a:txBody>
                    <a:bodyPr/>
                    <a:lstStyle/>
                    <a:p>
                      <a:pPr algn="just"/>
                      <a:r>
                        <a:rPr lang="en-ZA" dirty="0" smtClean="0">
                          <a:solidFill>
                            <a:schemeClr val="tx1"/>
                          </a:solidFill>
                        </a:rPr>
                        <a:t>Keletso Monakedi</a:t>
                      </a:r>
                      <a:endParaRPr lang="en-ZA" dirty="0">
                        <a:solidFill>
                          <a:schemeClr val="tx1"/>
                        </a:solidFill>
                      </a:endParaRPr>
                    </a:p>
                  </a:txBody>
                  <a:tcPr/>
                </a:tc>
                <a:tc>
                  <a:txBody>
                    <a:bodyPr/>
                    <a:lstStyle/>
                    <a:p>
                      <a:pPr algn="just"/>
                      <a:r>
                        <a:rPr lang="en-ZA" dirty="0" smtClean="0">
                          <a:solidFill>
                            <a:schemeClr val="tx1"/>
                          </a:solidFill>
                        </a:rPr>
                        <a:t>Internal</a:t>
                      </a:r>
                      <a:r>
                        <a:rPr lang="en-ZA" baseline="0" dirty="0" smtClean="0">
                          <a:solidFill>
                            <a:schemeClr val="tx1"/>
                          </a:solidFill>
                        </a:rPr>
                        <a:t> Auditor</a:t>
                      </a:r>
                      <a:endParaRPr lang="en-ZA" dirty="0">
                        <a:solidFill>
                          <a:schemeClr val="tx1"/>
                        </a:solidFill>
                      </a:endParaRPr>
                    </a:p>
                  </a:txBody>
                  <a:tcPr/>
                </a:tc>
                <a:tc>
                  <a:txBody>
                    <a:bodyPr/>
                    <a:lstStyle/>
                    <a:p>
                      <a:pPr algn="just"/>
                      <a:r>
                        <a:rPr lang="en-ZA" dirty="0" smtClean="0">
                          <a:solidFill>
                            <a:schemeClr val="tx1"/>
                          </a:solidFill>
                        </a:rPr>
                        <a:t>BComm</a:t>
                      </a:r>
                      <a:r>
                        <a:rPr lang="en-ZA" baseline="0" dirty="0" smtClean="0">
                          <a:solidFill>
                            <a:schemeClr val="tx1"/>
                          </a:solidFill>
                        </a:rPr>
                        <a:t> Accounting</a:t>
                      </a:r>
                    </a:p>
                    <a:p>
                      <a:pPr algn="just"/>
                      <a:r>
                        <a:rPr lang="en-ZA" baseline="0" dirty="0" smtClean="0">
                          <a:solidFill>
                            <a:schemeClr val="tx1"/>
                          </a:solidFill>
                        </a:rPr>
                        <a:t>Higher Diploma in Tax Law</a:t>
                      </a:r>
                      <a:endParaRPr lang="en-ZA" dirty="0">
                        <a:solidFill>
                          <a:schemeClr val="tx1"/>
                        </a:solidFill>
                      </a:endParaRPr>
                    </a:p>
                  </a:txBody>
                  <a:tcPr/>
                </a:tc>
                <a:extLst>
                  <a:ext uri="{0D108BD9-81ED-4DB2-BD59-A6C34878D82A}">
                    <a16:rowId xmlns:a16="http://schemas.microsoft.com/office/drawing/2014/main" xmlns="" val="2917870050"/>
                  </a:ext>
                </a:extLst>
              </a:tr>
              <a:tr h="185420">
                <a:tc>
                  <a:txBody>
                    <a:bodyPr/>
                    <a:lstStyle/>
                    <a:p>
                      <a:r>
                        <a:rPr lang="en-ZA" dirty="0" smtClean="0">
                          <a:solidFill>
                            <a:schemeClr val="tx1"/>
                          </a:solidFill>
                        </a:rPr>
                        <a:t>Kervin Manamela</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Internal</a:t>
                      </a:r>
                      <a:r>
                        <a:rPr lang="en-ZA" baseline="0" dirty="0" smtClean="0">
                          <a:solidFill>
                            <a:schemeClr val="tx1"/>
                          </a:solidFill>
                        </a:rPr>
                        <a:t> Auditor</a:t>
                      </a:r>
                      <a:endParaRPr lang="en-ZA" dirty="0" smtClean="0">
                        <a:solidFill>
                          <a:schemeClr val="tx1"/>
                        </a:solidFill>
                      </a:endParaRPr>
                    </a:p>
                  </a:txBody>
                  <a:tcPr/>
                </a:tc>
                <a:tc>
                  <a:txBody>
                    <a:bodyPr/>
                    <a:lstStyle/>
                    <a:p>
                      <a:pPr algn="just"/>
                      <a:r>
                        <a:rPr lang="en-ZA" dirty="0" smtClean="0">
                          <a:solidFill>
                            <a:schemeClr val="tx1"/>
                          </a:solidFill>
                        </a:rPr>
                        <a:t>Bachelor of Commerce</a:t>
                      </a:r>
                      <a:endParaRPr lang="en-ZA" dirty="0">
                        <a:solidFill>
                          <a:schemeClr val="tx1"/>
                        </a:solidFill>
                      </a:endParaRPr>
                    </a:p>
                  </a:txBody>
                  <a:tcPr/>
                </a:tc>
                <a:extLst>
                  <a:ext uri="{0D108BD9-81ED-4DB2-BD59-A6C34878D82A}">
                    <a16:rowId xmlns:a16="http://schemas.microsoft.com/office/drawing/2014/main" xmlns="" val="2241518082"/>
                  </a:ext>
                </a:extLst>
              </a:tr>
              <a:tr h="457200">
                <a:tc>
                  <a:txBody>
                    <a:bodyPr/>
                    <a:lstStyle/>
                    <a:p>
                      <a:r>
                        <a:rPr lang="en-ZA" dirty="0" smtClean="0">
                          <a:solidFill>
                            <a:schemeClr val="tx1"/>
                          </a:solidFill>
                        </a:rPr>
                        <a:t>Nare Ramphele</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Internal</a:t>
                      </a:r>
                      <a:r>
                        <a:rPr lang="en-ZA" baseline="0" dirty="0" smtClean="0">
                          <a:solidFill>
                            <a:schemeClr val="tx1"/>
                          </a:solidFill>
                        </a:rPr>
                        <a:t> Auditor</a:t>
                      </a:r>
                      <a:endParaRPr lang="en-ZA" dirty="0" smtClean="0">
                        <a:solidFill>
                          <a:schemeClr val="tx1"/>
                        </a:solidFill>
                      </a:endParaRPr>
                    </a:p>
                  </a:txBody>
                  <a:tcPr/>
                </a:tc>
                <a:tc>
                  <a:txBody>
                    <a:bodyPr/>
                    <a:lstStyle/>
                    <a:p>
                      <a:pPr algn="just"/>
                      <a:r>
                        <a:rPr lang="en-ZA" dirty="0" smtClean="0">
                          <a:solidFill>
                            <a:schemeClr val="tx1"/>
                          </a:solidFill>
                        </a:rPr>
                        <a:t>BCom Honours Internal Audit</a:t>
                      </a:r>
                    </a:p>
                    <a:p>
                      <a:pPr algn="just"/>
                      <a:r>
                        <a:rPr lang="en-ZA" dirty="0" smtClean="0">
                          <a:solidFill>
                            <a:schemeClr val="tx1"/>
                          </a:solidFill>
                        </a:rPr>
                        <a:t>BCom</a:t>
                      </a:r>
                      <a:r>
                        <a:rPr lang="en-ZA" baseline="0" dirty="0" smtClean="0">
                          <a:solidFill>
                            <a:schemeClr val="tx1"/>
                          </a:solidFill>
                        </a:rPr>
                        <a:t> Internal Audit</a:t>
                      </a:r>
                      <a:endParaRPr lang="en-ZA" dirty="0">
                        <a:solidFill>
                          <a:schemeClr val="tx1"/>
                        </a:solidFill>
                      </a:endParaRPr>
                    </a:p>
                  </a:txBody>
                  <a:tcPr/>
                </a:tc>
                <a:extLst>
                  <a:ext uri="{0D108BD9-81ED-4DB2-BD59-A6C34878D82A}">
                    <a16:rowId xmlns:a16="http://schemas.microsoft.com/office/drawing/2014/main" xmlns="" val="633440924"/>
                  </a:ext>
                </a:extLst>
              </a:tr>
              <a:tr h="457200">
                <a:tc>
                  <a:txBody>
                    <a:bodyPr/>
                    <a:lstStyle/>
                    <a:p>
                      <a:r>
                        <a:rPr lang="en-ZA" dirty="0" smtClean="0">
                          <a:solidFill>
                            <a:schemeClr val="tx1"/>
                          </a:solidFill>
                        </a:rPr>
                        <a:t>Sydwell Mhlanga</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Internal</a:t>
                      </a:r>
                      <a:r>
                        <a:rPr lang="en-ZA" baseline="0" dirty="0" smtClean="0">
                          <a:solidFill>
                            <a:schemeClr val="tx1"/>
                          </a:solidFill>
                        </a:rPr>
                        <a:t> Auditor</a:t>
                      </a:r>
                      <a:endParaRPr lang="en-ZA" dirty="0" smtClean="0">
                        <a:solidFill>
                          <a:schemeClr val="tx1"/>
                        </a:solidFill>
                      </a:endParaRPr>
                    </a:p>
                  </a:txBody>
                  <a:tcPr/>
                </a:tc>
                <a:tc>
                  <a:txBody>
                    <a:bodyPr/>
                    <a:lstStyle/>
                    <a:p>
                      <a:pPr algn="just"/>
                      <a:r>
                        <a:rPr lang="en-ZA" dirty="0" smtClean="0">
                          <a:solidFill>
                            <a:schemeClr val="tx1"/>
                          </a:solidFill>
                        </a:rPr>
                        <a:t>BCom</a:t>
                      </a:r>
                      <a:r>
                        <a:rPr lang="en-ZA" baseline="0" dirty="0" smtClean="0">
                          <a:solidFill>
                            <a:schemeClr val="tx1"/>
                          </a:solidFill>
                        </a:rPr>
                        <a:t> Honours Accounting</a:t>
                      </a:r>
                      <a:endParaRPr lang="en-ZA" dirty="0">
                        <a:solidFill>
                          <a:schemeClr val="tx1"/>
                        </a:solidFill>
                      </a:endParaRPr>
                    </a:p>
                  </a:txBody>
                  <a:tcPr/>
                </a:tc>
                <a:extLst>
                  <a:ext uri="{0D108BD9-81ED-4DB2-BD59-A6C34878D82A}">
                    <a16:rowId xmlns:a16="http://schemas.microsoft.com/office/drawing/2014/main" xmlns="" val="2982193640"/>
                  </a:ext>
                </a:extLst>
              </a:tr>
            </a:tbl>
          </a:graphicData>
        </a:graphic>
      </p:graphicFrame>
    </p:spTree>
    <p:extLst>
      <p:ext uri="{BB962C8B-B14F-4D97-AF65-F5344CB8AC3E}">
        <p14:creationId xmlns:p14="http://schemas.microsoft.com/office/powerpoint/2010/main" xmlns="" val="37762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Arial Black" panose="020B0A04020102020204" pitchFamily="34" charset="0"/>
              </a:rPr>
              <a:t>INTERNAL AUDIT SUPPORT STAFF </a:t>
            </a:r>
            <a:r>
              <a:rPr lang="en-ZA" sz="2400" b="1" dirty="0">
                <a:latin typeface="Arial Black" panose="020B0A04020102020204" pitchFamily="34" charset="0"/>
              </a:rPr>
              <a:t>CAPACITY</a:t>
            </a:r>
            <a:endParaRPr lang="en-ZA" sz="2400" dirty="0"/>
          </a:p>
        </p:txBody>
      </p:sp>
      <p:sp>
        <p:nvSpPr>
          <p:cNvPr id="3" name="Content Placeholder 2"/>
          <p:cNvSpPr>
            <a:spLocks noGrp="1"/>
          </p:cNvSpPr>
          <p:nvPr>
            <p:ph idx="1"/>
          </p:nvPr>
        </p:nvSpPr>
        <p:spPr>
          <a:xfrm>
            <a:off x="152400" y="1981200"/>
            <a:ext cx="7772400" cy="4114800"/>
          </a:xfrm>
        </p:spPr>
        <p:txBody>
          <a:bodyPr/>
          <a:lstStyle/>
          <a:p>
            <a:pPr marL="0" indent="0">
              <a:buNone/>
            </a:pPr>
            <a:r>
              <a:rPr lang="en-ZA" sz="2800" b="1" dirty="0" smtClean="0"/>
              <a:t>Qualification of Internal Audit Staff</a:t>
            </a:r>
          </a:p>
          <a:p>
            <a:pPr marL="0" indent="0">
              <a:buNone/>
            </a:pPr>
            <a:endParaRPr lang="en-ZA" sz="2800" b="1" dirty="0" smtClean="0"/>
          </a:p>
          <a:p>
            <a:pPr marL="0" indent="0">
              <a:buNone/>
            </a:pPr>
            <a:endParaRPr lang="en-ZA" sz="2800" b="1" dirty="0"/>
          </a:p>
        </p:txBody>
      </p:sp>
      <p:graphicFrame>
        <p:nvGraphicFramePr>
          <p:cNvPr id="4" name="Table 3"/>
          <p:cNvGraphicFramePr>
            <a:graphicFrameLocks noGrp="1"/>
          </p:cNvGraphicFramePr>
          <p:nvPr>
            <p:extLst/>
          </p:nvPr>
        </p:nvGraphicFramePr>
        <p:xfrm>
          <a:off x="304800" y="2667000"/>
          <a:ext cx="7924800" cy="256540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xmlns="" val="2277295070"/>
                    </a:ext>
                  </a:extLst>
                </a:gridCol>
                <a:gridCol w="2641600">
                  <a:extLst>
                    <a:ext uri="{9D8B030D-6E8A-4147-A177-3AD203B41FA5}">
                      <a16:colId xmlns:a16="http://schemas.microsoft.com/office/drawing/2014/main" xmlns="" val="1405126082"/>
                    </a:ext>
                  </a:extLst>
                </a:gridCol>
                <a:gridCol w="2641600">
                  <a:extLst>
                    <a:ext uri="{9D8B030D-6E8A-4147-A177-3AD203B41FA5}">
                      <a16:colId xmlns:a16="http://schemas.microsoft.com/office/drawing/2014/main" xmlns="" val="2991914605"/>
                    </a:ext>
                  </a:extLst>
                </a:gridCol>
              </a:tblGrid>
              <a:tr h="370840">
                <a:tc>
                  <a:txBody>
                    <a:bodyPr/>
                    <a:lstStyle/>
                    <a:p>
                      <a:r>
                        <a:rPr lang="en-ZA" dirty="0" smtClean="0">
                          <a:solidFill>
                            <a:schemeClr val="tx1"/>
                          </a:solidFill>
                        </a:rPr>
                        <a:t>Name</a:t>
                      </a:r>
                      <a:r>
                        <a:rPr lang="en-ZA" baseline="0" dirty="0" smtClean="0">
                          <a:solidFill>
                            <a:schemeClr val="tx1"/>
                          </a:solidFill>
                        </a:rPr>
                        <a:t> </a:t>
                      </a:r>
                      <a:endParaRPr lang="en-ZA" dirty="0">
                        <a:solidFill>
                          <a:schemeClr val="tx1"/>
                        </a:solidFill>
                      </a:endParaRPr>
                    </a:p>
                  </a:txBody>
                  <a:tcPr/>
                </a:tc>
                <a:tc>
                  <a:txBody>
                    <a:bodyPr/>
                    <a:lstStyle/>
                    <a:p>
                      <a:r>
                        <a:rPr lang="en-ZA" dirty="0" smtClean="0">
                          <a:solidFill>
                            <a:schemeClr val="tx1"/>
                          </a:solidFill>
                        </a:rPr>
                        <a:t>Position</a:t>
                      </a:r>
                      <a:endParaRPr lang="en-ZA" dirty="0">
                        <a:solidFill>
                          <a:schemeClr val="tx1"/>
                        </a:solidFill>
                      </a:endParaRPr>
                    </a:p>
                  </a:txBody>
                  <a:tcPr/>
                </a:tc>
                <a:tc>
                  <a:txBody>
                    <a:bodyPr/>
                    <a:lstStyle/>
                    <a:p>
                      <a:r>
                        <a:rPr lang="en-ZA" dirty="0" smtClean="0">
                          <a:solidFill>
                            <a:schemeClr val="tx1"/>
                          </a:solidFill>
                        </a:rPr>
                        <a:t>Qualification</a:t>
                      </a:r>
                      <a:endParaRPr lang="en-ZA" dirty="0">
                        <a:solidFill>
                          <a:schemeClr val="tx1"/>
                        </a:solidFill>
                      </a:endParaRPr>
                    </a:p>
                  </a:txBody>
                  <a:tcPr/>
                </a:tc>
                <a:extLst>
                  <a:ext uri="{0D108BD9-81ED-4DB2-BD59-A6C34878D82A}">
                    <a16:rowId xmlns:a16="http://schemas.microsoft.com/office/drawing/2014/main" xmlns="" val="2048167899"/>
                  </a:ext>
                </a:extLst>
              </a:tr>
              <a:tr h="370840">
                <a:tc>
                  <a:txBody>
                    <a:bodyPr/>
                    <a:lstStyle/>
                    <a:p>
                      <a:pPr algn="just"/>
                      <a:r>
                        <a:rPr lang="en-ZA" dirty="0" smtClean="0">
                          <a:solidFill>
                            <a:schemeClr val="tx1"/>
                          </a:solidFill>
                        </a:rPr>
                        <a:t>Olga Pila</a:t>
                      </a:r>
                      <a:endParaRPr lang="en-ZA" dirty="0">
                        <a:solidFill>
                          <a:schemeClr val="tx1"/>
                        </a:solidFill>
                      </a:endParaRPr>
                    </a:p>
                  </a:txBody>
                  <a:tcPr/>
                </a:tc>
                <a:tc>
                  <a:txBody>
                    <a:bodyPr/>
                    <a:lstStyle/>
                    <a:p>
                      <a:pPr algn="just"/>
                      <a:r>
                        <a:rPr lang="en-ZA" dirty="0" smtClean="0">
                          <a:solidFill>
                            <a:schemeClr val="tx1"/>
                          </a:solidFill>
                        </a:rPr>
                        <a:t>Internal</a:t>
                      </a:r>
                      <a:r>
                        <a:rPr lang="en-ZA" baseline="0" dirty="0" smtClean="0">
                          <a:solidFill>
                            <a:schemeClr val="tx1"/>
                          </a:solidFill>
                        </a:rPr>
                        <a:t> Auditor</a:t>
                      </a:r>
                      <a:endParaRPr lang="en-ZA" dirty="0">
                        <a:solidFill>
                          <a:schemeClr val="tx1"/>
                        </a:solidFill>
                      </a:endParaRPr>
                    </a:p>
                  </a:txBody>
                  <a:tcPr/>
                </a:tc>
                <a:tc>
                  <a:txBody>
                    <a:bodyPr/>
                    <a:lstStyle/>
                    <a:p>
                      <a:pPr algn="just"/>
                      <a:r>
                        <a:rPr lang="en-ZA" dirty="0" smtClean="0">
                          <a:solidFill>
                            <a:schemeClr val="tx1"/>
                          </a:solidFill>
                        </a:rPr>
                        <a:t>National Diploma In Internal Audit</a:t>
                      </a:r>
                      <a:endParaRPr lang="en-ZA" dirty="0">
                        <a:solidFill>
                          <a:schemeClr val="tx1"/>
                        </a:solidFill>
                      </a:endParaRPr>
                    </a:p>
                  </a:txBody>
                  <a:tcPr/>
                </a:tc>
                <a:extLst>
                  <a:ext uri="{0D108BD9-81ED-4DB2-BD59-A6C34878D82A}">
                    <a16:rowId xmlns:a16="http://schemas.microsoft.com/office/drawing/2014/main" xmlns="" val="2917870050"/>
                  </a:ext>
                </a:extLst>
              </a:tr>
              <a:tr h="185420">
                <a:tc>
                  <a:txBody>
                    <a:bodyPr/>
                    <a:lstStyle/>
                    <a:p>
                      <a:r>
                        <a:rPr lang="en-ZA" dirty="0" smtClean="0">
                          <a:solidFill>
                            <a:schemeClr val="tx1"/>
                          </a:solidFill>
                        </a:rPr>
                        <a:t>Akhona Genge</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Internal</a:t>
                      </a:r>
                      <a:r>
                        <a:rPr lang="en-ZA" baseline="0" dirty="0" smtClean="0">
                          <a:solidFill>
                            <a:schemeClr val="tx1"/>
                          </a:solidFill>
                        </a:rPr>
                        <a:t> Auditor</a:t>
                      </a:r>
                      <a:endParaRPr lang="en-ZA" dirty="0" smtClean="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National Diploma In Internal Audit</a:t>
                      </a:r>
                    </a:p>
                  </a:txBody>
                  <a:tcPr/>
                </a:tc>
                <a:extLst>
                  <a:ext uri="{0D108BD9-81ED-4DB2-BD59-A6C34878D82A}">
                    <a16:rowId xmlns:a16="http://schemas.microsoft.com/office/drawing/2014/main" xmlns="" val="2241518082"/>
                  </a:ext>
                </a:extLst>
              </a:tr>
              <a:tr h="914400">
                <a:tc>
                  <a:txBody>
                    <a:bodyPr/>
                    <a:lstStyle/>
                    <a:p>
                      <a:r>
                        <a:rPr lang="en-ZA" dirty="0" smtClean="0">
                          <a:solidFill>
                            <a:schemeClr val="tx1"/>
                          </a:solidFill>
                        </a:rPr>
                        <a:t>Damaris Magoro</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Internal</a:t>
                      </a:r>
                      <a:r>
                        <a:rPr lang="en-ZA" baseline="0" dirty="0" smtClean="0">
                          <a:solidFill>
                            <a:schemeClr val="tx1"/>
                          </a:solidFill>
                        </a:rPr>
                        <a:t> Auditor</a:t>
                      </a:r>
                      <a:endParaRPr lang="en-ZA" dirty="0" smtClean="0">
                        <a:solidFill>
                          <a:schemeClr val="tx1"/>
                        </a:solidFill>
                      </a:endParaRPr>
                    </a:p>
                  </a:txBody>
                  <a:tcPr/>
                </a:tc>
                <a:tc>
                  <a:txBody>
                    <a:bodyPr/>
                    <a:lstStyle/>
                    <a:p>
                      <a:pPr algn="just"/>
                      <a:r>
                        <a:rPr lang="en-ZA" dirty="0" smtClean="0">
                          <a:solidFill>
                            <a:schemeClr val="tx1"/>
                          </a:solidFill>
                        </a:rPr>
                        <a:t>Degree in Bachelor of Commerce in Accounting</a:t>
                      </a:r>
                      <a:endParaRPr lang="en-ZA" dirty="0">
                        <a:solidFill>
                          <a:schemeClr val="tx1"/>
                        </a:solidFill>
                      </a:endParaRPr>
                    </a:p>
                  </a:txBody>
                  <a:tcPr/>
                </a:tc>
                <a:extLst>
                  <a:ext uri="{0D108BD9-81ED-4DB2-BD59-A6C34878D82A}">
                    <a16:rowId xmlns:a16="http://schemas.microsoft.com/office/drawing/2014/main" xmlns="" val="633440924"/>
                  </a:ext>
                </a:extLst>
              </a:tr>
            </a:tbl>
          </a:graphicData>
        </a:graphic>
      </p:graphicFrame>
    </p:spTree>
    <p:extLst>
      <p:ext uri="{BB962C8B-B14F-4D97-AF65-F5344CB8AC3E}">
        <p14:creationId xmlns:p14="http://schemas.microsoft.com/office/powerpoint/2010/main" xmlns="" val="3393075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010400" cy="1143000"/>
          </a:xfrm>
        </p:spPr>
        <p:txBody>
          <a:bodyPr/>
          <a:lstStyle/>
          <a:p>
            <a:r>
              <a:rPr lang="en-ZA" sz="3200" b="1" dirty="0" smtClean="0">
                <a:solidFill>
                  <a:schemeClr val="tx1"/>
                </a:solidFill>
                <a:latin typeface="Arial Black" panose="020B0A04020102020204" pitchFamily="34" charset="0"/>
              </a:rPr>
              <a:t>GEOGRAPHIC LOCATION…(2)</a:t>
            </a:r>
            <a:endParaRPr lang="en-GB" sz="3200" dirty="0">
              <a:latin typeface="Arial Black" panose="020B0A04020102020204"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76200" y="1524000"/>
            <a:ext cx="8991600" cy="5257800"/>
          </a:xfrm>
          <a:prstGeom prst="rect">
            <a:avLst/>
          </a:prstGeom>
        </p:spPr>
      </p:pic>
      <p:sp>
        <p:nvSpPr>
          <p:cNvPr id="3" name="Slide Number Placeholder 2"/>
          <p:cNvSpPr>
            <a:spLocks noGrp="1"/>
          </p:cNvSpPr>
          <p:nvPr>
            <p:ph type="sldNum" sz="quarter" idx="12"/>
          </p:nvPr>
        </p:nvSpPr>
        <p:spPr/>
        <p:txBody>
          <a:bodyPr/>
          <a:lstStyle/>
          <a:p>
            <a:pPr>
              <a:defRPr/>
            </a:pPr>
            <a:fld id="{E94C77EB-E7B8-4E4B-BE56-5F3A1F7484AB}" type="slidenum">
              <a:rPr lang="en-US" smtClean="0"/>
              <a:pPr>
                <a:defRPr/>
              </a:pPr>
              <a:t>7</a:t>
            </a:fld>
            <a:endParaRPr lang="en-US"/>
          </a:p>
        </p:txBody>
      </p:sp>
    </p:spTree>
    <p:extLst>
      <p:ext uri="{BB962C8B-B14F-4D97-AF65-F5344CB8AC3E}">
        <p14:creationId xmlns:p14="http://schemas.microsoft.com/office/powerpoint/2010/main" xmlns="" val="41840652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2800" b="1" dirty="0">
                <a:latin typeface="Arial Black" panose="020B0A04020102020204" pitchFamily="34" charset="0"/>
              </a:rPr>
              <a:t>AUDIT AND PERFORMANCE AUDIT </a:t>
            </a:r>
            <a:r>
              <a:rPr lang="en-ZA" sz="2800" b="1" dirty="0" smtClean="0">
                <a:latin typeface="Arial Black" panose="020B0A04020102020204" pitchFamily="34" charset="0"/>
              </a:rPr>
              <a:t>COMMITTEE FUNCTIONALITY</a:t>
            </a:r>
            <a:endParaRPr lang="en-ZA" sz="2800" dirty="0"/>
          </a:p>
        </p:txBody>
      </p:sp>
      <p:sp>
        <p:nvSpPr>
          <p:cNvPr id="3" name="Content Placeholder 2"/>
          <p:cNvSpPr>
            <a:spLocks noGrp="1"/>
          </p:cNvSpPr>
          <p:nvPr>
            <p:ph idx="1"/>
          </p:nvPr>
        </p:nvSpPr>
        <p:spPr>
          <a:xfrm>
            <a:off x="135082" y="1371600"/>
            <a:ext cx="8991600" cy="5562600"/>
          </a:xfrm>
        </p:spPr>
        <p:txBody>
          <a:bodyPr/>
          <a:lstStyle/>
          <a:p>
            <a:pPr marL="0" indent="0" algn="just">
              <a:spcBef>
                <a:spcPts val="0"/>
              </a:spcBef>
              <a:buNone/>
            </a:pPr>
            <a:endParaRPr lang="en-ZA" sz="2000" dirty="0" smtClean="0"/>
          </a:p>
          <a:p>
            <a:pPr algn="just">
              <a:spcBef>
                <a:spcPts val="0"/>
              </a:spcBef>
              <a:buFont typeface="Wingdings" panose="05000000000000000000" pitchFamily="2" charset="2"/>
              <a:buChar char="§"/>
            </a:pPr>
            <a:r>
              <a:rPr lang="en-ZA" sz="2000" dirty="0" smtClean="0"/>
              <a:t>APAC convened Four (04) Ordinary meetings, Two (02) Extra Ordinary meetings and additional Four (04) Special during period </a:t>
            </a:r>
            <a:r>
              <a:rPr lang="en-ZA" sz="2000" dirty="0"/>
              <a:t>of </a:t>
            </a:r>
            <a:r>
              <a:rPr lang="en-ZA" sz="2000" dirty="0" smtClean="0"/>
              <a:t>01 July </a:t>
            </a:r>
            <a:r>
              <a:rPr lang="en-ZA" sz="2000" dirty="0"/>
              <a:t>2019 to </a:t>
            </a:r>
            <a:r>
              <a:rPr lang="en-ZA" sz="2000" dirty="0" smtClean="0"/>
              <a:t>30 June 2020, as follows:</a:t>
            </a:r>
          </a:p>
          <a:p>
            <a:pPr marL="0" indent="0" algn="just">
              <a:spcBef>
                <a:spcPts val="0"/>
              </a:spcBef>
              <a:buNone/>
            </a:pPr>
            <a:endParaRPr lang="en-ZA" sz="2000" dirty="0" smtClean="0"/>
          </a:p>
          <a:p>
            <a:pPr marL="0" indent="0">
              <a:spcBef>
                <a:spcPts val="0"/>
              </a:spcBef>
              <a:buNone/>
            </a:pPr>
            <a:r>
              <a:rPr lang="en-ZA" sz="2000" dirty="0" smtClean="0"/>
              <a:t>1. Ordinary Meetings</a:t>
            </a:r>
          </a:p>
          <a:p>
            <a:pPr marL="0" indent="0">
              <a:spcBef>
                <a:spcPts val="0"/>
              </a:spcBef>
              <a:buNone/>
            </a:pPr>
            <a:endParaRPr lang="en-ZA" sz="2000" dirty="0"/>
          </a:p>
        </p:txBody>
      </p:sp>
      <p:graphicFrame>
        <p:nvGraphicFramePr>
          <p:cNvPr id="4" name="Table 3"/>
          <p:cNvGraphicFramePr>
            <a:graphicFrameLocks noGrp="1"/>
          </p:cNvGraphicFramePr>
          <p:nvPr>
            <p:extLst/>
          </p:nvPr>
        </p:nvGraphicFramePr>
        <p:xfrm>
          <a:off x="304800" y="3276600"/>
          <a:ext cx="8652164" cy="3238500"/>
        </p:xfrm>
        <a:graphic>
          <a:graphicData uri="http://schemas.openxmlformats.org/drawingml/2006/table">
            <a:tbl>
              <a:tblPr firstRow="1" firstCol="1" bandRow="1">
                <a:tableStyleId>{5C22544A-7EE6-4342-B048-85BDC9FD1C3A}</a:tableStyleId>
              </a:tblPr>
              <a:tblGrid>
                <a:gridCol w="1979732">
                  <a:extLst>
                    <a:ext uri="{9D8B030D-6E8A-4147-A177-3AD203B41FA5}">
                      <a16:colId xmlns:a16="http://schemas.microsoft.com/office/drawing/2014/main" xmlns="" val="4192549243"/>
                    </a:ext>
                  </a:extLst>
                </a:gridCol>
                <a:gridCol w="6672432">
                  <a:extLst>
                    <a:ext uri="{9D8B030D-6E8A-4147-A177-3AD203B41FA5}">
                      <a16:colId xmlns:a16="http://schemas.microsoft.com/office/drawing/2014/main" xmlns="" val="1177727119"/>
                    </a:ext>
                  </a:extLst>
                </a:gridCol>
              </a:tblGrid>
              <a:tr h="304436">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1139578">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800" b="1" kern="1200" dirty="0" smtClean="0">
                          <a:solidFill>
                            <a:schemeClr val="tx1"/>
                          </a:solidFill>
                          <a:effectLst/>
                          <a:latin typeface="+mn-lt"/>
                          <a:ea typeface="+mn-ea"/>
                          <a:cs typeface="+mn-cs"/>
                        </a:rPr>
                        <a:t>16 Oct 2019</a:t>
                      </a:r>
                    </a:p>
                  </a:txBody>
                  <a:tcPr marL="54000" marR="54000" marT="0" marB="0"/>
                </a:tc>
                <a:tc>
                  <a:txBody>
                    <a:bodyPr/>
                    <a:lstStyle/>
                    <a:p>
                      <a:pPr marL="285750" lvl="0" indent="-285750" algn="l" defTabSz="914400" rtl="0" eaLnBrk="1" latinLnBrk="0" hangingPunct="1">
                        <a:lnSpc>
                          <a:spcPct val="150000"/>
                        </a:lnSpc>
                        <a:spcAft>
                          <a:spcPts val="0"/>
                        </a:spcAft>
                        <a:buFont typeface="Arial" panose="020B0604020202020204" pitchFamily="34" charset="0"/>
                        <a:buChar char="•"/>
                      </a:pPr>
                      <a:r>
                        <a:rPr lang="en-US" sz="1600" kern="1200" dirty="0" smtClean="0">
                          <a:solidFill>
                            <a:schemeClr val="dk1"/>
                          </a:solidFill>
                          <a:effectLst/>
                          <a:latin typeface="+mn-lt"/>
                          <a:ea typeface="+mn-ea"/>
                          <a:cs typeface="+mn-cs"/>
                        </a:rPr>
                        <a:t>Internal Audit progress report </a:t>
                      </a: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Status or Progress on the current AGSA audit</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Quarterly Finance Report - 30 September 2019 (</a:t>
                      </a:r>
                      <a:r>
                        <a:rPr lang="en-ZA" sz="1600" kern="1200" dirty="0" smtClean="0">
                          <a:solidFill>
                            <a:schemeClr val="dk1"/>
                          </a:solidFill>
                          <a:effectLst/>
                          <a:latin typeface="+mn-lt"/>
                          <a:ea typeface="+mn-ea"/>
                          <a:cs typeface="+mn-cs"/>
                        </a:rPr>
                        <a:t>Section 71 Report)</a:t>
                      </a:r>
                    </a:p>
                    <a:p>
                      <a:pPr marL="285750" lvl="0" indent="-285750" algn="l" defTabSz="914400" rtl="0" eaLnBrk="1" latinLnBrk="0" hangingPunct="1">
                        <a:buFont typeface="Arial" panose="020B0604020202020204" pitchFamily="34" charset="0"/>
                        <a:buChar char="•"/>
                      </a:pPr>
                      <a:r>
                        <a:rPr lang="en-ZA" sz="1600" kern="1200" dirty="0" smtClean="0">
                          <a:solidFill>
                            <a:schemeClr val="dk1"/>
                          </a:solidFill>
                          <a:effectLst/>
                          <a:latin typeface="+mn-lt"/>
                          <a:ea typeface="+mn-ea"/>
                          <a:cs typeface="+mn-cs"/>
                        </a:rPr>
                        <a:t>Report or dashboard for Revenue enhancement strategy</a:t>
                      </a:r>
                    </a:p>
                    <a:p>
                      <a:pPr marL="285750" lvl="0" indent="-285750" algn="l" defTabSz="914400" rtl="0" eaLnBrk="1" latinLnBrk="0" hangingPunct="1">
                        <a:buFont typeface="Arial" panose="020B0604020202020204" pitchFamily="34" charset="0"/>
                        <a:buChar char="•"/>
                      </a:pPr>
                      <a:r>
                        <a:rPr lang="en-ZA" sz="1600" kern="1200" dirty="0" smtClean="0">
                          <a:solidFill>
                            <a:schemeClr val="dk1"/>
                          </a:solidFill>
                          <a:effectLst/>
                          <a:latin typeface="+mn-lt"/>
                          <a:ea typeface="+mn-ea"/>
                          <a:cs typeface="+mn-cs"/>
                        </a:rPr>
                        <a:t>Investment Report</a:t>
                      </a: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Unauthorized, Irregular and Fruitless Expenditure (UIF)</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ICT Governance report </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ZA" sz="1600" kern="1200" dirty="0" smtClean="0">
                          <a:solidFill>
                            <a:schemeClr val="dk1"/>
                          </a:solidFill>
                          <a:effectLst/>
                          <a:latin typeface="+mn-lt"/>
                          <a:ea typeface="+mn-ea"/>
                          <a:cs typeface="+mn-cs"/>
                        </a:rPr>
                        <a:t>Legal and compliance report</a:t>
                      </a:r>
                    </a:p>
                    <a:p>
                      <a:pPr marL="285750" lvl="0" indent="-285750" algn="l" defTabSz="914400" rtl="0" eaLnBrk="1" latinLnBrk="0" hangingPunct="1">
                        <a:lnSpc>
                          <a:spcPct val="100000"/>
                        </a:lnSpc>
                        <a:spcAft>
                          <a:spcPts val="0"/>
                        </a:spcAft>
                        <a:buFont typeface="Arial" panose="020B0604020202020204" pitchFamily="34" charset="0"/>
                        <a:buChar char="•"/>
                      </a:pPr>
                      <a:r>
                        <a:rPr lang="en-US" sz="1600" kern="1200" dirty="0" smtClean="0">
                          <a:solidFill>
                            <a:schemeClr val="dk1"/>
                          </a:solidFill>
                          <a:effectLst/>
                          <a:latin typeface="+mn-lt"/>
                          <a:ea typeface="+mn-ea"/>
                          <a:cs typeface="+mn-cs"/>
                        </a:rPr>
                        <a:t>Leave Management Report</a:t>
                      </a:r>
                      <a:endParaRPr lang="en-ZA" sz="1600" kern="1200" dirty="0" smtClean="0">
                        <a:solidFill>
                          <a:schemeClr val="dk1"/>
                        </a:solidFill>
                        <a:effectLst/>
                        <a:latin typeface="+mn-lt"/>
                        <a:ea typeface="+mn-ea"/>
                        <a:cs typeface="+mn-cs"/>
                      </a:endParaRPr>
                    </a:p>
                    <a:p>
                      <a:pPr marL="285750" lvl="0" indent="-285750" algn="l" defTabSz="914400" rtl="0" eaLnBrk="1" latinLnBrk="0" hangingPunct="1">
                        <a:lnSpc>
                          <a:spcPct val="100000"/>
                        </a:lnSpc>
                        <a:spcAft>
                          <a:spcPts val="0"/>
                        </a:spcAft>
                        <a:buFont typeface="Arial" panose="020B0604020202020204" pitchFamily="34" charset="0"/>
                        <a:buChar char="•"/>
                      </a:pPr>
                      <a:r>
                        <a:rPr lang="en-US" sz="1600" kern="1200" dirty="0" smtClean="0">
                          <a:solidFill>
                            <a:schemeClr val="dk1"/>
                          </a:solidFill>
                          <a:effectLst/>
                          <a:latin typeface="+mn-lt"/>
                          <a:ea typeface="+mn-ea"/>
                          <a:cs typeface="+mn-cs"/>
                        </a:rPr>
                        <a:t>Project Management Report</a:t>
                      </a:r>
                      <a:endParaRPr lang="en-ZA" sz="1600" kern="1200" dirty="0" smtClean="0">
                        <a:solidFill>
                          <a:schemeClr val="dk1"/>
                        </a:solidFill>
                        <a:effectLst/>
                        <a:latin typeface="+mn-lt"/>
                        <a:ea typeface="+mn-ea"/>
                        <a:cs typeface="+mn-cs"/>
                      </a:endParaRPr>
                    </a:p>
                    <a:p>
                      <a:pPr marL="285750" lvl="0" indent="-285750" algn="l" defTabSz="914400" rtl="0" eaLnBrk="1" latinLnBrk="0" hangingPunct="1">
                        <a:lnSpc>
                          <a:spcPct val="100000"/>
                        </a:lnSpc>
                        <a:spcAft>
                          <a:spcPts val="0"/>
                        </a:spcAft>
                        <a:buFont typeface="Arial" panose="020B0604020202020204" pitchFamily="34" charset="0"/>
                        <a:buChar char="•"/>
                      </a:pPr>
                      <a:r>
                        <a:rPr lang="en-US" sz="1600" kern="1200" dirty="0" smtClean="0">
                          <a:solidFill>
                            <a:schemeClr val="dk1"/>
                          </a:solidFill>
                          <a:effectLst/>
                          <a:latin typeface="+mn-lt"/>
                          <a:ea typeface="+mn-ea"/>
                          <a:cs typeface="+mn-cs"/>
                        </a:rPr>
                        <a:t>Risk Management Report </a:t>
                      </a:r>
                    </a:p>
                  </a:txBody>
                  <a:tcPr marL="54000" marR="54000" marT="0" marB="0"/>
                </a:tc>
                <a:extLst>
                  <a:ext uri="{0D108BD9-81ED-4DB2-BD59-A6C34878D82A}">
                    <a16:rowId xmlns:a16="http://schemas.microsoft.com/office/drawing/2014/main" xmlns="" val="4222956278"/>
                  </a:ext>
                </a:extLst>
              </a:tr>
            </a:tbl>
          </a:graphicData>
        </a:graphic>
      </p:graphicFrame>
    </p:spTree>
    <p:extLst>
      <p:ext uri="{BB962C8B-B14F-4D97-AF65-F5344CB8AC3E}">
        <p14:creationId xmlns:p14="http://schemas.microsoft.com/office/powerpoint/2010/main" xmlns="" val="4457413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2800" b="1" dirty="0">
                <a:latin typeface="Arial Black" panose="020B0A04020102020204" pitchFamily="34" charset="0"/>
              </a:rPr>
              <a:t>AUDIT AND PERFORMANCE AUDIT </a:t>
            </a:r>
            <a:r>
              <a:rPr lang="en-ZA" sz="2800" b="1" dirty="0" smtClean="0">
                <a:latin typeface="Arial Black" panose="020B0A04020102020204" pitchFamily="34" charset="0"/>
              </a:rPr>
              <a:t>COMMITTEE FUNCTIONALITY</a:t>
            </a:r>
            <a:endParaRPr lang="en-ZA" sz="2800" dirty="0"/>
          </a:p>
        </p:txBody>
      </p:sp>
      <p:sp>
        <p:nvSpPr>
          <p:cNvPr id="3" name="Content Placeholder 2"/>
          <p:cNvSpPr>
            <a:spLocks noGrp="1"/>
          </p:cNvSpPr>
          <p:nvPr>
            <p:ph idx="1"/>
          </p:nvPr>
        </p:nvSpPr>
        <p:spPr>
          <a:xfrm>
            <a:off x="135082" y="1371600"/>
            <a:ext cx="8991600" cy="5562600"/>
          </a:xfrm>
        </p:spPr>
        <p:txBody>
          <a:bodyPr/>
          <a:lstStyle/>
          <a:p>
            <a:pPr marL="0" indent="0">
              <a:spcBef>
                <a:spcPts val="0"/>
              </a:spcBef>
              <a:buNone/>
            </a:pPr>
            <a:endParaRPr lang="en-ZA" sz="2000" dirty="0"/>
          </a:p>
          <a:p>
            <a:pPr marL="0" indent="0">
              <a:spcBef>
                <a:spcPts val="0"/>
              </a:spcBef>
              <a:buNone/>
            </a:pPr>
            <a:r>
              <a:rPr lang="en-ZA" sz="2000" dirty="0" smtClean="0"/>
              <a:t>1. Ordinary Meetings</a:t>
            </a:r>
          </a:p>
          <a:p>
            <a:pPr marL="0" indent="0">
              <a:spcBef>
                <a:spcPts val="0"/>
              </a:spcBef>
              <a:buNone/>
            </a:pPr>
            <a:endParaRPr lang="en-ZA" sz="2000" dirty="0"/>
          </a:p>
        </p:txBody>
      </p:sp>
      <p:graphicFrame>
        <p:nvGraphicFramePr>
          <p:cNvPr id="4" name="Table 3"/>
          <p:cNvGraphicFramePr>
            <a:graphicFrameLocks noGrp="1"/>
          </p:cNvGraphicFramePr>
          <p:nvPr>
            <p:extLst/>
          </p:nvPr>
        </p:nvGraphicFramePr>
        <p:xfrm>
          <a:off x="304800" y="2209800"/>
          <a:ext cx="8652164" cy="1897380"/>
        </p:xfrm>
        <a:graphic>
          <a:graphicData uri="http://schemas.openxmlformats.org/drawingml/2006/table">
            <a:tbl>
              <a:tblPr firstRow="1" firstCol="1" bandRow="1">
                <a:tableStyleId>{5C22544A-7EE6-4342-B048-85BDC9FD1C3A}</a:tableStyleId>
              </a:tblPr>
              <a:tblGrid>
                <a:gridCol w="1979732">
                  <a:extLst>
                    <a:ext uri="{9D8B030D-6E8A-4147-A177-3AD203B41FA5}">
                      <a16:colId xmlns:a16="http://schemas.microsoft.com/office/drawing/2014/main" xmlns="" val="4192549243"/>
                    </a:ext>
                  </a:extLst>
                </a:gridCol>
                <a:gridCol w="6672432">
                  <a:extLst>
                    <a:ext uri="{9D8B030D-6E8A-4147-A177-3AD203B41FA5}">
                      <a16:colId xmlns:a16="http://schemas.microsoft.com/office/drawing/2014/main" xmlns="" val="1177727119"/>
                    </a:ext>
                  </a:extLst>
                </a:gridCol>
              </a:tblGrid>
              <a:tr h="304436">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1139578">
                <a:tc>
                  <a:txBody>
                    <a:bodyPr/>
                    <a:lstStyle/>
                    <a:p>
                      <a:pPr algn="just">
                        <a:lnSpc>
                          <a:spcPct val="150000"/>
                        </a:lnSpc>
                        <a:spcAft>
                          <a:spcPts val="0"/>
                        </a:spcAft>
                      </a:pPr>
                      <a:r>
                        <a:rPr lang="en-GB" sz="1800" b="1" kern="1200" dirty="0" smtClean="0">
                          <a:solidFill>
                            <a:schemeClr val="tx1"/>
                          </a:solidFill>
                          <a:effectLst/>
                          <a:latin typeface="+mn-lt"/>
                          <a:ea typeface="+mn-ea"/>
                          <a:cs typeface="+mn-cs"/>
                        </a:rPr>
                        <a:t>05 Sept 2019</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Three Year Rolling Plan 2019 - 2022 and Annual Internal Audit Plan 2019 – 2020</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Reviewed Internal Audit Manual/Methodology 2019 - 2020</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Reviewed Internal Audit Charter 2019 – 2020</a:t>
                      </a:r>
                      <a:endParaRPr lang="en-ZA" sz="1600" kern="1200" dirty="0" smtClean="0">
                        <a:solidFill>
                          <a:schemeClr val="dk1"/>
                        </a:solidFill>
                        <a:effectLst/>
                        <a:latin typeface="+mn-lt"/>
                        <a:ea typeface="+mn-ea"/>
                        <a:cs typeface="+mn-cs"/>
                      </a:endParaRPr>
                    </a:p>
                    <a:p>
                      <a:pPr marL="285750" lvl="0" indent="-285750" algn="l" defTabSz="914400" rtl="0" eaLnBrk="1" latinLnBrk="0" hangingPunct="1">
                        <a:lnSpc>
                          <a:spcPct val="100000"/>
                        </a:lnSpc>
                        <a:spcAft>
                          <a:spcPts val="0"/>
                        </a:spcAft>
                        <a:buFont typeface="Arial" panose="020B0604020202020204" pitchFamily="34" charset="0"/>
                        <a:buChar char="•"/>
                      </a:pPr>
                      <a:r>
                        <a:rPr lang="en-US" sz="1600" kern="1200" dirty="0" smtClean="0">
                          <a:solidFill>
                            <a:schemeClr val="dk1"/>
                          </a:solidFill>
                          <a:effectLst/>
                          <a:latin typeface="+mn-lt"/>
                          <a:ea typeface="+mn-ea"/>
                          <a:cs typeface="+mn-cs"/>
                        </a:rPr>
                        <a:t>Draft Reviewed APAC Charter 2019 – 2020</a:t>
                      </a:r>
                      <a:endParaRPr lang="en-ZA" sz="1600" kern="1200" dirty="0" smtClean="0">
                        <a:solidFill>
                          <a:schemeClr val="dk1"/>
                        </a:solidFill>
                        <a:effectLst/>
                        <a:latin typeface="+mn-lt"/>
                        <a:ea typeface="+mn-ea"/>
                        <a:cs typeface="+mn-cs"/>
                      </a:endParaRPr>
                    </a:p>
                    <a:p>
                      <a:pPr marL="285750" lvl="0" indent="-285750" algn="l" defTabSz="914400" rtl="0" eaLnBrk="1" latinLnBrk="0" hangingPunct="1">
                        <a:lnSpc>
                          <a:spcPct val="100000"/>
                        </a:lnSpc>
                        <a:spcAft>
                          <a:spcPts val="0"/>
                        </a:spcAft>
                        <a:buFont typeface="Arial" panose="020B0604020202020204" pitchFamily="34" charset="0"/>
                        <a:buChar char="•"/>
                      </a:pPr>
                      <a:r>
                        <a:rPr lang="en-US" sz="1600" kern="1200" dirty="0" smtClean="0">
                          <a:solidFill>
                            <a:schemeClr val="dk1"/>
                          </a:solidFill>
                          <a:effectLst/>
                          <a:latin typeface="+mn-lt"/>
                          <a:ea typeface="+mn-ea"/>
                          <a:cs typeface="+mn-cs"/>
                        </a:rPr>
                        <a:t>Risk Management Report </a:t>
                      </a:r>
                      <a:endParaRPr lang="en-ZA" sz="1600" kern="1200" dirty="0">
                        <a:solidFill>
                          <a:schemeClr val="dk1"/>
                        </a:solidFill>
                        <a:effectLst/>
                        <a:latin typeface="+mn-lt"/>
                        <a:ea typeface="+mn-ea"/>
                        <a:cs typeface="+mn-cs"/>
                      </a:endParaRPr>
                    </a:p>
                  </a:txBody>
                  <a:tcPr marL="54000" marR="54000" marT="0" marB="0"/>
                </a:tc>
                <a:extLst>
                  <a:ext uri="{0D108BD9-81ED-4DB2-BD59-A6C34878D82A}">
                    <a16:rowId xmlns:a16="http://schemas.microsoft.com/office/drawing/2014/main" xmlns="" val="4222956278"/>
                  </a:ext>
                </a:extLst>
              </a:tr>
            </a:tbl>
          </a:graphicData>
        </a:graphic>
      </p:graphicFrame>
    </p:spTree>
    <p:extLst>
      <p:ext uri="{BB962C8B-B14F-4D97-AF65-F5344CB8AC3E}">
        <p14:creationId xmlns:p14="http://schemas.microsoft.com/office/powerpoint/2010/main" xmlns="" val="37762780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2800" b="1" dirty="0">
                <a:latin typeface="Arial Black" panose="020B0A04020102020204" pitchFamily="34" charset="0"/>
              </a:rPr>
              <a:t>AUDIT AND PERFORMANCE AUDIT </a:t>
            </a:r>
            <a:r>
              <a:rPr lang="en-ZA" sz="2800" b="1" dirty="0" smtClean="0">
                <a:latin typeface="Arial Black" panose="020B0A04020102020204" pitchFamily="34" charset="0"/>
              </a:rPr>
              <a:t>COMMITTEE FUNCTIONALITY</a:t>
            </a:r>
            <a:endParaRPr lang="en-ZA" sz="2800" dirty="0"/>
          </a:p>
        </p:txBody>
      </p:sp>
      <p:sp>
        <p:nvSpPr>
          <p:cNvPr id="3" name="Content Placeholder 2"/>
          <p:cNvSpPr>
            <a:spLocks noGrp="1"/>
          </p:cNvSpPr>
          <p:nvPr>
            <p:ph idx="1"/>
          </p:nvPr>
        </p:nvSpPr>
        <p:spPr>
          <a:xfrm>
            <a:off x="135082" y="1371600"/>
            <a:ext cx="8991600" cy="5562600"/>
          </a:xfrm>
        </p:spPr>
        <p:txBody>
          <a:bodyPr/>
          <a:lstStyle/>
          <a:p>
            <a:pPr marL="0" indent="0">
              <a:spcBef>
                <a:spcPts val="0"/>
              </a:spcBef>
              <a:buNone/>
            </a:pPr>
            <a:endParaRPr lang="en-ZA" sz="2000" dirty="0"/>
          </a:p>
          <a:p>
            <a:pPr marL="0" indent="0">
              <a:spcBef>
                <a:spcPts val="0"/>
              </a:spcBef>
              <a:buNone/>
            </a:pPr>
            <a:r>
              <a:rPr lang="en-ZA" sz="2000" dirty="0" smtClean="0"/>
              <a:t>1. Ordinary Meetings</a:t>
            </a:r>
          </a:p>
          <a:p>
            <a:pPr marL="0" indent="0">
              <a:spcBef>
                <a:spcPts val="0"/>
              </a:spcBef>
              <a:buNone/>
            </a:pPr>
            <a:endParaRPr lang="en-ZA" sz="2000" dirty="0"/>
          </a:p>
        </p:txBody>
      </p:sp>
      <p:graphicFrame>
        <p:nvGraphicFramePr>
          <p:cNvPr id="4" name="Table 3"/>
          <p:cNvGraphicFramePr>
            <a:graphicFrameLocks noGrp="1"/>
          </p:cNvGraphicFramePr>
          <p:nvPr>
            <p:extLst/>
          </p:nvPr>
        </p:nvGraphicFramePr>
        <p:xfrm>
          <a:off x="304800" y="2209800"/>
          <a:ext cx="8652164" cy="4091940"/>
        </p:xfrm>
        <a:graphic>
          <a:graphicData uri="http://schemas.openxmlformats.org/drawingml/2006/table">
            <a:tbl>
              <a:tblPr firstRow="1" firstCol="1" bandRow="1">
                <a:tableStyleId>{5C22544A-7EE6-4342-B048-85BDC9FD1C3A}</a:tableStyleId>
              </a:tblPr>
              <a:tblGrid>
                <a:gridCol w="1979732">
                  <a:extLst>
                    <a:ext uri="{9D8B030D-6E8A-4147-A177-3AD203B41FA5}">
                      <a16:colId xmlns:a16="http://schemas.microsoft.com/office/drawing/2014/main" xmlns="" val="4192549243"/>
                    </a:ext>
                  </a:extLst>
                </a:gridCol>
                <a:gridCol w="6672432">
                  <a:extLst>
                    <a:ext uri="{9D8B030D-6E8A-4147-A177-3AD203B41FA5}">
                      <a16:colId xmlns:a16="http://schemas.microsoft.com/office/drawing/2014/main" xmlns="" val="1177727119"/>
                    </a:ext>
                  </a:extLst>
                </a:gridCol>
              </a:tblGrid>
              <a:tr h="304436">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1139578">
                <a:tc>
                  <a:txBody>
                    <a:bodyPr/>
                    <a:lstStyle/>
                    <a:p>
                      <a:pPr algn="just">
                        <a:lnSpc>
                          <a:spcPct val="150000"/>
                        </a:lnSpc>
                        <a:spcAft>
                          <a:spcPts val="0"/>
                        </a:spcAft>
                      </a:pPr>
                      <a:r>
                        <a:rPr lang="en-GB" sz="1800" b="1" kern="1200" dirty="0" smtClean="0">
                          <a:solidFill>
                            <a:schemeClr val="tx1"/>
                          </a:solidFill>
                          <a:effectLst/>
                          <a:latin typeface="+mn-lt"/>
                          <a:ea typeface="+mn-ea"/>
                          <a:cs typeface="+mn-cs"/>
                        </a:rPr>
                        <a:t>23 Jan 2020</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Status or Progress on the AGSA audit</a:t>
                      </a: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Internal Audit progress report to Audit &amp; Performance Audit Committee</a:t>
                      </a: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First Quarter PMS &amp; Performance Information Review</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Second Quarter/ Mid – Year PMS &amp; Performance Information Review</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Quarterly Finance Report – 31 December 2019 (Section 71 Report)</a:t>
                      </a: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Outstanding Creditors Report as at 31 December 2019</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Loan Register as at 31 December 2020</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ICT Governance report </a:t>
                      </a: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Legal and compliance report</a:t>
                      </a: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Leave Management Report</a:t>
                      </a: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Risk Management Report to the Audit &amp; Performance Audit Committee</a:t>
                      </a:r>
                    </a:p>
                    <a:p>
                      <a:pPr marL="285750" lvl="0" indent="-285750">
                        <a:buFont typeface="Arial" panose="020B0604020202020204" pitchFamily="34" charset="0"/>
                        <a:buChar char="•"/>
                      </a:pPr>
                      <a:r>
                        <a:rPr lang="en-ZA" sz="1600" kern="1200" dirty="0" smtClean="0">
                          <a:solidFill>
                            <a:schemeClr val="dk1"/>
                          </a:solidFill>
                          <a:effectLst/>
                          <a:latin typeface="+mn-lt"/>
                          <a:ea typeface="+mn-ea"/>
                          <a:cs typeface="+mn-cs"/>
                        </a:rPr>
                        <a:t>Draft Annual Report for 2018 – 2019</a:t>
                      </a: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Section 72 Report: Mid – Year budget and Performance Assessment</a:t>
                      </a:r>
                      <a:endParaRPr lang="en-ZA" sz="1600" kern="1200" dirty="0" smtClean="0">
                        <a:solidFill>
                          <a:schemeClr val="dk1"/>
                        </a:solidFill>
                        <a:effectLst/>
                        <a:latin typeface="+mn-lt"/>
                        <a:ea typeface="+mn-ea"/>
                        <a:cs typeface="+mn-cs"/>
                      </a:endParaRPr>
                    </a:p>
                  </a:txBody>
                  <a:tcPr marL="54000" marR="54000" marT="0" marB="0"/>
                </a:tc>
                <a:extLst>
                  <a:ext uri="{0D108BD9-81ED-4DB2-BD59-A6C34878D82A}">
                    <a16:rowId xmlns:a16="http://schemas.microsoft.com/office/drawing/2014/main" xmlns="" val="4222956278"/>
                  </a:ext>
                </a:extLst>
              </a:tr>
            </a:tbl>
          </a:graphicData>
        </a:graphic>
      </p:graphicFrame>
    </p:spTree>
    <p:extLst>
      <p:ext uri="{BB962C8B-B14F-4D97-AF65-F5344CB8AC3E}">
        <p14:creationId xmlns:p14="http://schemas.microsoft.com/office/powerpoint/2010/main" xmlns="" val="41077060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2800" b="1" dirty="0">
                <a:latin typeface="Arial Black" panose="020B0A04020102020204" pitchFamily="34" charset="0"/>
              </a:rPr>
              <a:t>AUDIT AND PERFORMANCE AUDIT </a:t>
            </a:r>
            <a:r>
              <a:rPr lang="en-ZA" sz="2800" b="1" dirty="0" smtClean="0">
                <a:latin typeface="Arial Black" panose="020B0A04020102020204" pitchFamily="34" charset="0"/>
              </a:rPr>
              <a:t>COMMITTEE FUNCTIONALITY</a:t>
            </a:r>
            <a:endParaRPr lang="en-ZA" sz="2800" dirty="0"/>
          </a:p>
        </p:txBody>
      </p:sp>
      <p:sp>
        <p:nvSpPr>
          <p:cNvPr id="3" name="Content Placeholder 2"/>
          <p:cNvSpPr>
            <a:spLocks noGrp="1"/>
          </p:cNvSpPr>
          <p:nvPr>
            <p:ph idx="1"/>
          </p:nvPr>
        </p:nvSpPr>
        <p:spPr>
          <a:xfrm>
            <a:off x="135082" y="1371600"/>
            <a:ext cx="8991600" cy="5562600"/>
          </a:xfrm>
        </p:spPr>
        <p:txBody>
          <a:bodyPr/>
          <a:lstStyle/>
          <a:p>
            <a:pPr marL="0" indent="0">
              <a:spcBef>
                <a:spcPts val="0"/>
              </a:spcBef>
              <a:buNone/>
            </a:pPr>
            <a:endParaRPr lang="en-ZA" sz="2000" dirty="0"/>
          </a:p>
          <a:p>
            <a:pPr marL="0" indent="0">
              <a:spcBef>
                <a:spcPts val="0"/>
              </a:spcBef>
              <a:buNone/>
            </a:pPr>
            <a:r>
              <a:rPr lang="en-ZA" sz="2000" dirty="0" smtClean="0"/>
              <a:t>1. Ordinary Meetings</a:t>
            </a:r>
          </a:p>
          <a:p>
            <a:pPr marL="0" indent="0">
              <a:spcBef>
                <a:spcPts val="0"/>
              </a:spcBef>
              <a:buNone/>
            </a:pPr>
            <a:endParaRPr lang="en-ZA" sz="2000" dirty="0"/>
          </a:p>
        </p:txBody>
      </p:sp>
      <p:graphicFrame>
        <p:nvGraphicFramePr>
          <p:cNvPr id="4" name="Table 3"/>
          <p:cNvGraphicFramePr>
            <a:graphicFrameLocks noGrp="1"/>
          </p:cNvGraphicFramePr>
          <p:nvPr>
            <p:extLst/>
          </p:nvPr>
        </p:nvGraphicFramePr>
        <p:xfrm>
          <a:off x="304800" y="2209800"/>
          <a:ext cx="8652164" cy="1151573"/>
        </p:xfrm>
        <a:graphic>
          <a:graphicData uri="http://schemas.openxmlformats.org/drawingml/2006/table">
            <a:tbl>
              <a:tblPr firstRow="1" firstCol="1" bandRow="1">
                <a:tableStyleId>{5C22544A-7EE6-4342-B048-85BDC9FD1C3A}</a:tableStyleId>
              </a:tblPr>
              <a:tblGrid>
                <a:gridCol w="1979732">
                  <a:extLst>
                    <a:ext uri="{9D8B030D-6E8A-4147-A177-3AD203B41FA5}">
                      <a16:colId xmlns:a16="http://schemas.microsoft.com/office/drawing/2014/main" xmlns="" val="4192549243"/>
                    </a:ext>
                  </a:extLst>
                </a:gridCol>
                <a:gridCol w="6672432">
                  <a:extLst>
                    <a:ext uri="{9D8B030D-6E8A-4147-A177-3AD203B41FA5}">
                      <a16:colId xmlns:a16="http://schemas.microsoft.com/office/drawing/2014/main" xmlns="" val="1177727119"/>
                    </a:ext>
                  </a:extLst>
                </a:gridCol>
              </a:tblGrid>
              <a:tr h="273367">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717233">
                <a:tc>
                  <a:txBody>
                    <a:bodyPr/>
                    <a:lstStyle/>
                    <a:p>
                      <a:pPr>
                        <a:lnSpc>
                          <a:spcPct val="150000"/>
                        </a:lnSpc>
                        <a:spcAft>
                          <a:spcPts val="0"/>
                        </a:spcAft>
                      </a:pPr>
                      <a:r>
                        <a:rPr lang="en-GB" sz="1800" b="1" kern="1200" dirty="0" smtClean="0">
                          <a:solidFill>
                            <a:schemeClr val="tx1"/>
                          </a:solidFill>
                          <a:effectLst/>
                          <a:latin typeface="+mn-lt"/>
                          <a:ea typeface="+mn-ea"/>
                          <a:cs typeface="+mn-cs"/>
                        </a:rPr>
                        <a:t>20 May 2020</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buFont typeface="Arial" panose="020B0604020202020204" pitchFamily="34" charset="0"/>
                        <a:buChar char="•"/>
                      </a:pPr>
                      <a:r>
                        <a:rPr lang="en-GB" sz="1600" kern="1200" dirty="0" smtClean="0">
                          <a:solidFill>
                            <a:schemeClr val="dk1"/>
                          </a:solidFill>
                          <a:effectLst/>
                          <a:latin typeface="+mn-lt"/>
                          <a:ea typeface="+mn-ea"/>
                          <a:cs typeface="+mn-cs"/>
                        </a:rPr>
                        <a:t>Draft Budget 2020 – 2021</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ZA" sz="1600" kern="1200" dirty="0" smtClean="0">
                          <a:solidFill>
                            <a:schemeClr val="dk1"/>
                          </a:solidFill>
                          <a:effectLst/>
                          <a:latin typeface="+mn-lt"/>
                          <a:ea typeface="+mn-ea"/>
                          <a:cs typeface="+mn-cs"/>
                        </a:rPr>
                        <a:t>Draft IDP 2020 - 2021</a:t>
                      </a:r>
                      <a:endParaRPr lang="en-ZA" sz="1600" kern="1200" dirty="0">
                        <a:solidFill>
                          <a:schemeClr val="dk1"/>
                        </a:solidFill>
                        <a:effectLst/>
                        <a:latin typeface="+mn-lt"/>
                        <a:ea typeface="+mn-ea"/>
                        <a:cs typeface="+mn-cs"/>
                      </a:endParaRPr>
                    </a:p>
                  </a:txBody>
                  <a:tcPr marL="54000" marR="54000" marT="0" marB="0"/>
                </a:tc>
                <a:extLst>
                  <a:ext uri="{0D108BD9-81ED-4DB2-BD59-A6C34878D82A}">
                    <a16:rowId xmlns:a16="http://schemas.microsoft.com/office/drawing/2014/main" xmlns="" val="4222956278"/>
                  </a:ext>
                </a:extLst>
              </a:tr>
            </a:tbl>
          </a:graphicData>
        </a:graphic>
      </p:graphicFrame>
    </p:spTree>
    <p:extLst>
      <p:ext uri="{BB962C8B-B14F-4D97-AF65-F5344CB8AC3E}">
        <p14:creationId xmlns:p14="http://schemas.microsoft.com/office/powerpoint/2010/main" xmlns="" val="42280032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2800" b="1" dirty="0">
                <a:latin typeface="Arial Black" panose="020B0A04020102020204" pitchFamily="34" charset="0"/>
              </a:rPr>
              <a:t>AUDIT AND PERFORMANCE AUDIT </a:t>
            </a:r>
            <a:r>
              <a:rPr lang="en-ZA" sz="2800" b="1" dirty="0" smtClean="0">
                <a:latin typeface="Arial Black" panose="020B0A04020102020204" pitchFamily="34" charset="0"/>
              </a:rPr>
              <a:t>COMMITTEE FUNCTIONALITY</a:t>
            </a:r>
            <a:endParaRPr lang="en-ZA" sz="2800" dirty="0"/>
          </a:p>
        </p:txBody>
      </p:sp>
      <p:sp>
        <p:nvSpPr>
          <p:cNvPr id="3" name="Content Placeholder 2"/>
          <p:cNvSpPr>
            <a:spLocks noGrp="1"/>
          </p:cNvSpPr>
          <p:nvPr>
            <p:ph idx="1"/>
          </p:nvPr>
        </p:nvSpPr>
        <p:spPr>
          <a:xfrm>
            <a:off x="135082" y="1371600"/>
            <a:ext cx="8991600" cy="5562600"/>
          </a:xfrm>
        </p:spPr>
        <p:txBody>
          <a:bodyPr/>
          <a:lstStyle/>
          <a:p>
            <a:pPr marL="0" indent="0">
              <a:spcBef>
                <a:spcPts val="0"/>
              </a:spcBef>
              <a:buNone/>
            </a:pPr>
            <a:endParaRPr lang="en-ZA" sz="2000" dirty="0"/>
          </a:p>
          <a:p>
            <a:pPr marL="0" indent="0">
              <a:spcBef>
                <a:spcPts val="0"/>
              </a:spcBef>
              <a:buNone/>
            </a:pPr>
            <a:r>
              <a:rPr lang="en-ZA" sz="2000" dirty="0"/>
              <a:t>2</a:t>
            </a:r>
            <a:r>
              <a:rPr lang="en-ZA" sz="2000" dirty="0" smtClean="0"/>
              <a:t>. Scheduled Extra Ordinary Meetings</a:t>
            </a:r>
          </a:p>
          <a:p>
            <a:pPr marL="0" indent="0">
              <a:spcBef>
                <a:spcPts val="0"/>
              </a:spcBef>
              <a:buNone/>
            </a:pPr>
            <a:endParaRPr lang="en-ZA" sz="2000" dirty="0"/>
          </a:p>
        </p:txBody>
      </p:sp>
      <p:graphicFrame>
        <p:nvGraphicFramePr>
          <p:cNvPr id="4" name="Table 3"/>
          <p:cNvGraphicFramePr>
            <a:graphicFrameLocks noGrp="1"/>
          </p:cNvGraphicFramePr>
          <p:nvPr>
            <p:extLst/>
          </p:nvPr>
        </p:nvGraphicFramePr>
        <p:xfrm>
          <a:off x="304800" y="2209800"/>
          <a:ext cx="8652164" cy="3360420"/>
        </p:xfrm>
        <a:graphic>
          <a:graphicData uri="http://schemas.openxmlformats.org/drawingml/2006/table">
            <a:tbl>
              <a:tblPr firstRow="1" firstCol="1" bandRow="1">
                <a:tableStyleId>{5C22544A-7EE6-4342-B048-85BDC9FD1C3A}</a:tableStyleId>
              </a:tblPr>
              <a:tblGrid>
                <a:gridCol w="1979732">
                  <a:extLst>
                    <a:ext uri="{9D8B030D-6E8A-4147-A177-3AD203B41FA5}">
                      <a16:colId xmlns:a16="http://schemas.microsoft.com/office/drawing/2014/main" xmlns="" val="4192549243"/>
                    </a:ext>
                  </a:extLst>
                </a:gridCol>
                <a:gridCol w="6672432">
                  <a:extLst>
                    <a:ext uri="{9D8B030D-6E8A-4147-A177-3AD203B41FA5}">
                      <a16:colId xmlns:a16="http://schemas.microsoft.com/office/drawing/2014/main" xmlns="" val="1177727119"/>
                    </a:ext>
                  </a:extLst>
                </a:gridCol>
              </a:tblGrid>
              <a:tr h="273367">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717233">
                <a:tc>
                  <a:txBody>
                    <a:bodyPr/>
                    <a:lstStyle/>
                    <a:p>
                      <a:pPr algn="just">
                        <a:lnSpc>
                          <a:spcPct val="150000"/>
                        </a:lnSpc>
                        <a:spcAft>
                          <a:spcPts val="0"/>
                        </a:spcAft>
                      </a:pPr>
                      <a:r>
                        <a:rPr lang="en-GB" sz="1800" b="1" kern="1200" dirty="0" smtClean="0">
                          <a:solidFill>
                            <a:schemeClr val="tx1"/>
                          </a:solidFill>
                          <a:effectLst/>
                          <a:latin typeface="+mn-lt"/>
                          <a:ea typeface="+mn-ea"/>
                          <a:cs typeface="+mn-cs"/>
                        </a:rPr>
                        <a:t>29 Aug 2019</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Three Year Rolling Plan 2019 - 2022 and Annual Internal Audit Plan 2019 – 2020</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Reviewed Internal Audit Manual/Methodology 2019 - 2020</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Reviewed Internal Audit Charter 2019 – 2020</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Reviewed APAC Charter 2019 – 2020</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AFS Internal Audit Review</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Annual Performance Information Review</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Fourth Quarter PMS and Performance Information Report</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Status of the AGSA Audit</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AGSA Audit Strategy</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AFS Process Plan</a:t>
                      </a:r>
                      <a:endParaRPr lang="en-ZA" sz="1600" kern="1200" dirty="0" smtClean="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effectLst/>
                          <a:latin typeface="+mn-lt"/>
                          <a:ea typeface="+mn-ea"/>
                          <a:cs typeface="+mn-cs"/>
                        </a:rPr>
                        <a:t>Draft AFS 2018 – 2019</a:t>
                      </a:r>
                      <a:endParaRPr lang="en-ZA" sz="1600" kern="1200" dirty="0">
                        <a:solidFill>
                          <a:schemeClr val="dk1"/>
                        </a:solidFill>
                        <a:effectLst/>
                        <a:latin typeface="+mn-lt"/>
                        <a:ea typeface="+mn-ea"/>
                        <a:cs typeface="+mn-cs"/>
                      </a:endParaRPr>
                    </a:p>
                  </a:txBody>
                  <a:tcPr marL="54000" marR="54000" marT="0" marB="0"/>
                </a:tc>
                <a:extLst>
                  <a:ext uri="{0D108BD9-81ED-4DB2-BD59-A6C34878D82A}">
                    <a16:rowId xmlns:a16="http://schemas.microsoft.com/office/drawing/2014/main" xmlns="" val="4222956278"/>
                  </a:ext>
                </a:extLst>
              </a:tr>
            </a:tbl>
          </a:graphicData>
        </a:graphic>
      </p:graphicFrame>
    </p:spTree>
    <p:extLst>
      <p:ext uri="{BB962C8B-B14F-4D97-AF65-F5344CB8AC3E}">
        <p14:creationId xmlns:p14="http://schemas.microsoft.com/office/powerpoint/2010/main" xmlns="" val="34374069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2800" b="1" dirty="0">
                <a:latin typeface="Arial Black" panose="020B0A04020102020204" pitchFamily="34" charset="0"/>
              </a:rPr>
              <a:t>AUDIT AND PERFORMANCE AUDIT </a:t>
            </a:r>
            <a:r>
              <a:rPr lang="en-ZA" sz="2800" b="1" dirty="0" smtClean="0">
                <a:latin typeface="Arial Black" panose="020B0A04020102020204" pitchFamily="34" charset="0"/>
              </a:rPr>
              <a:t>COMMITTEE FUNCTIONALITY</a:t>
            </a:r>
            <a:endParaRPr lang="en-ZA" sz="2800" dirty="0"/>
          </a:p>
        </p:txBody>
      </p:sp>
      <p:sp>
        <p:nvSpPr>
          <p:cNvPr id="3" name="Content Placeholder 2"/>
          <p:cNvSpPr>
            <a:spLocks noGrp="1"/>
          </p:cNvSpPr>
          <p:nvPr>
            <p:ph idx="1"/>
          </p:nvPr>
        </p:nvSpPr>
        <p:spPr>
          <a:xfrm>
            <a:off x="135082" y="1371600"/>
            <a:ext cx="8991600" cy="5562600"/>
          </a:xfrm>
        </p:spPr>
        <p:txBody>
          <a:bodyPr/>
          <a:lstStyle/>
          <a:p>
            <a:pPr marL="0" indent="0">
              <a:spcBef>
                <a:spcPts val="0"/>
              </a:spcBef>
              <a:buNone/>
            </a:pPr>
            <a:endParaRPr lang="en-ZA" sz="2000" dirty="0"/>
          </a:p>
          <a:p>
            <a:pPr marL="0" indent="0">
              <a:spcBef>
                <a:spcPts val="0"/>
              </a:spcBef>
              <a:buNone/>
            </a:pPr>
            <a:r>
              <a:rPr lang="en-ZA" sz="2000" dirty="0"/>
              <a:t>2</a:t>
            </a:r>
            <a:r>
              <a:rPr lang="en-ZA" sz="2000" dirty="0" smtClean="0"/>
              <a:t>. Scheduled Extra Ordinary Meetings</a:t>
            </a:r>
          </a:p>
          <a:p>
            <a:pPr marL="0" indent="0">
              <a:spcBef>
                <a:spcPts val="0"/>
              </a:spcBef>
              <a:buNone/>
            </a:pPr>
            <a:endParaRPr lang="en-ZA" sz="2000" dirty="0"/>
          </a:p>
        </p:txBody>
      </p:sp>
      <p:graphicFrame>
        <p:nvGraphicFramePr>
          <p:cNvPr id="4" name="Table 3"/>
          <p:cNvGraphicFramePr>
            <a:graphicFrameLocks noGrp="1"/>
          </p:cNvGraphicFramePr>
          <p:nvPr>
            <p:extLst/>
          </p:nvPr>
        </p:nvGraphicFramePr>
        <p:xfrm>
          <a:off x="304800" y="2209800"/>
          <a:ext cx="8652164" cy="4335780"/>
        </p:xfrm>
        <a:graphic>
          <a:graphicData uri="http://schemas.openxmlformats.org/drawingml/2006/table">
            <a:tbl>
              <a:tblPr firstRow="1" firstCol="1" bandRow="1">
                <a:tableStyleId>{5C22544A-7EE6-4342-B048-85BDC9FD1C3A}</a:tableStyleId>
              </a:tblPr>
              <a:tblGrid>
                <a:gridCol w="1979732">
                  <a:extLst>
                    <a:ext uri="{9D8B030D-6E8A-4147-A177-3AD203B41FA5}">
                      <a16:colId xmlns:a16="http://schemas.microsoft.com/office/drawing/2014/main" xmlns="" val="4192549243"/>
                    </a:ext>
                  </a:extLst>
                </a:gridCol>
                <a:gridCol w="6672432">
                  <a:extLst>
                    <a:ext uri="{9D8B030D-6E8A-4147-A177-3AD203B41FA5}">
                      <a16:colId xmlns:a16="http://schemas.microsoft.com/office/drawing/2014/main" xmlns="" val="1177727119"/>
                    </a:ext>
                  </a:extLst>
                </a:gridCol>
              </a:tblGrid>
              <a:tr h="273367">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717233">
                <a:tc>
                  <a:txBody>
                    <a:bodyPr/>
                    <a:lstStyle/>
                    <a:p>
                      <a:pPr>
                        <a:lnSpc>
                          <a:spcPct val="150000"/>
                        </a:lnSpc>
                        <a:spcAft>
                          <a:spcPts val="0"/>
                        </a:spcAft>
                      </a:pPr>
                      <a:r>
                        <a:rPr lang="en-GB" sz="1800" b="1" kern="1200" dirty="0" smtClean="0">
                          <a:solidFill>
                            <a:schemeClr val="tx1"/>
                          </a:solidFill>
                          <a:effectLst/>
                          <a:latin typeface="+mn-lt"/>
                          <a:ea typeface="+mn-ea"/>
                          <a:cs typeface="+mn-cs"/>
                        </a:rPr>
                        <a:t>26 June 2020</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lnSpc>
                          <a:spcPct val="100000"/>
                        </a:lnSpc>
                        <a:spcAft>
                          <a:spcPts val="0"/>
                        </a:spcAft>
                        <a:buFont typeface="Arial" panose="020B0604020202020204" pitchFamily="34" charset="0"/>
                        <a:buChar char="•"/>
                      </a:pPr>
                      <a:r>
                        <a:rPr lang="en-GB" sz="1600" kern="1200" dirty="0" smtClean="0">
                          <a:solidFill>
                            <a:schemeClr val="dk1"/>
                          </a:solidFill>
                          <a:effectLst/>
                          <a:latin typeface="+mn-lt"/>
                          <a:ea typeface="+mn-ea"/>
                          <a:cs typeface="+mn-cs"/>
                        </a:rPr>
                        <a:t>Internal Audit progress report </a:t>
                      </a:r>
                    </a:p>
                    <a:p>
                      <a:pPr marL="285750" lvl="0" indent="-285750" algn="l" defTabSz="914400" rtl="0" eaLnBrk="1" latinLnBrk="0" hangingPunct="1">
                        <a:lnSpc>
                          <a:spcPct val="100000"/>
                        </a:lnSpc>
                        <a:spcAft>
                          <a:spcPts val="0"/>
                        </a:spcAft>
                        <a:buFont typeface="Arial" panose="020B0604020202020204" pitchFamily="34" charset="0"/>
                        <a:buChar char="•"/>
                      </a:pPr>
                      <a:r>
                        <a:rPr lang="en-GB" sz="1600" kern="1200" dirty="0" smtClean="0">
                          <a:solidFill>
                            <a:schemeClr val="dk1"/>
                          </a:solidFill>
                          <a:effectLst/>
                          <a:latin typeface="+mn-lt"/>
                          <a:ea typeface="+mn-ea"/>
                          <a:cs typeface="+mn-cs"/>
                        </a:rPr>
                        <a:t>Revised Three Year Rolling Plan 2019 - 2022 and Annual Internal Audit Plan 2019 – 2020</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Reviewed Internal Audit Charter for 2020 – 2021</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Reviewed Audit Committee Charter for 2020 – 2020</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Reviewed Internal Audit Methodology for 2020 - 2020</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Final AGSA Audit Report</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Draft Annual Financial Statements Preparation/Process Plan</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Quarter 3 Finance Report/ Section 71 Report as at 31 March 2020</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ICT Governance Report</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Legal and Compliance Report</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Project Management Report</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Risk Management Report to the Audit &amp; Performance Audit Committee 2019 – 2020</a:t>
                      </a:r>
                      <a:endParaRPr lang="en-ZA"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600" kern="1200" dirty="0" smtClean="0">
                          <a:solidFill>
                            <a:schemeClr val="dk1"/>
                          </a:solidFill>
                          <a:effectLst/>
                          <a:latin typeface="+mn-lt"/>
                          <a:ea typeface="+mn-ea"/>
                          <a:cs typeface="+mn-cs"/>
                        </a:rPr>
                        <a:t>Draft Strategic Risk Register 2020 – 2021</a:t>
                      </a:r>
                      <a:endParaRPr lang="en-ZA"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GB" sz="1600" kern="1200" dirty="0" smtClean="0">
                          <a:solidFill>
                            <a:schemeClr val="dk1"/>
                          </a:solidFill>
                          <a:effectLst/>
                          <a:latin typeface="+mn-lt"/>
                          <a:ea typeface="+mn-ea"/>
                          <a:cs typeface="+mn-cs"/>
                        </a:rPr>
                        <a:t>Draft SDBIP 2020 - 2021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4222956278"/>
                  </a:ext>
                </a:extLst>
              </a:tr>
            </a:tbl>
          </a:graphicData>
        </a:graphic>
      </p:graphicFrame>
    </p:spTree>
    <p:extLst>
      <p:ext uri="{BB962C8B-B14F-4D97-AF65-F5344CB8AC3E}">
        <p14:creationId xmlns:p14="http://schemas.microsoft.com/office/powerpoint/2010/main" xmlns="" val="33342342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2800" b="1" dirty="0">
                <a:latin typeface="Arial Black" panose="020B0A04020102020204" pitchFamily="34" charset="0"/>
              </a:rPr>
              <a:t>AUDIT AND PERFORMANCE AUDIT </a:t>
            </a:r>
            <a:r>
              <a:rPr lang="en-ZA" sz="2800" b="1" dirty="0" smtClean="0">
                <a:latin typeface="Arial Black" panose="020B0A04020102020204" pitchFamily="34" charset="0"/>
              </a:rPr>
              <a:t>COMMITTEE FUNCTIONALITY</a:t>
            </a:r>
            <a:endParaRPr lang="en-ZA" sz="2800" dirty="0"/>
          </a:p>
        </p:txBody>
      </p:sp>
      <p:sp>
        <p:nvSpPr>
          <p:cNvPr id="3" name="Content Placeholder 2"/>
          <p:cNvSpPr>
            <a:spLocks noGrp="1"/>
          </p:cNvSpPr>
          <p:nvPr>
            <p:ph idx="1"/>
          </p:nvPr>
        </p:nvSpPr>
        <p:spPr>
          <a:xfrm>
            <a:off x="135082" y="1371600"/>
            <a:ext cx="8991600" cy="5562600"/>
          </a:xfrm>
        </p:spPr>
        <p:txBody>
          <a:bodyPr/>
          <a:lstStyle/>
          <a:p>
            <a:pPr marL="0" indent="0">
              <a:spcBef>
                <a:spcPts val="0"/>
              </a:spcBef>
              <a:buNone/>
            </a:pPr>
            <a:endParaRPr lang="en-ZA" sz="2000" dirty="0"/>
          </a:p>
          <a:p>
            <a:pPr marL="0" indent="0">
              <a:spcBef>
                <a:spcPts val="0"/>
              </a:spcBef>
              <a:buNone/>
            </a:pPr>
            <a:r>
              <a:rPr lang="en-ZA" sz="2000" dirty="0"/>
              <a:t>3</a:t>
            </a:r>
            <a:r>
              <a:rPr lang="en-ZA" sz="2000" dirty="0" smtClean="0"/>
              <a:t>. Additional Special Meetings</a:t>
            </a:r>
          </a:p>
          <a:p>
            <a:pPr marL="0" indent="0">
              <a:spcBef>
                <a:spcPts val="0"/>
              </a:spcBef>
              <a:buNone/>
            </a:pPr>
            <a:endParaRPr lang="en-ZA" sz="2000" dirty="0"/>
          </a:p>
        </p:txBody>
      </p:sp>
      <p:graphicFrame>
        <p:nvGraphicFramePr>
          <p:cNvPr id="4" name="Table 3"/>
          <p:cNvGraphicFramePr>
            <a:graphicFrameLocks noGrp="1"/>
          </p:cNvGraphicFramePr>
          <p:nvPr>
            <p:extLst/>
          </p:nvPr>
        </p:nvGraphicFramePr>
        <p:xfrm>
          <a:off x="304800" y="2209800"/>
          <a:ext cx="8652164" cy="2994660"/>
        </p:xfrm>
        <a:graphic>
          <a:graphicData uri="http://schemas.openxmlformats.org/drawingml/2006/table">
            <a:tbl>
              <a:tblPr firstRow="1" firstCol="1" bandRow="1">
                <a:tableStyleId>{5C22544A-7EE6-4342-B048-85BDC9FD1C3A}</a:tableStyleId>
              </a:tblPr>
              <a:tblGrid>
                <a:gridCol w="1979732">
                  <a:extLst>
                    <a:ext uri="{9D8B030D-6E8A-4147-A177-3AD203B41FA5}">
                      <a16:colId xmlns:a16="http://schemas.microsoft.com/office/drawing/2014/main" xmlns="" val="4192549243"/>
                    </a:ext>
                  </a:extLst>
                </a:gridCol>
                <a:gridCol w="6672432">
                  <a:extLst>
                    <a:ext uri="{9D8B030D-6E8A-4147-A177-3AD203B41FA5}">
                      <a16:colId xmlns:a16="http://schemas.microsoft.com/office/drawing/2014/main" xmlns="" val="1177727119"/>
                    </a:ext>
                  </a:extLst>
                </a:gridCol>
              </a:tblGrid>
              <a:tr h="273367">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239078">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smtClean="0">
                          <a:solidFill>
                            <a:schemeClr val="tx1"/>
                          </a:solidFill>
                          <a:effectLst/>
                          <a:latin typeface="+mn-lt"/>
                          <a:ea typeface="+mn-ea"/>
                          <a:cs typeface="+mn-cs"/>
                        </a:rPr>
                        <a:t>30 Sept 2019</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b="1" kern="1200" dirty="0" smtClean="0">
                        <a:solidFill>
                          <a:schemeClr val="tx1"/>
                        </a:solidFill>
                        <a:effectLst/>
                        <a:latin typeface="+mn-lt"/>
                        <a:ea typeface="+mn-ea"/>
                        <a:cs typeface="+mn-cs"/>
                      </a:endParaRPr>
                    </a:p>
                  </a:txBody>
                  <a:tcPr marL="54000" marR="54000" marT="0" marB="0"/>
                </a:tc>
                <a:tc>
                  <a:txBody>
                    <a:bodyPr/>
                    <a:lstStyle/>
                    <a:p>
                      <a:pPr marL="285750" lvl="0" indent="-285750" algn="l" defTabSz="914400" rtl="0" eaLnBrk="1" latinLnBrk="0" hangingPunct="1">
                        <a:lnSpc>
                          <a:spcPct val="100000"/>
                        </a:lnSpc>
                        <a:buFont typeface="Arial" panose="020B0604020202020204" pitchFamily="34" charset="0"/>
                        <a:buChar char="•"/>
                      </a:pPr>
                      <a:r>
                        <a:rPr lang="en-ZA" sz="1600" kern="1200" dirty="0" smtClean="0">
                          <a:solidFill>
                            <a:schemeClr val="dk1"/>
                          </a:solidFill>
                          <a:effectLst/>
                          <a:latin typeface="+mn-lt"/>
                          <a:ea typeface="+mn-ea"/>
                          <a:cs typeface="+mn-cs"/>
                        </a:rPr>
                        <a:t>Progress on AGSA Audit</a:t>
                      </a:r>
                      <a:endParaRPr lang="en-ZA" sz="1600" kern="1200" dirty="0">
                        <a:solidFill>
                          <a:schemeClr val="dk1"/>
                        </a:solidFill>
                        <a:effectLst/>
                        <a:latin typeface="+mn-lt"/>
                        <a:ea typeface="+mn-ea"/>
                        <a:cs typeface="+mn-cs"/>
                      </a:endParaRPr>
                    </a:p>
                  </a:txBody>
                  <a:tcPr marL="54000" marR="54000" marT="0" marB="0"/>
                </a:tc>
                <a:extLst>
                  <a:ext uri="{0D108BD9-81ED-4DB2-BD59-A6C34878D82A}">
                    <a16:rowId xmlns:a16="http://schemas.microsoft.com/office/drawing/2014/main" xmlns="" val="4222956278"/>
                  </a:ext>
                </a:extLst>
              </a:tr>
              <a:tr h="239077">
                <a:tc>
                  <a:txBody>
                    <a:bodyPr/>
                    <a:lstStyle/>
                    <a:p>
                      <a:pPr algn="just">
                        <a:lnSpc>
                          <a:spcPct val="100000"/>
                        </a:lnSpc>
                        <a:spcAft>
                          <a:spcPts val="0"/>
                        </a:spcAft>
                      </a:pPr>
                      <a:r>
                        <a:rPr lang="en-GB" sz="1800" b="1" kern="1200" dirty="0" smtClean="0">
                          <a:solidFill>
                            <a:schemeClr val="tx1"/>
                          </a:solidFill>
                          <a:effectLst/>
                          <a:latin typeface="+mn-lt"/>
                          <a:ea typeface="+mn-ea"/>
                          <a:cs typeface="+mn-cs"/>
                        </a:rPr>
                        <a:t>24 Oct 2019</a:t>
                      </a:r>
                    </a:p>
                    <a:p>
                      <a:pPr algn="just">
                        <a:lnSpc>
                          <a:spcPct val="100000"/>
                        </a:lnSpc>
                        <a:spcAft>
                          <a:spcPts val="0"/>
                        </a:spcAft>
                      </a:pPr>
                      <a:endParaRPr lang="en-GB" sz="1800" b="1" kern="1200" dirty="0" smtClean="0">
                        <a:solidFill>
                          <a:schemeClr val="tx1"/>
                        </a:solidFill>
                        <a:effectLst/>
                        <a:latin typeface="+mn-lt"/>
                        <a:ea typeface="+mn-ea"/>
                        <a:cs typeface="+mn-cs"/>
                      </a:endParaRPr>
                    </a:p>
                  </a:txBody>
                  <a:tcPr marL="54000" marR="5400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mn-lt"/>
                          <a:ea typeface="+mn-ea"/>
                          <a:cs typeface="+mn-cs"/>
                        </a:rPr>
                        <a:t>AGSA Audit Progress</a:t>
                      </a:r>
                      <a:endParaRPr lang="en-ZA" sz="1600" kern="1200" dirty="0" smtClean="0">
                        <a:solidFill>
                          <a:schemeClr val="dk1"/>
                        </a:solidFill>
                        <a:effectLst/>
                        <a:latin typeface="+mn-lt"/>
                        <a:ea typeface="+mn-ea"/>
                        <a:cs typeface="+mn-cs"/>
                      </a:endParaRPr>
                    </a:p>
                  </a:txBody>
                  <a:tcPr marL="54000" marR="54000" marT="0" marB="0"/>
                </a:tc>
                <a:extLst>
                  <a:ext uri="{0D108BD9-81ED-4DB2-BD59-A6C34878D82A}">
                    <a16:rowId xmlns:a16="http://schemas.microsoft.com/office/drawing/2014/main" xmlns="" val="1923840673"/>
                  </a:ext>
                </a:extLst>
              </a:tr>
              <a:tr h="205740">
                <a:tc>
                  <a:txBody>
                    <a:bodyPr/>
                    <a:lstStyle/>
                    <a:p>
                      <a:pPr algn="just">
                        <a:lnSpc>
                          <a:spcPct val="150000"/>
                        </a:lnSpc>
                        <a:spcAft>
                          <a:spcPts val="0"/>
                        </a:spcAft>
                      </a:pPr>
                      <a:r>
                        <a:rPr lang="en-GB" sz="1800" b="1" kern="1200" dirty="0" smtClean="0">
                          <a:solidFill>
                            <a:schemeClr val="tx1"/>
                          </a:solidFill>
                          <a:effectLst/>
                          <a:latin typeface="+mn-lt"/>
                          <a:ea typeface="+mn-ea"/>
                          <a:cs typeface="+mn-cs"/>
                        </a:rPr>
                        <a:t>25 Feb 2020</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lnSpc>
                          <a:spcPct val="150000"/>
                        </a:lnSpc>
                        <a:spcAft>
                          <a:spcPts val="0"/>
                        </a:spcAft>
                        <a:buFont typeface="Arial" panose="020B0604020202020204" pitchFamily="34" charset="0"/>
                        <a:buChar char="•"/>
                      </a:pPr>
                      <a:r>
                        <a:rPr lang="en-GB" sz="1600" kern="1200" dirty="0" smtClean="0">
                          <a:solidFill>
                            <a:schemeClr val="dk1"/>
                          </a:solidFill>
                          <a:effectLst/>
                          <a:latin typeface="+mn-lt"/>
                          <a:ea typeface="+mn-ea"/>
                          <a:cs typeface="+mn-cs"/>
                        </a:rPr>
                        <a:t>Adjustment Budget 2019 – 2020</a:t>
                      </a:r>
                    </a:p>
                    <a:p>
                      <a:pPr marL="0" lvl="0" indent="0" algn="l" defTabSz="914400" rtl="0" eaLnBrk="1" latinLnBrk="0" hangingPunct="1">
                        <a:lnSpc>
                          <a:spcPct val="150000"/>
                        </a:lnSpc>
                        <a:spcAft>
                          <a:spcPts val="0"/>
                        </a:spcAft>
                        <a:buFont typeface="Arial" panose="020B0604020202020204" pitchFamily="34" charset="0"/>
                        <a:buNone/>
                      </a:pPr>
                      <a:endParaRPr lang="en-ZA" sz="1600" kern="1200" dirty="0">
                        <a:solidFill>
                          <a:schemeClr val="dk1"/>
                        </a:solidFill>
                        <a:effectLst/>
                        <a:latin typeface="+mn-lt"/>
                        <a:ea typeface="+mn-ea"/>
                        <a:cs typeface="+mn-cs"/>
                      </a:endParaRPr>
                    </a:p>
                  </a:txBody>
                  <a:tcPr marL="54000" marR="54000" marT="0" marB="0"/>
                </a:tc>
                <a:extLst>
                  <a:ext uri="{0D108BD9-81ED-4DB2-BD59-A6C34878D82A}">
                    <a16:rowId xmlns:a16="http://schemas.microsoft.com/office/drawing/2014/main" xmlns="" val="1686423263"/>
                  </a:ext>
                </a:extLst>
              </a:tr>
              <a:tr h="205740">
                <a:tc>
                  <a:txBody>
                    <a:bodyPr/>
                    <a:lstStyle/>
                    <a:p>
                      <a:pPr algn="just">
                        <a:lnSpc>
                          <a:spcPct val="150000"/>
                        </a:lnSpc>
                        <a:spcAft>
                          <a:spcPts val="0"/>
                        </a:spcAft>
                      </a:pPr>
                      <a:r>
                        <a:rPr lang="en-GB" sz="1800" b="1" kern="1200" dirty="0" smtClean="0">
                          <a:solidFill>
                            <a:schemeClr val="tx1"/>
                          </a:solidFill>
                          <a:effectLst/>
                          <a:latin typeface="+mn-lt"/>
                          <a:ea typeface="+mn-ea"/>
                          <a:cs typeface="+mn-cs"/>
                        </a:rPr>
                        <a:t>13 Mar 2020</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lnSpc>
                          <a:spcPct val="100000"/>
                        </a:lnSpc>
                        <a:spcAft>
                          <a:spcPts val="0"/>
                        </a:spcAft>
                        <a:buFont typeface="Arial" panose="020B0604020202020204" pitchFamily="34" charset="0"/>
                        <a:buChar char="•"/>
                      </a:pPr>
                      <a:r>
                        <a:rPr lang="en-GB" sz="1600" kern="1200" dirty="0" smtClean="0">
                          <a:solidFill>
                            <a:schemeClr val="dk1"/>
                          </a:solidFill>
                          <a:effectLst/>
                          <a:latin typeface="+mn-lt"/>
                          <a:ea typeface="+mn-ea"/>
                          <a:cs typeface="+mn-cs"/>
                        </a:rPr>
                        <a:t>Draft AG Audit Report 2018 – 2019/ Progress on AG Audit</a:t>
                      </a:r>
                      <a:endParaRPr lang="en-ZA" sz="1600" kern="1200" dirty="0" smtClean="0">
                        <a:solidFill>
                          <a:schemeClr val="dk1"/>
                        </a:solidFill>
                        <a:effectLst/>
                        <a:latin typeface="+mn-lt"/>
                        <a:ea typeface="+mn-ea"/>
                        <a:cs typeface="+mn-cs"/>
                      </a:endParaRPr>
                    </a:p>
                    <a:p>
                      <a:pPr marL="285750" lvl="0" indent="-285750" algn="l" defTabSz="914400" rtl="0" eaLnBrk="1" latinLnBrk="0" hangingPunct="1">
                        <a:lnSpc>
                          <a:spcPct val="100000"/>
                        </a:lnSpc>
                        <a:spcAft>
                          <a:spcPts val="0"/>
                        </a:spcAft>
                        <a:buFont typeface="Arial" panose="020B0604020202020204" pitchFamily="34" charset="0"/>
                        <a:buChar char="•"/>
                      </a:pPr>
                      <a:r>
                        <a:rPr lang="en-GB" sz="1600" kern="1200" dirty="0" smtClean="0">
                          <a:solidFill>
                            <a:schemeClr val="dk1"/>
                          </a:solidFill>
                          <a:effectLst/>
                          <a:latin typeface="+mn-lt"/>
                          <a:ea typeface="+mn-ea"/>
                          <a:cs typeface="+mn-cs"/>
                        </a:rPr>
                        <a:t>Adjustment SDBIP 2019 – 2020</a:t>
                      </a:r>
                    </a:p>
                    <a:p>
                      <a:pPr marL="0" lvl="0" indent="0" algn="l" defTabSz="914400" rtl="0" eaLnBrk="1" latinLnBrk="0" hangingPunct="1">
                        <a:lnSpc>
                          <a:spcPct val="100000"/>
                        </a:lnSpc>
                        <a:spcAft>
                          <a:spcPts val="0"/>
                        </a:spcAft>
                        <a:buFont typeface="Arial" panose="020B0604020202020204" pitchFamily="34" charset="0"/>
                        <a:buNone/>
                      </a:pPr>
                      <a:endParaRPr lang="en-ZA" sz="1600" kern="1200" dirty="0">
                        <a:solidFill>
                          <a:schemeClr val="dk1"/>
                        </a:solidFill>
                        <a:effectLst/>
                        <a:latin typeface="+mn-lt"/>
                        <a:ea typeface="+mn-ea"/>
                        <a:cs typeface="+mn-cs"/>
                      </a:endParaRPr>
                    </a:p>
                  </a:txBody>
                  <a:tcPr marL="54000" marR="54000" marT="0" marB="0"/>
                </a:tc>
                <a:extLst>
                  <a:ext uri="{0D108BD9-81ED-4DB2-BD59-A6C34878D82A}">
                    <a16:rowId xmlns:a16="http://schemas.microsoft.com/office/drawing/2014/main" xmlns="" val="806981752"/>
                  </a:ext>
                </a:extLst>
              </a:tr>
            </a:tbl>
          </a:graphicData>
        </a:graphic>
      </p:graphicFrame>
    </p:spTree>
    <p:extLst>
      <p:ext uri="{BB962C8B-B14F-4D97-AF65-F5344CB8AC3E}">
        <p14:creationId xmlns:p14="http://schemas.microsoft.com/office/powerpoint/2010/main" xmlns="" val="20752073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Black" panose="020B0A04020102020204" pitchFamily="34" charset="0"/>
              </a:rPr>
              <a:t>AUDIT AND PERFORMANCE AUDIT COMMITTEE </a:t>
            </a:r>
            <a:r>
              <a:rPr lang="en-ZA" sz="2400" b="1" dirty="0" smtClean="0">
                <a:latin typeface="Arial Black" panose="020B0A04020102020204" pitchFamily="34" charset="0"/>
              </a:rPr>
              <a:t>EFFECTIVENESS</a:t>
            </a:r>
            <a:endParaRPr lang="en-ZA" sz="3200" dirty="0"/>
          </a:p>
        </p:txBody>
      </p:sp>
      <p:sp>
        <p:nvSpPr>
          <p:cNvPr id="3" name="Content Placeholder 2"/>
          <p:cNvSpPr>
            <a:spLocks noGrp="1"/>
          </p:cNvSpPr>
          <p:nvPr>
            <p:ph idx="1"/>
          </p:nvPr>
        </p:nvSpPr>
        <p:spPr/>
        <p:txBody>
          <a:bodyPr/>
          <a:lstStyle/>
          <a:p>
            <a:pPr algn="just"/>
            <a:r>
              <a:rPr lang="en-ZA" dirty="0" smtClean="0"/>
              <a:t>The Audit Committee was able to carry its mandate to ensure oversight role on behalf of Council</a:t>
            </a:r>
          </a:p>
        </p:txBody>
      </p:sp>
    </p:spTree>
    <p:extLst>
      <p:ext uri="{BB962C8B-B14F-4D97-AF65-F5344CB8AC3E}">
        <p14:creationId xmlns:p14="http://schemas.microsoft.com/office/powerpoint/2010/main" xmlns="" val="16235207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rPr>
              <a:t>Operation </a:t>
            </a:r>
            <a:r>
              <a:rPr lang="en-US" b="1" dirty="0">
                <a:latin typeface="Arial Black" panose="020B0A04020102020204" pitchFamily="34" charset="0"/>
              </a:rPr>
              <a:t>Clean Audit (OPCA)</a:t>
            </a:r>
            <a:endParaRPr lang="en-ZA" dirty="0">
              <a:latin typeface="Arial Black" panose="020B0A04020102020204" pitchFamily="34" charset="0"/>
            </a:endParaRPr>
          </a:p>
        </p:txBody>
      </p:sp>
      <p:sp>
        <p:nvSpPr>
          <p:cNvPr id="3" name="Content Placeholder 2"/>
          <p:cNvSpPr>
            <a:spLocks noGrp="1"/>
          </p:cNvSpPr>
          <p:nvPr>
            <p:ph idx="1"/>
          </p:nvPr>
        </p:nvSpPr>
        <p:spPr/>
        <p:txBody>
          <a:bodyPr/>
          <a:lstStyle/>
          <a:p>
            <a:pPr algn="just"/>
            <a:r>
              <a:rPr lang="en-GB" sz="2400" dirty="0" smtClean="0"/>
              <a:t>A </a:t>
            </a:r>
            <a:r>
              <a:rPr lang="en-GB" sz="2400" dirty="0"/>
              <a:t>task team to drive the Clean Audit initiative called </a:t>
            </a:r>
            <a:r>
              <a:rPr lang="en-GB" sz="2400" b="1" dirty="0"/>
              <a:t>“Operation Clean Audit”</a:t>
            </a:r>
            <a:r>
              <a:rPr lang="en-GB" sz="2400" dirty="0"/>
              <a:t> </a:t>
            </a:r>
            <a:r>
              <a:rPr lang="en-GB" sz="2400" dirty="0" smtClean="0"/>
              <a:t>is established and it is aimed </a:t>
            </a:r>
            <a:r>
              <a:rPr lang="en-GB" sz="2400" dirty="0"/>
              <a:t>at improving governance, financial systems and service delivery at both local and provincial government level, reversing poor internal controls, poor quality of financial statements and non-compliance with Supply Chain Management whilst attaining a clean audit opinion.</a:t>
            </a:r>
            <a:endParaRPr lang="en-ZA" sz="2400" dirty="0"/>
          </a:p>
          <a:p>
            <a:pPr algn="just"/>
            <a:r>
              <a:rPr lang="en-GB" sz="2400" dirty="0"/>
              <a:t>The Task Team is an operational forum which formulates action plans and monitor progress in implementing action plans towards achieving a clean audit.</a:t>
            </a:r>
            <a:endParaRPr lang="en-ZA" sz="2400" dirty="0"/>
          </a:p>
          <a:p>
            <a:endParaRPr lang="en-ZA" dirty="0"/>
          </a:p>
        </p:txBody>
      </p:sp>
    </p:spTree>
    <p:extLst>
      <p:ext uri="{BB962C8B-B14F-4D97-AF65-F5344CB8AC3E}">
        <p14:creationId xmlns:p14="http://schemas.microsoft.com/office/powerpoint/2010/main" xmlns="" val="22530233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Operation Clean Audit (OPCA)</a:t>
            </a:r>
            <a:endParaRPr lang="en-ZA" dirty="0">
              <a:latin typeface="Arial Black" panose="020B0A04020102020204" pitchFamily="34" charset="0"/>
            </a:endParaRPr>
          </a:p>
        </p:txBody>
      </p:sp>
      <p:sp>
        <p:nvSpPr>
          <p:cNvPr id="3" name="Content Placeholder 2"/>
          <p:cNvSpPr>
            <a:spLocks noGrp="1"/>
          </p:cNvSpPr>
          <p:nvPr>
            <p:ph idx="1"/>
          </p:nvPr>
        </p:nvSpPr>
        <p:spPr/>
        <p:txBody>
          <a:bodyPr/>
          <a:lstStyle/>
          <a:p>
            <a:pPr algn="just"/>
            <a:r>
              <a:rPr lang="en-GB" dirty="0" smtClean="0"/>
              <a:t>OPCA meetings are held on a weekly basis for progress reporting</a:t>
            </a:r>
          </a:p>
          <a:p>
            <a:pPr algn="just"/>
            <a:r>
              <a:rPr lang="en-GB" dirty="0" smtClean="0"/>
              <a:t>Task </a:t>
            </a:r>
            <a:r>
              <a:rPr lang="en-GB" dirty="0"/>
              <a:t>Team report to Council via the Audit and Performance Audit Committee which is responsible to Council for financial and internal control oversight in line with the Audit and Performance Audit Committee </a:t>
            </a:r>
            <a:r>
              <a:rPr lang="en-GB" dirty="0" smtClean="0"/>
              <a:t>Charter</a:t>
            </a:r>
          </a:p>
          <a:p>
            <a:pPr algn="just"/>
            <a:endParaRPr lang="en-ZA" dirty="0"/>
          </a:p>
        </p:txBody>
      </p:sp>
    </p:spTree>
    <p:extLst>
      <p:ext uri="{BB962C8B-B14F-4D97-AF65-F5344CB8AC3E}">
        <p14:creationId xmlns:p14="http://schemas.microsoft.com/office/powerpoint/2010/main" xmlns="" val="1577396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2362200"/>
            <a:ext cx="7772400" cy="1470025"/>
          </a:xfrm>
        </p:spPr>
        <p:txBody>
          <a:bodyPr/>
          <a:lstStyle/>
          <a:p>
            <a:r>
              <a:rPr lang="en-US" dirty="0" smtClean="0">
                <a:latin typeface="Arial Black" panose="020B0A04020102020204" pitchFamily="34" charset="0"/>
              </a:rPr>
              <a:t>PAST AUDIT OUTCOMES</a:t>
            </a:r>
            <a:endParaRPr lang="en-US" dirty="0">
              <a:latin typeface="Arial Black" panose="020B0A04020102020204" pitchFamily="34" charset="0"/>
            </a:endParaRPr>
          </a:p>
        </p:txBody>
      </p:sp>
    </p:spTree>
    <p:extLst>
      <p:ext uri="{BB962C8B-B14F-4D97-AF65-F5344CB8AC3E}">
        <p14:creationId xmlns:p14="http://schemas.microsoft.com/office/powerpoint/2010/main" xmlns="" val="22249238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MPAC</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dirty="0" smtClean="0">
                <a:latin typeface="Arial Black" panose="020B0A04020102020204" pitchFamily="34" charset="0"/>
              </a:rPr>
              <a:t>CAPACITY, FUNCTIONALITY AND EFFECTIVENESS</a:t>
            </a:r>
            <a:endParaRPr lang="en-US" dirty="0">
              <a:latin typeface="Arial Black" panose="020B0A04020102020204" pitchFamily="34" charset="0"/>
            </a:endParaRPr>
          </a:p>
        </p:txBody>
      </p:sp>
    </p:spTree>
    <p:extLst>
      <p:ext uri="{BB962C8B-B14F-4D97-AF65-F5344CB8AC3E}">
        <p14:creationId xmlns:p14="http://schemas.microsoft.com/office/powerpoint/2010/main" xmlns="" val="30077124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38" y="381000"/>
            <a:ext cx="7620000" cy="914400"/>
          </a:xfrm>
        </p:spPr>
        <p:txBody>
          <a:bodyPr/>
          <a:lstStyle/>
          <a:p>
            <a:pPr lvl="0"/>
            <a:r>
              <a:rPr lang="en-ZA" sz="3600" b="1" dirty="0" smtClean="0">
                <a:latin typeface="Arial Black" panose="020B0A04020102020204" pitchFamily="34" charset="0"/>
              </a:rPr>
              <a:t>MPAC CAPACITY</a:t>
            </a:r>
            <a:endParaRPr lang="en-ZA" sz="3600" dirty="0"/>
          </a:p>
        </p:txBody>
      </p:sp>
      <p:sp>
        <p:nvSpPr>
          <p:cNvPr id="3" name="Content Placeholder 2"/>
          <p:cNvSpPr>
            <a:spLocks noGrp="1"/>
          </p:cNvSpPr>
          <p:nvPr>
            <p:ph idx="1"/>
          </p:nvPr>
        </p:nvSpPr>
        <p:spPr>
          <a:xfrm>
            <a:off x="152400" y="1371600"/>
            <a:ext cx="8763000" cy="5410200"/>
          </a:xfrm>
        </p:spPr>
        <p:txBody>
          <a:bodyPr/>
          <a:lstStyle/>
          <a:p>
            <a:pPr marL="0" indent="0" algn="just">
              <a:lnSpc>
                <a:spcPct val="150000"/>
              </a:lnSpc>
              <a:buNone/>
            </a:pPr>
            <a:r>
              <a:rPr lang="en-ZA" sz="2200" dirty="0"/>
              <a:t>Polokwane Municipality MPAC consist of </a:t>
            </a:r>
            <a:r>
              <a:rPr lang="en-ZA" sz="2200" dirty="0" smtClean="0"/>
              <a:t>ten (10) </a:t>
            </a:r>
            <a:r>
              <a:rPr lang="en-ZA" sz="2200" dirty="0"/>
              <a:t>members and support </a:t>
            </a:r>
            <a:r>
              <a:rPr lang="en-ZA" sz="2200" dirty="0" smtClean="0"/>
              <a:t>staff.</a:t>
            </a:r>
          </a:p>
          <a:p>
            <a:pPr>
              <a:buFont typeface="Wingdings" panose="05000000000000000000" pitchFamily="2" charset="2"/>
              <a:buChar char="§"/>
            </a:pPr>
            <a:r>
              <a:rPr lang="en-ZA" sz="2200" b="1" dirty="0" smtClean="0"/>
              <a:t>MPAC </a:t>
            </a:r>
            <a:r>
              <a:rPr lang="en-ZA" sz="2200" b="1" dirty="0"/>
              <a:t>Members</a:t>
            </a:r>
            <a:endParaRPr lang="en-ZA" sz="2200" dirty="0"/>
          </a:p>
          <a:p>
            <a:pPr lvl="1">
              <a:lnSpc>
                <a:spcPct val="150000"/>
              </a:lnSpc>
              <a:buFont typeface="Wingdings" panose="05000000000000000000" pitchFamily="2" charset="2"/>
              <a:buChar char="ü"/>
            </a:pPr>
            <a:r>
              <a:rPr lang="en-ZA" sz="2000" dirty="0" smtClean="0"/>
              <a:t>Seven (7) </a:t>
            </a:r>
            <a:r>
              <a:rPr lang="en-ZA" sz="2000" dirty="0"/>
              <a:t>ANC members including one Chairperson.</a:t>
            </a:r>
          </a:p>
          <a:p>
            <a:pPr lvl="1">
              <a:lnSpc>
                <a:spcPct val="150000"/>
              </a:lnSpc>
              <a:buFont typeface="Wingdings" panose="05000000000000000000" pitchFamily="2" charset="2"/>
              <a:buChar char="ü"/>
            </a:pPr>
            <a:r>
              <a:rPr lang="en-ZA" sz="2000" dirty="0" smtClean="0"/>
              <a:t>Two (2) </a:t>
            </a:r>
            <a:r>
              <a:rPr lang="en-ZA" sz="2000" dirty="0"/>
              <a:t>EFF members.</a:t>
            </a:r>
          </a:p>
          <a:p>
            <a:pPr lvl="1">
              <a:lnSpc>
                <a:spcPct val="150000"/>
              </a:lnSpc>
              <a:buFont typeface="Wingdings" panose="05000000000000000000" pitchFamily="2" charset="2"/>
              <a:buChar char="ü"/>
            </a:pPr>
            <a:r>
              <a:rPr lang="en-ZA" sz="2000" dirty="0" smtClean="0"/>
              <a:t>One (1) </a:t>
            </a:r>
            <a:r>
              <a:rPr lang="en-ZA" sz="2000" dirty="0"/>
              <a:t>DA </a:t>
            </a:r>
            <a:r>
              <a:rPr lang="en-ZA" sz="2000" dirty="0" smtClean="0"/>
              <a:t>member.</a:t>
            </a:r>
          </a:p>
          <a:p>
            <a:pPr marL="0" lvl="0" indent="0">
              <a:buNone/>
            </a:pPr>
            <a:endParaRPr lang="en-ZA" sz="200" dirty="0" smtClean="0"/>
          </a:p>
          <a:p>
            <a:pPr lvl="0">
              <a:lnSpc>
                <a:spcPct val="150000"/>
              </a:lnSpc>
              <a:buFont typeface="Wingdings" panose="05000000000000000000" pitchFamily="2" charset="2"/>
              <a:buChar char="§"/>
            </a:pPr>
            <a:r>
              <a:rPr lang="en-ZA" sz="2200" b="1" dirty="0" smtClean="0"/>
              <a:t>Support </a:t>
            </a:r>
            <a:r>
              <a:rPr lang="en-ZA" sz="2200" b="1" dirty="0"/>
              <a:t>Staff</a:t>
            </a:r>
            <a:endParaRPr lang="en-ZA" sz="2200" dirty="0"/>
          </a:p>
          <a:p>
            <a:pPr lvl="1">
              <a:lnSpc>
                <a:spcPct val="150000"/>
              </a:lnSpc>
              <a:buFont typeface="Wingdings" panose="05000000000000000000" pitchFamily="2" charset="2"/>
              <a:buChar char="ü"/>
            </a:pPr>
            <a:r>
              <a:rPr lang="en-ZA" sz="2000" dirty="0" smtClean="0"/>
              <a:t>Researcher (1)</a:t>
            </a:r>
            <a:endParaRPr lang="en-ZA" sz="2000" dirty="0"/>
          </a:p>
          <a:p>
            <a:pPr lvl="1">
              <a:lnSpc>
                <a:spcPct val="150000"/>
              </a:lnSpc>
              <a:buFont typeface="Wingdings" panose="05000000000000000000" pitchFamily="2" charset="2"/>
              <a:buChar char="ü"/>
            </a:pPr>
            <a:r>
              <a:rPr lang="en-ZA" sz="2000" dirty="0"/>
              <a:t>Coordinator </a:t>
            </a:r>
            <a:r>
              <a:rPr lang="en-ZA" sz="2000" dirty="0" smtClean="0"/>
              <a:t>(1)</a:t>
            </a:r>
            <a:endParaRPr lang="en-ZA" sz="2000" dirty="0"/>
          </a:p>
          <a:p>
            <a:pPr marL="457200" lvl="1" indent="0" algn="just">
              <a:lnSpc>
                <a:spcPct val="150000"/>
              </a:lnSpc>
              <a:buNone/>
            </a:pPr>
            <a:r>
              <a:rPr lang="en-ZA" sz="2000" dirty="0" smtClean="0"/>
              <a:t>MPAC support </a:t>
            </a:r>
            <a:r>
              <a:rPr lang="en-ZA" sz="2000" dirty="0"/>
              <a:t>staff reports to </a:t>
            </a:r>
            <a:r>
              <a:rPr lang="en-ZA" sz="2000" dirty="0" smtClean="0"/>
              <a:t>the Manager</a:t>
            </a:r>
            <a:r>
              <a:rPr lang="en-ZA" sz="2000" dirty="0"/>
              <a:t>: </a:t>
            </a:r>
            <a:r>
              <a:rPr lang="en-ZA" sz="2000" dirty="0" smtClean="0"/>
              <a:t>Legislative Support</a:t>
            </a:r>
            <a:r>
              <a:rPr lang="en-ZA" sz="2200" dirty="0" smtClean="0"/>
              <a:t>.</a:t>
            </a:r>
            <a:endParaRPr lang="en-ZA" sz="2200" dirty="0"/>
          </a:p>
          <a:p>
            <a:pPr>
              <a:buFont typeface="Wingdings" panose="05000000000000000000" pitchFamily="2" charset="2"/>
              <a:buChar char="§"/>
            </a:pPr>
            <a:endParaRPr lang="en-ZA" dirty="0"/>
          </a:p>
        </p:txBody>
      </p:sp>
    </p:spTree>
    <p:extLst>
      <p:ext uri="{BB962C8B-B14F-4D97-AF65-F5344CB8AC3E}">
        <p14:creationId xmlns:p14="http://schemas.microsoft.com/office/powerpoint/2010/main" xmlns="" val="1768666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90600"/>
          </a:xfrm>
        </p:spPr>
        <p:txBody>
          <a:bodyPr/>
          <a:lstStyle/>
          <a:p>
            <a:r>
              <a:rPr lang="en-ZA" sz="3600" b="1" dirty="0">
                <a:latin typeface="Arial Black" panose="020B0A04020102020204" pitchFamily="34" charset="0"/>
              </a:rPr>
              <a:t>MPAC </a:t>
            </a:r>
            <a:r>
              <a:rPr lang="en-ZA" sz="3600" b="1" dirty="0" smtClean="0">
                <a:latin typeface="Arial Black" panose="020B0A04020102020204" pitchFamily="34" charset="0"/>
              </a:rPr>
              <a:t>CAPACITY..(2)</a:t>
            </a:r>
            <a:endParaRPr lang="en-ZA" sz="3600" dirty="0"/>
          </a:p>
        </p:txBody>
      </p:sp>
      <p:sp>
        <p:nvSpPr>
          <p:cNvPr id="3" name="Content Placeholder 2"/>
          <p:cNvSpPr>
            <a:spLocks noGrp="1"/>
          </p:cNvSpPr>
          <p:nvPr>
            <p:ph idx="1"/>
          </p:nvPr>
        </p:nvSpPr>
        <p:spPr>
          <a:xfrm>
            <a:off x="228600" y="1524000"/>
            <a:ext cx="8763000" cy="5105400"/>
          </a:xfrm>
        </p:spPr>
        <p:txBody>
          <a:bodyPr/>
          <a:lstStyle/>
          <a:p>
            <a:pPr marL="0" indent="0" algn="just">
              <a:lnSpc>
                <a:spcPct val="200000"/>
              </a:lnSpc>
              <a:buNone/>
            </a:pPr>
            <a:r>
              <a:rPr lang="en-ZA" sz="2200" dirty="0" smtClean="0"/>
              <a:t>Below are the Councillors trainings: </a:t>
            </a:r>
          </a:p>
          <a:p>
            <a:pPr algn="just">
              <a:lnSpc>
                <a:spcPct val="200000"/>
              </a:lnSpc>
              <a:buFont typeface="Wingdings" panose="05000000000000000000" pitchFamily="2" charset="2"/>
              <a:buChar char="§"/>
            </a:pPr>
            <a:r>
              <a:rPr lang="en-ZA" sz="2200" dirty="0" smtClean="0"/>
              <a:t>Councillors were inducted and attended training with SALGA.</a:t>
            </a:r>
          </a:p>
          <a:p>
            <a:pPr algn="just">
              <a:lnSpc>
                <a:spcPct val="200000"/>
              </a:lnSpc>
              <a:buFont typeface="Wingdings" panose="05000000000000000000" pitchFamily="2" charset="2"/>
              <a:buChar char="§"/>
            </a:pPr>
            <a:r>
              <a:rPr lang="en-ZA" sz="2200" dirty="0" smtClean="0"/>
              <a:t>Councillors attended refresher Courses as and when the need arises.</a:t>
            </a:r>
          </a:p>
          <a:p>
            <a:pPr algn="just">
              <a:lnSpc>
                <a:spcPct val="200000"/>
              </a:lnSpc>
              <a:buFont typeface="Wingdings" panose="05000000000000000000" pitchFamily="2" charset="2"/>
              <a:buChar char="§"/>
            </a:pPr>
            <a:r>
              <a:rPr lang="en-ZA" sz="2200" dirty="0" smtClean="0"/>
              <a:t>Councillors are also given an opportunity to enrol with accredited institutions to study courses that will capacitate them to be effective in their portfolios.</a:t>
            </a:r>
            <a:endParaRPr lang="en-ZA" sz="2200" dirty="0"/>
          </a:p>
        </p:txBody>
      </p:sp>
    </p:spTree>
    <p:extLst>
      <p:ext uri="{BB962C8B-B14F-4D97-AF65-F5344CB8AC3E}">
        <p14:creationId xmlns:p14="http://schemas.microsoft.com/office/powerpoint/2010/main" xmlns="" val="40329069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ZA" dirty="0" smtClean="0"/>
              <a:t>Trainings Attended</a:t>
            </a:r>
            <a:endParaRPr lang="en-ZA" dirty="0"/>
          </a:p>
        </p:txBody>
      </p:sp>
      <p:sp>
        <p:nvSpPr>
          <p:cNvPr id="3" name="Content Placeholder 2"/>
          <p:cNvSpPr>
            <a:spLocks noGrp="1"/>
          </p:cNvSpPr>
          <p:nvPr>
            <p:ph idx="1"/>
          </p:nvPr>
        </p:nvSpPr>
        <p:spPr>
          <a:xfrm>
            <a:off x="0" y="1447800"/>
            <a:ext cx="9144000" cy="5410200"/>
          </a:xfrm>
        </p:spPr>
        <p:txBody>
          <a:bodyPr/>
          <a:lstStyle/>
          <a:p>
            <a:r>
              <a:rPr lang="en-ZA" sz="2800" dirty="0" smtClean="0"/>
              <a:t>Municipal Finance Management Programme (MFMP) with Talent Emporium Academy </a:t>
            </a:r>
          </a:p>
          <a:p>
            <a:r>
              <a:rPr lang="en-ZA" sz="2800" dirty="0" smtClean="0"/>
              <a:t>Local Government and Development Management Programme with MANCOSA</a:t>
            </a:r>
          </a:p>
          <a:p>
            <a:r>
              <a:rPr lang="en-ZA" sz="2800" dirty="0" smtClean="0"/>
              <a:t>Public finance for non-financial managers with University of Pretoria</a:t>
            </a:r>
          </a:p>
          <a:p>
            <a:r>
              <a:rPr lang="en-ZA" sz="2800" dirty="0" smtClean="0"/>
              <a:t>Municipal Leaders Media and Stakeholders Program with University of Limpopo</a:t>
            </a:r>
          </a:p>
          <a:p>
            <a:r>
              <a:rPr lang="en-ZA" sz="2800" dirty="0" smtClean="0"/>
              <a:t>Executive Leadership Municipal Development Programme with University of Pretoria</a:t>
            </a:r>
          </a:p>
          <a:p>
            <a:r>
              <a:rPr lang="en-ZA" sz="2800" dirty="0"/>
              <a:t>R</a:t>
            </a:r>
            <a:r>
              <a:rPr lang="en-ZA" sz="2800" dirty="0" smtClean="0"/>
              <a:t>efresher courses offered by CIGFARO</a:t>
            </a:r>
            <a:endParaRPr lang="en-ZA" sz="2800" dirty="0"/>
          </a:p>
        </p:txBody>
      </p:sp>
    </p:spTree>
    <p:extLst>
      <p:ext uri="{BB962C8B-B14F-4D97-AF65-F5344CB8AC3E}">
        <p14:creationId xmlns:p14="http://schemas.microsoft.com/office/powerpoint/2010/main" xmlns="" val="3572552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a:latin typeface="Arial Black" panose="020B0A04020102020204" pitchFamily="34" charset="0"/>
              </a:rPr>
              <a:t>MPAC </a:t>
            </a:r>
            <a:r>
              <a:rPr lang="en-ZA" sz="3600" b="1" dirty="0" smtClean="0">
                <a:latin typeface="Arial Black" panose="020B0A04020102020204" pitchFamily="34" charset="0"/>
              </a:rPr>
              <a:t>FUNCTIONALITY</a:t>
            </a:r>
            <a:endParaRPr lang="en-ZA" sz="3600" dirty="0"/>
          </a:p>
        </p:txBody>
      </p:sp>
      <p:sp>
        <p:nvSpPr>
          <p:cNvPr id="3" name="Content Placeholder 2"/>
          <p:cNvSpPr>
            <a:spLocks noGrp="1"/>
          </p:cNvSpPr>
          <p:nvPr>
            <p:ph idx="1"/>
          </p:nvPr>
        </p:nvSpPr>
        <p:spPr>
          <a:xfrm>
            <a:off x="228600" y="1676400"/>
            <a:ext cx="8610600" cy="4724400"/>
          </a:xfrm>
        </p:spPr>
        <p:txBody>
          <a:bodyPr/>
          <a:lstStyle/>
          <a:p>
            <a:pPr algn="just">
              <a:lnSpc>
                <a:spcPct val="150000"/>
              </a:lnSpc>
              <a:buFont typeface="Wingdings" panose="05000000000000000000" pitchFamily="2" charset="2"/>
              <a:buChar char="§"/>
            </a:pPr>
            <a:r>
              <a:rPr lang="en-ZA" sz="2200" dirty="0"/>
              <a:t>MPAC presents its annual work programme to Council at the beginning of the financial year for adoption of the activities to be performed by MPAC. </a:t>
            </a:r>
            <a:endParaRPr lang="en-ZA" sz="2200" dirty="0" smtClean="0"/>
          </a:p>
          <a:p>
            <a:pPr algn="just">
              <a:lnSpc>
                <a:spcPct val="150000"/>
              </a:lnSpc>
              <a:buFont typeface="Wingdings" panose="05000000000000000000" pitchFamily="2" charset="2"/>
              <a:buChar char="§"/>
            </a:pPr>
            <a:r>
              <a:rPr lang="en-ZA" sz="2200" dirty="0" smtClean="0"/>
              <a:t>It </a:t>
            </a:r>
            <a:r>
              <a:rPr lang="en-ZA" sz="2200" dirty="0"/>
              <a:t>also perform any work referred by Council for investigation. </a:t>
            </a:r>
            <a:endParaRPr lang="en-ZA" sz="2200" dirty="0" smtClean="0"/>
          </a:p>
          <a:p>
            <a:pPr algn="just">
              <a:lnSpc>
                <a:spcPct val="150000"/>
              </a:lnSpc>
              <a:buFont typeface="Wingdings" panose="05000000000000000000" pitchFamily="2" charset="2"/>
              <a:buChar char="§"/>
            </a:pPr>
            <a:r>
              <a:rPr lang="en-ZA" sz="2200" dirty="0" smtClean="0"/>
              <a:t>MPAC </a:t>
            </a:r>
            <a:r>
              <a:rPr lang="en-ZA" sz="2200" dirty="0"/>
              <a:t>reports to Council quarterly on activities performed. </a:t>
            </a:r>
            <a:endParaRPr lang="en-ZA" sz="2200" dirty="0" smtClean="0"/>
          </a:p>
          <a:p>
            <a:pPr algn="just">
              <a:lnSpc>
                <a:spcPct val="150000"/>
              </a:lnSpc>
              <a:buFont typeface="Wingdings" panose="05000000000000000000" pitchFamily="2" charset="2"/>
              <a:buChar char="§"/>
            </a:pPr>
            <a:r>
              <a:rPr lang="en-ZA" sz="2200" dirty="0" smtClean="0"/>
              <a:t>MPAC </a:t>
            </a:r>
            <a:r>
              <a:rPr lang="en-ZA" sz="2200" dirty="0"/>
              <a:t>also reports to District and provincial forum quarterly. </a:t>
            </a:r>
            <a:endParaRPr lang="en-ZA" sz="2200" dirty="0" smtClean="0"/>
          </a:p>
          <a:p>
            <a:pPr marL="0" indent="0">
              <a:buNone/>
            </a:pPr>
            <a:endParaRPr lang="en-ZA" dirty="0"/>
          </a:p>
        </p:txBody>
      </p:sp>
    </p:spTree>
    <p:extLst>
      <p:ext uri="{BB962C8B-B14F-4D97-AF65-F5344CB8AC3E}">
        <p14:creationId xmlns:p14="http://schemas.microsoft.com/office/powerpoint/2010/main" xmlns="" val="541281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a:latin typeface="Arial Black" panose="020B0A04020102020204" pitchFamily="34" charset="0"/>
              </a:rPr>
              <a:t>MPAC </a:t>
            </a:r>
            <a:r>
              <a:rPr lang="en-ZA" sz="3600" b="1" dirty="0" smtClean="0">
                <a:latin typeface="Arial Black" panose="020B0A04020102020204" pitchFamily="34" charset="0"/>
              </a:rPr>
              <a:t>FUNCTIONALITY..(2)</a:t>
            </a:r>
            <a:endParaRPr lang="en-ZA" sz="3600" dirty="0"/>
          </a:p>
        </p:txBody>
      </p:sp>
      <p:sp>
        <p:nvSpPr>
          <p:cNvPr id="3" name="Content Placeholder 2"/>
          <p:cNvSpPr>
            <a:spLocks noGrp="1"/>
          </p:cNvSpPr>
          <p:nvPr>
            <p:ph idx="1"/>
          </p:nvPr>
        </p:nvSpPr>
        <p:spPr>
          <a:xfrm>
            <a:off x="76200" y="1295400"/>
            <a:ext cx="8991600" cy="5562600"/>
          </a:xfrm>
        </p:spPr>
        <p:txBody>
          <a:bodyPr/>
          <a:lstStyle/>
          <a:p>
            <a:pPr algn="just">
              <a:buFont typeface="Wingdings" panose="05000000000000000000" pitchFamily="2" charset="2"/>
              <a:buChar char="§"/>
            </a:pPr>
            <a:r>
              <a:rPr lang="en-ZA" sz="2200" dirty="0" smtClean="0"/>
              <a:t>There are ten (10) </a:t>
            </a:r>
            <a:r>
              <a:rPr lang="en-ZA" sz="2200" dirty="0"/>
              <a:t>meetings convened for period of July 2019 to </a:t>
            </a:r>
            <a:r>
              <a:rPr lang="en-ZA" sz="2200" dirty="0" smtClean="0"/>
              <a:t>date, as follows:</a:t>
            </a:r>
          </a:p>
          <a:p>
            <a:pPr marL="0" indent="0">
              <a:buNone/>
            </a:pPr>
            <a:endParaRPr lang="en-ZA" dirty="0"/>
          </a:p>
        </p:txBody>
      </p:sp>
      <p:graphicFrame>
        <p:nvGraphicFramePr>
          <p:cNvPr id="4" name="Table 3"/>
          <p:cNvGraphicFramePr>
            <a:graphicFrameLocks noGrp="1"/>
          </p:cNvGraphicFramePr>
          <p:nvPr>
            <p:extLst/>
          </p:nvPr>
        </p:nvGraphicFramePr>
        <p:xfrm>
          <a:off x="0" y="1981200"/>
          <a:ext cx="9144000" cy="4876800"/>
        </p:xfrm>
        <a:graphic>
          <a:graphicData uri="http://schemas.openxmlformats.org/drawingml/2006/table">
            <a:tbl>
              <a:tblPr firstRow="1" firstCol="1" bandRow="1">
                <a:tableStyleId>{5C22544A-7EE6-4342-B048-85BDC9FD1C3A}</a:tableStyleId>
              </a:tblPr>
              <a:tblGrid>
                <a:gridCol w="2324746">
                  <a:extLst>
                    <a:ext uri="{9D8B030D-6E8A-4147-A177-3AD203B41FA5}">
                      <a16:colId xmlns:a16="http://schemas.microsoft.com/office/drawing/2014/main" xmlns="" val="4192549243"/>
                    </a:ext>
                  </a:extLst>
                </a:gridCol>
                <a:gridCol w="6819254">
                  <a:extLst>
                    <a:ext uri="{9D8B030D-6E8A-4147-A177-3AD203B41FA5}">
                      <a16:colId xmlns:a16="http://schemas.microsoft.com/office/drawing/2014/main" xmlns="" val="1177727119"/>
                    </a:ext>
                  </a:extLst>
                </a:gridCol>
              </a:tblGrid>
              <a:tr h="487680">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DOCUMENTS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975360">
                <a:tc>
                  <a:txBody>
                    <a:bodyPr/>
                    <a:lstStyle/>
                    <a:p>
                      <a:pPr algn="just">
                        <a:lnSpc>
                          <a:spcPct val="150000"/>
                        </a:lnSpc>
                        <a:spcAft>
                          <a:spcPts val="0"/>
                        </a:spcAft>
                      </a:pPr>
                      <a:r>
                        <a:rPr lang="en-ZA" sz="1900" b="0" dirty="0">
                          <a:solidFill>
                            <a:schemeClr val="tx1"/>
                          </a:solidFill>
                          <a:effectLst/>
                        </a:rPr>
                        <a:t>24 July 2019</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effectLst/>
                        </a:rPr>
                        <a:t>Adoption of reports to Council (MPAC Operational Report and Projects visits Report)</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4222956278"/>
                  </a:ext>
                </a:extLst>
              </a:tr>
              <a:tr h="975360">
                <a:tc>
                  <a:txBody>
                    <a:bodyPr/>
                    <a:lstStyle/>
                    <a:p>
                      <a:pPr algn="just">
                        <a:lnSpc>
                          <a:spcPct val="150000"/>
                        </a:lnSpc>
                        <a:spcAft>
                          <a:spcPts val="0"/>
                        </a:spcAft>
                      </a:pPr>
                      <a:r>
                        <a:rPr lang="en-ZA" sz="1900" b="0">
                          <a:solidFill>
                            <a:schemeClr val="tx1"/>
                          </a:solidFill>
                          <a:effectLst/>
                        </a:rPr>
                        <a:t>29 August 2019</a:t>
                      </a:r>
                      <a:endParaRPr lang="en-ZA" sz="1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effectLst/>
                        </a:rPr>
                        <a:t>Scrutinized 4</a:t>
                      </a:r>
                      <a:r>
                        <a:rPr lang="en-ZA" sz="1900" baseline="30000" dirty="0">
                          <a:effectLst/>
                        </a:rPr>
                        <a:t>th</a:t>
                      </a:r>
                      <a:r>
                        <a:rPr lang="en-ZA" sz="1900" dirty="0">
                          <a:effectLst/>
                        </a:rPr>
                        <a:t> Quarter Performance Report &amp; Drafting of question to management.</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1567139915"/>
                  </a:ext>
                </a:extLst>
              </a:tr>
              <a:tr h="487680">
                <a:tc>
                  <a:txBody>
                    <a:bodyPr/>
                    <a:lstStyle/>
                    <a:p>
                      <a:pPr algn="just">
                        <a:lnSpc>
                          <a:spcPct val="150000"/>
                        </a:lnSpc>
                        <a:spcAft>
                          <a:spcPts val="0"/>
                        </a:spcAft>
                      </a:pPr>
                      <a:r>
                        <a:rPr lang="en-ZA" sz="1900" b="0">
                          <a:solidFill>
                            <a:schemeClr val="tx1"/>
                          </a:solidFill>
                          <a:effectLst/>
                        </a:rPr>
                        <a:t>23 August 2019</a:t>
                      </a:r>
                      <a:endParaRPr lang="en-ZA" sz="1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effectLst/>
                        </a:rPr>
                        <a:t>Scrutinized deviation report</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2601641348"/>
                  </a:ext>
                </a:extLst>
              </a:tr>
              <a:tr h="975360">
                <a:tc>
                  <a:txBody>
                    <a:bodyPr/>
                    <a:lstStyle/>
                    <a:p>
                      <a:pPr algn="just">
                        <a:lnSpc>
                          <a:spcPct val="150000"/>
                        </a:lnSpc>
                        <a:spcAft>
                          <a:spcPts val="0"/>
                        </a:spcAft>
                      </a:pPr>
                      <a:r>
                        <a:rPr lang="en-ZA" sz="1900" b="0" dirty="0">
                          <a:solidFill>
                            <a:schemeClr val="tx1"/>
                          </a:solidFill>
                          <a:effectLst/>
                        </a:rPr>
                        <a:t>11 September 2019</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effectLst/>
                        </a:rPr>
                        <a:t>Scrutinized double payments, fruitless, irregular &amp; wasteful expenditure.</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258072777"/>
                  </a:ext>
                </a:extLst>
              </a:tr>
              <a:tr h="975360">
                <a:tc>
                  <a:txBody>
                    <a:bodyPr/>
                    <a:lstStyle/>
                    <a:p>
                      <a:pPr algn="just">
                        <a:lnSpc>
                          <a:spcPct val="150000"/>
                        </a:lnSpc>
                        <a:spcAft>
                          <a:spcPts val="0"/>
                        </a:spcAft>
                      </a:pPr>
                      <a:r>
                        <a:rPr lang="en-ZA" sz="1900" b="0" dirty="0">
                          <a:solidFill>
                            <a:schemeClr val="tx1"/>
                          </a:solidFill>
                          <a:effectLst/>
                        </a:rPr>
                        <a:t>13 September 2019</a:t>
                      </a:r>
                      <a:endParaRPr lang="en-ZA"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effectLst/>
                        </a:rPr>
                        <a:t>Considered responses from management on the 4</a:t>
                      </a:r>
                      <a:r>
                        <a:rPr lang="en-ZA" sz="1900" baseline="30000" dirty="0">
                          <a:effectLst/>
                        </a:rPr>
                        <a:t>th</a:t>
                      </a:r>
                      <a:r>
                        <a:rPr lang="en-ZA" sz="1900" dirty="0">
                          <a:effectLst/>
                        </a:rPr>
                        <a:t> quarter institutional performance report.</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2745467213"/>
                  </a:ext>
                </a:extLst>
              </a:tr>
            </a:tbl>
          </a:graphicData>
        </a:graphic>
      </p:graphicFrame>
    </p:spTree>
    <p:extLst>
      <p:ext uri="{BB962C8B-B14F-4D97-AF65-F5344CB8AC3E}">
        <p14:creationId xmlns:p14="http://schemas.microsoft.com/office/powerpoint/2010/main" xmlns="" val="39609608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a:latin typeface="Arial Black" panose="020B0A04020102020204" pitchFamily="34" charset="0"/>
              </a:rPr>
              <a:t>MPAC </a:t>
            </a:r>
            <a:r>
              <a:rPr lang="en-ZA" sz="3600" b="1" dirty="0" smtClean="0">
                <a:latin typeface="Arial Black" panose="020B0A04020102020204" pitchFamily="34" charset="0"/>
              </a:rPr>
              <a:t>FUNCTIONALITY..(3)</a:t>
            </a:r>
            <a:endParaRPr lang="en-ZA" sz="3600" dirty="0"/>
          </a:p>
        </p:txBody>
      </p:sp>
      <p:sp>
        <p:nvSpPr>
          <p:cNvPr id="3" name="Content Placeholder 2"/>
          <p:cNvSpPr>
            <a:spLocks noGrp="1"/>
          </p:cNvSpPr>
          <p:nvPr>
            <p:ph idx="1"/>
          </p:nvPr>
        </p:nvSpPr>
        <p:spPr>
          <a:xfrm>
            <a:off x="76200" y="1295400"/>
            <a:ext cx="8991600" cy="5562600"/>
          </a:xfrm>
        </p:spPr>
        <p:txBody>
          <a:bodyPr/>
          <a:lstStyle/>
          <a:p>
            <a:pPr marL="0" indent="0">
              <a:buNone/>
            </a:pPr>
            <a:endParaRPr lang="en-ZA" dirty="0"/>
          </a:p>
        </p:txBody>
      </p:sp>
      <p:graphicFrame>
        <p:nvGraphicFramePr>
          <p:cNvPr id="4" name="Table 3"/>
          <p:cNvGraphicFramePr>
            <a:graphicFrameLocks noGrp="1"/>
          </p:cNvGraphicFramePr>
          <p:nvPr>
            <p:extLst/>
          </p:nvPr>
        </p:nvGraphicFramePr>
        <p:xfrm>
          <a:off x="0" y="1261151"/>
          <a:ext cx="9144000" cy="5627688"/>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xmlns="" val="4192549243"/>
                    </a:ext>
                  </a:extLst>
                </a:gridCol>
                <a:gridCol w="7162800">
                  <a:extLst>
                    <a:ext uri="{9D8B030D-6E8A-4147-A177-3AD203B41FA5}">
                      <a16:colId xmlns:a16="http://schemas.microsoft.com/office/drawing/2014/main" xmlns="" val="1177727119"/>
                    </a:ext>
                  </a:extLst>
                </a:gridCol>
              </a:tblGrid>
              <a:tr h="403501">
                <a:tc>
                  <a:txBody>
                    <a:bodyPr/>
                    <a:lstStyle/>
                    <a:p>
                      <a:pPr algn="just">
                        <a:lnSpc>
                          <a:spcPct val="150000"/>
                        </a:lnSpc>
                        <a:spcAft>
                          <a:spcPts val="0"/>
                        </a:spcAft>
                      </a:pPr>
                      <a:r>
                        <a:rPr lang="en-ZA" sz="1900" dirty="0" smtClean="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smtClean="0">
                          <a:solidFill>
                            <a:schemeClr val="tx1"/>
                          </a:solidFill>
                          <a:effectLst/>
                        </a:rPr>
                        <a:t>DOCUMENTS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328141718"/>
                  </a:ext>
                </a:extLst>
              </a:tr>
              <a:tr h="849212">
                <a:tc>
                  <a:txBody>
                    <a:bodyPr/>
                    <a:lstStyle/>
                    <a:p>
                      <a:pPr algn="just">
                        <a:lnSpc>
                          <a:spcPct val="150000"/>
                        </a:lnSpc>
                        <a:spcAft>
                          <a:spcPts val="0"/>
                        </a:spcAft>
                      </a:pPr>
                      <a:r>
                        <a:rPr lang="en-ZA" sz="1800" b="0" dirty="0">
                          <a:solidFill>
                            <a:schemeClr val="tx1"/>
                          </a:solidFill>
                          <a:effectLst/>
                        </a:rPr>
                        <a:t>23 October 2019</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800" dirty="0">
                          <a:effectLst/>
                        </a:rPr>
                        <a:t>Consideration of 1</a:t>
                      </a:r>
                      <a:r>
                        <a:rPr lang="en-ZA" sz="1800" baseline="30000" dirty="0">
                          <a:effectLst/>
                        </a:rPr>
                        <a:t>st</a:t>
                      </a:r>
                      <a:r>
                        <a:rPr lang="en-ZA" sz="1800" dirty="0">
                          <a:effectLst/>
                        </a:rPr>
                        <a:t> quarter MPAC operational Report, Project Visit Report, Deviation Report and Double Payment report.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2615248111"/>
                  </a:ext>
                </a:extLst>
              </a:tr>
              <a:tr h="849212">
                <a:tc>
                  <a:txBody>
                    <a:bodyPr/>
                    <a:lstStyle/>
                    <a:p>
                      <a:pPr algn="just">
                        <a:lnSpc>
                          <a:spcPct val="150000"/>
                        </a:lnSpc>
                        <a:spcAft>
                          <a:spcPts val="0"/>
                        </a:spcAft>
                      </a:pPr>
                      <a:r>
                        <a:rPr lang="en-ZA" sz="1800" b="0" dirty="0" smtClean="0">
                          <a:solidFill>
                            <a:schemeClr val="tx1"/>
                          </a:solidFill>
                          <a:effectLst/>
                        </a:rPr>
                        <a:t>05</a:t>
                      </a:r>
                      <a:r>
                        <a:rPr lang="en-ZA" sz="1800" b="0" baseline="0" dirty="0" smtClean="0">
                          <a:solidFill>
                            <a:schemeClr val="tx1"/>
                          </a:solidFill>
                          <a:effectLst/>
                        </a:rPr>
                        <a:t> </a:t>
                      </a:r>
                      <a:r>
                        <a:rPr lang="en-ZA" sz="1800" b="0" dirty="0" smtClean="0">
                          <a:solidFill>
                            <a:schemeClr val="tx1"/>
                          </a:solidFill>
                          <a:effectLst/>
                        </a:rPr>
                        <a:t>February </a:t>
                      </a:r>
                      <a:r>
                        <a:rPr lang="en-ZA" sz="1800" b="0" dirty="0">
                          <a:solidFill>
                            <a:schemeClr val="tx1"/>
                          </a:solidFill>
                          <a:effectLst/>
                        </a:rPr>
                        <a:t>2020</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nSpc>
                          <a:spcPct val="150000"/>
                        </a:lnSpc>
                        <a:spcAft>
                          <a:spcPts val="1000"/>
                        </a:spcAft>
                      </a:pPr>
                      <a:r>
                        <a:rPr lang="en-ZA" sz="1800" dirty="0">
                          <a:effectLst/>
                        </a:rPr>
                        <a:t>Consideration Annual Report and First quarter institutional performance report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1302299602"/>
                  </a:ext>
                </a:extLst>
              </a:tr>
              <a:tr h="2221107">
                <a:tc>
                  <a:txBody>
                    <a:bodyPr/>
                    <a:lstStyle/>
                    <a:p>
                      <a:pPr>
                        <a:lnSpc>
                          <a:spcPct val="150000"/>
                        </a:lnSpc>
                        <a:spcAft>
                          <a:spcPts val="0"/>
                        </a:spcAft>
                      </a:pPr>
                      <a:r>
                        <a:rPr lang="en-ZA" sz="1800" b="0" dirty="0" smtClean="0">
                          <a:solidFill>
                            <a:schemeClr val="tx1"/>
                          </a:solidFill>
                          <a:effectLst/>
                          <a:latin typeface="+mn-lt"/>
                        </a:rPr>
                        <a:t>28 February 2020</a:t>
                      </a:r>
                    </a:p>
                    <a:p>
                      <a:pPr>
                        <a:lnSpc>
                          <a:spcPct val="150000"/>
                        </a:lnSpc>
                        <a:spcAft>
                          <a:spcPts val="0"/>
                        </a:spcAft>
                      </a:pPr>
                      <a:endParaRPr lang="en-ZA" sz="1800" b="0" dirty="0" smtClean="0">
                        <a:solidFill>
                          <a:schemeClr val="tx1"/>
                        </a:solidFill>
                        <a:effectLst/>
                        <a:latin typeface="+mn-lt"/>
                        <a:ea typeface="Calibri" panose="020F0502020204030204" pitchFamily="34" charset="0"/>
                        <a:cs typeface="Times New Roman" panose="02020603050405020304" pitchFamily="18" charset="0"/>
                      </a:endParaRPr>
                    </a:p>
                    <a:p>
                      <a:pPr>
                        <a:lnSpc>
                          <a:spcPct val="150000"/>
                        </a:lnSpc>
                        <a:spcAft>
                          <a:spcPts val="0"/>
                        </a:spcAft>
                      </a:pPr>
                      <a:r>
                        <a:rPr lang="en-ZA" sz="1800" b="0" dirty="0" smtClean="0">
                          <a:solidFill>
                            <a:schemeClr val="tx1"/>
                          </a:solidFill>
                          <a:effectLst/>
                          <a:latin typeface="+mn-lt"/>
                          <a:ea typeface="Calibri" panose="020F0502020204030204" pitchFamily="34" charset="0"/>
                          <a:cs typeface="Times New Roman" panose="02020603050405020304" pitchFamily="18" charset="0"/>
                        </a:rPr>
                        <a:t>24 July 2020</a:t>
                      </a:r>
                      <a:endParaRPr lang="en-ZA" sz="1800" b="0" dirty="0">
                        <a:solidFill>
                          <a:schemeClr val="tx1"/>
                        </a:solidFill>
                        <a:effectLst/>
                        <a:latin typeface="+mn-lt"/>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1000"/>
                        </a:spcAft>
                      </a:pPr>
                      <a:r>
                        <a:rPr lang="en-ZA" sz="1800" dirty="0">
                          <a:effectLst/>
                          <a:latin typeface="+mn-lt"/>
                        </a:rPr>
                        <a:t>1</a:t>
                      </a:r>
                      <a:r>
                        <a:rPr lang="en-ZA" sz="1800" baseline="30000" dirty="0">
                          <a:effectLst/>
                          <a:latin typeface="+mn-lt"/>
                        </a:rPr>
                        <a:t>st</a:t>
                      </a:r>
                      <a:r>
                        <a:rPr lang="en-ZA" sz="1800" dirty="0">
                          <a:effectLst/>
                          <a:latin typeface="+mn-lt"/>
                        </a:rPr>
                        <a:t> quarter Institutional Performance Assessment Report, Mid-Year Performance Assessment Report and Draft MPAC questions on the 1</a:t>
                      </a:r>
                      <a:r>
                        <a:rPr lang="en-ZA" sz="1800" baseline="30000" dirty="0">
                          <a:effectLst/>
                          <a:latin typeface="+mn-lt"/>
                        </a:rPr>
                        <a:t>st</a:t>
                      </a:r>
                      <a:r>
                        <a:rPr lang="en-ZA" sz="1800" dirty="0">
                          <a:effectLst/>
                          <a:latin typeface="+mn-lt"/>
                        </a:rPr>
                        <a:t> quarter &amp; Mid-year performance report</a:t>
                      </a:r>
                      <a:r>
                        <a:rPr lang="en-ZA" sz="1800" dirty="0" smtClean="0">
                          <a:effectLst/>
                          <a:latin typeface="+mn-lt"/>
                        </a:rPr>
                        <a:t>.</a:t>
                      </a:r>
                      <a:endParaRPr lang="en-ZA" sz="1800" dirty="0">
                        <a:effectLst/>
                        <a:latin typeface="+mn-lt"/>
                        <a:cs typeface="Times New Roman" panose="02020603050405020304" pitchFamily="18" charset="0"/>
                      </a:endParaRPr>
                    </a:p>
                    <a:p>
                      <a:pPr algn="just">
                        <a:lnSpc>
                          <a:spcPct val="150000"/>
                        </a:lnSpc>
                        <a:spcAft>
                          <a:spcPts val="1000"/>
                        </a:spcAft>
                      </a:pPr>
                      <a:r>
                        <a:rPr lang="en-ZA" sz="1800" dirty="0" smtClean="0">
                          <a:effectLst/>
                          <a:latin typeface="+mn-lt"/>
                          <a:cs typeface="Times New Roman" panose="02020603050405020304" pitchFamily="18" charset="0"/>
                        </a:rPr>
                        <a:t>2019/2020 MPAC Annual Work Programme</a:t>
                      </a:r>
                      <a:r>
                        <a:rPr lang="en-ZA" sz="1800" baseline="0" dirty="0" smtClean="0">
                          <a:effectLst/>
                          <a:latin typeface="+mn-lt"/>
                          <a:cs typeface="+mn-cs"/>
                        </a:rPr>
                        <a:t>, MPAC backlog due to Covid-19 and adoption of MPAC plan to deal with backlog. </a:t>
                      </a:r>
                      <a:endParaRPr lang="en-ZA" sz="1800" dirty="0" smtClean="0">
                        <a:effectLst/>
                        <a:latin typeface="+mn-lt"/>
                        <a:cs typeface="Times New Roman" panose="02020603050405020304" pitchFamily="18" charset="0"/>
                      </a:endParaRPr>
                    </a:p>
                  </a:txBody>
                  <a:tcPr marL="54000" marR="54000" marT="0" marB="0"/>
                </a:tc>
                <a:extLst>
                  <a:ext uri="{0D108BD9-81ED-4DB2-BD59-A6C34878D82A}">
                    <a16:rowId xmlns:a16="http://schemas.microsoft.com/office/drawing/2014/main" xmlns="" val="3815970099"/>
                  </a:ext>
                </a:extLst>
              </a:tr>
              <a:tr h="1273817">
                <a:tc>
                  <a:txBody>
                    <a:bodyPr/>
                    <a:lstStyle/>
                    <a:p>
                      <a:pPr>
                        <a:lnSpc>
                          <a:spcPct val="150000"/>
                        </a:lnSpc>
                        <a:spcAft>
                          <a:spcPts val="0"/>
                        </a:spcAft>
                      </a:pPr>
                      <a:r>
                        <a:rPr lang="en-ZA" sz="1800" b="0" dirty="0">
                          <a:solidFill>
                            <a:schemeClr val="tx1"/>
                          </a:solidFill>
                          <a:effectLst/>
                        </a:rPr>
                        <a:t>06 August 2020</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1000"/>
                        </a:spcAft>
                      </a:pPr>
                      <a:r>
                        <a:rPr lang="en-ZA" sz="1800" dirty="0">
                          <a:effectLst/>
                        </a:rPr>
                        <a:t>Consideration of management response on the questions of 1</a:t>
                      </a:r>
                      <a:r>
                        <a:rPr lang="en-ZA" sz="1800" baseline="30000" dirty="0">
                          <a:effectLst/>
                        </a:rPr>
                        <a:t>st</a:t>
                      </a:r>
                      <a:r>
                        <a:rPr lang="en-ZA" sz="1800" dirty="0">
                          <a:effectLst/>
                        </a:rPr>
                        <a:t> quarter institutional performance report and mid-year budget and performance assessment report.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xmlns="" val="3113927088"/>
                  </a:ext>
                </a:extLst>
              </a:tr>
            </a:tbl>
          </a:graphicData>
        </a:graphic>
      </p:graphicFrame>
    </p:spTree>
    <p:extLst>
      <p:ext uri="{BB962C8B-B14F-4D97-AF65-F5344CB8AC3E}">
        <p14:creationId xmlns:p14="http://schemas.microsoft.com/office/powerpoint/2010/main" xmlns="" val="42107704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a:latin typeface="Arial Black" panose="020B0A04020102020204" pitchFamily="34" charset="0"/>
              </a:rPr>
              <a:t>MPAC </a:t>
            </a:r>
            <a:r>
              <a:rPr lang="en-ZA" sz="3600" b="1" dirty="0" smtClean="0">
                <a:latin typeface="Arial Black" panose="020B0A04020102020204" pitchFamily="34" charset="0"/>
              </a:rPr>
              <a:t>FUNCTIONALITY..(4)</a:t>
            </a:r>
            <a:endParaRPr lang="en-ZA" sz="3600" dirty="0"/>
          </a:p>
        </p:txBody>
      </p:sp>
      <p:sp>
        <p:nvSpPr>
          <p:cNvPr id="3" name="Content Placeholder 2"/>
          <p:cNvSpPr>
            <a:spLocks noGrp="1"/>
          </p:cNvSpPr>
          <p:nvPr>
            <p:ph idx="1"/>
          </p:nvPr>
        </p:nvSpPr>
        <p:spPr>
          <a:xfrm>
            <a:off x="76200" y="1474342"/>
            <a:ext cx="8991600" cy="5383658"/>
          </a:xfrm>
        </p:spPr>
        <p:txBody>
          <a:bodyPr/>
          <a:lstStyle/>
          <a:p>
            <a:pPr marL="0" indent="0" algn="just">
              <a:buNone/>
            </a:pPr>
            <a:r>
              <a:rPr lang="en-ZA" sz="1900" b="1" dirty="0" smtClean="0"/>
              <a:t>Oversight </a:t>
            </a:r>
            <a:r>
              <a:rPr lang="en-ZA" sz="1900" b="1" dirty="0"/>
              <a:t>visit (Projects</a:t>
            </a:r>
            <a:r>
              <a:rPr lang="en-ZA" sz="1900" b="1" dirty="0" smtClean="0"/>
              <a:t>): </a:t>
            </a:r>
            <a:r>
              <a:rPr lang="en-ZA" sz="1900" dirty="0" smtClean="0"/>
              <a:t>there are 23 </a:t>
            </a:r>
            <a:r>
              <a:rPr lang="en-ZA" sz="1900" dirty="0"/>
              <a:t>projects </a:t>
            </a:r>
            <a:r>
              <a:rPr lang="en-ZA" sz="1900" dirty="0" smtClean="0"/>
              <a:t>that were </a:t>
            </a:r>
            <a:r>
              <a:rPr lang="en-ZA" sz="1900" dirty="0"/>
              <a:t>visited as part of oversight from July 2019 to </a:t>
            </a:r>
            <a:r>
              <a:rPr lang="en-ZA" sz="1900" dirty="0" smtClean="0"/>
              <a:t>date. </a:t>
            </a:r>
            <a:r>
              <a:rPr lang="en-ZA" sz="1900" dirty="0"/>
              <a:t>T</a:t>
            </a:r>
            <a:r>
              <a:rPr lang="en-ZA" sz="1900" dirty="0" smtClean="0"/>
              <a:t>hese are as follows:</a:t>
            </a:r>
          </a:p>
          <a:p>
            <a:pPr marL="0" indent="0">
              <a:buNone/>
            </a:pPr>
            <a:endParaRPr lang="en-ZA" dirty="0"/>
          </a:p>
        </p:txBody>
      </p:sp>
      <p:graphicFrame>
        <p:nvGraphicFramePr>
          <p:cNvPr id="4" name="Table 3"/>
          <p:cNvGraphicFramePr>
            <a:graphicFrameLocks noGrp="1"/>
          </p:cNvGraphicFramePr>
          <p:nvPr>
            <p:extLst/>
          </p:nvPr>
        </p:nvGraphicFramePr>
        <p:xfrm>
          <a:off x="0" y="2209800"/>
          <a:ext cx="9144000" cy="4648200"/>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xmlns="" val="1690248192"/>
                    </a:ext>
                  </a:extLst>
                </a:gridCol>
                <a:gridCol w="7162800">
                  <a:extLst>
                    <a:ext uri="{9D8B030D-6E8A-4147-A177-3AD203B41FA5}">
                      <a16:colId xmlns:a16="http://schemas.microsoft.com/office/drawing/2014/main" xmlns="" val="1612028781"/>
                    </a:ext>
                  </a:extLst>
                </a:gridCol>
              </a:tblGrid>
              <a:tr h="438360">
                <a:tc>
                  <a:txBody>
                    <a:bodyPr/>
                    <a:lstStyle/>
                    <a:p>
                      <a:pPr algn="just">
                        <a:lnSpc>
                          <a:spcPct val="150000"/>
                        </a:lnSpc>
                        <a:spcAft>
                          <a:spcPts val="0"/>
                        </a:spcAft>
                      </a:pPr>
                      <a:r>
                        <a:rPr lang="en-ZA" sz="1800" dirty="0" smtClean="0">
                          <a:solidFill>
                            <a:schemeClr val="tx1"/>
                          </a:solidFill>
                          <a:effectLst/>
                        </a:rPr>
                        <a:t>DATE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algn="just">
                        <a:lnSpc>
                          <a:spcPct val="150000"/>
                        </a:lnSpc>
                        <a:spcAft>
                          <a:spcPts val="0"/>
                        </a:spcAft>
                      </a:pPr>
                      <a:r>
                        <a:rPr lang="en-ZA" sz="1800" dirty="0" smtClean="0">
                          <a:solidFill>
                            <a:schemeClr val="tx1"/>
                          </a:solidFill>
                          <a:effectLst/>
                        </a:rPr>
                        <a:t>PROJECT VISITED</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436549825"/>
                  </a:ext>
                </a:extLst>
              </a:tr>
              <a:tr h="1420920">
                <a:tc>
                  <a:txBody>
                    <a:bodyPr/>
                    <a:lstStyle/>
                    <a:p>
                      <a:pPr algn="just">
                        <a:lnSpc>
                          <a:spcPct val="150000"/>
                        </a:lnSpc>
                        <a:spcAft>
                          <a:spcPts val="0"/>
                        </a:spcAft>
                      </a:pPr>
                      <a:r>
                        <a:rPr lang="en-ZA" sz="1800" b="0" dirty="0">
                          <a:solidFill>
                            <a:schemeClr val="tx1"/>
                          </a:solidFill>
                          <a:effectLst/>
                        </a:rPr>
                        <a:t>16 July 2019</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Upgrading of internal street </a:t>
                      </a:r>
                      <a:r>
                        <a:rPr lang="en-ZA" sz="1800" dirty="0" err="1">
                          <a:solidFill>
                            <a:schemeClr val="tx1"/>
                          </a:solidFill>
                          <a:effectLst/>
                        </a:rPr>
                        <a:t>Seshego</a:t>
                      </a:r>
                      <a:r>
                        <a:rPr lang="en-ZA" sz="1800" dirty="0">
                          <a:solidFill>
                            <a:schemeClr val="tx1"/>
                          </a:solidFill>
                          <a:effectLst/>
                        </a:rPr>
                        <a:t> Zone 2 (33%)</a:t>
                      </a:r>
                    </a:p>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Upgrading of internal street </a:t>
                      </a:r>
                      <a:r>
                        <a:rPr lang="en-ZA" sz="1800" dirty="0" err="1">
                          <a:solidFill>
                            <a:schemeClr val="tx1"/>
                          </a:solidFill>
                          <a:effectLst/>
                        </a:rPr>
                        <a:t>Seshego</a:t>
                      </a:r>
                      <a:r>
                        <a:rPr lang="en-ZA" sz="1800" dirty="0">
                          <a:solidFill>
                            <a:schemeClr val="tx1"/>
                          </a:solidFill>
                          <a:effectLst/>
                        </a:rPr>
                        <a:t> Zone 1 (85% complete)</a:t>
                      </a:r>
                    </a:p>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Upgrading of internal street </a:t>
                      </a:r>
                      <a:r>
                        <a:rPr lang="en-ZA" sz="1800" dirty="0" err="1">
                          <a:solidFill>
                            <a:schemeClr val="tx1"/>
                          </a:solidFill>
                          <a:effectLst/>
                        </a:rPr>
                        <a:t>Seshego</a:t>
                      </a:r>
                      <a:r>
                        <a:rPr lang="en-ZA" sz="1800" dirty="0">
                          <a:solidFill>
                            <a:schemeClr val="tx1"/>
                          </a:solidFill>
                          <a:effectLst/>
                        </a:rPr>
                        <a:t> Zone 8 (100% complete)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742324305"/>
                  </a:ext>
                </a:extLst>
              </a:tr>
              <a:tr h="1420920">
                <a:tc>
                  <a:txBody>
                    <a:bodyPr/>
                    <a:lstStyle/>
                    <a:p>
                      <a:pPr algn="just">
                        <a:lnSpc>
                          <a:spcPct val="150000"/>
                        </a:lnSpc>
                        <a:spcAft>
                          <a:spcPts val="0"/>
                        </a:spcAft>
                      </a:pPr>
                      <a:r>
                        <a:rPr lang="en-ZA" sz="1800" b="0">
                          <a:solidFill>
                            <a:schemeClr val="tx1"/>
                          </a:solidFill>
                          <a:effectLst/>
                        </a:rPr>
                        <a:t>20 August 2019</a:t>
                      </a:r>
                      <a:endPar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Upgrading of </a:t>
                      </a:r>
                      <a:r>
                        <a:rPr lang="en-ZA" sz="1800" dirty="0" err="1">
                          <a:solidFill>
                            <a:schemeClr val="tx1"/>
                          </a:solidFill>
                          <a:effectLst/>
                        </a:rPr>
                        <a:t>Ntshitshane</a:t>
                      </a:r>
                      <a:r>
                        <a:rPr lang="en-ZA" sz="1800" dirty="0">
                          <a:solidFill>
                            <a:schemeClr val="tx1"/>
                          </a:solidFill>
                          <a:effectLst/>
                        </a:rPr>
                        <a:t> road (100% complete).</a:t>
                      </a:r>
                    </a:p>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Tarring </a:t>
                      </a:r>
                      <a:r>
                        <a:rPr lang="en-ZA" sz="1800" dirty="0" err="1">
                          <a:solidFill>
                            <a:schemeClr val="tx1"/>
                          </a:solidFill>
                          <a:effectLst/>
                        </a:rPr>
                        <a:t>Ntsime</a:t>
                      </a:r>
                      <a:r>
                        <a:rPr lang="en-ZA" sz="1800" dirty="0">
                          <a:solidFill>
                            <a:schemeClr val="tx1"/>
                          </a:solidFill>
                          <a:effectLst/>
                        </a:rPr>
                        <a:t> to </a:t>
                      </a:r>
                      <a:r>
                        <a:rPr lang="en-ZA" sz="1800" dirty="0" err="1">
                          <a:solidFill>
                            <a:schemeClr val="tx1"/>
                          </a:solidFill>
                          <a:effectLst/>
                        </a:rPr>
                        <a:t>Sefateng</a:t>
                      </a:r>
                      <a:r>
                        <a:rPr lang="en-ZA" sz="1800" dirty="0">
                          <a:solidFill>
                            <a:schemeClr val="tx1"/>
                          </a:solidFill>
                          <a:effectLst/>
                        </a:rPr>
                        <a:t> (100%)</a:t>
                      </a:r>
                    </a:p>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Upgrading of Arterial road </a:t>
                      </a:r>
                      <a:r>
                        <a:rPr lang="en-ZA" sz="1800" dirty="0" err="1">
                          <a:solidFill>
                            <a:schemeClr val="tx1"/>
                          </a:solidFill>
                          <a:effectLst/>
                        </a:rPr>
                        <a:t>Rampheri</a:t>
                      </a:r>
                      <a:r>
                        <a:rPr lang="en-ZA" sz="1800" dirty="0">
                          <a:solidFill>
                            <a:schemeClr val="tx1"/>
                          </a:solidFill>
                          <a:effectLst/>
                        </a:rPr>
                        <a:t> (99%)</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537091572"/>
                  </a:ext>
                </a:extLst>
              </a:tr>
              <a:tr h="929640">
                <a:tc>
                  <a:txBody>
                    <a:bodyPr/>
                    <a:lstStyle/>
                    <a:p>
                      <a:pPr algn="just">
                        <a:lnSpc>
                          <a:spcPct val="150000"/>
                        </a:lnSpc>
                        <a:spcAft>
                          <a:spcPts val="0"/>
                        </a:spcAft>
                      </a:pPr>
                      <a:r>
                        <a:rPr lang="en-ZA" sz="1800" b="0">
                          <a:solidFill>
                            <a:schemeClr val="tx1"/>
                          </a:solidFill>
                          <a:effectLst/>
                        </a:rPr>
                        <a:t>22 August 2019</a:t>
                      </a:r>
                      <a:endPar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err="1">
                          <a:solidFill>
                            <a:schemeClr val="tx1"/>
                          </a:solidFill>
                          <a:effectLst/>
                        </a:rPr>
                        <a:t>Molepo</a:t>
                      </a:r>
                      <a:r>
                        <a:rPr lang="en-ZA" sz="1800" dirty="0">
                          <a:solidFill>
                            <a:schemeClr val="tx1"/>
                          </a:solidFill>
                          <a:effectLst/>
                        </a:rPr>
                        <a:t> RWS Phase 10 (95% complete)</a:t>
                      </a:r>
                    </a:p>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Chuene Maja RWS Phase 9 (100% complete)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1774456158"/>
                  </a:ext>
                </a:extLst>
              </a:tr>
              <a:tr h="438360">
                <a:tc>
                  <a:txBody>
                    <a:bodyPr/>
                    <a:lstStyle/>
                    <a:p>
                      <a:pPr algn="just">
                        <a:lnSpc>
                          <a:spcPct val="150000"/>
                        </a:lnSpc>
                        <a:spcAft>
                          <a:spcPts val="0"/>
                        </a:spcAft>
                      </a:pPr>
                      <a:r>
                        <a:rPr lang="en-ZA" sz="1800" b="0" dirty="0">
                          <a:solidFill>
                            <a:schemeClr val="tx1"/>
                          </a:solidFill>
                          <a:effectLst/>
                        </a:rPr>
                        <a:t>23 August 2019</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Upgrading of </a:t>
                      </a:r>
                      <a:r>
                        <a:rPr lang="en-ZA" sz="1800" dirty="0" err="1">
                          <a:solidFill>
                            <a:schemeClr val="tx1"/>
                          </a:solidFill>
                          <a:effectLst/>
                        </a:rPr>
                        <a:t>Mohlonong</a:t>
                      </a:r>
                      <a:r>
                        <a:rPr lang="en-ZA" sz="1800" dirty="0">
                          <a:solidFill>
                            <a:schemeClr val="tx1"/>
                          </a:solidFill>
                          <a:effectLst/>
                        </a:rPr>
                        <a:t> Stadium (66% complete)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3671244363"/>
                  </a:ext>
                </a:extLst>
              </a:tr>
            </a:tbl>
          </a:graphicData>
        </a:graphic>
      </p:graphicFrame>
    </p:spTree>
    <p:extLst>
      <p:ext uri="{BB962C8B-B14F-4D97-AF65-F5344CB8AC3E}">
        <p14:creationId xmlns:p14="http://schemas.microsoft.com/office/powerpoint/2010/main" xmlns="" val="22441240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a:latin typeface="Arial Black" panose="020B0A04020102020204" pitchFamily="34" charset="0"/>
              </a:rPr>
              <a:t>MPAC </a:t>
            </a:r>
            <a:r>
              <a:rPr lang="en-ZA" sz="3600" b="1" dirty="0" smtClean="0">
                <a:latin typeface="Arial Black" panose="020B0A04020102020204" pitchFamily="34" charset="0"/>
              </a:rPr>
              <a:t>FUNCTIONALITY..(5)</a:t>
            </a:r>
            <a:endParaRPr lang="en-ZA" sz="3600" dirty="0"/>
          </a:p>
        </p:txBody>
      </p:sp>
      <p:sp>
        <p:nvSpPr>
          <p:cNvPr id="3" name="Content Placeholder 2"/>
          <p:cNvSpPr>
            <a:spLocks noGrp="1"/>
          </p:cNvSpPr>
          <p:nvPr>
            <p:ph idx="1"/>
          </p:nvPr>
        </p:nvSpPr>
        <p:spPr>
          <a:xfrm>
            <a:off x="76200" y="1295400"/>
            <a:ext cx="8991600" cy="5562600"/>
          </a:xfrm>
        </p:spPr>
        <p:txBody>
          <a:bodyPr/>
          <a:lstStyle/>
          <a:p>
            <a:pPr marL="0" indent="0">
              <a:buNone/>
            </a:pPr>
            <a:endParaRPr lang="en-ZA" dirty="0"/>
          </a:p>
        </p:txBody>
      </p:sp>
      <p:graphicFrame>
        <p:nvGraphicFramePr>
          <p:cNvPr id="4" name="Table 3"/>
          <p:cNvGraphicFramePr>
            <a:graphicFrameLocks noGrp="1"/>
          </p:cNvGraphicFramePr>
          <p:nvPr>
            <p:extLst/>
          </p:nvPr>
        </p:nvGraphicFramePr>
        <p:xfrm>
          <a:off x="0" y="1299681"/>
          <a:ext cx="9144000" cy="5558320"/>
        </p:xfrm>
        <a:graphic>
          <a:graphicData uri="http://schemas.openxmlformats.org/drawingml/2006/table">
            <a:tbl>
              <a:tblPr firstRow="1" firstCol="1" bandRow="1">
                <a:tableStyleId>{5C22544A-7EE6-4342-B048-85BDC9FD1C3A}</a:tableStyleId>
              </a:tblPr>
              <a:tblGrid>
                <a:gridCol w="2295128">
                  <a:extLst>
                    <a:ext uri="{9D8B030D-6E8A-4147-A177-3AD203B41FA5}">
                      <a16:colId xmlns:a16="http://schemas.microsoft.com/office/drawing/2014/main" xmlns="" val="1690248192"/>
                    </a:ext>
                  </a:extLst>
                </a:gridCol>
                <a:gridCol w="6848872">
                  <a:extLst>
                    <a:ext uri="{9D8B030D-6E8A-4147-A177-3AD203B41FA5}">
                      <a16:colId xmlns:a16="http://schemas.microsoft.com/office/drawing/2014/main" xmlns="" val="1612028781"/>
                    </a:ext>
                  </a:extLst>
                </a:gridCol>
              </a:tblGrid>
              <a:tr h="434162">
                <a:tc>
                  <a:txBody>
                    <a:bodyPr/>
                    <a:lstStyle/>
                    <a:p>
                      <a:pPr algn="just">
                        <a:lnSpc>
                          <a:spcPct val="150000"/>
                        </a:lnSpc>
                        <a:spcAft>
                          <a:spcPts val="0"/>
                        </a:spcAft>
                      </a:pPr>
                      <a:r>
                        <a:rPr lang="en-ZA" sz="1800" dirty="0" smtClean="0">
                          <a:solidFill>
                            <a:schemeClr val="tx1"/>
                          </a:solidFill>
                          <a:effectLst/>
                        </a:rPr>
                        <a:t>DATE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algn="just">
                        <a:lnSpc>
                          <a:spcPct val="150000"/>
                        </a:lnSpc>
                        <a:spcAft>
                          <a:spcPts val="0"/>
                        </a:spcAft>
                      </a:pPr>
                      <a:r>
                        <a:rPr lang="en-ZA" sz="1800" dirty="0" smtClean="0">
                          <a:solidFill>
                            <a:schemeClr val="tx1"/>
                          </a:solidFill>
                          <a:effectLst/>
                        </a:rPr>
                        <a:t>PROJECT VISITED</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436549825"/>
                  </a:ext>
                </a:extLst>
              </a:tr>
              <a:tr h="434162">
                <a:tc>
                  <a:txBody>
                    <a:bodyPr/>
                    <a:lstStyle/>
                    <a:p>
                      <a:pPr algn="just">
                        <a:lnSpc>
                          <a:spcPct val="150000"/>
                        </a:lnSpc>
                        <a:spcAft>
                          <a:spcPts val="0"/>
                        </a:spcAft>
                      </a:pPr>
                      <a:r>
                        <a:rPr lang="en-ZA" sz="1800" b="0" dirty="0">
                          <a:solidFill>
                            <a:schemeClr val="tx1"/>
                          </a:solidFill>
                          <a:effectLst/>
                        </a:rPr>
                        <a:t>23 August 2019</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Upgrading of </a:t>
                      </a:r>
                      <a:r>
                        <a:rPr lang="en-ZA" sz="1800" dirty="0" err="1">
                          <a:solidFill>
                            <a:schemeClr val="tx1"/>
                          </a:solidFill>
                          <a:effectLst/>
                        </a:rPr>
                        <a:t>Mohlonong</a:t>
                      </a:r>
                      <a:r>
                        <a:rPr lang="en-ZA" sz="1800" dirty="0">
                          <a:solidFill>
                            <a:schemeClr val="tx1"/>
                          </a:solidFill>
                          <a:effectLst/>
                        </a:rPr>
                        <a:t> Stadium (66% complete)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3671244363"/>
                  </a:ext>
                </a:extLst>
              </a:tr>
              <a:tr h="903194">
                <a:tc>
                  <a:txBody>
                    <a:bodyPr/>
                    <a:lstStyle/>
                    <a:p>
                      <a:pPr algn="just">
                        <a:lnSpc>
                          <a:spcPct val="150000"/>
                        </a:lnSpc>
                        <a:spcAft>
                          <a:spcPts val="0"/>
                        </a:spcAft>
                      </a:pPr>
                      <a:r>
                        <a:rPr lang="en-ZA" sz="1800" b="0">
                          <a:solidFill>
                            <a:schemeClr val="tx1"/>
                          </a:solidFill>
                          <a:effectLst/>
                        </a:rPr>
                        <a:t>27 August 2019</a:t>
                      </a:r>
                      <a:endPar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Rural transfer station </a:t>
                      </a:r>
                      <a:r>
                        <a:rPr lang="en-ZA" sz="1800" dirty="0" err="1">
                          <a:solidFill>
                            <a:schemeClr val="tx1"/>
                          </a:solidFill>
                          <a:effectLst/>
                        </a:rPr>
                        <a:t>sengatane</a:t>
                      </a:r>
                      <a:r>
                        <a:rPr lang="en-ZA" sz="1800" dirty="0">
                          <a:solidFill>
                            <a:schemeClr val="tx1"/>
                          </a:solidFill>
                          <a:effectLst/>
                        </a:rPr>
                        <a:t> (98% complete)</a:t>
                      </a:r>
                    </a:p>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Upgrading </a:t>
                      </a:r>
                      <a:r>
                        <a:rPr lang="en-ZA" sz="1800" dirty="0" err="1">
                          <a:solidFill>
                            <a:schemeClr val="tx1"/>
                          </a:solidFill>
                          <a:effectLst/>
                        </a:rPr>
                        <a:t>Semenya</a:t>
                      </a:r>
                      <a:r>
                        <a:rPr lang="en-ZA" sz="1800" dirty="0">
                          <a:solidFill>
                            <a:schemeClr val="tx1"/>
                          </a:solidFill>
                          <a:effectLst/>
                        </a:rPr>
                        <a:t> to </a:t>
                      </a:r>
                      <a:r>
                        <a:rPr lang="en-ZA" sz="1800" dirty="0" err="1">
                          <a:solidFill>
                            <a:schemeClr val="tx1"/>
                          </a:solidFill>
                          <a:effectLst/>
                        </a:rPr>
                        <a:t>Matekereng</a:t>
                      </a:r>
                      <a:r>
                        <a:rPr lang="en-ZA" sz="1800" dirty="0">
                          <a:solidFill>
                            <a:schemeClr val="tx1"/>
                          </a:solidFill>
                          <a:effectLst/>
                        </a:rPr>
                        <a:t> (100% complete)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3869792761"/>
                  </a:ext>
                </a:extLst>
              </a:tr>
              <a:tr h="2098879">
                <a:tc>
                  <a:txBody>
                    <a:bodyPr/>
                    <a:lstStyle/>
                    <a:p>
                      <a:pPr algn="just">
                        <a:lnSpc>
                          <a:spcPct val="150000"/>
                        </a:lnSpc>
                        <a:spcAft>
                          <a:spcPts val="0"/>
                        </a:spcAft>
                      </a:pPr>
                      <a:r>
                        <a:rPr lang="en-ZA" sz="1800" b="0">
                          <a:solidFill>
                            <a:schemeClr val="tx1"/>
                          </a:solidFill>
                          <a:effectLst/>
                        </a:rPr>
                        <a:t>11 December 2019</a:t>
                      </a:r>
                      <a:endPar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07000"/>
                        </a:lnSpc>
                        <a:spcAft>
                          <a:spcPts val="0"/>
                        </a:spcAft>
                        <a:buFont typeface="Arial" panose="020B0604020202020204" pitchFamily="34" charset="0"/>
                        <a:buChar char="•"/>
                      </a:pPr>
                      <a:r>
                        <a:rPr lang="en-ZA" sz="1800" dirty="0">
                          <a:solidFill>
                            <a:schemeClr val="tx1"/>
                          </a:solidFill>
                          <a:effectLst/>
                        </a:rPr>
                        <a:t>Renovation of overnight accommodation at </a:t>
                      </a:r>
                      <a:r>
                        <a:rPr lang="en-ZA" sz="1800" dirty="0" err="1">
                          <a:solidFill>
                            <a:schemeClr val="tx1"/>
                          </a:solidFill>
                          <a:effectLst/>
                        </a:rPr>
                        <a:t>Ladanna</a:t>
                      </a:r>
                      <a:r>
                        <a:rPr lang="en-ZA" sz="1800" dirty="0">
                          <a:solidFill>
                            <a:schemeClr val="tx1"/>
                          </a:solidFill>
                          <a:effectLst/>
                        </a:rPr>
                        <a:t> Barracks – </a:t>
                      </a:r>
                      <a:r>
                        <a:rPr lang="en-ZA" sz="1800" dirty="0" err="1">
                          <a:solidFill>
                            <a:schemeClr val="tx1"/>
                          </a:solidFill>
                          <a:effectLst/>
                        </a:rPr>
                        <a:t>Aebes</a:t>
                      </a:r>
                      <a:r>
                        <a:rPr lang="en-ZA" sz="1800" dirty="0">
                          <a:solidFill>
                            <a:schemeClr val="tx1"/>
                          </a:solidFill>
                          <a:effectLst/>
                        </a:rPr>
                        <a:t> Street(100% complete)</a:t>
                      </a:r>
                    </a:p>
                    <a:p>
                      <a:pPr marL="342900" lvl="0" indent="-342900" algn="just">
                        <a:lnSpc>
                          <a:spcPct val="115000"/>
                        </a:lnSpc>
                        <a:spcAft>
                          <a:spcPts val="1000"/>
                        </a:spcAft>
                        <a:buFont typeface="Arial" panose="020B0604020202020204" pitchFamily="34" charset="0"/>
                        <a:buChar char="•"/>
                      </a:pPr>
                      <a:r>
                        <a:rPr lang="en-ZA" sz="1800" dirty="0">
                          <a:solidFill>
                            <a:schemeClr val="tx1"/>
                          </a:solidFill>
                          <a:effectLst/>
                        </a:rPr>
                        <a:t>Renovations of clubhouse and ablutions at tennis court – </a:t>
                      </a:r>
                      <a:r>
                        <a:rPr lang="en-ZA" sz="1800" dirty="0" err="1">
                          <a:solidFill>
                            <a:schemeClr val="tx1"/>
                          </a:solidFill>
                          <a:effectLst/>
                        </a:rPr>
                        <a:t>Cnr</a:t>
                      </a:r>
                      <a:r>
                        <a:rPr lang="en-ZA" sz="1800" dirty="0">
                          <a:solidFill>
                            <a:schemeClr val="tx1"/>
                          </a:solidFill>
                          <a:effectLst/>
                        </a:rPr>
                        <a:t> Burger and Devenish Street.(96% complete)</a:t>
                      </a:r>
                    </a:p>
                    <a:p>
                      <a:pPr marL="342900" lvl="0" indent="-342900" algn="just">
                        <a:lnSpc>
                          <a:spcPct val="115000"/>
                        </a:lnSpc>
                        <a:spcAft>
                          <a:spcPts val="1000"/>
                        </a:spcAft>
                        <a:buFont typeface="Arial" panose="020B0604020202020204" pitchFamily="34" charset="0"/>
                        <a:buChar char="•"/>
                      </a:pPr>
                      <a:r>
                        <a:rPr lang="en-ZA" sz="1800" dirty="0">
                          <a:solidFill>
                            <a:schemeClr val="tx1"/>
                          </a:solidFill>
                          <a:effectLst/>
                        </a:rPr>
                        <a:t>Upgrading of </a:t>
                      </a:r>
                      <a:r>
                        <a:rPr lang="en-ZA" sz="1800" dirty="0" err="1">
                          <a:solidFill>
                            <a:schemeClr val="tx1"/>
                          </a:solidFill>
                          <a:effectLst/>
                        </a:rPr>
                        <a:t>Westernburg</a:t>
                      </a:r>
                      <a:r>
                        <a:rPr lang="en-ZA" sz="1800" dirty="0">
                          <a:solidFill>
                            <a:schemeClr val="tx1"/>
                          </a:solidFill>
                          <a:effectLst/>
                        </a:rPr>
                        <a:t> Fence at </a:t>
                      </a:r>
                      <a:r>
                        <a:rPr lang="en-ZA" sz="1800" dirty="0" err="1">
                          <a:solidFill>
                            <a:schemeClr val="tx1"/>
                          </a:solidFill>
                          <a:effectLst/>
                        </a:rPr>
                        <a:t>Westernburg</a:t>
                      </a:r>
                      <a:r>
                        <a:rPr lang="en-ZA" sz="1800" dirty="0">
                          <a:solidFill>
                            <a:schemeClr val="tx1"/>
                          </a:solidFill>
                          <a:effectLst/>
                        </a:rPr>
                        <a:t> Stadium.(98% complete</a:t>
                      </a:r>
                      <a:r>
                        <a:rPr lang="en-ZA" sz="1800" dirty="0" smtClean="0">
                          <a:solidFill>
                            <a:schemeClr val="tx1"/>
                          </a:solidFill>
                          <a:effectLst/>
                        </a:rPr>
                        <a: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184165971"/>
                  </a:ext>
                </a:extLst>
              </a:tr>
              <a:tr h="1687923">
                <a:tc>
                  <a:txBody>
                    <a:bodyPr/>
                    <a:lstStyle/>
                    <a:p>
                      <a:pPr algn="just">
                        <a:lnSpc>
                          <a:spcPct val="150000"/>
                        </a:lnSpc>
                        <a:spcAft>
                          <a:spcPts val="0"/>
                        </a:spcAft>
                      </a:pPr>
                      <a:r>
                        <a:rPr lang="en-ZA" sz="1800" b="0" dirty="0">
                          <a:solidFill>
                            <a:schemeClr val="tx1"/>
                          </a:solidFill>
                          <a:effectLst/>
                        </a:rPr>
                        <a:t>12 December 2019</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Electrification of Urban household Ext 78 (23.3% complete)</a:t>
                      </a:r>
                    </a:p>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Streetlights at Entrance road Ext 44 and Ext 75 100% complete</a:t>
                      </a:r>
                    </a:p>
                    <a:p>
                      <a:pPr marL="342900" lvl="0" indent="-342900" algn="just">
                        <a:lnSpc>
                          <a:spcPct val="150000"/>
                        </a:lnSpc>
                        <a:spcAft>
                          <a:spcPts val="0"/>
                        </a:spcAft>
                        <a:buFont typeface="Arial" panose="020B0604020202020204" pitchFamily="34" charset="0"/>
                        <a:buChar char="•"/>
                      </a:pPr>
                      <a:r>
                        <a:rPr lang="en-US" sz="1800" dirty="0">
                          <a:solidFill>
                            <a:schemeClr val="tx1"/>
                          </a:solidFill>
                          <a:effectLst/>
                        </a:rPr>
                        <a:t>Rehabilitation of Feeder Routes in Polokwane Upgrading and Rehabilitation of Trunk Ext in </a:t>
                      </a:r>
                      <a:r>
                        <a:rPr lang="en-US" sz="1800" dirty="0" err="1">
                          <a:solidFill>
                            <a:schemeClr val="tx1"/>
                          </a:solidFill>
                          <a:effectLst/>
                        </a:rPr>
                        <a:t>Seshego</a:t>
                      </a:r>
                      <a:r>
                        <a:rPr lang="en-US" sz="1800" dirty="0">
                          <a:solidFill>
                            <a:schemeClr val="tx1"/>
                          </a:solidFill>
                          <a:effectLst/>
                        </a:rPr>
                        <a:t> 98.4</a:t>
                      </a:r>
                      <a:r>
                        <a:rPr lang="en-US" sz="1800" dirty="0" smtClean="0">
                          <a:solidFill>
                            <a:schemeClr val="tx1"/>
                          </a:solidFill>
                          <a:effectLst/>
                        </a:rPr>
                        <a:t>%</a:t>
                      </a:r>
                      <a:endParaRPr lang="en-ZA" sz="1800" dirty="0">
                        <a:solidFill>
                          <a:schemeClr val="tx1"/>
                        </a:solidFill>
                        <a:effectLst/>
                      </a:endParaRPr>
                    </a:p>
                  </a:txBody>
                  <a:tcPr marL="31119" marR="31119" marT="0" marB="0"/>
                </a:tc>
                <a:extLst>
                  <a:ext uri="{0D108BD9-81ED-4DB2-BD59-A6C34878D82A}">
                    <a16:rowId xmlns:a16="http://schemas.microsoft.com/office/drawing/2014/main" xmlns="" val="3987930896"/>
                  </a:ext>
                </a:extLst>
              </a:tr>
            </a:tbl>
          </a:graphicData>
        </a:graphic>
      </p:graphicFrame>
    </p:spTree>
    <p:extLst>
      <p:ext uri="{BB962C8B-B14F-4D97-AF65-F5344CB8AC3E}">
        <p14:creationId xmlns:p14="http://schemas.microsoft.com/office/powerpoint/2010/main" xmlns="" val="1278097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a:latin typeface="Arial Black" panose="020B0A04020102020204" pitchFamily="34" charset="0"/>
              </a:rPr>
              <a:t>MPAC </a:t>
            </a:r>
            <a:r>
              <a:rPr lang="en-ZA" sz="3600" b="1" dirty="0" smtClean="0">
                <a:latin typeface="Arial Black" panose="020B0A04020102020204" pitchFamily="34" charset="0"/>
              </a:rPr>
              <a:t>FUNCTIONALITY..(6)</a:t>
            </a:r>
            <a:endParaRPr lang="en-ZA" sz="3600" dirty="0"/>
          </a:p>
        </p:txBody>
      </p:sp>
      <p:sp>
        <p:nvSpPr>
          <p:cNvPr id="3" name="Content Placeholder 2"/>
          <p:cNvSpPr>
            <a:spLocks noGrp="1"/>
          </p:cNvSpPr>
          <p:nvPr>
            <p:ph idx="1"/>
          </p:nvPr>
        </p:nvSpPr>
        <p:spPr>
          <a:xfrm>
            <a:off x="76200" y="1295400"/>
            <a:ext cx="8991600" cy="5562600"/>
          </a:xfrm>
        </p:spPr>
        <p:txBody>
          <a:bodyPr/>
          <a:lstStyle/>
          <a:p>
            <a:pPr marL="0" indent="0">
              <a:buNone/>
            </a:pPr>
            <a:endParaRPr lang="en-ZA" dirty="0"/>
          </a:p>
        </p:txBody>
      </p:sp>
      <p:graphicFrame>
        <p:nvGraphicFramePr>
          <p:cNvPr id="4" name="Table 3"/>
          <p:cNvGraphicFramePr>
            <a:graphicFrameLocks noGrp="1"/>
          </p:cNvGraphicFramePr>
          <p:nvPr>
            <p:extLst/>
          </p:nvPr>
        </p:nvGraphicFramePr>
        <p:xfrm>
          <a:off x="-18836" y="1219200"/>
          <a:ext cx="9181672" cy="6215024"/>
        </p:xfrm>
        <a:graphic>
          <a:graphicData uri="http://schemas.openxmlformats.org/drawingml/2006/table">
            <a:tbl>
              <a:tblPr firstRow="1" firstCol="1" bandRow="1">
                <a:tableStyleId>{5C22544A-7EE6-4342-B048-85BDC9FD1C3A}</a:tableStyleId>
              </a:tblPr>
              <a:tblGrid>
                <a:gridCol w="2304584">
                  <a:extLst>
                    <a:ext uri="{9D8B030D-6E8A-4147-A177-3AD203B41FA5}">
                      <a16:colId xmlns:a16="http://schemas.microsoft.com/office/drawing/2014/main" xmlns="" val="1690248192"/>
                    </a:ext>
                  </a:extLst>
                </a:gridCol>
                <a:gridCol w="6877088">
                  <a:extLst>
                    <a:ext uri="{9D8B030D-6E8A-4147-A177-3AD203B41FA5}">
                      <a16:colId xmlns:a16="http://schemas.microsoft.com/office/drawing/2014/main" xmlns="" val="1612028781"/>
                    </a:ext>
                  </a:extLst>
                </a:gridCol>
              </a:tblGrid>
              <a:tr h="421600">
                <a:tc>
                  <a:txBody>
                    <a:bodyPr/>
                    <a:lstStyle/>
                    <a:p>
                      <a:pPr algn="just">
                        <a:lnSpc>
                          <a:spcPct val="150000"/>
                        </a:lnSpc>
                        <a:spcAft>
                          <a:spcPts val="0"/>
                        </a:spcAft>
                      </a:pPr>
                      <a:r>
                        <a:rPr lang="en-ZA" sz="1800" dirty="0" smtClean="0">
                          <a:solidFill>
                            <a:schemeClr val="tx1"/>
                          </a:solidFill>
                          <a:effectLst/>
                        </a:rPr>
                        <a:t>DATE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algn="just">
                        <a:lnSpc>
                          <a:spcPct val="150000"/>
                        </a:lnSpc>
                        <a:spcAft>
                          <a:spcPts val="0"/>
                        </a:spcAft>
                      </a:pPr>
                      <a:r>
                        <a:rPr lang="en-ZA" sz="1800" dirty="0" smtClean="0">
                          <a:solidFill>
                            <a:schemeClr val="tx1"/>
                          </a:solidFill>
                          <a:effectLst/>
                        </a:rPr>
                        <a:t>PROJECT VISITED</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436549825"/>
                  </a:ext>
                </a:extLst>
              </a:tr>
              <a:tr h="1656435">
                <a:tc>
                  <a:txBody>
                    <a:bodyPr/>
                    <a:lstStyle/>
                    <a:p>
                      <a:pPr algn="just">
                        <a:lnSpc>
                          <a:spcPct val="150000"/>
                        </a:lnSpc>
                        <a:spcAft>
                          <a:spcPts val="0"/>
                        </a:spcAft>
                      </a:pPr>
                      <a:r>
                        <a:rPr lang="en-ZA" sz="1800" b="0" dirty="0">
                          <a:solidFill>
                            <a:schemeClr val="tx1"/>
                          </a:solidFill>
                          <a:effectLst/>
                        </a:rPr>
                        <a:t>12 December 2019</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Electrification of Urban household Ext 78 (23.3% complete)</a:t>
                      </a:r>
                    </a:p>
                    <a:p>
                      <a:pPr marL="342900" lvl="0" indent="-342900" algn="just">
                        <a:lnSpc>
                          <a:spcPct val="150000"/>
                        </a:lnSpc>
                        <a:spcAft>
                          <a:spcPts val="0"/>
                        </a:spcAft>
                        <a:buFont typeface="Arial" panose="020B0604020202020204" pitchFamily="34" charset="0"/>
                        <a:buChar char="•"/>
                      </a:pPr>
                      <a:r>
                        <a:rPr lang="en-ZA" sz="1800" dirty="0">
                          <a:solidFill>
                            <a:schemeClr val="tx1"/>
                          </a:solidFill>
                          <a:effectLst/>
                        </a:rPr>
                        <a:t>Streetlights at Entrance road Ext 44 and Ext 75 100% complete</a:t>
                      </a:r>
                    </a:p>
                    <a:p>
                      <a:pPr marL="342900" lvl="0" indent="-342900" algn="just">
                        <a:lnSpc>
                          <a:spcPct val="150000"/>
                        </a:lnSpc>
                        <a:spcAft>
                          <a:spcPts val="0"/>
                        </a:spcAft>
                        <a:buFont typeface="Arial" panose="020B0604020202020204" pitchFamily="34" charset="0"/>
                        <a:buChar char="•"/>
                      </a:pPr>
                      <a:r>
                        <a:rPr lang="en-US" sz="1800" dirty="0">
                          <a:solidFill>
                            <a:schemeClr val="tx1"/>
                          </a:solidFill>
                          <a:effectLst/>
                        </a:rPr>
                        <a:t>Rehabilitation of Feeder Routes in Polokwane Upgrading and Rehabilitation of Trunk Ext in </a:t>
                      </a:r>
                      <a:r>
                        <a:rPr lang="en-US" sz="1800" dirty="0" err="1">
                          <a:solidFill>
                            <a:schemeClr val="tx1"/>
                          </a:solidFill>
                          <a:effectLst/>
                        </a:rPr>
                        <a:t>Seshego</a:t>
                      </a:r>
                      <a:r>
                        <a:rPr lang="en-US" sz="1800" dirty="0">
                          <a:solidFill>
                            <a:schemeClr val="tx1"/>
                          </a:solidFill>
                          <a:effectLst/>
                        </a:rPr>
                        <a:t> 98.4</a:t>
                      </a:r>
                      <a:r>
                        <a:rPr lang="en-US" sz="1800" dirty="0" smtClean="0">
                          <a:solidFill>
                            <a:schemeClr val="tx1"/>
                          </a:solidFill>
                          <a:effectLst/>
                        </a:rPr>
                        <a:t>%</a:t>
                      </a:r>
                      <a:endParaRPr lang="en-ZA" sz="1800" dirty="0">
                        <a:solidFill>
                          <a:schemeClr val="tx1"/>
                        </a:solidFill>
                        <a:effectLst/>
                      </a:endParaRPr>
                    </a:p>
                  </a:txBody>
                  <a:tcPr marL="31119" marR="31119" marT="0" marB="0"/>
                </a:tc>
                <a:extLst>
                  <a:ext uri="{0D108BD9-81ED-4DB2-BD59-A6C34878D82A}">
                    <a16:rowId xmlns:a16="http://schemas.microsoft.com/office/drawing/2014/main" xmlns="" val="3987930896"/>
                  </a:ext>
                </a:extLst>
              </a:tr>
              <a:tr h="1816455">
                <a:tc>
                  <a:txBody>
                    <a:bodyPr/>
                    <a:lstStyle/>
                    <a:p>
                      <a:pPr algn="just">
                        <a:lnSpc>
                          <a:spcPct val="150000"/>
                        </a:lnSpc>
                        <a:spcAft>
                          <a:spcPts val="0"/>
                        </a:spcAft>
                      </a:pPr>
                      <a:r>
                        <a:rPr lang="en-ZA" sz="1800" b="0" dirty="0">
                          <a:solidFill>
                            <a:schemeClr val="tx1"/>
                          </a:solidFill>
                          <a:effectLst/>
                        </a:rPr>
                        <a:t>11 March 2020</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50000"/>
                        </a:lnSpc>
                        <a:spcAft>
                          <a:spcPts val="0"/>
                        </a:spcAft>
                        <a:buFont typeface="Arial" panose="020B0604020202020204" pitchFamily="34" charset="0"/>
                        <a:buChar char="•"/>
                      </a:pPr>
                      <a:r>
                        <a:rPr lang="en-ZA" sz="1800" dirty="0" err="1">
                          <a:solidFill>
                            <a:schemeClr val="tx1"/>
                          </a:solidFill>
                          <a:effectLst/>
                        </a:rPr>
                        <a:t>Houtrivier</a:t>
                      </a:r>
                      <a:r>
                        <a:rPr lang="en-ZA" sz="1800" dirty="0">
                          <a:solidFill>
                            <a:schemeClr val="tx1"/>
                          </a:solidFill>
                          <a:effectLst/>
                        </a:rPr>
                        <a:t> Regional Water Scheme Phase 13; </a:t>
                      </a:r>
                      <a:r>
                        <a:rPr lang="en-ZA" sz="1800" dirty="0" err="1">
                          <a:solidFill>
                            <a:schemeClr val="tx1"/>
                          </a:solidFill>
                          <a:effectLst/>
                        </a:rPr>
                        <a:t>Leokama</a:t>
                      </a:r>
                      <a:r>
                        <a:rPr lang="en-ZA" sz="1800" dirty="0">
                          <a:solidFill>
                            <a:schemeClr val="tx1"/>
                          </a:solidFill>
                          <a:effectLst/>
                        </a:rPr>
                        <a:t>, </a:t>
                      </a:r>
                      <a:r>
                        <a:rPr lang="en-ZA" sz="1800" dirty="0" err="1">
                          <a:solidFill>
                            <a:schemeClr val="tx1"/>
                          </a:solidFill>
                          <a:effectLst/>
                        </a:rPr>
                        <a:t>Motinti</a:t>
                      </a:r>
                      <a:r>
                        <a:rPr lang="en-ZA" sz="1800" dirty="0">
                          <a:solidFill>
                            <a:schemeClr val="tx1"/>
                          </a:solidFill>
                          <a:effectLst/>
                        </a:rPr>
                        <a:t>, </a:t>
                      </a:r>
                      <a:r>
                        <a:rPr lang="en-ZA" sz="1800" dirty="0" err="1">
                          <a:solidFill>
                            <a:schemeClr val="tx1"/>
                          </a:solidFill>
                          <a:effectLst/>
                        </a:rPr>
                        <a:t>Setlogong</a:t>
                      </a:r>
                      <a:r>
                        <a:rPr lang="en-ZA" sz="1800" dirty="0">
                          <a:solidFill>
                            <a:schemeClr val="tx1"/>
                          </a:solidFill>
                          <a:effectLst/>
                        </a:rPr>
                        <a:t> &amp; Komape 3 (69% complete</a:t>
                      </a:r>
                      <a:r>
                        <a:rPr lang="en-ZA" sz="1800" dirty="0" smtClean="0">
                          <a:solidFill>
                            <a:schemeClr val="tx1"/>
                          </a:solidFill>
                          <a:effectLst/>
                        </a:rPr>
                        <a:t>).</a:t>
                      </a:r>
                      <a:endParaRPr lang="en-ZA" sz="1800" dirty="0">
                        <a:solidFill>
                          <a:schemeClr val="tx1"/>
                        </a:solidFill>
                        <a:effectLst/>
                      </a:endParaRPr>
                    </a:p>
                    <a:p>
                      <a:pPr marL="342900" lvl="0" indent="-342900" algn="just">
                        <a:lnSpc>
                          <a:spcPct val="150000"/>
                        </a:lnSpc>
                        <a:spcAft>
                          <a:spcPts val="0"/>
                        </a:spcAft>
                        <a:buFont typeface="Arial" panose="020B0604020202020204" pitchFamily="34" charset="0"/>
                        <a:buChar char="•"/>
                      </a:pPr>
                      <a:r>
                        <a:rPr lang="en-ZA" sz="1800" dirty="0" err="1">
                          <a:solidFill>
                            <a:schemeClr val="tx1"/>
                          </a:solidFill>
                          <a:effectLst/>
                        </a:rPr>
                        <a:t>Houtrivier</a:t>
                      </a:r>
                      <a:r>
                        <a:rPr lang="en-ZA" sz="1800" dirty="0">
                          <a:solidFill>
                            <a:schemeClr val="tx1"/>
                          </a:solidFill>
                          <a:effectLst/>
                        </a:rPr>
                        <a:t> Regional Water Scheme Phase 12; </a:t>
                      </a:r>
                      <a:r>
                        <a:rPr lang="en-ZA" sz="1800" dirty="0" err="1">
                          <a:solidFill>
                            <a:schemeClr val="tx1"/>
                          </a:solidFill>
                          <a:effectLst/>
                        </a:rPr>
                        <a:t>Ramakgaphola</a:t>
                      </a:r>
                      <a:r>
                        <a:rPr lang="en-ZA" sz="1800" dirty="0">
                          <a:solidFill>
                            <a:schemeClr val="tx1"/>
                          </a:solidFill>
                          <a:effectLst/>
                        </a:rPr>
                        <a:t> Village (100% complete</a:t>
                      </a:r>
                      <a:r>
                        <a:rPr lang="en-ZA" sz="1800" dirty="0" smtClean="0">
                          <a:solidFill>
                            <a:schemeClr val="tx1"/>
                          </a:solidFill>
                          <a:effectLst/>
                        </a:rPr>
                        <a:t>).</a:t>
                      </a:r>
                      <a:endParaRPr lang="en-ZA" sz="1800" dirty="0">
                        <a:solidFill>
                          <a:schemeClr val="tx1"/>
                        </a:solidFill>
                        <a:effectLst/>
                      </a:endParaRPr>
                    </a:p>
                    <a:p>
                      <a:pPr marL="342900" lvl="0" indent="-342900" algn="just">
                        <a:lnSpc>
                          <a:spcPct val="150000"/>
                        </a:lnSpc>
                        <a:spcAft>
                          <a:spcPts val="1000"/>
                        </a:spcAft>
                        <a:buFont typeface="Arial" panose="020B0604020202020204" pitchFamily="34" charset="0"/>
                        <a:buChar char="•"/>
                      </a:pPr>
                      <a:r>
                        <a:rPr lang="en-ZA" sz="1800" dirty="0">
                          <a:solidFill>
                            <a:schemeClr val="tx1"/>
                          </a:solidFill>
                          <a:effectLst/>
                        </a:rPr>
                        <a:t>Construction of </a:t>
                      </a:r>
                      <a:r>
                        <a:rPr lang="en-ZA" sz="1800" dirty="0" err="1">
                          <a:solidFill>
                            <a:schemeClr val="tx1"/>
                          </a:solidFill>
                          <a:effectLst/>
                        </a:rPr>
                        <a:t>Mahoai</a:t>
                      </a:r>
                      <a:r>
                        <a:rPr lang="en-ZA" sz="1800" dirty="0">
                          <a:solidFill>
                            <a:schemeClr val="tx1"/>
                          </a:solidFill>
                          <a:effectLst/>
                        </a:rPr>
                        <a:t> and Ceres Water Supply(98% complete</a:t>
                      </a:r>
                      <a:r>
                        <a:rPr lang="en-ZA" sz="1800" dirty="0" smtClean="0">
                          <a:solidFill>
                            <a:schemeClr val="tx1"/>
                          </a:solidFill>
                          <a:effectLst/>
                        </a:rPr>
                        <a: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2114031891"/>
                  </a:ext>
                </a:extLst>
              </a:tr>
              <a:tr h="1668109">
                <a:tc>
                  <a:txBody>
                    <a:bodyPr/>
                    <a:lstStyle/>
                    <a:p>
                      <a:pPr algn="just">
                        <a:lnSpc>
                          <a:spcPct val="150000"/>
                        </a:lnSpc>
                        <a:spcAft>
                          <a:spcPts val="0"/>
                        </a:spcAft>
                      </a:pPr>
                      <a:r>
                        <a:rPr lang="en-ZA" sz="1800" b="0" dirty="0">
                          <a:solidFill>
                            <a:schemeClr val="tx1"/>
                          </a:solidFill>
                          <a:effectLst/>
                        </a:rPr>
                        <a:t>13 March 2020</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tc>
                  <a:txBody>
                    <a:bodyPr/>
                    <a:lstStyle/>
                    <a:p>
                      <a:pPr marL="342900" lvl="0" indent="-342900" algn="just">
                        <a:lnSpc>
                          <a:spcPct val="100000"/>
                        </a:lnSpc>
                        <a:spcAft>
                          <a:spcPts val="0"/>
                        </a:spcAft>
                        <a:buFont typeface="Arial" panose="020B0604020202020204" pitchFamily="34" charset="0"/>
                        <a:buChar char="•"/>
                      </a:pPr>
                      <a:r>
                        <a:rPr lang="en-ZA" sz="1800" dirty="0">
                          <a:effectLst/>
                        </a:rPr>
                        <a:t>Upgrading of Internal Street </a:t>
                      </a:r>
                      <a:r>
                        <a:rPr lang="en-ZA" sz="1800" dirty="0" err="1">
                          <a:effectLst/>
                        </a:rPr>
                        <a:t>Makanye</a:t>
                      </a:r>
                      <a:r>
                        <a:rPr lang="en-ZA" sz="1800" dirty="0">
                          <a:effectLst/>
                        </a:rPr>
                        <a:t> (Ga-</a:t>
                      </a:r>
                      <a:r>
                        <a:rPr lang="en-ZA" sz="1800" dirty="0" err="1">
                          <a:effectLst/>
                        </a:rPr>
                        <a:t>Thoka</a:t>
                      </a:r>
                      <a:r>
                        <a:rPr lang="en-ZA" sz="1800" dirty="0">
                          <a:effectLst/>
                        </a:rPr>
                        <a:t>) (100% complete)</a:t>
                      </a:r>
                    </a:p>
                    <a:p>
                      <a:pPr marL="342900" lvl="0" indent="-342900" algn="just">
                        <a:lnSpc>
                          <a:spcPct val="100000"/>
                        </a:lnSpc>
                        <a:spcAft>
                          <a:spcPts val="0"/>
                        </a:spcAft>
                        <a:buFont typeface="Arial" panose="020B0604020202020204" pitchFamily="34" charset="0"/>
                        <a:buChar char="•"/>
                      </a:pPr>
                      <a:r>
                        <a:rPr lang="en-ZA" sz="1800" dirty="0">
                          <a:effectLst/>
                        </a:rPr>
                        <a:t>Upgrading of Internal street linked to Excelsior Street in </a:t>
                      </a:r>
                      <a:r>
                        <a:rPr lang="en-ZA" sz="1800" dirty="0" err="1">
                          <a:effectLst/>
                        </a:rPr>
                        <a:t>Mankweng</a:t>
                      </a:r>
                      <a:r>
                        <a:rPr lang="en-ZA" sz="1800" dirty="0">
                          <a:effectLst/>
                        </a:rPr>
                        <a:t> Unit A 100% complete.</a:t>
                      </a:r>
                    </a:p>
                    <a:p>
                      <a:pPr marL="342900" lvl="0" indent="-342900" algn="just">
                        <a:lnSpc>
                          <a:spcPct val="107000"/>
                        </a:lnSpc>
                        <a:spcAft>
                          <a:spcPts val="0"/>
                        </a:spcAft>
                        <a:buFont typeface="Arial" panose="020B0604020202020204" pitchFamily="34" charset="0"/>
                        <a:buChar char="•"/>
                      </a:pPr>
                      <a:r>
                        <a:rPr lang="en-ZA" sz="1800" dirty="0" err="1">
                          <a:effectLst/>
                        </a:rPr>
                        <a:t>Mankweng</a:t>
                      </a:r>
                      <a:r>
                        <a:rPr lang="en-ZA" sz="1800" dirty="0">
                          <a:effectLst/>
                        </a:rPr>
                        <a:t> Internal Street EPWP </a:t>
                      </a:r>
                      <a:r>
                        <a:rPr lang="en-ZA" sz="1800" dirty="0" err="1">
                          <a:effectLst/>
                        </a:rPr>
                        <a:t>Vukuphile</a:t>
                      </a:r>
                      <a:r>
                        <a:rPr lang="en-ZA" sz="1800" dirty="0">
                          <a:effectLst/>
                        </a:rPr>
                        <a:t> (100% complete)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119" marR="31119" marT="0" marB="0"/>
                </a:tc>
                <a:extLst>
                  <a:ext uri="{0D108BD9-81ED-4DB2-BD59-A6C34878D82A}">
                    <a16:rowId xmlns:a16="http://schemas.microsoft.com/office/drawing/2014/main" xmlns="" val="3636275746"/>
                  </a:ext>
                </a:extLst>
              </a:tr>
            </a:tbl>
          </a:graphicData>
        </a:graphic>
      </p:graphicFrame>
    </p:spTree>
    <p:extLst>
      <p:ext uri="{BB962C8B-B14F-4D97-AF65-F5344CB8AC3E}">
        <p14:creationId xmlns:p14="http://schemas.microsoft.com/office/powerpoint/2010/main" xmlns="" val="1153806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47800"/>
          </a:xfrm>
        </p:spPr>
        <p:txBody>
          <a:bodyPr/>
          <a:lstStyle/>
          <a:p>
            <a:r>
              <a:rPr lang="en-GB" sz="4000" dirty="0" smtClean="0">
                <a:latin typeface="Arial Black" panose="020B0A04020102020204" pitchFamily="34" charset="0"/>
              </a:rPr>
              <a:t>Audit Outcomes</a:t>
            </a:r>
            <a:endParaRPr lang="en-GB" sz="4000" dirty="0">
              <a:latin typeface="Arial Black" panose="020B0A04020102020204" pitchFamily="34" charset="0"/>
            </a:endParaRPr>
          </a:p>
        </p:txBody>
      </p:sp>
      <p:sp>
        <p:nvSpPr>
          <p:cNvPr id="3" name="Content Placeholder 2"/>
          <p:cNvSpPr>
            <a:spLocks noGrp="1"/>
          </p:cNvSpPr>
          <p:nvPr>
            <p:ph idx="1"/>
          </p:nvPr>
        </p:nvSpPr>
        <p:spPr>
          <a:xfrm>
            <a:off x="152400" y="1447800"/>
            <a:ext cx="8763000" cy="5181600"/>
          </a:xfrm>
        </p:spPr>
        <p:txBody>
          <a:bodyPr/>
          <a:lstStyle/>
          <a:p>
            <a:pPr algn="just">
              <a:lnSpc>
                <a:spcPct val="150000"/>
              </a:lnSpc>
              <a:buFont typeface="Wingdings" panose="05000000000000000000" pitchFamily="2" charset="2"/>
              <a:buChar char="§"/>
            </a:pPr>
            <a:endParaRPr lang="en-GB" sz="2200" dirty="0" smtClean="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smtClean="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smtClean="0"/>
          </a:p>
          <a:p>
            <a:pPr algn="just">
              <a:buFont typeface="Wingdings" panose="05000000000000000000" pitchFamily="2" charset="2"/>
              <a:buChar char="§"/>
            </a:pPr>
            <a:endParaRPr lang="en-GB" sz="2200" dirty="0" smtClean="0"/>
          </a:p>
          <a:p>
            <a:pPr marL="0" lvl="0" indent="0" algn="just">
              <a:buNone/>
            </a:pPr>
            <a:endParaRPr lang="en-GB" sz="1700" dirty="0"/>
          </a:p>
          <a:p>
            <a:pPr marL="0" lvl="0" indent="0" algn="just">
              <a:buNone/>
            </a:pPr>
            <a:endParaRPr lang="en-GB" sz="1700" dirty="0" smtClean="0"/>
          </a:p>
          <a:p>
            <a:pPr marL="0" lvl="0" indent="0" algn="just">
              <a:buNone/>
            </a:pPr>
            <a:r>
              <a:rPr lang="en-GB" sz="1700" dirty="0" smtClean="0"/>
              <a:t> </a:t>
            </a:r>
          </a:p>
          <a:p>
            <a:pPr marL="0" lvl="0" indent="0" algn="just">
              <a:buNone/>
            </a:pPr>
            <a:endParaRPr lang="en-GB" sz="1700" dirty="0"/>
          </a:p>
          <a:p>
            <a:pPr marL="0" lvl="0" indent="0" algn="just">
              <a:buNone/>
            </a:pPr>
            <a:endParaRPr lang="en-GB" sz="1700" dirty="0" smtClean="0"/>
          </a:p>
          <a:p>
            <a:pPr marL="0" lvl="0" indent="0" algn="just">
              <a:buNone/>
            </a:pPr>
            <a:endParaRPr lang="en-GB" sz="1700" dirty="0"/>
          </a:p>
          <a:p>
            <a:endParaRPr lang="en-GB" dirty="0"/>
          </a:p>
        </p:txBody>
      </p:sp>
      <p:pic>
        <p:nvPicPr>
          <p:cNvPr id="4" name="Picture 3"/>
          <p:cNvPicPr>
            <a:picLocks noChangeAspect="1"/>
          </p:cNvPicPr>
          <p:nvPr/>
        </p:nvPicPr>
        <p:blipFill>
          <a:blip r:embed="rId2" cstate="print"/>
          <a:stretch>
            <a:fillRect/>
          </a:stretch>
        </p:blipFill>
        <p:spPr>
          <a:xfrm>
            <a:off x="838200" y="2209800"/>
            <a:ext cx="7315200" cy="3200400"/>
          </a:xfrm>
          <a:prstGeom prst="rect">
            <a:avLst/>
          </a:prstGeom>
        </p:spPr>
      </p:pic>
    </p:spTree>
    <p:extLst>
      <p:ext uri="{BB962C8B-B14F-4D97-AF65-F5344CB8AC3E}">
        <p14:creationId xmlns:p14="http://schemas.microsoft.com/office/powerpoint/2010/main" xmlns="" val="3372647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a:latin typeface="Arial Black" panose="020B0A04020102020204" pitchFamily="34" charset="0"/>
              </a:rPr>
              <a:t>MPAC </a:t>
            </a:r>
            <a:r>
              <a:rPr lang="en-ZA" sz="3600" b="1" dirty="0" smtClean="0">
                <a:latin typeface="Arial Black" panose="020B0A04020102020204" pitchFamily="34" charset="0"/>
              </a:rPr>
              <a:t>FUNCTIONALITY</a:t>
            </a:r>
            <a:endParaRPr lang="en-ZA" sz="3600" dirty="0"/>
          </a:p>
        </p:txBody>
      </p:sp>
      <p:sp>
        <p:nvSpPr>
          <p:cNvPr id="3" name="Content Placeholder 2"/>
          <p:cNvSpPr>
            <a:spLocks noGrp="1"/>
          </p:cNvSpPr>
          <p:nvPr>
            <p:ph idx="1"/>
          </p:nvPr>
        </p:nvSpPr>
        <p:spPr>
          <a:xfrm>
            <a:off x="76200" y="1447800"/>
            <a:ext cx="8991600" cy="5410200"/>
          </a:xfrm>
        </p:spPr>
        <p:txBody>
          <a:bodyPr/>
          <a:lstStyle/>
          <a:p>
            <a:pPr lvl="0" algn="just">
              <a:lnSpc>
                <a:spcPct val="200000"/>
              </a:lnSpc>
              <a:buFont typeface="Wingdings" panose="05000000000000000000" pitchFamily="2" charset="2"/>
              <a:buChar char="§"/>
            </a:pPr>
            <a:r>
              <a:rPr lang="en-ZA" sz="2200" b="1" dirty="0" smtClean="0"/>
              <a:t>Public </a:t>
            </a:r>
            <a:r>
              <a:rPr lang="en-ZA" sz="2200" b="1" dirty="0"/>
              <a:t>Hearing</a:t>
            </a:r>
            <a:endParaRPr lang="en-ZA" sz="2200" dirty="0"/>
          </a:p>
          <a:p>
            <a:pPr lvl="1" algn="just">
              <a:lnSpc>
                <a:spcPct val="200000"/>
              </a:lnSpc>
              <a:buFont typeface="Wingdings" panose="05000000000000000000" pitchFamily="2" charset="2"/>
              <a:buChar char="ü"/>
            </a:pPr>
            <a:r>
              <a:rPr lang="en-ZA" sz="2200" dirty="0"/>
              <a:t>One public hearing was conducted for period of July 2019 to </a:t>
            </a:r>
            <a:r>
              <a:rPr lang="en-ZA" sz="2200" dirty="0" smtClean="0"/>
              <a:t>date.</a:t>
            </a:r>
          </a:p>
          <a:p>
            <a:pPr lvl="0" algn="just">
              <a:lnSpc>
                <a:spcPct val="200000"/>
              </a:lnSpc>
              <a:buFont typeface="Wingdings" panose="05000000000000000000" pitchFamily="2" charset="2"/>
              <a:buChar char="§"/>
            </a:pPr>
            <a:r>
              <a:rPr lang="en-ZA" sz="2200" b="1" dirty="0" smtClean="0"/>
              <a:t>Investigations</a:t>
            </a:r>
            <a:endParaRPr lang="en-ZA" sz="2200" dirty="0"/>
          </a:p>
          <a:p>
            <a:pPr lvl="1" algn="just">
              <a:lnSpc>
                <a:spcPct val="200000"/>
              </a:lnSpc>
              <a:buFont typeface="Wingdings" panose="05000000000000000000" pitchFamily="2" charset="2"/>
              <a:buChar char="ü"/>
            </a:pPr>
            <a:r>
              <a:rPr lang="en-ZA" sz="2200" dirty="0"/>
              <a:t>MPAC </a:t>
            </a:r>
            <a:r>
              <a:rPr lang="en-ZA" sz="2200" dirty="0" smtClean="0"/>
              <a:t>conducted three </a:t>
            </a:r>
            <a:r>
              <a:rPr lang="en-ZA" sz="2200" dirty="0"/>
              <a:t>(03) investigations and all investigations were completed and feedback was reported to Council with Recommendations</a:t>
            </a:r>
            <a:r>
              <a:rPr lang="en-ZA" sz="2200" dirty="0" smtClean="0"/>
              <a:t>.</a:t>
            </a:r>
          </a:p>
          <a:p>
            <a:pPr marL="457200" lvl="1" indent="0" algn="just">
              <a:lnSpc>
                <a:spcPct val="150000"/>
              </a:lnSpc>
              <a:buNone/>
            </a:pPr>
            <a:endParaRPr lang="en-ZA" sz="2000" dirty="0"/>
          </a:p>
          <a:p>
            <a:pPr>
              <a:buFont typeface="Wingdings" panose="05000000000000000000" pitchFamily="2" charset="2"/>
              <a:buChar char="§"/>
            </a:pPr>
            <a:endParaRPr lang="en-ZA" dirty="0"/>
          </a:p>
        </p:txBody>
      </p:sp>
    </p:spTree>
    <p:extLst>
      <p:ext uri="{BB962C8B-B14F-4D97-AF65-F5344CB8AC3E}">
        <p14:creationId xmlns:p14="http://schemas.microsoft.com/office/powerpoint/2010/main" xmlns="" val="27850569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dirty="0">
                <a:latin typeface="Arial Black" panose="020B0A04020102020204" pitchFamily="34" charset="0"/>
              </a:rPr>
              <a:t>Investigations ..</a:t>
            </a:r>
          </a:p>
        </p:txBody>
      </p:sp>
      <p:sp>
        <p:nvSpPr>
          <p:cNvPr id="3" name="Content Placeholder 2"/>
          <p:cNvSpPr>
            <a:spLocks noGrp="1"/>
          </p:cNvSpPr>
          <p:nvPr>
            <p:ph idx="1"/>
          </p:nvPr>
        </p:nvSpPr>
        <p:spPr>
          <a:xfrm>
            <a:off x="76200" y="1447800"/>
            <a:ext cx="8991600" cy="5410200"/>
          </a:xfrm>
        </p:spPr>
        <p:txBody>
          <a:bodyPr/>
          <a:lstStyle/>
          <a:p>
            <a:pPr marL="457200" lvl="1" indent="0" algn="just">
              <a:lnSpc>
                <a:spcPct val="150000"/>
              </a:lnSpc>
              <a:buNone/>
            </a:pPr>
            <a:endParaRPr lang="en-ZA" sz="2000" dirty="0"/>
          </a:p>
          <a:p>
            <a:pPr marL="0" indent="0">
              <a:buNone/>
            </a:pPr>
            <a:endParaRPr lang="en-ZA" dirty="0"/>
          </a:p>
        </p:txBody>
      </p:sp>
      <p:graphicFrame>
        <p:nvGraphicFramePr>
          <p:cNvPr id="5" name="Table 4"/>
          <p:cNvGraphicFramePr>
            <a:graphicFrameLocks noGrp="1"/>
          </p:cNvGraphicFramePr>
          <p:nvPr>
            <p:extLst/>
          </p:nvPr>
        </p:nvGraphicFramePr>
        <p:xfrm>
          <a:off x="0" y="1447800"/>
          <a:ext cx="9144000" cy="5410200"/>
        </p:xfrm>
        <a:graphic>
          <a:graphicData uri="http://schemas.openxmlformats.org/drawingml/2006/table">
            <a:tbl>
              <a:tblPr firstRow="1" bandRow="1">
                <a:tableStyleId>{5C22544A-7EE6-4342-B048-85BDC9FD1C3A}</a:tableStyleId>
              </a:tblPr>
              <a:tblGrid>
                <a:gridCol w="2864601">
                  <a:extLst>
                    <a:ext uri="{9D8B030D-6E8A-4147-A177-3AD203B41FA5}">
                      <a16:colId xmlns:a16="http://schemas.microsoft.com/office/drawing/2014/main" xmlns="" val="20000"/>
                    </a:ext>
                  </a:extLst>
                </a:gridCol>
                <a:gridCol w="6279399">
                  <a:extLst>
                    <a:ext uri="{9D8B030D-6E8A-4147-A177-3AD203B41FA5}">
                      <a16:colId xmlns:a16="http://schemas.microsoft.com/office/drawing/2014/main" xmlns="" val="20001"/>
                    </a:ext>
                  </a:extLst>
                </a:gridCol>
              </a:tblGrid>
              <a:tr h="919902">
                <a:tc>
                  <a:txBody>
                    <a:bodyPr/>
                    <a:lstStyle/>
                    <a:p>
                      <a:pPr>
                        <a:lnSpc>
                          <a:spcPct val="150000"/>
                        </a:lnSpc>
                      </a:pPr>
                      <a:r>
                        <a:rPr lang="en-ZA" dirty="0" smtClean="0"/>
                        <a:t>NATURE OF INVESTIGATION</a:t>
                      </a:r>
                      <a:endParaRPr lang="en-ZA" dirty="0"/>
                    </a:p>
                  </a:txBody>
                  <a:tcPr/>
                </a:tc>
                <a:tc>
                  <a:txBody>
                    <a:bodyPr/>
                    <a:lstStyle/>
                    <a:p>
                      <a:r>
                        <a:rPr lang="en-ZA" dirty="0" smtClean="0"/>
                        <a:t>MPAC RECOMMENDATIONS</a:t>
                      </a:r>
                      <a:endParaRPr lang="en-ZA" dirty="0"/>
                    </a:p>
                  </a:txBody>
                  <a:tcPr/>
                </a:tc>
                <a:extLst>
                  <a:ext uri="{0D108BD9-81ED-4DB2-BD59-A6C34878D82A}">
                    <a16:rowId xmlns:a16="http://schemas.microsoft.com/office/drawing/2014/main" xmlns="" val="10000"/>
                  </a:ext>
                </a:extLst>
              </a:tr>
              <a:tr h="940559">
                <a:tc>
                  <a:txBody>
                    <a:bodyPr/>
                    <a:lstStyle/>
                    <a:p>
                      <a:pPr>
                        <a:lnSpc>
                          <a:spcPct val="150000"/>
                        </a:lnSpc>
                      </a:pPr>
                      <a:r>
                        <a:rPr lang="en-ZA" dirty="0" smtClean="0"/>
                        <a:t>Allegations on Ghost projects</a:t>
                      </a:r>
                      <a:endParaRPr lang="en-ZA" dirty="0"/>
                    </a:p>
                  </a:txBody>
                  <a:tcPr/>
                </a:tc>
                <a:tc>
                  <a:txBody>
                    <a:bodyPr/>
                    <a:lstStyle/>
                    <a:p>
                      <a:pPr marL="285750" indent="-285750" algn="just">
                        <a:lnSpc>
                          <a:spcPct val="150000"/>
                        </a:lnSpc>
                        <a:buFontTx/>
                        <a:buChar char="-"/>
                      </a:pPr>
                      <a:r>
                        <a:rPr lang="en-ZA" dirty="0" smtClean="0"/>
                        <a:t>That there</a:t>
                      </a:r>
                      <a:r>
                        <a:rPr lang="en-ZA" baseline="0" dirty="0" smtClean="0"/>
                        <a:t> are no Ghost projects and projects were verified as existing municipal projects.</a:t>
                      </a:r>
                      <a:endParaRPr lang="en-ZA" dirty="0"/>
                    </a:p>
                  </a:txBody>
                  <a:tcPr/>
                </a:tc>
                <a:extLst>
                  <a:ext uri="{0D108BD9-81ED-4DB2-BD59-A6C34878D82A}">
                    <a16:rowId xmlns:a16="http://schemas.microsoft.com/office/drawing/2014/main" xmlns="" val="10001"/>
                  </a:ext>
                </a:extLst>
              </a:tr>
              <a:tr h="3549739">
                <a:tc>
                  <a:txBody>
                    <a:bodyPr/>
                    <a:lstStyle/>
                    <a:p>
                      <a:pPr>
                        <a:lnSpc>
                          <a:spcPct val="150000"/>
                        </a:lnSpc>
                      </a:pPr>
                      <a:r>
                        <a:rPr lang="en-ZA" dirty="0" smtClean="0"/>
                        <a:t>Duplicate</a:t>
                      </a:r>
                      <a:r>
                        <a:rPr lang="en-ZA" baseline="0" dirty="0" smtClean="0"/>
                        <a:t> payments</a:t>
                      </a:r>
                      <a:endParaRPr lang="en-ZA" dirty="0"/>
                    </a:p>
                  </a:txBody>
                  <a:tcPr/>
                </a:tc>
                <a:tc>
                  <a:txBody>
                    <a:bodyPr/>
                    <a:lstStyle/>
                    <a:p>
                      <a:pPr marL="285750" indent="-285750" algn="just">
                        <a:lnSpc>
                          <a:spcPct val="150000"/>
                        </a:lnSpc>
                        <a:buFontTx/>
                        <a:buChar char="-"/>
                      </a:pPr>
                      <a:r>
                        <a:rPr lang="en-ZA" dirty="0" smtClean="0"/>
                        <a:t>That the Municipality recover R25 034.00 of duplicate payments from service providers by use of Internal Legal services</a:t>
                      </a:r>
                      <a:r>
                        <a:rPr lang="en-ZA" baseline="0" dirty="0" smtClean="0"/>
                        <a:t> SBU</a:t>
                      </a:r>
                    </a:p>
                    <a:p>
                      <a:pPr marL="285750" indent="-285750" algn="just">
                        <a:lnSpc>
                          <a:spcPct val="150000"/>
                        </a:lnSpc>
                        <a:buFontTx/>
                        <a:buChar char="-"/>
                      </a:pPr>
                      <a:r>
                        <a:rPr lang="en-ZA" baseline="0" dirty="0" smtClean="0"/>
                        <a:t>That the letter of demand be issued by Legal services (SBU) internally to avoid further costs.</a:t>
                      </a:r>
                    </a:p>
                    <a:p>
                      <a:pPr marL="285750" indent="-285750" algn="just">
                        <a:lnSpc>
                          <a:spcPct val="150000"/>
                        </a:lnSpc>
                        <a:buFontTx/>
                        <a:buChar char="-"/>
                      </a:pPr>
                      <a:r>
                        <a:rPr lang="en-ZA" baseline="0" dirty="0" smtClean="0"/>
                        <a:t>That in the event whereby service providers fails to refund the municipality , their company and Directors be blacklisted from doing business with the municipality.</a:t>
                      </a:r>
                      <a:endParaRPr lang="en-ZA" dirty="0" smtClean="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7038087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ZA" dirty="0" smtClean="0">
                <a:latin typeface="Arial Black" panose="020B0A04020102020204" pitchFamily="34" charset="0"/>
              </a:rPr>
              <a:t>Investigations ..</a:t>
            </a:r>
            <a:endParaRPr lang="en-ZA" dirty="0">
              <a:latin typeface="Arial Black" panose="020B0A04020102020204" pitchFamily="34" charset="0"/>
            </a:endParaRPr>
          </a:p>
        </p:txBody>
      </p:sp>
      <p:graphicFrame>
        <p:nvGraphicFramePr>
          <p:cNvPr id="4" name="Content Placeholder 3"/>
          <p:cNvGraphicFramePr>
            <a:graphicFrameLocks noGrp="1"/>
          </p:cNvGraphicFramePr>
          <p:nvPr>
            <p:ph idx="1"/>
            <p:extLst/>
          </p:nvPr>
        </p:nvGraphicFramePr>
        <p:xfrm>
          <a:off x="-19050" y="1295400"/>
          <a:ext cx="9163050" cy="5266477"/>
        </p:xfrm>
        <a:graphic>
          <a:graphicData uri="http://schemas.openxmlformats.org/drawingml/2006/table">
            <a:tbl>
              <a:tblPr firstRow="1" bandRow="1">
                <a:tableStyleId>{5C22544A-7EE6-4342-B048-85BDC9FD1C3A}</a:tableStyleId>
              </a:tblPr>
              <a:tblGrid>
                <a:gridCol w="2375606">
                  <a:extLst>
                    <a:ext uri="{9D8B030D-6E8A-4147-A177-3AD203B41FA5}">
                      <a16:colId xmlns:a16="http://schemas.microsoft.com/office/drawing/2014/main" xmlns="" val="20000"/>
                    </a:ext>
                  </a:extLst>
                </a:gridCol>
                <a:gridCol w="6787444">
                  <a:extLst>
                    <a:ext uri="{9D8B030D-6E8A-4147-A177-3AD203B41FA5}">
                      <a16:colId xmlns:a16="http://schemas.microsoft.com/office/drawing/2014/main" xmlns="" val="20001"/>
                    </a:ext>
                  </a:extLst>
                </a:gridCol>
              </a:tblGrid>
              <a:tr h="407883">
                <a:tc>
                  <a:txBody>
                    <a:bodyPr/>
                    <a:lstStyle/>
                    <a:p>
                      <a:pPr algn="ctr"/>
                      <a:r>
                        <a:rPr lang="en-ZA" dirty="0" smtClean="0"/>
                        <a:t>NATURE OF INVESTIGATION</a:t>
                      </a:r>
                      <a:endParaRPr lang="en-ZA" dirty="0"/>
                    </a:p>
                  </a:txBody>
                  <a:tcPr/>
                </a:tc>
                <a:tc>
                  <a:txBody>
                    <a:bodyPr/>
                    <a:lstStyle/>
                    <a:p>
                      <a:pPr algn="ctr"/>
                      <a:r>
                        <a:rPr lang="en-ZA" dirty="0" smtClean="0"/>
                        <a:t>MPAC RECOMMENDATIONS</a:t>
                      </a:r>
                      <a:endParaRPr lang="en-ZA" dirty="0"/>
                    </a:p>
                  </a:txBody>
                  <a:tcPr/>
                </a:tc>
                <a:extLst>
                  <a:ext uri="{0D108BD9-81ED-4DB2-BD59-A6C34878D82A}">
                    <a16:rowId xmlns:a16="http://schemas.microsoft.com/office/drawing/2014/main" xmlns="" val="10000"/>
                  </a:ext>
                </a:extLst>
              </a:tr>
              <a:tr h="4626397">
                <a:tc>
                  <a:txBody>
                    <a:bodyPr/>
                    <a:lstStyle/>
                    <a:p>
                      <a:r>
                        <a:rPr lang="en-ZA" dirty="0" smtClean="0"/>
                        <a:t>Deviations from ratification of minor breaches , Unauthorized, Irregular Fruitless and Wasteful Expenditure</a:t>
                      </a:r>
                      <a:endParaRPr lang="en-ZA" dirty="0"/>
                    </a:p>
                  </a:txBody>
                  <a:tcPr/>
                </a:tc>
                <a:tc>
                  <a:txBody>
                    <a:bodyPr/>
                    <a:lstStyle/>
                    <a:p>
                      <a:pPr marL="285750" indent="-285750" algn="just">
                        <a:lnSpc>
                          <a:spcPct val="150000"/>
                        </a:lnSpc>
                        <a:buFontTx/>
                        <a:buChar char="-"/>
                      </a:pPr>
                      <a:r>
                        <a:rPr lang="en-ZA" dirty="0" smtClean="0"/>
                        <a:t>That Council write off the irregular expenditure to the tune of R89.4 million for 2017/18.</a:t>
                      </a:r>
                    </a:p>
                    <a:p>
                      <a:pPr marL="285750" indent="-285750" algn="just">
                        <a:lnSpc>
                          <a:spcPct val="150000"/>
                        </a:lnSpc>
                        <a:buFontTx/>
                        <a:buChar char="-"/>
                      </a:pPr>
                      <a:r>
                        <a:rPr lang="en-ZA" dirty="0" smtClean="0"/>
                        <a:t>That Council write off the unauthorized expenditure to the tune of R489 207 492 for 2017/18 and 2018/19 respectively incurred due to non-cash items.</a:t>
                      </a:r>
                    </a:p>
                    <a:p>
                      <a:pPr marL="285750" indent="-285750" algn="just">
                        <a:lnSpc>
                          <a:spcPct val="150000"/>
                        </a:lnSpc>
                        <a:buFontTx/>
                        <a:buChar char="-"/>
                      </a:pPr>
                      <a:r>
                        <a:rPr lang="en-ZA" dirty="0" smtClean="0"/>
                        <a:t>That Council write off the fruitless and wasteful</a:t>
                      </a:r>
                      <a:r>
                        <a:rPr lang="en-ZA" baseline="0" dirty="0" smtClean="0"/>
                        <a:t> expenditure to the tune of R8 629 that was taken over from former </a:t>
                      </a:r>
                      <a:r>
                        <a:rPr lang="en-ZA" baseline="0" dirty="0" err="1" smtClean="0"/>
                        <a:t>Aganang</a:t>
                      </a:r>
                      <a:r>
                        <a:rPr lang="en-ZA" baseline="0" dirty="0" smtClean="0"/>
                        <a:t> municipality when the two municipalities merged in 2016.</a:t>
                      </a:r>
                    </a:p>
                    <a:p>
                      <a:pPr marL="285750" indent="-285750" algn="just">
                        <a:lnSpc>
                          <a:spcPct val="150000"/>
                        </a:lnSpc>
                        <a:buFontTx/>
                        <a:buChar char="-"/>
                      </a:pPr>
                      <a:r>
                        <a:rPr lang="en-ZA" baseline="0" dirty="0" smtClean="0"/>
                        <a:t>That Management make an analysis of the deviation report and appoint long term contracts to avoid deviations.</a:t>
                      </a:r>
                      <a:endParaRPr lang="en-ZA"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113656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smtClean="0">
                <a:latin typeface="Arial Black" panose="020B0A04020102020204" pitchFamily="34" charset="0"/>
              </a:rPr>
              <a:t>MPAC EFFECTIVENESS</a:t>
            </a:r>
            <a:endParaRPr lang="en-ZA" sz="3600" dirty="0"/>
          </a:p>
        </p:txBody>
      </p:sp>
      <p:sp>
        <p:nvSpPr>
          <p:cNvPr id="3" name="Content Placeholder 2"/>
          <p:cNvSpPr>
            <a:spLocks noGrp="1"/>
          </p:cNvSpPr>
          <p:nvPr>
            <p:ph idx="1"/>
          </p:nvPr>
        </p:nvSpPr>
        <p:spPr>
          <a:xfrm>
            <a:off x="304800" y="1600200"/>
            <a:ext cx="8610600" cy="4953000"/>
          </a:xfrm>
        </p:spPr>
        <p:txBody>
          <a:bodyPr/>
          <a:lstStyle/>
          <a:p>
            <a:pPr algn="just">
              <a:lnSpc>
                <a:spcPct val="150000"/>
              </a:lnSpc>
              <a:buFont typeface="Wingdings" panose="05000000000000000000" pitchFamily="2" charset="2"/>
              <a:buChar char="§"/>
            </a:pPr>
            <a:r>
              <a:rPr lang="en-ZA" sz="2200" dirty="0"/>
              <a:t>MPAC has been effective since all referrals has been completed in time and reported back to Council. Three investigations were conducted by MPAC and all investigation results were reported back to Council.</a:t>
            </a:r>
          </a:p>
          <a:p>
            <a:pPr algn="just">
              <a:lnSpc>
                <a:spcPct val="150000"/>
              </a:lnSpc>
              <a:buFont typeface="Wingdings" panose="05000000000000000000" pitchFamily="2" charset="2"/>
              <a:buChar char="§"/>
            </a:pPr>
            <a:r>
              <a:rPr lang="en-ZA" sz="2200" dirty="0"/>
              <a:t>Prior declaration of National Lockdown due to </a:t>
            </a:r>
            <a:r>
              <a:rPr lang="en-ZA" sz="2200" dirty="0" smtClean="0"/>
              <a:t>COVID </a:t>
            </a:r>
            <a:r>
              <a:rPr lang="en-ZA" sz="2200" dirty="0"/>
              <a:t>-19 MPAC had scheduled to convene two public hearings and the committee had adopted a plan to deal with the backlog that transpired due to Covid-19.</a:t>
            </a:r>
          </a:p>
          <a:p>
            <a:pPr marL="0" indent="0">
              <a:buNone/>
            </a:pPr>
            <a:endParaRPr lang="en-ZA" dirty="0"/>
          </a:p>
        </p:txBody>
      </p:sp>
    </p:spTree>
    <p:extLst>
      <p:ext uri="{BB962C8B-B14F-4D97-AF65-F5344CB8AC3E}">
        <p14:creationId xmlns:p14="http://schemas.microsoft.com/office/powerpoint/2010/main" xmlns="" val="5160066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2214546" y="1643050"/>
            <a:ext cx="4973654" cy="1285884"/>
          </a:xfrm>
          <a:prstGeom prst="rect">
            <a:avLst/>
          </a:prstGeom>
          <a:solidFill>
            <a:schemeClr val="bg2">
              <a:lumMod val="50000"/>
            </a:schemeClr>
          </a:solidFill>
          <a:ln w="38100">
            <a:solidFill>
              <a:srgbClr val="00B0F0"/>
            </a:solidFill>
            <a:miter lim="800000"/>
            <a:headEnd/>
            <a:tailEnd/>
          </a:ln>
          <a:effectLst>
            <a:outerShdw blurRad="50800" dist="50800" dir="5400000" algn="ctr" rotWithShape="0">
              <a:schemeClr val="accent6">
                <a:lumMod val="60000"/>
                <a:lumOff val="40000"/>
              </a:schemeClr>
            </a:outerShdw>
          </a:effectLst>
          <a:scene3d>
            <a:camera prst="legacyPerspectiveBottom"/>
            <a:lightRig rig="legacyFlat3" dir="t"/>
          </a:scene3d>
          <a:sp3d extrusionH="887400" prstMaterial="legacyMatte">
            <a:bevelT w="13500" h="13500"/>
            <a:bevelB w="13500" h="13500" prst="angle"/>
            <a:extrusionClr>
              <a:schemeClr val="accent6">
                <a:lumMod val="50000"/>
              </a:schemeClr>
            </a:extrusionClr>
          </a:sp3d>
        </p:spPr>
        <p:txBody>
          <a:bodyPr wrap="none" anchor="ctr"/>
          <a:lstStyle/>
          <a:p>
            <a:pPr algn="ctr" eaLnBrk="0" fontAlgn="auto" hangingPunct="0">
              <a:spcBef>
                <a:spcPts val="0"/>
              </a:spcBef>
              <a:spcAft>
                <a:spcPts val="0"/>
              </a:spcAft>
              <a:defRPr/>
            </a:pPr>
            <a:r>
              <a:rPr lang="en-US" sz="4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charset="0"/>
                <a:ea typeface="+mn-ea"/>
              </a:rPr>
              <a:t>Thank You </a:t>
            </a:r>
            <a:endParaRPr lang="en-US" sz="4400" i="1"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Tahoma" charset="0"/>
              <a:ea typeface="+mn-ea"/>
            </a:endParaRPr>
          </a:p>
        </p:txBody>
      </p:sp>
      <p:pic>
        <p:nvPicPr>
          <p:cNvPr id="100355" name="Picture 2" descr="untitled.bmp"/>
          <p:cNvPicPr>
            <a:picLocks noChangeAspect="1"/>
          </p:cNvPicPr>
          <p:nvPr/>
        </p:nvPicPr>
        <p:blipFill>
          <a:blip r:embed="rId3" cstate="print"/>
          <a:srcRect/>
          <a:stretch>
            <a:fillRect/>
          </a:stretch>
        </p:blipFill>
        <p:spPr bwMode="auto">
          <a:xfrm>
            <a:off x="3316288" y="3214688"/>
            <a:ext cx="2928937" cy="27860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94C77EB-E7B8-4E4B-BE56-5F3A1F7484AB}" type="slidenum">
              <a:rPr lang="en-US" smtClean="0"/>
              <a:pPr>
                <a:defRPr/>
              </a:pPr>
              <a:t>94</a:t>
            </a:fld>
            <a:endParaRPr lang="en-US"/>
          </a:p>
        </p:txBody>
      </p:sp>
    </p:spTree>
    <p:extLst>
      <p:ext uri="{BB962C8B-B14F-4D97-AF65-F5344CB8AC3E}">
        <p14:creationId xmlns:p14="http://schemas.microsoft.com/office/powerpoint/2010/main" xmlns="" val="10768284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ヒラギノ角ゴ Pro W3"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ヒラギノ角ゴ Pro W3"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9474</TotalTime>
  <Words>6337</Words>
  <Application>Microsoft Office PowerPoint</Application>
  <PresentationFormat>On-screen Show (4:3)</PresentationFormat>
  <Paragraphs>1226</Paragraphs>
  <Slides>94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Blank Presentation</vt:lpstr>
      <vt:lpstr>Worksheet</vt:lpstr>
      <vt:lpstr>                CITY OF POLOKWANE  </vt:lpstr>
      <vt:lpstr>   </vt:lpstr>
      <vt:lpstr>TABLE OF CONTENT </vt:lpstr>
      <vt:lpstr>1.BACKGROUND </vt:lpstr>
      <vt:lpstr>2.Population Size Increase </vt:lpstr>
      <vt:lpstr>3.GEOGRAPHIC LOCATION</vt:lpstr>
      <vt:lpstr>GEOGRAPHIC LOCATION…(2)</vt:lpstr>
      <vt:lpstr>PAST AUDIT OUTCOMES</vt:lpstr>
      <vt:lpstr>Audit Outcomes</vt:lpstr>
      <vt:lpstr>Audit Outcomes - PHA</vt:lpstr>
      <vt:lpstr>      Financial Year 2016/17</vt:lpstr>
      <vt:lpstr>      Financial Year 2017/18</vt:lpstr>
      <vt:lpstr>      Financial Year 2018/19</vt:lpstr>
      <vt:lpstr>AUDIT ACTION PLAN</vt:lpstr>
      <vt:lpstr>4. Action Plan 2018/19</vt:lpstr>
      <vt:lpstr>Detailed Action Plan 2018/19 – Audit report matters</vt:lpstr>
      <vt:lpstr>Detailed Action Plan 2018/19 – Audit report matters</vt:lpstr>
      <vt:lpstr>  LIST OF DELAYED PROJECTS</vt:lpstr>
      <vt:lpstr>Detailed Action Plan 2018/19 – Audit report matters</vt:lpstr>
      <vt:lpstr>      Detailed Action Plan 2018/19 – Other important matters</vt:lpstr>
      <vt:lpstr>FINDINGS ON PREDETERMINED OBJECTIVES</vt:lpstr>
      <vt:lpstr>FINDINGS ON PREDETERMINED OBJECTIVES</vt:lpstr>
      <vt:lpstr>FINDINGS ON PREDETERMINED OBJECTIVES</vt:lpstr>
      <vt:lpstr>FINDINGS ON PREDETERMINED OBJECTIVES</vt:lpstr>
      <vt:lpstr>COVID-19 EXPENDITURE BREAKDOWN</vt:lpstr>
      <vt:lpstr>BREAKDOWN OF COVID-19 MATERIALS</vt:lpstr>
      <vt:lpstr>BREAKDOWN OF COVID 19-NAMES OF SUPPLIERS</vt:lpstr>
      <vt:lpstr>PPE PROCUREMENT RELATED TO COVID-19</vt:lpstr>
      <vt:lpstr>PPE PROCUREMENT RELATED TO COVID-19</vt:lpstr>
      <vt:lpstr>CHALLENGES RELATED TO PROCUREMENT </vt:lpstr>
      <vt:lpstr>CHALLENGES RELATED TO PROCUREMENT</vt:lpstr>
      <vt:lpstr>CHALLENGES RELATED TO PROCUREMENT</vt:lpstr>
      <vt:lpstr>COVID-19 WATER INTERVETIONS</vt:lpstr>
      <vt:lpstr>Allocation of maintenance work  Covid-19 response</vt:lpstr>
      <vt:lpstr>COVID-19 WATER INTERVENTIONS EXPENDITURE</vt:lpstr>
      <vt:lpstr>Allocation of maintenance work Covid-19 response (Cont…)</vt:lpstr>
      <vt:lpstr>Installation by Municipality</vt:lpstr>
      <vt:lpstr>DWS installed storage Tanks Rand Water/LNW</vt:lpstr>
      <vt:lpstr>REVENUE COLLECTION ANALYSIS</vt:lpstr>
      <vt:lpstr>Revenue Collection</vt:lpstr>
      <vt:lpstr>UNAUTHORIZED, IRREGULAR AND FRUITLESS  EXPENDITURE</vt:lpstr>
      <vt:lpstr>7. UIF Break down</vt:lpstr>
      <vt:lpstr>7. UIF Break down</vt:lpstr>
      <vt:lpstr>UIF Break down</vt:lpstr>
      <vt:lpstr>UIF Break down</vt:lpstr>
      <vt:lpstr>CONSEQUENCE MANAGEMENT</vt:lpstr>
      <vt:lpstr>2014/2015 UIF  </vt:lpstr>
      <vt:lpstr>Consequence Management</vt:lpstr>
      <vt:lpstr>Consequence Management</vt:lpstr>
      <vt:lpstr>Consequence Management</vt:lpstr>
      <vt:lpstr>  Consequence Management</vt:lpstr>
      <vt:lpstr> Consequence Management</vt:lpstr>
      <vt:lpstr>INSTITUTIONAL CAPACITY</vt:lpstr>
      <vt:lpstr>INSTITUTIONAL CAPACITY (High level posts)</vt:lpstr>
      <vt:lpstr>INSTITUTIONAL CAPACITY (High level posts)</vt:lpstr>
      <vt:lpstr>INSTITUTIONAL CAPACITY (High level posts)</vt:lpstr>
      <vt:lpstr>INSTITUTIONAL CAPACITY (High level posts)</vt:lpstr>
      <vt:lpstr>INSTITUTIONAL CAPACITY (High level posts)</vt:lpstr>
      <vt:lpstr>INTERNAL AUDIT COMMITTEE</vt:lpstr>
      <vt:lpstr>AUDIT AND PERFORMANCE AUDIT COMMITTEE FUNCTIONALITY</vt:lpstr>
      <vt:lpstr>AUDIT AND PERFORMANCE AUDIT COMMITTEE FUNCTIONALITY</vt:lpstr>
      <vt:lpstr>AUDIT AND PERFORMANCE AUDIT COMMITTEE CAPACITY</vt:lpstr>
      <vt:lpstr>AUDIT AND PERFORMANCE AUDIT COMMITTEE CAPACITY</vt:lpstr>
      <vt:lpstr>AUDIT AND PERFORMANCE AUDIT COMMITTEE CAPACITY</vt:lpstr>
      <vt:lpstr>AUDIT AND PERFORMANCE AUDIT COMMITTEE CAPACITY</vt:lpstr>
      <vt:lpstr>AUDIT AND PERFORMANCE AUDIT COMMITTEE CAPACITY</vt:lpstr>
      <vt:lpstr>INTERNAL AUDIT SUPPORT STAFF CAPACITY</vt:lpstr>
      <vt:lpstr>INTERNAL AUDIT SUPPORT STAFF CAPACITY</vt:lpstr>
      <vt:lpstr>INTERNAL AUDIT SUPPORT STAFF CAPACITY</vt:lpstr>
      <vt:lpstr>AUDIT AND PERFORMANCE AUDIT COMMITTEE FUNCTIONALITY</vt:lpstr>
      <vt:lpstr>AUDIT AND PERFORMANCE AUDIT COMMITTEE FUNCTIONALITY</vt:lpstr>
      <vt:lpstr>AUDIT AND PERFORMANCE AUDIT COMMITTEE FUNCTIONALITY</vt:lpstr>
      <vt:lpstr>AUDIT AND PERFORMANCE AUDIT COMMITTEE FUNCTIONALITY</vt:lpstr>
      <vt:lpstr>AUDIT AND PERFORMANCE AUDIT COMMITTEE FUNCTIONALITY</vt:lpstr>
      <vt:lpstr>AUDIT AND PERFORMANCE AUDIT COMMITTEE FUNCTIONALITY</vt:lpstr>
      <vt:lpstr>AUDIT AND PERFORMANCE AUDIT COMMITTEE FUNCTIONALITY</vt:lpstr>
      <vt:lpstr>AUDIT AND PERFORMANCE AUDIT COMMITTEE EFFECTIVENESS</vt:lpstr>
      <vt:lpstr>Operation Clean Audit (OPCA)</vt:lpstr>
      <vt:lpstr>Operation Clean Audit (OPCA)</vt:lpstr>
      <vt:lpstr>MPAC</vt:lpstr>
      <vt:lpstr>MPAC CAPACITY</vt:lpstr>
      <vt:lpstr>MPAC CAPACITY..(2)</vt:lpstr>
      <vt:lpstr>Trainings Attended</vt:lpstr>
      <vt:lpstr>MPAC FUNCTIONALITY</vt:lpstr>
      <vt:lpstr>MPAC FUNCTIONALITY..(2)</vt:lpstr>
      <vt:lpstr>MPAC FUNCTIONALITY..(3)</vt:lpstr>
      <vt:lpstr>MPAC FUNCTIONALITY..(4)</vt:lpstr>
      <vt:lpstr>MPAC FUNCTIONALITY..(5)</vt:lpstr>
      <vt:lpstr>MPAC FUNCTIONALITY..(6)</vt:lpstr>
      <vt:lpstr>MPAC FUNCTIONALITY</vt:lpstr>
      <vt:lpstr>Investigations ..</vt:lpstr>
      <vt:lpstr>Investigations ..</vt:lpstr>
      <vt:lpstr>MPAC EFFECTIVENESS</vt:lpstr>
      <vt:lpstr>Slide 94</vt:lpstr>
    </vt:vector>
  </TitlesOfParts>
  <Company>bam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lerato mohlala</dc:creator>
  <cp:lastModifiedBy>Monique</cp:lastModifiedBy>
  <cp:revision>1821</cp:revision>
  <cp:lastPrinted>2020-08-16T06:19:56Z</cp:lastPrinted>
  <dcterms:created xsi:type="dcterms:W3CDTF">2008-04-10T15:44:46Z</dcterms:created>
  <dcterms:modified xsi:type="dcterms:W3CDTF">2020-08-18T08:25:46Z</dcterms:modified>
</cp:coreProperties>
</file>