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6" r:id="rId3"/>
  </p:sldMasterIdLst>
  <p:notesMasterIdLst>
    <p:notesMasterId r:id="rId22"/>
  </p:notesMasterIdLst>
  <p:sldIdLst>
    <p:sldId id="291" r:id="rId4"/>
    <p:sldId id="265" r:id="rId5"/>
    <p:sldId id="286" r:id="rId6"/>
    <p:sldId id="288" r:id="rId7"/>
    <p:sldId id="272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77" r:id="rId16"/>
    <p:sldId id="278" r:id="rId17"/>
    <p:sldId id="279" r:id="rId18"/>
    <p:sldId id="289" r:id="rId19"/>
    <p:sldId id="292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09F43BE-BDAE-4229-8D14-C5F5E39D4B39}">
          <p14:sldIdLst>
            <p14:sldId id="291"/>
          </p14:sldIdLst>
        </p14:section>
        <p14:section name="Untitled Section" id="{2976442E-4F1F-4AA4-83B4-7C4DD0EC6FA8}">
          <p14:sldIdLst>
            <p14:sldId id="265"/>
            <p14:sldId id="286"/>
            <p14:sldId id="288"/>
            <p14:sldId id="272"/>
            <p14:sldId id="276"/>
            <p14:sldId id="280"/>
            <p14:sldId id="281"/>
            <p14:sldId id="282"/>
            <p14:sldId id="283"/>
            <p14:sldId id="284"/>
            <p14:sldId id="285"/>
            <p14:sldId id="277"/>
            <p14:sldId id="278"/>
            <p14:sldId id="279"/>
            <p14:sldId id="289"/>
            <p14:sldId id="292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47" autoAdjust="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1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8603A-29C1-4D42-B997-63A8761F3F57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B3E7-15C3-4DC1-85F3-547B36497E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43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E83C-54B5-4004-B2B4-F92A2C1511FD}" type="slidenum">
              <a:rPr lang="en-ZA" smtClean="0">
                <a:solidFill>
                  <a:prstClr val="black"/>
                </a:solidFill>
              </a:rPr>
              <a:pPr/>
              <a:t>1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8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E83C-54B5-4004-B2B4-F92A2C1511FD}" type="slidenum">
              <a:rPr lang="en-ZA" smtClean="0">
                <a:solidFill>
                  <a:prstClr val="black"/>
                </a:solidFill>
              </a:rPr>
              <a:pPr/>
              <a:t>18</a:t>
            </a:fld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9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767" y="191919"/>
            <a:ext cx="3102089" cy="1482042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9577" y="1495044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8174" y="1149858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3452" y="1969834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3452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F21C27-4874-8A48-9ED2-403E154C5BB2}" type="datetime1">
              <a:rPr lang="en-ZA" smtClean="0">
                <a:solidFill>
                  <a:srgbClr val="F06D19">
                    <a:tint val="75000"/>
                  </a:srgbClr>
                </a:solidFill>
              </a:rPr>
              <a:pPr/>
              <a:t>2020/08/18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EE2BC727-926F-1646-BD6E-3FDEEEEFCB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77908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4008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8" y="1752600"/>
            <a:ext cx="8043862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2" y="424666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83165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858786" y="6455126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663766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www.salga.org.za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09" y="1364308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39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591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231855"/>
      </p:ext>
    </p:extLst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peech bubl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4" y="274640"/>
            <a:ext cx="554807" cy="6540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12807" y="274640"/>
            <a:ext cx="5445193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F21C27-4874-8A48-9ED2-403E154C5BB2}" type="datetime1">
              <a:rPr lang="en-ZA" smtClean="0">
                <a:solidFill>
                  <a:srgbClr val="F06D19">
                    <a:tint val="75000"/>
                  </a:srgbClr>
                </a:solidFill>
              </a:rPr>
              <a:pPr/>
              <a:t>2020/08/18</a:t>
            </a:fld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>
          <a:xfrm>
            <a:off x="26475" y="122239"/>
            <a:ext cx="914544" cy="81261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>
              <a:defRPr sz="1800" b="1" cap="none" spc="113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fld id="{EE2BC727-926F-1646-BD6E-3FDEEEEFCB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2389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346" y="264914"/>
            <a:ext cx="2687497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291" y="1085136"/>
            <a:ext cx="4178808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5888" y="966264"/>
            <a:ext cx="4151376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5778" y="1969836"/>
            <a:ext cx="3357605" cy="1023013"/>
          </a:xfrm>
        </p:spPr>
        <p:txBody>
          <a:bodyPr>
            <a:normAutofit/>
          </a:bodyPr>
          <a:lstStyle>
            <a:lvl1pPr>
              <a:defRPr sz="18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5778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accent6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1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40"/>
            <a:ext cx="6400800" cy="794815"/>
          </a:xfrm>
        </p:spPr>
        <p:txBody>
          <a:bodyPr>
            <a:normAutofit/>
          </a:bodyPr>
          <a:lstStyle>
            <a:lvl1pPr>
              <a:defRPr sz="1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42939" y="1752600"/>
            <a:ext cx="8043862" cy="4540250"/>
          </a:xfrm>
        </p:spPr>
        <p:txBody>
          <a:bodyPr>
            <a:normAutofit/>
          </a:bodyPr>
          <a:lstStyle>
            <a:lvl1pPr>
              <a:defRPr sz="900">
                <a:solidFill>
                  <a:schemeClr val="accent6"/>
                </a:solidFill>
              </a:defRPr>
            </a:lvl1pPr>
            <a:lvl2pPr>
              <a:defRPr sz="900">
                <a:solidFill>
                  <a:schemeClr val="accent6"/>
                </a:solidFill>
              </a:defRPr>
            </a:lvl2pPr>
            <a:lvl3pPr>
              <a:defRPr sz="900">
                <a:solidFill>
                  <a:schemeClr val="accent6"/>
                </a:solidFill>
              </a:defRPr>
            </a:lvl3pPr>
            <a:lvl4pPr>
              <a:defRPr sz="900">
                <a:solidFill>
                  <a:schemeClr val="accent6"/>
                </a:solidFill>
              </a:defRPr>
            </a:lvl4pPr>
            <a:lvl5pPr>
              <a:defRPr sz="9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883" y="424668"/>
            <a:ext cx="1628589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7"/>
            <a:ext cx="6663766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8787" y="6455128"/>
            <a:ext cx="285214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3766" y="6327553"/>
            <a:ext cx="22411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350" dirty="0" smtClean="0">
                <a:solidFill>
                  <a:srgbClr val="000000"/>
                </a:solidFill>
              </a:rPr>
              <a:t>www.salga.org.za</a:t>
            </a:r>
            <a:endParaRPr lang="en-US" sz="1350" dirty="0">
              <a:solidFill>
                <a:srgbClr val="000000"/>
              </a:solidFill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8910" y="1364310"/>
            <a:ext cx="4871324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5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3429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3429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272895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3E65-72FA-9C4C-86F5-527BDFE5F36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A8EF-2000-014D-A4B6-9413622816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48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1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11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45840" y="2152340"/>
            <a:ext cx="3459793" cy="1375432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SALGA SUPPORT TO  POLOKWANE LOCAL MUNICIPALITY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372652" y="5007283"/>
            <a:ext cx="4117461" cy="1375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PC COGTA ENGAGEMENT WITH POLOKWANE LOCAL MUNICIPALITY</a:t>
            </a:r>
          </a:p>
          <a:p>
            <a:r>
              <a:rPr lang="en-GB" sz="2000" dirty="0" smtClean="0"/>
              <a:t>18 AUGUST 2020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1589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(6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Chief Whips Forum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9122905"/>
              </p:ext>
            </p:extLst>
          </p:nvPr>
        </p:nvGraphicFramePr>
        <p:xfrm>
          <a:off x="290945" y="1807210"/>
          <a:ext cx="8556171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Disciplinary Procedures and Code of Conduct for Councillors (Multi-Party Whippery)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Councillors/ Political Education/ Study Groups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Knowledge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Sharing via Chief Whips Forum, Strengthening Committees of Whips and s79 Study Groups and Multi-Party Forum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Whippery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 Council Functionality through Multi-party Whippery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Caucus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Council Functionality through effective Political Management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Review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of Municipal S&amp;T Policies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Facilitate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recognition of meetings of the Office of the Chief Whips and link them to S&amp;T Policy and lobby for inclusion of multi-party funding in local government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17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68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(7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672945" cy="688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  Forum for Rules and Ethics Committees</a:t>
            </a:r>
          </a:p>
          <a:p>
            <a:pPr marL="0" indent="0">
              <a:buNone/>
            </a:pPr>
            <a:endParaRPr lang="en-ZA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0964967"/>
              </p:ext>
            </p:extLst>
          </p:nvPr>
        </p:nvGraphicFramePr>
        <p:xfrm>
          <a:off x="290945" y="2137558"/>
          <a:ext cx="8556171" cy="252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21574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137011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Establishment and Functionality of Disciplinary Board for Councillors and Disciplinary Procedures and Code of Conduct for Councillors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Strengthen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Ethical Governance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31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(8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672945" cy="688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–MPAC Forum</a:t>
            </a:r>
          </a:p>
          <a:p>
            <a:pPr marL="0" indent="0">
              <a:buNone/>
            </a:pPr>
            <a:endParaRPr lang="en-ZA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176757"/>
              </p:ext>
            </p:extLst>
          </p:nvPr>
        </p:nvGraphicFramePr>
        <p:xfrm>
          <a:off x="290945" y="2137558"/>
          <a:ext cx="8556171" cy="3620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21574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137011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MPAC Toolkit: Procedures For Addressing UIF-WE (Unauthorised, Irregular, Fruitless and Wasteful Expenditure)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Strengthen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Financial and General Oversight of Councillors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Study Excursions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73775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MPAC Strategic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Planning Support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Annual Workplan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development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Development of Oversight Report over Annual Report (AR)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792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02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(9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990487"/>
              </p:ext>
            </p:extLst>
          </p:nvPr>
        </p:nvGraphicFramePr>
        <p:xfrm>
          <a:off x="174171" y="1481351"/>
          <a:ext cx="88692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333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4572015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3867897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SALGA Limpopo partnered with </a:t>
                      </a:r>
                      <a:r>
                        <a:rPr lang="en-GB" sz="1600" dirty="0" err="1" smtClean="0">
                          <a:solidFill>
                            <a:schemeClr val="accent6"/>
                          </a:solidFill>
                        </a:rPr>
                        <a:t>PriceWaterhouse</a:t>
                      </a:r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 Coopers, and convened a capacity building programme on Generally Recognised Accounting Practice (GRAP) and Annual Financial Statements (AFS)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>
                          <a:solidFill>
                            <a:schemeClr val="accent6"/>
                          </a:solidFill>
                        </a:rPr>
                        <a:t>The aim of the session, was to provide technical knowledge on preparation of Annual Financial Statement to municipal officials, with the aim of improving the audit outcomes of our municipalities. </a:t>
                      </a:r>
                      <a:endParaRPr lang="en-ZA" sz="16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algn="l" defTabSz="457200" rtl="0" eaLnBrk="1" latinLnBrk="0" hangingPunct="1"/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Participating</a:t>
                      </a:r>
                      <a:r>
                        <a:rPr lang="en-ZA" sz="16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in the Audit steering committee meetings of the municipality.</a:t>
                      </a:r>
                    </a:p>
                    <a:p>
                      <a:pPr marL="0" algn="l" defTabSz="457200" rtl="0" eaLnBrk="1" latinLnBrk="0" hangingPunct="1"/>
                      <a:endParaRPr lang="en-ZA" sz="16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Assisting the municipality in addressing findings raised by AG.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Training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Members of MPACs</a:t>
                      </a:r>
                      <a:endParaRPr lang="en-ZA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solidFill>
                            <a:schemeClr val="accent6"/>
                          </a:solidFill>
                        </a:rPr>
                        <a:t>Regular trainings of</a:t>
                      </a:r>
                      <a:r>
                        <a:rPr lang="en-ZA" sz="1600" baseline="0" dirty="0" smtClean="0">
                          <a:solidFill>
                            <a:schemeClr val="accent6"/>
                          </a:solidFill>
                        </a:rPr>
                        <a:t> MPACs on how to carry out their roles and responsibilities effectively and efficiently.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75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(</a:t>
            </a:r>
            <a:r>
              <a:rPr lang="en-ZA" sz="2400" dirty="0" smtClean="0"/>
              <a:t>10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06387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/>
              <a:t>2019/20 Financial Year</a:t>
            </a: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3853729"/>
              </p:ext>
            </p:extLst>
          </p:nvPr>
        </p:nvGraphicFramePr>
        <p:xfrm>
          <a:off x="174171" y="1682519"/>
          <a:ext cx="8672945" cy="431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33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3745587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401725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52422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245423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Revenue,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Credit and Debts controls workshop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Assist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municipalities with the implementation of best practice framework on revenue, credit and debit.</a:t>
                      </a:r>
                    </a:p>
                    <a:p>
                      <a:pPr algn="l"/>
                      <a:endParaRPr lang="en-ZA" sz="1800" baseline="0" dirty="0" smtClean="0">
                        <a:solidFill>
                          <a:schemeClr val="accent6"/>
                        </a:solidFill>
                      </a:endParaRPr>
                    </a:p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The aim is to assist municipalities in improving revenue collection and payment of creditors.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706521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Consequence Management</a:t>
                      </a:r>
                    </a:p>
                    <a:p>
                      <a:pPr algn="l"/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Support the municipality with processing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Disciplinary Matters against employees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706521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>
                          <a:solidFill>
                            <a:schemeClr val="accent6"/>
                          </a:solidFill>
                        </a:rPr>
                        <a:t>Implementation</a:t>
                      </a:r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 of Job Evaluation</a:t>
                      </a:r>
                      <a:endParaRPr lang="en-ZA" sz="18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baseline="0" dirty="0" smtClean="0">
                          <a:solidFill>
                            <a:schemeClr val="accent6"/>
                          </a:solidFill>
                        </a:rPr>
                        <a:t>Standardization of the remuneration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47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IMPACT OF SUPPORT PROVIDED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08554" y="1541533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rgbClr val="F06D19"/>
                </a:solidFill>
              </a:rPr>
              <a:t>During 2016/17 the Auditor General in his General report stated the follow:  </a:t>
            </a:r>
            <a:r>
              <a:rPr lang="en-ZA" sz="2000" dirty="0" smtClean="0"/>
              <a:t>“</a:t>
            </a:r>
            <a:r>
              <a:rPr lang="en-GB" sz="2000" i="1" dirty="0" smtClean="0"/>
              <a:t>We </a:t>
            </a:r>
            <a:r>
              <a:rPr lang="en-GB" sz="2000" i="1" dirty="0"/>
              <a:t>noted a number of new initiatives being implemented by the coordinating departments and the South African Local Government Association to improve financial and performance reporting as well as the compliance levels at </a:t>
            </a:r>
            <a:r>
              <a:rPr lang="en-GB" sz="2000" i="1" dirty="0" smtClean="0"/>
              <a:t>municipalities”.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i="1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As SALGA Limpopo we will never be satisfied with the impact yield by the support initiatives we provided, until the audit outcomes of all our municipalities are both improved and sustained.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commit to work with all key stakeholder, providing differentiate support base on the needs of our municipalities.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GB" sz="2000" dirty="0" smtClean="0"/>
              <a:t>We “INSPIRE SERVICE DELIVERY”.</a:t>
            </a:r>
          </a:p>
          <a:p>
            <a:pPr marL="0" lvl="1" indent="0">
              <a:buNone/>
            </a:pPr>
            <a:endParaRPr lang="en-ZA" sz="2000" i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782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5624513"/>
            <a:ext cx="2133600" cy="273844"/>
          </a:xfrm>
        </p:spPr>
        <p:txBody>
          <a:bodyPr/>
          <a:lstStyle/>
          <a:p>
            <a:fld id="{B0C31E8F-8DA3-4D6C-B41F-E84BF72BE1D6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5253" y="4306690"/>
            <a:ext cx="118951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S46 Quarterly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617" y="4306690"/>
            <a:ext cx="1332963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S47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6470" y="4293011"/>
            <a:ext cx="1264148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  <a:p>
            <a:pPr algn="ctr" defTabSz="342900"/>
            <a:r>
              <a:rPr lang="en-US" sz="1350" b="1" dirty="0">
                <a:solidFill>
                  <a:schemeClr val="accent6"/>
                </a:solidFill>
              </a:rPr>
              <a:t>S48 Report</a:t>
            </a:r>
          </a:p>
          <a:p>
            <a:pPr algn="ctr" defTabSz="342900"/>
            <a:endParaRPr lang="en-US" sz="1350" b="1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0079" y="1697191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MONITORING</a:t>
            </a:r>
            <a:r>
              <a:rPr lang="en-US" sz="1050" b="1" dirty="0">
                <a:solidFill>
                  <a:srgbClr val="1F1F29"/>
                </a:solidFill>
              </a:rPr>
              <a:t>: Provincial &amp; National Monitoring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3639" y="2491333"/>
            <a:ext cx="2267495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IDENTIFY TARGETED SUPPORT</a:t>
            </a:r>
            <a:r>
              <a:rPr lang="en-US" sz="1050" b="1" dirty="0">
                <a:solidFill>
                  <a:srgbClr val="1F1F29"/>
                </a:solidFill>
              </a:rPr>
              <a:t>: Agreement with municipality on support requirements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51461" y="2730775"/>
            <a:ext cx="2252249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Support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2656" y="3329953"/>
            <a:ext cx="2261054" cy="41549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dirty="0">
                <a:solidFill>
                  <a:srgbClr val="1F1F29"/>
                </a:solidFill>
              </a:rPr>
              <a:t>Monitoring and Support Report (s154 Report)</a:t>
            </a:r>
          </a:p>
        </p:txBody>
      </p: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>
            <a:off x="4407387" y="2274272"/>
            <a:ext cx="0" cy="2170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>
            <a:off x="7177586" y="2984691"/>
            <a:ext cx="5760" cy="307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67199" y="4652939"/>
            <a:ext cx="61199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97009" y="4635835"/>
            <a:ext cx="769955" cy="45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38193" y="905059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2998759" y="954124"/>
            <a:ext cx="288969" cy="24952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2</a:t>
            </a:r>
          </a:p>
        </p:txBody>
      </p:sp>
      <p:sp>
        <p:nvSpPr>
          <p:cNvPr id="23" name="Oval 22"/>
          <p:cNvSpPr/>
          <p:nvPr/>
        </p:nvSpPr>
        <p:spPr>
          <a:xfrm>
            <a:off x="2991110" y="1742636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3</a:t>
            </a:r>
          </a:p>
        </p:txBody>
      </p:sp>
      <p:sp>
        <p:nvSpPr>
          <p:cNvPr id="24" name="Oval 23"/>
          <p:cNvSpPr/>
          <p:nvPr/>
        </p:nvSpPr>
        <p:spPr>
          <a:xfrm>
            <a:off x="2978231" y="2523407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4</a:t>
            </a:r>
          </a:p>
        </p:txBody>
      </p:sp>
      <p:sp>
        <p:nvSpPr>
          <p:cNvPr id="25" name="Oval 24"/>
          <p:cNvSpPr/>
          <p:nvPr/>
        </p:nvSpPr>
        <p:spPr>
          <a:xfrm>
            <a:off x="2485528" y="3971585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5</a:t>
            </a:r>
          </a:p>
        </p:txBody>
      </p:sp>
      <p:sp>
        <p:nvSpPr>
          <p:cNvPr id="26" name="Oval 25"/>
          <p:cNvSpPr/>
          <p:nvPr/>
        </p:nvSpPr>
        <p:spPr>
          <a:xfrm>
            <a:off x="5628070" y="2212035"/>
            <a:ext cx="423392" cy="3298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4a</a:t>
            </a:r>
          </a:p>
        </p:txBody>
      </p:sp>
      <p:sp>
        <p:nvSpPr>
          <p:cNvPr id="27" name="Oval 26"/>
          <p:cNvSpPr/>
          <p:nvPr/>
        </p:nvSpPr>
        <p:spPr>
          <a:xfrm>
            <a:off x="5628070" y="2808633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51462" y="2225231"/>
            <a:ext cx="2267495" cy="25391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rgbClr val="1F1F29"/>
                </a:solidFill>
                <a:effectLst/>
                <a:latin typeface="+mn-lt"/>
              </a:defRPr>
            </a:lvl1pPr>
          </a:lstStyle>
          <a:p>
            <a:pPr defTabSz="342900"/>
            <a:r>
              <a:rPr lang="en-US" sz="1050" dirty="0"/>
              <a:t>Contract targeted support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80079" y="953272"/>
            <a:ext cx="2254616" cy="5770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/>
            <a:r>
              <a:rPr lang="en-US" sz="1050" b="1" u="sng" dirty="0">
                <a:solidFill>
                  <a:srgbClr val="1F1F29"/>
                </a:solidFill>
              </a:rPr>
              <a:t>ONGOING SELF-ASSESSMENT</a:t>
            </a:r>
            <a:r>
              <a:rPr lang="en-US" sz="1050" b="1" dirty="0">
                <a:solidFill>
                  <a:srgbClr val="1F1F29"/>
                </a:solidFill>
              </a:rPr>
              <a:t>: Identify underperformance and self-correct</a:t>
            </a:r>
          </a:p>
        </p:txBody>
      </p:sp>
      <p:cxnSp>
        <p:nvCxnSpPr>
          <p:cNvPr id="52" name="Straight Arrow Connector 51"/>
          <p:cNvCxnSpPr>
            <a:stCxn id="37" idx="2"/>
            <a:endCxn id="8" idx="0"/>
          </p:cNvCxnSpPr>
          <p:nvPr/>
        </p:nvCxnSpPr>
        <p:spPr>
          <a:xfrm>
            <a:off x="4407387" y="1530353"/>
            <a:ext cx="0" cy="1668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443614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6</a:t>
            </a:r>
          </a:p>
        </p:txBody>
      </p:sp>
      <p:sp>
        <p:nvSpPr>
          <p:cNvPr id="61" name="Oval 60"/>
          <p:cNvSpPr/>
          <p:nvPr/>
        </p:nvSpPr>
        <p:spPr>
          <a:xfrm>
            <a:off x="5619264" y="3471511"/>
            <a:ext cx="423392" cy="3145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050" dirty="0">
                <a:solidFill>
                  <a:srgbClr val="1F1F29"/>
                </a:solidFill>
              </a:rPr>
              <a:t>4c</a:t>
            </a:r>
          </a:p>
        </p:txBody>
      </p:sp>
      <p:cxnSp>
        <p:nvCxnSpPr>
          <p:cNvPr id="63" name="Straight Arrow Connector 62"/>
          <p:cNvCxnSpPr>
            <a:stCxn id="9" idx="2"/>
          </p:cNvCxnSpPr>
          <p:nvPr/>
        </p:nvCxnSpPr>
        <p:spPr bwMode="auto">
          <a:xfrm flipH="1">
            <a:off x="2708376" y="3229997"/>
            <a:ext cx="1699011" cy="66222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36" idx="2"/>
            <a:endCxn id="10" idx="0"/>
          </p:cNvCxnSpPr>
          <p:nvPr/>
        </p:nvCxnSpPr>
        <p:spPr bwMode="auto">
          <a:xfrm flipH="1">
            <a:off x="7177586" y="2479147"/>
            <a:ext cx="7624" cy="251628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1" name="Rectangle 80"/>
          <p:cNvSpPr/>
          <p:nvPr/>
        </p:nvSpPr>
        <p:spPr bwMode="auto">
          <a:xfrm>
            <a:off x="2052066" y="5055910"/>
            <a:ext cx="5298552" cy="568603"/>
          </a:xfrm>
          <a:prstGeom prst="rect">
            <a:avLst/>
          </a:prstGeom>
          <a:solidFill>
            <a:srgbClr val="C3C3C2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</a:rPr>
              <a:t>ONGOING MUNICIPAL SUPPORT</a:t>
            </a:r>
          </a:p>
        </p:txBody>
      </p:sp>
      <p:sp>
        <p:nvSpPr>
          <p:cNvPr id="87" name="Oval 86"/>
          <p:cNvSpPr/>
          <p:nvPr/>
        </p:nvSpPr>
        <p:spPr>
          <a:xfrm>
            <a:off x="6574060" y="3973123"/>
            <a:ext cx="288969" cy="2591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1200" b="1" dirty="0">
                <a:solidFill>
                  <a:srgbClr val="1F1F29"/>
                </a:solidFill>
              </a:rPr>
              <a:t>7</a:t>
            </a:r>
          </a:p>
        </p:txBody>
      </p:sp>
      <p:sp>
        <p:nvSpPr>
          <p:cNvPr id="2" name="Rectangle 1"/>
          <p:cNvSpPr/>
          <p:nvPr/>
        </p:nvSpPr>
        <p:spPr>
          <a:xfrm>
            <a:off x="267613" y="1164245"/>
            <a:ext cx="2594077" cy="15692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/>
            <a:r>
              <a:rPr lang="en-ZA" sz="1050" b="1" dirty="0">
                <a:solidFill>
                  <a:schemeClr val="accent6"/>
                </a:solidFill>
                <a:latin typeface="Calibri" panose="020F0502020204030204" pitchFamily="34" charset="0"/>
              </a:rPr>
              <a:t>DEVELOP EARLY WARNING SYSTEM </a:t>
            </a: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using Statutory and periodic reports: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AG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71 reports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72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MFMA Section 73 reports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MSA section 106 reports (where such were evoked) </a:t>
            </a:r>
          </a:p>
          <a:p>
            <a:pPr marL="214313" indent="-214313" defTabSz="342900">
              <a:buFontTx/>
              <a:buChar char="-"/>
            </a:pPr>
            <a:r>
              <a:rPr lang="en-ZA" sz="1050" dirty="0">
                <a:solidFill>
                  <a:schemeClr val="accent6"/>
                </a:solidFill>
                <a:latin typeface="Calibri" panose="020F0502020204030204" pitchFamily="34" charset="0"/>
              </a:rPr>
              <a:t>Quarterly performance reports</a:t>
            </a: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24515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400" dirty="0" smtClean="0"/>
              <a:t>NEWLY ADOPTED SALGA SUPPORT APROACH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19187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            RECOMMENDATIONS</a:t>
            </a:r>
            <a:r>
              <a:rPr lang="en-US" sz="2400" dirty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143508" y="1754815"/>
            <a:ext cx="8856984" cy="4050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b="1" dirty="0"/>
              <a:t>It is recommended that the PC COGTA resolve to:-  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+mj-lt"/>
              <a:buAutoNum type="arabicPeriod"/>
            </a:pPr>
            <a:r>
              <a:rPr lang="en-ZA" sz="1800" b="1" dirty="0"/>
              <a:t>NOTE</a:t>
            </a:r>
            <a:r>
              <a:rPr lang="en-ZA" sz="1800" dirty="0"/>
              <a:t> the SALGA </a:t>
            </a:r>
            <a:r>
              <a:rPr lang="en-ZA" sz="1800" dirty="0" smtClean="0"/>
              <a:t>support provided to Polokwane Local </a:t>
            </a:r>
            <a:r>
              <a:rPr lang="en-ZA" sz="1800" dirty="0" err="1" smtClean="0"/>
              <a:t>Municpality</a:t>
            </a:r>
            <a:r>
              <a:rPr lang="en-ZA" sz="1800" dirty="0" smtClean="0"/>
              <a:t>;</a:t>
            </a:r>
            <a:endParaRPr lang="en-ZA" sz="1800" dirty="0"/>
          </a:p>
          <a:p>
            <a:pPr>
              <a:buFont typeface="+mj-lt"/>
              <a:buAutoNum type="arabicPeriod"/>
            </a:pPr>
            <a:endParaRPr lang="en-ZA" sz="1800" dirty="0"/>
          </a:p>
          <a:p>
            <a:pPr>
              <a:buFont typeface="+mj-lt"/>
              <a:buAutoNum type="arabicPeriod"/>
            </a:pPr>
            <a:r>
              <a:rPr lang="en-ZA" sz="1800" b="1" dirty="0" smtClean="0"/>
              <a:t>NOTE</a:t>
            </a:r>
            <a:r>
              <a:rPr lang="en-ZA" sz="1800" dirty="0" smtClean="0"/>
              <a:t> </a:t>
            </a:r>
            <a:r>
              <a:rPr lang="en-ZA" sz="1800" dirty="0"/>
              <a:t>the SALGA proposed approach to Municipal Support and Interventions.</a:t>
            </a: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162270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158" y="2279320"/>
            <a:ext cx="2864874" cy="1907582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US" sz="2625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3901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PRESENTATION OUTLINE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37506" y="1103727"/>
            <a:ext cx="8043862" cy="563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ZA" sz="2000" dirty="0" smtClean="0"/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AUDIT OUTCOMES &amp; FINDINGS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SUPPORT PROGRAM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IMPACT OF SUPPORT PROVIDED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SALGA MUNICIPAL SUPPORT APPROACH</a:t>
            </a:r>
          </a:p>
          <a:p>
            <a:pPr>
              <a:lnSpc>
                <a:spcPct val="250000"/>
              </a:lnSpc>
              <a:buFont typeface="+mj-lt"/>
              <a:buAutoNum type="arabicPeriod"/>
            </a:pPr>
            <a:r>
              <a:rPr lang="en-ZA" sz="2000" dirty="0" smtClean="0"/>
              <a:t>RECOMMENDATIONS </a:t>
            </a:r>
          </a:p>
          <a:p>
            <a:pPr>
              <a:buFont typeface="+mj-lt"/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113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32171" cy="794815"/>
          </a:xfrm>
        </p:spPr>
        <p:txBody>
          <a:bodyPr>
            <a:noAutofit/>
          </a:bodyPr>
          <a:lstStyle/>
          <a:p>
            <a:r>
              <a:rPr lang="en-ZA" sz="2800" dirty="0" smtClean="0"/>
              <a:t>POLOKWANE LOCAL MUNICIPALITY: </a:t>
            </a:r>
            <a:br>
              <a:rPr lang="en-ZA" sz="2800" dirty="0" smtClean="0"/>
            </a:br>
            <a:r>
              <a:rPr lang="en-ZA" sz="2800" dirty="0" smtClean="0"/>
              <a:t>AUDIT OUTCOMES AND KEY FINDINGS</a:t>
            </a:r>
            <a:endParaRPr lang="en-Z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009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2545462"/>
              </p:ext>
            </p:extLst>
          </p:nvPr>
        </p:nvGraphicFramePr>
        <p:xfrm>
          <a:off x="237506" y="1324538"/>
          <a:ext cx="80438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387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523341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2793133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2016/17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2017/18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2018/19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Qualified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237506" y="2271068"/>
            <a:ext cx="8043862" cy="477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ZA" sz="2000" dirty="0"/>
              <a:t>Below is the summary of the major audit findings raised by Auditor General over the pass three financial years</a:t>
            </a:r>
            <a:r>
              <a:rPr lang="en-ZA" sz="2000" dirty="0" smtClean="0"/>
              <a:t>:</a:t>
            </a:r>
          </a:p>
          <a:p>
            <a:pPr marL="0" lvl="1" indent="0">
              <a:buNone/>
            </a:pP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record keeping to support some disclosures;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Adjustable and non adjustable misstatements;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Inadequate internal controls and basic controls (daily discipline); and</a:t>
            </a:r>
            <a:endParaRPr lang="en-ZA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ZA" sz="2000" dirty="0" smtClean="0"/>
              <a:t>Non compliance with laws and regulations.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713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84811"/>
            <a:ext cx="6400800" cy="794815"/>
          </a:xfrm>
        </p:spPr>
        <p:txBody>
          <a:bodyPr>
            <a:normAutofit fontScale="90000"/>
          </a:bodyPr>
          <a:lstStyle/>
          <a:p>
            <a:r>
              <a:rPr lang="en-ZA" sz="2700" dirty="0"/>
              <a:t/>
            </a:r>
            <a:br>
              <a:rPr lang="en-ZA" sz="2700" dirty="0"/>
            </a:br>
            <a:r>
              <a:rPr lang="en-ZA" sz="2700" dirty="0" smtClean="0"/>
              <a:t>SALGA MUNICIPAL AUDIT SUPPORT PROGRAMME (MASP) </a:t>
            </a:r>
            <a:endParaRPr lang="en-ZA" b="1" i="1" dirty="0" smtClean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42939" y="1765311"/>
            <a:ext cx="8043862" cy="381157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171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2051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3209" y="4829503"/>
            <a:ext cx="1316831" cy="105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7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8195" y="3805238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Institutional Capacity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10621" y="3805239"/>
            <a:ext cx="1600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Financial Management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9391" y="3798095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Leadership</a:t>
            </a:r>
          </a:p>
        </p:txBody>
      </p:sp>
      <p:pic>
        <p:nvPicPr>
          <p:cNvPr id="7177" name="Picture 2" descr="C:\Users\jpatrick\AppData\Local\Microsoft\Windows\Temporary Internet Files\Content.IE5\E7DVQ15E\MC9003663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1" y="4797818"/>
            <a:ext cx="1316831" cy="10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33787" y="3815157"/>
            <a:ext cx="1600200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endParaRPr lang="en-ZA" sz="1500" b="1" dirty="0">
              <a:solidFill>
                <a:srgbClr val="F06D19"/>
              </a:solidFill>
            </a:endParaRPr>
          </a:p>
          <a:p>
            <a:pPr algn="ctr" defTabSz="342900">
              <a:defRPr/>
            </a:pPr>
            <a:r>
              <a:rPr lang="en-ZA" sz="1500" b="1" dirty="0">
                <a:solidFill>
                  <a:srgbClr val="F06D19"/>
                </a:solidFill>
              </a:rPr>
              <a:t>Governance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2019" y="951545"/>
            <a:ext cx="86457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SALGAs Municipal Audit Support Program (MASP) follows a Multidisciplinary approach that is based on 4 Pillars. 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believe that </a:t>
            </a:r>
            <a:r>
              <a:rPr lang="en-ZA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four pillars in a Municipality need to be strong and functioning effectively in order for a Municipality to obtain and sustain unqualified audits and good service delivery</a:t>
            </a:r>
          </a:p>
          <a:p>
            <a:pPr marL="214313" indent="-214313" defTabSz="342900">
              <a:lnSpc>
                <a:spcPct val="150000"/>
              </a:lnSpc>
              <a:buFont typeface="Wingdings" pitchFamily="2" charset="2"/>
              <a:buChar char="§"/>
            </a:pPr>
            <a:r>
              <a:rPr lang="en-ZA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SALGA is confident that the MASP based on the 4 Pillars of Support cover the risk areas and root causes identified by the AGSA as well as the three aspects audited</a:t>
            </a:r>
          </a:p>
        </p:txBody>
      </p:sp>
    </p:spTree>
    <p:extLst>
      <p:ext uri="{BB962C8B-B14F-4D97-AF65-F5344CB8AC3E}">
        <p14:creationId xmlns:p14="http://schemas.microsoft.com/office/powerpoint/2010/main" xmlns="" val="236704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6598693" cy="794815"/>
          </a:xfrm>
        </p:spPr>
        <p:txBody>
          <a:bodyPr>
            <a:noAutofit/>
          </a:bodyPr>
          <a:lstStyle/>
          <a:p>
            <a:r>
              <a:rPr lang="en-ZA" sz="2400" dirty="0" smtClean="0"/>
              <a:t>SALGA SUPPORT PROGRAMME </a:t>
            </a:r>
            <a:br>
              <a:rPr lang="en-ZA" sz="2400" dirty="0" smtClean="0"/>
            </a:br>
            <a:r>
              <a:rPr lang="en-ZA" sz="2400" dirty="0" smtClean="0"/>
              <a:t>(1 OF 10)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2017/18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3537727"/>
              </p:ext>
            </p:extLst>
          </p:nvPr>
        </p:nvGraphicFramePr>
        <p:xfrm>
          <a:off x="290946" y="1807210"/>
          <a:ext cx="8229600" cy="437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442095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823079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 on Assets Management.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Producing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GRAP Compliant Assets Register and Annual Financial Statements.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629093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Record Management Training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Compliance with Records Management standards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524392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Representation at Disciplinary Matters and Arbitrations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Consequence Management implementation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209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Human Resources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 &amp; Development Profiling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Determination of the maturity level of the municipality on HRMD 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442095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Municipal Governance Training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the capacity of Councillors on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Governance issues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92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(2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96538"/>
            <a:ext cx="8512629" cy="524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Year</a:t>
            </a:r>
          </a:p>
          <a:p>
            <a:pPr marL="0" indent="0" algn="ctr">
              <a:buNone/>
            </a:pPr>
            <a:endParaRPr lang="en-ZA" sz="2000" dirty="0">
              <a:solidFill>
                <a:srgbClr val="F06D19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ctr"/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7697001"/>
              </p:ext>
            </p:extLst>
          </p:nvPr>
        </p:nvGraphicFramePr>
        <p:xfrm>
          <a:off x="290946" y="180721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867891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Portfolio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based training of  MMC for finance.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accent6"/>
                          </a:solidFill>
                        </a:rPr>
                        <a:t>Capacitate</a:t>
                      </a:r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 councillors to ensure that they discharge their oversight responsibility effectively.</a:t>
                      </a:r>
                    </a:p>
                    <a:p>
                      <a:pPr algn="l"/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Integrated Councillor Induction Programme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Knowledge of what is expected on their roles as newly appointed Councillors</a:t>
                      </a:r>
                    </a:p>
                    <a:p>
                      <a:pPr algn="l"/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Post Human Resources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Management &amp; Development Profiling Support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Support the municipality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on improving their HRMD Strategy and processes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0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(3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9367739"/>
              </p:ext>
            </p:extLst>
          </p:nvPr>
        </p:nvGraphicFramePr>
        <p:xfrm>
          <a:off x="290945" y="1807210"/>
          <a:ext cx="8556171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Strengthen Council Oversight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Facilitate for strengthening of Council Committees, including and in particular s79 Committees.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Development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and Review of Council Rules of Order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Promote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functional Council meetings to enhance proper decision-making in line with statutory provisions, and that service delivery expectations are met. 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Councillor Support and Welfare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Ensure equitable treatment of councillors with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other spheres of government, facilitate councillor empowerment and Councillor Safety and Security through the </a:t>
                      </a:r>
                      <a:r>
                        <a:rPr lang="en-ZA" sz="1800" kern="1200" baseline="0" dirty="0" err="1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Mobi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-Safety App, Civic Funeral Policy and Pension Fund Arrangements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Implementation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of </a:t>
                      </a:r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Cost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Containment Measures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Ensure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that the cost of governance are reasonable in relation to the demands for effective service delivery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29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(4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1852743"/>
              </p:ext>
            </p:extLst>
          </p:nvPr>
        </p:nvGraphicFramePr>
        <p:xfrm>
          <a:off x="290945" y="1807210"/>
          <a:ext cx="8556171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Study on Impact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of Demarcation and Engagement on Ward Delimitations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Guide on Restructuring of Amalgamated Municipalities, SALGA Position Paper and Study on Impact of Demarcation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Inclusive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Governance and Community Engagement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Enhanced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Public Participation modernised for the digital era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Role Definition Workshops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Workshop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political office bearers on their different roles vs. those of the others.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4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Separation of Functions Model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Promote doctrine on separation of functions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between Council and the Executive Arms of the Municipality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507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Case Law Development Briefings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Learning Presentations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on recent court outcomes and interpretation of statues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177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13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ZA" sz="2400" dirty="0" smtClean="0"/>
              <a:t>SALGA </a:t>
            </a:r>
            <a:r>
              <a:rPr lang="en-ZA" sz="2400" dirty="0"/>
              <a:t>SUPPORT PROGRAMME </a:t>
            </a:r>
            <a:r>
              <a:rPr lang="en-ZA" sz="2400" dirty="0" smtClean="0"/>
              <a:t>(5 </a:t>
            </a:r>
            <a:r>
              <a:rPr lang="en-ZA" sz="2400" dirty="0"/>
              <a:t>OF 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71" y="1282890"/>
            <a:ext cx="8512629" cy="524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b="1" dirty="0" smtClean="0"/>
              <a:t>2018/19 </a:t>
            </a:r>
            <a:r>
              <a:rPr lang="en-ZA" sz="2000" b="1" dirty="0"/>
              <a:t>Financial </a:t>
            </a:r>
            <a:r>
              <a:rPr lang="en-ZA" sz="2000" b="1" dirty="0" smtClean="0"/>
              <a:t>Year: Governance and IGR – Council of Speakers</a:t>
            </a:r>
            <a:endParaRPr lang="en-ZA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2000" dirty="0" smtClean="0">
              <a:solidFill>
                <a:schemeClr val="tx1"/>
              </a:solidFill>
            </a:endParaRPr>
          </a:p>
          <a:p>
            <a:endParaRPr lang="en-Z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041491"/>
              </p:ext>
            </p:extLst>
          </p:nvPr>
        </p:nvGraphicFramePr>
        <p:xfrm>
          <a:off x="290945" y="1807210"/>
          <a:ext cx="8556171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556">
                  <a:extLst>
                    <a:ext uri="{9D8B030D-6E8A-4147-A177-3AD203B41FA5}">
                      <a16:colId xmlns:a16="http://schemas.microsoft.com/office/drawing/2014/main" xmlns="" val="60079389"/>
                    </a:ext>
                  </a:extLst>
                </a:gridCol>
                <a:gridCol w="2981696">
                  <a:extLst>
                    <a:ext uri="{9D8B030D-6E8A-4147-A177-3AD203B41FA5}">
                      <a16:colId xmlns:a16="http://schemas.microsoft.com/office/drawing/2014/main" xmlns="" val="649221311"/>
                    </a:ext>
                  </a:extLst>
                </a:gridCol>
                <a:gridCol w="5055919">
                  <a:extLst>
                    <a:ext uri="{9D8B030D-6E8A-4147-A177-3AD203B41FA5}">
                      <a16:colId xmlns:a16="http://schemas.microsoft.com/office/drawing/2014/main" xmlns="" val="3300162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No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Support Programs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Description and Envisage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Impact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76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Accountability and Consequences Management Protocols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aseline="0" dirty="0" smtClean="0">
                          <a:solidFill>
                            <a:schemeClr val="accent6"/>
                          </a:solidFill>
                        </a:rPr>
                        <a:t>Presentations on Establishment and Functionality of Disciplinary Board for Councillors and Disciplinary Procedures and Code of Conduct for Councillors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7453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Capacity Building for Councillors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Knowledge</a:t>
                      </a:r>
                      <a:r>
                        <a:rPr lang="en-ZA" baseline="0" dirty="0" smtClean="0">
                          <a:solidFill>
                            <a:schemeClr val="accent6"/>
                          </a:solidFill>
                        </a:rPr>
                        <a:t> Sharing Networks via Council of Speakers and Study Excursions for MPAC Committee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054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6"/>
                          </a:solidFill>
                        </a:rPr>
                        <a:t>Ward Committee Functionality</a:t>
                      </a:r>
                      <a:endParaRPr lang="en-ZA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ZA" sz="18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Enhancement</a:t>
                      </a:r>
                      <a:r>
                        <a:rPr lang="en-ZA" sz="1800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 of Guidelines on Operation of Ward Committees and Ward Councillor Support: Review of Allowances for WC Members and Ward Code of Conduct</a:t>
                      </a:r>
                      <a:endParaRPr lang="en-ZA" sz="18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066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8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2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SBP Key Focus Areas_ 11 July 2016 [Read-Only]" id="{756A072A-2630-4E26-A94B-B0BEED7BB4EC}" vid="{AE62CCC5-3FA7-4DAC-8C7B-7225B3C0125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1411</Words>
  <Application>Microsoft Office PowerPoint</Application>
  <PresentationFormat>On-screen Show (4:3)</PresentationFormat>
  <Paragraphs>275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1_Default Theme</vt:lpstr>
      <vt:lpstr>2_Default Theme</vt:lpstr>
      <vt:lpstr>Slide 1</vt:lpstr>
      <vt:lpstr>PRESENTATION OUTLINE</vt:lpstr>
      <vt:lpstr>POLOKWANE LOCAL MUNICIPALITY:  AUDIT OUTCOMES AND KEY FINDINGS</vt:lpstr>
      <vt:lpstr> SALGA MUNICIPAL AUDIT SUPPORT PROGRAMME (MASP) </vt:lpstr>
      <vt:lpstr>SALGA SUPPORT PROGRAMME  (1 OF 10)</vt:lpstr>
      <vt:lpstr>SALGA SUPPORT PROGRAMME (2 OF 10)</vt:lpstr>
      <vt:lpstr>SALGA SUPPORT PROGRAMME (3 OF 10)</vt:lpstr>
      <vt:lpstr>SALGA SUPPORT PROGRAMME (4 OF 10)</vt:lpstr>
      <vt:lpstr>SALGA SUPPORT PROGRAMME (5 OF 10)</vt:lpstr>
      <vt:lpstr>SALGA SUPPORT PROGRAMME (6 OF 10)</vt:lpstr>
      <vt:lpstr>SALGA SUPPORT PROGRAMME (7 OF 10)</vt:lpstr>
      <vt:lpstr>SALGA SUPPORT PROGRAMME (8 OF 10)</vt:lpstr>
      <vt:lpstr>SALGA SUPPORT PROGRAMME (9 OF 10)</vt:lpstr>
      <vt:lpstr>SALGA SUPPORT PROGRAMME (10 OF 10)</vt:lpstr>
      <vt:lpstr>IMPACT OF SUPPORT PROVIDED</vt:lpstr>
      <vt:lpstr>NEWLY ADOPTED SALGA SUPPORT APROACH</vt:lpstr>
      <vt:lpstr>            RECOMMENDATIONS </vt:lpstr>
      <vt:lpstr>Thank You</vt:lpstr>
    </vt:vector>
  </TitlesOfParts>
  <Company>SALGA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Mthokozisi Zwane</dc:creator>
  <cp:lastModifiedBy>Monique</cp:lastModifiedBy>
  <cp:revision>77</cp:revision>
  <dcterms:created xsi:type="dcterms:W3CDTF">2016-05-17T13:07:50Z</dcterms:created>
  <dcterms:modified xsi:type="dcterms:W3CDTF">2020-08-18T08:26:05Z</dcterms:modified>
</cp:coreProperties>
</file>