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516" r:id="rId2"/>
    <p:sldId id="636" r:id="rId3"/>
    <p:sldId id="302" r:id="rId4"/>
    <p:sldId id="518" r:id="rId5"/>
    <p:sldId id="629" r:id="rId6"/>
    <p:sldId id="708" r:id="rId7"/>
    <p:sldId id="542" r:id="rId8"/>
    <p:sldId id="665" r:id="rId9"/>
    <p:sldId id="510" r:id="rId10"/>
    <p:sldId id="537" r:id="rId11"/>
    <p:sldId id="699" r:id="rId12"/>
    <p:sldId id="528" r:id="rId13"/>
    <p:sldId id="700" r:id="rId14"/>
    <p:sldId id="660" r:id="rId15"/>
    <p:sldId id="701" r:id="rId16"/>
    <p:sldId id="535" r:id="rId17"/>
    <p:sldId id="702" r:id="rId18"/>
    <p:sldId id="704" r:id="rId19"/>
    <p:sldId id="705" r:id="rId20"/>
    <p:sldId id="709" r:id="rId21"/>
    <p:sldId id="624" r:id="rId22"/>
    <p:sldId id="683" r:id="rId23"/>
    <p:sldId id="685" r:id="rId24"/>
    <p:sldId id="687" r:id="rId25"/>
    <p:sldId id="696" r:id="rId26"/>
    <p:sldId id="698" r:id="rId27"/>
  </p:sldIdLst>
  <p:sldSz cx="9144000" cy="6858000" type="screen4x3"/>
  <p:notesSz cx="6797675" cy="9926638"/>
  <p:defaultTextStyle>
    <a:defPPr>
      <a:defRPr lang="en-US"/>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had Osman" initials="FO" lastIdx="0" clrIdx="0">
    <p:extLst>
      <p:ext uri="{19B8F6BF-5375-455C-9EA6-DF929625EA0E}">
        <p15:presenceInfo xmlns:p15="http://schemas.microsoft.com/office/powerpoint/2012/main" xmlns="" userId="S-1-5-21-2380184862-309048139-2695422336-32338" providerId="AD"/>
      </p:ext>
    </p:extLst>
  </p:cmAuthor>
  <p:cmAuthor id="2" name="Farhad Osman" initials="FO [2]" lastIdx="2" clrIdx="1">
    <p:extLst>
      <p:ext uri="{19B8F6BF-5375-455C-9EA6-DF929625EA0E}">
        <p15:presenceInfo xmlns:p15="http://schemas.microsoft.com/office/powerpoint/2012/main" xmlns="" userId="S::farhad@DTPS.GOV.ZA::acf32928-66e4-4dac-89a1-03c8aff05457" providerId="AD"/>
      </p:ext>
    </p:extLst>
  </p:cmAuthor>
  <p:cmAuthor id="3" name="Nomvuyiso Batyi" initials="NB" lastIdx="2" clrIdx="2">
    <p:extLst>
      <p:ext uri="{19B8F6BF-5375-455C-9EA6-DF929625EA0E}">
        <p15:presenceInfo xmlns:p15="http://schemas.microsoft.com/office/powerpoint/2012/main" xmlns="" userId="S::Nomvuyiso@DTPS.GOV.ZA::203284d2-ae33-4d19-8d6d-b36ba133df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00"/>
    <a:srgbClr val="FF3300"/>
    <a:srgbClr val="FFCC00"/>
    <a:srgbClr val="ECFCFE"/>
    <a:srgbClr val="E6FBFE"/>
    <a:srgbClr val="FFCCCC"/>
    <a:srgbClr val="FF9900"/>
    <a:srgbClr val="EF4718"/>
    <a:srgbClr val="2CA04D"/>
    <a:srgbClr val="CC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42" autoAdjust="0"/>
    <p:restoredTop sz="93011" autoAdjust="0"/>
  </p:normalViewPr>
  <p:slideViewPr>
    <p:cSldViewPr>
      <p:cViewPr varScale="1">
        <p:scale>
          <a:sx n="53" d="100"/>
          <a:sy n="53" d="100"/>
        </p:scale>
        <p:origin x="-102" y="-41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mn-cs"/>
              </a:defRPr>
            </a:lvl1pPr>
          </a:lstStyle>
          <a:p>
            <a:pPr>
              <a:defRPr/>
            </a:pPr>
            <a:endParaRPr lang="en-ZA"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cs typeface="+mn-cs"/>
              </a:defRPr>
            </a:lvl1pPr>
          </a:lstStyle>
          <a:p>
            <a:pPr>
              <a:defRPr/>
            </a:pPr>
            <a:fld id="{DC86797C-0EAA-4835-9CA3-6B5CFEFCD302}" type="datetimeFigureOut">
              <a:rPr lang="en-US"/>
              <a:pPr>
                <a:defRPr/>
              </a:pPr>
              <a:t>8/18/2020</a:t>
            </a:fld>
            <a:endParaRPr lang="en-ZA"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ZA"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atin typeface="Arial" charset="0"/>
                <a:cs typeface="+mn-cs"/>
              </a:defRPr>
            </a:lvl1pPr>
          </a:lstStyle>
          <a:p>
            <a:pPr>
              <a:defRPr/>
            </a:pPr>
            <a:fld id="{3A035F56-8059-484F-84EF-27E4F3861C6B}" type="slidenum">
              <a:rPr lang="en-ZA"/>
              <a:pPr>
                <a:defRPr/>
              </a:pPr>
              <a:t>‹#›</a:t>
            </a:fld>
            <a:endParaRPr lang="en-ZA" dirty="0"/>
          </a:p>
        </p:txBody>
      </p:sp>
    </p:spTree>
    <p:extLst>
      <p:ext uri="{BB962C8B-B14F-4D97-AF65-F5344CB8AC3E}">
        <p14:creationId xmlns:p14="http://schemas.microsoft.com/office/powerpoint/2010/main" xmlns="" val="2300680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mn-cs"/>
              </a:defRPr>
            </a:lvl1pPr>
          </a:lstStyle>
          <a:p>
            <a:pPr>
              <a:defRPr/>
            </a:pPr>
            <a:endParaRPr lang="en-ZA"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cs typeface="+mn-cs"/>
              </a:defRPr>
            </a:lvl1pPr>
          </a:lstStyle>
          <a:p>
            <a:pPr>
              <a:defRPr/>
            </a:pPr>
            <a:fld id="{7FDCE99A-3146-4BA1-BCB2-19B27B05AC6D}" type="datetimeFigureOut">
              <a:rPr lang="en-US"/>
              <a:pPr>
                <a:defRPr/>
              </a:pPr>
              <a:t>8/18/2020</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ZA"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atin typeface="Arial" charset="0"/>
                <a:cs typeface="+mn-cs"/>
              </a:defRPr>
            </a:lvl1pPr>
          </a:lstStyle>
          <a:p>
            <a:pPr>
              <a:defRPr/>
            </a:pPr>
            <a:fld id="{2ACEF963-89FD-494C-9260-DDF89D775176}" type="slidenum">
              <a:rPr lang="en-ZA"/>
              <a:pPr>
                <a:defRPr/>
              </a:pPr>
              <a:t>‹#›</a:t>
            </a:fld>
            <a:endParaRPr lang="en-ZA" dirty="0"/>
          </a:p>
        </p:txBody>
      </p:sp>
    </p:spTree>
    <p:extLst>
      <p:ext uri="{BB962C8B-B14F-4D97-AF65-F5344CB8AC3E}">
        <p14:creationId xmlns:p14="http://schemas.microsoft.com/office/powerpoint/2010/main" xmlns="" val="6899570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af-ZA"/>
          </a:p>
        </p:txBody>
      </p:sp>
      <p:sp>
        <p:nvSpPr>
          <p:cNvPr id="4" name="Slide Number Placeholder 3"/>
          <p:cNvSpPr>
            <a:spLocks noGrp="1"/>
          </p:cNvSpPr>
          <p:nvPr>
            <p:ph type="sldNum" sz="quarter" idx="5"/>
          </p:nvPr>
        </p:nvSpPr>
        <p:spPr/>
        <p:txBody>
          <a:bodyPr/>
          <a:lstStyle/>
          <a:p>
            <a:pPr>
              <a:defRPr/>
            </a:pPr>
            <a:fld id="{25BA5889-994E-41FB-AE9E-5A35EB2BBB48}" type="slidenum">
              <a:rPr lang="en-ZA" smtClean="0"/>
              <a:pPr>
                <a:defRPr/>
              </a:pPr>
              <a:t>1</a:t>
            </a:fld>
            <a:endParaRPr lang="en-ZA" dirty="0"/>
          </a:p>
        </p:txBody>
      </p:sp>
    </p:spTree>
    <p:extLst>
      <p:ext uri="{BB962C8B-B14F-4D97-AF65-F5344CB8AC3E}">
        <p14:creationId xmlns:p14="http://schemas.microsoft.com/office/powerpoint/2010/main" xmlns="" val="412945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pPr/>
              <a:t>3</a:t>
            </a:fld>
            <a:endParaRPr lang="en-ZA" dirty="0"/>
          </a:p>
        </p:txBody>
      </p:sp>
    </p:spTree>
    <p:extLst>
      <p:ext uri="{BB962C8B-B14F-4D97-AF65-F5344CB8AC3E}">
        <p14:creationId xmlns:p14="http://schemas.microsoft.com/office/powerpoint/2010/main" xmlns="" val="2159126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6D7854F-BB25-4EBF-AC24-38D00AAFAF4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559761D-B61F-4481-B4A1-07F1D6F7B42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74675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74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A1D51D-AA7E-43DD-855A-A4617F4375F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475163" cy="1143000"/>
          </a:xfrm>
        </p:spPr>
        <p:txBody>
          <a:bodyPr/>
          <a:lstStyle/>
          <a:p>
            <a:r>
              <a:rPr lang="en-US"/>
              <a:t>Click to edit Master title style</a:t>
            </a:r>
            <a:endParaRPr lang="en-ZA"/>
          </a:p>
        </p:txBody>
      </p:sp>
      <p:sp>
        <p:nvSpPr>
          <p:cNvPr id="3" name="Text Placeholder 2"/>
          <p:cNvSpPr>
            <a:spLocks noGrp="1"/>
          </p:cNvSpPr>
          <p:nvPr>
            <p:ph type="body" sz="half" idx="1"/>
          </p:nvPr>
        </p:nvSpPr>
        <p:spPr>
          <a:xfrm>
            <a:off x="457200" y="1600200"/>
            <a:ext cx="4038600"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lipArt Placeholder 3"/>
          <p:cNvSpPr>
            <a:spLocks noGrp="1"/>
          </p:cNvSpPr>
          <p:nvPr>
            <p:ph type="clipArt" sz="half" idx="2"/>
          </p:nvPr>
        </p:nvSpPr>
        <p:spPr>
          <a:xfrm>
            <a:off x="4648200" y="1600200"/>
            <a:ext cx="4038600" cy="4421188"/>
          </a:xfrm>
        </p:spPr>
        <p:txBody>
          <a:bodyPr/>
          <a:lstStyle/>
          <a:p>
            <a:pPr lvl="0"/>
            <a:endParaRPr lang="en-ZA" noProof="0" dirty="0"/>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7" name="Slide Number Placeholder 6"/>
          <p:cNvSpPr>
            <a:spLocks noGrp="1"/>
          </p:cNvSpPr>
          <p:nvPr>
            <p:ph type="sldNum" sz="quarter" idx="12"/>
          </p:nvPr>
        </p:nvSpPr>
        <p:spPr>
          <a:xfrm>
            <a:off x="7226622" y="6245225"/>
            <a:ext cx="1593850" cy="476250"/>
          </a:xfrm>
        </p:spPr>
        <p:txBody>
          <a:bodyPr/>
          <a:lstStyle>
            <a:lvl1pPr>
              <a:defRPr/>
            </a:lvl1pPr>
          </a:lstStyle>
          <a:p>
            <a:pPr>
              <a:defRPr/>
            </a:pPr>
            <a:fld id="{5F104B22-8847-4421-A6B2-15511A0D707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2A525F6-AA27-4C0C-9780-FABF772D3FB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B941FF1-1831-4115-95E2-37176DA718F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72A1F5D-8F71-48D7-8FB7-AD8F773A142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lvl1pPr>
              <a:defRPr/>
            </a:lvl1pPr>
          </a:lstStyle>
          <a:p>
            <a:pPr>
              <a:defRPr/>
            </a:pPr>
            <a:endParaRPr lang="en-US" dirty="0"/>
          </a:p>
        </p:txBody>
      </p:sp>
      <p:sp>
        <p:nvSpPr>
          <p:cNvPr id="8" name="Footer Placeholder 7"/>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69F013F5-858A-469D-A2E9-42C3871D9DC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lvl1pPr>
              <a:defRPr/>
            </a:lvl1pPr>
          </a:lstStyle>
          <a:p>
            <a:pPr>
              <a:defRPr/>
            </a:pPr>
            <a:endParaRPr lang="en-US" dirty="0"/>
          </a:p>
        </p:txBody>
      </p:sp>
      <p:sp>
        <p:nvSpPr>
          <p:cNvPr id="4" name="Footer Placeholder 3"/>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E0F97061-FD04-4B12-96C1-6B37E956F7E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p>
        </p:txBody>
      </p:sp>
      <p:sp>
        <p:nvSpPr>
          <p:cNvPr id="3" name="Footer Placeholder 2"/>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E8305AC6-5B65-4BF6-976A-1909E30F547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1441FDEF-A3C4-47E6-9B56-B356F55E6CF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BCA85EA-5CE5-457D-B8E3-C0C09F0CB70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447516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421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 Third level</a:t>
            </a:r>
          </a:p>
          <a:p>
            <a:pPr lvl="3"/>
            <a:endParaRPr lang="en-US"/>
          </a:p>
        </p:txBody>
      </p:sp>
      <p:sp>
        <p:nvSpPr>
          <p:cNvPr id="1028" name="Rectangle 4"/>
          <p:cNvSpPr>
            <a:spLocks noGrp="1" noChangeArrowheads="1"/>
          </p:cNvSpPr>
          <p:nvPr>
            <p:ph type="dt" sz="half" idx="2"/>
          </p:nvPr>
        </p:nvSpPr>
        <p:spPr bwMode="auto">
          <a:xfrm>
            <a:off x="457200" y="6245225"/>
            <a:ext cx="101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charset="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2254250" y="6426200"/>
            <a:ext cx="4679950"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solidFill>
                  <a:srgbClr val="E15415"/>
                </a:solidFill>
                <a:latin typeface="+mn-lt"/>
                <a:cs typeface="+mn-cs"/>
              </a:defRPr>
            </a:lvl1pPr>
          </a:lstStyle>
          <a:p>
            <a:pPr>
              <a:defRPr/>
            </a:pPr>
            <a:r>
              <a:rPr lang="en-ZA" dirty="0"/>
              <a:t>Building a better life for all through an enabling and sustainable world class information and communication technologies environment.</a:t>
            </a:r>
            <a:endParaRPr lang="en-US" dirty="0"/>
          </a:p>
        </p:txBody>
      </p:sp>
      <p:sp>
        <p:nvSpPr>
          <p:cNvPr id="1030" name="Rectangle 6"/>
          <p:cNvSpPr>
            <a:spLocks noGrp="1" noChangeArrowheads="1"/>
          </p:cNvSpPr>
          <p:nvPr>
            <p:ph type="sldNum" sz="quarter" idx="4"/>
          </p:nvPr>
        </p:nvSpPr>
        <p:spPr bwMode="auto">
          <a:xfrm>
            <a:off x="7092950" y="6245225"/>
            <a:ext cx="15938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Arial" charset="0"/>
                <a:cs typeface="+mn-cs"/>
              </a:defRPr>
            </a:lvl1pPr>
          </a:lstStyle>
          <a:p>
            <a:pPr>
              <a:defRPr/>
            </a:pPr>
            <a:fld id="{13DAF0D4-8F83-44C5-8484-415C99B2E3B5}" type="slidenum">
              <a:rPr lang="en-US"/>
              <a:pPr>
                <a:defRPr/>
              </a:pPr>
              <a:t>‹#›</a:t>
            </a:fld>
            <a:endParaRPr lang="en-US" dirty="0"/>
          </a:p>
        </p:txBody>
      </p:sp>
      <p:pic>
        <p:nvPicPr>
          <p:cNvPr id="1031" name="Picture 7" descr="DoC Corporate ID"/>
          <p:cNvPicPr>
            <a:picLocks noChangeAspect="1" noChangeArrowheads="1"/>
          </p:cNvPicPr>
          <p:nvPr userDrawn="1"/>
        </p:nvPicPr>
        <p:blipFill>
          <a:blip r:embed="rId14" cstate="print"/>
          <a:srcRect/>
          <a:stretch>
            <a:fillRect/>
          </a:stretch>
        </p:blipFill>
        <p:spPr bwMode="auto">
          <a:xfrm>
            <a:off x="5943600" y="0"/>
            <a:ext cx="3149600" cy="1025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Lst>
  <p:hf hdr="0" dt="0"/>
  <p:txStyles>
    <p:title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p:titleStyle>
    <p:body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emf"/></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9.emf"/></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3568" y="1190079"/>
            <a:ext cx="7775575" cy="4896543"/>
          </a:xfrm>
        </p:spPr>
        <p:txBody>
          <a:bodyPr/>
          <a:lstStyle/>
          <a:p>
            <a:pPr eaLnBrk="1" hangingPunct="1">
              <a:lnSpc>
                <a:spcPct val="150000"/>
              </a:lnSpc>
            </a:pPr>
            <a:r>
              <a:rPr lang="en-US" sz="2400" dirty="0">
                <a:solidFill>
                  <a:srgbClr val="FF0000"/>
                </a:solidFill>
                <a:latin typeface="Arial" pitchFamily="34" charset="0"/>
                <a:ea typeface="ＭＳ Ｐゴシック" pitchFamily="34" charset="-128"/>
              </a:rPr>
              <a:t/>
            </a:r>
            <a:br>
              <a:rPr lang="en-US" sz="2400" dirty="0">
                <a:solidFill>
                  <a:srgbClr val="FF0000"/>
                </a:solidFill>
                <a:latin typeface="Arial" pitchFamily="34" charset="0"/>
                <a:ea typeface="ＭＳ Ｐゴシック" pitchFamily="34" charset="-128"/>
              </a:rPr>
            </a:br>
            <a:r>
              <a:rPr lang="en-US" sz="2400" dirty="0">
                <a:solidFill>
                  <a:srgbClr val="FF0000"/>
                </a:solidFill>
                <a:latin typeface="Arial" pitchFamily="34" charset="0"/>
                <a:ea typeface="ＭＳ Ｐゴシック" pitchFamily="34" charset="-128"/>
              </a:rPr>
              <a:t>PRESENTATION TO THE PORTFOLIO COMMITTEE</a:t>
            </a:r>
            <a:br>
              <a:rPr lang="en-US" sz="2400" dirty="0">
                <a:solidFill>
                  <a:srgbClr val="FF0000"/>
                </a:solidFill>
                <a:latin typeface="Arial" pitchFamily="34" charset="0"/>
                <a:ea typeface="ＭＳ Ｐゴシック" pitchFamily="34" charset="-128"/>
              </a:rPr>
            </a:br>
            <a:r>
              <a:rPr lang="en-US" sz="2400" dirty="0">
                <a:solidFill>
                  <a:srgbClr val="FF0000"/>
                </a:solidFill>
                <a:latin typeface="Arial" pitchFamily="34" charset="0"/>
                <a:ea typeface="ＭＳ Ｐゴシック" pitchFamily="34" charset="-128"/>
              </a:rPr>
              <a:t/>
            </a:r>
            <a:br>
              <a:rPr lang="en-US" sz="2400" dirty="0">
                <a:solidFill>
                  <a:srgbClr val="FF0000"/>
                </a:solidFill>
                <a:latin typeface="Arial" pitchFamily="34" charset="0"/>
                <a:ea typeface="ＭＳ Ｐゴシック" pitchFamily="34" charset="-128"/>
              </a:rPr>
            </a:br>
            <a:r>
              <a:rPr lang="en-US" sz="2400" dirty="0">
                <a:solidFill>
                  <a:srgbClr val="FF0000"/>
                </a:solidFill>
                <a:latin typeface="Arial" pitchFamily="34" charset="0"/>
                <a:ea typeface="ＭＳ Ｐゴシック" pitchFamily="34" charset="-128"/>
              </a:rPr>
              <a:t>DCDT PERFORMANCE FOR</a:t>
            </a:r>
            <a:br>
              <a:rPr lang="en-US" sz="2400" dirty="0">
                <a:solidFill>
                  <a:srgbClr val="FF0000"/>
                </a:solidFill>
                <a:latin typeface="Arial" pitchFamily="34" charset="0"/>
                <a:ea typeface="ＭＳ Ｐゴシック" pitchFamily="34" charset="-128"/>
              </a:rPr>
            </a:br>
            <a:r>
              <a:rPr lang="en-US" sz="2400" dirty="0">
                <a:solidFill>
                  <a:srgbClr val="FF0000"/>
                </a:solidFill>
                <a:latin typeface="Arial" pitchFamily="34" charset="0"/>
                <a:ea typeface="ＭＳ Ｐゴシック" pitchFamily="34" charset="-128"/>
              </a:rPr>
              <a:t>QUARTER 1 OF THE 2020/21 FINANCIAL YEAR</a:t>
            </a:r>
            <a:br>
              <a:rPr lang="en-US" sz="2400" dirty="0">
                <a:solidFill>
                  <a:srgbClr val="FF0000"/>
                </a:solidFill>
                <a:latin typeface="Arial" pitchFamily="34" charset="0"/>
                <a:ea typeface="ＭＳ Ｐゴシック" pitchFamily="34" charset="-128"/>
              </a:rPr>
            </a:br>
            <a:r>
              <a:rPr lang="en-US" sz="2400" i="1" dirty="0">
                <a:solidFill>
                  <a:srgbClr val="FF0000"/>
                </a:solidFill>
                <a:latin typeface="Arial" pitchFamily="34" charset="0"/>
                <a:ea typeface="ＭＳ Ｐゴシック" pitchFamily="34" charset="-128"/>
              </a:rPr>
              <a:t/>
            </a:r>
            <a:br>
              <a:rPr lang="en-US" sz="2400" i="1" dirty="0">
                <a:solidFill>
                  <a:srgbClr val="FF0000"/>
                </a:solidFill>
                <a:latin typeface="Arial" pitchFamily="34" charset="0"/>
                <a:ea typeface="ＭＳ Ｐゴシック" pitchFamily="34" charset="-128"/>
              </a:rPr>
            </a:br>
            <a:r>
              <a:rPr lang="en-US" sz="2400" i="1" dirty="0">
                <a:solidFill>
                  <a:srgbClr val="FF0000"/>
                </a:solidFill>
                <a:latin typeface="Arial" pitchFamily="34" charset="0"/>
                <a:ea typeface="ＭＳ Ｐゴシック" pitchFamily="34" charset="-128"/>
              </a:rPr>
              <a:t>					</a:t>
            </a:r>
            <a:br>
              <a:rPr lang="en-US" sz="2400" i="1" dirty="0">
                <a:solidFill>
                  <a:srgbClr val="FF0000"/>
                </a:solidFill>
                <a:latin typeface="Arial" pitchFamily="34" charset="0"/>
                <a:ea typeface="ＭＳ Ｐゴシック" pitchFamily="34" charset="-128"/>
              </a:rPr>
            </a:br>
            <a:r>
              <a:rPr lang="en-US" sz="2400" i="1" dirty="0">
                <a:solidFill>
                  <a:srgbClr val="FF0000"/>
                </a:solidFill>
                <a:latin typeface="Arial" pitchFamily="34" charset="0"/>
                <a:ea typeface="ＭＳ Ｐゴシック" pitchFamily="34" charset="-128"/>
              </a:rPr>
              <a:t>						</a:t>
            </a:r>
            <a:r>
              <a:rPr lang="en-US" sz="1600" dirty="0">
                <a:solidFill>
                  <a:srgbClr val="FF0000"/>
                </a:solidFill>
                <a:latin typeface="Arial" pitchFamily="34" charset="0"/>
                <a:ea typeface="ＭＳ Ｐゴシック" pitchFamily="34" charset="-128"/>
              </a:rPr>
              <a:t>18 AUGUST 2020</a:t>
            </a:r>
            <a:r>
              <a:rPr lang="en-US" sz="2400" dirty="0">
                <a:solidFill>
                  <a:srgbClr val="FF0000"/>
                </a:solidFill>
                <a:latin typeface="Arial" pitchFamily="34" charset="0"/>
                <a:ea typeface="ＭＳ Ｐゴシック" pitchFamily="34" charset="-128"/>
              </a:rPr>
              <a:t/>
            </a:r>
            <a:br>
              <a:rPr lang="en-US" sz="2400" dirty="0">
                <a:solidFill>
                  <a:srgbClr val="FF0000"/>
                </a:solidFill>
                <a:latin typeface="Arial" pitchFamily="34" charset="0"/>
                <a:ea typeface="ＭＳ Ｐゴシック" pitchFamily="34" charset="-128"/>
              </a:rPr>
            </a:br>
            <a:endParaRPr lang="en-US" sz="2400" dirty="0">
              <a:solidFill>
                <a:srgbClr val="FF0000"/>
              </a:solidFill>
            </a:endParaRPr>
          </a:p>
        </p:txBody>
      </p:sp>
      <p:pic>
        <p:nvPicPr>
          <p:cNvPr id="10" name="Picture 9">
            <a:extLst>
              <a:ext uri="{FF2B5EF4-FFF2-40B4-BE49-F238E27FC236}">
                <a16:creationId xmlns:a16="http://schemas.microsoft.com/office/drawing/2014/main" xmlns="" id="{6DD60B79-2D08-4EF0-8EBD-F02B7F159CE3}"/>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cxnSp>
        <p:nvCxnSpPr>
          <p:cNvPr id="11" name="Straight Connector 10">
            <a:extLst>
              <a:ext uri="{FF2B5EF4-FFF2-40B4-BE49-F238E27FC236}">
                <a16:creationId xmlns:a16="http://schemas.microsoft.com/office/drawing/2014/main" xmlns="" id="{9D83D50A-4894-4240-9BEA-31015E0FAE0F}"/>
              </a:ext>
            </a:extLst>
          </p:cNvPr>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2" name="Picture 11">
            <a:extLst>
              <a:ext uri="{FF2B5EF4-FFF2-40B4-BE49-F238E27FC236}">
                <a16:creationId xmlns:a16="http://schemas.microsoft.com/office/drawing/2014/main" xmlns="" id="{9A26F8E7-F996-493C-B40F-29897776ABC5}"/>
              </a:ext>
            </a:extLst>
          </p:cNvPr>
          <p:cNvPicPr/>
          <p:nvPr/>
        </p:nvPicPr>
        <p:blipFill>
          <a:blip r:embed="rId4"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3" name="Footer Placeholder 5">
            <a:extLst>
              <a:ext uri="{FF2B5EF4-FFF2-40B4-BE49-F238E27FC236}">
                <a16:creationId xmlns:a16="http://schemas.microsoft.com/office/drawing/2014/main" xmlns="" id="{A1219BF6-261C-474B-B5D9-013B7425AD93}"/>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854434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10</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xmlns="" val="4007895268"/>
              </p:ext>
            </p:extLst>
          </p:nvPr>
        </p:nvGraphicFramePr>
        <p:xfrm>
          <a:off x="323527" y="1285355"/>
          <a:ext cx="8640961" cy="4867656"/>
        </p:xfrm>
        <a:graphic>
          <a:graphicData uri="http://schemas.openxmlformats.org/drawingml/2006/table">
            <a:tbl>
              <a:tblPr firstRow="1" bandRow="1">
                <a:tableStyleId>{5C22544A-7EE6-4342-B048-85BDC9FD1C3A}</a:tableStyleId>
              </a:tblPr>
              <a:tblGrid>
                <a:gridCol w="1440161">
                  <a:extLst>
                    <a:ext uri="{9D8B030D-6E8A-4147-A177-3AD203B41FA5}">
                      <a16:colId xmlns:a16="http://schemas.microsoft.com/office/drawing/2014/main" xmlns="" val="20000"/>
                    </a:ext>
                  </a:extLst>
                </a:gridCol>
                <a:gridCol w="2016224">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1008112">
                  <a:extLst>
                    <a:ext uri="{9D8B030D-6E8A-4147-A177-3AD203B41FA5}">
                      <a16:colId xmlns:a16="http://schemas.microsoft.com/office/drawing/2014/main" xmlns="" val="20003"/>
                    </a:ext>
                  </a:extLst>
                </a:gridCol>
                <a:gridCol w="1800200">
                  <a:extLst>
                    <a:ext uri="{9D8B030D-6E8A-4147-A177-3AD203B41FA5}">
                      <a16:colId xmlns:a16="http://schemas.microsoft.com/office/drawing/2014/main" xmlns="" val="20004"/>
                    </a:ext>
                  </a:extLst>
                </a:gridCol>
              </a:tblGrid>
              <a:tr h="450625">
                <a:tc gridSpan="5">
                  <a:txBody>
                    <a:bodyPr/>
                    <a:lstStyle/>
                    <a:p>
                      <a:pPr algn="l"/>
                      <a:r>
                        <a:rPr lang="en-ZA" sz="1200" dirty="0">
                          <a:solidFill>
                            <a:schemeClr val="tx1"/>
                          </a:solidFill>
                          <a:latin typeface="Arial" panose="020B0604020202020204" pitchFamily="34" charset="0"/>
                          <a:cs typeface="Arial" panose="020B0604020202020204" pitchFamily="34" charset="0"/>
                        </a:rPr>
                        <a:t>PROGRAMME PURPOSE: </a:t>
                      </a:r>
                      <a:r>
                        <a:rPr lang="en-GB" sz="1200" dirty="0">
                          <a:solidFill>
                            <a:schemeClr val="tx1"/>
                          </a:solidFill>
                          <a:latin typeface="Arial" panose="020B0604020202020204" pitchFamily="34" charset="0"/>
                          <a:cs typeface="Arial" panose="020B0604020202020204" pitchFamily="34" charset="0"/>
                        </a:rPr>
                        <a:t>Ensure alignment between South Africa’s foreign policy and international activities in the field of ICT. </a:t>
                      </a:r>
                      <a:endParaRPr lang="en-ZA"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3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3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3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3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952125807"/>
                  </a:ext>
                </a:extLst>
              </a:tr>
              <a:tr h="450625">
                <a:tc>
                  <a:txBody>
                    <a:bodyPr/>
                    <a:lstStyle/>
                    <a:p>
                      <a:pPr algn="ctr"/>
                      <a:r>
                        <a:rPr lang="en-ZA" sz="1200" b="1" dirty="0">
                          <a:solidFill>
                            <a:schemeClr val="tx1"/>
                          </a:solidFill>
                          <a:latin typeface="Arial" panose="020B0604020202020204" pitchFamily="34" charset="0"/>
                          <a:cs typeface="Arial" panose="020B0604020202020204" pitchFamily="34" charset="0"/>
                        </a:rPr>
                        <a:t>Annual</a:t>
                      </a:r>
                      <a:r>
                        <a:rPr lang="en-ZA" sz="1200" b="1" baseline="0" dirty="0">
                          <a:solidFill>
                            <a:schemeClr val="tx1"/>
                          </a:solidFill>
                          <a:latin typeface="Arial" panose="020B0604020202020204" pitchFamily="34" charset="0"/>
                          <a:cs typeface="Arial" panose="020B0604020202020204" pitchFamily="34" charset="0"/>
                        </a:rPr>
                        <a:t> </a:t>
                      </a:r>
                      <a:r>
                        <a:rPr lang="en-ZA" sz="1200" b="1" dirty="0">
                          <a:solidFill>
                            <a:schemeClr val="tx1"/>
                          </a:solidFill>
                          <a:latin typeface="Arial" panose="020B0604020202020204" pitchFamily="34" charset="0"/>
                          <a:cs typeface="Arial" panose="020B0604020202020204" pitchFamily="34" charset="0"/>
                        </a:rPr>
                        <a:t>Target </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Quarterly Target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200" b="1" dirty="0">
                          <a:solidFill>
                            <a:schemeClr val="tx1"/>
                          </a:solidFill>
                          <a:latin typeface="Arial" panose="020B0604020202020204" pitchFamily="34" charset="0"/>
                          <a:cs typeface="Arial" panose="020B0604020202020204" pitchFamily="34" charset="0"/>
                        </a:rPr>
                        <a:t>Actual Performance</a:t>
                      </a:r>
                    </a:p>
                    <a:p>
                      <a:pPr algn="ctr"/>
                      <a:endParaRPr lang="en-ZA"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Status</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Explanation of Variance</a:t>
                      </a:r>
                    </a:p>
                  </a:txBody>
                  <a:tcPr/>
                </a:tc>
                <a:extLst>
                  <a:ext uri="{0D108BD9-81ED-4DB2-BD59-A6C34878D82A}">
                    <a16:rowId xmlns:a16="http://schemas.microsoft.com/office/drawing/2014/main" xmlns="" val="10000"/>
                  </a:ext>
                </a:extLst>
              </a:tr>
              <a:tr h="0">
                <a:tc rowSpan="3">
                  <a:txBody>
                    <a:bodyPr/>
                    <a:lstStyle/>
                    <a:p>
                      <a:pPr>
                        <a:lnSpc>
                          <a:spcPct val="107000"/>
                        </a:lnSpc>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3 Country Positions developed to support the Digital Economy focused on BRICS, UPU and WTSA</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Draft RSA Position for World Telecommunications Standardization (WTSA) Assembly developed</a:t>
                      </a:r>
                    </a:p>
                  </a:txBody>
                  <a:tcPr marL="25400" marR="25400" marT="25400" marB="25400"/>
                </a:tc>
                <a:tc>
                  <a:txBody>
                    <a:bodyPr/>
                    <a:lstStyle/>
                    <a:p>
                      <a:pPr>
                        <a:lnSpc>
                          <a:spcPct val="107000"/>
                        </a:lnSpc>
                        <a:spcAft>
                          <a:spcPts val="0"/>
                        </a:spcAft>
                      </a:pP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Draft position prepared and key issues identified for engagement </a:t>
                      </a:r>
                    </a:p>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Achieved </a:t>
                      </a:r>
                    </a:p>
                  </a:txBody>
                  <a:tcPr marL="25400" marR="25400" marT="25400" marB="25400">
                    <a:solidFill>
                      <a:srgbClr val="00FF00"/>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200" b="0" i="0" dirty="0">
                          <a:latin typeface="Arial" panose="020B0604020202020204" pitchFamily="34" charset="0"/>
                          <a:cs typeface="Arial" panose="020B0604020202020204" pitchFamily="34" charset="0"/>
                        </a:rPr>
                        <a:t>N/A</a:t>
                      </a:r>
                      <a:endParaRPr lang="en-ZA" sz="1200" b="0"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1"/>
                  </a:ext>
                </a:extLst>
              </a:tr>
              <a:tr h="0">
                <a:tc vMerge="1">
                  <a:txBody>
                    <a:bodyPr/>
                    <a:lstStyle/>
                    <a:p>
                      <a:pPr>
                        <a:lnSpc>
                          <a:spcPct val="107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Draft RSA Position for BRICS ICT Ministerial Meeting developed</a:t>
                      </a:r>
                    </a:p>
                  </a:txBody>
                  <a:tcPr marL="25400" marR="25400" marT="25400" marB="25400"/>
                </a:tc>
                <a:tc>
                  <a:txBody>
                    <a:bodyPr/>
                    <a:lstStyle/>
                    <a:p>
                      <a:pPr>
                        <a:lnSpc>
                          <a:spcPct val="107000"/>
                        </a:lnSpc>
                        <a:spcAft>
                          <a:spcPts val="0"/>
                        </a:spcAft>
                      </a:pP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Draft Position developed and circulated for inputs/consultations internally. </a:t>
                      </a:r>
                    </a:p>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p>
                  </a:txBody>
                  <a:tcPr marL="25400" marR="25400" marT="25400" marB="25400"/>
                </a:tc>
                <a:tc>
                  <a:txBody>
                    <a:bodyPr/>
                    <a:lstStyle/>
                    <a:p>
                      <a:pPr>
                        <a:lnSpc>
                          <a:spcPct val="107000"/>
                        </a:lnSpc>
                        <a:spcAft>
                          <a:spcPts val="0"/>
                        </a:spcAft>
                      </a:pP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Achieved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solidFill>
                      <a:srgbClr val="00FF00"/>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200" b="0" i="0" dirty="0">
                          <a:latin typeface="Arial" panose="020B0604020202020204" pitchFamily="34" charset="0"/>
                          <a:cs typeface="Arial" panose="020B0604020202020204" pitchFamily="34" charset="0"/>
                        </a:rPr>
                        <a:t>N/A</a:t>
                      </a:r>
                      <a:endParaRPr lang="en-ZA" sz="1200" b="0"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788517064"/>
                  </a:ext>
                </a:extLst>
              </a:tr>
              <a:tr h="0">
                <a:tc vMerge="1">
                  <a:txBody>
                    <a:bodyPr/>
                    <a:lstStyle/>
                    <a:p>
                      <a:pPr>
                        <a:lnSpc>
                          <a:spcPct val="107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RSA Position for PAPU-20 developed, approved and advanced</a:t>
                      </a:r>
                    </a:p>
                  </a:txBody>
                  <a:tcPr marL="25400" marR="25400" marT="25400" marB="25400"/>
                </a:tc>
                <a:tc>
                  <a:txBody>
                    <a:bodyPr/>
                    <a:lstStyle/>
                    <a:p>
                      <a:pPr>
                        <a:lnSpc>
                          <a:spcPct val="107000"/>
                        </a:lnSpc>
                        <a:spcAft>
                          <a:spcPts val="0"/>
                        </a:spcAft>
                      </a:pP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Position developed through engagement with stakeholders. </a:t>
                      </a:r>
                    </a:p>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p>
                  </a:txBody>
                  <a:tcPr marL="25400" marR="25400" marT="25400" marB="25400"/>
                </a:tc>
                <a:tc>
                  <a:txBody>
                    <a:bodyPr/>
                    <a:lstStyle/>
                    <a:p>
                      <a:pPr>
                        <a:lnSpc>
                          <a:spcPct val="107000"/>
                        </a:lnSpc>
                        <a:spcAft>
                          <a:spcPts val="0"/>
                        </a:spcAft>
                      </a:pP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Partially Achieved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dirty="0">
                          <a:latin typeface="Arial" panose="020B0604020202020204" pitchFamily="34" charset="0"/>
                          <a:cs typeface="Arial" panose="020B0604020202020204" pitchFamily="34" charset="0"/>
                        </a:rPr>
                        <a:t>PAPU Plenipotentiary Conference which was scheduled for June 2020 has been postponed due to COVID-19 and the lockdown.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dirty="0">
                          <a:latin typeface="Arial" panose="020B0604020202020204" pitchFamily="34" charset="0"/>
                          <a:cs typeface="Arial" panose="020B0604020202020204" pitchFamily="34" charset="0"/>
                        </a:rPr>
                        <a:t>The position paper will be advanced when PAPU Plenipotentiary conference is convened  </a:t>
                      </a:r>
                      <a:endParaRPr lang="en-ZA" sz="1200" b="0"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479393457"/>
                  </a:ext>
                </a:extLst>
              </a:tr>
            </a:tbl>
          </a:graphicData>
        </a:graphic>
      </p:graphicFrame>
      <p:sp>
        <p:nvSpPr>
          <p:cNvPr id="9" name="Rectangle 8"/>
          <p:cNvSpPr/>
          <p:nvPr/>
        </p:nvSpPr>
        <p:spPr>
          <a:xfrm>
            <a:off x="2843808" y="116632"/>
            <a:ext cx="4896544" cy="769441"/>
          </a:xfrm>
          <a:prstGeom prst="rect">
            <a:avLst/>
          </a:prstGeom>
        </p:spPr>
        <p:txBody>
          <a:bodyPr wrap="square">
            <a:spAutoFit/>
          </a:bodyPr>
          <a:lstStyle/>
          <a:p>
            <a:pPr lvl="0" algn="ctr" eaLnBrk="0" hangingPunct="0">
              <a:defRPr/>
            </a:pPr>
            <a:r>
              <a:rPr lang="en-US" sz="2200" b="1" dirty="0">
                <a:solidFill>
                  <a:srgbClr val="FF0000"/>
                </a:solidFill>
                <a:latin typeface="Arial" panose="020B0604020202020204" pitchFamily="34" charset="0"/>
                <a:cs typeface="Arial" panose="020B0604020202020204" pitchFamily="34" charset="0"/>
              </a:rPr>
              <a:t>ICT INTERNATIONAL RELATIONS &amp; AFFAIRS (1)</a:t>
            </a:r>
          </a:p>
        </p:txBody>
      </p:sp>
      <p:pic>
        <p:nvPicPr>
          <p:cNvPr id="14" name="Picture 13">
            <a:extLst>
              <a:ext uri="{FF2B5EF4-FFF2-40B4-BE49-F238E27FC236}">
                <a16:creationId xmlns:a16="http://schemas.microsoft.com/office/drawing/2014/main" xmlns="" id="{849B8D93-137C-4AE6-88F3-7DE5123D5EE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cxnSp>
        <p:nvCxnSpPr>
          <p:cNvPr id="16" name="Straight Connector 15">
            <a:extLst>
              <a:ext uri="{FF2B5EF4-FFF2-40B4-BE49-F238E27FC236}">
                <a16:creationId xmlns:a16="http://schemas.microsoft.com/office/drawing/2014/main" xmlns="" id="{01A345E5-084B-4FA9-8334-222D13954C18}"/>
              </a:ext>
            </a:extLst>
          </p:cNvPr>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 name="Picture 16">
            <a:extLst>
              <a:ext uri="{FF2B5EF4-FFF2-40B4-BE49-F238E27FC236}">
                <a16:creationId xmlns:a16="http://schemas.microsoft.com/office/drawing/2014/main" xmlns="" id="{CFDFF90C-3152-4C56-93AB-491ADBFFF80F}"/>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8" name="Footer Placeholder 5">
            <a:extLst>
              <a:ext uri="{FF2B5EF4-FFF2-40B4-BE49-F238E27FC236}">
                <a16:creationId xmlns:a16="http://schemas.microsoft.com/office/drawing/2014/main" xmlns="" id="{A951B947-543C-4EE3-A6F8-4F76CD182E78}"/>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4021402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413" y="112474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11</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xmlns="" val="116386928"/>
              </p:ext>
            </p:extLst>
          </p:nvPr>
        </p:nvGraphicFramePr>
        <p:xfrm>
          <a:off x="323527" y="1348346"/>
          <a:ext cx="8640961" cy="2973070"/>
        </p:xfrm>
        <a:graphic>
          <a:graphicData uri="http://schemas.openxmlformats.org/drawingml/2006/table">
            <a:tbl>
              <a:tblPr firstRow="1" bandRow="1">
                <a:tableStyleId>{5C22544A-7EE6-4342-B048-85BDC9FD1C3A}</a:tableStyleId>
              </a:tblPr>
              <a:tblGrid>
                <a:gridCol w="1800201">
                  <a:extLst>
                    <a:ext uri="{9D8B030D-6E8A-4147-A177-3AD203B41FA5}">
                      <a16:colId xmlns:a16="http://schemas.microsoft.com/office/drawing/2014/main" xmlns="" val="20000"/>
                    </a:ext>
                  </a:extLst>
                </a:gridCol>
                <a:gridCol w="1656184">
                  <a:extLst>
                    <a:ext uri="{9D8B030D-6E8A-4147-A177-3AD203B41FA5}">
                      <a16:colId xmlns:a16="http://schemas.microsoft.com/office/drawing/2014/main" xmlns="" val="20001"/>
                    </a:ext>
                  </a:extLst>
                </a:gridCol>
                <a:gridCol w="2808312">
                  <a:extLst>
                    <a:ext uri="{9D8B030D-6E8A-4147-A177-3AD203B41FA5}">
                      <a16:colId xmlns:a16="http://schemas.microsoft.com/office/drawing/2014/main" xmlns="" val="20002"/>
                    </a:ext>
                  </a:extLst>
                </a:gridCol>
                <a:gridCol w="1008112">
                  <a:extLst>
                    <a:ext uri="{9D8B030D-6E8A-4147-A177-3AD203B41FA5}">
                      <a16:colId xmlns:a16="http://schemas.microsoft.com/office/drawing/2014/main" xmlns="" val="20003"/>
                    </a:ext>
                  </a:extLst>
                </a:gridCol>
                <a:gridCol w="1368152">
                  <a:extLst>
                    <a:ext uri="{9D8B030D-6E8A-4147-A177-3AD203B41FA5}">
                      <a16:colId xmlns:a16="http://schemas.microsoft.com/office/drawing/2014/main" xmlns="" val="20004"/>
                    </a:ext>
                  </a:extLst>
                </a:gridCol>
              </a:tblGrid>
              <a:tr h="450625">
                <a:tc gridSpan="5">
                  <a:txBody>
                    <a:bodyPr/>
                    <a:lstStyle/>
                    <a:p>
                      <a:pPr algn="l"/>
                      <a:r>
                        <a:rPr lang="en-ZA" sz="1200" dirty="0">
                          <a:solidFill>
                            <a:schemeClr val="tx1"/>
                          </a:solidFill>
                          <a:latin typeface="Arial" panose="020B0604020202020204" pitchFamily="34" charset="0"/>
                          <a:cs typeface="Arial" panose="020B0604020202020204" pitchFamily="34" charset="0"/>
                        </a:rPr>
                        <a:t>PROGRAMME PURPOSE: </a:t>
                      </a:r>
                      <a:r>
                        <a:rPr lang="en-GB" sz="1200" dirty="0">
                          <a:solidFill>
                            <a:schemeClr val="tx1"/>
                          </a:solidFill>
                          <a:latin typeface="Arial" panose="020B0604020202020204" pitchFamily="34" charset="0"/>
                          <a:cs typeface="Arial" panose="020B0604020202020204" pitchFamily="34" charset="0"/>
                        </a:rPr>
                        <a:t>Ensure alignment between South Africa’s foreign policy and international activities in the field of ICT. </a:t>
                      </a:r>
                      <a:endParaRPr lang="en-ZA"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3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3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3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3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952125807"/>
                  </a:ext>
                </a:extLst>
              </a:tr>
              <a:tr h="450625">
                <a:tc>
                  <a:txBody>
                    <a:bodyPr/>
                    <a:lstStyle/>
                    <a:p>
                      <a:pPr algn="ctr"/>
                      <a:r>
                        <a:rPr lang="en-ZA" sz="1200" b="1" dirty="0">
                          <a:solidFill>
                            <a:schemeClr val="tx1"/>
                          </a:solidFill>
                          <a:latin typeface="Arial" panose="020B0604020202020204" pitchFamily="34" charset="0"/>
                          <a:cs typeface="Arial" panose="020B0604020202020204" pitchFamily="34" charset="0"/>
                        </a:rPr>
                        <a:t>Annual</a:t>
                      </a:r>
                      <a:r>
                        <a:rPr lang="en-ZA" sz="1200" b="1" baseline="0" dirty="0">
                          <a:solidFill>
                            <a:schemeClr val="tx1"/>
                          </a:solidFill>
                          <a:latin typeface="Arial" panose="020B0604020202020204" pitchFamily="34" charset="0"/>
                          <a:cs typeface="Arial" panose="020B0604020202020204" pitchFamily="34" charset="0"/>
                        </a:rPr>
                        <a:t> </a:t>
                      </a:r>
                      <a:r>
                        <a:rPr lang="en-ZA" sz="1200" b="1" dirty="0">
                          <a:solidFill>
                            <a:schemeClr val="tx1"/>
                          </a:solidFill>
                          <a:latin typeface="Arial" panose="020B0604020202020204" pitchFamily="34" charset="0"/>
                          <a:cs typeface="Arial" panose="020B0604020202020204" pitchFamily="34" charset="0"/>
                        </a:rPr>
                        <a:t>Target </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Quarterly Target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200" b="1" dirty="0">
                          <a:solidFill>
                            <a:schemeClr val="tx1"/>
                          </a:solidFill>
                          <a:latin typeface="Arial" panose="020B0604020202020204" pitchFamily="34" charset="0"/>
                          <a:cs typeface="Arial" panose="020B0604020202020204" pitchFamily="34" charset="0"/>
                        </a:rPr>
                        <a:t>Actual Performance</a:t>
                      </a:r>
                    </a:p>
                    <a:p>
                      <a:pPr algn="ctr"/>
                      <a:endParaRPr lang="en-ZA"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Status</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Explanation of Variance</a:t>
                      </a:r>
                    </a:p>
                  </a:txBody>
                  <a:tcPr/>
                </a:tc>
                <a:extLst>
                  <a:ext uri="{0D108BD9-81ED-4DB2-BD59-A6C34878D82A}">
                    <a16:rowId xmlns:a16="http://schemas.microsoft.com/office/drawing/2014/main" xmlns="" val="10000"/>
                  </a:ext>
                </a:extLst>
              </a:tr>
              <a:tr h="269240">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BRICS Institute for Future Networks establishment coordinated</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Drafting of a designation of the BRICS Institute for Future Networks facilitate</a:t>
                      </a:r>
                    </a:p>
                  </a:txBody>
                  <a:tcPr marL="25400" marR="25400" marT="25400" marB="25400"/>
                </a:tc>
                <a:tc>
                  <a:txBody>
                    <a:bodyPr/>
                    <a:lstStyle/>
                    <a:p>
                      <a:pPr>
                        <a:lnSpc>
                          <a:spcPct val="107000"/>
                        </a:lnSpc>
                        <a:spcAft>
                          <a:spcPts val="0"/>
                        </a:spcAft>
                      </a:pP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Legal instrument drafted. Inputs received from MERAKA (CSIR). </a:t>
                      </a:r>
                    </a:p>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p>
                  </a:txBody>
                  <a:tcPr marL="25400" marR="25400" marT="25400" marB="25400"/>
                </a:tc>
                <a:tc rowSpan="2">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Achieved </a:t>
                      </a:r>
                      <a:endParaRPr kumimoji="0" lang="en-ZA"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solidFill>
                      <a:srgbClr val="00FF00"/>
                    </a:solidFill>
                  </a:tcPr>
                </a:tc>
                <a:tc row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200" b="0" i="0" dirty="0">
                          <a:latin typeface="Arial" panose="020B0604020202020204" pitchFamily="34" charset="0"/>
                          <a:cs typeface="Arial" panose="020B0604020202020204" pitchFamily="34" charset="0"/>
                        </a:rPr>
                        <a:t>N/A</a:t>
                      </a:r>
                      <a:endParaRPr lang="en-ZA" sz="1200" b="0"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1"/>
                  </a:ext>
                </a:extLst>
              </a:tr>
              <a:tr h="81534">
                <a:tc rowSpan="2">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2 Partnership agreements, focusing on the Digital Economy, signed, and implementation monitored</a:t>
                      </a:r>
                    </a:p>
                  </a:txBody>
                  <a:tcPr marL="25400" marR="25400" marT="25400" marB="25400"/>
                </a:tc>
                <a:tc rowSpan="2">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Relevant Partners identified</a:t>
                      </a:r>
                    </a:p>
                  </a:txBody>
                  <a:tcPr marL="25400" marR="25400" marT="25400" marB="25400"/>
                </a:tc>
                <a:tc rowSpan="2">
                  <a:txBody>
                    <a:bodyPr/>
                    <a:lstStyle/>
                    <a:p>
                      <a:pPr>
                        <a:lnSpc>
                          <a:spcPct val="107000"/>
                        </a:lnSpc>
                        <a:spcAft>
                          <a:spcPts val="0"/>
                        </a:spcAft>
                      </a:pP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relevant Partners have been identified. </a:t>
                      </a:r>
                    </a:p>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p>
                  </a:txBody>
                  <a:tcPr marL="25400" marR="25400" marT="25400" marB="25400"/>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2066749118"/>
                  </a:ext>
                </a:extLst>
              </a:tr>
              <a:tr h="613283">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Achieved </a:t>
                      </a:r>
                      <a:endParaRPr kumimoji="0" lang="en-ZA"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ZA"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solidFill>
                      <a:srgbClr val="00FF00"/>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200" b="0" i="0" dirty="0">
                          <a:latin typeface="Arial" panose="020B0604020202020204" pitchFamily="34" charset="0"/>
                          <a:cs typeface="Arial" panose="020B0604020202020204" pitchFamily="34" charset="0"/>
                        </a:rPr>
                        <a:t>N/A</a:t>
                      </a:r>
                      <a:endParaRPr lang="en-ZA" sz="1200" b="0"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418736598"/>
                  </a:ext>
                </a:extLst>
              </a:tr>
            </a:tbl>
          </a:graphicData>
        </a:graphic>
      </p:graphicFrame>
      <p:sp>
        <p:nvSpPr>
          <p:cNvPr id="9" name="Rectangle 8"/>
          <p:cNvSpPr/>
          <p:nvPr/>
        </p:nvSpPr>
        <p:spPr>
          <a:xfrm>
            <a:off x="2843808" y="44624"/>
            <a:ext cx="4896544" cy="769441"/>
          </a:xfrm>
          <a:prstGeom prst="rect">
            <a:avLst/>
          </a:prstGeom>
        </p:spPr>
        <p:txBody>
          <a:bodyPr wrap="square">
            <a:spAutoFit/>
          </a:bodyPr>
          <a:lstStyle/>
          <a:p>
            <a:pPr lvl="0" algn="ctr" eaLnBrk="0" hangingPunct="0">
              <a:defRPr/>
            </a:pPr>
            <a:r>
              <a:rPr lang="en-US" sz="2200" b="1" dirty="0">
                <a:solidFill>
                  <a:srgbClr val="FF0000"/>
                </a:solidFill>
                <a:latin typeface="Arial" panose="020B0604020202020204" pitchFamily="34" charset="0"/>
                <a:cs typeface="Arial" panose="020B0604020202020204" pitchFamily="34" charset="0"/>
              </a:rPr>
              <a:t>ICT INTERNATIONAL RELATIONS &amp; AFFAIRS (2)</a:t>
            </a:r>
          </a:p>
        </p:txBody>
      </p:sp>
      <p:pic>
        <p:nvPicPr>
          <p:cNvPr id="12" name="Picture 11">
            <a:extLst>
              <a:ext uri="{FF2B5EF4-FFF2-40B4-BE49-F238E27FC236}">
                <a16:creationId xmlns:a16="http://schemas.microsoft.com/office/drawing/2014/main" xmlns="" id="{A8E2C267-F2DB-422D-8549-705E434B756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pic>
        <p:nvPicPr>
          <p:cNvPr id="14" name="Picture 13">
            <a:extLst>
              <a:ext uri="{FF2B5EF4-FFF2-40B4-BE49-F238E27FC236}">
                <a16:creationId xmlns:a16="http://schemas.microsoft.com/office/drawing/2014/main" xmlns="" id="{6A3C38D1-64C1-4449-BABB-489D79755D34}"/>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6" name="Footer Placeholder 5">
            <a:extLst>
              <a:ext uri="{FF2B5EF4-FFF2-40B4-BE49-F238E27FC236}">
                <a16:creationId xmlns:a16="http://schemas.microsoft.com/office/drawing/2014/main" xmlns="" id="{13AADD0C-4AD1-4F01-B785-CE55E2D20247}"/>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13925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12</a:t>
            </a:fld>
            <a:endParaRPr lang="en-US" dirty="0"/>
          </a:p>
        </p:txBody>
      </p:sp>
      <p:sp>
        <p:nvSpPr>
          <p:cNvPr id="12" name="Rectangle 11"/>
          <p:cNvSpPr/>
          <p:nvPr/>
        </p:nvSpPr>
        <p:spPr>
          <a:xfrm>
            <a:off x="2871469" y="116632"/>
            <a:ext cx="5112568" cy="707886"/>
          </a:xfrm>
          <a:prstGeom prst="rect">
            <a:avLst/>
          </a:prstGeom>
        </p:spPr>
        <p:txBody>
          <a:bodyPr wrap="square">
            <a:spAutoFit/>
          </a:bodyPr>
          <a:lstStyle/>
          <a:p>
            <a:pPr lvl="0" algn="ctr" eaLnBrk="0" hangingPunct="0">
              <a:defRPr/>
            </a:pPr>
            <a:r>
              <a:rPr lang="en-ZA" sz="1800" b="1" dirty="0">
                <a:solidFill>
                  <a:srgbClr val="FF0000"/>
                </a:solidFill>
                <a:effectLst/>
                <a:latin typeface="Arial" panose="020B0604020202020204" pitchFamily="34" charset="0"/>
                <a:ea typeface="Calibri" panose="020F0502020204030204" pitchFamily="34" charset="0"/>
              </a:rPr>
              <a:t>ICT POLICY DEVELOPMENT AND RESEARCH </a:t>
            </a:r>
            <a:r>
              <a:rPr lang="en-ZA" sz="2200" dirty="0">
                <a:solidFill>
                  <a:srgbClr val="FF0000"/>
                </a:solidFill>
              </a:rPr>
              <a:t>(1)</a:t>
            </a:r>
          </a:p>
        </p:txBody>
      </p:sp>
      <p:graphicFrame>
        <p:nvGraphicFramePr>
          <p:cNvPr id="15" name="Table 14"/>
          <p:cNvGraphicFramePr>
            <a:graphicFrameLocks noGrp="1"/>
          </p:cNvGraphicFramePr>
          <p:nvPr>
            <p:extLst>
              <p:ext uri="{D42A27DB-BD31-4B8C-83A1-F6EECF244321}">
                <p14:modId xmlns:p14="http://schemas.microsoft.com/office/powerpoint/2010/main" xmlns="" val="892304939"/>
              </p:ext>
            </p:extLst>
          </p:nvPr>
        </p:nvGraphicFramePr>
        <p:xfrm>
          <a:off x="147068" y="1316931"/>
          <a:ext cx="8745412" cy="4980940"/>
        </p:xfrm>
        <a:graphic>
          <a:graphicData uri="http://schemas.openxmlformats.org/drawingml/2006/table">
            <a:tbl>
              <a:tblPr firstRow="1" bandRow="1">
                <a:tableStyleId>{5C22544A-7EE6-4342-B048-85BDC9FD1C3A}</a:tableStyleId>
              </a:tblPr>
              <a:tblGrid>
                <a:gridCol w="1760636">
                  <a:extLst>
                    <a:ext uri="{9D8B030D-6E8A-4147-A177-3AD203B41FA5}">
                      <a16:colId xmlns:a16="http://schemas.microsoft.com/office/drawing/2014/main" xmlns="" val="20000"/>
                    </a:ext>
                  </a:extLst>
                </a:gridCol>
                <a:gridCol w="1656184">
                  <a:extLst>
                    <a:ext uri="{9D8B030D-6E8A-4147-A177-3AD203B41FA5}">
                      <a16:colId xmlns:a16="http://schemas.microsoft.com/office/drawing/2014/main" xmlns="" val="20001"/>
                    </a:ext>
                  </a:extLst>
                </a:gridCol>
                <a:gridCol w="1656184">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gridCol w="2808312">
                  <a:extLst>
                    <a:ext uri="{9D8B030D-6E8A-4147-A177-3AD203B41FA5}">
                      <a16:colId xmlns:a16="http://schemas.microsoft.com/office/drawing/2014/main" xmlns="" val="20004"/>
                    </a:ext>
                  </a:extLst>
                </a:gridCol>
              </a:tblGrid>
              <a:tr h="0">
                <a:tc gridSpan="5">
                  <a:txBody>
                    <a:bodyPr/>
                    <a:lstStyle/>
                    <a:p>
                      <a:pPr algn="l"/>
                      <a:r>
                        <a:rPr lang="en-ZA" sz="1200" b="1" dirty="0">
                          <a:solidFill>
                            <a:schemeClr val="tx1"/>
                          </a:solidFill>
                          <a:latin typeface="Arial" panose="020B0604020202020204" pitchFamily="34" charset="0"/>
                          <a:cs typeface="Arial" panose="020B0604020202020204" pitchFamily="34" charset="0"/>
                        </a:rPr>
                        <a:t>PROGRAMME PURPOSE: </a:t>
                      </a:r>
                      <a:r>
                        <a:rPr lang="en-GB" sz="1200" b="1" i="0" u="none" strike="noStrike" kern="1200" baseline="0" dirty="0">
                          <a:solidFill>
                            <a:schemeClr val="tx1"/>
                          </a:solidFill>
                          <a:latin typeface="Arial" panose="020B0604020202020204" pitchFamily="34" charset="0"/>
                          <a:ea typeface="+mn-ea"/>
                          <a:cs typeface="Arial" panose="020B0604020202020204" pitchFamily="34" charset="0"/>
                        </a:rPr>
                        <a:t>Develop ICT policies and legislation that support the development of an ICT sector that creates favourable conditions for accelerated and shared economic growth. Develop strategies that increase the adoption and use of ICT by the majority of South Africans to bridge the digital divide. </a:t>
                      </a:r>
                      <a:endParaRPr lang="en-ZA" sz="1200" b="1"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6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6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6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233886730"/>
                  </a:ext>
                </a:extLst>
              </a:tr>
              <a:tr h="0">
                <a:tc>
                  <a:txBody>
                    <a:bodyPr/>
                    <a:lstStyle/>
                    <a:p>
                      <a:pPr algn="ctr"/>
                      <a:r>
                        <a:rPr lang="en-ZA" sz="1200" b="1" dirty="0">
                          <a:solidFill>
                            <a:schemeClr val="tx1"/>
                          </a:solidFill>
                          <a:latin typeface="Arial" panose="020B0604020202020204" pitchFamily="34" charset="0"/>
                          <a:cs typeface="Arial" panose="020B0604020202020204" pitchFamily="34" charset="0"/>
                        </a:rPr>
                        <a:t>Annual</a:t>
                      </a:r>
                      <a:r>
                        <a:rPr lang="en-ZA" sz="1200" b="1" baseline="0" dirty="0">
                          <a:solidFill>
                            <a:schemeClr val="tx1"/>
                          </a:solidFill>
                          <a:latin typeface="Arial" panose="020B0604020202020204" pitchFamily="34" charset="0"/>
                          <a:cs typeface="Arial" panose="020B0604020202020204" pitchFamily="34" charset="0"/>
                        </a:rPr>
                        <a:t> </a:t>
                      </a:r>
                      <a:r>
                        <a:rPr lang="en-ZA" sz="1200" b="1" dirty="0">
                          <a:solidFill>
                            <a:schemeClr val="tx1"/>
                          </a:solidFill>
                          <a:latin typeface="Arial" panose="020B0604020202020204" pitchFamily="34" charset="0"/>
                          <a:cs typeface="Arial" panose="020B0604020202020204" pitchFamily="34" charset="0"/>
                        </a:rPr>
                        <a:t>Target </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Quarterly Target</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Actual Performance</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Status</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Explanation of Variance</a:t>
                      </a:r>
                    </a:p>
                  </a:txBody>
                  <a:tcPr/>
                </a:tc>
                <a:extLst>
                  <a:ext uri="{0D108BD9-81ED-4DB2-BD59-A6C34878D82A}">
                    <a16:rowId xmlns:a16="http://schemas.microsoft.com/office/drawing/2014/main" xmlns="" val="10000"/>
                  </a:ext>
                </a:extLst>
              </a:tr>
              <a:tr h="0">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South African Broadcasting Corporation SOC Ltd Bill submitted to Cabinet for approval to introduce to Parliament</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Public consultation conducted on draft South African Broadcasting Corporation SOC Ltd Bill</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None</a:t>
                      </a:r>
                    </a:p>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Not </a:t>
                      </a: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Achieved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solidFill>
                      <a:srgbClr val="FF0000"/>
                    </a:solidFill>
                  </a:tcPr>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The Bill was not submitted to Cabinet for public consultation approval, due to COVID-19 related priorities – which impacted on the public consultation.</a:t>
                      </a:r>
                    </a:p>
                    <a:p>
                      <a:pPr>
                        <a:lnSpc>
                          <a:spcPct val="107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extLst>
                  <a:ext uri="{0D108BD9-81ED-4DB2-BD59-A6C34878D82A}">
                    <a16:rowId xmlns:a16="http://schemas.microsoft.com/office/drawing/2014/main" xmlns="" val="10001"/>
                  </a:ext>
                </a:extLst>
              </a:tr>
              <a:tr h="0">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Data &amp; Cloud Policy submitted to Cabinet for approval</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Draft Data &amp; Cloud Policy submitted to Cabinet for public consultations approval</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Policy amended with inputs from key stakeholder departments. Draft SEIAS submitted to DPME and feedback received for further amendments.</a:t>
                      </a:r>
                    </a:p>
                  </a:txBody>
                  <a:tcPr marL="25400" marR="25400" marT="25400" marB="25400"/>
                </a:tc>
                <a:tc>
                  <a:txBody>
                    <a:bodyPr/>
                    <a:lstStyle/>
                    <a:p>
                      <a:pPr>
                        <a:lnSpc>
                          <a:spcPct val="107000"/>
                        </a:lnSpc>
                        <a:spcAft>
                          <a:spcPts val="0"/>
                        </a:spcAft>
                      </a:pP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Not Achieved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solidFill>
                      <a:srgbClr val="FF0000"/>
                    </a:solidFill>
                  </a:tcPr>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Key stakeholders did not timeously respond due to COVID-19 lockdown which affected accessibility</a:t>
                      </a:r>
                    </a:p>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DPME also took longer than expected to provided feedback to DCDT on the SEIAS</a:t>
                      </a:r>
                    </a:p>
                    <a:p>
                      <a:pPr>
                        <a:lnSpc>
                          <a:spcPct val="107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Cluster and Cabinet submission is being expedited in </a:t>
                      </a:r>
                      <a:r>
                        <a:rPr lang="en-ZA" sz="1200" dirty="0">
                          <a:effectLst/>
                          <a:latin typeface="Arial" panose="020B0604020202020204" pitchFamily="34" charset="0"/>
                          <a:ea typeface="Calibri" panose="020F0502020204030204" pitchFamily="34" charset="0"/>
                          <a:cs typeface="Arial" panose="020B0604020202020204" pitchFamily="34" charset="0"/>
                        </a:rPr>
                        <a:t>Q2</a:t>
                      </a:r>
                    </a:p>
                  </a:txBody>
                  <a:tcPr marL="25400" marR="25400" marT="25400" marB="25400"/>
                </a:tc>
                <a:extLst>
                  <a:ext uri="{0D108BD9-81ED-4DB2-BD59-A6C34878D82A}">
                    <a16:rowId xmlns:a16="http://schemas.microsoft.com/office/drawing/2014/main" xmlns="" val="396924764"/>
                  </a:ext>
                </a:extLst>
              </a:tr>
              <a:tr h="0">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Digital Economy Masterplan developed, and implementation facilitated </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Draft Digital Economy Masterplan developed</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Draft Digital Economy Masterplan developed</a:t>
                      </a:r>
                    </a:p>
                  </a:txBody>
                  <a:tcPr marL="25400" marR="25400" marT="25400" marB="25400"/>
                </a:tc>
                <a:tc>
                  <a:txBody>
                    <a:bodyPr/>
                    <a:lstStyle/>
                    <a:p>
                      <a:pPr>
                        <a:lnSpc>
                          <a:spcPct val="107000"/>
                        </a:lnSpc>
                        <a:spcAft>
                          <a:spcPts val="0"/>
                        </a:spcAft>
                      </a:pP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Achieved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solidFill>
                      <a:srgbClr val="00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dirty="0">
                          <a:latin typeface="Arial" panose="020B0604020202020204" pitchFamily="34" charset="0"/>
                          <a:cs typeface="Arial" panose="020B0604020202020204" pitchFamily="34" charset="0"/>
                        </a:rPr>
                        <a:t>N/A</a:t>
                      </a:r>
                      <a:endParaRPr lang="en-ZA" sz="1200" b="0"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863867227"/>
                  </a:ext>
                </a:extLst>
              </a:tr>
            </a:tbl>
          </a:graphicData>
        </a:graphic>
      </p:graphicFrame>
      <p:pic>
        <p:nvPicPr>
          <p:cNvPr id="14" name="Picture 13">
            <a:extLst>
              <a:ext uri="{FF2B5EF4-FFF2-40B4-BE49-F238E27FC236}">
                <a16:creationId xmlns:a16="http://schemas.microsoft.com/office/drawing/2014/main" xmlns="" id="{25CF817F-D4F7-4A31-BF45-194F028F951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cxnSp>
        <p:nvCxnSpPr>
          <p:cNvPr id="16" name="Straight Connector 15">
            <a:extLst>
              <a:ext uri="{FF2B5EF4-FFF2-40B4-BE49-F238E27FC236}">
                <a16:creationId xmlns:a16="http://schemas.microsoft.com/office/drawing/2014/main" xmlns="" id="{BB76EB82-90B1-4989-85A0-81DD022B1968}"/>
              </a:ext>
            </a:extLst>
          </p:cNvPr>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 name="Picture 16">
            <a:extLst>
              <a:ext uri="{FF2B5EF4-FFF2-40B4-BE49-F238E27FC236}">
                <a16:creationId xmlns:a16="http://schemas.microsoft.com/office/drawing/2014/main" xmlns="" id="{607DEDD8-1FC4-46C3-9EF1-E7DBB2C9F5AB}"/>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8" name="Footer Placeholder 5">
            <a:extLst>
              <a:ext uri="{FF2B5EF4-FFF2-40B4-BE49-F238E27FC236}">
                <a16:creationId xmlns:a16="http://schemas.microsoft.com/office/drawing/2014/main" xmlns="" id="{174C9B34-7E63-4F86-BD6B-E4FB62C21961}"/>
              </a:ext>
            </a:extLst>
          </p:cNvPr>
          <p:cNvSpPr>
            <a:spLocks noGrp="1"/>
          </p:cNvSpPr>
          <p:nvPr>
            <p:ph type="ftr" sz="quarter" idx="11"/>
          </p:nvPr>
        </p:nvSpPr>
        <p:spPr>
          <a:xfrm>
            <a:off x="68841" y="657533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498951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13</a:t>
            </a:fld>
            <a:endParaRPr lang="en-US" dirty="0"/>
          </a:p>
        </p:txBody>
      </p:sp>
      <p:sp>
        <p:nvSpPr>
          <p:cNvPr id="12" name="Rectangle 11"/>
          <p:cNvSpPr/>
          <p:nvPr/>
        </p:nvSpPr>
        <p:spPr>
          <a:xfrm>
            <a:off x="2871469" y="116632"/>
            <a:ext cx="5112568" cy="707886"/>
          </a:xfrm>
          <a:prstGeom prst="rect">
            <a:avLst/>
          </a:prstGeom>
        </p:spPr>
        <p:txBody>
          <a:bodyPr wrap="square">
            <a:spAutoFit/>
          </a:bodyPr>
          <a:lstStyle/>
          <a:p>
            <a:pPr lvl="0" algn="ctr" eaLnBrk="0" hangingPunct="0">
              <a:defRPr/>
            </a:pPr>
            <a:r>
              <a:rPr lang="en-ZA" sz="1800" b="1" dirty="0">
                <a:solidFill>
                  <a:srgbClr val="FF0000"/>
                </a:solidFill>
                <a:effectLst/>
                <a:latin typeface="Arial" panose="020B0604020202020204" pitchFamily="34" charset="0"/>
                <a:ea typeface="Calibri" panose="020F0502020204030204" pitchFamily="34" charset="0"/>
              </a:rPr>
              <a:t>ICT POLICY DEVELOPMENT AND RESEARCH </a:t>
            </a:r>
            <a:r>
              <a:rPr lang="en-ZA" sz="2200" dirty="0">
                <a:solidFill>
                  <a:srgbClr val="FF0000"/>
                </a:solidFill>
              </a:rPr>
              <a:t>(2)</a:t>
            </a:r>
          </a:p>
        </p:txBody>
      </p:sp>
      <p:graphicFrame>
        <p:nvGraphicFramePr>
          <p:cNvPr id="15" name="Table 14"/>
          <p:cNvGraphicFramePr>
            <a:graphicFrameLocks noGrp="1"/>
          </p:cNvGraphicFramePr>
          <p:nvPr>
            <p:extLst>
              <p:ext uri="{D42A27DB-BD31-4B8C-83A1-F6EECF244321}">
                <p14:modId xmlns:p14="http://schemas.microsoft.com/office/powerpoint/2010/main" xmlns="" val="3401222685"/>
              </p:ext>
            </p:extLst>
          </p:nvPr>
        </p:nvGraphicFramePr>
        <p:xfrm>
          <a:off x="147068" y="1316931"/>
          <a:ext cx="8745412" cy="4576699"/>
        </p:xfrm>
        <a:graphic>
          <a:graphicData uri="http://schemas.openxmlformats.org/drawingml/2006/table">
            <a:tbl>
              <a:tblPr firstRow="1" bandRow="1">
                <a:tableStyleId>{5C22544A-7EE6-4342-B048-85BDC9FD1C3A}</a:tableStyleId>
              </a:tblPr>
              <a:tblGrid>
                <a:gridCol w="1760636">
                  <a:extLst>
                    <a:ext uri="{9D8B030D-6E8A-4147-A177-3AD203B41FA5}">
                      <a16:colId xmlns:a16="http://schemas.microsoft.com/office/drawing/2014/main" xmlns="" val="20000"/>
                    </a:ext>
                  </a:extLst>
                </a:gridCol>
                <a:gridCol w="1656184">
                  <a:extLst>
                    <a:ext uri="{9D8B030D-6E8A-4147-A177-3AD203B41FA5}">
                      <a16:colId xmlns:a16="http://schemas.microsoft.com/office/drawing/2014/main" xmlns="" val="20001"/>
                    </a:ext>
                  </a:extLst>
                </a:gridCol>
                <a:gridCol w="2880320">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gridCol w="1584176">
                  <a:extLst>
                    <a:ext uri="{9D8B030D-6E8A-4147-A177-3AD203B41FA5}">
                      <a16:colId xmlns:a16="http://schemas.microsoft.com/office/drawing/2014/main" xmlns="" val="20004"/>
                    </a:ext>
                  </a:extLst>
                </a:gridCol>
              </a:tblGrid>
              <a:tr h="0">
                <a:tc gridSpan="5">
                  <a:txBody>
                    <a:bodyPr/>
                    <a:lstStyle/>
                    <a:p>
                      <a:pPr algn="l"/>
                      <a:r>
                        <a:rPr lang="en-ZA" sz="1200" b="1" dirty="0">
                          <a:solidFill>
                            <a:schemeClr val="tx1"/>
                          </a:solidFill>
                          <a:latin typeface="Arial" panose="020B0604020202020204" pitchFamily="34" charset="0"/>
                          <a:cs typeface="Arial" panose="020B0604020202020204" pitchFamily="34" charset="0"/>
                        </a:rPr>
                        <a:t>Programme Purpose: </a:t>
                      </a:r>
                      <a:r>
                        <a:rPr lang="en-GB" sz="1200" b="1" i="0" u="none" strike="noStrike" kern="1200" baseline="0" dirty="0">
                          <a:solidFill>
                            <a:schemeClr val="tx1"/>
                          </a:solidFill>
                          <a:latin typeface="Arial" panose="020B0604020202020204" pitchFamily="34" charset="0"/>
                          <a:ea typeface="+mn-ea"/>
                          <a:cs typeface="Arial" panose="020B0604020202020204" pitchFamily="34" charset="0"/>
                        </a:rPr>
                        <a:t>Develop ICT policies and legislation that support the development of an ICT sector that creates favourable conditions for accelerated and shared economic growth. Develop strategies that increase the adoption and use of ICT by the majority of South Africans to bridge the digital divide. </a:t>
                      </a:r>
                      <a:endParaRPr lang="en-ZA" sz="1200" b="1"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6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6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6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233886730"/>
                  </a:ext>
                </a:extLst>
              </a:tr>
              <a:tr h="0">
                <a:tc>
                  <a:txBody>
                    <a:bodyPr/>
                    <a:lstStyle/>
                    <a:p>
                      <a:pPr algn="ctr"/>
                      <a:r>
                        <a:rPr lang="en-ZA" sz="1200" b="1" dirty="0">
                          <a:solidFill>
                            <a:schemeClr val="tx1"/>
                          </a:solidFill>
                          <a:latin typeface="Arial" panose="020B0604020202020204" pitchFamily="34" charset="0"/>
                          <a:cs typeface="Arial" panose="020B0604020202020204" pitchFamily="34" charset="0"/>
                        </a:rPr>
                        <a:t>Annual</a:t>
                      </a:r>
                      <a:r>
                        <a:rPr lang="en-ZA" sz="1200" b="1" baseline="0" dirty="0">
                          <a:solidFill>
                            <a:schemeClr val="tx1"/>
                          </a:solidFill>
                          <a:latin typeface="Arial" panose="020B0604020202020204" pitchFamily="34" charset="0"/>
                          <a:cs typeface="Arial" panose="020B0604020202020204" pitchFamily="34" charset="0"/>
                        </a:rPr>
                        <a:t> </a:t>
                      </a:r>
                      <a:r>
                        <a:rPr lang="en-ZA" sz="1200" b="1" dirty="0">
                          <a:solidFill>
                            <a:schemeClr val="tx1"/>
                          </a:solidFill>
                          <a:latin typeface="Arial" panose="020B0604020202020204" pitchFamily="34" charset="0"/>
                          <a:cs typeface="Arial" panose="020B0604020202020204" pitchFamily="34" charset="0"/>
                        </a:rPr>
                        <a:t>Target </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Quarterly Target</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Actual Performance</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Status</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Explanation of Variance</a:t>
                      </a:r>
                    </a:p>
                  </a:txBody>
                  <a:tcPr/>
                </a:tc>
                <a:extLst>
                  <a:ext uri="{0D108BD9-81ED-4DB2-BD59-A6C34878D82A}">
                    <a16:rowId xmlns:a16="http://schemas.microsoft.com/office/drawing/2014/main" xmlns="" val="10000"/>
                  </a:ext>
                </a:extLst>
              </a:tr>
              <a:tr h="0">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Digital Economy Masterplan developed, and implementation facilitated </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Draft Digital Economy Masterplan developed</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Draft Digital Economy Masterplan developed</a:t>
                      </a:r>
                    </a:p>
                  </a:txBody>
                  <a:tcPr marL="25400" marR="25400" marT="25400" marB="25400"/>
                </a:tc>
                <a:tc>
                  <a:txBody>
                    <a:bodyPr/>
                    <a:lstStyle/>
                    <a:p>
                      <a:pPr>
                        <a:lnSpc>
                          <a:spcPct val="107000"/>
                        </a:lnSpc>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Achieved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solidFill>
                      <a:srgbClr val="00FF00"/>
                    </a:solidFill>
                  </a:tcPr>
                </a:tc>
                <a:tc>
                  <a:txBody>
                    <a:bodyPr/>
                    <a:lstStyle/>
                    <a:p>
                      <a:pPr>
                        <a:lnSpc>
                          <a:spcPct val="107000"/>
                        </a:lnSpc>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N/A</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extLst>
                  <a:ext uri="{0D108BD9-81ED-4DB2-BD59-A6C34878D82A}">
                    <a16:rowId xmlns:a16="http://schemas.microsoft.com/office/drawing/2014/main" xmlns="" val="10001"/>
                  </a:ext>
                </a:extLst>
              </a:tr>
              <a:tr h="0">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Implementation of PC4IR Report facilitated and monitored</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4IR PMO capacitated to facilitate implementation of PC4IR Report</a:t>
                      </a:r>
                    </a:p>
                  </a:txBody>
                  <a:tcPr marL="25400" marR="25400" marT="25400" marB="25400"/>
                </a:tc>
                <a:tc>
                  <a:txBody>
                    <a:bodyPr/>
                    <a:lstStyle/>
                    <a:p>
                      <a:pPr>
                        <a:lnSpc>
                          <a:spcPct val="107000"/>
                        </a:lnSpc>
                        <a:spcAft>
                          <a:spcPts val="800"/>
                        </a:spcAft>
                      </a:pPr>
                      <a:r>
                        <a:rPr lang="en-ZA" sz="1200" dirty="0">
                          <a:effectLst/>
                          <a:latin typeface="Arial" panose="020B0604020202020204" pitchFamily="34" charset="0"/>
                          <a:ea typeface="Calibri" panose="020F0502020204030204" pitchFamily="34" charset="0"/>
                          <a:cs typeface="Arial" panose="020B0604020202020204" pitchFamily="34" charset="0"/>
                        </a:rPr>
                        <a:t>4IR PMO capacitated; 6 positions filled. </a:t>
                      </a:r>
                    </a:p>
                    <a:p>
                      <a:pPr>
                        <a:lnSpc>
                          <a:spcPct val="107000"/>
                        </a:lnSpc>
                        <a:spcAft>
                          <a:spcPts val="800"/>
                        </a:spcAft>
                      </a:pPr>
                      <a:r>
                        <a:rPr lang="en-ZA" sz="1200" dirty="0">
                          <a:effectLst/>
                          <a:highlight>
                            <a:srgbClr val="FFFF00"/>
                          </a:highligh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Partially Achieved </a:t>
                      </a:r>
                    </a:p>
                  </a:txBody>
                  <a:tcPr marL="25400" marR="25400" marT="25400" marB="25400">
                    <a:solidFill>
                      <a:srgbClr val="FFFF00"/>
                    </a:solidFill>
                  </a:tcPr>
                </a:tc>
                <a:tc>
                  <a:txBody>
                    <a:bodyPr/>
                    <a:lstStyle/>
                    <a:p>
                      <a:pPr>
                        <a:lnSpc>
                          <a:spcPct val="107000"/>
                        </a:lnSpc>
                        <a:spcAft>
                          <a:spcPts val="0"/>
                        </a:spcAft>
                      </a:pPr>
                      <a:r>
                        <a:rPr lang="en-ZA" sz="1200" kern="1200" dirty="0">
                          <a:solidFill>
                            <a:schemeClr val="dk1"/>
                          </a:solidFill>
                          <a:effectLst/>
                          <a:latin typeface="Arial" panose="020B0604020202020204" pitchFamily="34" charset="0"/>
                          <a:ea typeface="+mn-ea"/>
                          <a:cs typeface="Arial" panose="020B0604020202020204" pitchFamily="34" charset="0"/>
                        </a:rPr>
                        <a:t>Couldn’t fill in the remaining 4 positions due to lack of suitable candidates</a:t>
                      </a:r>
                    </a:p>
                    <a:p>
                      <a:pPr>
                        <a:lnSpc>
                          <a:spcPct val="107000"/>
                        </a:lnSpc>
                        <a:spcAft>
                          <a:spcPts val="0"/>
                        </a:spcAft>
                      </a:pPr>
                      <a:endParaRPr lang="en-ZA" sz="1200" kern="1200" dirty="0">
                        <a:solidFill>
                          <a:schemeClr val="dk1"/>
                        </a:solidFill>
                        <a:effectLst/>
                        <a:latin typeface="Arial" panose="020B0604020202020204" pitchFamily="34" charset="0"/>
                        <a:ea typeface="+mn-ea"/>
                        <a:cs typeface="Arial" panose="020B0604020202020204" pitchFamily="34" charset="0"/>
                      </a:endParaRPr>
                    </a:p>
                    <a:p>
                      <a:pPr>
                        <a:lnSpc>
                          <a:spcPct val="107000"/>
                        </a:lnSpc>
                        <a:spcAft>
                          <a:spcPts val="0"/>
                        </a:spcAft>
                      </a:pPr>
                      <a:r>
                        <a:rPr lang="en-GB" sz="1200" kern="1200" dirty="0">
                          <a:solidFill>
                            <a:schemeClr val="dk1"/>
                          </a:solidFill>
                          <a:effectLst/>
                          <a:latin typeface="Arial" panose="020B0604020202020204" pitchFamily="34" charset="0"/>
                          <a:ea typeface="+mn-ea"/>
                          <a:cs typeface="Arial" panose="020B0604020202020204" pitchFamily="34" charset="0"/>
                        </a:rPr>
                        <a:t>The 4 remaining positions have been re-advertised to widen the search</a:t>
                      </a:r>
                      <a:r>
                        <a:rPr lang="en-ZA" sz="1200" kern="1200" dirty="0">
                          <a:solidFill>
                            <a:schemeClr val="dk1"/>
                          </a:solidFill>
                          <a:effectLst/>
                          <a:latin typeface="Arial" panose="020B0604020202020204" pitchFamily="34" charset="0"/>
                          <a:ea typeface="+mn-ea"/>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extLst>
                  <a:ext uri="{0D108BD9-81ED-4DB2-BD59-A6C34878D82A}">
                    <a16:rowId xmlns:a16="http://schemas.microsoft.com/office/drawing/2014/main" xmlns="" val="396924764"/>
                  </a:ext>
                </a:extLst>
              </a:tr>
              <a:tr h="0">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ICT SMME Strategy revised, and its implementation facilitated</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Concept document on the market access for local IP &amp; innovation by SMMEs developed</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Concept document on the market access for local IP &amp; innovation by SMMEs developed</a:t>
                      </a:r>
                    </a:p>
                  </a:txBody>
                  <a:tcPr marL="25400" marR="25400" marT="25400" marB="25400"/>
                </a:tc>
                <a:tc>
                  <a:txBody>
                    <a:bodyPr/>
                    <a:lstStyle/>
                    <a:p>
                      <a:pPr>
                        <a:lnSpc>
                          <a:spcPct val="107000"/>
                        </a:lnSpc>
                        <a:spcAft>
                          <a:spcPts val="0"/>
                        </a:spcAft>
                      </a:pP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Achieved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solidFill>
                      <a:srgbClr val="00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dirty="0">
                          <a:latin typeface="Arial" panose="020B0604020202020204" pitchFamily="34" charset="0"/>
                          <a:cs typeface="Arial" panose="020B0604020202020204" pitchFamily="34" charset="0"/>
                        </a:rPr>
                        <a:t>N/A</a:t>
                      </a:r>
                      <a:endParaRPr lang="en-ZA" sz="1200" b="0"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863867227"/>
                  </a:ext>
                </a:extLst>
              </a:tr>
            </a:tbl>
          </a:graphicData>
        </a:graphic>
      </p:graphicFrame>
      <p:pic>
        <p:nvPicPr>
          <p:cNvPr id="14" name="Picture 13">
            <a:extLst>
              <a:ext uri="{FF2B5EF4-FFF2-40B4-BE49-F238E27FC236}">
                <a16:creationId xmlns:a16="http://schemas.microsoft.com/office/drawing/2014/main" xmlns="" id="{0120F10D-8467-47C5-8734-508339C83411}"/>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cxnSp>
        <p:nvCxnSpPr>
          <p:cNvPr id="16" name="Straight Connector 15">
            <a:extLst>
              <a:ext uri="{FF2B5EF4-FFF2-40B4-BE49-F238E27FC236}">
                <a16:creationId xmlns:a16="http://schemas.microsoft.com/office/drawing/2014/main" xmlns="" id="{74AB7749-9279-49F9-B12B-0D2EC08EFCC5}"/>
              </a:ext>
            </a:extLst>
          </p:cNvPr>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 name="Picture 16">
            <a:extLst>
              <a:ext uri="{FF2B5EF4-FFF2-40B4-BE49-F238E27FC236}">
                <a16:creationId xmlns:a16="http://schemas.microsoft.com/office/drawing/2014/main" xmlns="" id="{3BA72E5C-1908-4722-B4AF-1BBC6DC41A48}"/>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8" name="Footer Placeholder 5">
            <a:extLst>
              <a:ext uri="{FF2B5EF4-FFF2-40B4-BE49-F238E27FC236}">
                <a16:creationId xmlns:a16="http://schemas.microsoft.com/office/drawing/2014/main" xmlns="" id="{9929A341-599D-4B37-8311-DC973899B5FB}"/>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107714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14</a:t>
            </a:fld>
            <a:endParaRPr lang="en-US" dirty="0"/>
          </a:p>
        </p:txBody>
      </p:sp>
      <p:sp>
        <p:nvSpPr>
          <p:cNvPr id="12" name="Rectangle 11"/>
          <p:cNvSpPr/>
          <p:nvPr/>
        </p:nvSpPr>
        <p:spPr>
          <a:xfrm>
            <a:off x="2871469" y="116632"/>
            <a:ext cx="5112568" cy="769441"/>
          </a:xfrm>
          <a:prstGeom prst="rect">
            <a:avLst/>
          </a:prstGeom>
        </p:spPr>
        <p:txBody>
          <a:bodyPr wrap="square">
            <a:spAutoFit/>
          </a:bodyPr>
          <a:lstStyle/>
          <a:p>
            <a:pPr lvl="0" algn="ctr" eaLnBrk="0" hangingPunct="0">
              <a:defRPr/>
            </a:pPr>
            <a:r>
              <a:rPr lang="en-GB" sz="2200" dirty="0">
                <a:solidFill>
                  <a:srgbClr val="FF0000"/>
                </a:solidFill>
              </a:rPr>
              <a:t> ICT ENTERPRISE AND PUBLIC ENTITY OVERSIGHT </a:t>
            </a:r>
            <a:r>
              <a:rPr lang="en-ZA" sz="2200" dirty="0">
                <a:solidFill>
                  <a:srgbClr val="FF0000"/>
                </a:solidFill>
              </a:rPr>
              <a:t>(1)</a:t>
            </a:r>
          </a:p>
        </p:txBody>
      </p:sp>
      <p:graphicFrame>
        <p:nvGraphicFramePr>
          <p:cNvPr id="15" name="Table 14"/>
          <p:cNvGraphicFramePr>
            <a:graphicFrameLocks noGrp="1"/>
          </p:cNvGraphicFramePr>
          <p:nvPr>
            <p:extLst>
              <p:ext uri="{D42A27DB-BD31-4B8C-83A1-F6EECF244321}">
                <p14:modId xmlns:p14="http://schemas.microsoft.com/office/powerpoint/2010/main" xmlns="" val="546679160"/>
              </p:ext>
            </p:extLst>
          </p:nvPr>
        </p:nvGraphicFramePr>
        <p:xfrm>
          <a:off x="179512" y="1124744"/>
          <a:ext cx="8856984" cy="5372354"/>
        </p:xfrm>
        <a:graphic>
          <a:graphicData uri="http://schemas.openxmlformats.org/drawingml/2006/table">
            <a:tbl>
              <a:tblPr firstRow="1" bandRow="1">
                <a:tableStyleId>{5C22544A-7EE6-4342-B048-85BDC9FD1C3A}</a:tableStyleId>
              </a:tblPr>
              <a:tblGrid>
                <a:gridCol w="1491391">
                  <a:extLst>
                    <a:ext uri="{9D8B030D-6E8A-4147-A177-3AD203B41FA5}">
                      <a16:colId xmlns:a16="http://schemas.microsoft.com/office/drawing/2014/main" xmlns="" val="20000"/>
                    </a:ext>
                  </a:extLst>
                </a:gridCol>
                <a:gridCol w="1216942">
                  <a:extLst>
                    <a:ext uri="{9D8B030D-6E8A-4147-A177-3AD203B41FA5}">
                      <a16:colId xmlns:a16="http://schemas.microsoft.com/office/drawing/2014/main" xmlns="" val="20001"/>
                    </a:ext>
                  </a:extLst>
                </a:gridCol>
                <a:gridCol w="1683559">
                  <a:extLst>
                    <a:ext uri="{9D8B030D-6E8A-4147-A177-3AD203B41FA5}">
                      <a16:colId xmlns:a16="http://schemas.microsoft.com/office/drawing/2014/main" xmlns="" val="20002"/>
                    </a:ext>
                  </a:extLst>
                </a:gridCol>
                <a:gridCol w="1024775">
                  <a:extLst>
                    <a:ext uri="{9D8B030D-6E8A-4147-A177-3AD203B41FA5}">
                      <a16:colId xmlns:a16="http://schemas.microsoft.com/office/drawing/2014/main" xmlns="" val="20003"/>
                    </a:ext>
                  </a:extLst>
                </a:gridCol>
                <a:gridCol w="3440317">
                  <a:extLst>
                    <a:ext uri="{9D8B030D-6E8A-4147-A177-3AD203B41FA5}">
                      <a16:colId xmlns:a16="http://schemas.microsoft.com/office/drawing/2014/main" xmlns="" val="20004"/>
                    </a:ext>
                  </a:extLst>
                </a:gridCol>
              </a:tblGrid>
              <a:tr h="279969">
                <a:tc gridSpan="5">
                  <a:txBody>
                    <a:bodyPr/>
                    <a:lstStyle/>
                    <a:p>
                      <a:pPr algn="l"/>
                      <a:r>
                        <a:rPr lang="en-GB" sz="1200" b="1" dirty="0">
                          <a:solidFill>
                            <a:schemeClr val="tx1"/>
                          </a:solidFill>
                          <a:latin typeface="Arial" panose="020B0604020202020204" pitchFamily="34" charset="0"/>
                          <a:cs typeface="Arial" panose="020B0604020202020204" pitchFamily="34" charset="0"/>
                        </a:rPr>
                        <a:t>PROGRAMME PURPOSE: </a:t>
                      </a:r>
                      <a:r>
                        <a:rPr lang="en-GB" sz="1200" b="1" i="0" u="none" strike="noStrike" kern="1200" baseline="0" dirty="0">
                          <a:solidFill>
                            <a:schemeClr val="tx1"/>
                          </a:solidFill>
                          <a:latin typeface="Arial" panose="020B0604020202020204" pitchFamily="34" charset="0"/>
                          <a:ea typeface="+mn-ea"/>
                          <a:cs typeface="Arial" panose="020B0604020202020204" pitchFamily="34" charset="0"/>
                        </a:rPr>
                        <a:t>Oversee and manage government’s shareholding interest in the ICT public entities and state-owned companies. Facilitate the growth and development of small, medium and micro enterprises in the ICT sector. </a:t>
                      </a:r>
                      <a:endParaRPr lang="en-ZA" sz="1200" b="1"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6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6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6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233886730"/>
                  </a:ext>
                </a:extLst>
              </a:tr>
              <a:tr h="199978">
                <a:tc>
                  <a:txBody>
                    <a:bodyPr/>
                    <a:lstStyle/>
                    <a:p>
                      <a:pPr algn="ctr"/>
                      <a:r>
                        <a:rPr lang="en-ZA" sz="1200" b="1" dirty="0">
                          <a:solidFill>
                            <a:schemeClr val="tx1"/>
                          </a:solidFill>
                          <a:latin typeface="Arial" panose="020B0604020202020204" pitchFamily="34" charset="0"/>
                          <a:cs typeface="Arial" panose="020B0604020202020204" pitchFamily="34" charset="0"/>
                        </a:rPr>
                        <a:t>Annual</a:t>
                      </a:r>
                      <a:r>
                        <a:rPr lang="en-ZA" sz="1200" b="1" baseline="0" dirty="0">
                          <a:solidFill>
                            <a:schemeClr val="tx1"/>
                          </a:solidFill>
                          <a:latin typeface="Arial" panose="020B0604020202020204" pitchFamily="34" charset="0"/>
                          <a:cs typeface="Arial" panose="020B0604020202020204" pitchFamily="34" charset="0"/>
                        </a:rPr>
                        <a:t> </a:t>
                      </a:r>
                      <a:r>
                        <a:rPr lang="en-ZA" sz="1200" b="1" dirty="0">
                          <a:solidFill>
                            <a:schemeClr val="tx1"/>
                          </a:solidFill>
                          <a:latin typeface="Arial" panose="020B0604020202020204" pitchFamily="34" charset="0"/>
                          <a:cs typeface="Arial" panose="020B0604020202020204" pitchFamily="34" charset="0"/>
                        </a:rPr>
                        <a:t>Target </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Quarterly Target</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Actual Performance</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Status</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Explanation of Variance</a:t>
                      </a:r>
                    </a:p>
                  </a:txBody>
                  <a:tcPr/>
                </a:tc>
                <a:extLst>
                  <a:ext uri="{0D108BD9-81ED-4DB2-BD59-A6C34878D82A}">
                    <a16:rowId xmlns:a16="http://schemas.microsoft.com/office/drawing/2014/main" xmlns="" val="10000"/>
                  </a:ext>
                </a:extLst>
              </a:tr>
              <a:tr h="972000">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Service Delivery performance and compliance of SOEs against strategic plans and relevant prescripts monitored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Fourth Quarterly analysis reports of entities for 2019/20 developed and submitted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Quarter 4 analysis reports of entities for 2019/20 developed and submitted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gn="l"/>
                      <a:r>
                        <a:rPr lang="en-GB" sz="1200" i="0" dirty="0">
                          <a:solidFill>
                            <a:schemeClr val="tx1"/>
                          </a:solidFill>
                          <a:latin typeface="Arial" panose="020B0604020202020204" pitchFamily="34" charset="0"/>
                          <a:cs typeface="Arial" panose="020B0604020202020204" pitchFamily="34" charset="0"/>
                        </a:rPr>
                        <a:t>Not Achieved </a:t>
                      </a:r>
                      <a:endParaRPr lang="en-ZA" sz="1200" i="0" dirty="0">
                        <a:solidFill>
                          <a:schemeClr val="tx1"/>
                        </a:solidFill>
                        <a:latin typeface="Arial" panose="020B0604020202020204" pitchFamily="34" charset="0"/>
                        <a:cs typeface="Arial" panose="020B0604020202020204" pitchFamily="34" charset="0"/>
                      </a:endParaRPr>
                    </a:p>
                  </a:txBody>
                  <a:tcPr>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dirty="0">
                          <a:latin typeface="Arial" panose="020B0604020202020204" pitchFamily="34" charset="0"/>
                          <a:cs typeface="Arial" panose="020B0604020202020204" pitchFamily="34" charset="0"/>
                        </a:rPr>
                        <a:t>Evidence submitted did not meet the requirements stipulated in the Proposed Portfolio Of Evidence (POEs) for the Quarter One Target to Qualify as Fully Achieved </a:t>
                      </a:r>
                      <a:endParaRPr lang="en-ZA" sz="1200" b="0"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1"/>
                  </a:ext>
                </a:extLst>
              </a:tr>
              <a:tr h="972000">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Implementation of the Performance Management System for ICASA Councillors facilitated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Signing of Performance Agreements between the Minister and Councillors, facilitated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None</a:t>
                      </a:r>
                    </a:p>
                  </a:txBody>
                  <a:tcPr marL="25400" marR="25400" marT="25400" marB="254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Not Achieved </a:t>
                      </a:r>
                      <a:endParaRPr kumimoji="0" lang="en-ZA"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solidFill>
                      <a:srgbClr val="FF0000"/>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cs typeface="Times New Roman" panose="02020603050405020304" pitchFamily="18" charset="0"/>
                        </a:rPr>
                        <a:t>The programme of the Portfolio Committee, which is required to approve the Performance Management System of </a:t>
                      </a:r>
                      <a:r>
                        <a:rPr lang="en-ZA" sz="1200" dirty="0" err="1">
                          <a:effectLst/>
                          <a:latin typeface="Arial" panose="020B0604020202020204" pitchFamily="34" charset="0"/>
                          <a:ea typeface="Calibri" panose="020F0502020204030204" pitchFamily="34" charset="0"/>
                          <a:cs typeface="Times New Roman" panose="02020603050405020304" pitchFamily="18" charset="0"/>
                        </a:rPr>
                        <a:t>ICASA</a:t>
                      </a:r>
                      <a:r>
                        <a:rPr lang="en-ZA" sz="1200" dirty="0">
                          <a:effectLst/>
                          <a:latin typeface="Arial" panose="020B0604020202020204" pitchFamily="34" charset="0"/>
                          <a:ea typeface="Calibri" panose="020F0502020204030204" pitchFamily="34" charset="0"/>
                          <a:cs typeface="Times New Roman" panose="02020603050405020304" pitchFamily="18" charset="0"/>
                        </a:rPr>
                        <a:t>, was disrupted due to the COVID-19 outbreak.</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cs typeface="Times New Roman" panose="02020603050405020304" pitchFamily="18" charset="0"/>
                        </a:rPr>
                        <a:t>The Agreements could not be signed in the absence of the approved Performance Management System, hence such approval will be prioritised.</a:t>
                      </a:r>
                    </a:p>
                  </a:txBody>
                  <a:tcPr marL="25400" marR="25400" marT="25400" marB="25400"/>
                </a:tc>
                <a:extLst>
                  <a:ext uri="{0D108BD9-81ED-4DB2-BD59-A6C34878D82A}">
                    <a16:rowId xmlns:a16="http://schemas.microsoft.com/office/drawing/2014/main" xmlns="" val="1672963999"/>
                  </a:ext>
                </a:extLst>
              </a:tr>
              <a:tr h="972000">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Quarterly analysis report on SABC’s implementation of the Turnaround Plan, developed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Quarterly analysis report on SABC’s implementation of the Turnaround Plan developed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The Monitoring Task Team of SABC commenced in the first quarter of 2020/21 financial year.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Not Achieved </a:t>
                      </a:r>
                      <a:endParaRPr kumimoji="0" lang="en-ZA"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solidFill>
                      <a:srgbClr val="FF0000"/>
                    </a:solidFill>
                  </a:tcPr>
                </a:tc>
                <a:tc>
                  <a:txBody>
                    <a:bodyPr/>
                    <a:lstStyle/>
                    <a:p>
                      <a:pPr>
                        <a:lnSpc>
                          <a:spcPct val="107000"/>
                        </a:lnSpc>
                        <a:spcAft>
                          <a:spcPts val="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The Monitoring Task Team of SABC commenced in the first quarter of 2020/21 financial year.</a:t>
                      </a:r>
                    </a:p>
                    <a:p>
                      <a:pPr>
                        <a:lnSpc>
                          <a:spcPct val="107000"/>
                        </a:lnSpc>
                        <a:spcAft>
                          <a:spcPts val="0"/>
                        </a:spcAft>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The first quarterly analysis report will only be submitted in the second quarter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extLst>
                  <a:ext uri="{0D108BD9-81ED-4DB2-BD59-A6C34878D82A}">
                    <a16:rowId xmlns:a16="http://schemas.microsoft.com/office/drawing/2014/main" xmlns="" val="2269325427"/>
                  </a:ext>
                </a:extLst>
              </a:tr>
            </a:tbl>
          </a:graphicData>
        </a:graphic>
      </p:graphicFrame>
      <p:pic>
        <p:nvPicPr>
          <p:cNvPr id="16" name="Picture 15">
            <a:extLst>
              <a:ext uri="{FF2B5EF4-FFF2-40B4-BE49-F238E27FC236}">
                <a16:creationId xmlns:a16="http://schemas.microsoft.com/office/drawing/2014/main" xmlns="" id="{B968854D-A280-4092-AC2B-D06EC8E4D82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cxnSp>
        <p:nvCxnSpPr>
          <p:cNvPr id="17" name="Straight Connector 16">
            <a:extLst>
              <a:ext uri="{FF2B5EF4-FFF2-40B4-BE49-F238E27FC236}">
                <a16:creationId xmlns:a16="http://schemas.microsoft.com/office/drawing/2014/main" xmlns="" id="{DFA64D12-435B-4F14-8F8B-4C02317A2356}"/>
              </a:ext>
            </a:extLst>
          </p:cNvPr>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8" name="Picture 17">
            <a:extLst>
              <a:ext uri="{FF2B5EF4-FFF2-40B4-BE49-F238E27FC236}">
                <a16:creationId xmlns:a16="http://schemas.microsoft.com/office/drawing/2014/main" xmlns="" id="{7C36A50F-96C1-4424-995A-2DF9641E8652}"/>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9" name="Footer Placeholder 5">
            <a:extLst>
              <a:ext uri="{FF2B5EF4-FFF2-40B4-BE49-F238E27FC236}">
                <a16:creationId xmlns:a16="http://schemas.microsoft.com/office/drawing/2014/main" xmlns="" id="{50F14B4A-65B0-4527-A109-FC6FE7C7361A}"/>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380425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15</a:t>
            </a:fld>
            <a:endParaRPr lang="en-US" dirty="0"/>
          </a:p>
        </p:txBody>
      </p:sp>
      <p:sp>
        <p:nvSpPr>
          <p:cNvPr id="12" name="Rectangle 11"/>
          <p:cNvSpPr/>
          <p:nvPr/>
        </p:nvSpPr>
        <p:spPr>
          <a:xfrm>
            <a:off x="2871469" y="116632"/>
            <a:ext cx="5112568" cy="769441"/>
          </a:xfrm>
          <a:prstGeom prst="rect">
            <a:avLst/>
          </a:prstGeom>
        </p:spPr>
        <p:txBody>
          <a:bodyPr wrap="square">
            <a:spAutoFit/>
          </a:bodyPr>
          <a:lstStyle/>
          <a:p>
            <a:pPr lvl="0" algn="ctr" eaLnBrk="0" hangingPunct="0">
              <a:defRPr/>
            </a:pPr>
            <a:r>
              <a:rPr lang="en-GB" sz="2200" dirty="0">
                <a:solidFill>
                  <a:srgbClr val="FF0000"/>
                </a:solidFill>
              </a:rPr>
              <a:t> ICT ENTERPRISE AND PUBLIC ENTITY OVERSIGHT </a:t>
            </a:r>
            <a:r>
              <a:rPr lang="en-ZA" sz="2200" dirty="0">
                <a:solidFill>
                  <a:srgbClr val="FF0000"/>
                </a:solidFill>
              </a:rPr>
              <a:t>(2)</a:t>
            </a:r>
          </a:p>
        </p:txBody>
      </p:sp>
      <p:graphicFrame>
        <p:nvGraphicFramePr>
          <p:cNvPr id="15" name="Table 14"/>
          <p:cNvGraphicFramePr>
            <a:graphicFrameLocks noGrp="1"/>
          </p:cNvGraphicFramePr>
          <p:nvPr>
            <p:extLst>
              <p:ext uri="{D42A27DB-BD31-4B8C-83A1-F6EECF244321}">
                <p14:modId xmlns:p14="http://schemas.microsoft.com/office/powerpoint/2010/main" xmlns="" val="1679049138"/>
              </p:ext>
            </p:extLst>
          </p:nvPr>
        </p:nvGraphicFramePr>
        <p:xfrm>
          <a:off x="179513" y="1222649"/>
          <a:ext cx="8712968" cy="4938460"/>
        </p:xfrm>
        <a:graphic>
          <a:graphicData uri="http://schemas.openxmlformats.org/drawingml/2006/table">
            <a:tbl>
              <a:tblPr firstRow="1" bandRow="1">
                <a:tableStyleId>{5C22544A-7EE6-4342-B048-85BDC9FD1C3A}</a:tableStyleId>
              </a:tblPr>
              <a:tblGrid>
                <a:gridCol w="1467141">
                  <a:extLst>
                    <a:ext uri="{9D8B030D-6E8A-4147-A177-3AD203B41FA5}">
                      <a16:colId xmlns:a16="http://schemas.microsoft.com/office/drawing/2014/main" xmlns="" val="20000"/>
                    </a:ext>
                  </a:extLst>
                </a:gridCol>
                <a:gridCol w="1557194">
                  <a:extLst>
                    <a:ext uri="{9D8B030D-6E8A-4147-A177-3AD203B41FA5}">
                      <a16:colId xmlns:a16="http://schemas.microsoft.com/office/drawing/2014/main" xmlns="" val="20001"/>
                    </a:ext>
                  </a:extLst>
                </a:gridCol>
                <a:gridCol w="1872208">
                  <a:extLst>
                    <a:ext uri="{9D8B030D-6E8A-4147-A177-3AD203B41FA5}">
                      <a16:colId xmlns:a16="http://schemas.microsoft.com/office/drawing/2014/main" xmlns="" val="20002"/>
                    </a:ext>
                  </a:extLst>
                </a:gridCol>
                <a:gridCol w="1152128">
                  <a:extLst>
                    <a:ext uri="{9D8B030D-6E8A-4147-A177-3AD203B41FA5}">
                      <a16:colId xmlns:a16="http://schemas.microsoft.com/office/drawing/2014/main" xmlns="" val="20003"/>
                    </a:ext>
                  </a:extLst>
                </a:gridCol>
                <a:gridCol w="2664297">
                  <a:extLst>
                    <a:ext uri="{9D8B030D-6E8A-4147-A177-3AD203B41FA5}">
                      <a16:colId xmlns:a16="http://schemas.microsoft.com/office/drawing/2014/main" xmlns="" val="20004"/>
                    </a:ext>
                  </a:extLst>
                </a:gridCol>
              </a:tblGrid>
              <a:tr h="279969">
                <a:tc gridSpan="5">
                  <a:txBody>
                    <a:bodyPr/>
                    <a:lstStyle/>
                    <a:p>
                      <a:pPr algn="l"/>
                      <a:r>
                        <a:rPr lang="en-GB" sz="1200" b="1" dirty="0">
                          <a:solidFill>
                            <a:schemeClr val="tx1"/>
                          </a:solidFill>
                          <a:latin typeface="Arial" panose="020B0604020202020204" pitchFamily="34" charset="0"/>
                          <a:cs typeface="Arial" panose="020B0604020202020204" pitchFamily="34" charset="0"/>
                        </a:rPr>
                        <a:t>PROGRAMME PURPOSE: </a:t>
                      </a:r>
                      <a:r>
                        <a:rPr lang="en-GB" sz="1200" b="1" i="0" u="none" strike="noStrike" kern="1200" baseline="0" dirty="0">
                          <a:solidFill>
                            <a:schemeClr val="tx1"/>
                          </a:solidFill>
                          <a:latin typeface="Arial" panose="020B0604020202020204" pitchFamily="34" charset="0"/>
                          <a:ea typeface="+mn-ea"/>
                          <a:cs typeface="Arial" panose="020B0604020202020204" pitchFamily="34" charset="0"/>
                        </a:rPr>
                        <a:t>Oversee and manage government’s shareholding interest in the ICT public entities and state-owned companies. Facilitate the growth and development of small, medium and micro enterprises in the ICT sector. </a:t>
                      </a:r>
                      <a:endParaRPr lang="en-ZA" sz="1200" b="1"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6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6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6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233886730"/>
                  </a:ext>
                </a:extLst>
              </a:tr>
              <a:tr h="199978">
                <a:tc>
                  <a:txBody>
                    <a:bodyPr/>
                    <a:lstStyle/>
                    <a:p>
                      <a:pPr algn="ctr"/>
                      <a:r>
                        <a:rPr lang="en-ZA" sz="1200" b="1" dirty="0">
                          <a:solidFill>
                            <a:schemeClr val="tx1"/>
                          </a:solidFill>
                          <a:latin typeface="Arial" panose="020B0604020202020204" pitchFamily="34" charset="0"/>
                          <a:cs typeface="Arial" panose="020B0604020202020204" pitchFamily="34" charset="0"/>
                        </a:rPr>
                        <a:t>Annual</a:t>
                      </a:r>
                      <a:r>
                        <a:rPr lang="en-ZA" sz="1200" b="1" baseline="0" dirty="0">
                          <a:solidFill>
                            <a:schemeClr val="tx1"/>
                          </a:solidFill>
                          <a:latin typeface="Arial" panose="020B0604020202020204" pitchFamily="34" charset="0"/>
                          <a:cs typeface="Arial" panose="020B0604020202020204" pitchFamily="34" charset="0"/>
                        </a:rPr>
                        <a:t> </a:t>
                      </a:r>
                      <a:r>
                        <a:rPr lang="en-ZA" sz="1200" b="1" dirty="0">
                          <a:solidFill>
                            <a:schemeClr val="tx1"/>
                          </a:solidFill>
                          <a:latin typeface="Arial" panose="020B0604020202020204" pitchFamily="34" charset="0"/>
                          <a:cs typeface="Arial" panose="020B0604020202020204" pitchFamily="34" charset="0"/>
                        </a:rPr>
                        <a:t>Target </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Quarterly Target</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Actual Performance</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Status</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Explanation of Variance</a:t>
                      </a:r>
                    </a:p>
                  </a:txBody>
                  <a:tcPr/>
                </a:tc>
                <a:extLst>
                  <a:ext uri="{0D108BD9-81ED-4DB2-BD59-A6C34878D82A}">
                    <a16:rowId xmlns:a16="http://schemas.microsoft.com/office/drawing/2014/main" xmlns="" val="10000"/>
                  </a:ext>
                </a:extLst>
              </a:tr>
              <a:tr h="972000">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Postbank Bill submitted to Parliament</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Public Consultation conducted on the Postbank Bill</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Public consultation did not take place as planned; however, the Postbank Bill was submitted to Cluster.</a:t>
                      </a:r>
                    </a:p>
                  </a:txBody>
                  <a:tcPr marL="25400" marR="25400" marT="25400" marB="25400"/>
                </a:tc>
                <a:tc>
                  <a:txBody>
                    <a:bodyPr/>
                    <a:lstStyle/>
                    <a:p>
                      <a:pPr algn="l"/>
                      <a:r>
                        <a:rPr lang="en-GB" sz="1200" i="0" dirty="0">
                          <a:solidFill>
                            <a:schemeClr val="tx1"/>
                          </a:solidFill>
                          <a:latin typeface="Arial" panose="020B0604020202020204" pitchFamily="34" charset="0"/>
                          <a:cs typeface="Arial" panose="020B0604020202020204" pitchFamily="34" charset="0"/>
                        </a:rPr>
                        <a:t>Not Achieved </a:t>
                      </a:r>
                      <a:endParaRPr lang="en-ZA" sz="1200" i="0" dirty="0">
                        <a:solidFill>
                          <a:schemeClr val="tx1"/>
                        </a:solidFill>
                        <a:latin typeface="Arial" panose="020B0604020202020204" pitchFamily="34" charset="0"/>
                        <a:cs typeface="Arial" panose="020B0604020202020204" pitchFamily="34" charset="0"/>
                      </a:endParaRPr>
                    </a:p>
                  </a:txBody>
                  <a:tcPr>
                    <a:solidFill>
                      <a:srgbClr val="FF0000"/>
                    </a:solidFill>
                  </a:tcPr>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Due to COVID-19 lockdown, Cluster Meetings did not take place as planned which delayed the submission of the Bill to Cabinet for public consultation approval.</a:t>
                      </a:r>
                    </a:p>
                    <a:p>
                      <a:pPr>
                        <a:lnSpc>
                          <a:spcPct val="107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Cabinet approval for public consultation will be expedited in Q2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extLst>
                  <a:ext uri="{0D108BD9-81ED-4DB2-BD59-A6C34878D82A}">
                    <a16:rowId xmlns:a16="http://schemas.microsoft.com/office/drawing/2014/main" xmlns="" val="10001"/>
                  </a:ext>
                </a:extLst>
              </a:tr>
              <a:tr h="972000">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State ICT Infrastructure Company Bill submitted to Parliament</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Business Case for the State ICT Infrastructure Company Bill submitted for approval</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Draft Business Case developed but to be finalised in order to comply with the guidelines from DPSA and Treasury</a:t>
                      </a:r>
                    </a:p>
                  </a:txBody>
                  <a:tcPr marL="25400" marR="25400" marT="25400" marB="254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Not Achieved </a:t>
                      </a:r>
                      <a:endParaRPr kumimoji="0" lang="en-ZA"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solidFill>
                      <a:srgbClr val="FF0000"/>
                    </a:solidFill>
                  </a:tcPr>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Due to delays in finalising the Business Case, the Department has </a:t>
                      </a:r>
                      <a:r>
                        <a:rPr lang="en-GB" sz="1200" dirty="0">
                          <a:effectLst/>
                          <a:latin typeface="Arial" panose="020B0604020202020204" pitchFamily="34" charset="0"/>
                          <a:ea typeface="Calibri" panose="020F0502020204030204" pitchFamily="34" charset="0"/>
                          <a:cs typeface="Arial" panose="020B0604020202020204" pitchFamily="34" charset="0"/>
                        </a:rPr>
                        <a:t>solicited the services of GTAC to help with the review and finalisation of the Business Case, which should be completed by end of Q2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extLst>
                  <a:ext uri="{0D108BD9-81ED-4DB2-BD59-A6C34878D82A}">
                    <a16:rowId xmlns:a16="http://schemas.microsoft.com/office/drawing/2014/main" xmlns="" val="1672963999"/>
                  </a:ext>
                </a:extLst>
              </a:tr>
              <a:tr h="972000">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State IT Company Bill submitted to Parliament</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Business Case for the State IT Company Bill submitted for approval</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Draft Business Case developed but to be finalised in order to comply with the guidelines from DPSA and Treasury</a:t>
                      </a:r>
                    </a:p>
                  </a:txBody>
                  <a:tcPr marL="25400" marR="25400" marT="25400" marB="254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Not Achieved </a:t>
                      </a:r>
                      <a:endParaRPr kumimoji="0" lang="en-ZA"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solidFill>
                      <a:srgbClr val="FF0000"/>
                    </a:solidFill>
                  </a:tcPr>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Due to delays in finalising the Business Case, the Department has </a:t>
                      </a:r>
                      <a:r>
                        <a:rPr lang="en-GB" sz="1200" dirty="0">
                          <a:effectLst/>
                          <a:latin typeface="Arial" panose="020B0604020202020204" pitchFamily="34" charset="0"/>
                          <a:ea typeface="Calibri" panose="020F0502020204030204" pitchFamily="34" charset="0"/>
                          <a:cs typeface="Arial" panose="020B0604020202020204" pitchFamily="34" charset="0"/>
                        </a:rPr>
                        <a:t>solicited the services of GTAC to help with the review and finalisation of the Business Case, which should be completed by end of Q2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extLst>
                  <a:ext uri="{0D108BD9-81ED-4DB2-BD59-A6C34878D82A}">
                    <a16:rowId xmlns:a16="http://schemas.microsoft.com/office/drawing/2014/main" xmlns="" val="2269325427"/>
                  </a:ext>
                </a:extLst>
              </a:tr>
            </a:tbl>
          </a:graphicData>
        </a:graphic>
      </p:graphicFrame>
      <p:pic>
        <p:nvPicPr>
          <p:cNvPr id="14" name="Picture 13">
            <a:extLst>
              <a:ext uri="{FF2B5EF4-FFF2-40B4-BE49-F238E27FC236}">
                <a16:creationId xmlns:a16="http://schemas.microsoft.com/office/drawing/2014/main" xmlns="" id="{ADA906F6-5474-4B0A-A121-921D16DEC09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cxnSp>
        <p:nvCxnSpPr>
          <p:cNvPr id="16" name="Straight Connector 15">
            <a:extLst>
              <a:ext uri="{FF2B5EF4-FFF2-40B4-BE49-F238E27FC236}">
                <a16:creationId xmlns:a16="http://schemas.microsoft.com/office/drawing/2014/main" xmlns="" id="{06441863-4878-4726-8737-ACBE3BD438E1}"/>
              </a:ext>
            </a:extLst>
          </p:cNvPr>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 name="Picture 16">
            <a:extLst>
              <a:ext uri="{FF2B5EF4-FFF2-40B4-BE49-F238E27FC236}">
                <a16:creationId xmlns:a16="http://schemas.microsoft.com/office/drawing/2014/main" xmlns="" id="{B97791B4-5C46-40A6-ADD8-17AF17A56AD7}"/>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8" name="Footer Placeholder 5">
            <a:extLst>
              <a:ext uri="{FF2B5EF4-FFF2-40B4-BE49-F238E27FC236}">
                <a16:creationId xmlns:a16="http://schemas.microsoft.com/office/drawing/2014/main" xmlns="" id="{4F3C5AB0-8C6F-4DE2-83CF-59EBD63E6B7B}"/>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718748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16</a:t>
            </a:fld>
            <a:endParaRPr lang="en-US" dirty="0"/>
          </a:p>
        </p:txBody>
      </p:sp>
      <p:sp>
        <p:nvSpPr>
          <p:cNvPr id="12" name="Rectangle 11"/>
          <p:cNvSpPr/>
          <p:nvPr/>
        </p:nvSpPr>
        <p:spPr>
          <a:xfrm>
            <a:off x="2843808" y="333817"/>
            <a:ext cx="5251450" cy="430887"/>
          </a:xfrm>
          <a:prstGeom prst="rect">
            <a:avLst/>
          </a:prstGeom>
        </p:spPr>
        <p:txBody>
          <a:bodyPr wrap="square">
            <a:spAutoFit/>
          </a:bodyPr>
          <a:lstStyle/>
          <a:p>
            <a:pPr lvl="0" algn="ctr" eaLnBrk="0" hangingPunct="0">
              <a:defRPr/>
            </a:pPr>
            <a:r>
              <a:rPr lang="en-ZA" sz="2200" dirty="0">
                <a:solidFill>
                  <a:srgbClr val="FF0000"/>
                </a:solidFill>
              </a:rPr>
              <a:t>ICT INFRASTRUCTURE SUPPORT (1)</a:t>
            </a:r>
          </a:p>
        </p:txBody>
      </p:sp>
      <p:graphicFrame>
        <p:nvGraphicFramePr>
          <p:cNvPr id="15" name="Table 14"/>
          <p:cNvGraphicFramePr>
            <a:graphicFrameLocks noGrp="1"/>
          </p:cNvGraphicFramePr>
          <p:nvPr>
            <p:extLst>
              <p:ext uri="{D42A27DB-BD31-4B8C-83A1-F6EECF244321}">
                <p14:modId xmlns:p14="http://schemas.microsoft.com/office/powerpoint/2010/main" xmlns="" val="4111345107"/>
              </p:ext>
            </p:extLst>
          </p:nvPr>
        </p:nvGraphicFramePr>
        <p:xfrm>
          <a:off x="90570" y="1187421"/>
          <a:ext cx="8801909" cy="5380403"/>
        </p:xfrm>
        <a:graphic>
          <a:graphicData uri="http://schemas.openxmlformats.org/drawingml/2006/table">
            <a:tbl>
              <a:tblPr firstRow="1" bandRow="1">
                <a:tableStyleId>{5C22544A-7EE6-4342-B048-85BDC9FD1C3A}</a:tableStyleId>
              </a:tblPr>
              <a:tblGrid>
                <a:gridCol w="1313077">
                  <a:extLst>
                    <a:ext uri="{9D8B030D-6E8A-4147-A177-3AD203B41FA5}">
                      <a16:colId xmlns:a16="http://schemas.microsoft.com/office/drawing/2014/main" xmlns="" val="20000"/>
                    </a:ext>
                  </a:extLst>
                </a:gridCol>
                <a:gridCol w="2364426">
                  <a:extLst>
                    <a:ext uri="{9D8B030D-6E8A-4147-A177-3AD203B41FA5}">
                      <a16:colId xmlns:a16="http://schemas.microsoft.com/office/drawing/2014/main" xmlns="" val="20001"/>
                    </a:ext>
                  </a:extLst>
                </a:gridCol>
                <a:gridCol w="1756939">
                  <a:extLst>
                    <a:ext uri="{9D8B030D-6E8A-4147-A177-3AD203B41FA5}">
                      <a16:colId xmlns:a16="http://schemas.microsoft.com/office/drawing/2014/main" xmlns="" val="20002"/>
                    </a:ext>
                  </a:extLst>
                </a:gridCol>
                <a:gridCol w="1024881">
                  <a:extLst>
                    <a:ext uri="{9D8B030D-6E8A-4147-A177-3AD203B41FA5}">
                      <a16:colId xmlns:a16="http://schemas.microsoft.com/office/drawing/2014/main" xmlns="" val="20003"/>
                    </a:ext>
                  </a:extLst>
                </a:gridCol>
                <a:gridCol w="2342586">
                  <a:extLst>
                    <a:ext uri="{9D8B030D-6E8A-4147-A177-3AD203B41FA5}">
                      <a16:colId xmlns:a16="http://schemas.microsoft.com/office/drawing/2014/main" xmlns="" val="20004"/>
                    </a:ext>
                  </a:extLst>
                </a:gridCol>
              </a:tblGrid>
              <a:tr h="286872">
                <a:tc gridSpan="5">
                  <a:txBody>
                    <a:bodyPr/>
                    <a:lstStyle/>
                    <a:p>
                      <a:pPr algn="l"/>
                      <a:r>
                        <a:rPr lang="en-ZA" sz="1200" b="1" dirty="0">
                          <a:solidFill>
                            <a:schemeClr val="tx1"/>
                          </a:solidFill>
                          <a:latin typeface="Arial" panose="020B0604020202020204" pitchFamily="34" charset="0"/>
                          <a:cs typeface="Arial" panose="020B0604020202020204" pitchFamily="34" charset="0"/>
                        </a:rPr>
                        <a:t>PROGRAMME PURPOSE: </a:t>
                      </a:r>
                      <a:r>
                        <a:rPr lang="en-GB" sz="1200" b="1" i="0" u="none" strike="noStrike" kern="1200" baseline="0" dirty="0">
                          <a:solidFill>
                            <a:schemeClr val="tx1"/>
                          </a:solidFill>
                          <a:latin typeface="Arial" panose="020B0604020202020204" pitchFamily="34" charset="0"/>
                          <a:ea typeface="+mn-ea"/>
                          <a:cs typeface="Arial" panose="020B0604020202020204" pitchFamily="34" charset="0"/>
                        </a:rPr>
                        <a:t>Promote investment in robust, reliable, secure and affordable ICT infrastructure that supports the provision of a multiplicity of applications and services. </a:t>
                      </a:r>
                      <a:endParaRPr lang="en-ZA" sz="1200" b="1"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32747333"/>
                  </a:ext>
                </a:extLst>
              </a:tr>
              <a:tr h="465249">
                <a:tc>
                  <a:txBody>
                    <a:bodyPr/>
                    <a:lstStyle/>
                    <a:p>
                      <a:pPr algn="ctr"/>
                      <a:r>
                        <a:rPr lang="en-ZA" sz="1200" b="1" dirty="0">
                          <a:solidFill>
                            <a:schemeClr val="tx1"/>
                          </a:solidFill>
                          <a:latin typeface="Arial" panose="020B0604020202020204" pitchFamily="34" charset="0"/>
                          <a:cs typeface="Arial" panose="020B0604020202020204" pitchFamily="34" charset="0"/>
                        </a:rPr>
                        <a:t>Annual</a:t>
                      </a:r>
                      <a:r>
                        <a:rPr lang="en-ZA" sz="1200" b="1" baseline="0" dirty="0">
                          <a:solidFill>
                            <a:schemeClr val="tx1"/>
                          </a:solidFill>
                          <a:latin typeface="Arial" panose="020B0604020202020204" pitchFamily="34" charset="0"/>
                          <a:cs typeface="Arial" panose="020B0604020202020204" pitchFamily="34" charset="0"/>
                        </a:rPr>
                        <a:t> </a:t>
                      </a:r>
                      <a:r>
                        <a:rPr lang="en-ZA" sz="1200" b="1" dirty="0">
                          <a:solidFill>
                            <a:schemeClr val="tx1"/>
                          </a:solidFill>
                          <a:latin typeface="Arial" panose="020B0604020202020204" pitchFamily="34" charset="0"/>
                          <a:cs typeface="Arial" panose="020B0604020202020204" pitchFamily="34" charset="0"/>
                        </a:rPr>
                        <a:t>Target </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Quarterly Target</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Actual Performance</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Status</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Explanation of Variance</a:t>
                      </a:r>
                    </a:p>
                  </a:txBody>
                  <a:tcPr/>
                </a:tc>
                <a:extLst>
                  <a:ext uri="{0D108BD9-81ED-4DB2-BD59-A6C34878D82A}">
                    <a16:rowId xmlns:a16="http://schemas.microsoft.com/office/drawing/2014/main" xmlns="" val="10000"/>
                  </a:ext>
                </a:extLst>
              </a:tr>
              <a:tr h="474677">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National Radio Frequency Plan revised in line with WRC-19 Outcomes</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WRC-19 Outcomes report, impacting South Africa, developed and issued to ICASA </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WRC-19 outcomes impacting South Africa have been developed. Submitted to Minister for approval &amp; submission to ICASA for update of the NRFP.</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Not </a:t>
                      </a: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Achieved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solidFill>
                      <a:srgbClr val="FF0000"/>
                    </a:solidFill>
                  </a:tcPr>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Covid-19 lockdown restrictions delayed the submission of the memo to Minister regarding the issuing the Outcomes Report to ICASA.</a:t>
                      </a:r>
                    </a:p>
                    <a:p>
                      <a:pPr>
                        <a:lnSpc>
                          <a:spcPct val="107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Memo had to be re-submitted digitally</a:t>
                      </a:r>
                    </a:p>
                    <a:p>
                      <a:pPr>
                        <a:lnSpc>
                          <a:spcPct val="107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extLst>
                  <a:ext uri="{0D108BD9-81ED-4DB2-BD59-A6C34878D82A}">
                    <a16:rowId xmlns:a16="http://schemas.microsoft.com/office/drawing/2014/main" xmlns="" val="10001"/>
                  </a:ext>
                </a:extLst>
              </a:tr>
              <a:tr h="557229">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Provision of broadband services to 970 connected sites, monitored and sustained</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Q4 (2019/20) monitoring report developed on the provision of broadband services to 850 connected sites</a:t>
                      </a:r>
                    </a:p>
                  </a:txBody>
                  <a:tcPr marL="25400" marR="25400" marT="25400" marB="25400"/>
                </a:tc>
                <a:tc>
                  <a:txBody>
                    <a:bodyPr/>
                    <a:lstStyle/>
                    <a:p>
                      <a:pPr marL="171450" lvl="0" indent="-171450">
                        <a:lnSpc>
                          <a:spcPct val="107000"/>
                        </a:lnSpc>
                        <a:spcAft>
                          <a:spcPts val="0"/>
                        </a:spcAft>
                        <a:buFont typeface="Arial" panose="020B0604020202020204" pitchFamily="34" charset="0"/>
                        <a:buChar char="•"/>
                      </a:pPr>
                      <a:r>
                        <a:rPr lang="en-ZA" sz="1200" dirty="0">
                          <a:effectLst/>
                          <a:latin typeface="Arial" panose="020B0604020202020204" pitchFamily="34" charset="0"/>
                          <a:ea typeface="Calibri" panose="020F0502020204030204" pitchFamily="34" charset="0"/>
                          <a:cs typeface="Arial" panose="020B0604020202020204" pitchFamily="34" charset="0"/>
                        </a:rPr>
                        <a:t>724 connected sites were monitored.</a:t>
                      </a:r>
                    </a:p>
                    <a:p>
                      <a:pPr marL="171450" lvl="0" indent="-171450">
                        <a:lnSpc>
                          <a:spcPct val="107000"/>
                        </a:lnSpc>
                        <a:spcAft>
                          <a:spcPts val="0"/>
                        </a:spcAft>
                        <a:buFont typeface="Arial" panose="020B0604020202020204" pitchFamily="34" charset="0"/>
                        <a:buChar char="•"/>
                      </a:pPr>
                      <a:r>
                        <a:rPr lang="en-ZA" sz="1200" dirty="0">
                          <a:effectLst/>
                          <a:latin typeface="Arial" panose="020B0604020202020204" pitchFamily="34" charset="0"/>
                          <a:ea typeface="Calibri" panose="020F0502020204030204" pitchFamily="34" charset="0"/>
                          <a:cs typeface="Arial" panose="020B0604020202020204" pitchFamily="34" charset="0"/>
                        </a:rPr>
                        <a:t>Of the outstanding sites 179 had infrastructure completed during Q4 (2019/20).</a:t>
                      </a:r>
                    </a:p>
                  </a:txBody>
                  <a:tcPr marL="25400" marR="25400" marT="25400" marB="25400"/>
                </a:tc>
                <a:tc>
                  <a:txBody>
                    <a:bodyPr/>
                    <a:lstStyle/>
                    <a:p>
                      <a:pPr>
                        <a:lnSpc>
                          <a:spcPct val="107000"/>
                        </a:lnSpc>
                        <a:spcAft>
                          <a:spcPts val="0"/>
                        </a:spcAft>
                      </a:pP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Partially Achieved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solidFill>
                      <a:srgbClr val="FFFF00"/>
                    </a:solidFill>
                  </a:tcPr>
                </a:tc>
                <a:tc>
                  <a:txBody>
                    <a:bodyPr/>
                    <a:lstStyle/>
                    <a:p>
                      <a:pPr marL="0" lvl="0" indent="0">
                        <a:lnSpc>
                          <a:spcPct val="107000"/>
                        </a:lnSpc>
                        <a:spcAft>
                          <a:spcPts val="0"/>
                        </a:spcAft>
                        <a:buFont typeface="Arial" panose="020B0604020202020204" pitchFamily="34" charset="0"/>
                        <a:buNone/>
                      </a:pPr>
                      <a:r>
                        <a:rPr lang="en-ZA" sz="1200" dirty="0">
                          <a:effectLst/>
                          <a:latin typeface="Arial" panose="020B0604020202020204" pitchFamily="34" charset="0"/>
                          <a:ea typeface="Calibri" panose="020F0502020204030204" pitchFamily="34" charset="0"/>
                          <a:cs typeface="Arial" panose="020B0604020202020204" pitchFamily="34" charset="0"/>
                        </a:rPr>
                        <a:t>All planned sites not connected due to:</a:t>
                      </a:r>
                    </a:p>
                    <a:p>
                      <a:pPr marL="171450" lvl="0" indent="-171450">
                        <a:lnSpc>
                          <a:spcPct val="107000"/>
                        </a:lnSpc>
                        <a:spcAft>
                          <a:spcPts val="0"/>
                        </a:spcAft>
                        <a:buFont typeface="Arial" panose="020B0604020202020204" pitchFamily="34" charset="0"/>
                        <a:buChar char="•"/>
                      </a:pPr>
                      <a:r>
                        <a:rPr lang="en-ZA" sz="1200" dirty="0">
                          <a:effectLst/>
                          <a:latin typeface="Arial" panose="020B0604020202020204" pitchFamily="34" charset="0"/>
                          <a:ea typeface="Calibri" panose="020F0502020204030204" pitchFamily="34" charset="0"/>
                          <a:cs typeface="Arial" panose="020B0604020202020204" pitchFamily="34" charset="0"/>
                        </a:rPr>
                        <a:t>Unreliable power supply at some of the sites.</a:t>
                      </a:r>
                    </a:p>
                    <a:p>
                      <a:pPr marL="171450" lvl="0" indent="-171450">
                        <a:lnSpc>
                          <a:spcPct val="107000"/>
                        </a:lnSpc>
                        <a:spcAft>
                          <a:spcPts val="0"/>
                        </a:spcAft>
                        <a:buFont typeface="Arial" panose="020B0604020202020204" pitchFamily="34" charset="0"/>
                        <a:buChar char="•"/>
                      </a:pPr>
                      <a:r>
                        <a:rPr lang="en-ZA" sz="1200" dirty="0">
                          <a:effectLst/>
                          <a:latin typeface="Arial" panose="020B0604020202020204" pitchFamily="34" charset="0"/>
                          <a:ea typeface="Calibri" panose="020F0502020204030204" pitchFamily="34" charset="0"/>
                          <a:cs typeface="Arial" panose="020B0604020202020204" pitchFamily="34" charset="0"/>
                        </a:rPr>
                        <a:t>Technical challenges (network configurations).</a:t>
                      </a:r>
                    </a:p>
                    <a:p>
                      <a:pPr marL="171450" lvl="0" indent="-171450">
                        <a:lnSpc>
                          <a:spcPct val="107000"/>
                        </a:lnSpc>
                        <a:spcAft>
                          <a:spcPts val="0"/>
                        </a:spcAft>
                        <a:buFont typeface="Arial" panose="020B0604020202020204" pitchFamily="34" charset="0"/>
                        <a:buChar char="•"/>
                      </a:pPr>
                      <a:r>
                        <a:rPr lang="en-ZA" sz="1200" dirty="0">
                          <a:effectLst/>
                          <a:latin typeface="Arial" panose="020B0604020202020204" pitchFamily="34" charset="0"/>
                          <a:ea typeface="Calibri" panose="020F0502020204030204" pitchFamily="34" charset="0"/>
                          <a:cs typeface="Arial" panose="020B0604020202020204" pitchFamily="34" charset="0"/>
                        </a:rPr>
                        <a:t>COVID-19 lockdown restrictions.</a:t>
                      </a:r>
                    </a:p>
                    <a:p>
                      <a:pPr marL="0" lvl="0" indent="0">
                        <a:lnSpc>
                          <a:spcPct val="107000"/>
                        </a:lnSpc>
                        <a:spcAft>
                          <a:spcPts val="0"/>
                        </a:spcAft>
                        <a:buFont typeface="Arial" panose="020B0604020202020204" pitchFamily="34" charset="0"/>
                        <a:buNone/>
                      </a:pPr>
                      <a:r>
                        <a:rPr lang="en-ZA" sz="1200" dirty="0">
                          <a:effectLst/>
                          <a:latin typeface="Arial" panose="020B0604020202020204" pitchFamily="34" charset="0"/>
                          <a:ea typeface="Calibri" panose="020F0502020204030204" pitchFamily="34" charset="0"/>
                          <a:cs typeface="Arial" panose="020B0604020202020204" pitchFamily="34" charset="0"/>
                        </a:rPr>
                        <a:t>All planned sites should be connected by end of Q2</a:t>
                      </a:r>
                    </a:p>
                  </a:txBody>
                  <a:tcPr marL="25400" marR="25400" marT="25400" marB="25400"/>
                </a:tc>
                <a:extLst>
                  <a:ext uri="{0D108BD9-81ED-4DB2-BD59-A6C34878D82A}">
                    <a16:rowId xmlns:a16="http://schemas.microsoft.com/office/drawing/2014/main" xmlns="" val="4230812210"/>
                  </a:ext>
                </a:extLst>
              </a:tr>
              <a:tr h="557229">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Feasibility study for Phase 2 funding conducted</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Appointment and contracting of a service provider</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The service provider has been appointed.</a:t>
                      </a:r>
                    </a:p>
                  </a:txBody>
                  <a:tcPr marL="25400" marR="25400" marT="25400" marB="25400"/>
                </a:tc>
                <a:tc>
                  <a:txBody>
                    <a:bodyPr/>
                    <a:lstStyle/>
                    <a:p>
                      <a:pPr>
                        <a:lnSpc>
                          <a:spcPct val="107000"/>
                        </a:lnSpc>
                        <a:spcAft>
                          <a:spcPts val="0"/>
                        </a:spcAft>
                      </a:pP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Achieved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solidFill>
                      <a:srgbClr val="00FF00"/>
                    </a:solidFill>
                  </a:tcPr>
                </a:tc>
                <a:tc>
                  <a:txBody>
                    <a:bodyPr/>
                    <a:lstStyle/>
                    <a:p>
                      <a:r>
                        <a:rPr lang="en-GB" sz="1200" dirty="0">
                          <a:latin typeface="Arial" panose="020B0604020202020204" pitchFamily="34" charset="0"/>
                          <a:cs typeface="Arial" panose="020B0604020202020204" pitchFamily="34" charset="0"/>
                        </a:rPr>
                        <a:t>N/A</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463320417"/>
                  </a:ext>
                </a:extLst>
              </a:tr>
            </a:tbl>
          </a:graphicData>
        </a:graphic>
      </p:graphicFrame>
      <p:pic>
        <p:nvPicPr>
          <p:cNvPr id="14" name="Picture 13">
            <a:extLst>
              <a:ext uri="{FF2B5EF4-FFF2-40B4-BE49-F238E27FC236}">
                <a16:creationId xmlns:a16="http://schemas.microsoft.com/office/drawing/2014/main" xmlns="" id="{B2731E3D-B979-4501-9ED4-BE1618AEBFC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cxnSp>
        <p:nvCxnSpPr>
          <p:cNvPr id="16" name="Straight Connector 15">
            <a:extLst>
              <a:ext uri="{FF2B5EF4-FFF2-40B4-BE49-F238E27FC236}">
                <a16:creationId xmlns:a16="http://schemas.microsoft.com/office/drawing/2014/main" xmlns="" id="{B177E8AC-FBBA-4046-B983-CADCB923A1DE}"/>
              </a:ext>
            </a:extLst>
          </p:cNvPr>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 name="Picture 16">
            <a:extLst>
              <a:ext uri="{FF2B5EF4-FFF2-40B4-BE49-F238E27FC236}">
                <a16:creationId xmlns:a16="http://schemas.microsoft.com/office/drawing/2014/main" xmlns="" id="{71B999A3-2110-4C2E-8DAA-0372FA35160D}"/>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8" name="Footer Placeholder 5">
            <a:extLst>
              <a:ext uri="{FF2B5EF4-FFF2-40B4-BE49-F238E27FC236}">
                <a16:creationId xmlns:a16="http://schemas.microsoft.com/office/drawing/2014/main" xmlns="" id="{1E67B287-ECBE-4D5A-9A22-AE06F6EF7E78}"/>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817154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17</a:t>
            </a:fld>
            <a:endParaRPr lang="en-US" dirty="0"/>
          </a:p>
        </p:txBody>
      </p:sp>
      <p:sp>
        <p:nvSpPr>
          <p:cNvPr id="12" name="Rectangle 11"/>
          <p:cNvSpPr/>
          <p:nvPr/>
        </p:nvSpPr>
        <p:spPr>
          <a:xfrm>
            <a:off x="2843808" y="333817"/>
            <a:ext cx="5251450" cy="430887"/>
          </a:xfrm>
          <a:prstGeom prst="rect">
            <a:avLst/>
          </a:prstGeom>
        </p:spPr>
        <p:txBody>
          <a:bodyPr wrap="square">
            <a:spAutoFit/>
          </a:bodyPr>
          <a:lstStyle/>
          <a:p>
            <a:pPr lvl="0" algn="ctr" eaLnBrk="0" hangingPunct="0">
              <a:defRPr/>
            </a:pPr>
            <a:r>
              <a:rPr lang="en-ZA" sz="2200" dirty="0">
                <a:solidFill>
                  <a:srgbClr val="FF0000"/>
                </a:solidFill>
              </a:rPr>
              <a:t>ICT INFRASTRUCTURE SUPPORT (2)</a:t>
            </a:r>
          </a:p>
        </p:txBody>
      </p:sp>
      <p:graphicFrame>
        <p:nvGraphicFramePr>
          <p:cNvPr id="15" name="Table 14"/>
          <p:cNvGraphicFramePr>
            <a:graphicFrameLocks noGrp="1"/>
          </p:cNvGraphicFramePr>
          <p:nvPr>
            <p:extLst>
              <p:ext uri="{D42A27DB-BD31-4B8C-83A1-F6EECF244321}">
                <p14:modId xmlns:p14="http://schemas.microsoft.com/office/powerpoint/2010/main" xmlns="" val="668967693"/>
              </p:ext>
            </p:extLst>
          </p:nvPr>
        </p:nvGraphicFramePr>
        <p:xfrm>
          <a:off x="143508" y="1158301"/>
          <a:ext cx="8856984" cy="4678602"/>
        </p:xfrm>
        <a:graphic>
          <a:graphicData uri="http://schemas.openxmlformats.org/drawingml/2006/table">
            <a:tbl>
              <a:tblPr firstRow="1" bandRow="1">
                <a:tableStyleId>{5C22544A-7EE6-4342-B048-85BDC9FD1C3A}</a:tableStyleId>
              </a:tblPr>
              <a:tblGrid>
                <a:gridCol w="1116124">
                  <a:extLst>
                    <a:ext uri="{9D8B030D-6E8A-4147-A177-3AD203B41FA5}">
                      <a16:colId xmlns:a16="http://schemas.microsoft.com/office/drawing/2014/main" xmlns="" val="20000"/>
                    </a:ext>
                  </a:extLst>
                </a:gridCol>
                <a:gridCol w="1224136">
                  <a:extLst>
                    <a:ext uri="{9D8B030D-6E8A-4147-A177-3AD203B41FA5}">
                      <a16:colId xmlns:a16="http://schemas.microsoft.com/office/drawing/2014/main" xmlns="" val="20001"/>
                    </a:ext>
                  </a:extLst>
                </a:gridCol>
                <a:gridCol w="3612794">
                  <a:extLst>
                    <a:ext uri="{9D8B030D-6E8A-4147-A177-3AD203B41FA5}">
                      <a16:colId xmlns:a16="http://schemas.microsoft.com/office/drawing/2014/main" xmlns="" val="20002"/>
                    </a:ext>
                  </a:extLst>
                </a:gridCol>
                <a:gridCol w="871179">
                  <a:extLst>
                    <a:ext uri="{9D8B030D-6E8A-4147-A177-3AD203B41FA5}">
                      <a16:colId xmlns:a16="http://schemas.microsoft.com/office/drawing/2014/main" xmlns="" val="20003"/>
                    </a:ext>
                  </a:extLst>
                </a:gridCol>
                <a:gridCol w="2032751">
                  <a:extLst>
                    <a:ext uri="{9D8B030D-6E8A-4147-A177-3AD203B41FA5}">
                      <a16:colId xmlns:a16="http://schemas.microsoft.com/office/drawing/2014/main" xmlns="" val="20004"/>
                    </a:ext>
                  </a:extLst>
                </a:gridCol>
              </a:tblGrid>
              <a:tr h="286872">
                <a:tc gridSpan="5">
                  <a:txBody>
                    <a:bodyPr/>
                    <a:lstStyle/>
                    <a:p>
                      <a:pPr algn="l"/>
                      <a:r>
                        <a:rPr lang="en-ZA" sz="1200" b="1" dirty="0">
                          <a:solidFill>
                            <a:schemeClr val="tx1"/>
                          </a:solidFill>
                          <a:latin typeface="Arial" panose="020B0604020202020204" pitchFamily="34" charset="0"/>
                          <a:cs typeface="Arial" panose="020B0604020202020204" pitchFamily="34" charset="0"/>
                        </a:rPr>
                        <a:t>PROGRAMME PURPOSE: </a:t>
                      </a:r>
                      <a:r>
                        <a:rPr lang="en-GB" sz="1200" b="1" i="0" u="none" strike="noStrike" kern="1200" baseline="0" dirty="0">
                          <a:solidFill>
                            <a:schemeClr val="tx1"/>
                          </a:solidFill>
                          <a:latin typeface="Arial" panose="020B0604020202020204" pitchFamily="34" charset="0"/>
                          <a:ea typeface="+mn-ea"/>
                          <a:cs typeface="Arial" panose="020B0604020202020204" pitchFamily="34" charset="0"/>
                        </a:rPr>
                        <a:t>Promote investment in robust, reliable, secure and affordable ICT infrastructure that supports the provision of a multiplicity of applications and services. </a:t>
                      </a:r>
                      <a:endParaRPr lang="en-ZA" sz="1200" b="1"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32747333"/>
                  </a:ext>
                </a:extLst>
              </a:tr>
              <a:tr h="465249">
                <a:tc>
                  <a:txBody>
                    <a:bodyPr/>
                    <a:lstStyle/>
                    <a:p>
                      <a:pPr algn="ctr"/>
                      <a:r>
                        <a:rPr lang="en-ZA" sz="1200" b="1" dirty="0">
                          <a:solidFill>
                            <a:schemeClr val="tx1"/>
                          </a:solidFill>
                          <a:latin typeface="Arial" panose="020B0604020202020204" pitchFamily="34" charset="0"/>
                          <a:cs typeface="Arial" panose="020B0604020202020204" pitchFamily="34" charset="0"/>
                        </a:rPr>
                        <a:t>Annual</a:t>
                      </a:r>
                      <a:r>
                        <a:rPr lang="en-ZA" sz="1200" b="1" baseline="0" dirty="0">
                          <a:solidFill>
                            <a:schemeClr val="tx1"/>
                          </a:solidFill>
                          <a:latin typeface="Arial" panose="020B0604020202020204" pitchFamily="34" charset="0"/>
                          <a:cs typeface="Arial" panose="020B0604020202020204" pitchFamily="34" charset="0"/>
                        </a:rPr>
                        <a:t> </a:t>
                      </a:r>
                      <a:r>
                        <a:rPr lang="en-ZA" sz="1200" b="1" dirty="0">
                          <a:solidFill>
                            <a:schemeClr val="tx1"/>
                          </a:solidFill>
                          <a:latin typeface="Arial" panose="020B0604020202020204" pitchFamily="34" charset="0"/>
                          <a:cs typeface="Arial" panose="020B0604020202020204" pitchFamily="34" charset="0"/>
                        </a:rPr>
                        <a:t>Target </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Quarterly Target</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Actual Performance</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Status</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Explanation of Variance</a:t>
                      </a:r>
                    </a:p>
                  </a:txBody>
                  <a:tcPr/>
                </a:tc>
                <a:extLst>
                  <a:ext uri="{0D108BD9-81ED-4DB2-BD59-A6C34878D82A}">
                    <a16:rowId xmlns:a16="http://schemas.microsoft.com/office/drawing/2014/main" xmlns="" val="10000"/>
                  </a:ext>
                </a:extLst>
              </a:tr>
              <a:tr h="474677">
                <a:tc>
                  <a:txBody>
                    <a:bodyPr/>
                    <a:lstStyle/>
                    <a:p>
                      <a:pPr>
                        <a:lnSpc>
                          <a:spcPct val="107000"/>
                        </a:lnSpc>
                        <a:spcAft>
                          <a:spcPts val="0"/>
                        </a:spcAft>
                      </a:pPr>
                      <a:r>
                        <a:rPr lang="en-ZA" sz="1150" dirty="0">
                          <a:effectLst/>
                          <a:latin typeface="Arial" panose="020B0604020202020204" pitchFamily="34" charset="0"/>
                          <a:ea typeface="Calibri" panose="020F0502020204030204" pitchFamily="34" charset="0"/>
                          <a:cs typeface="Arial" panose="020B0604020202020204" pitchFamily="34" charset="0"/>
                        </a:rPr>
                        <a:t>Digital Transformation Centre established and operationalised</a:t>
                      </a:r>
                    </a:p>
                  </a:txBody>
                  <a:tcPr marL="25400" marR="25400" marT="25400" marB="25400"/>
                </a:tc>
                <a:tc>
                  <a:txBody>
                    <a:bodyPr/>
                    <a:lstStyle/>
                    <a:p>
                      <a:pPr>
                        <a:lnSpc>
                          <a:spcPct val="107000"/>
                        </a:lnSpc>
                        <a:spcAft>
                          <a:spcPts val="0"/>
                        </a:spcAft>
                      </a:pPr>
                      <a:r>
                        <a:rPr lang="en-ZA" sz="1150" dirty="0">
                          <a:effectLst/>
                          <a:latin typeface="Arial" panose="020B0604020202020204" pitchFamily="34" charset="0"/>
                          <a:ea typeface="Calibri" panose="020F0502020204030204" pitchFamily="34" charset="0"/>
                          <a:cs typeface="Arial" panose="020B0604020202020204" pitchFamily="34" charset="0"/>
                        </a:rPr>
                        <a:t>DTC Agreement finalized and signed by relevant stakeholders</a:t>
                      </a:r>
                    </a:p>
                  </a:txBody>
                  <a:tcPr marL="25400" marR="25400" marT="25400" marB="25400"/>
                </a:tc>
                <a:tc>
                  <a:txBody>
                    <a:bodyPr/>
                    <a:lstStyle/>
                    <a:p>
                      <a:pPr marL="171450" lvl="0" indent="-171450">
                        <a:lnSpc>
                          <a:spcPct val="107000"/>
                        </a:lnSpc>
                        <a:spcAft>
                          <a:spcPts val="0"/>
                        </a:spcAft>
                        <a:buFont typeface="Arial" panose="020B0604020202020204" pitchFamily="34" charset="0"/>
                        <a:buChar char="•"/>
                      </a:pPr>
                      <a:r>
                        <a:rPr lang="en-ZA" sz="1150" dirty="0">
                          <a:effectLst/>
                          <a:latin typeface="Arial" panose="020B0604020202020204" pitchFamily="34" charset="0"/>
                          <a:ea typeface="Calibri" panose="020F0502020204030204" pitchFamily="34" charset="0"/>
                          <a:cs typeface="Arial" panose="020B0604020202020204" pitchFamily="34" charset="0"/>
                        </a:rPr>
                        <a:t>Host country agreement has been signed.</a:t>
                      </a:r>
                    </a:p>
                    <a:p>
                      <a:pPr marL="171450" lvl="0" indent="-171450">
                        <a:lnSpc>
                          <a:spcPct val="107000"/>
                        </a:lnSpc>
                        <a:spcAft>
                          <a:spcPts val="0"/>
                        </a:spcAft>
                        <a:buFont typeface="Arial" panose="020B0604020202020204" pitchFamily="34" charset="0"/>
                        <a:buChar char="•"/>
                      </a:pPr>
                      <a:r>
                        <a:rPr lang="en-ZA" sz="1150" dirty="0">
                          <a:effectLst/>
                          <a:latin typeface="Arial" panose="020B0604020202020204" pitchFamily="34" charset="0"/>
                          <a:ea typeface="Calibri" panose="020F0502020204030204" pitchFamily="34" charset="0"/>
                          <a:cs typeface="Arial" panose="020B0604020202020204" pitchFamily="34" charset="0"/>
                        </a:rPr>
                        <a:t>Cabinet memo is in the process of being finalised.</a:t>
                      </a:r>
                    </a:p>
                    <a:p>
                      <a:pPr marL="171450" lvl="0" indent="-171450">
                        <a:lnSpc>
                          <a:spcPct val="107000"/>
                        </a:lnSpc>
                        <a:spcAft>
                          <a:spcPts val="0"/>
                        </a:spcAft>
                        <a:buFont typeface="Arial" panose="020B0604020202020204" pitchFamily="34" charset="0"/>
                        <a:buChar char="•"/>
                      </a:pPr>
                      <a:r>
                        <a:rPr lang="en-ZA" sz="1150" dirty="0">
                          <a:effectLst/>
                          <a:latin typeface="Arial" panose="020B0604020202020204" pitchFamily="34" charset="0"/>
                          <a:ea typeface="Calibri" panose="020F0502020204030204" pitchFamily="34" charset="0"/>
                          <a:cs typeface="Arial" panose="020B0604020202020204" pitchFamily="34" charset="0"/>
                        </a:rPr>
                        <a:t>Agreement for the physical hosting of the DTC is being concluded.</a:t>
                      </a:r>
                    </a:p>
                  </a:txBody>
                  <a:tcPr marL="25400" marR="25400" marT="25400" marB="25400"/>
                </a:tc>
                <a:tc>
                  <a:txBody>
                    <a:bodyPr/>
                    <a:lstStyle/>
                    <a:p>
                      <a:pPr>
                        <a:lnSpc>
                          <a:spcPct val="107000"/>
                        </a:lnSpc>
                        <a:spcAft>
                          <a:spcPts val="0"/>
                        </a:spcAft>
                      </a:pPr>
                      <a:r>
                        <a:rPr lang="en-ZA" sz="1150" dirty="0">
                          <a:effectLst/>
                          <a:latin typeface="Arial" panose="020B0604020202020204" pitchFamily="34" charset="0"/>
                          <a:ea typeface="Calibri" panose="020F0502020204030204" pitchFamily="34" charset="0"/>
                          <a:cs typeface="Arial" panose="020B0604020202020204" pitchFamily="34" charset="0"/>
                        </a:rPr>
                        <a:t>No</a:t>
                      </a:r>
                      <a:r>
                        <a:rPr lang="en-ZA" sz="1150" dirty="0">
                          <a:solidFill>
                            <a:srgbClr val="000000"/>
                          </a:solidFill>
                          <a:effectLst/>
                          <a:latin typeface="Arial" panose="020B0604020202020204" pitchFamily="34" charset="0"/>
                          <a:ea typeface="Calibri" panose="020F0502020204030204" pitchFamily="34" charset="0"/>
                          <a:cs typeface="Arial" panose="020B0604020202020204" pitchFamily="34" charset="0"/>
                        </a:rPr>
                        <a:t>t Achieved</a:t>
                      </a:r>
                      <a:endParaRPr lang="en-ZA" sz="115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solidFill>
                      <a:srgbClr val="FF0000"/>
                    </a:solidFill>
                  </a:tcPr>
                </a:tc>
                <a:tc>
                  <a:txBody>
                    <a:bodyPr/>
                    <a:lstStyle/>
                    <a:p>
                      <a:pPr>
                        <a:lnSpc>
                          <a:spcPct val="107000"/>
                        </a:lnSpc>
                        <a:spcAft>
                          <a:spcPts val="0"/>
                        </a:spcAft>
                      </a:pPr>
                      <a:r>
                        <a:rPr lang="en-ZA" sz="1150" dirty="0">
                          <a:effectLst/>
                          <a:latin typeface="Arial" panose="020B0604020202020204" pitchFamily="34" charset="0"/>
                          <a:ea typeface="Calibri" panose="020F0502020204030204" pitchFamily="34" charset="0"/>
                          <a:cs typeface="Arial" panose="020B0604020202020204" pitchFamily="34" charset="0"/>
                        </a:rPr>
                        <a:t>Department had to factor in Cabinet approval which was not initially planned for.</a:t>
                      </a:r>
                    </a:p>
                    <a:p>
                      <a:pPr>
                        <a:lnSpc>
                          <a:spcPct val="107000"/>
                        </a:lnSpc>
                        <a:spcAft>
                          <a:spcPts val="0"/>
                        </a:spcAft>
                      </a:pPr>
                      <a:r>
                        <a:rPr lang="en-ZA" sz="1150" dirty="0">
                          <a:effectLst/>
                          <a:latin typeface="Arial" panose="020B0604020202020204" pitchFamily="34" charset="0"/>
                          <a:ea typeface="Calibri" panose="020F0502020204030204" pitchFamily="34" charset="0"/>
                          <a:cs typeface="Arial" panose="020B0604020202020204" pitchFamily="34" charset="0"/>
                        </a:rPr>
                        <a:t>This impacted on the finalisation and signing of the Agreement.</a:t>
                      </a:r>
                    </a:p>
                    <a:p>
                      <a:pPr>
                        <a:lnSpc>
                          <a:spcPct val="107000"/>
                        </a:lnSpc>
                        <a:spcAft>
                          <a:spcPts val="0"/>
                        </a:spcAft>
                      </a:pPr>
                      <a:r>
                        <a:rPr lang="en-ZA" sz="1150" dirty="0">
                          <a:effectLst/>
                          <a:latin typeface="Arial" panose="020B0604020202020204" pitchFamily="34" charset="0"/>
                          <a:ea typeface="Calibri" panose="020F0502020204030204" pitchFamily="34" charset="0"/>
                          <a:cs typeface="Arial" panose="020B0604020202020204" pitchFamily="34" charset="0"/>
                        </a:rPr>
                        <a:t>The Agreement will be signed by relevant stakeholders post Cabinet approval.</a:t>
                      </a:r>
                    </a:p>
                  </a:txBody>
                  <a:tcPr marL="25400" marR="25400" marT="25400" marB="25400"/>
                </a:tc>
                <a:extLst>
                  <a:ext uri="{0D108BD9-81ED-4DB2-BD59-A6C34878D82A}">
                    <a16:rowId xmlns:a16="http://schemas.microsoft.com/office/drawing/2014/main" xmlns="" val="10001"/>
                  </a:ext>
                </a:extLst>
              </a:tr>
              <a:tr h="557229">
                <a:tc>
                  <a:txBody>
                    <a:bodyPr/>
                    <a:lstStyle/>
                    <a:p>
                      <a:pPr>
                        <a:lnSpc>
                          <a:spcPct val="107000"/>
                        </a:lnSpc>
                        <a:spcAft>
                          <a:spcPts val="0"/>
                        </a:spcAft>
                      </a:pPr>
                      <a:r>
                        <a:rPr lang="en-ZA" sz="1150" dirty="0">
                          <a:effectLst/>
                          <a:latin typeface="Arial" panose="020B0604020202020204" pitchFamily="34" charset="0"/>
                          <a:ea typeface="Calibri" panose="020F0502020204030204" pitchFamily="34" charset="0"/>
                          <a:cs typeface="Arial" panose="020B0604020202020204" pitchFamily="34" charset="0"/>
                        </a:rPr>
                        <a:t>1 additional CSIRT established</a:t>
                      </a:r>
                    </a:p>
                  </a:txBody>
                  <a:tcPr marL="25400" marR="25400" marT="25400" marB="25400"/>
                </a:tc>
                <a:tc>
                  <a:txBody>
                    <a:bodyPr/>
                    <a:lstStyle/>
                    <a:p>
                      <a:pPr>
                        <a:lnSpc>
                          <a:spcPct val="107000"/>
                        </a:lnSpc>
                        <a:spcAft>
                          <a:spcPts val="0"/>
                        </a:spcAft>
                      </a:pPr>
                      <a:r>
                        <a:rPr lang="en-ZA" sz="1150" dirty="0">
                          <a:effectLst/>
                          <a:latin typeface="Arial" panose="020B0604020202020204" pitchFamily="34" charset="0"/>
                          <a:ea typeface="Calibri" panose="020F0502020204030204" pitchFamily="34" charset="0"/>
                          <a:cs typeface="Arial" panose="020B0604020202020204" pitchFamily="34" charset="0"/>
                        </a:rPr>
                        <a:t>Consultations conducted with identified industry sector stakeholders</a:t>
                      </a:r>
                    </a:p>
                  </a:txBody>
                  <a:tcPr marL="25400" marR="25400" marT="25400" marB="25400"/>
                </a:tc>
                <a:tc>
                  <a:txBody>
                    <a:bodyPr/>
                    <a:lstStyle/>
                    <a:p>
                      <a:pPr marL="171450" lvl="0" indent="-171450">
                        <a:lnSpc>
                          <a:spcPct val="107000"/>
                        </a:lnSpc>
                        <a:spcAft>
                          <a:spcPts val="0"/>
                        </a:spcAft>
                        <a:buFont typeface="Arial" panose="020B0604020202020204" pitchFamily="34" charset="0"/>
                        <a:buChar char="•"/>
                      </a:pPr>
                      <a:r>
                        <a:rPr lang="en-ZA" sz="1150" dirty="0">
                          <a:effectLst/>
                          <a:latin typeface="Arial" panose="020B0604020202020204" pitchFamily="34" charset="0"/>
                          <a:ea typeface="Calibri" panose="020F0502020204030204" pitchFamily="34" charset="0"/>
                          <a:cs typeface="Arial" panose="020B0604020202020204" pitchFamily="34" charset="0"/>
                        </a:rPr>
                        <a:t>Engagements have taken place with the mobile operators in respect of the establishment of a sector CSIRT. </a:t>
                      </a:r>
                    </a:p>
                    <a:p>
                      <a:pPr marL="171450" lvl="0" indent="-171450">
                        <a:lnSpc>
                          <a:spcPct val="107000"/>
                        </a:lnSpc>
                        <a:spcAft>
                          <a:spcPts val="0"/>
                        </a:spcAft>
                        <a:buFont typeface="Arial" panose="020B0604020202020204" pitchFamily="34" charset="0"/>
                        <a:buChar char="•"/>
                      </a:pPr>
                      <a:r>
                        <a:rPr lang="en-ZA" sz="1150" dirty="0">
                          <a:effectLst/>
                          <a:latin typeface="Arial" panose="020B0604020202020204" pitchFamily="34" charset="0"/>
                          <a:ea typeface="Calibri" panose="020F0502020204030204" pitchFamily="34" charset="0"/>
                          <a:cs typeface="Arial" panose="020B0604020202020204" pitchFamily="34" charset="0"/>
                        </a:rPr>
                        <a:t>Operators currently involved are MTN, Vodacom, Telkom, Cell C and Liquid Telecoms.</a:t>
                      </a:r>
                    </a:p>
                  </a:txBody>
                  <a:tcPr marL="25400" marR="25400" marT="25400" marB="25400"/>
                </a:tc>
                <a:tc>
                  <a:txBody>
                    <a:bodyPr/>
                    <a:lstStyle/>
                    <a:p>
                      <a:pPr>
                        <a:lnSpc>
                          <a:spcPct val="107000"/>
                        </a:lnSpc>
                        <a:spcAft>
                          <a:spcPts val="0"/>
                        </a:spcAft>
                      </a:pPr>
                      <a:r>
                        <a:rPr lang="en-ZA" sz="1150" dirty="0">
                          <a:solidFill>
                            <a:srgbClr val="000000"/>
                          </a:solidFill>
                          <a:effectLst/>
                          <a:latin typeface="Arial" panose="020B0604020202020204" pitchFamily="34" charset="0"/>
                          <a:ea typeface="Calibri" panose="020F0502020204030204" pitchFamily="34" charset="0"/>
                          <a:cs typeface="Arial" panose="020B0604020202020204" pitchFamily="34" charset="0"/>
                        </a:rPr>
                        <a:t>Achieved</a:t>
                      </a:r>
                      <a:endParaRPr lang="en-ZA" sz="115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solidFill>
                      <a:srgbClr val="00FF00"/>
                    </a:solidFill>
                  </a:tcPr>
                </a:tc>
                <a:tc>
                  <a:txBody>
                    <a:bodyPr/>
                    <a:lstStyle/>
                    <a:p>
                      <a:pPr>
                        <a:lnSpc>
                          <a:spcPct val="107000"/>
                        </a:lnSpc>
                        <a:spcAft>
                          <a:spcPts val="0"/>
                        </a:spcAft>
                      </a:pPr>
                      <a:r>
                        <a:rPr lang="en-ZA" sz="1150" dirty="0">
                          <a:effectLst/>
                          <a:latin typeface="Arial" panose="020B0604020202020204" pitchFamily="34" charset="0"/>
                          <a:ea typeface="Calibri" panose="020F0502020204030204" pitchFamily="34" charset="0"/>
                          <a:cs typeface="Arial" panose="020B0604020202020204" pitchFamily="34" charset="0"/>
                        </a:rPr>
                        <a:t>N/A</a:t>
                      </a:r>
                    </a:p>
                  </a:txBody>
                  <a:tcPr marL="25400" marR="25400" marT="25400" marB="25400"/>
                </a:tc>
                <a:extLst>
                  <a:ext uri="{0D108BD9-81ED-4DB2-BD59-A6C34878D82A}">
                    <a16:rowId xmlns:a16="http://schemas.microsoft.com/office/drawing/2014/main" xmlns="" val="4230812210"/>
                  </a:ext>
                </a:extLst>
              </a:tr>
              <a:tr h="557229">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Draft Policy Direction on 5G Spectrum developed</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Analysis of preliminary findings and recommendations conducted</a:t>
                      </a:r>
                    </a:p>
                  </a:txBody>
                  <a:tcPr marL="25400" marR="25400" marT="25400" marB="25400"/>
                </a:tc>
                <a:tc>
                  <a:txBody>
                    <a:bodyPr/>
                    <a:lstStyle/>
                    <a:p>
                      <a:pPr marL="171450" lvl="0" indent="-171450">
                        <a:lnSpc>
                          <a:spcPct val="107000"/>
                        </a:lnSpc>
                        <a:spcAft>
                          <a:spcPts val="0"/>
                        </a:spcAft>
                        <a:buFont typeface="Arial" panose="020B0604020202020204" pitchFamily="34" charset="0"/>
                        <a:buChar char="•"/>
                      </a:pPr>
                      <a:r>
                        <a:rPr lang="en-ZA" sz="1200" dirty="0">
                          <a:effectLst/>
                          <a:latin typeface="Arial" panose="020B0604020202020204" pitchFamily="34" charset="0"/>
                          <a:ea typeface="Calibri" panose="020F0502020204030204" pitchFamily="34" charset="0"/>
                          <a:cs typeface="Arial" panose="020B0604020202020204" pitchFamily="34" charset="0"/>
                        </a:rPr>
                        <a:t>High-level Analysis of the ICASA 5G study report was done.</a:t>
                      </a:r>
                    </a:p>
                    <a:p>
                      <a:pPr marL="171450" lvl="0" indent="-171450">
                        <a:lnSpc>
                          <a:spcPct val="107000"/>
                        </a:lnSpc>
                        <a:spcAft>
                          <a:spcPts val="0"/>
                        </a:spcAft>
                        <a:buFont typeface="Arial" panose="020B0604020202020204" pitchFamily="34" charset="0"/>
                        <a:buChar char="•"/>
                      </a:pPr>
                      <a:r>
                        <a:rPr lang="en-ZA" sz="1200" dirty="0">
                          <a:effectLst/>
                          <a:latin typeface="Arial" panose="020B0604020202020204" pitchFamily="34" charset="0"/>
                          <a:ea typeface="Calibri" panose="020F0502020204030204" pitchFamily="34" charset="0"/>
                          <a:cs typeface="Arial" panose="020B0604020202020204" pitchFamily="34" charset="0"/>
                        </a:rPr>
                        <a:t>High-level briefing done to Minister.</a:t>
                      </a:r>
                    </a:p>
                    <a:p>
                      <a:pPr marL="171450" lvl="0" indent="-171450">
                        <a:lnSpc>
                          <a:spcPct val="107000"/>
                        </a:lnSpc>
                        <a:spcAft>
                          <a:spcPts val="0"/>
                        </a:spcAft>
                        <a:buFont typeface="Arial" panose="020B0604020202020204" pitchFamily="34" charset="0"/>
                        <a:buChar char="•"/>
                      </a:pPr>
                      <a:r>
                        <a:rPr lang="en-ZA" sz="1200" dirty="0">
                          <a:effectLst/>
                          <a:latin typeface="Arial" panose="020B0604020202020204" pitchFamily="34" charset="0"/>
                          <a:ea typeface="Calibri" panose="020F0502020204030204" pitchFamily="34" charset="0"/>
                          <a:cs typeface="Arial" panose="020B0604020202020204" pitchFamily="34" charset="0"/>
                        </a:rPr>
                        <a:t>Letter to ICASA sent on status of analysis of report.</a:t>
                      </a:r>
                    </a:p>
                  </a:txBody>
                  <a:tcPr marL="25400" marR="25400" marT="25400" marB="25400"/>
                </a:tc>
                <a:tc>
                  <a:txBody>
                    <a:bodyPr/>
                    <a:lstStyle/>
                    <a:p>
                      <a:pPr>
                        <a:lnSpc>
                          <a:spcPct val="107000"/>
                        </a:lnSpc>
                        <a:spcAft>
                          <a:spcPts val="0"/>
                        </a:spcAft>
                      </a:pP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Partially Achieved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solidFill>
                      <a:srgbClr val="FFFF00"/>
                    </a:solidFill>
                  </a:tcPr>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Detailed analysis to be expedited in Quarter 2.</a:t>
                      </a:r>
                    </a:p>
                  </a:txBody>
                  <a:tcPr marL="25400" marR="25400" marT="25400" marB="25400"/>
                </a:tc>
                <a:extLst>
                  <a:ext uri="{0D108BD9-81ED-4DB2-BD59-A6C34878D82A}">
                    <a16:rowId xmlns:a16="http://schemas.microsoft.com/office/drawing/2014/main" xmlns="" val="2474150847"/>
                  </a:ext>
                </a:extLst>
              </a:tr>
            </a:tbl>
          </a:graphicData>
        </a:graphic>
      </p:graphicFrame>
      <p:pic>
        <p:nvPicPr>
          <p:cNvPr id="14" name="Picture 13">
            <a:extLst>
              <a:ext uri="{FF2B5EF4-FFF2-40B4-BE49-F238E27FC236}">
                <a16:creationId xmlns:a16="http://schemas.microsoft.com/office/drawing/2014/main" xmlns="" id="{D71330A4-A1EC-4311-8E76-AD1EE9038F6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cxnSp>
        <p:nvCxnSpPr>
          <p:cNvPr id="16" name="Straight Connector 15">
            <a:extLst>
              <a:ext uri="{FF2B5EF4-FFF2-40B4-BE49-F238E27FC236}">
                <a16:creationId xmlns:a16="http://schemas.microsoft.com/office/drawing/2014/main" xmlns="" id="{550545A6-F4FD-4516-B608-02BC6E53D2B0}"/>
              </a:ext>
            </a:extLst>
          </p:cNvPr>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 name="Picture 16">
            <a:extLst>
              <a:ext uri="{FF2B5EF4-FFF2-40B4-BE49-F238E27FC236}">
                <a16:creationId xmlns:a16="http://schemas.microsoft.com/office/drawing/2014/main" xmlns="" id="{6BBFC0C0-3175-473B-BEB3-EC743E1A8082}"/>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8" name="Footer Placeholder 5">
            <a:extLst>
              <a:ext uri="{FF2B5EF4-FFF2-40B4-BE49-F238E27FC236}">
                <a16:creationId xmlns:a16="http://schemas.microsoft.com/office/drawing/2014/main" xmlns="" id="{7997881A-5FFA-4B99-84A0-1CF64E2F5F59}"/>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738514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18</a:t>
            </a:fld>
            <a:endParaRPr lang="en-US" dirty="0"/>
          </a:p>
        </p:txBody>
      </p:sp>
      <p:sp>
        <p:nvSpPr>
          <p:cNvPr id="12" name="Rectangle 11"/>
          <p:cNvSpPr/>
          <p:nvPr/>
        </p:nvSpPr>
        <p:spPr>
          <a:xfrm>
            <a:off x="2843808" y="188640"/>
            <a:ext cx="5251450" cy="707886"/>
          </a:xfrm>
          <a:prstGeom prst="rect">
            <a:avLst/>
          </a:prstGeom>
        </p:spPr>
        <p:txBody>
          <a:bodyPr wrap="square">
            <a:spAutoFit/>
          </a:bodyPr>
          <a:lstStyle/>
          <a:p>
            <a:pPr lvl="0" algn="ctr" eaLnBrk="0" hangingPunct="0">
              <a:defRPr/>
            </a:pPr>
            <a:r>
              <a:rPr lang="en-GB" sz="2000" dirty="0">
                <a:solidFill>
                  <a:srgbClr val="FF0000"/>
                </a:solidFill>
              </a:rPr>
              <a:t>ICT INFORMATION SOCIETY AND CAPACITY DEVELOPMENT</a:t>
            </a:r>
            <a:r>
              <a:rPr lang="en-ZA" sz="2000" dirty="0">
                <a:solidFill>
                  <a:srgbClr val="FF0000"/>
                </a:solidFill>
              </a:rPr>
              <a:t> (1)</a:t>
            </a:r>
          </a:p>
        </p:txBody>
      </p:sp>
      <p:graphicFrame>
        <p:nvGraphicFramePr>
          <p:cNvPr id="15" name="Table 14"/>
          <p:cNvGraphicFramePr>
            <a:graphicFrameLocks noGrp="1"/>
          </p:cNvGraphicFramePr>
          <p:nvPr>
            <p:extLst>
              <p:ext uri="{D42A27DB-BD31-4B8C-83A1-F6EECF244321}">
                <p14:modId xmlns:p14="http://schemas.microsoft.com/office/powerpoint/2010/main" xmlns="" val="3020487285"/>
              </p:ext>
            </p:extLst>
          </p:nvPr>
        </p:nvGraphicFramePr>
        <p:xfrm>
          <a:off x="251520" y="1412776"/>
          <a:ext cx="8712968" cy="3985033"/>
        </p:xfrm>
        <a:graphic>
          <a:graphicData uri="http://schemas.openxmlformats.org/drawingml/2006/table">
            <a:tbl>
              <a:tblPr firstRow="1" bandRow="1">
                <a:tableStyleId>{5C22544A-7EE6-4342-B048-85BDC9FD1C3A}</a:tableStyleId>
              </a:tblPr>
              <a:tblGrid>
                <a:gridCol w="1903674">
                  <a:extLst>
                    <a:ext uri="{9D8B030D-6E8A-4147-A177-3AD203B41FA5}">
                      <a16:colId xmlns:a16="http://schemas.microsoft.com/office/drawing/2014/main" xmlns="" val="20000"/>
                    </a:ext>
                  </a:extLst>
                </a:gridCol>
                <a:gridCol w="1537582">
                  <a:extLst>
                    <a:ext uri="{9D8B030D-6E8A-4147-A177-3AD203B41FA5}">
                      <a16:colId xmlns:a16="http://schemas.microsoft.com/office/drawing/2014/main" xmlns="" val="20001"/>
                    </a:ext>
                  </a:extLst>
                </a:gridCol>
                <a:gridCol w="2793023">
                  <a:extLst>
                    <a:ext uri="{9D8B030D-6E8A-4147-A177-3AD203B41FA5}">
                      <a16:colId xmlns:a16="http://schemas.microsoft.com/office/drawing/2014/main" xmlns="" val="20002"/>
                    </a:ext>
                  </a:extLst>
                </a:gridCol>
                <a:gridCol w="901341">
                  <a:extLst>
                    <a:ext uri="{9D8B030D-6E8A-4147-A177-3AD203B41FA5}">
                      <a16:colId xmlns:a16="http://schemas.microsoft.com/office/drawing/2014/main" xmlns="" val="20003"/>
                    </a:ext>
                  </a:extLst>
                </a:gridCol>
                <a:gridCol w="1577348">
                  <a:extLst>
                    <a:ext uri="{9D8B030D-6E8A-4147-A177-3AD203B41FA5}">
                      <a16:colId xmlns:a16="http://schemas.microsoft.com/office/drawing/2014/main" xmlns="" val="20004"/>
                    </a:ext>
                  </a:extLst>
                </a:gridCol>
              </a:tblGrid>
              <a:tr h="286872">
                <a:tc gridSpan="5">
                  <a:txBody>
                    <a:bodyPr/>
                    <a:lstStyle/>
                    <a:p>
                      <a:pPr algn="l"/>
                      <a:r>
                        <a:rPr lang="en-ZA" sz="1200" b="1" dirty="0">
                          <a:solidFill>
                            <a:schemeClr val="tx1"/>
                          </a:solidFill>
                          <a:latin typeface="Arial" panose="020B0604020202020204" pitchFamily="34" charset="0"/>
                          <a:cs typeface="Arial" panose="020B0604020202020204" pitchFamily="34" charset="0"/>
                        </a:rPr>
                        <a:t>PROGRAMME PURPOSE:</a:t>
                      </a:r>
                      <a:r>
                        <a:rPr lang="en-GB" sz="1200" b="1" i="0" u="none" strike="noStrike" kern="1200" baseline="0" dirty="0">
                          <a:solidFill>
                            <a:schemeClr val="tx1"/>
                          </a:solidFill>
                          <a:latin typeface="Arial" panose="020B0604020202020204" pitchFamily="34" charset="0"/>
                          <a:ea typeface="+mn-ea"/>
                          <a:cs typeface="Arial" panose="020B0604020202020204" pitchFamily="34" charset="0"/>
                        </a:rPr>
                        <a:t> </a:t>
                      </a:r>
                      <a:r>
                        <a:rPr lang="en-GB" sz="1200" b="1" dirty="0">
                          <a:solidFill>
                            <a:schemeClr val="tx1"/>
                          </a:solidFill>
                          <a:latin typeface="Arial" panose="020B0604020202020204" pitchFamily="34" charset="0"/>
                          <a:cs typeface="Arial" panose="020B0604020202020204" pitchFamily="34" charset="0"/>
                        </a:rPr>
                        <a:t>Develop and implement strategies to build capabilities to bridge the digital divide. </a:t>
                      </a:r>
                      <a:endParaRPr lang="en-ZA" sz="1200" b="1"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32747333"/>
                  </a:ext>
                </a:extLst>
              </a:tr>
              <a:tr h="465249">
                <a:tc>
                  <a:txBody>
                    <a:bodyPr/>
                    <a:lstStyle/>
                    <a:p>
                      <a:pPr algn="ctr"/>
                      <a:r>
                        <a:rPr lang="en-ZA" sz="1200" b="1" dirty="0">
                          <a:solidFill>
                            <a:schemeClr val="tx1"/>
                          </a:solidFill>
                          <a:latin typeface="Arial" panose="020B0604020202020204" pitchFamily="34" charset="0"/>
                          <a:cs typeface="Arial" panose="020B0604020202020204" pitchFamily="34" charset="0"/>
                        </a:rPr>
                        <a:t>Annual</a:t>
                      </a:r>
                      <a:r>
                        <a:rPr lang="en-ZA" sz="1200" b="1" baseline="0" dirty="0">
                          <a:solidFill>
                            <a:schemeClr val="tx1"/>
                          </a:solidFill>
                          <a:latin typeface="Arial" panose="020B0604020202020204" pitchFamily="34" charset="0"/>
                          <a:cs typeface="Arial" panose="020B0604020202020204" pitchFamily="34" charset="0"/>
                        </a:rPr>
                        <a:t> </a:t>
                      </a:r>
                      <a:r>
                        <a:rPr lang="en-ZA" sz="1200" b="1" dirty="0">
                          <a:solidFill>
                            <a:schemeClr val="tx1"/>
                          </a:solidFill>
                          <a:latin typeface="Arial" panose="020B0604020202020204" pitchFamily="34" charset="0"/>
                          <a:cs typeface="Arial" panose="020B0604020202020204" pitchFamily="34" charset="0"/>
                        </a:rPr>
                        <a:t>Target </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Quarterly Target</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Actual Performance</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Status</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Explanation of Variance</a:t>
                      </a:r>
                    </a:p>
                  </a:txBody>
                  <a:tcPr/>
                </a:tc>
                <a:extLst>
                  <a:ext uri="{0D108BD9-81ED-4DB2-BD59-A6C34878D82A}">
                    <a16:rowId xmlns:a16="http://schemas.microsoft.com/office/drawing/2014/main" xmlns="" val="10000"/>
                  </a:ext>
                </a:extLst>
              </a:tr>
              <a:tr h="557229">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National e-Government Strategy and Roadmap implemented, monitored and reported, towards digitalisation of government services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Monitoring and Reporting Mechanism on the Uploading of e-Services on National e-Services Portal, in collaboration with SITA, developed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marL="171450" lvl="0" indent="-171450" algn="l" defTabSz="914400" rtl="0" eaLnBrk="1" latinLnBrk="0" hangingPunct="1">
                        <a:lnSpc>
                          <a:spcPct val="107000"/>
                        </a:lnSpc>
                        <a:spcAft>
                          <a:spcPts val="0"/>
                        </a:spcAft>
                        <a:buFont typeface="Arial" panose="020B0604020202020204" pitchFamily="34" charset="0"/>
                        <a:buChar char="•"/>
                      </a:pPr>
                      <a:r>
                        <a:rPr lang="en-ZA" sz="12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Engagements held with SITA &amp; DPSA to align the implementation of e-Govt roadmap in which e-Services portal is one of the deliverables. </a:t>
                      </a:r>
                    </a:p>
                    <a:p>
                      <a:pPr marL="171450" lvl="0" indent="-171450" algn="l" defTabSz="914400" rtl="0" eaLnBrk="1" latinLnBrk="0" hangingPunct="1">
                        <a:lnSpc>
                          <a:spcPct val="107000"/>
                        </a:lnSpc>
                        <a:spcAft>
                          <a:spcPts val="0"/>
                        </a:spcAft>
                        <a:buFont typeface="Arial" panose="020B0604020202020204" pitchFamily="34" charset="0"/>
                        <a:buChar char="•"/>
                      </a:pPr>
                      <a:r>
                        <a:rPr lang="en-ZA" sz="12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DCDT drafted the e-Services portal concept document as well as Governance structure for the implementation and monitoring and reporting of uploading of e-Services on National e-Services Portal. </a:t>
                      </a: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Achieved.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solidFill>
                      <a:srgbClr val="00FF00"/>
                    </a:solidFill>
                  </a:tcPr>
                </a:tc>
                <a:tc>
                  <a:txBody>
                    <a:bodyPr/>
                    <a:lstStyle/>
                    <a:p>
                      <a:pPr>
                        <a:lnSpc>
                          <a:spcPct val="107000"/>
                        </a:lnSpc>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N/A</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extLst>
                  <a:ext uri="{0D108BD9-81ED-4DB2-BD59-A6C34878D82A}">
                    <a16:rowId xmlns:a16="http://schemas.microsoft.com/office/drawing/2014/main" xmlns="" val="2463320417"/>
                  </a:ext>
                </a:extLst>
              </a:tr>
              <a:tr h="557229">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Implementation of the Digital and Future Skills Programme, in line with National Digital and Future Skills Strategy, facilitated and monitored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Draft Digital and Future Skills Programme developed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Draft Digital and Future Skills Implementation Programme plan, to be consulted with stakeholders developed.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Achieved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solidFill>
                      <a:srgbClr val="00FF00"/>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N/A</a:t>
                      </a:r>
                      <a:endParaRPr kumimoji="0" lang="en-ZA"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extLst>
                  <a:ext uri="{0D108BD9-81ED-4DB2-BD59-A6C34878D82A}">
                    <a16:rowId xmlns:a16="http://schemas.microsoft.com/office/drawing/2014/main" xmlns="" val="3985612893"/>
                  </a:ext>
                </a:extLst>
              </a:tr>
            </a:tbl>
          </a:graphicData>
        </a:graphic>
      </p:graphicFrame>
      <p:pic>
        <p:nvPicPr>
          <p:cNvPr id="14" name="Picture 13">
            <a:extLst>
              <a:ext uri="{FF2B5EF4-FFF2-40B4-BE49-F238E27FC236}">
                <a16:creationId xmlns:a16="http://schemas.microsoft.com/office/drawing/2014/main" xmlns="" id="{D1EA4B89-8498-4196-BB17-39ACD68ADF3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cxnSp>
        <p:nvCxnSpPr>
          <p:cNvPr id="16" name="Straight Connector 15">
            <a:extLst>
              <a:ext uri="{FF2B5EF4-FFF2-40B4-BE49-F238E27FC236}">
                <a16:creationId xmlns:a16="http://schemas.microsoft.com/office/drawing/2014/main" xmlns="" id="{E135AEA8-C9C0-41ED-ABD1-A0903B940FE0}"/>
              </a:ext>
            </a:extLst>
          </p:cNvPr>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 name="Picture 16">
            <a:extLst>
              <a:ext uri="{FF2B5EF4-FFF2-40B4-BE49-F238E27FC236}">
                <a16:creationId xmlns:a16="http://schemas.microsoft.com/office/drawing/2014/main" xmlns="" id="{60B82295-3F61-49C5-A980-0A162027E5D1}"/>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8" name="Footer Placeholder 5">
            <a:extLst>
              <a:ext uri="{FF2B5EF4-FFF2-40B4-BE49-F238E27FC236}">
                <a16:creationId xmlns:a16="http://schemas.microsoft.com/office/drawing/2014/main" xmlns="" id="{48D4CA1D-CE79-40A8-AF7C-FA6CED580966}"/>
              </a:ext>
            </a:extLst>
          </p:cNvPr>
          <p:cNvSpPr>
            <a:spLocks noGrp="1"/>
          </p:cNvSpPr>
          <p:nvPr>
            <p:ph type="ftr" sz="quarter" idx="11"/>
          </p:nvPr>
        </p:nvSpPr>
        <p:spPr>
          <a:xfrm>
            <a:off x="0" y="6724644"/>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89257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19</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884368" y="43238"/>
            <a:ext cx="901700" cy="901700"/>
          </a:xfrm>
          <a:prstGeom prst="rect">
            <a:avLst/>
          </a:prstGeom>
        </p:spPr>
      </p:pic>
      <p:sp>
        <p:nvSpPr>
          <p:cNvPr id="12" name="Rectangle 11"/>
          <p:cNvSpPr/>
          <p:nvPr/>
        </p:nvSpPr>
        <p:spPr>
          <a:xfrm>
            <a:off x="2843808" y="188640"/>
            <a:ext cx="5251450" cy="707886"/>
          </a:xfrm>
          <a:prstGeom prst="rect">
            <a:avLst/>
          </a:prstGeom>
        </p:spPr>
        <p:txBody>
          <a:bodyPr wrap="square">
            <a:spAutoFit/>
          </a:bodyPr>
          <a:lstStyle/>
          <a:p>
            <a:pPr lvl="0" algn="ctr" eaLnBrk="0" hangingPunct="0">
              <a:defRPr/>
            </a:pPr>
            <a:r>
              <a:rPr lang="en-GB" sz="2000" dirty="0">
                <a:solidFill>
                  <a:srgbClr val="FF0000"/>
                </a:solidFill>
              </a:rPr>
              <a:t>ICT INFORMATION SOCIETY AND CAPACITY DEVELOPMENT</a:t>
            </a:r>
            <a:r>
              <a:rPr lang="en-ZA" sz="2000" dirty="0">
                <a:solidFill>
                  <a:srgbClr val="FF0000"/>
                </a:solidFill>
              </a:rPr>
              <a:t> (2)</a:t>
            </a:r>
          </a:p>
        </p:txBody>
      </p:sp>
      <p:graphicFrame>
        <p:nvGraphicFramePr>
          <p:cNvPr id="15" name="Table 14"/>
          <p:cNvGraphicFramePr>
            <a:graphicFrameLocks noGrp="1"/>
          </p:cNvGraphicFramePr>
          <p:nvPr>
            <p:extLst>
              <p:ext uri="{D42A27DB-BD31-4B8C-83A1-F6EECF244321}">
                <p14:modId xmlns:p14="http://schemas.microsoft.com/office/powerpoint/2010/main" xmlns="" val="3337862997"/>
              </p:ext>
            </p:extLst>
          </p:nvPr>
        </p:nvGraphicFramePr>
        <p:xfrm>
          <a:off x="287523" y="1340768"/>
          <a:ext cx="8568954" cy="3840126"/>
        </p:xfrm>
        <a:graphic>
          <a:graphicData uri="http://schemas.openxmlformats.org/drawingml/2006/table">
            <a:tbl>
              <a:tblPr firstRow="1" bandRow="1">
                <a:tableStyleId>{5C22544A-7EE6-4342-B048-85BDC9FD1C3A}</a:tableStyleId>
              </a:tblPr>
              <a:tblGrid>
                <a:gridCol w="1477407">
                  <a:extLst>
                    <a:ext uri="{9D8B030D-6E8A-4147-A177-3AD203B41FA5}">
                      <a16:colId xmlns:a16="http://schemas.microsoft.com/office/drawing/2014/main" xmlns="" val="20000"/>
                    </a:ext>
                  </a:extLst>
                </a:gridCol>
                <a:gridCol w="1618938">
                  <a:extLst>
                    <a:ext uri="{9D8B030D-6E8A-4147-A177-3AD203B41FA5}">
                      <a16:colId xmlns:a16="http://schemas.microsoft.com/office/drawing/2014/main" xmlns="" val="20001"/>
                    </a:ext>
                  </a:extLst>
                </a:gridCol>
                <a:gridCol w="3034890">
                  <a:extLst>
                    <a:ext uri="{9D8B030D-6E8A-4147-A177-3AD203B41FA5}">
                      <a16:colId xmlns:a16="http://schemas.microsoft.com/office/drawing/2014/main" xmlns="" val="20002"/>
                    </a:ext>
                  </a:extLst>
                </a:gridCol>
                <a:gridCol w="886443">
                  <a:extLst>
                    <a:ext uri="{9D8B030D-6E8A-4147-A177-3AD203B41FA5}">
                      <a16:colId xmlns:a16="http://schemas.microsoft.com/office/drawing/2014/main" xmlns="" val="20003"/>
                    </a:ext>
                  </a:extLst>
                </a:gridCol>
                <a:gridCol w="1551276">
                  <a:extLst>
                    <a:ext uri="{9D8B030D-6E8A-4147-A177-3AD203B41FA5}">
                      <a16:colId xmlns:a16="http://schemas.microsoft.com/office/drawing/2014/main" xmlns="" val="20004"/>
                    </a:ext>
                  </a:extLst>
                </a:gridCol>
              </a:tblGrid>
              <a:tr h="286872">
                <a:tc gridSpan="5">
                  <a:txBody>
                    <a:bodyPr/>
                    <a:lstStyle/>
                    <a:p>
                      <a:pPr algn="l"/>
                      <a:r>
                        <a:rPr lang="en-ZA" sz="1200" b="1" dirty="0">
                          <a:solidFill>
                            <a:schemeClr val="tx1"/>
                          </a:solidFill>
                          <a:latin typeface="Arial" panose="020B0604020202020204" pitchFamily="34" charset="0"/>
                          <a:cs typeface="Arial" panose="020B0604020202020204" pitchFamily="34" charset="0"/>
                        </a:rPr>
                        <a:t>PROGRAMME PURPOSE:</a:t>
                      </a:r>
                      <a:r>
                        <a:rPr lang="en-GB" sz="1200" b="1" i="0" u="none" strike="noStrike" kern="1200" baseline="0" dirty="0">
                          <a:solidFill>
                            <a:schemeClr val="tx1"/>
                          </a:solidFill>
                          <a:latin typeface="Arial" panose="020B0604020202020204" pitchFamily="34" charset="0"/>
                          <a:ea typeface="+mn-ea"/>
                          <a:cs typeface="Arial" panose="020B0604020202020204" pitchFamily="34" charset="0"/>
                        </a:rPr>
                        <a:t> </a:t>
                      </a:r>
                      <a:r>
                        <a:rPr lang="en-GB" sz="1200" b="1" dirty="0">
                          <a:solidFill>
                            <a:schemeClr val="tx1"/>
                          </a:solidFill>
                          <a:latin typeface="Arial" panose="020B0604020202020204" pitchFamily="34" charset="0"/>
                          <a:cs typeface="Arial" panose="020B0604020202020204" pitchFamily="34" charset="0"/>
                        </a:rPr>
                        <a:t>Develop and implement strategies to build capabilities to bridge the digital divide. </a:t>
                      </a:r>
                      <a:endParaRPr lang="en-ZA" sz="1200" b="1"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32747333"/>
                  </a:ext>
                </a:extLst>
              </a:tr>
              <a:tr h="465249">
                <a:tc>
                  <a:txBody>
                    <a:bodyPr/>
                    <a:lstStyle/>
                    <a:p>
                      <a:pPr algn="ctr"/>
                      <a:r>
                        <a:rPr lang="en-ZA" sz="1200" b="1" dirty="0">
                          <a:solidFill>
                            <a:schemeClr val="tx1"/>
                          </a:solidFill>
                          <a:latin typeface="Arial" panose="020B0604020202020204" pitchFamily="34" charset="0"/>
                          <a:cs typeface="Arial" panose="020B0604020202020204" pitchFamily="34" charset="0"/>
                        </a:rPr>
                        <a:t>Annual</a:t>
                      </a:r>
                      <a:r>
                        <a:rPr lang="en-ZA" sz="1200" b="1" baseline="0" dirty="0">
                          <a:solidFill>
                            <a:schemeClr val="tx1"/>
                          </a:solidFill>
                          <a:latin typeface="Arial" panose="020B0604020202020204" pitchFamily="34" charset="0"/>
                          <a:cs typeface="Arial" panose="020B0604020202020204" pitchFamily="34" charset="0"/>
                        </a:rPr>
                        <a:t> </a:t>
                      </a:r>
                      <a:r>
                        <a:rPr lang="en-ZA" sz="1200" b="1" dirty="0">
                          <a:solidFill>
                            <a:schemeClr val="tx1"/>
                          </a:solidFill>
                          <a:latin typeface="Arial" panose="020B0604020202020204" pitchFamily="34" charset="0"/>
                          <a:cs typeface="Arial" panose="020B0604020202020204" pitchFamily="34" charset="0"/>
                        </a:rPr>
                        <a:t>Target </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Quarterly Target</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Actual Performance</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Status</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Explanation of Variance</a:t>
                      </a:r>
                    </a:p>
                  </a:txBody>
                  <a:tcPr/>
                </a:tc>
                <a:extLst>
                  <a:ext uri="{0D108BD9-81ED-4DB2-BD59-A6C34878D82A}">
                    <a16:rowId xmlns:a16="http://schemas.microsoft.com/office/drawing/2014/main" xmlns="" val="10000"/>
                  </a:ext>
                </a:extLst>
              </a:tr>
              <a:tr h="557229">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Training Programme on AI related skills, focusing on the youth, developed and implemented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Training assessment workshop conducted with relevant stakeholders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A two-day webcast training assessment work was conducted on 22-23 June 2020 with relevant stakeholders.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Achieved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solidFill>
                      <a:srgbClr val="00FF00"/>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N/A</a:t>
                      </a:r>
                      <a:endParaRPr kumimoji="0" lang="en-ZA"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extLst>
                  <a:ext uri="{0D108BD9-81ED-4DB2-BD59-A6C34878D82A}">
                    <a16:rowId xmlns:a16="http://schemas.microsoft.com/office/drawing/2014/main" xmlns="" val="1355998058"/>
                  </a:ext>
                </a:extLst>
              </a:tr>
              <a:tr h="557229">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Blueprint for Digital Technology diffusion developed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Letter of Intent with Smart City Alliance in collaboration with GIZ as a stakeholder signed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The letters related to Smart City Alliance were signed by relevant stakeholders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Achieved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solidFill>
                      <a:srgbClr val="00FF00"/>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N/A</a:t>
                      </a:r>
                      <a:endParaRPr kumimoji="0" lang="en-ZA"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extLst>
                  <a:ext uri="{0D108BD9-81ED-4DB2-BD59-A6C34878D82A}">
                    <a16:rowId xmlns:a16="http://schemas.microsoft.com/office/drawing/2014/main" xmlns="" val="2155746876"/>
                  </a:ext>
                </a:extLst>
              </a:tr>
              <a:tr h="557229">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Integrated Digital Economy and Society Indicator Model developed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Framework for the Integrated Digital Economy and Society Indicator Model developed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Framework for the Integrated Digital Economy and Society Indicator Model developed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nSpc>
                          <a:spcPct val="107000"/>
                        </a:lnSpc>
                        <a:spcAft>
                          <a:spcPts val="0"/>
                        </a:spcAft>
                      </a:pPr>
                      <a:r>
                        <a:rPr lang="en-ZA"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Achieved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solidFill>
                      <a:srgbClr val="00FF00"/>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N/A</a:t>
                      </a:r>
                      <a:endParaRPr kumimoji="0" lang="en-ZA"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extLst>
                  <a:ext uri="{0D108BD9-81ED-4DB2-BD59-A6C34878D82A}">
                    <a16:rowId xmlns:a16="http://schemas.microsoft.com/office/drawing/2014/main" xmlns="" val="3125520979"/>
                  </a:ext>
                </a:extLst>
              </a:tr>
            </a:tbl>
          </a:graphicData>
        </a:graphic>
      </p:graphicFrame>
      <p:pic>
        <p:nvPicPr>
          <p:cNvPr id="14" name="Picture 13">
            <a:extLst>
              <a:ext uri="{FF2B5EF4-FFF2-40B4-BE49-F238E27FC236}">
                <a16:creationId xmlns:a16="http://schemas.microsoft.com/office/drawing/2014/main" xmlns="" id="{653270B0-331A-4D1B-830B-4F0128652A8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cxnSp>
        <p:nvCxnSpPr>
          <p:cNvPr id="16" name="Straight Connector 15">
            <a:extLst>
              <a:ext uri="{FF2B5EF4-FFF2-40B4-BE49-F238E27FC236}">
                <a16:creationId xmlns:a16="http://schemas.microsoft.com/office/drawing/2014/main" xmlns="" id="{4FD3FFB2-E6E2-4897-A28C-A8B03EE61DC9}"/>
              </a:ext>
            </a:extLst>
          </p:cNvPr>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 name="Picture 16">
            <a:extLst>
              <a:ext uri="{FF2B5EF4-FFF2-40B4-BE49-F238E27FC236}">
                <a16:creationId xmlns:a16="http://schemas.microsoft.com/office/drawing/2014/main" xmlns="" id="{51E14385-C956-4E03-9FE2-EC7226EC487D}"/>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8" name="Footer Placeholder 5">
            <a:extLst>
              <a:ext uri="{FF2B5EF4-FFF2-40B4-BE49-F238E27FC236}">
                <a16:creationId xmlns:a16="http://schemas.microsoft.com/office/drawing/2014/main" xmlns="" id="{26BF101A-5F52-45A7-B3F0-0AD3F5F0721E}"/>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179526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2</a:t>
            </a:fld>
            <a:endParaRPr lang="en-US" dirty="0"/>
          </a:p>
        </p:txBody>
      </p:sp>
      <p:sp>
        <p:nvSpPr>
          <p:cNvPr id="12" name="Rectangle 11"/>
          <p:cNvSpPr/>
          <p:nvPr/>
        </p:nvSpPr>
        <p:spPr>
          <a:xfrm>
            <a:off x="2627784" y="188640"/>
            <a:ext cx="5544615" cy="400110"/>
          </a:xfrm>
          <a:prstGeom prst="rect">
            <a:avLst/>
          </a:prstGeom>
        </p:spPr>
        <p:txBody>
          <a:bodyPr wrap="square">
            <a:spAutoFit/>
          </a:bodyPr>
          <a:lstStyle/>
          <a:p>
            <a:pPr algn="ctr" eaLnBrk="0" hangingPunct="0">
              <a:spcBef>
                <a:spcPts val="600"/>
              </a:spcBef>
              <a:spcAft>
                <a:spcPts val="600"/>
              </a:spcAft>
              <a:defRPr/>
            </a:pPr>
            <a:r>
              <a:rPr lang="en-US" sz="2000" dirty="0">
                <a:solidFill>
                  <a:srgbClr val="FF0000"/>
                </a:solidFill>
              </a:rPr>
              <a:t>PRESENTATION OVERVIEW</a:t>
            </a:r>
          </a:p>
        </p:txBody>
      </p:sp>
      <p:pic>
        <p:nvPicPr>
          <p:cNvPr id="14" name="Picture 13">
            <a:extLst>
              <a:ext uri="{FF2B5EF4-FFF2-40B4-BE49-F238E27FC236}">
                <a16:creationId xmlns:a16="http://schemas.microsoft.com/office/drawing/2014/main" xmlns="" id="{27E2B9EC-CA0D-440D-85BE-B58DDBE4AF14}"/>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cxnSp>
        <p:nvCxnSpPr>
          <p:cNvPr id="15" name="Straight Connector 14">
            <a:extLst>
              <a:ext uri="{FF2B5EF4-FFF2-40B4-BE49-F238E27FC236}">
                <a16:creationId xmlns:a16="http://schemas.microsoft.com/office/drawing/2014/main" xmlns="" id="{2E06E55B-3B74-4982-AA1A-74814C6BD4BA}"/>
              </a:ext>
            </a:extLst>
          </p:cNvPr>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6" name="Picture 15">
            <a:extLst>
              <a:ext uri="{FF2B5EF4-FFF2-40B4-BE49-F238E27FC236}">
                <a16:creationId xmlns:a16="http://schemas.microsoft.com/office/drawing/2014/main" xmlns="" id="{E328D6C9-1CC3-4783-8EBD-258DFA01233B}"/>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7" name="Footer Placeholder 5">
            <a:extLst>
              <a:ext uri="{FF2B5EF4-FFF2-40B4-BE49-F238E27FC236}">
                <a16:creationId xmlns:a16="http://schemas.microsoft.com/office/drawing/2014/main" xmlns="" id="{FF937830-906F-41E3-8DE5-77C691212025}"/>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
        <p:nvSpPr>
          <p:cNvPr id="9" name="Rectangle 8">
            <a:extLst>
              <a:ext uri="{FF2B5EF4-FFF2-40B4-BE49-F238E27FC236}">
                <a16:creationId xmlns:a16="http://schemas.microsoft.com/office/drawing/2014/main" xmlns="" id="{6AC339F7-04A6-431A-8489-4289424B19B8}"/>
              </a:ext>
            </a:extLst>
          </p:cNvPr>
          <p:cNvSpPr/>
          <p:nvPr/>
        </p:nvSpPr>
        <p:spPr>
          <a:xfrm>
            <a:off x="467544" y="1278288"/>
            <a:ext cx="8064896" cy="2343655"/>
          </a:xfrm>
          <a:prstGeom prst="rect">
            <a:avLst/>
          </a:prstGeom>
        </p:spPr>
        <p:txBody>
          <a:bodyPr wrap="square">
            <a:spAutoFit/>
          </a:bodyPr>
          <a:lstStyle/>
          <a:p>
            <a:pPr marL="342900" lvl="0" indent="-342900">
              <a:lnSpc>
                <a:spcPct val="150000"/>
              </a:lnSpc>
              <a:spcBef>
                <a:spcPts val="0"/>
              </a:spcBef>
              <a:spcAft>
                <a:spcPts val="1200"/>
              </a:spcAft>
              <a:buFont typeface="Wingdings" panose="05000000000000000000" pitchFamily="2" charset="2"/>
              <a:buChar char="q"/>
              <a:defRPr/>
            </a:pPr>
            <a:r>
              <a:rPr lang="en-US" sz="2000" b="0" dirty="0">
                <a:ea typeface="ヒラギノ角ゴ Pro W3" pitchFamily="-44" charset="-128"/>
              </a:rPr>
              <a:t> DCDT Vision, Mission &amp; Mandate</a:t>
            </a:r>
          </a:p>
          <a:p>
            <a:pPr marL="457200" lvl="0" indent="-457200">
              <a:lnSpc>
                <a:spcPct val="150000"/>
              </a:lnSpc>
              <a:spcBef>
                <a:spcPts val="0"/>
              </a:spcBef>
              <a:spcAft>
                <a:spcPts val="1200"/>
              </a:spcAft>
              <a:buFont typeface="Wingdings" panose="05000000000000000000" pitchFamily="2" charset="2"/>
              <a:buChar char="q"/>
              <a:defRPr/>
            </a:pPr>
            <a:r>
              <a:rPr lang="en-GB" sz="2000" b="0" dirty="0"/>
              <a:t>2020/21 Quarter 1 Programme Performance</a:t>
            </a:r>
          </a:p>
          <a:p>
            <a:pPr marL="457200" lvl="0" indent="-457200">
              <a:lnSpc>
                <a:spcPct val="150000"/>
              </a:lnSpc>
              <a:spcBef>
                <a:spcPts val="0"/>
              </a:spcBef>
              <a:spcAft>
                <a:spcPts val="1200"/>
              </a:spcAft>
              <a:buFont typeface="Wingdings" panose="05000000000000000000" pitchFamily="2" charset="2"/>
              <a:buChar char="q"/>
              <a:defRPr/>
            </a:pPr>
            <a:r>
              <a:rPr lang="en-GB" sz="2000" b="0" dirty="0"/>
              <a:t>2020/21 Quarter 1 Financial Performance</a:t>
            </a:r>
          </a:p>
          <a:p>
            <a:pPr marL="457200" lvl="0" indent="-457200">
              <a:lnSpc>
                <a:spcPct val="150000"/>
              </a:lnSpc>
              <a:spcBef>
                <a:spcPts val="0"/>
              </a:spcBef>
              <a:spcAft>
                <a:spcPts val="1200"/>
              </a:spcAft>
              <a:buFont typeface="Wingdings" panose="05000000000000000000" pitchFamily="2" charset="2"/>
              <a:buChar char="q"/>
              <a:defRPr/>
            </a:pPr>
            <a:r>
              <a:rPr lang="en-GB" sz="2000" b="0" dirty="0"/>
              <a:t>Progress against the Audit Action Plan</a:t>
            </a:r>
          </a:p>
        </p:txBody>
      </p:sp>
    </p:spTree>
    <p:extLst>
      <p:ext uri="{BB962C8B-B14F-4D97-AF65-F5344CB8AC3E}">
        <p14:creationId xmlns:p14="http://schemas.microsoft.com/office/powerpoint/2010/main" xmlns="" val="3139371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20</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884368" y="43238"/>
            <a:ext cx="901700" cy="901700"/>
          </a:xfrm>
          <a:prstGeom prst="rect">
            <a:avLst/>
          </a:prstGeom>
        </p:spPr>
      </p:pic>
      <p:sp>
        <p:nvSpPr>
          <p:cNvPr id="12" name="Rectangle 11"/>
          <p:cNvSpPr/>
          <p:nvPr/>
        </p:nvSpPr>
        <p:spPr>
          <a:xfrm>
            <a:off x="2843808" y="128826"/>
            <a:ext cx="5251450" cy="707886"/>
          </a:xfrm>
          <a:prstGeom prst="rect">
            <a:avLst/>
          </a:prstGeom>
        </p:spPr>
        <p:txBody>
          <a:bodyPr wrap="square">
            <a:spAutoFit/>
          </a:bodyPr>
          <a:lstStyle/>
          <a:p>
            <a:pPr lvl="0" algn="ctr" eaLnBrk="0" hangingPunct="0">
              <a:defRPr/>
            </a:pPr>
            <a:r>
              <a:rPr lang="en-ZA" sz="2000" dirty="0">
                <a:solidFill>
                  <a:srgbClr val="FF0000"/>
                </a:solidFill>
              </a:rPr>
              <a:t>REVISION OF THE </a:t>
            </a:r>
          </a:p>
          <a:p>
            <a:pPr lvl="0" algn="ctr" eaLnBrk="0" hangingPunct="0">
              <a:defRPr/>
            </a:pPr>
            <a:r>
              <a:rPr lang="en-ZA" sz="2000" dirty="0">
                <a:solidFill>
                  <a:srgbClr val="FF0000"/>
                </a:solidFill>
              </a:rPr>
              <a:t>2020/21 ANNUAL PERFORMANCE PLAN</a:t>
            </a:r>
          </a:p>
        </p:txBody>
      </p:sp>
      <p:pic>
        <p:nvPicPr>
          <p:cNvPr id="14" name="Picture 13">
            <a:extLst>
              <a:ext uri="{FF2B5EF4-FFF2-40B4-BE49-F238E27FC236}">
                <a16:creationId xmlns:a16="http://schemas.microsoft.com/office/drawing/2014/main" xmlns="" id="{653270B0-331A-4D1B-830B-4F0128652A8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cxnSp>
        <p:nvCxnSpPr>
          <p:cNvPr id="16" name="Straight Connector 15">
            <a:extLst>
              <a:ext uri="{FF2B5EF4-FFF2-40B4-BE49-F238E27FC236}">
                <a16:creationId xmlns:a16="http://schemas.microsoft.com/office/drawing/2014/main" xmlns="" id="{4FD3FFB2-E6E2-4897-A28C-A8B03EE61DC9}"/>
              </a:ext>
            </a:extLst>
          </p:cNvPr>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 name="Picture 16">
            <a:extLst>
              <a:ext uri="{FF2B5EF4-FFF2-40B4-BE49-F238E27FC236}">
                <a16:creationId xmlns:a16="http://schemas.microsoft.com/office/drawing/2014/main" xmlns="" id="{51E14385-C956-4E03-9FE2-EC7226EC487D}"/>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8" name="Footer Placeholder 5">
            <a:extLst>
              <a:ext uri="{FF2B5EF4-FFF2-40B4-BE49-F238E27FC236}">
                <a16:creationId xmlns:a16="http://schemas.microsoft.com/office/drawing/2014/main" xmlns="" id="{26BF101A-5F52-45A7-B3F0-0AD3F5F0721E}"/>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
        <p:nvSpPr>
          <p:cNvPr id="10" name="Rectangle 9">
            <a:extLst>
              <a:ext uri="{FF2B5EF4-FFF2-40B4-BE49-F238E27FC236}">
                <a16:creationId xmlns:a16="http://schemas.microsoft.com/office/drawing/2014/main" xmlns="" id="{02350403-7EDA-4BFD-A8EF-C3AF3A35A2FB}"/>
              </a:ext>
            </a:extLst>
          </p:cNvPr>
          <p:cNvSpPr/>
          <p:nvPr/>
        </p:nvSpPr>
        <p:spPr>
          <a:xfrm>
            <a:off x="323528" y="1410737"/>
            <a:ext cx="8424936" cy="3908762"/>
          </a:xfrm>
          <a:prstGeom prst="rect">
            <a:avLst/>
          </a:prstGeom>
        </p:spPr>
        <p:txBody>
          <a:bodyPr wrap="square">
            <a:spAutoFit/>
          </a:bodyPr>
          <a:lstStyle/>
          <a:p>
            <a:pPr marL="285750" indent="-285750" algn="just" eaLnBrk="1" hangingPunct="1">
              <a:spcBef>
                <a:spcPts val="600"/>
              </a:spcBef>
              <a:spcAft>
                <a:spcPts val="600"/>
              </a:spcAft>
              <a:buFont typeface="Wingdings" panose="05000000000000000000" pitchFamily="2" charset="2"/>
              <a:buChar char="q"/>
            </a:pPr>
            <a:r>
              <a:rPr lang="en-US" b="0" dirty="0">
                <a:solidFill>
                  <a:srgbClr val="000000"/>
                </a:solidFill>
                <a:latin typeface="Arial" panose="020B0604020202020204" pitchFamily="34" charset="0"/>
                <a:cs typeface="Arial" panose="020B0604020202020204" pitchFamily="34" charset="0"/>
              </a:rPr>
              <a:t>2020/21 APP has been revised taking into consideration:</a:t>
            </a:r>
          </a:p>
          <a:p>
            <a:pPr marL="627063" lvl="1" indent="-358775" algn="just">
              <a:spcBef>
                <a:spcPts val="600"/>
              </a:spcBef>
              <a:spcAft>
                <a:spcPts val="600"/>
              </a:spcAft>
              <a:buFont typeface="Wingdings" panose="05000000000000000000" pitchFamily="2" charset="2"/>
              <a:buChar char="§"/>
            </a:pPr>
            <a:r>
              <a:rPr lang="en-GB" b="0" dirty="0">
                <a:solidFill>
                  <a:srgbClr val="000000"/>
                </a:solidFill>
                <a:latin typeface="Arial" panose="020B0604020202020204" pitchFamily="34" charset="0"/>
                <a:cs typeface="Arial" panose="020B0604020202020204" pitchFamily="34" charset="0"/>
              </a:rPr>
              <a:t>Budget cuts (</a:t>
            </a:r>
            <a:r>
              <a:rPr lang="en-US" b="0" dirty="0">
                <a:solidFill>
                  <a:srgbClr val="000000"/>
                </a:solidFill>
                <a:latin typeface="Arial" panose="020B0604020202020204" pitchFamily="34" charset="0"/>
                <a:cs typeface="Arial" panose="020B0604020202020204" pitchFamily="34" charset="0"/>
              </a:rPr>
              <a:t>R111 million) incurred by the Department</a:t>
            </a:r>
            <a:endParaRPr lang="en-GB" b="0" dirty="0">
              <a:solidFill>
                <a:srgbClr val="000000"/>
              </a:solidFill>
              <a:latin typeface="Arial" panose="020B0604020202020204" pitchFamily="34" charset="0"/>
              <a:cs typeface="Arial" panose="020B0604020202020204" pitchFamily="34" charset="0"/>
            </a:endParaRPr>
          </a:p>
          <a:p>
            <a:pPr marL="627063" lvl="1" indent="-358775" algn="just">
              <a:spcBef>
                <a:spcPts val="600"/>
              </a:spcBef>
              <a:spcAft>
                <a:spcPts val="600"/>
              </a:spcAft>
              <a:buFont typeface="Wingdings" panose="05000000000000000000" pitchFamily="2" charset="2"/>
              <a:buChar char="§"/>
            </a:pPr>
            <a:r>
              <a:rPr lang="en-GB" b="0" dirty="0">
                <a:solidFill>
                  <a:srgbClr val="000000"/>
                </a:solidFill>
                <a:latin typeface="Arial" panose="020B0604020202020204" pitchFamily="34" charset="0"/>
                <a:cs typeface="Arial" panose="020B0604020202020204" pitchFamily="34" charset="0"/>
              </a:rPr>
              <a:t>COVID-19 – as the 2</a:t>
            </a:r>
            <a:r>
              <a:rPr lang="en-US" b="0" dirty="0">
                <a:solidFill>
                  <a:srgbClr val="000000"/>
                </a:solidFill>
                <a:latin typeface="Arial" panose="020B0604020202020204" pitchFamily="34" charset="0"/>
                <a:cs typeface="Arial" panose="020B0604020202020204" pitchFamily="34" charset="0"/>
              </a:rPr>
              <a:t>020/21 APP was developed </a:t>
            </a:r>
            <a:r>
              <a:rPr lang="en-US" b="0" dirty="0">
                <a:solidFill>
                  <a:srgbClr val="000000"/>
                </a:solidFill>
              </a:rPr>
              <a:t>without</a:t>
            </a:r>
            <a:r>
              <a:rPr lang="en-US" b="0" dirty="0">
                <a:solidFill>
                  <a:srgbClr val="000000"/>
                </a:solidFill>
                <a:latin typeface="Arial" panose="020B0604020202020204" pitchFamily="34" charset="0"/>
                <a:cs typeface="Arial" panose="020B0604020202020204" pitchFamily="34" charset="0"/>
              </a:rPr>
              <a:t> taking into consideration the impact of COVID-19</a:t>
            </a:r>
          </a:p>
          <a:p>
            <a:pPr marL="285750" indent="-285750" algn="just">
              <a:spcBef>
                <a:spcPts val="600"/>
              </a:spcBef>
              <a:spcAft>
                <a:spcPts val="600"/>
              </a:spcAft>
              <a:buFont typeface="Wingdings" panose="05000000000000000000" pitchFamily="2" charset="2"/>
              <a:buChar char="q"/>
            </a:pPr>
            <a:r>
              <a:rPr lang="en-US" b="0" dirty="0">
                <a:solidFill>
                  <a:srgbClr val="000000"/>
                </a:solidFill>
                <a:latin typeface="Arial" panose="020B0604020202020204" pitchFamily="34" charset="0"/>
                <a:cs typeface="Arial" panose="020B0604020202020204" pitchFamily="34" charset="0"/>
              </a:rPr>
              <a:t>Consideration was also given to the Department’s Contribution to the Economic Recovery Plan as well as </a:t>
            </a:r>
            <a:r>
              <a:rPr lang="en-GB" b="0" dirty="0">
                <a:solidFill>
                  <a:srgbClr val="000000"/>
                </a:solidFill>
                <a:latin typeface="Arial" panose="020B0604020202020204" pitchFamily="34" charset="0"/>
                <a:cs typeface="Arial" panose="020B0604020202020204" pitchFamily="34" charset="0"/>
              </a:rPr>
              <a:t>implementation of the PC4IR Report recommendations</a:t>
            </a:r>
            <a:endParaRPr lang="en-US" b="0" dirty="0">
              <a:solidFill>
                <a:srgbClr val="000000"/>
              </a:solidFill>
              <a:latin typeface="Arial" panose="020B0604020202020204" pitchFamily="34" charset="0"/>
              <a:cs typeface="Arial" panose="020B0604020202020204" pitchFamily="34" charset="0"/>
            </a:endParaRPr>
          </a:p>
          <a:p>
            <a:pPr marL="285750" indent="-285750" algn="just" eaLnBrk="1" hangingPunct="1">
              <a:spcBef>
                <a:spcPts val="600"/>
              </a:spcBef>
              <a:spcAft>
                <a:spcPts val="600"/>
              </a:spcAft>
              <a:buFont typeface="Wingdings" panose="05000000000000000000" pitchFamily="2" charset="2"/>
              <a:buChar char="q"/>
            </a:pPr>
            <a:r>
              <a:rPr lang="en-US" b="0" dirty="0">
                <a:solidFill>
                  <a:srgbClr val="000000"/>
                </a:solidFill>
                <a:latin typeface="Arial" panose="020B0604020202020204" pitchFamily="34" charset="0"/>
                <a:cs typeface="Arial" panose="020B0604020202020204" pitchFamily="34" charset="0"/>
              </a:rPr>
              <a:t>Majority of the Annual Targets have </a:t>
            </a:r>
            <a:r>
              <a:rPr lang="en-US" b="0" dirty="0">
                <a:solidFill>
                  <a:srgbClr val="000000"/>
                </a:solidFill>
              </a:rPr>
              <a:t>not</a:t>
            </a:r>
            <a:r>
              <a:rPr lang="en-US" b="0" dirty="0">
                <a:solidFill>
                  <a:srgbClr val="000000"/>
                </a:solidFill>
                <a:latin typeface="Arial" panose="020B0604020202020204" pitchFamily="34" charset="0"/>
                <a:cs typeface="Arial" panose="020B0604020202020204" pitchFamily="34" charset="0"/>
              </a:rPr>
              <a:t> been impacted as the Department is able to catch up the delays experience in Quarter 1.</a:t>
            </a:r>
          </a:p>
          <a:p>
            <a:pPr marL="285750" indent="-285750" algn="just" eaLnBrk="1" hangingPunct="1">
              <a:spcBef>
                <a:spcPts val="600"/>
              </a:spcBef>
              <a:spcAft>
                <a:spcPts val="600"/>
              </a:spcAft>
              <a:buFont typeface="Wingdings" panose="05000000000000000000" pitchFamily="2" charset="2"/>
              <a:buChar char="q"/>
            </a:pPr>
            <a:r>
              <a:rPr lang="en-US" b="0" kern="0" dirty="0">
                <a:solidFill>
                  <a:srgbClr val="000000"/>
                </a:solidFill>
                <a:latin typeface="Arial" panose="020B0604020202020204" pitchFamily="34" charset="0"/>
                <a:cs typeface="Arial" panose="020B0604020202020204" pitchFamily="34" charset="0"/>
              </a:rPr>
              <a:t>The revised 2020/21 APP will be tabled </a:t>
            </a:r>
            <a:r>
              <a:rPr lang="en-US" b="0" kern="0" dirty="0">
                <a:solidFill>
                  <a:srgbClr val="000000"/>
                </a:solidFill>
              </a:rPr>
              <a:t>before the end of August and subsequently presented to the Portfolio Committee.</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63174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a:extLst>
              <a:ext uri="{FF2B5EF4-FFF2-40B4-BE49-F238E27FC236}">
                <a16:creationId xmlns:a16="http://schemas.microsoft.com/office/drawing/2014/main" xmlns="" id="{74F74BC4-B746-468F-B284-AB883C021438}"/>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cxnSp>
        <p:nvCxnSpPr>
          <p:cNvPr id="7" name="Straight Connector 6"/>
          <p:cNvCxnSpPr/>
          <p:nvPr/>
        </p:nvCxnSpPr>
        <p:spPr bwMode="auto">
          <a:xfrm>
            <a:off x="0" y="980728"/>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8460432" y="6553150"/>
            <a:ext cx="432048" cy="476250"/>
          </a:xfrm>
        </p:spPr>
        <p:txBody>
          <a:bodyPr/>
          <a:lstStyle/>
          <a:p>
            <a:pPr>
              <a:defRPr/>
            </a:pPr>
            <a:fld id="{D0FB1A35-26F3-4129-92ED-E891618A16E1}" type="slidenum">
              <a:rPr lang="en-US" smtClean="0"/>
              <a:pPr>
                <a:defRPr/>
              </a:pPr>
              <a:t>21</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62788" y="44624"/>
            <a:ext cx="901700" cy="901700"/>
          </a:xfrm>
          <a:prstGeom prst="rect">
            <a:avLst/>
          </a:prstGeom>
        </p:spPr>
      </p:pic>
      <p:sp>
        <p:nvSpPr>
          <p:cNvPr id="2" name="Rectangle 1"/>
          <p:cNvSpPr/>
          <p:nvPr/>
        </p:nvSpPr>
        <p:spPr>
          <a:xfrm>
            <a:off x="774378" y="1707431"/>
            <a:ext cx="7595244" cy="4524315"/>
          </a:xfrm>
          <a:prstGeom prst="rect">
            <a:avLst/>
          </a:prstGeom>
        </p:spPr>
        <p:txBody>
          <a:bodyPr wrap="square">
            <a:spAutoFit/>
          </a:bodyPr>
          <a:lstStyle/>
          <a:p>
            <a:pPr algn="ctr"/>
            <a:endParaRPr lang="en-ZA" sz="2400" dirty="0">
              <a:solidFill>
                <a:srgbClr val="FF0000"/>
              </a:solidFill>
              <a:ea typeface="ＭＳ Ｐゴシック" pitchFamily="34" charset="-128"/>
              <a:cs typeface="+mj-cs"/>
            </a:endParaRPr>
          </a:p>
          <a:p>
            <a:pPr algn="ctr"/>
            <a:r>
              <a:rPr lang="en-ZA" sz="2400" dirty="0">
                <a:solidFill>
                  <a:srgbClr val="FF0000"/>
                </a:solidFill>
                <a:ea typeface="ＭＳ Ｐゴシック" pitchFamily="34" charset="-128"/>
                <a:cs typeface="+mj-cs"/>
              </a:rPr>
              <a:t>FINANCIAL INFORMATION </a:t>
            </a:r>
          </a:p>
          <a:p>
            <a:pPr algn="ctr"/>
            <a:endParaRPr lang="en-ZA" sz="2400" dirty="0">
              <a:solidFill>
                <a:srgbClr val="FF0000"/>
              </a:solidFill>
              <a:ea typeface="ＭＳ Ｐゴシック" pitchFamily="34" charset="-128"/>
              <a:cs typeface="+mj-cs"/>
            </a:endParaRPr>
          </a:p>
          <a:p>
            <a:pPr algn="ctr"/>
            <a:endParaRPr lang="en-ZA" sz="2400" strike="sngStrike" dirty="0">
              <a:solidFill>
                <a:srgbClr val="FF0000"/>
              </a:solidFill>
              <a:ea typeface="ＭＳ Ｐゴシック" pitchFamily="34" charset="-128"/>
              <a:cs typeface="+mj-cs"/>
            </a:endParaRPr>
          </a:p>
          <a:p>
            <a:pPr algn="ctr"/>
            <a:endParaRPr lang="en-US" sz="2400" dirty="0">
              <a:solidFill>
                <a:srgbClr val="FF0000"/>
              </a:solidFill>
            </a:endParaRPr>
          </a:p>
          <a:p>
            <a:pPr algn="ctr"/>
            <a:r>
              <a:rPr lang="en-US" sz="2400" dirty="0">
                <a:solidFill>
                  <a:srgbClr val="FF0000"/>
                </a:solidFill>
              </a:rPr>
              <a:t>AS AT 30 JUNE 2020 </a:t>
            </a:r>
          </a:p>
          <a:p>
            <a:pPr algn="ctr"/>
            <a:r>
              <a:rPr lang="en-US" sz="2400" dirty="0">
                <a:solidFill>
                  <a:srgbClr val="FF0000"/>
                </a:solidFill>
              </a:rPr>
              <a:t> </a:t>
            </a:r>
          </a:p>
          <a:p>
            <a:pPr algn="ctr"/>
            <a:endParaRPr lang="en-US" sz="2400" u="sng" dirty="0">
              <a:solidFill>
                <a:srgbClr val="FF0000"/>
              </a:solidFill>
            </a:endParaRPr>
          </a:p>
          <a:p>
            <a:pPr algn="ctr"/>
            <a:endParaRPr lang="en-US" sz="2400" strike="sngStrike" dirty="0"/>
          </a:p>
          <a:p>
            <a:pPr algn="ctr"/>
            <a:endParaRPr lang="en-ZA" sz="2400" dirty="0">
              <a:solidFill>
                <a:srgbClr val="FF0000"/>
              </a:solidFill>
              <a:ea typeface="ＭＳ Ｐゴシック" pitchFamily="34" charset="-128"/>
              <a:cs typeface="+mj-cs"/>
            </a:endParaRPr>
          </a:p>
          <a:p>
            <a:pPr algn="ctr"/>
            <a:endParaRPr lang="en-ZA" sz="2400" dirty="0">
              <a:solidFill>
                <a:srgbClr val="FF0000"/>
              </a:solidFill>
              <a:ea typeface="ＭＳ Ｐゴシック" pitchFamily="34" charset="-128"/>
              <a:cs typeface="+mj-cs"/>
            </a:endParaRPr>
          </a:p>
          <a:p>
            <a:pPr algn="ctr"/>
            <a:endParaRPr lang="en-ZA" sz="2400" dirty="0">
              <a:solidFill>
                <a:srgbClr val="FF0000"/>
              </a:solidFill>
              <a:ea typeface="ＭＳ Ｐゴシック" pitchFamily="34" charset="-128"/>
              <a:cs typeface="+mj-cs"/>
            </a:endParaRPr>
          </a:p>
        </p:txBody>
      </p:sp>
      <p:pic>
        <p:nvPicPr>
          <p:cNvPr id="9" name="Picture 8">
            <a:extLst>
              <a:ext uri="{FF2B5EF4-FFF2-40B4-BE49-F238E27FC236}">
                <a16:creationId xmlns:a16="http://schemas.microsoft.com/office/drawing/2014/main" xmlns="" id="{4CBFC459-EBA0-4897-8959-4E8B53058628}"/>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13586"/>
            <a:ext cx="2930525" cy="921385"/>
          </a:xfrm>
          <a:prstGeom prst="rect">
            <a:avLst/>
          </a:prstGeom>
        </p:spPr>
      </p:pic>
    </p:spTree>
    <p:extLst>
      <p:ext uri="{BB962C8B-B14F-4D97-AF65-F5344CB8AC3E}">
        <p14:creationId xmlns:p14="http://schemas.microsoft.com/office/powerpoint/2010/main" xmlns="" val="3331755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1"/>
          </p:nvPr>
        </p:nvSpPr>
        <p:spPr>
          <a:xfrm>
            <a:off x="467544" y="5568961"/>
            <a:ext cx="8352927" cy="1100399"/>
          </a:xfrm>
        </p:spPr>
        <p:txBody>
          <a:bodyPr/>
          <a:lstStyle/>
          <a:p>
            <a:pPr marL="0" indent="0">
              <a:buNone/>
            </a:pPr>
            <a:r>
              <a:rPr lang="en-ZA" sz="1600" dirty="0">
                <a:solidFill>
                  <a:schemeClr val="tx1"/>
                </a:solidFill>
                <a:latin typeface="Arial" panose="020B0604020202020204" pitchFamily="34" charset="0"/>
                <a:cs typeface="Arial" panose="020B0604020202020204" pitchFamily="34" charset="0"/>
              </a:rPr>
              <a:t>Adjusted appropriation budget of R3,2 billion after the special adjustment budget process.</a:t>
            </a:r>
          </a:p>
          <a:p>
            <a:pPr marL="0" indent="0">
              <a:buNone/>
            </a:pPr>
            <a:r>
              <a:rPr lang="en-ZA" sz="1600" dirty="0">
                <a:solidFill>
                  <a:schemeClr val="tx1"/>
                </a:solidFill>
                <a:latin typeface="Arial" panose="020B0604020202020204" pitchFamily="34" charset="0"/>
                <a:cs typeface="Arial" panose="020B0604020202020204" pitchFamily="34" charset="0"/>
              </a:rPr>
              <a:t>Adjustment budget cuts in Goods &amp; Services (R33 million) and BDM Project (R78 million).</a:t>
            </a:r>
          </a:p>
        </p:txBody>
      </p:sp>
      <p:sp>
        <p:nvSpPr>
          <p:cNvPr id="8" name="Slide Number Placeholder 7"/>
          <p:cNvSpPr>
            <a:spLocks noGrp="1"/>
          </p:cNvSpPr>
          <p:nvPr>
            <p:ph type="sldNum" sz="quarter" idx="12"/>
          </p:nvPr>
        </p:nvSpPr>
        <p:spPr/>
        <p:txBody>
          <a:bodyPr/>
          <a:lstStyle/>
          <a:p>
            <a:pPr>
              <a:defRPr/>
            </a:pPr>
            <a:fld id="{D0FB1A35-26F3-4129-92ED-E891618A16E1}" type="slidenum">
              <a:rPr lang="en-US" smtClean="0"/>
              <a:pPr>
                <a:defRPr/>
              </a:pPr>
              <a:t>22</a:t>
            </a:fld>
            <a:endParaRPr lang="en-US" dirty="0"/>
          </a:p>
        </p:txBody>
      </p:sp>
      <p:cxnSp>
        <p:nvCxnSpPr>
          <p:cNvPr id="7" name="Straight Connector 6"/>
          <p:cNvCxnSpPr/>
          <p:nvPr/>
        </p:nvCxnSpPr>
        <p:spPr bwMode="auto">
          <a:xfrm>
            <a:off x="0" y="980728"/>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62788" y="44624"/>
            <a:ext cx="901700" cy="901700"/>
          </a:xfrm>
          <a:prstGeom prst="rect">
            <a:avLst/>
          </a:prstGeom>
        </p:spPr>
      </p:pic>
      <p:sp>
        <p:nvSpPr>
          <p:cNvPr id="9" name="Rectangle 8"/>
          <p:cNvSpPr/>
          <p:nvPr/>
        </p:nvSpPr>
        <p:spPr>
          <a:xfrm>
            <a:off x="3059832" y="365919"/>
            <a:ext cx="4252323" cy="461665"/>
          </a:xfrm>
          <a:prstGeom prst="rect">
            <a:avLst/>
          </a:prstGeom>
        </p:spPr>
        <p:txBody>
          <a:bodyPr wrap="square">
            <a:spAutoFit/>
          </a:bodyPr>
          <a:lstStyle/>
          <a:p>
            <a:pPr algn="ctr" eaLnBrk="0" hangingPunct="0">
              <a:defRPr/>
            </a:pPr>
            <a:r>
              <a:rPr lang="en-ZA" sz="2400" dirty="0">
                <a:solidFill>
                  <a:srgbClr val="FF0000"/>
                </a:solidFill>
              </a:rPr>
              <a:t>APPROPRIATION BUDGET</a:t>
            </a:r>
            <a:endParaRPr lang="en-US" sz="2400" dirty="0">
              <a:solidFill>
                <a:srgbClr val="FF0000"/>
              </a:solidFill>
            </a:endParaRPr>
          </a:p>
        </p:txBody>
      </p:sp>
      <p:pic>
        <p:nvPicPr>
          <p:cNvPr id="3" name="Picture 2">
            <a:extLst>
              <a:ext uri="{FF2B5EF4-FFF2-40B4-BE49-F238E27FC236}">
                <a16:creationId xmlns:a16="http://schemas.microsoft.com/office/drawing/2014/main" xmlns="" id="{69E1BF26-DC90-4142-BDDF-8457E1583442}"/>
              </a:ext>
            </a:extLst>
          </p:cNvPr>
          <p:cNvPicPr>
            <a:picLocks noChangeAspect="1"/>
          </p:cNvPicPr>
          <p:nvPr/>
        </p:nvPicPr>
        <p:blipFill>
          <a:blip r:embed="rId3" cstate="print"/>
          <a:stretch>
            <a:fillRect/>
          </a:stretch>
        </p:blipFill>
        <p:spPr>
          <a:xfrm>
            <a:off x="161296" y="1154608"/>
            <a:ext cx="8875200" cy="4290615"/>
          </a:xfrm>
          <a:prstGeom prst="rect">
            <a:avLst/>
          </a:prstGeom>
        </p:spPr>
      </p:pic>
      <p:pic>
        <p:nvPicPr>
          <p:cNvPr id="13" name="Picture 12">
            <a:extLst>
              <a:ext uri="{FF2B5EF4-FFF2-40B4-BE49-F238E27FC236}">
                <a16:creationId xmlns:a16="http://schemas.microsoft.com/office/drawing/2014/main" xmlns="" id="{531304AB-5FA5-4DF7-ACBB-DBD4E41210EC}"/>
              </a:ext>
            </a:extLst>
          </p:cNvPr>
          <p:cNvPicPr/>
          <p:nvPr/>
        </p:nvPicPr>
        <p:blipFill>
          <a:blip r:embed="rId4" cstate="print">
            <a:extLst>
              <a:ext uri="{28A0092B-C50C-407E-A947-70E740481C1C}">
                <a14:useLocalDpi xmlns:a14="http://schemas.microsoft.com/office/drawing/2010/main" xmlns="" val="0"/>
              </a:ext>
            </a:extLst>
          </a:blip>
          <a:stretch>
            <a:fillRect/>
          </a:stretch>
        </p:blipFill>
        <p:spPr>
          <a:xfrm>
            <a:off x="68841" y="13586"/>
            <a:ext cx="2930525" cy="921385"/>
          </a:xfrm>
          <a:prstGeom prst="rect">
            <a:avLst/>
          </a:prstGeom>
        </p:spPr>
      </p:pic>
      <p:sp>
        <p:nvSpPr>
          <p:cNvPr id="10" name="Footer Placeholder 5">
            <a:extLst>
              <a:ext uri="{FF2B5EF4-FFF2-40B4-BE49-F238E27FC236}">
                <a16:creationId xmlns:a16="http://schemas.microsoft.com/office/drawing/2014/main" xmlns="" id="{A5F6D389-F59A-48D0-88B3-FF7345A221B3}"/>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071361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a:extLst>
              <a:ext uri="{FF2B5EF4-FFF2-40B4-BE49-F238E27FC236}">
                <a16:creationId xmlns:a16="http://schemas.microsoft.com/office/drawing/2014/main" xmlns="" id="{9E2043A2-C3A3-4A2E-9452-D32F21ABDB3D}"/>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
        <p:nvSpPr>
          <p:cNvPr id="8" name="Slide Number Placeholder 7"/>
          <p:cNvSpPr>
            <a:spLocks noGrp="1"/>
          </p:cNvSpPr>
          <p:nvPr>
            <p:ph type="sldNum" sz="quarter" idx="12"/>
          </p:nvPr>
        </p:nvSpPr>
        <p:spPr>
          <a:xfrm>
            <a:off x="7380312" y="6619875"/>
            <a:ext cx="1593850" cy="476250"/>
          </a:xfrm>
        </p:spPr>
        <p:txBody>
          <a:bodyPr/>
          <a:lstStyle/>
          <a:p>
            <a:pPr>
              <a:defRPr/>
            </a:pPr>
            <a:fld id="{D0FB1A35-26F3-4129-92ED-E891618A16E1}" type="slidenum">
              <a:rPr lang="en-US" smtClean="0"/>
              <a:pPr>
                <a:defRPr/>
              </a:pPr>
              <a:t>23</a:t>
            </a:fld>
            <a:endParaRPr lang="en-US" dirty="0"/>
          </a:p>
        </p:txBody>
      </p:sp>
      <p:cxnSp>
        <p:nvCxnSpPr>
          <p:cNvPr id="7" name="Straight Connector 6"/>
          <p:cNvCxnSpPr/>
          <p:nvPr/>
        </p:nvCxnSpPr>
        <p:spPr bwMode="auto">
          <a:xfrm>
            <a:off x="0" y="90872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88590" y="108222"/>
            <a:ext cx="837142" cy="837142"/>
          </a:xfrm>
          <a:prstGeom prst="rect">
            <a:avLst/>
          </a:prstGeom>
        </p:spPr>
      </p:pic>
      <p:sp>
        <p:nvSpPr>
          <p:cNvPr id="9" name="Rectangle 8"/>
          <p:cNvSpPr/>
          <p:nvPr/>
        </p:nvSpPr>
        <p:spPr>
          <a:xfrm>
            <a:off x="3203848" y="308296"/>
            <a:ext cx="3851920" cy="461665"/>
          </a:xfrm>
          <a:prstGeom prst="rect">
            <a:avLst/>
          </a:prstGeom>
        </p:spPr>
        <p:txBody>
          <a:bodyPr wrap="square">
            <a:spAutoFit/>
          </a:bodyPr>
          <a:lstStyle/>
          <a:p>
            <a:pPr lvl="0" algn="ctr" eaLnBrk="0" hangingPunct="0">
              <a:defRPr/>
            </a:pPr>
            <a:r>
              <a:rPr lang="en-ZA" sz="2400" dirty="0">
                <a:solidFill>
                  <a:srgbClr val="FF0000"/>
                </a:solidFill>
              </a:rPr>
              <a:t>EXPENDITURE</a:t>
            </a:r>
            <a:endParaRPr lang="en-US" sz="2400" dirty="0">
              <a:solidFill>
                <a:srgbClr val="FF0000"/>
              </a:solidFill>
            </a:endParaRPr>
          </a:p>
        </p:txBody>
      </p:sp>
      <p:pic>
        <p:nvPicPr>
          <p:cNvPr id="12" name="Picture 11">
            <a:extLst>
              <a:ext uri="{FF2B5EF4-FFF2-40B4-BE49-F238E27FC236}">
                <a16:creationId xmlns:a16="http://schemas.microsoft.com/office/drawing/2014/main" xmlns="" id="{91F1DCA1-20C6-454D-9D8C-E68DE4069C7E}"/>
              </a:ext>
            </a:extLst>
          </p:cNvPr>
          <p:cNvPicPr>
            <a:picLocks noChangeAspect="1"/>
          </p:cNvPicPr>
          <p:nvPr/>
        </p:nvPicPr>
        <p:blipFill>
          <a:blip r:embed="rId3" cstate="print"/>
          <a:stretch>
            <a:fillRect/>
          </a:stretch>
        </p:blipFill>
        <p:spPr>
          <a:xfrm>
            <a:off x="319301" y="980728"/>
            <a:ext cx="8573179" cy="2435568"/>
          </a:xfrm>
          <a:prstGeom prst="rect">
            <a:avLst/>
          </a:prstGeom>
        </p:spPr>
      </p:pic>
      <p:pic>
        <p:nvPicPr>
          <p:cNvPr id="13" name="Picture 12">
            <a:extLst>
              <a:ext uri="{FF2B5EF4-FFF2-40B4-BE49-F238E27FC236}">
                <a16:creationId xmlns:a16="http://schemas.microsoft.com/office/drawing/2014/main" xmlns="" id="{3251DD73-A7D7-43D2-AFB8-45400CC8824C}"/>
              </a:ext>
            </a:extLst>
          </p:cNvPr>
          <p:cNvPicPr>
            <a:picLocks noChangeAspect="1"/>
          </p:cNvPicPr>
          <p:nvPr/>
        </p:nvPicPr>
        <p:blipFill>
          <a:blip r:embed="rId4" cstate="print"/>
          <a:stretch>
            <a:fillRect/>
          </a:stretch>
        </p:blipFill>
        <p:spPr>
          <a:xfrm>
            <a:off x="1215538" y="3507608"/>
            <a:ext cx="6873053" cy="2225648"/>
          </a:xfrm>
          <a:prstGeom prst="rect">
            <a:avLst/>
          </a:prstGeom>
        </p:spPr>
      </p:pic>
      <p:sp>
        <p:nvSpPr>
          <p:cNvPr id="15" name="Rectangle 14">
            <a:extLst>
              <a:ext uri="{FF2B5EF4-FFF2-40B4-BE49-F238E27FC236}">
                <a16:creationId xmlns:a16="http://schemas.microsoft.com/office/drawing/2014/main" xmlns="" id="{F7388A8B-73F8-4012-8346-8EC260173F01}"/>
              </a:ext>
            </a:extLst>
          </p:cNvPr>
          <p:cNvSpPr/>
          <p:nvPr/>
        </p:nvSpPr>
        <p:spPr>
          <a:xfrm>
            <a:off x="319300" y="5805264"/>
            <a:ext cx="8842589" cy="738664"/>
          </a:xfrm>
          <a:prstGeom prst="rect">
            <a:avLst/>
          </a:prstGeom>
        </p:spPr>
        <p:txBody>
          <a:bodyPr wrap="square">
            <a:spAutoFit/>
          </a:bodyPr>
          <a:lstStyle/>
          <a:p>
            <a:pPr lvl="0" eaLnBrk="0" hangingPunct="0">
              <a:spcBef>
                <a:spcPct val="20000"/>
              </a:spcBef>
            </a:pPr>
            <a:r>
              <a:rPr lang="en-ZA" sz="1400" b="0" kern="0" dirty="0">
                <a:solidFill>
                  <a:srgbClr val="000000"/>
                </a:solidFill>
              </a:rPr>
              <a:t>Expenditure at 20,8% mainly consists of salaries, monthly commitments and transfers to the entities as spending on other items was affected by the level 5 lockdown. Payments for the previous financial year commitments on capital assets that could not be delivered by financial year-end.</a:t>
            </a:r>
            <a:endParaRPr lang="en-ZA" sz="1600" b="0" kern="0" dirty="0">
              <a:solidFill>
                <a:srgbClr val="000000"/>
              </a:solidFill>
            </a:endParaRPr>
          </a:p>
        </p:txBody>
      </p:sp>
      <p:pic>
        <p:nvPicPr>
          <p:cNvPr id="17" name="Picture 16">
            <a:extLst>
              <a:ext uri="{FF2B5EF4-FFF2-40B4-BE49-F238E27FC236}">
                <a16:creationId xmlns:a16="http://schemas.microsoft.com/office/drawing/2014/main" xmlns="" id="{727C9429-EA31-4590-9A74-339FE06C3BFC}"/>
              </a:ext>
            </a:extLst>
          </p:cNvPr>
          <p:cNvPicPr/>
          <p:nvPr/>
        </p:nvPicPr>
        <p:blipFill>
          <a:blip r:embed="rId5" cstate="print">
            <a:extLst>
              <a:ext uri="{28A0092B-C50C-407E-A947-70E740481C1C}">
                <a14:useLocalDpi xmlns:a14="http://schemas.microsoft.com/office/drawing/2010/main" xmlns="" val="0"/>
              </a:ext>
            </a:extLst>
          </a:blip>
          <a:stretch>
            <a:fillRect/>
          </a:stretch>
        </p:blipFill>
        <p:spPr>
          <a:xfrm>
            <a:off x="68841" y="13586"/>
            <a:ext cx="2930525" cy="874243"/>
          </a:xfrm>
          <a:prstGeom prst="rect">
            <a:avLst/>
          </a:prstGeom>
        </p:spPr>
      </p:pic>
    </p:spTree>
    <p:extLst>
      <p:ext uri="{BB962C8B-B14F-4D97-AF65-F5344CB8AC3E}">
        <p14:creationId xmlns:p14="http://schemas.microsoft.com/office/powerpoint/2010/main" xmlns="" val="1633451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1"/>
          </p:nvPr>
        </p:nvSpPr>
        <p:spPr>
          <a:xfrm>
            <a:off x="467544" y="5065058"/>
            <a:ext cx="7923314" cy="1071439"/>
          </a:xfrm>
        </p:spPr>
        <p:txBody>
          <a:bodyPr/>
          <a:lstStyle/>
          <a:p>
            <a:pPr lvl="0">
              <a:buFont typeface="Wingdings" panose="05000000000000000000" pitchFamily="2" charset="2"/>
              <a:buChar char="q"/>
            </a:pPr>
            <a:r>
              <a:rPr lang="en-ZA" sz="1400" dirty="0">
                <a:solidFill>
                  <a:schemeClr val="tx1"/>
                </a:solidFill>
                <a:latin typeface="Arial" panose="020B0604020202020204" pitchFamily="34" charset="0"/>
                <a:cs typeface="Arial" panose="020B0604020202020204" pitchFamily="34" charset="0"/>
              </a:rPr>
              <a:t>Transfers made in line with the pre-approved schedule with National Treasury.</a:t>
            </a:r>
          </a:p>
          <a:p>
            <a:pPr>
              <a:buFont typeface="Wingdings" panose="05000000000000000000" pitchFamily="2" charset="2"/>
              <a:buChar char="q"/>
            </a:pPr>
            <a:r>
              <a:rPr lang="en-ZA" sz="1400" dirty="0">
                <a:solidFill>
                  <a:schemeClr val="tx1"/>
                </a:solidFill>
                <a:latin typeface="Arial" panose="020B0604020202020204" pitchFamily="34" charset="0"/>
                <a:cs typeface="Arial" panose="020B0604020202020204" pitchFamily="34" charset="0"/>
              </a:rPr>
              <a:t>International membership fees expenditure exceeded the budget due to the unforeseen significant depreciation of the rand against foreign currencies.</a:t>
            </a:r>
          </a:p>
          <a:p>
            <a:pPr>
              <a:buFont typeface="Wingdings" panose="05000000000000000000" pitchFamily="2" charset="2"/>
              <a:buChar char="q"/>
            </a:pPr>
            <a:endParaRPr lang="en-ZA" sz="1400" dirty="0">
              <a:solidFill>
                <a:schemeClr val="tx1"/>
              </a:solidFill>
              <a:latin typeface="Arial" panose="020B0604020202020204" pitchFamily="34" charset="0"/>
              <a:cs typeface="Arial" panose="020B0604020202020204" pitchFamily="34" charset="0"/>
            </a:endParaRPr>
          </a:p>
          <a:p>
            <a:pPr marL="0" indent="0">
              <a:buNone/>
            </a:pPr>
            <a:endParaRPr lang="en-ZA" sz="2000" dirty="0">
              <a:solidFill>
                <a:schemeClr val="tx1"/>
              </a:solidFill>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pPr>
              <a:defRPr/>
            </a:pPr>
            <a:fld id="{D0FB1A35-26F3-4129-92ED-E891618A16E1}" type="slidenum">
              <a:rPr lang="en-US" smtClean="0"/>
              <a:pPr>
                <a:defRPr/>
              </a:pPr>
              <a:t>24</a:t>
            </a:fld>
            <a:endParaRPr lang="en-US" dirty="0"/>
          </a:p>
        </p:txBody>
      </p:sp>
      <p:cxnSp>
        <p:nvCxnSpPr>
          <p:cNvPr id="7" name="Straight Connector 6"/>
          <p:cNvCxnSpPr/>
          <p:nvPr/>
        </p:nvCxnSpPr>
        <p:spPr bwMode="auto">
          <a:xfrm>
            <a:off x="0" y="980728"/>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62788" y="44624"/>
            <a:ext cx="901700" cy="901700"/>
          </a:xfrm>
          <a:prstGeom prst="rect">
            <a:avLst/>
          </a:prstGeom>
        </p:spPr>
      </p:pic>
      <p:sp>
        <p:nvSpPr>
          <p:cNvPr id="9" name="Rectangle 8"/>
          <p:cNvSpPr/>
          <p:nvPr/>
        </p:nvSpPr>
        <p:spPr>
          <a:xfrm>
            <a:off x="3563888" y="390449"/>
            <a:ext cx="2891508" cy="400110"/>
          </a:xfrm>
          <a:prstGeom prst="rect">
            <a:avLst/>
          </a:prstGeom>
        </p:spPr>
        <p:txBody>
          <a:bodyPr wrap="square">
            <a:spAutoFit/>
          </a:bodyPr>
          <a:lstStyle/>
          <a:p>
            <a:pPr lvl="0" algn="ctr" eaLnBrk="0" hangingPunct="0">
              <a:defRPr/>
            </a:pPr>
            <a:r>
              <a:rPr lang="en-ZA" sz="2000" kern="0" dirty="0">
                <a:solidFill>
                  <a:srgbClr val="FF0000"/>
                </a:solidFill>
              </a:rPr>
              <a:t>TRANSFERS</a:t>
            </a:r>
            <a:endParaRPr lang="en-US" sz="2000" kern="0" dirty="0">
              <a:solidFill>
                <a:srgbClr val="FF0000"/>
              </a:solidFill>
            </a:endParaRPr>
          </a:p>
        </p:txBody>
      </p:sp>
      <p:pic>
        <p:nvPicPr>
          <p:cNvPr id="4" name="Picture 3">
            <a:extLst>
              <a:ext uri="{FF2B5EF4-FFF2-40B4-BE49-F238E27FC236}">
                <a16:creationId xmlns:a16="http://schemas.microsoft.com/office/drawing/2014/main" xmlns="" id="{44C5718A-7211-4A65-B906-3D50E2C29466}"/>
              </a:ext>
            </a:extLst>
          </p:cNvPr>
          <p:cNvPicPr>
            <a:picLocks noChangeAspect="1"/>
          </p:cNvPicPr>
          <p:nvPr/>
        </p:nvPicPr>
        <p:blipFill>
          <a:blip r:embed="rId3" cstate="print"/>
          <a:stretch>
            <a:fillRect/>
          </a:stretch>
        </p:blipFill>
        <p:spPr>
          <a:xfrm>
            <a:off x="107504" y="1134179"/>
            <a:ext cx="8980751" cy="3630807"/>
          </a:xfrm>
          <a:prstGeom prst="rect">
            <a:avLst/>
          </a:prstGeom>
        </p:spPr>
      </p:pic>
      <p:pic>
        <p:nvPicPr>
          <p:cNvPr id="13" name="Picture 12">
            <a:extLst>
              <a:ext uri="{FF2B5EF4-FFF2-40B4-BE49-F238E27FC236}">
                <a16:creationId xmlns:a16="http://schemas.microsoft.com/office/drawing/2014/main" xmlns="" id="{6AE4D797-31D5-48E3-84BD-D371E1BA55B2}"/>
              </a:ext>
            </a:extLst>
          </p:cNvPr>
          <p:cNvPicPr/>
          <p:nvPr/>
        </p:nvPicPr>
        <p:blipFill>
          <a:blip r:embed="rId4" cstate="print">
            <a:extLst>
              <a:ext uri="{28A0092B-C50C-407E-A947-70E740481C1C}">
                <a14:useLocalDpi xmlns:a14="http://schemas.microsoft.com/office/drawing/2010/main" xmlns="" val="0"/>
              </a:ext>
            </a:extLst>
          </a:blip>
          <a:stretch>
            <a:fillRect/>
          </a:stretch>
        </p:blipFill>
        <p:spPr>
          <a:xfrm>
            <a:off x="68841" y="13586"/>
            <a:ext cx="2930525" cy="921385"/>
          </a:xfrm>
          <a:prstGeom prst="rect">
            <a:avLst/>
          </a:prstGeom>
        </p:spPr>
      </p:pic>
      <p:sp>
        <p:nvSpPr>
          <p:cNvPr id="10" name="Footer Placeholder 5">
            <a:extLst>
              <a:ext uri="{FF2B5EF4-FFF2-40B4-BE49-F238E27FC236}">
                <a16:creationId xmlns:a16="http://schemas.microsoft.com/office/drawing/2014/main" xmlns="" id="{D2FF5303-4C6D-4C2D-9962-51847E505993}"/>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804334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5">
            <a:extLst>
              <a:ext uri="{FF2B5EF4-FFF2-40B4-BE49-F238E27FC236}">
                <a16:creationId xmlns:a16="http://schemas.microsoft.com/office/drawing/2014/main" xmlns="" id="{7B7FA280-0CCF-4574-8D6A-235FF8F3E3DE}"/>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6" name="Slide Number Placeholder 5"/>
          <p:cNvSpPr>
            <a:spLocks noGrp="1"/>
          </p:cNvSpPr>
          <p:nvPr>
            <p:ph type="sldNum" sz="quarter" idx="12"/>
          </p:nvPr>
        </p:nvSpPr>
        <p:spPr>
          <a:xfrm>
            <a:off x="7946702" y="6553150"/>
            <a:ext cx="1593850" cy="476250"/>
          </a:xfrm>
        </p:spPr>
        <p:txBody>
          <a:bodyPr/>
          <a:lstStyle/>
          <a:p>
            <a:pPr algn="ctr">
              <a:defRPr/>
            </a:pPr>
            <a:fld id="{E7E121AC-CB2F-48A1-9156-4FA17DE39A11}" type="slidenum">
              <a:rPr lang="en-US" altLang="en-US" smtClean="0">
                <a:ea typeface="ＭＳ Ｐゴシック" pitchFamily="34" charset="-128"/>
              </a:rPr>
              <a:pPr algn="ctr">
                <a:defRPr/>
              </a:pPr>
              <a:t>25</a:t>
            </a:fld>
            <a:endParaRPr lang="en-US" altLang="en-US" dirty="0">
              <a:ea typeface="ＭＳ Ｐゴシック" pitchFamily="34" charset="-128"/>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956376" y="142062"/>
            <a:ext cx="1008112" cy="942040"/>
          </a:xfrm>
          <a:prstGeom prst="rect">
            <a:avLst/>
          </a:prstGeom>
        </p:spPr>
      </p:pic>
      <p:sp>
        <p:nvSpPr>
          <p:cNvPr id="10" name="Rectangle 9">
            <a:extLst>
              <a:ext uri="{FF2B5EF4-FFF2-40B4-BE49-F238E27FC236}">
                <a16:creationId xmlns:a16="http://schemas.microsoft.com/office/drawing/2014/main" xmlns="" id="{CF9A763E-EF8B-4CC7-B86A-1465E35F8C44}"/>
              </a:ext>
            </a:extLst>
          </p:cNvPr>
          <p:cNvSpPr/>
          <p:nvPr/>
        </p:nvSpPr>
        <p:spPr>
          <a:xfrm>
            <a:off x="2699792" y="116632"/>
            <a:ext cx="6444208" cy="1015663"/>
          </a:xfrm>
          <a:prstGeom prst="rect">
            <a:avLst/>
          </a:prstGeom>
        </p:spPr>
        <p:txBody>
          <a:bodyPr wrap="square">
            <a:spAutoFit/>
          </a:bodyPr>
          <a:lstStyle/>
          <a:p>
            <a:pPr lvl="0" algn="ctr" eaLnBrk="0" hangingPunct="0">
              <a:defRPr/>
            </a:pPr>
            <a:r>
              <a:rPr lang="en-ZA" sz="2000" kern="0" dirty="0">
                <a:solidFill>
                  <a:srgbClr val="FF0000"/>
                </a:solidFill>
              </a:rPr>
              <a:t>PROGRESS AGAINST THE </a:t>
            </a:r>
          </a:p>
          <a:p>
            <a:pPr lvl="0" algn="ctr" eaLnBrk="0" hangingPunct="0">
              <a:defRPr/>
            </a:pPr>
            <a:r>
              <a:rPr lang="en-ZA" sz="2000" kern="0" dirty="0">
                <a:solidFill>
                  <a:srgbClr val="FF0000"/>
                </a:solidFill>
              </a:rPr>
              <a:t>AUDIT ACTION PLAN</a:t>
            </a:r>
          </a:p>
          <a:p>
            <a:pPr lvl="0" algn="ctr" eaLnBrk="0" hangingPunct="0">
              <a:defRPr/>
            </a:pPr>
            <a:r>
              <a:rPr lang="en-ZA" sz="2000" kern="0" dirty="0">
                <a:solidFill>
                  <a:srgbClr val="FF0000"/>
                </a:solidFill>
              </a:rPr>
              <a:t>2019/20 FINANCIAL YEAR</a:t>
            </a:r>
            <a:endParaRPr lang="en-US" sz="2000" kern="0" dirty="0">
              <a:solidFill>
                <a:srgbClr val="FF0000"/>
              </a:solidFill>
            </a:endParaRPr>
          </a:p>
        </p:txBody>
      </p:sp>
      <p:pic>
        <p:nvPicPr>
          <p:cNvPr id="11" name="Picture 10">
            <a:extLst>
              <a:ext uri="{FF2B5EF4-FFF2-40B4-BE49-F238E27FC236}">
                <a16:creationId xmlns:a16="http://schemas.microsoft.com/office/drawing/2014/main" xmlns="" id="{C5E733E2-3E47-4C39-A3D5-D187DB7B7AFD}"/>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13586"/>
            <a:ext cx="2930525" cy="921385"/>
          </a:xfrm>
          <a:prstGeom prst="rect">
            <a:avLst/>
          </a:prstGeom>
        </p:spPr>
      </p:pic>
      <p:pic>
        <p:nvPicPr>
          <p:cNvPr id="2" name="Picture 1">
            <a:extLst>
              <a:ext uri="{FF2B5EF4-FFF2-40B4-BE49-F238E27FC236}">
                <a16:creationId xmlns:a16="http://schemas.microsoft.com/office/drawing/2014/main" xmlns="" id="{65A2E432-29CF-4B9D-A371-F45EB21191CC}"/>
              </a:ext>
            </a:extLst>
          </p:cNvPr>
          <p:cNvPicPr>
            <a:picLocks noChangeAspect="1"/>
          </p:cNvPicPr>
          <p:nvPr/>
        </p:nvPicPr>
        <p:blipFill>
          <a:blip r:embed="rId4" cstate="print"/>
          <a:stretch>
            <a:fillRect/>
          </a:stretch>
        </p:blipFill>
        <p:spPr>
          <a:xfrm>
            <a:off x="304930" y="1294358"/>
            <a:ext cx="8515542" cy="4320499"/>
          </a:xfrm>
          <a:prstGeom prst="rect">
            <a:avLst/>
          </a:prstGeom>
        </p:spPr>
      </p:pic>
      <p:sp>
        <p:nvSpPr>
          <p:cNvPr id="3" name="Rectangle 2">
            <a:extLst>
              <a:ext uri="{FF2B5EF4-FFF2-40B4-BE49-F238E27FC236}">
                <a16:creationId xmlns:a16="http://schemas.microsoft.com/office/drawing/2014/main" xmlns="" id="{23AD49D2-CCA9-4B26-9C84-9C8723CCF690}"/>
              </a:ext>
            </a:extLst>
          </p:cNvPr>
          <p:cNvSpPr/>
          <p:nvPr/>
        </p:nvSpPr>
        <p:spPr>
          <a:xfrm>
            <a:off x="323528" y="5714672"/>
            <a:ext cx="8568952" cy="738664"/>
          </a:xfrm>
          <a:prstGeom prst="rect">
            <a:avLst/>
          </a:prstGeom>
        </p:spPr>
        <p:txBody>
          <a:bodyPr wrap="square">
            <a:spAutoFit/>
          </a:bodyPr>
          <a:lstStyle/>
          <a:p>
            <a:pPr lvl="0" eaLnBrk="0" hangingPunct="0">
              <a:spcBef>
                <a:spcPct val="20000"/>
              </a:spcBef>
            </a:pPr>
            <a:r>
              <a:rPr lang="en-ZA" sz="1400" b="0" kern="0" dirty="0">
                <a:solidFill>
                  <a:srgbClr val="000000"/>
                </a:solidFill>
              </a:rPr>
              <a:t>The audit findings from both former </a:t>
            </a:r>
            <a:r>
              <a:rPr lang="en-ZA" sz="1400" b="0" kern="0" dirty="0" err="1">
                <a:solidFill>
                  <a:srgbClr val="000000"/>
                </a:solidFill>
              </a:rPr>
              <a:t>DoC</a:t>
            </a:r>
            <a:r>
              <a:rPr lang="en-ZA" sz="1400" b="0" kern="0" dirty="0">
                <a:solidFill>
                  <a:srgbClr val="000000"/>
                </a:solidFill>
              </a:rPr>
              <a:t> and DTPS have been consolidated in the table above. The common findings related to matters on BBBEE verification, commitments &amp; accruals and related parties. Those matters related to the AFS have been resolved. </a:t>
            </a:r>
          </a:p>
        </p:txBody>
      </p:sp>
    </p:spTree>
    <p:extLst>
      <p:ext uri="{BB962C8B-B14F-4D97-AF65-F5344CB8AC3E}">
        <p14:creationId xmlns:p14="http://schemas.microsoft.com/office/powerpoint/2010/main" xmlns="" val="3431633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3"/>
          <p:cNvSpPr txBox="1">
            <a:spLocks noChangeArrowheads="1"/>
          </p:cNvSpPr>
          <p:nvPr/>
        </p:nvSpPr>
        <p:spPr bwMode="auto">
          <a:xfrm>
            <a:off x="261938" y="1392964"/>
            <a:ext cx="8667750" cy="4340292"/>
          </a:xfrm>
          <a:prstGeom prst="rect">
            <a:avLst/>
          </a:prstGeom>
          <a:noFill/>
          <a:ln w="9525">
            <a:noFill/>
            <a:miter lim="800000"/>
            <a:headEnd/>
            <a:tailEnd/>
          </a:ln>
        </p:spPr>
        <p:txBody>
          <a:bodyPr lIns="92075" tIns="46038" rIns="92075" bIns="46038">
            <a:spAutoFit/>
          </a:bodyPr>
          <a:lstStyle/>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US" sz="2400" dirty="0">
              <a:solidFill>
                <a:schemeClr val="bg1">
                  <a:lumMod val="50000"/>
                </a:schemeClr>
              </a:solidFill>
              <a:latin typeface="Arial" charset="0"/>
              <a:ea typeface="ＭＳ Ｐゴシック" charset="-128"/>
              <a:cs typeface="+mn-cs"/>
            </a:endParaRPr>
          </a:p>
          <a:p>
            <a:pPr algn="ctr">
              <a:defRPr/>
            </a:pPr>
            <a:r>
              <a:rPr lang="en-US" sz="6000" dirty="0">
                <a:solidFill>
                  <a:srgbClr val="FF0000"/>
                </a:solidFill>
                <a:latin typeface="Arial" charset="0"/>
                <a:ea typeface="ＭＳ Ｐゴシック" charset="-128"/>
                <a:cs typeface="+mn-cs"/>
              </a:rPr>
              <a:t>THANK YOU</a:t>
            </a:r>
          </a:p>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ZA" sz="2400" dirty="0">
              <a:solidFill>
                <a:schemeClr val="bg1">
                  <a:lumMod val="50000"/>
                </a:schemeClr>
              </a:solidFill>
              <a:latin typeface="Arial" charset="0"/>
              <a:ea typeface="ＭＳ Ｐゴシック" charset="-128"/>
              <a:cs typeface="+mn-cs"/>
            </a:endParaRP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6" name="Slide Number Placeholder 5"/>
          <p:cNvSpPr>
            <a:spLocks noGrp="1"/>
          </p:cNvSpPr>
          <p:nvPr>
            <p:ph type="sldNum" sz="quarter" idx="12"/>
          </p:nvPr>
        </p:nvSpPr>
        <p:spPr>
          <a:xfrm>
            <a:off x="7946702" y="6553150"/>
            <a:ext cx="1593850" cy="476250"/>
          </a:xfrm>
        </p:spPr>
        <p:txBody>
          <a:bodyPr/>
          <a:lstStyle/>
          <a:p>
            <a:pPr algn="ctr">
              <a:defRPr/>
            </a:pPr>
            <a:fld id="{E7E121AC-CB2F-48A1-9156-4FA17DE39A11}" type="slidenum">
              <a:rPr lang="en-US" altLang="en-US" smtClean="0">
                <a:ea typeface="ＭＳ Ｐゴシック" pitchFamily="34" charset="-128"/>
              </a:rPr>
              <a:pPr algn="ctr">
                <a:defRPr/>
              </a:pPr>
              <a:t>26</a:t>
            </a:fld>
            <a:endParaRPr lang="en-US" altLang="en-US" dirty="0">
              <a:ea typeface="ＭＳ Ｐゴシック" pitchFamily="34" charset="-128"/>
            </a:endParaRPr>
          </a:p>
        </p:txBody>
      </p:sp>
      <p:pic>
        <p:nvPicPr>
          <p:cNvPr id="12" name="Picture 11">
            <a:extLst>
              <a:ext uri="{FF2B5EF4-FFF2-40B4-BE49-F238E27FC236}">
                <a16:creationId xmlns:a16="http://schemas.microsoft.com/office/drawing/2014/main" xmlns="" id="{916979BA-BF3F-4DD5-8E19-EF8604EAB5C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pic>
        <p:nvPicPr>
          <p:cNvPr id="14" name="Picture 13">
            <a:extLst>
              <a:ext uri="{FF2B5EF4-FFF2-40B4-BE49-F238E27FC236}">
                <a16:creationId xmlns:a16="http://schemas.microsoft.com/office/drawing/2014/main" xmlns="" id="{F181455F-7C77-4723-A19C-E4EC64740667}"/>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5" name="Footer Placeholder 5">
            <a:extLst>
              <a:ext uri="{FF2B5EF4-FFF2-40B4-BE49-F238E27FC236}">
                <a16:creationId xmlns:a16="http://schemas.microsoft.com/office/drawing/2014/main" xmlns="" id="{909BDF03-B99B-4432-A28F-70E8F588CF22}"/>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136948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4" name="Rectangle 3"/>
          <p:cNvSpPr/>
          <p:nvPr/>
        </p:nvSpPr>
        <p:spPr>
          <a:xfrm>
            <a:off x="2989799" y="98629"/>
            <a:ext cx="4966577" cy="954107"/>
          </a:xfrm>
          <a:prstGeom prst="rect">
            <a:avLst/>
          </a:prstGeom>
        </p:spPr>
        <p:txBody>
          <a:bodyPr wrap="square">
            <a:spAutoFit/>
          </a:bodyPr>
          <a:lstStyle/>
          <a:p>
            <a:pPr algn="ctr" eaLnBrk="0" hangingPunct="0">
              <a:spcBef>
                <a:spcPct val="50000"/>
              </a:spcBef>
              <a:buClr>
                <a:schemeClr val="tx2"/>
              </a:buClr>
            </a:pPr>
            <a:r>
              <a:rPr lang="en-ZA" altLang="en-US" sz="2800" dirty="0">
                <a:solidFill>
                  <a:srgbClr val="EF4718"/>
                </a:solidFill>
              </a:rPr>
              <a:t>DCDT VISION, MISSION &amp; MANDATE</a:t>
            </a:r>
          </a:p>
        </p:txBody>
      </p:sp>
      <p:sp>
        <p:nvSpPr>
          <p:cNvPr id="11" name="Slide Number Placeholder 10"/>
          <p:cNvSpPr>
            <a:spLocks noGrp="1"/>
          </p:cNvSpPr>
          <p:nvPr>
            <p:ph type="sldNum" sz="quarter" idx="12"/>
          </p:nvPr>
        </p:nvSpPr>
        <p:spPr>
          <a:xfrm flipH="1">
            <a:off x="8844517" y="6572272"/>
            <a:ext cx="299483" cy="285728"/>
          </a:xfrm>
        </p:spPr>
        <p:txBody>
          <a:bodyPr/>
          <a:lstStyle/>
          <a:p>
            <a:pPr>
              <a:defRPr/>
            </a:pPr>
            <a:fld id="{FF7A930C-9F51-4BB6-8DBB-EDAB0DE2C28C}" type="slidenum">
              <a:rPr lang="en-US" sz="1000" smtClean="0"/>
              <a:pPr>
                <a:defRPr/>
              </a:pPr>
              <a:t>3</a:t>
            </a:fld>
            <a:endParaRPr lang="en-US" sz="1000" dirty="0"/>
          </a:p>
        </p:txBody>
      </p:sp>
      <p:sp>
        <p:nvSpPr>
          <p:cNvPr id="15" name="Rectangle: Rounded Corners 14">
            <a:extLst>
              <a:ext uri="{FF2B5EF4-FFF2-40B4-BE49-F238E27FC236}">
                <a16:creationId xmlns:a16="http://schemas.microsoft.com/office/drawing/2014/main" xmlns="" id="{09F953E9-12DA-47E5-BB89-958140FAB895}"/>
              </a:ext>
            </a:extLst>
          </p:cNvPr>
          <p:cNvSpPr/>
          <p:nvPr/>
        </p:nvSpPr>
        <p:spPr>
          <a:xfrm>
            <a:off x="323528" y="1316385"/>
            <a:ext cx="8527508" cy="14274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solidFill>
                <a:latin typeface="Arial" panose="020B0604020202020204" pitchFamily="34" charset="0"/>
                <a:cs typeface="Arial" panose="020B0604020202020204" pitchFamily="34" charset="0"/>
              </a:rPr>
              <a:t>VISION:</a:t>
            </a:r>
          </a:p>
          <a:p>
            <a:pPr algn="ctr"/>
            <a:endParaRPr lang="en-ZA" sz="1200" b="1" dirty="0">
              <a:solidFill>
                <a:schemeClr val="tx1"/>
              </a:solidFill>
              <a:latin typeface="Arial" panose="020B0604020202020204" pitchFamily="34" charset="0"/>
              <a:cs typeface="Arial" panose="020B0604020202020204" pitchFamily="34" charset="0"/>
            </a:endParaRPr>
          </a:p>
          <a:p>
            <a:pPr algn="ctr"/>
            <a:r>
              <a:rPr lang="en-GB" b="1" dirty="0">
                <a:solidFill>
                  <a:schemeClr val="tx1"/>
                </a:solidFill>
                <a:latin typeface="Arial" panose="020B0604020202020204" pitchFamily="34" charset="0"/>
                <a:cs typeface="Arial" panose="020B0604020202020204" pitchFamily="34" charset="0"/>
              </a:rPr>
              <a:t>A leader in enabling a connected and digitally transformed South Africa</a:t>
            </a:r>
            <a:endParaRPr lang="en-ZA" dirty="0">
              <a:latin typeface="Arial" panose="020B0604020202020204" pitchFamily="34" charset="0"/>
              <a:cs typeface="Arial" panose="020B0604020202020204" pitchFamily="34" charset="0"/>
            </a:endParaRPr>
          </a:p>
        </p:txBody>
      </p:sp>
      <p:sp>
        <p:nvSpPr>
          <p:cNvPr id="16" name="Rectangle: Rounded Corners 15">
            <a:extLst>
              <a:ext uri="{FF2B5EF4-FFF2-40B4-BE49-F238E27FC236}">
                <a16:creationId xmlns:a16="http://schemas.microsoft.com/office/drawing/2014/main" xmlns="" id="{F530E36D-CB76-46F5-95A3-886DA04F1750}"/>
              </a:ext>
            </a:extLst>
          </p:cNvPr>
          <p:cNvSpPr/>
          <p:nvPr/>
        </p:nvSpPr>
        <p:spPr>
          <a:xfrm>
            <a:off x="345422" y="2852936"/>
            <a:ext cx="8505078" cy="165618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solidFill>
                <a:latin typeface="Arial" panose="020B0604020202020204" pitchFamily="34" charset="0"/>
                <a:cs typeface="Arial" panose="020B0604020202020204" pitchFamily="34" charset="0"/>
              </a:rPr>
              <a:t>MISSION:</a:t>
            </a:r>
          </a:p>
          <a:p>
            <a:pPr algn="ctr"/>
            <a:endParaRPr lang="en-ZA" sz="1200" b="1" dirty="0">
              <a:solidFill>
                <a:schemeClr val="tx1"/>
              </a:solidFill>
              <a:latin typeface="Arial" panose="020B0604020202020204" pitchFamily="34" charset="0"/>
              <a:cs typeface="Arial" panose="020B0604020202020204" pitchFamily="34" charset="0"/>
            </a:endParaRPr>
          </a:p>
          <a:p>
            <a:pPr algn="ctr"/>
            <a:r>
              <a:rPr lang="en-GB" dirty="0">
                <a:solidFill>
                  <a:schemeClr val="tx1"/>
                </a:solidFill>
                <a:latin typeface="Arial" panose="020B0604020202020204" pitchFamily="34" charset="0"/>
                <a:cs typeface="Arial" panose="020B0604020202020204" pitchFamily="34" charset="0"/>
              </a:rPr>
              <a:t>Leading SA’s inclusive digital transformation journey through creating an enabling environment towards a digital society to foster socio-economic growth</a:t>
            </a:r>
            <a:endParaRPr lang="en-ZA" dirty="0">
              <a:latin typeface="Arial" panose="020B0604020202020204" pitchFamily="34" charset="0"/>
              <a:cs typeface="Arial" panose="020B0604020202020204" pitchFamily="34" charset="0"/>
            </a:endParaRPr>
          </a:p>
        </p:txBody>
      </p:sp>
      <p:sp>
        <p:nvSpPr>
          <p:cNvPr id="17" name="Rectangle: Rounded Corners 16">
            <a:extLst>
              <a:ext uri="{FF2B5EF4-FFF2-40B4-BE49-F238E27FC236}">
                <a16:creationId xmlns:a16="http://schemas.microsoft.com/office/drawing/2014/main" xmlns="" id="{CADC97CB-B5F5-447F-9BCD-CFC83786EFC8}"/>
              </a:ext>
            </a:extLst>
          </p:cNvPr>
          <p:cNvSpPr/>
          <p:nvPr/>
        </p:nvSpPr>
        <p:spPr>
          <a:xfrm>
            <a:off x="345422" y="4725144"/>
            <a:ext cx="8527508" cy="175060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solidFill>
                <a:latin typeface="Arial" panose="020B0604020202020204" pitchFamily="34" charset="0"/>
                <a:cs typeface="Arial" panose="020B0604020202020204" pitchFamily="34" charset="0"/>
              </a:rPr>
              <a:t>MANDATE:</a:t>
            </a:r>
          </a:p>
          <a:p>
            <a:pPr algn="ctr"/>
            <a:endParaRPr lang="en-ZA" sz="1200" b="1" dirty="0">
              <a:solidFill>
                <a:schemeClr val="tx1"/>
              </a:solidFill>
              <a:latin typeface="Arial" panose="020B0604020202020204" pitchFamily="34" charset="0"/>
              <a:cs typeface="Arial" panose="020B0604020202020204" pitchFamily="34" charset="0"/>
            </a:endParaRPr>
          </a:p>
          <a:p>
            <a:pPr algn="ctr"/>
            <a:r>
              <a:rPr lang="en-GB" b="1" dirty="0">
                <a:solidFill>
                  <a:schemeClr val="tx1"/>
                </a:solidFill>
                <a:latin typeface="Arial" panose="020B0604020202020204" pitchFamily="34" charset="0"/>
                <a:cs typeface="Arial" panose="020B0604020202020204" pitchFamily="34" charset="0"/>
              </a:rPr>
              <a:t>To lead South Africa’s digital transformation to achieve digital inclusion that must result in economic growth through creating an enabling policy and regulatory environment</a:t>
            </a:r>
          </a:p>
        </p:txBody>
      </p:sp>
      <p:pic>
        <p:nvPicPr>
          <p:cNvPr id="13" name="Picture 12">
            <a:extLst>
              <a:ext uri="{FF2B5EF4-FFF2-40B4-BE49-F238E27FC236}">
                <a16:creationId xmlns:a16="http://schemas.microsoft.com/office/drawing/2014/main" xmlns="" id="{7379E97A-D63E-45F6-A9BC-A05C0D123E2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pic>
        <p:nvPicPr>
          <p:cNvPr id="18" name="Picture 17">
            <a:extLst>
              <a:ext uri="{FF2B5EF4-FFF2-40B4-BE49-F238E27FC236}">
                <a16:creationId xmlns:a16="http://schemas.microsoft.com/office/drawing/2014/main" xmlns="" id="{2ED50A4C-19B4-401B-8F13-68D0350B9BBF}"/>
              </a:ext>
            </a:extLst>
          </p:cNvPr>
          <p:cNvPicPr/>
          <p:nvPr/>
        </p:nvPicPr>
        <p:blipFill>
          <a:blip r:embed="rId4"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Tree>
    <p:extLst>
      <p:ext uri="{BB962C8B-B14F-4D97-AF65-F5344CB8AC3E}">
        <p14:creationId xmlns:p14="http://schemas.microsoft.com/office/powerpoint/2010/main" xmlns="" val="3016711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5</a:t>
            </a:fld>
            <a:endParaRPr lang="en-US" dirty="0"/>
          </a:p>
        </p:txBody>
      </p:sp>
      <p:sp>
        <p:nvSpPr>
          <p:cNvPr id="12" name="Rectangle 11"/>
          <p:cNvSpPr/>
          <p:nvPr/>
        </p:nvSpPr>
        <p:spPr>
          <a:xfrm>
            <a:off x="2411761" y="188640"/>
            <a:ext cx="5976663" cy="800219"/>
          </a:xfrm>
          <a:prstGeom prst="rect">
            <a:avLst/>
          </a:prstGeom>
        </p:spPr>
        <p:txBody>
          <a:bodyPr wrap="square">
            <a:spAutoFit/>
          </a:bodyPr>
          <a:lstStyle/>
          <a:p>
            <a:pPr lvl="0" algn="ctr" eaLnBrk="0" hangingPunct="0">
              <a:spcBef>
                <a:spcPts val="600"/>
              </a:spcBef>
              <a:spcAft>
                <a:spcPts val="600"/>
              </a:spcAft>
              <a:defRPr/>
            </a:pPr>
            <a:r>
              <a:rPr lang="en-US" dirty="0">
                <a:solidFill>
                  <a:srgbClr val="FF0000"/>
                </a:solidFill>
              </a:rPr>
              <a:t>SIGNIFICANT ACHIEVEMENTS AGAINST </a:t>
            </a:r>
          </a:p>
          <a:p>
            <a:pPr lvl="0" algn="ctr" eaLnBrk="0" hangingPunct="0">
              <a:spcBef>
                <a:spcPts val="600"/>
              </a:spcBef>
              <a:spcAft>
                <a:spcPts val="600"/>
              </a:spcAft>
              <a:defRPr/>
            </a:pPr>
            <a:r>
              <a:rPr lang="en-US" dirty="0">
                <a:solidFill>
                  <a:srgbClr val="FF0000"/>
                </a:solidFill>
              </a:rPr>
              <a:t>PLANNED QUARTER 1 TARGETS (1)</a:t>
            </a:r>
          </a:p>
        </p:txBody>
      </p:sp>
      <p:sp>
        <p:nvSpPr>
          <p:cNvPr id="9" name="Rectangle 8">
            <a:extLst>
              <a:ext uri="{FF2B5EF4-FFF2-40B4-BE49-F238E27FC236}">
                <a16:creationId xmlns:a16="http://schemas.microsoft.com/office/drawing/2014/main" xmlns="" id="{BD4709C6-F4CF-40B9-9681-D50A55DC78C6}"/>
              </a:ext>
            </a:extLst>
          </p:cNvPr>
          <p:cNvSpPr/>
          <p:nvPr/>
        </p:nvSpPr>
        <p:spPr>
          <a:xfrm>
            <a:off x="68841" y="1117391"/>
            <a:ext cx="9039663" cy="5551969"/>
          </a:xfrm>
          <a:prstGeom prst="rect">
            <a:avLst/>
          </a:prstGeom>
        </p:spPr>
        <p:txBody>
          <a:bodyPr wrap="square">
            <a:spAutoFit/>
          </a:bodyPr>
          <a:lstStyle/>
          <a:p>
            <a:pPr marL="268288" indent="-268288">
              <a:lnSpc>
                <a:spcPct val="150000"/>
              </a:lnSpc>
              <a:spcAft>
                <a:spcPts val="0"/>
              </a:spcAft>
              <a:buFont typeface="Wingdings" panose="05000000000000000000" pitchFamily="2" charset="2"/>
              <a:buChar char="q"/>
            </a:pPr>
            <a:r>
              <a:rPr lang="en-ZA" sz="1400" dirty="0">
                <a:effectLst/>
                <a:ea typeface="Calibri" panose="020F0502020204030204" pitchFamily="34" charset="0"/>
              </a:rPr>
              <a:t>Workplace Skills Plan (WSP)</a:t>
            </a:r>
          </a:p>
          <a:p>
            <a:pPr marL="449263" lvl="1" indent="-180975">
              <a:lnSpc>
                <a:spcPct val="150000"/>
              </a:lnSpc>
              <a:spcAft>
                <a:spcPts val="0"/>
              </a:spcAft>
              <a:buFont typeface="Wingdings" panose="05000000000000000000" pitchFamily="2" charset="2"/>
              <a:buChar char="§"/>
            </a:pPr>
            <a:r>
              <a:rPr lang="en-ZA" sz="1400" b="0" dirty="0">
                <a:effectLst/>
                <a:ea typeface="Calibri" panose="020F0502020204030204" pitchFamily="34" charset="0"/>
              </a:rPr>
              <a:t>Workplace Skills Plan (WSP) developed, approved and submitted to PSETA and MICT SETA</a:t>
            </a:r>
          </a:p>
          <a:p>
            <a:pPr marL="357188" lvl="1" indent="-176213">
              <a:lnSpc>
                <a:spcPct val="150000"/>
              </a:lnSpc>
              <a:spcAft>
                <a:spcPts val="0"/>
              </a:spcAft>
              <a:buFont typeface="Wingdings" panose="05000000000000000000" pitchFamily="2" charset="2"/>
              <a:buChar char="§"/>
            </a:pPr>
            <a:endParaRPr lang="en-ZA" sz="600" b="0" dirty="0">
              <a:effectLst/>
              <a:ea typeface="Calibri" panose="020F0502020204030204" pitchFamily="34" charset="0"/>
            </a:endParaRPr>
          </a:p>
          <a:p>
            <a:pPr marL="268288" indent="-268288">
              <a:lnSpc>
                <a:spcPct val="150000"/>
              </a:lnSpc>
              <a:spcAft>
                <a:spcPts val="0"/>
              </a:spcAft>
              <a:buFont typeface="Wingdings" panose="05000000000000000000" pitchFamily="2" charset="2"/>
              <a:buChar char="q"/>
            </a:pPr>
            <a:r>
              <a:rPr lang="en-ZA" sz="1400" dirty="0"/>
              <a:t>Country Positions to support the Digital Economy </a:t>
            </a:r>
          </a:p>
          <a:p>
            <a:pPr marL="449263" lvl="1" indent="-180975">
              <a:lnSpc>
                <a:spcPct val="150000"/>
              </a:lnSpc>
              <a:spcAft>
                <a:spcPts val="0"/>
              </a:spcAft>
              <a:buFont typeface="Wingdings" panose="05000000000000000000" pitchFamily="2" charset="2"/>
              <a:buChar char="§"/>
            </a:pPr>
            <a:r>
              <a:rPr lang="en-ZA" sz="1400" b="0" dirty="0"/>
              <a:t>Draft RSA </a:t>
            </a:r>
            <a:r>
              <a:rPr lang="en-GB" sz="1400" b="0" dirty="0"/>
              <a:t>position developed for World Telecommunications Standardization (WTSA) Assembly </a:t>
            </a:r>
            <a:r>
              <a:rPr lang="en-ZA" sz="1400" b="0" dirty="0"/>
              <a:t>and the </a:t>
            </a:r>
            <a:r>
              <a:rPr lang="en-GB" sz="1400" b="0" dirty="0"/>
              <a:t>BRICS ICT Ministerial Meeting</a:t>
            </a:r>
          </a:p>
          <a:p>
            <a:pPr marL="357188" lvl="1" indent="-176213">
              <a:lnSpc>
                <a:spcPct val="150000"/>
              </a:lnSpc>
              <a:spcAft>
                <a:spcPts val="0"/>
              </a:spcAft>
              <a:buFont typeface="Wingdings" panose="05000000000000000000" pitchFamily="2" charset="2"/>
              <a:buChar char="§"/>
            </a:pPr>
            <a:endParaRPr lang="en-GB" sz="600" b="0" dirty="0"/>
          </a:p>
          <a:p>
            <a:pPr marL="268288" indent="-268288">
              <a:lnSpc>
                <a:spcPct val="150000"/>
              </a:lnSpc>
              <a:spcAft>
                <a:spcPts val="0"/>
              </a:spcAft>
              <a:buFont typeface="Wingdings" panose="05000000000000000000" pitchFamily="2" charset="2"/>
              <a:buChar char="q"/>
            </a:pPr>
            <a:r>
              <a:rPr lang="en-ZA" sz="1400" dirty="0"/>
              <a:t>Digital Economy Masterplan</a:t>
            </a:r>
          </a:p>
          <a:p>
            <a:pPr marL="449263" lvl="1" indent="-180975">
              <a:lnSpc>
                <a:spcPct val="150000"/>
              </a:lnSpc>
              <a:spcAft>
                <a:spcPts val="0"/>
              </a:spcAft>
              <a:buFont typeface="Wingdings" panose="05000000000000000000" pitchFamily="2" charset="2"/>
              <a:buChar char="§"/>
            </a:pPr>
            <a:r>
              <a:rPr lang="en-ZA" sz="1400" b="0" dirty="0"/>
              <a:t>Draft Digital Economy Masterplan developed</a:t>
            </a:r>
          </a:p>
          <a:p>
            <a:pPr marL="357188" indent="-176213">
              <a:lnSpc>
                <a:spcPct val="150000"/>
              </a:lnSpc>
              <a:spcAft>
                <a:spcPts val="0"/>
              </a:spcAft>
              <a:buFont typeface="Wingdings" panose="05000000000000000000" pitchFamily="2" charset="2"/>
              <a:buChar char="§"/>
            </a:pPr>
            <a:endParaRPr lang="en-ZA" sz="600" b="0" dirty="0">
              <a:effectLst/>
              <a:ea typeface="Calibri" panose="020F0502020204030204" pitchFamily="34" charset="0"/>
            </a:endParaRPr>
          </a:p>
          <a:p>
            <a:pPr marL="268288" indent="-268288">
              <a:lnSpc>
                <a:spcPct val="150000"/>
              </a:lnSpc>
              <a:spcAft>
                <a:spcPts val="0"/>
              </a:spcAft>
              <a:buFont typeface="Wingdings" panose="05000000000000000000" pitchFamily="2" charset="2"/>
              <a:buChar char="q"/>
            </a:pPr>
            <a:r>
              <a:rPr lang="en-ZA" sz="1400" dirty="0"/>
              <a:t>ICT SMME Strategy </a:t>
            </a:r>
          </a:p>
          <a:p>
            <a:pPr marL="449263" lvl="1" indent="-180975">
              <a:lnSpc>
                <a:spcPct val="150000"/>
              </a:lnSpc>
              <a:spcAft>
                <a:spcPts val="0"/>
              </a:spcAft>
              <a:buFont typeface="Wingdings" panose="05000000000000000000" pitchFamily="2" charset="2"/>
              <a:buChar char="§"/>
            </a:pPr>
            <a:r>
              <a:rPr lang="en-ZA" sz="1400" b="0" dirty="0"/>
              <a:t>Concept document on the market access for local IP &amp; innovation by SMMEs developed</a:t>
            </a:r>
          </a:p>
          <a:p>
            <a:pPr marL="357188" indent="-176213">
              <a:lnSpc>
                <a:spcPct val="150000"/>
              </a:lnSpc>
              <a:spcAft>
                <a:spcPts val="0"/>
              </a:spcAft>
              <a:buFont typeface="Wingdings" panose="05000000000000000000" pitchFamily="2" charset="2"/>
              <a:buChar char="§"/>
            </a:pPr>
            <a:endParaRPr lang="en-ZA" sz="600" b="0" dirty="0">
              <a:effectLst/>
              <a:ea typeface="Calibri" panose="020F0502020204030204" pitchFamily="34" charset="0"/>
            </a:endParaRPr>
          </a:p>
          <a:p>
            <a:pPr marL="268288" indent="-268288">
              <a:lnSpc>
                <a:spcPct val="150000"/>
              </a:lnSpc>
              <a:spcAft>
                <a:spcPts val="0"/>
              </a:spcAft>
              <a:buFont typeface="Wingdings" panose="05000000000000000000" pitchFamily="2" charset="2"/>
              <a:buChar char="q"/>
            </a:pPr>
            <a:r>
              <a:rPr lang="en-ZA" sz="1400" dirty="0"/>
              <a:t>Feasibility study for Phase 2 funding conducted</a:t>
            </a:r>
          </a:p>
          <a:p>
            <a:pPr marL="449263" lvl="1" indent="-180975">
              <a:lnSpc>
                <a:spcPct val="150000"/>
              </a:lnSpc>
              <a:spcAft>
                <a:spcPts val="0"/>
              </a:spcAft>
              <a:buFont typeface="Wingdings" panose="05000000000000000000" pitchFamily="2" charset="2"/>
              <a:buChar char="§"/>
            </a:pPr>
            <a:r>
              <a:rPr lang="en-GB" sz="1400" b="0" dirty="0"/>
              <a:t>Appointment and contracting of a service provider has been concluded as planned</a:t>
            </a:r>
          </a:p>
          <a:p>
            <a:pPr marL="357188" lvl="1" indent="-176213">
              <a:lnSpc>
                <a:spcPct val="150000"/>
              </a:lnSpc>
              <a:spcAft>
                <a:spcPts val="0"/>
              </a:spcAft>
              <a:buFont typeface="Wingdings" panose="05000000000000000000" pitchFamily="2" charset="2"/>
              <a:buChar char="§"/>
            </a:pPr>
            <a:endParaRPr lang="en-GB" sz="600" b="0" dirty="0">
              <a:effectLst/>
              <a:ea typeface="Calibri" panose="020F0502020204030204" pitchFamily="34" charset="0"/>
            </a:endParaRPr>
          </a:p>
          <a:p>
            <a:pPr marL="268288" indent="-268288">
              <a:lnSpc>
                <a:spcPct val="150000"/>
              </a:lnSpc>
              <a:spcAft>
                <a:spcPts val="0"/>
              </a:spcAft>
              <a:buFont typeface="Wingdings" panose="05000000000000000000" pitchFamily="2" charset="2"/>
              <a:buChar char="q"/>
            </a:pPr>
            <a:r>
              <a:rPr lang="en-ZA" sz="1400" dirty="0"/>
              <a:t>Establishment of Cybersecurity Incident Response Team (CSIRT)</a:t>
            </a:r>
          </a:p>
          <a:p>
            <a:pPr marL="449263" lvl="1" indent="-180975">
              <a:lnSpc>
                <a:spcPct val="150000"/>
              </a:lnSpc>
              <a:spcAft>
                <a:spcPts val="0"/>
              </a:spcAft>
              <a:buFont typeface="Wingdings" panose="05000000000000000000" pitchFamily="2" charset="2"/>
              <a:buChar char="§"/>
            </a:pPr>
            <a:r>
              <a:rPr lang="en-ZA" sz="1400" b="0" dirty="0"/>
              <a:t>Consultations has commenced with key stakeholders (MTN, Vodacom, Telkom, Cell C and Liquid Telecoms)</a:t>
            </a:r>
          </a:p>
          <a:p>
            <a:pPr marL="357188" lvl="1" indent="-176213">
              <a:lnSpc>
                <a:spcPct val="150000"/>
              </a:lnSpc>
              <a:spcAft>
                <a:spcPts val="0"/>
              </a:spcAft>
              <a:buFont typeface="Wingdings" panose="05000000000000000000" pitchFamily="2" charset="2"/>
              <a:buChar char="§"/>
            </a:pPr>
            <a:endParaRPr lang="en-ZA" sz="1100" b="0" dirty="0">
              <a:effectLst/>
              <a:ea typeface="Calibri" panose="020F0502020204030204" pitchFamily="34" charset="0"/>
            </a:endParaRPr>
          </a:p>
        </p:txBody>
      </p:sp>
      <p:pic>
        <p:nvPicPr>
          <p:cNvPr id="15" name="Picture 14">
            <a:extLst>
              <a:ext uri="{FF2B5EF4-FFF2-40B4-BE49-F238E27FC236}">
                <a16:creationId xmlns:a16="http://schemas.microsoft.com/office/drawing/2014/main" xmlns="" id="{CE51E0FE-0883-43E9-BFCE-B664C4C49C6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cxnSp>
        <p:nvCxnSpPr>
          <p:cNvPr id="16" name="Straight Connector 15">
            <a:extLst>
              <a:ext uri="{FF2B5EF4-FFF2-40B4-BE49-F238E27FC236}">
                <a16:creationId xmlns:a16="http://schemas.microsoft.com/office/drawing/2014/main" xmlns="" id="{397F5408-D5DF-4EB8-BE79-25B374121907}"/>
              </a:ext>
            </a:extLst>
          </p:cNvPr>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 name="Picture 16">
            <a:extLst>
              <a:ext uri="{FF2B5EF4-FFF2-40B4-BE49-F238E27FC236}">
                <a16:creationId xmlns:a16="http://schemas.microsoft.com/office/drawing/2014/main" xmlns="" id="{18CE88C3-AF19-4C67-ADC4-CB7AF2EAD132}"/>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8" name="Footer Placeholder 5">
            <a:extLst>
              <a:ext uri="{FF2B5EF4-FFF2-40B4-BE49-F238E27FC236}">
                <a16:creationId xmlns:a16="http://schemas.microsoft.com/office/drawing/2014/main" xmlns="" id="{F787420B-C488-454D-AC36-4DDBF72C02E9}"/>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032909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6</a:t>
            </a:fld>
            <a:endParaRPr lang="en-US" dirty="0"/>
          </a:p>
        </p:txBody>
      </p:sp>
      <p:sp>
        <p:nvSpPr>
          <p:cNvPr id="12" name="Rectangle 11"/>
          <p:cNvSpPr/>
          <p:nvPr/>
        </p:nvSpPr>
        <p:spPr>
          <a:xfrm>
            <a:off x="2411761" y="188640"/>
            <a:ext cx="5976663" cy="800219"/>
          </a:xfrm>
          <a:prstGeom prst="rect">
            <a:avLst/>
          </a:prstGeom>
        </p:spPr>
        <p:txBody>
          <a:bodyPr wrap="square">
            <a:spAutoFit/>
          </a:bodyPr>
          <a:lstStyle/>
          <a:p>
            <a:pPr lvl="0" algn="ctr" eaLnBrk="0" hangingPunct="0">
              <a:spcBef>
                <a:spcPts val="600"/>
              </a:spcBef>
              <a:spcAft>
                <a:spcPts val="600"/>
              </a:spcAft>
              <a:defRPr/>
            </a:pPr>
            <a:r>
              <a:rPr lang="en-US" dirty="0">
                <a:solidFill>
                  <a:srgbClr val="FF0000"/>
                </a:solidFill>
              </a:rPr>
              <a:t>SIGNIFICANT ACHIEVEMENTS AGAINST </a:t>
            </a:r>
          </a:p>
          <a:p>
            <a:pPr lvl="0" algn="ctr" eaLnBrk="0" hangingPunct="0">
              <a:spcBef>
                <a:spcPts val="600"/>
              </a:spcBef>
              <a:spcAft>
                <a:spcPts val="600"/>
              </a:spcAft>
              <a:defRPr/>
            </a:pPr>
            <a:r>
              <a:rPr lang="en-US" dirty="0">
                <a:solidFill>
                  <a:srgbClr val="FF0000"/>
                </a:solidFill>
              </a:rPr>
              <a:t>PLANNED QUARTER 1 TARGETS (2)</a:t>
            </a:r>
          </a:p>
        </p:txBody>
      </p:sp>
      <p:sp>
        <p:nvSpPr>
          <p:cNvPr id="9" name="Rectangle 8">
            <a:extLst>
              <a:ext uri="{FF2B5EF4-FFF2-40B4-BE49-F238E27FC236}">
                <a16:creationId xmlns:a16="http://schemas.microsoft.com/office/drawing/2014/main" xmlns="" id="{BD4709C6-F4CF-40B9-9681-D50A55DC78C6}"/>
              </a:ext>
            </a:extLst>
          </p:cNvPr>
          <p:cNvSpPr/>
          <p:nvPr/>
        </p:nvSpPr>
        <p:spPr>
          <a:xfrm>
            <a:off x="68841" y="1230279"/>
            <a:ext cx="9039663" cy="3638881"/>
          </a:xfrm>
          <a:prstGeom prst="rect">
            <a:avLst/>
          </a:prstGeom>
        </p:spPr>
        <p:txBody>
          <a:bodyPr wrap="square">
            <a:spAutoFit/>
          </a:bodyPr>
          <a:lstStyle/>
          <a:p>
            <a:pPr marL="268288" indent="-268288">
              <a:lnSpc>
                <a:spcPct val="150000"/>
              </a:lnSpc>
              <a:spcAft>
                <a:spcPts val="0"/>
              </a:spcAft>
              <a:buFont typeface="Wingdings" panose="05000000000000000000" pitchFamily="2" charset="2"/>
              <a:buChar char="q"/>
            </a:pPr>
            <a:r>
              <a:rPr lang="en-ZA" sz="1400" dirty="0">
                <a:ea typeface="Calibri" panose="020F0502020204030204" pitchFamily="34" charset="0"/>
              </a:rPr>
              <a:t>National e-Government Strategy and Roadmap </a:t>
            </a:r>
            <a:endParaRPr lang="en-ZA" sz="1400" dirty="0">
              <a:effectLst/>
              <a:ea typeface="Calibri" panose="020F0502020204030204" pitchFamily="34" charset="0"/>
            </a:endParaRPr>
          </a:p>
          <a:p>
            <a:pPr marL="449263" lvl="1" indent="-180975">
              <a:lnSpc>
                <a:spcPct val="150000"/>
              </a:lnSpc>
              <a:spcAft>
                <a:spcPts val="0"/>
              </a:spcAft>
              <a:buFont typeface="Wingdings" panose="05000000000000000000" pitchFamily="2" charset="2"/>
              <a:buChar char="§"/>
            </a:pPr>
            <a:r>
              <a:rPr lang="en-GB" sz="1400" b="0" dirty="0">
                <a:ea typeface="Calibri" panose="020F0502020204030204" pitchFamily="34" charset="0"/>
              </a:rPr>
              <a:t>Engagements held with SITA &amp; DPSA to align the implementation of the e-Govt roadmap.</a:t>
            </a:r>
          </a:p>
          <a:p>
            <a:pPr marL="449263" lvl="1" indent="-180975">
              <a:lnSpc>
                <a:spcPct val="150000"/>
              </a:lnSpc>
              <a:spcAft>
                <a:spcPts val="0"/>
              </a:spcAft>
              <a:buFont typeface="Wingdings" panose="05000000000000000000" pitchFamily="2" charset="2"/>
              <a:buChar char="§"/>
            </a:pPr>
            <a:r>
              <a:rPr lang="en-GB" sz="1400" b="0" dirty="0">
                <a:ea typeface="Calibri" panose="020F0502020204030204" pitchFamily="34" charset="0"/>
              </a:rPr>
              <a:t>The Department drafted the e-Services portal concept document as well as Governance structure for the monitoring and reporting of uploading e-Services on National e-Services Portal.</a:t>
            </a:r>
          </a:p>
          <a:p>
            <a:pPr marL="268288" lvl="1">
              <a:lnSpc>
                <a:spcPct val="150000"/>
              </a:lnSpc>
              <a:spcAft>
                <a:spcPts val="0"/>
              </a:spcAft>
            </a:pPr>
            <a:endParaRPr lang="en-GB" sz="600" b="0" dirty="0">
              <a:ea typeface="Calibri" panose="020F0502020204030204" pitchFamily="34" charset="0"/>
            </a:endParaRPr>
          </a:p>
          <a:p>
            <a:pPr marL="268288" indent="-268288">
              <a:lnSpc>
                <a:spcPct val="150000"/>
              </a:lnSpc>
              <a:spcAft>
                <a:spcPts val="0"/>
              </a:spcAft>
              <a:buFont typeface="Wingdings" panose="05000000000000000000" pitchFamily="2" charset="2"/>
              <a:buChar char="q"/>
            </a:pPr>
            <a:r>
              <a:rPr lang="en-ZA" sz="1400" dirty="0">
                <a:ea typeface="Calibri" panose="020F0502020204030204" pitchFamily="34" charset="0"/>
              </a:rPr>
              <a:t>Digital and Future Skills</a:t>
            </a:r>
            <a:endParaRPr lang="en-ZA" sz="1400" dirty="0"/>
          </a:p>
          <a:p>
            <a:pPr marL="449263" lvl="1" indent="-180975">
              <a:lnSpc>
                <a:spcPct val="150000"/>
              </a:lnSpc>
              <a:spcAft>
                <a:spcPts val="0"/>
              </a:spcAft>
              <a:buFont typeface="Wingdings" panose="05000000000000000000" pitchFamily="2" charset="2"/>
              <a:buChar char="§"/>
            </a:pPr>
            <a:r>
              <a:rPr lang="en-ZA" sz="1400" b="0" dirty="0">
                <a:ea typeface="Calibri" panose="020F0502020204030204" pitchFamily="34" charset="0"/>
              </a:rPr>
              <a:t>A draft Digital and Future Skills Implementation Programme has been developed and consulted with relevant stakeholders</a:t>
            </a:r>
          </a:p>
          <a:p>
            <a:pPr marL="449263" lvl="1" indent="-180975">
              <a:lnSpc>
                <a:spcPct val="150000"/>
              </a:lnSpc>
              <a:spcAft>
                <a:spcPts val="0"/>
              </a:spcAft>
              <a:buFont typeface="Wingdings" panose="05000000000000000000" pitchFamily="2" charset="2"/>
              <a:buChar char="§"/>
            </a:pPr>
            <a:endParaRPr lang="en-GB" sz="600" b="0" dirty="0"/>
          </a:p>
          <a:p>
            <a:pPr marL="268288" indent="-268288">
              <a:lnSpc>
                <a:spcPct val="150000"/>
              </a:lnSpc>
              <a:spcAft>
                <a:spcPts val="0"/>
              </a:spcAft>
              <a:buFont typeface="Wingdings" panose="05000000000000000000" pitchFamily="2" charset="2"/>
              <a:buChar char="q"/>
            </a:pPr>
            <a:r>
              <a:rPr lang="en-ZA" sz="1400" dirty="0">
                <a:ea typeface="Calibri" panose="020F0502020204030204" pitchFamily="34" charset="0"/>
              </a:rPr>
              <a:t>Integrated Digital Economy and Society Indicator Model</a:t>
            </a:r>
            <a:endParaRPr lang="en-ZA" sz="1400" dirty="0"/>
          </a:p>
          <a:p>
            <a:pPr marL="449263" lvl="1" indent="-180975">
              <a:lnSpc>
                <a:spcPct val="150000"/>
              </a:lnSpc>
              <a:spcAft>
                <a:spcPts val="0"/>
              </a:spcAft>
              <a:buFont typeface="Wingdings" panose="05000000000000000000" pitchFamily="2" charset="2"/>
              <a:buChar char="§"/>
            </a:pPr>
            <a:r>
              <a:rPr lang="en-ZA" sz="1400" b="0" dirty="0">
                <a:ea typeface="Calibri" panose="020F0502020204030204" pitchFamily="34" charset="0"/>
              </a:rPr>
              <a:t>A Framework for the Integrated Digital Economy and Society Indicator Model was developed </a:t>
            </a:r>
            <a:endParaRPr lang="en-ZA" sz="600" b="0" dirty="0">
              <a:solidFill>
                <a:srgbClr val="FF0000"/>
              </a:solidFill>
            </a:endParaRPr>
          </a:p>
          <a:p>
            <a:pPr marL="357188" indent="-176213">
              <a:lnSpc>
                <a:spcPct val="150000"/>
              </a:lnSpc>
              <a:spcAft>
                <a:spcPts val="0"/>
              </a:spcAft>
              <a:buFont typeface="Wingdings" panose="05000000000000000000" pitchFamily="2" charset="2"/>
              <a:buChar char="§"/>
            </a:pPr>
            <a:endParaRPr lang="en-ZA" sz="600" b="0" dirty="0">
              <a:effectLst/>
              <a:ea typeface="Calibri" panose="020F0502020204030204" pitchFamily="34" charset="0"/>
            </a:endParaRPr>
          </a:p>
          <a:p>
            <a:pPr marL="180975" lvl="1">
              <a:lnSpc>
                <a:spcPct val="150000"/>
              </a:lnSpc>
              <a:spcAft>
                <a:spcPts val="0"/>
              </a:spcAft>
            </a:pPr>
            <a:endParaRPr lang="en-ZA" sz="1100" b="0" dirty="0">
              <a:effectLst/>
              <a:ea typeface="Calibri" panose="020F0502020204030204" pitchFamily="34" charset="0"/>
            </a:endParaRPr>
          </a:p>
        </p:txBody>
      </p:sp>
      <p:pic>
        <p:nvPicPr>
          <p:cNvPr id="15" name="Picture 14">
            <a:extLst>
              <a:ext uri="{FF2B5EF4-FFF2-40B4-BE49-F238E27FC236}">
                <a16:creationId xmlns:a16="http://schemas.microsoft.com/office/drawing/2014/main" xmlns="" id="{CE51E0FE-0883-43E9-BFCE-B664C4C49C6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cxnSp>
        <p:nvCxnSpPr>
          <p:cNvPr id="16" name="Straight Connector 15">
            <a:extLst>
              <a:ext uri="{FF2B5EF4-FFF2-40B4-BE49-F238E27FC236}">
                <a16:creationId xmlns:a16="http://schemas.microsoft.com/office/drawing/2014/main" xmlns="" id="{397F5408-D5DF-4EB8-BE79-25B374121907}"/>
              </a:ext>
            </a:extLst>
          </p:cNvPr>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 name="Picture 16">
            <a:extLst>
              <a:ext uri="{FF2B5EF4-FFF2-40B4-BE49-F238E27FC236}">
                <a16:creationId xmlns:a16="http://schemas.microsoft.com/office/drawing/2014/main" xmlns="" id="{18CE88C3-AF19-4C67-ADC4-CB7AF2EAD132}"/>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8" name="Footer Placeholder 5">
            <a:extLst>
              <a:ext uri="{FF2B5EF4-FFF2-40B4-BE49-F238E27FC236}">
                <a16:creationId xmlns:a16="http://schemas.microsoft.com/office/drawing/2014/main" xmlns="" id="{F787420B-C488-454D-AC36-4DDBF72C02E9}"/>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814888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7</a:t>
            </a:fld>
            <a:endParaRPr lang="en-US" dirty="0"/>
          </a:p>
        </p:txBody>
      </p:sp>
      <p:sp>
        <p:nvSpPr>
          <p:cNvPr id="9" name="Rectangle 8"/>
          <p:cNvSpPr/>
          <p:nvPr/>
        </p:nvSpPr>
        <p:spPr>
          <a:xfrm>
            <a:off x="2611769" y="34709"/>
            <a:ext cx="5544615" cy="800219"/>
          </a:xfrm>
          <a:prstGeom prst="rect">
            <a:avLst/>
          </a:prstGeom>
        </p:spPr>
        <p:txBody>
          <a:bodyPr wrap="square">
            <a:spAutoFit/>
          </a:bodyPr>
          <a:lstStyle/>
          <a:p>
            <a:pPr algn="ctr" eaLnBrk="0" hangingPunct="0">
              <a:spcBef>
                <a:spcPts val="600"/>
              </a:spcBef>
              <a:spcAft>
                <a:spcPts val="600"/>
              </a:spcAft>
              <a:defRPr/>
            </a:pPr>
            <a:r>
              <a:rPr lang="en-US" dirty="0">
                <a:solidFill>
                  <a:srgbClr val="FF0000"/>
                </a:solidFill>
              </a:rPr>
              <a:t>AREAS OF UNDER-ACHIEVEMENT</a:t>
            </a:r>
          </a:p>
          <a:p>
            <a:pPr algn="ctr" eaLnBrk="0" hangingPunct="0">
              <a:spcBef>
                <a:spcPts val="600"/>
              </a:spcBef>
              <a:spcAft>
                <a:spcPts val="600"/>
              </a:spcAft>
              <a:defRPr/>
            </a:pPr>
            <a:r>
              <a:rPr lang="en-US" dirty="0">
                <a:solidFill>
                  <a:srgbClr val="FF0000"/>
                </a:solidFill>
              </a:rPr>
              <a:t>AGAINST QUARTER 1 TARGETS (1)</a:t>
            </a:r>
          </a:p>
        </p:txBody>
      </p:sp>
      <p:sp>
        <p:nvSpPr>
          <p:cNvPr id="12" name="Rectangle 11">
            <a:extLst>
              <a:ext uri="{FF2B5EF4-FFF2-40B4-BE49-F238E27FC236}">
                <a16:creationId xmlns:a16="http://schemas.microsoft.com/office/drawing/2014/main" xmlns="" id="{648E66AE-18F2-4025-BACE-D84190FF5E44}"/>
              </a:ext>
            </a:extLst>
          </p:cNvPr>
          <p:cNvSpPr/>
          <p:nvPr/>
        </p:nvSpPr>
        <p:spPr>
          <a:xfrm>
            <a:off x="83335" y="1196752"/>
            <a:ext cx="8841590" cy="5361276"/>
          </a:xfrm>
          <a:prstGeom prst="rect">
            <a:avLst/>
          </a:prstGeom>
        </p:spPr>
        <p:txBody>
          <a:bodyPr wrap="square">
            <a:spAutoFit/>
          </a:bodyPr>
          <a:lstStyle/>
          <a:p>
            <a:pPr algn="just" eaLnBrk="0" hangingPunct="0">
              <a:spcBef>
                <a:spcPts val="0"/>
              </a:spcBef>
              <a:spcAft>
                <a:spcPts val="0"/>
              </a:spcAft>
              <a:defRPr/>
            </a:pPr>
            <a:r>
              <a:rPr lang="en-ZA" sz="1400" dirty="0"/>
              <a:t>The Department did </a:t>
            </a:r>
            <a:r>
              <a:rPr lang="en-ZA" sz="1400" u="sng" dirty="0"/>
              <a:t>Not Achieve 17 of its 31 </a:t>
            </a:r>
            <a:r>
              <a:rPr lang="en-ZA" sz="1400" dirty="0"/>
              <a:t>planned quarterly targets as reflected below. Details on the challenges experienced are presented in the tables on the subsequent slides:</a:t>
            </a:r>
          </a:p>
          <a:p>
            <a:pPr algn="just" eaLnBrk="0" hangingPunct="0">
              <a:spcBef>
                <a:spcPts val="0"/>
              </a:spcBef>
              <a:spcAft>
                <a:spcPts val="0"/>
              </a:spcAft>
              <a:defRPr/>
            </a:pPr>
            <a:endParaRPr lang="en-ZA" sz="1000" b="0" dirty="0">
              <a:solidFill>
                <a:srgbClr val="FF0000"/>
              </a:solidFill>
            </a:endParaRPr>
          </a:p>
          <a:p>
            <a:pPr marL="285750" indent="-285750">
              <a:spcAft>
                <a:spcPts val="0"/>
              </a:spcAft>
              <a:buFont typeface="Wingdings" panose="05000000000000000000" pitchFamily="2" charset="2"/>
              <a:buChar char="q"/>
            </a:pPr>
            <a:r>
              <a:rPr lang="en-ZA" sz="1400" dirty="0">
                <a:effectLst/>
                <a:latin typeface="Arial" panose="020B0604020202020204" pitchFamily="34" charset="0"/>
                <a:ea typeface="Times New Roman" panose="02020603050405020304" pitchFamily="18" charset="0"/>
                <a:cs typeface="Arial" panose="020B0604020202020204" pitchFamily="34" charset="0"/>
              </a:rPr>
              <a:t>Organisational structure</a:t>
            </a:r>
            <a:endParaRPr lang="en-ZA" sz="1400" dirty="0">
              <a:effectLst/>
              <a:latin typeface="Arial" panose="020B0604020202020204" pitchFamily="34" charset="0"/>
              <a:ea typeface="Times New Roman" panose="02020603050405020304" pitchFamily="18" charset="0"/>
              <a:cs typeface="Courier New" panose="02070309020205020404" pitchFamily="49" charset="0"/>
            </a:endParaRPr>
          </a:p>
          <a:p>
            <a:pPr marL="449263" lvl="1" indent="-180975">
              <a:lnSpc>
                <a:spcPct val="107000"/>
              </a:lnSpc>
              <a:spcAft>
                <a:spcPts val="0"/>
              </a:spcAft>
              <a:buFont typeface="Wingdings" panose="05000000000000000000" pitchFamily="2" charset="2"/>
              <a:buChar char="§"/>
            </a:pPr>
            <a:r>
              <a:rPr lang="en-ZA" sz="1400" b="0" dirty="0">
                <a:effectLst/>
                <a:latin typeface="Arial" panose="020B0604020202020204" pitchFamily="34" charset="0"/>
                <a:ea typeface="Times New Roman" panose="02020603050405020304" pitchFamily="18" charset="0"/>
                <a:cs typeface="Arial" panose="020B0604020202020204" pitchFamily="34" charset="0"/>
              </a:rPr>
              <a:t>The Department was unable to develop the Service Delivery Model as planned</a:t>
            </a:r>
          </a:p>
          <a:p>
            <a:pPr marL="228600">
              <a:lnSpc>
                <a:spcPct val="107000"/>
              </a:lnSpc>
              <a:spcAft>
                <a:spcPts val="0"/>
              </a:spcAft>
            </a:pPr>
            <a:r>
              <a:rPr lang="en-ZA" sz="600" b="0" dirty="0">
                <a:effectLst/>
                <a:latin typeface="Arial" panose="020B0604020202020204" pitchFamily="34" charset="0"/>
                <a:ea typeface="Times New Roman" panose="02020603050405020304" pitchFamily="18" charset="0"/>
                <a:cs typeface="Arial" panose="020B0604020202020204" pitchFamily="34" charset="0"/>
              </a:rPr>
              <a:t> </a:t>
            </a:r>
            <a:endParaRPr lang="en-ZA" sz="600" b="0" dirty="0">
              <a:effectLst/>
              <a:latin typeface="Arial" panose="020B0604020202020204" pitchFamily="34" charset="0"/>
              <a:ea typeface="Times New Roman" panose="02020603050405020304" pitchFamily="18" charset="0"/>
              <a:cs typeface="Courier New" panose="02070309020205020404" pitchFamily="49" charset="0"/>
            </a:endParaRPr>
          </a:p>
          <a:p>
            <a:pPr marL="285750" indent="-285750">
              <a:spcAft>
                <a:spcPts val="0"/>
              </a:spcAft>
              <a:buFont typeface="Wingdings" panose="05000000000000000000" pitchFamily="2" charset="2"/>
              <a:buChar char="q"/>
            </a:pPr>
            <a:r>
              <a:rPr lang="en-ZA" sz="1400" dirty="0">
                <a:effectLst/>
                <a:latin typeface="Arial" panose="020B0604020202020204" pitchFamily="34" charset="0"/>
                <a:ea typeface="Times New Roman" panose="02020603050405020304" pitchFamily="18" charset="0"/>
                <a:cs typeface="Arial" panose="020B0604020202020204" pitchFamily="34" charset="0"/>
              </a:rPr>
              <a:t>Integrated DCDT Digitisation Strategy </a:t>
            </a:r>
          </a:p>
          <a:p>
            <a:pPr marL="449263" lvl="1" indent="-180975">
              <a:lnSpc>
                <a:spcPct val="107000"/>
              </a:lnSpc>
              <a:spcAft>
                <a:spcPts val="0"/>
              </a:spcAft>
              <a:buFont typeface="Wingdings" panose="05000000000000000000" pitchFamily="2" charset="2"/>
              <a:buChar char="§"/>
            </a:pPr>
            <a:r>
              <a:rPr lang="en-US" sz="1400" b="0" dirty="0"/>
              <a:t>The Business needs analysis and development of the business architecture were not concluded</a:t>
            </a:r>
          </a:p>
          <a:p>
            <a:pPr>
              <a:spcAft>
                <a:spcPts val="0"/>
              </a:spcAft>
            </a:pPr>
            <a:r>
              <a:rPr lang="en-ZA" sz="600" b="0" dirty="0">
                <a:effectLst/>
                <a:latin typeface="Arial" panose="020B0604020202020204" pitchFamily="34" charset="0"/>
                <a:ea typeface="Times New Roman" panose="02020603050405020304" pitchFamily="18" charset="0"/>
                <a:cs typeface="Arial" panose="020B0604020202020204" pitchFamily="34" charset="0"/>
              </a:rPr>
              <a:t> </a:t>
            </a:r>
            <a:endParaRPr lang="en-ZA" sz="600" b="0" dirty="0">
              <a:effectLst/>
              <a:latin typeface="Arial" panose="020B0604020202020204" pitchFamily="34" charset="0"/>
              <a:ea typeface="Times New Roman" panose="02020603050405020304" pitchFamily="18" charset="0"/>
              <a:cs typeface="Courier New" panose="02070309020205020404" pitchFamily="49" charset="0"/>
            </a:endParaRPr>
          </a:p>
          <a:p>
            <a:pPr marL="285750" indent="-285750">
              <a:spcAft>
                <a:spcPts val="0"/>
              </a:spcAft>
              <a:buFont typeface="Wingdings" panose="05000000000000000000" pitchFamily="2" charset="2"/>
              <a:buChar char="q"/>
            </a:pPr>
            <a:r>
              <a:rPr lang="en-ZA" sz="1400" dirty="0">
                <a:effectLst/>
                <a:latin typeface="Arial" panose="020B0604020202020204" pitchFamily="34" charset="0"/>
                <a:ea typeface="Times New Roman" panose="02020603050405020304" pitchFamily="18" charset="0"/>
                <a:cs typeface="Arial" panose="020B0604020202020204" pitchFamily="34" charset="0"/>
              </a:rPr>
              <a:t>Country Position for UPU</a:t>
            </a:r>
          </a:p>
          <a:p>
            <a:pPr marL="449263" lvl="1" indent="-180975">
              <a:lnSpc>
                <a:spcPct val="107000"/>
              </a:lnSpc>
              <a:spcAft>
                <a:spcPts val="0"/>
              </a:spcAft>
              <a:buFont typeface="Wingdings" panose="05000000000000000000" pitchFamily="2" charset="2"/>
              <a:buChar char="§"/>
            </a:pPr>
            <a:r>
              <a:rPr lang="en-GB" sz="1400" b="0" dirty="0"/>
              <a:t>RSA Position for PAPU-20 was not developed, approved and advanced</a:t>
            </a:r>
            <a:r>
              <a:rPr lang="en-ZA" sz="1400" b="0" dirty="0"/>
              <a:t> as planned</a:t>
            </a:r>
          </a:p>
          <a:p>
            <a:pPr marL="268288" lvl="1">
              <a:lnSpc>
                <a:spcPct val="107000"/>
              </a:lnSpc>
              <a:spcAft>
                <a:spcPts val="0"/>
              </a:spcAft>
            </a:pPr>
            <a:endParaRPr lang="en-ZA" sz="600" b="0" dirty="0"/>
          </a:p>
          <a:p>
            <a:pPr marL="285750" indent="-285750">
              <a:spcAft>
                <a:spcPts val="0"/>
              </a:spcAft>
              <a:buFont typeface="Wingdings" panose="05000000000000000000" pitchFamily="2" charset="2"/>
              <a:buChar char="q"/>
            </a:pPr>
            <a:r>
              <a:rPr lang="en-ZA" sz="1400" dirty="0">
                <a:effectLst/>
                <a:latin typeface="Arial" panose="020B0604020202020204" pitchFamily="34" charset="0"/>
                <a:ea typeface="Times New Roman" panose="02020603050405020304" pitchFamily="18" charset="0"/>
                <a:cs typeface="Arial" panose="020B0604020202020204" pitchFamily="34" charset="0"/>
              </a:rPr>
              <a:t>South African Broadcasting Corporation SOC Ltd Bill </a:t>
            </a:r>
          </a:p>
          <a:p>
            <a:pPr marL="449263" lvl="1" indent="-180975">
              <a:lnSpc>
                <a:spcPct val="107000"/>
              </a:lnSpc>
              <a:spcAft>
                <a:spcPts val="0"/>
              </a:spcAft>
              <a:buFont typeface="Wingdings" panose="05000000000000000000" pitchFamily="2" charset="2"/>
              <a:buChar char="§"/>
            </a:pPr>
            <a:r>
              <a:rPr lang="en-ZA" sz="1400" b="0" dirty="0"/>
              <a:t>Public consultation was not conducted on the Bill as planned</a:t>
            </a:r>
          </a:p>
          <a:p>
            <a:pPr>
              <a:spcAft>
                <a:spcPts val="0"/>
              </a:spcAft>
            </a:pPr>
            <a:r>
              <a:rPr lang="en-ZA" sz="600" b="0" dirty="0">
                <a:effectLst/>
                <a:latin typeface="Arial" panose="020B0604020202020204" pitchFamily="34" charset="0"/>
                <a:ea typeface="Times New Roman" panose="02020603050405020304" pitchFamily="18" charset="0"/>
                <a:cs typeface="Courier New" panose="02070309020205020404" pitchFamily="49" charset="0"/>
              </a:rPr>
              <a:t> </a:t>
            </a:r>
          </a:p>
          <a:p>
            <a:pPr marL="285750" indent="-285750">
              <a:spcAft>
                <a:spcPts val="0"/>
              </a:spcAft>
              <a:buFont typeface="Wingdings" panose="05000000000000000000" pitchFamily="2" charset="2"/>
              <a:buChar char="q"/>
            </a:pPr>
            <a:r>
              <a:rPr lang="en-ZA" sz="1400" dirty="0">
                <a:effectLst/>
                <a:latin typeface="Arial" panose="020B0604020202020204" pitchFamily="34" charset="0"/>
                <a:ea typeface="Times New Roman" panose="02020603050405020304" pitchFamily="18" charset="0"/>
                <a:cs typeface="Arial" panose="020B0604020202020204" pitchFamily="34" charset="0"/>
              </a:rPr>
              <a:t>Data &amp; Cloud Policy</a:t>
            </a:r>
            <a:endParaRPr lang="en-ZA" sz="1400" dirty="0">
              <a:effectLst/>
              <a:latin typeface="Arial" panose="020B0604020202020204" pitchFamily="34" charset="0"/>
              <a:ea typeface="Times New Roman" panose="02020603050405020304" pitchFamily="18" charset="0"/>
              <a:cs typeface="Courier New" panose="02070309020205020404" pitchFamily="49" charset="0"/>
            </a:endParaRPr>
          </a:p>
          <a:p>
            <a:pPr marL="449263" lvl="1" indent="-180975">
              <a:lnSpc>
                <a:spcPct val="107000"/>
              </a:lnSpc>
              <a:spcAft>
                <a:spcPts val="0"/>
              </a:spcAft>
              <a:buFont typeface="Wingdings" panose="05000000000000000000" pitchFamily="2" charset="2"/>
              <a:buChar char="§"/>
            </a:pPr>
            <a:r>
              <a:rPr lang="en-GB" sz="1400" b="0" dirty="0"/>
              <a:t>Draft Data &amp; Cloud Policy was not submitted to Cabinet for public consultations approval</a:t>
            </a:r>
            <a:r>
              <a:rPr lang="en-US" sz="1400" b="0" dirty="0"/>
              <a:t> </a:t>
            </a:r>
          </a:p>
          <a:p>
            <a:pPr marL="342900" lvl="0" indent="-342900">
              <a:spcAft>
                <a:spcPts val="0"/>
              </a:spcAft>
              <a:buFont typeface="Symbol" panose="05050102010706020507" pitchFamily="18" charset="2"/>
              <a:buChar char=""/>
            </a:pPr>
            <a:endParaRPr lang="en-ZA" sz="600" b="0" dirty="0">
              <a:effectLst/>
              <a:latin typeface="Arial" panose="020B0604020202020204" pitchFamily="34" charset="0"/>
              <a:ea typeface="Times New Roman" panose="02020603050405020304" pitchFamily="18" charset="0"/>
              <a:cs typeface="Courier New" panose="02070309020205020404" pitchFamily="49" charset="0"/>
            </a:endParaRPr>
          </a:p>
          <a:p>
            <a:pPr marL="285750" indent="-285750">
              <a:spcAft>
                <a:spcPts val="0"/>
              </a:spcAft>
              <a:buFont typeface="Wingdings" panose="05000000000000000000" pitchFamily="2" charset="2"/>
              <a:buChar char="q"/>
            </a:pPr>
            <a:r>
              <a:rPr lang="en-ZA" sz="1400" dirty="0">
                <a:effectLst/>
                <a:latin typeface="Arial" panose="020B0604020202020204" pitchFamily="34" charset="0"/>
                <a:ea typeface="Times New Roman" panose="02020603050405020304" pitchFamily="18" charset="0"/>
                <a:cs typeface="Arial" panose="020B0604020202020204" pitchFamily="34" charset="0"/>
              </a:rPr>
              <a:t>Implementation of PC4IR Report </a:t>
            </a:r>
          </a:p>
          <a:p>
            <a:pPr marL="449263" lvl="1" indent="-180975">
              <a:lnSpc>
                <a:spcPct val="107000"/>
              </a:lnSpc>
              <a:spcAft>
                <a:spcPts val="0"/>
              </a:spcAft>
              <a:buFont typeface="Wingdings" panose="05000000000000000000" pitchFamily="2" charset="2"/>
              <a:buChar char="§"/>
            </a:pPr>
            <a:r>
              <a:rPr lang="en-GB" sz="1400" b="0" dirty="0"/>
              <a:t>The 4IR PMO was not fully capacitated to facilitate implementation of PC4IR Report</a:t>
            </a:r>
          </a:p>
          <a:p>
            <a:pPr marL="449263" lvl="1" indent="-180975">
              <a:lnSpc>
                <a:spcPct val="107000"/>
              </a:lnSpc>
              <a:spcAft>
                <a:spcPts val="0"/>
              </a:spcAft>
              <a:buFont typeface="Wingdings" panose="05000000000000000000" pitchFamily="2" charset="2"/>
              <a:buChar char="§"/>
            </a:pPr>
            <a:endParaRPr lang="en-GB" sz="600" b="0" dirty="0"/>
          </a:p>
          <a:p>
            <a:pPr marL="285750" indent="-285750">
              <a:spcAft>
                <a:spcPts val="0"/>
              </a:spcAft>
              <a:buFont typeface="Wingdings" panose="05000000000000000000" pitchFamily="2" charset="2"/>
              <a:buChar char="q"/>
            </a:pPr>
            <a:r>
              <a:rPr lang="en-ZA" sz="1400" dirty="0"/>
              <a:t>SOE Oversight</a:t>
            </a:r>
          </a:p>
          <a:p>
            <a:pPr marL="449263" lvl="1" indent="-180975">
              <a:lnSpc>
                <a:spcPct val="107000"/>
              </a:lnSpc>
              <a:spcAft>
                <a:spcPts val="0"/>
              </a:spcAft>
              <a:buFont typeface="Wingdings" panose="05000000000000000000" pitchFamily="2" charset="2"/>
              <a:buChar char="§"/>
            </a:pPr>
            <a:r>
              <a:rPr lang="en-US" sz="1400" b="0" dirty="0"/>
              <a:t>Fourth Quarterly analysis reports of entities for 2019/20 was developed, however, approval and submission to Minister could not be confirmed with prescribed evidence</a:t>
            </a:r>
          </a:p>
          <a:p>
            <a:pPr marL="449263" lvl="1" indent="-180975">
              <a:lnSpc>
                <a:spcPct val="107000"/>
              </a:lnSpc>
              <a:spcAft>
                <a:spcPts val="0"/>
              </a:spcAft>
              <a:buFont typeface="Wingdings" panose="05000000000000000000" pitchFamily="2" charset="2"/>
              <a:buChar char="§"/>
            </a:pPr>
            <a:endParaRPr lang="en-US" sz="600" b="0" dirty="0"/>
          </a:p>
          <a:p>
            <a:pPr marL="285750" indent="-285750">
              <a:spcAft>
                <a:spcPts val="0"/>
              </a:spcAft>
              <a:buFont typeface="Wingdings" panose="05000000000000000000" pitchFamily="2" charset="2"/>
              <a:buChar char="q"/>
            </a:pPr>
            <a:r>
              <a:rPr lang="en-ZA" sz="1400" dirty="0"/>
              <a:t>Performance Management System for ICASA Councillors </a:t>
            </a:r>
          </a:p>
          <a:p>
            <a:pPr marL="449263" lvl="1" indent="-180975">
              <a:lnSpc>
                <a:spcPct val="107000"/>
              </a:lnSpc>
              <a:spcAft>
                <a:spcPts val="0"/>
              </a:spcAft>
              <a:buFont typeface="Wingdings" panose="05000000000000000000" pitchFamily="2" charset="2"/>
              <a:buChar char="§"/>
            </a:pPr>
            <a:r>
              <a:rPr lang="en-GB" sz="1400" b="0" dirty="0"/>
              <a:t>The signing of the Performance Agreements between the Minister and Councillors was not concluded as planned</a:t>
            </a:r>
          </a:p>
        </p:txBody>
      </p:sp>
      <p:pic>
        <p:nvPicPr>
          <p:cNvPr id="15" name="Picture 14">
            <a:extLst>
              <a:ext uri="{FF2B5EF4-FFF2-40B4-BE49-F238E27FC236}">
                <a16:creationId xmlns:a16="http://schemas.microsoft.com/office/drawing/2014/main" xmlns="" id="{CB030672-F4E6-41A6-BE7B-19FB3044269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cxnSp>
        <p:nvCxnSpPr>
          <p:cNvPr id="16" name="Straight Connector 15">
            <a:extLst>
              <a:ext uri="{FF2B5EF4-FFF2-40B4-BE49-F238E27FC236}">
                <a16:creationId xmlns:a16="http://schemas.microsoft.com/office/drawing/2014/main" xmlns="" id="{2032623D-8670-4F4F-A889-20B73912269B}"/>
              </a:ext>
            </a:extLst>
          </p:cNvPr>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 name="Picture 16">
            <a:extLst>
              <a:ext uri="{FF2B5EF4-FFF2-40B4-BE49-F238E27FC236}">
                <a16:creationId xmlns:a16="http://schemas.microsoft.com/office/drawing/2014/main" xmlns="" id="{F8BDEEC8-4D77-4450-A251-B04DE952E0CD}"/>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8" name="Footer Placeholder 5">
            <a:extLst>
              <a:ext uri="{FF2B5EF4-FFF2-40B4-BE49-F238E27FC236}">
                <a16:creationId xmlns:a16="http://schemas.microsoft.com/office/drawing/2014/main" xmlns="" id="{37D27678-56EB-43A1-AD0D-5ACD38D52DA3}"/>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525118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8</a:t>
            </a:fld>
            <a:endParaRPr lang="en-US" dirty="0"/>
          </a:p>
        </p:txBody>
      </p:sp>
      <p:sp>
        <p:nvSpPr>
          <p:cNvPr id="9" name="Rectangle 8"/>
          <p:cNvSpPr/>
          <p:nvPr/>
        </p:nvSpPr>
        <p:spPr>
          <a:xfrm>
            <a:off x="2611769" y="34709"/>
            <a:ext cx="5544615" cy="861774"/>
          </a:xfrm>
          <a:prstGeom prst="rect">
            <a:avLst/>
          </a:prstGeom>
        </p:spPr>
        <p:txBody>
          <a:bodyPr wrap="square">
            <a:spAutoFit/>
          </a:bodyPr>
          <a:lstStyle/>
          <a:p>
            <a:pPr algn="ctr" eaLnBrk="0" hangingPunct="0">
              <a:spcBef>
                <a:spcPts val="600"/>
              </a:spcBef>
              <a:spcAft>
                <a:spcPts val="600"/>
              </a:spcAft>
              <a:defRPr/>
            </a:pPr>
            <a:r>
              <a:rPr lang="en-US" sz="2000" dirty="0">
                <a:solidFill>
                  <a:srgbClr val="FF0000"/>
                </a:solidFill>
              </a:rPr>
              <a:t>QUARTER 1</a:t>
            </a:r>
          </a:p>
          <a:p>
            <a:pPr algn="ctr" eaLnBrk="0" hangingPunct="0">
              <a:spcBef>
                <a:spcPts val="600"/>
              </a:spcBef>
              <a:spcAft>
                <a:spcPts val="600"/>
              </a:spcAft>
              <a:defRPr/>
            </a:pPr>
            <a:r>
              <a:rPr lang="en-US" sz="2000" dirty="0">
                <a:solidFill>
                  <a:srgbClr val="FF0000"/>
                </a:solidFill>
              </a:rPr>
              <a:t>AREAS OF UNDER-ACHIEVEMENT (2)</a:t>
            </a:r>
          </a:p>
        </p:txBody>
      </p:sp>
      <p:sp>
        <p:nvSpPr>
          <p:cNvPr id="12" name="Rectangle 11">
            <a:extLst>
              <a:ext uri="{FF2B5EF4-FFF2-40B4-BE49-F238E27FC236}">
                <a16:creationId xmlns:a16="http://schemas.microsoft.com/office/drawing/2014/main" xmlns="" id="{648E66AE-18F2-4025-BACE-D84190FF5E44}"/>
              </a:ext>
            </a:extLst>
          </p:cNvPr>
          <p:cNvSpPr/>
          <p:nvPr/>
        </p:nvSpPr>
        <p:spPr>
          <a:xfrm>
            <a:off x="179513" y="1307165"/>
            <a:ext cx="8712968" cy="4994701"/>
          </a:xfrm>
          <a:prstGeom prst="rect">
            <a:avLst/>
          </a:prstGeom>
        </p:spPr>
        <p:txBody>
          <a:bodyPr wrap="square">
            <a:spAutoFit/>
          </a:bodyPr>
          <a:lstStyle/>
          <a:p>
            <a:pPr marL="285750" indent="-285750">
              <a:spcAft>
                <a:spcPts val="0"/>
              </a:spcAft>
              <a:buFont typeface="Wingdings" panose="05000000000000000000" pitchFamily="2" charset="2"/>
              <a:buChar char="q"/>
            </a:pPr>
            <a:r>
              <a:rPr lang="en-ZA" sz="1400" dirty="0"/>
              <a:t>SABC’s implementation of the Turnaround Plan</a:t>
            </a:r>
          </a:p>
          <a:p>
            <a:pPr marL="449263" lvl="1" indent="-180975">
              <a:lnSpc>
                <a:spcPct val="107000"/>
              </a:lnSpc>
              <a:spcAft>
                <a:spcPts val="0"/>
              </a:spcAft>
              <a:buFont typeface="Wingdings" panose="05000000000000000000" pitchFamily="2" charset="2"/>
              <a:buChar char="§"/>
            </a:pPr>
            <a:r>
              <a:rPr lang="en-GB" sz="1400" b="0" dirty="0"/>
              <a:t>Analysis of the Quarterly Report on SABC’s implementation of the Turnaround Plan was not conducted</a:t>
            </a:r>
          </a:p>
          <a:p>
            <a:pPr marL="457200">
              <a:spcAft>
                <a:spcPts val="0"/>
              </a:spcAft>
            </a:pPr>
            <a:r>
              <a:rPr lang="en-ZA" sz="1200" b="0" dirty="0">
                <a:effectLst/>
                <a:latin typeface="Arial" panose="020B0604020202020204" pitchFamily="34" charset="0"/>
                <a:ea typeface="Times New Roman" panose="02020603050405020304" pitchFamily="18" charset="0"/>
              </a:rPr>
              <a:t> </a:t>
            </a:r>
            <a:endParaRPr lang="en-ZA" sz="1200" b="0" dirty="0">
              <a:effectLst/>
              <a:latin typeface="Arial" panose="020B0604020202020204" pitchFamily="34" charset="0"/>
              <a:ea typeface="Times New Roman" panose="02020603050405020304" pitchFamily="18" charset="0"/>
              <a:cs typeface="Courier New" panose="02070309020205020404" pitchFamily="49" charset="0"/>
            </a:endParaRPr>
          </a:p>
          <a:p>
            <a:pPr marL="285750" indent="-285750">
              <a:spcAft>
                <a:spcPts val="0"/>
              </a:spcAft>
              <a:buFont typeface="Wingdings" panose="05000000000000000000" pitchFamily="2" charset="2"/>
              <a:buChar char="q"/>
            </a:pPr>
            <a:r>
              <a:rPr lang="en-ZA" sz="1400" dirty="0"/>
              <a:t>Postbank Bill </a:t>
            </a:r>
          </a:p>
          <a:p>
            <a:pPr marL="449263" lvl="1" indent="-180975">
              <a:lnSpc>
                <a:spcPct val="107000"/>
              </a:lnSpc>
              <a:spcAft>
                <a:spcPts val="0"/>
              </a:spcAft>
              <a:buFont typeface="Wingdings" panose="05000000000000000000" pitchFamily="2" charset="2"/>
              <a:buChar char="§"/>
            </a:pPr>
            <a:r>
              <a:rPr lang="en-GB" sz="1400" b="0" dirty="0"/>
              <a:t>Public consultation did not take place as planned</a:t>
            </a:r>
          </a:p>
          <a:p>
            <a:pPr marL="449263" lvl="1" indent="-180975">
              <a:lnSpc>
                <a:spcPct val="107000"/>
              </a:lnSpc>
              <a:spcAft>
                <a:spcPts val="0"/>
              </a:spcAft>
              <a:buFont typeface="Wingdings" panose="05000000000000000000" pitchFamily="2" charset="2"/>
              <a:buChar char="§"/>
            </a:pPr>
            <a:endParaRPr lang="en-GB" sz="1400" b="0" dirty="0"/>
          </a:p>
          <a:p>
            <a:pPr marL="285750" indent="-285750">
              <a:spcAft>
                <a:spcPts val="0"/>
              </a:spcAft>
              <a:buFont typeface="Wingdings" panose="05000000000000000000" pitchFamily="2" charset="2"/>
              <a:buChar char="q"/>
            </a:pPr>
            <a:r>
              <a:rPr lang="en-ZA" sz="1400" dirty="0"/>
              <a:t>State ICT Infrastructure Company Bill </a:t>
            </a:r>
          </a:p>
          <a:p>
            <a:pPr marL="449263" lvl="1" indent="-180975">
              <a:lnSpc>
                <a:spcPct val="107000"/>
              </a:lnSpc>
              <a:spcAft>
                <a:spcPts val="0"/>
              </a:spcAft>
              <a:buFont typeface="Wingdings" panose="05000000000000000000" pitchFamily="2" charset="2"/>
              <a:buChar char="§"/>
            </a:pPr>
            <a:r>
              <a:rPr lang="en-US" sz="1400" b="0" dirty="0"/>
              <a:t>Business Case for the State ICT Infrastructure Company was not finalized and submitted for approval</a:t>
            </a:r>
          </a:p>
          <a:p>
            <a:pPr marL="457200">
              <a:spcAft>
                <a:spcPts val="0"/>
              </a:spcAft>
            </a:pPr>
            <a:r>
              <a:rPr lang="en-ZA" sz="1200" b="0" dirty="0">
                <a:ea typeface="Times New Roman" panose="02020603050405020304" pitchFamily="18" charset="0"/>
              </a:rPr>
              <a:t> </a:t>
            </a:r>
            <a:endParaRPr lang="en-ZA" sz="1200" b="0" dirty="0">
              <a:ea typeface="Times New Roman" panose="02020603050405020304" pitchFamily="18" charset="0"/>
              <a:cs typeface="Courier New" panose="02070309020205020404" pitchFamily="49" charset="0"/>
            </a:endParaRPr>
          </a:p>
          <a:p>
            <a:pPr marL="285750" indent="-285750">
              <a:spcAft>
                <a:spcPts val="0"/>
              </a:spcAft>
              <a:buFont typeface="Wingdings" panose="05000000000000000000" pitchFamily="2" charset="2"/>
              <a:buChar char="q"/>
            </a:pPr>
            <a:r>
              <a:rPr lang="en-ZA" sz="1400" dirty="0"/>
              <a:t>State IT Company Bill submitted to Parliament</a:t>
            </a:r>
          </a:p>
          <a:p>
            <a:pPr marL="449263" lvl="1" indent="-180975">
              <a:lnSpc>
                <a:spcPct val="107000"/>
              </a:lnSpc>
              <a:spcAft>
                <a:spcPts val="0"/>
              </a:spcAft>
              <a:buFont typeface="Wingdings" panose="05000000000000000000" pitchFamily="2" charset="2"/>
              <a:buChar char="§"/>
            </a:pPr>
            <a:r>
              <a:rPr lang="en-US" sz="1400" b="0" dirty="0"/>
              <a:t>Business Case for the State IT Company was not finalized and submitted for approval</a:t>
            </a:r>
          </a:p>
          <a:p>
            <a:pPr marL="457200">
              <a:spcAft>
                <a:spcPts val="0"/>
              </a:spcAft>
            </a:pPr>
            <a:r>
              <a:rPr lang="en-ZA" sz="1200" b="0" dirty="0">
                <a:ea typeface="Times New Roman" panose="02020603050405020304" pitchFamily="18" charset="0"/>
              </a:rPr>
              <a:t> </a:t>
            </a:r>
            <a:endParaRPr lang="en-ZA" sz="1200" b="0" dirty="0">
              <a:ea typeface="Times New Roman" panose="02020603050405020304" pitchFamily="18" charset="0"/>
              <a:cs typeface="Courier New" panose="02070309020205020404" pitchFamily="49" charset="0"/>
            </a:endParaRPr>
          </a:p>
          <a:p>
            <a:pPr marL="285750" indent="-285750">
              <a:spcAft>
                <a:spcPts val="0"/>
              </a:spcAft>
              <a:buFont typeface="Wingdings" panose="05000000000000000000" pitchFamily="2" charset="2"/>
              <a:buChar char="q"/>
            </a:pPr>
            <a:r>
              <a:rPr lang="en-ZA" sz="1400" dirty="0"/>
              <a:t>National Radio Frequency Plan</a:t>
            </a:r>
          </a:p>
          <a:p>
            <a:pPr marL="449263" lvl="1" indent="-180975">
              <a:lnSpc>
                <a:spcPct val="107000"/>
              </a:lnSpc>
              <a:spcAft>
                <a:spcPts val="0"/>
              </a:spcAft>
              <a:buFont typeface="Wingdings" panose="05000000000000000000" pitchFamily="2" charset="2"/>
              <a:buChar char="§"/>
            </a:pPr>
            <a:r>
              <a:rPr lang="en-GB" sz="1400" b="0" dirty="0"/>
              <a:t>WRC-19 Outcomes report, impacting South Africa, was developed, however, was not issued to ICASA </a:t>
            </a:r>
          </a:p>
          <a:p>
            <a:pPr marL="457200">
              <a:spcAft>
                <a:spcPts val="0"/>
              </a:spcAft>
            </a:pPr>
            <a:r>
              <a:rPr lang="en-ZA" sz="1200" b="0" dirty="0">
                <a:ea typeface="Times New Roman" panose="02020603050405020304" pitchFamily="18" charset="0"/>
              </a:rPr>
              <a:t> </a:t>
            </a:r>
            <a:endParaRPr lang="en-ZA" sz="1200" b="0" dirty="0">
              <a:ea typeface="Times New Roman" panose="02020603050405020304" pitchFamily="18" charset="0"/>
              <a:cs typeface="Courier New" panose="02070309020205020404" pitchFamily="49" charset="0"/>
            </a:endParaRPr>
          </a:p>
          <a:p>
            <a:pPr marL="285750" indent="-285750">
              <a:spcAft>
                <a:spcPts val="0"/>
              </a:spcAft>
              <a:buFont typeface="Wingdings" panose="05000000000000000000" pitchFamily="2" charset="2"/>
              <a:buChar char="q"/>
            </a:pPr>
            <a:r>
              <a:rPr lang="en-ZA" sz="1400" dirty="0"/>
              <a:t>Provision of broadband services to 970 connected sites, monitored and sustained</a:t>
            </a:r>
          </a:p>
          <a:p>
            <a:pPr marL="449263" lvl="0" indent="-180975">
              <a:lnSpc>
                <a:spcPct val="107000"/>
              </a:lnSpc>
              <a:spcAft>
                <a:spcPts val="0"/>
              </a:spcAft>
              <a:buFont typeface="Wingdings" panose="05000000000000000000" pitchFamily="2" charset="2"/>
              <a:buChar char="§"/>
            </a:pPr>
            <a:r>
              <a:rPr lang="en-GB" sz="1400" b="0" dirty="0"/>
              <a:t>724 of the planned 850 connected sites were monitored</a:t>
            </a:r>
          </a:p>
          <a:p>
            <a:pPr marL="268288" lvl="0">
              <a:lnSpc>
                <a:spcPct val="107000"/>
              </a:lnSpc>
              <a:spcAft>
                <a:spcPts val="0"/>
              </a:spcAft>
            </a:pPr>
            <a:r>
              <a:rPr lang="en-ZA" sz="1200" b="0" dirty="0">
                <a:ea typeface="Times New Roman" panose="02020603050405020304" pitchFamily="18" charset="0"/>
              </a:rPr>
              <a:t> </a:t>
            </a:r>
            <a:endParaRPr lang="en-ZA" sz="1200" b="0" dirty="0">
              <a:ea typeface="Times New Roman" panose="02020603050405020304" pitchFamily="18" charset="0"/>
              <a:cs typeface="Courier New" panose="02070309020205020404" pitchFamily="49" charset="0"/>
            </a:endParaRPr>
          </a:p>
          <a:p>
            <a:pPr marL="285750" indent="-285750">
              <a:spcAft>
                <a:spcPts val="0"/>
              </a:spcAft>
              <a:buFont typeface="Wingdings" panose="05000000000000000000" pitchFamily="2" charset="2"/>
              <a:buChar char="q"/>
            </a:pPr>
            <a:r>
              <a:rPr lang="en-ZA" sz="1400" dirty="0"/>
              <a:t>Digital Transformation Centre (DTC)</a:t>
            </a:r>
          </a:p>
          <a:p>
            <a:pPr marL="449263" indent="-180975">
              <a:lnSpc>
                <a:spcPct val="107000"/>
              </a:lnSpc>
              <a:spcAft>
                <a:spcPts val="0"/>
              </a:spcAft>
              <a:buFont typeface="Wingdings" panose="05000000000000000000" pitchFamily="2" charset="2"/>
              <a:buChar char="§"/>
            </a:pPr>
            <a:r>
              <a:rPr lang="en-GB" sz="1400" b="0" dirty="0"/>
              <a:t>DTC Agreement was developed, however, it was not finalized and signed by relevant stakeholders</a:t>
            </a:r>
          </a:p>
          <a:p>
            <a:pPr marL="457200">
              <a:spcAft>
                <a:spcPts val="0"/>
              </a:spcAft>
            </a:pPr>
            <a:r>
              <a:rPr lang="en-ZA" sz="1200" b="0" dirty="0">
                <a:ea typeface="Times New Roman" panose="02020603050405020304" pitchFamily="18" charset="0"/>
              </a:rPr>
              <a:t> </a:t>
            </a:r>
            <a:endParaRPr lang="en-ZA" sz="1200" b="0" dirty="0">
              <a:ea typeface="Times New Roman" panose="02020603050405020304" pitchFamily="18" charset="0"/>
              <a:cs typeface="Courier New" panose="02070309020205020404" pitchFamily="49" charset="0"/>
            </a:endParaRPr>
          </a:p>
          <a:p>
            <a:pPr marL="285750" indent="-285750">
              <a:spcAft>
                <a:spcPts val="0"/>
              </a:spcAft>
              <a:buFont typeface="Wingdings" panose="05000000000000000000" pitchFamily="2" charset="2"/>
              <a:buChar char="q"/>
            </a:pPr>
            <a:r>
              <a:rPr lang="en-ZA" sz="1400" dirty="0"/>
              <a:t>Policy Direction on 5G Spectrum </a:t>
            </a:r>
          </a:p>
          <a:p>
            <a:pPr marL="449263" indent="-180975">
              <a:lnSpc>
                <a:spcPct val="107000"/>
              </a:lnSpc>
              <a:spcAft>
                <a:spcPts val="0"/>
              </a:spcAft>
              <a:buFont typeface="Wingdings" panose="05000000000000000000" pitchFamily="2" charset="2"/>
              <a:buChar char="§"/>
            </a:pPr>
            <a:r>
              <a:rPr lang="en-US" sz="1400" b="0" dirty="0"/>
              <a:t>Detailed analysis </a:t>
            </a:r>
            <a:r>
              <a:rPr lang="en-GB" sz="1400" b="0" dirty="0"/>
              <a:t>of the ICASA 5G study report was not concluded</a:t>
            </a:r>
            <a:endParaRPr lang="en-ZA" sz="1400" b="0" dirty="0"/>
          </a:p>
        </p:txBody>
      </p:sp>
      <p:pic>
        <p:nvPicPr>
          <p:cNvPr id="15" name="Picture 14">
            <a:extLst>
              <a:ext uri="{FF2B5EF4-FFF2-40B4-BE49-F238E27FC236}">
                <a16:creationId xmlns:a16="http://schemas.microsoft.com/office/drawing/2014/main" xmlns="" id="{58E210A5-B8A4-42D9-83B9-24A9FC454D3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cxnSp>
        <p:nvCxnSpPr>
          <p:cNvPr id="16" name="Straight Connector 15">
            <a:extLst>
              <a:ext uri="{FF2B5EF4-FFF2-40B4-BE49-F238E27FC236}">
                <a16:creationId xmlns:a16="http://schemas.microsoft.com/office/drawing/2014/main" xmlns="" id="{DDC10787-98CD-46DF-B717-F3DE31237480}"/>
              </a:ext>
            </a:extLst>
          </p:cNvPr>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 name="Picture 16">
            <a:extLst>
              <a:ext uri="{FF2B5EF4-FFF2-40B4-BE49-F238E27FC236}">
                <a16:creationId xmlns:a16="http://schemas.microsoft.com/office/drawing/2014/main" xmlns="" id="{37838E54-39AD-4E2F-BE6D-5AECB14CC81E}"/>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8" name="Footer Placeholder 5">
            <a:extLst>
              <a:ext uri="{FF2B5EF4-FFF2-40B4-BE49-F238E27FC236}">
                <a16:creationId xmlns:a16="http://schemas.microsoft.com/office/drawing/2014/main" xmlns="" id="{4CB02BA4-8673-434D-B1A9-86301C6DA74F}"/>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315236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9</a:t>
            </a:fld>
            <a:endParaRPr lang="en-US" dirty="0"/>
          </a:p>
        </p:txBody>
      </p:sp>
      <p:sp>
        <p:nvSpPr>
          <p:cNvPr id="12" name="Rectangle 11"/>
          <p:cNvSpPr/>
          <p:nvPr/>
        </p:nvSpPr>
        <p:spPr>
          <a:xfrm>
            <a:off x="2843808" y="292586"/>
            <a:ext cx="4896544" cy="430887"/>
          </a:xfrm>
          <a:prstGeom prst="rect">
            <a:avLst/>
          </a:prstGeom>
        </p:spPr>
        <p:txBody>
          <a:bodyPr wrap="square">
            <a:spAutoFit/>
          </a:bodyPr>
          <a:lstStyle/>
          <a:p>
            <a:pPr lvl="0" algn="ctr" eaLnBrk="0" hangingPunct="0">
              <a:defRPr/>
            </a:pPr>
            <a:r>
              <a:rPr lang="en-US" sz="2200" b="1" dirty="0">
                <a:solidFill>
                  <a:srgbClr val="FF0000"/>
                </a:solidFill>
              </a:rPr>
              <a:t>ADMINISTRATION </a:t>
            </a:r>
          </a:p>
        </p:txBody>
      </p:sp>
      <p:graphicFrame>
        <p:nvGraphicFramePr>
          <p:cNvPr id="15" name="Table 14"/>
          <p:cNvGraphicFramePr>
            <a:graphicFrameLocks noGrp="1"/>
          </p:cNvGraphicFramePr>
          <p:nvPr>
            <p:extLst>
              <p:ext uri="{D42A27DB-BD31-4B8C-83A1-F6EECF244321}">
                <p14:modId xmlns:p14="http://schemas.microsoft.com/office/powerpoint/2010/main" xmlns="" val="465264113"/>
              </p:ext>
            </p:extLst>
          </p:nvPr>
        </p:nvGraphicFramePr>
        <p:xfrm>
          <a:off x="116458" y="1243863"/>
          <a:ext cx="8808467" cy="5175251"/>
        </p:xfrm>
        <a:graphic>
          <a:graphicData uri="http://schemas.openxmlformats.org/drawingml/2006/table">
            <a:tbl>
              <a:tblPr firstRow="1" bandRow="1">
                <a:tableStyleId>{5C22544A-7EE6-4342-B048-85BDC9FD1C3A}</a:tableStyleId>
              </a:tblPr>
              <a:tblGrid>
                <a:gridCol w="1503214">
                  <a:extLst>
                    <a:ext uri="{9D8B030D-6E8A-4147-A177-3AD203B41FA5}">
                      <a16:colId xmlns:a16="http://schemas.microsoft.com/office/drawing/2014/main" xmlns="" val="20000"/>
                    </a:ext>
                  </a:extLst>
                </a:gridCol>
                <a:gridCol w="1512168">
                  <a:extLst>
                    <a:ext uri="{9D8B030D-6E8A-4147-A177-3AD203B41FA5}">
                      <a16:colId xmlns:a16="http://schemas.microsoft.com/office/drawing/2014/main" xmlns="" val="20001"/>
                    </a:ext>
                  </a:extLst>
                </a:gridCol>
                <a:gridCol w="2016224">
                  <a:extLst>
                    <a:ext uri="{9D8B030D-6E8A-4147-A177-3AD203B41FA5}">
                      <a16:colId xmlns:a16="http://schemas.microsoft.com/office/drawing/2014/main" xmlns="" val="20002"/>
                    </a:ext>
                  </a:extLst>
                </a:gridCol>
                <a:gridCol w="1152128">
                  <a:extLst>
                    <a:ext uri="{9D8B030D-6E8A-4147-A177-3AD203B41FA5}">
                      <a16:colId xmlns:a16="http://schemas.microsoft.com/office/drawing/2014/main" xmlns="" val="20003"/>
                    </a:ext>
                  </a:extLst>
                </a:gridCol>
                <a:gridCol w="2624733">
                  <a:extLst>
                    <a:ext uri="{9D8B030D-6E8A-4147-A177-3AD203B41FA5}">
                      <a16:colId xmlns:a16="http://schemas.microsoft.com/office/drawing/2014/main" xmlns="" val="20004"/>
                    </a:ext>
                  </a:extLst>
                </a:gridCol>
              </a:tblGrid>
              <a:tr h="0">
                <a:tc gridSpan="5">
                  <a:txBody>
                    <a:bodyPr/>
                    <a:lstStyle/>
                    <a:p>
                      <a:pPr algn="l"/>
                      <a:r>
                        <a:rPr lang="en-ZA" sz="1100" dirty="0">
                          <a:solidFill>
                            <a:schemeClr val="tx1"/>
                          </a:solidFill>
                          <a:latin typeface="Arial" panose="020B0604020202020204" pitchFamily="34" charset="0"/>
                          <a:cs typeface="Arial" panose="020B0604020202020204" pitchFamily="34" charset="0"/>
                        </a:rPr>
                        <a:t>PROGRAMME PURPOSE: </a:t>
                      </a:r>
                      <a:r>
                        <a:rPr lang="en-GB" sz="1100" b="1" i="0" u="none" strike="noStrike" kern="1200" baseline="0" dirty="0">
                          <a:solidFill>
                            <a:schemeClr val="tx1"/>
                          </a:solidFill>
                          <a:latin typeface="Arial" panose="020B0604020202020204" pitchFamily="34" charset="0"/>
                          <a:ea typeface="+mn-ea"/>
                          <a:cs typeface="Arial" panose="020B0604020202020204" pitchFamily="34" charset="0"/>
                        </a:rPr>
                        <a:t>Provide strategic leadership, management and support services to the department. </a:t>
                      </a:r>
                      <a:endParaRPr lang="en-ZA" sz="1100" b="1" dirty="0">
                        <a:solidFill>
                          <a:schemeClr val="tx1"/>
                        </a:solidFill>
                        <a:latin typeface="Arial" panose="020B0604020202020204" pitchFamily="34" charset="0"/>
                        <a:cs typeface="Arial" panose="020B0604020202020204" pitchFamily="34" charset="0"/>
                      </a:endParaRPr>
                    </a:p>
                  </a:txBody>
                  <a:tcPr anchor="ctr"/>
                </a:tc>
                <a:tc hMerge="1">
                  <a:txBody>
                    <a:bodyPr/>
                    <a:lstStyle/>
                    <a:p>
                      <a:pPr algn="ctr"/>
                      <a:endParaRPr lang="en-ZA" sz="1300" dirty="0">
                        <a:solidFill>
                          <a:schemeClr val="tx1"/>
                        </a:solidFill>
                        <a:latin typeface="Arial" panose="020B0604020202020204" pitchFamily="34" charset="0"/>
                        <a:cs typeface="Arial" panose="020B0604020202020204" pitchFamily="34" charset="0"/>
                      </a:endParaRPr>
                    </a:p>
                  </a:txBody>
                  <a:tcPr anchor="ctr"/>
                </a:tc>
                <a:tc hMerge="1">
                  <a:txBody>
                    <a:bodyPr/>
                    <a:lstStyle/>
                    <a:p>
                      <a:pPr algn="ctr"/>
                      <a:endParaRPr lang="en-ZA" sz="1300" dirty="0">
                        <a:solidFill>
                          <a:schemeClr val="tx1"/>
                        </a:solidFill>
                        <a:latin typeface="Arial" panose="020B0604020202020204" pitchFamily="34" charset="0"/>
                        <a:cs typeface="Arial" panose="020B0604020202020204" pitchFamily="34" charset="0"/>
                      </a:endParaRPr>
                    </a:p>
                  </a:txBody>
                  <a:tcPr anchor="ctr"/>
                </a:tc>
                <a:tc hMerge="1">
                  <a:txBody>
                    <a:bodyPr/>
                    <a:lstStyle/>
                    <a:p>
                      <a:pPr algn="ctr"/>
                      <a:endParaRPr lang="en-ZA" sz="1300" dirty="0">
                        <a:solidFill>
                          <a:schemeClr val="tx1"/>
                        </a:solidFill>
                        <a:latin typeface="Arial" panose="020B0604020202020204" pitchFamily="34" charset="0"/>
                        <a:cs typeface="Arial" panose="020B0604020202020204" pitchFamily="34" charset="0"/>
                      </a:endParaRPr>
                    </a:p>
                  </a:txBody>
                  <a:tcPr anchor="ctr"/>
                </a:tc>
                <a:tc hMerge="1">
                  <a:txBody>
                    <a:bodyPr/>
                    <a:lstStyle/>
                    <a:p>
                      <a:pPr algn="ctr"/>
                      <a:endParaRPr lang="en-ZA" sz="13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469726625"/>
                  </a:ext>
                </a:extLst>
              </a:tr>
              <a:tr h="0">
                <a:tc>
                  <a:txBody>
                    <a:bodyPr/>
                    <a:lstStyle/>
                    <a:p>
                      <a:pPr algn="l"/>
                      <a:r>
                        <a:rPr lang="en-ZA" sz="1100" b="1" dirty="0">
                          <a:solidFill>
                            <a:schemeClr val="tx1"/>
                          </a:solidFill>
                          <a:latin typeface="Arial" panose="020B0604020202020204" pitchFamily="34" charset="0"/>
                          <a:cs typeface="Arial" panose="020B0604020202020204" pitchFamily="34" charset="0"/>
                        </a:rPr>
                        <a:t>Annual</a:t>
                      </a:r>
                      <a:r>
                        <a:rPr lang="en-ZA" sz="1100" b="1" baseline="0" dirty="0">
                          <a:solidFill>
                            <a:schemeClr val="tx1"/>
                          </a:solidFill>
                          <a:latin typeface="Arial" panose="020B0604020202020204" pitchFamily="34" charset="0"/>
                          <a:cs typeface="Arial" panose="020B0604020202020204" pitchFamily="34" charset="0"/>
                        </a:rPr>
                        <a:t> </a:t>
                      </a:r>
                      <a:r>
                        <a:rPr lang="en-ZA" sz="1100" b="1" dirty="0">
                          <a:solidFill>
                            <a:schemeClr val="tx1"/>
                          </a:solidFill>
                          <a:latin typeface="Arial" panose="020B0604020202020204" pitchFamily="34" charset="0"/>
                          <a:cs typeface="Arial" panose="020B0604020202020204" pitchFamily="34" charset="0"/>
                        </a:rPr>
                        <a:t>Target </a:t>
                      </a:r>
                    </a:p>
                  </a:txBody>
                  <a:tcPr/>
                </a:tc>
                <a:tc>
                  <a:txBody>
                    <a:bodyPr/>
                    <a:lstStyle/>
                    <a:p>
                      <a:pPr algn="l"/>
                      <a:r>
                        <a:rPr lang="en-ZA" sz="1100" b="1" dirty="0">
                          <a:solidFill>
                            <a:schemeClr val="tx1"/>
                          </a:solidFill>
                          <a:latin typeface="Arial" panose="020B0604020202020204" pitchFamily="34" charset="0"/>
                          <a:cs typeface="Arial" panose="020B0604020202020204" pitchFamily="34" charset="0"/>
                        </a:rPr>
                        <a:t>Quarterly Target</a:t>
                      </a:r>
                    </a:p>
                  </a:txBody>
                  <a:tcPr/>
                </a:tc>
                <a:tc>
                  <a:txBody>
                    <a:bodyPr/>
                    <a:lstStyle/>
                    <a:p>
                      <a:pPr algn="l"/>
                      <a:r>
                        <a:rPr lang="en-ZA" sz="1100" b="1" dirty="0">
                          <a:solidFill>
                            <a:schemeClr val="tx1"/>
                          </a:solidFill>
                          <a:latin typeface="Arial" panose="020B0604020202020204" pitchFamily="34" charset="0"/>
                          <a:cs typeface="Arial" panose="020B0604020202020204" pitchFamily="34" charset="0"/>
                        </a:rPr>
                        <a:t>Actual Performance</a:t>
                      </a:r>
                    </a:p>
                  </a:txBody>
                  <a:tcPr/>
                </a:tc>
                <a:tc>
                  <a:txBody>
                    <a:bodyPr/>
                    <a:lstStyle/>
                    <a:p>
                      <a:pPr algn="l"/>
                      <a:r>
                        <a:rPr lang="en-ZA" sz="1100" b="1" dirty="0">
                          <a:solidFill>
                            <a:schemeClr val="tx1"/>
                          </a:solidFill>
                          <a:latin typeface="Arial" panose="020B0604020202020204" pitchFamily="34" charset="0"/>
                          <a:cs typeface="Arial" panose="020B0604020202020204" pitchFamily="34" charset="0"/>
                        </a:rPr>
                        <a:t>Status</a:t>
                      </a:r>
                    </a:p>
                  </a:txBody>
                  <a:tcPr>
                    <a:solidFill>
                      <a:srgbClr val="ECFCFE"/>
                    </a:solidFill>
                  </a:tcPr>
                </a:tc>
                <a:tc>
                  <a:txBody>
                    <a:bodyPr/>
                    <a:lstStyle/>
                    <a:p>
                      <a:pPr algn="l"/>
                      <a:r>
                        <a:rPr lang="en-ZA" sz="1100" b="1" dirty="0">
                          <a:solidFill>
                            <a:schemeClr val="tx1"/>
                          </a:solidFill>
                          <a:latin typeface="Arial" panose="020B0604020202020204" pitchFamily="34" charset="0"/>
                          <a:cs typeface="Arial" panose="020B0604020202020204" pitchFamily="34" charset="0"/>
                        </a:rPr>
                        <a:t>Explanation of Variance</a:t>
                      </a:r>
                    </a:p>
                  </a:txBody>
                  <a:tcPr/>
                </a:tc>
                <a:extLst>
                  <a:ext uri="{0D108BD9-81ED-4DB2-BD59-A6C34878D82A}">
                    <a16:rowId xmlns:a16="http://schemas.microsoft.com/office/drawing/2014/main" xmlns="" val="1271961993"/>
                  </a:ext>
                </a:extLst>
              </a:tr>
              <a:tr h="611063">
                <a:tc>
                  <a:txBody>
                    <a:bodyPr/>
                    <a:lstStyle/>
                    <a:p>
                      <a:pPr marL="0" algn="l" defTabSz="914400" rtl="0" eaLnBrk="1" latinLnBrk="0" hangingPunct="1">
                        <a:lnSpc>
                          <a:spcPct val="107000"/>
                        </a:lnSpc>
                        <a:spcAft>
                          <a:spcPts val="0"/>
                        </a:spcAft>
                      </a:pPr>
                      <a:r>
                        <a:rPr lang="en-ZA" sz="1100" kern="1200" dirty="0">
                          <a:solidFill>
                            <a:schemeClr val="dk1"/>
                          </a:solidFill>
                          <a:effectLst/>
                          <a:latin typeface="Arial" panose="020B0604020202020204" pitchFamily="34" charset="0"/>
                          <a:ea typeface="+mn-ea"/>
                          <a:cs typeface="Times New Roman" panose="02020603050405020304" pitchFamily="18" charset="0"/>
                        </a:rPr>
                        <a:t>  Organisational   </a:t>
                      </a:r>
                    </a:p>
                    <a:p>
                      <a:pPr marL="0" algn="l" defTabSz="914400" rtl="0" eaLnBrk="1" latinLnBrk="0" hangingPunct="1">
                        <a:lnSpc>
                          <a:spcPct val="107000"/>
                        </a:lnSpc>
                        <a:spcAft>
                          <a:spcPts val="0"/>
                        </a:spcAft>
                      </a:pPr>
                      <a:r>
                        <a:rPr lang="en-ZA" sz="1100" kern="1200" dirty="0">
                          <a:solidFill>
                            <a:schemeClr val="dk1"/>
                          </a:solidFill>
                          <a:effectLst/>
                          <a:latin typeface="Arial" panose="020B0604020202020204" pitchFamily="34" charset="0"/>
                          <a:ea typeface="+mn-ea"/>
                          <a:cs typeface="Times New Roman" panose="02020603050405020304" pitchFamily="18" charset="0"/>
                        </a:rPr>
                        <a:t>  structure, aligned to  </a:t>
                      </a:r>
                    </a:p>
                    <a:p>
                      <a:pPr marL="0" algn="l" defTabSz="914400" rtl="0" eaLnBrk="1" latinLnBrk="0" hangingPunct="1">
                        <a:lnSpc>
                          <a:spcPct val="107000"/>
                        </a:lnSpc>
                        <a:spcAft>
                          <a:spcPts val="0"/>
                        </a:spcAft>
                      </a:pPr>
                      <a:r>
                        <a:rPr lang="en-ZA" sz="1100" kern="1200" dirty="0">
                          <a:solidFill>
                            <a:schemeClr val="dk1"/>
                          </a:solidFill>
                          <a:effectLst/>
                          <a:latin typeface="Arial" panose="020B0604020202020204" pitchFamily="34" charset="0"/>
                          <a:ea typeface="+mn-ea"/>
                          <a:cs typeface="Times New Roman" panose="02020603050405020304" pitchFamily="18" charset="0"/>
                        </a:rPr>
                        <a:t>  strategy, revised and  </a:t>
                      </a:r>
                    </a:p>
                    <a:p>
                      <a:pPr marL="0" algn="l" defTabSz="914400" rtl="0" eaLnBrk="1" latinLnBrk="0" hangingPunct="1">
                        <a:lnSpc>
                          <a:spcPct val="107000"/>
                        </a:lnSpc>
                        <a:spcAft>
                          <a:spcPts val="0"/>
                        </a:spcAft>
                      </a:pPr>
                      <a:r>
                        <a:rPr lang="en-ZA" sz="1100" kern="1200" dirty="0">
                          <a:solidFill>
                            <a:schemeClr val="dk1"/>
                          </a:solidFill>
                          <a:effectLst/>
                          <a:latin typeface="Arial" panose="020B0604020202020204" pitchFamily="34" charset="0"/>
                          <a:ea typeface="+mn-ea"/>
                          <a:cs typeface="Times New Roman" panose="02020603050405020304" pitchFamily="18" charset="0"/>
                        </a:rPr>
                        <a:t>  approved for  </a:t>
                      </a:r>
                    </a:p>
                    <a:p>
                      <a:pPr marL="0" algn="l" defTabSz="914400" rtl="0" eaLnBrk="1" latinLnBrk="0" hangingPunct="1">
                        <a:lnSpc>
                          <a:spcPct val="107000"/>
                        </a:lnSpc>
                        <a:spcAft>
                          <a:spcPts val="0"/>
                        </a:spcAft>
                      </a:pPr>
                      <a:r>
                        <a:rPr lang="en-ZA" sz="1100" kern="1200" dirty="0">
                          <a:solidFill>
                            <a:schemeClr val="dk1"/>
                          </a:solidFill>
                          <a:effectLst/>
                          <a:latin typeface="Arial" panose="020B0604020202020204" pitchFamily="34" charset="0"/>
                          <a:ea typeface="+mn-ea"/>
                          <a:cs typeface="Times New Roman" panose="02020603050405020304" pitchFamily="18" charset="0"/>
                        </a:rPr>
                        <a:t>  implementation</a:t>
                      </a:r>
                    </a:p>
                  </a:txBody>
                  <a:tcPr marL="25400" marR="25400" marT="25400" marB="25400"/>
                </a:tc>
                <a:tc>
                  <a:txBody>
                    <a:bodyPr/>
                    <a:lstStyle/>
                    <a:p>
                      <a:pPr algn="l">
                        <a:lnSpc>
                          <a:spcPct val="107000"/>
                        </a:lnSpc>
                        <a:spcAft>
                          <a:spcPts val="0"/>
                        </a:spcAft>
                      </a:pPr>
                      <a:r>
                        <a:rPr lang="en-ZA" sz="1100" dirty="0">
                          <a:effectLst/>
                          <a:latin typeface="Arial" panose="020B0604020202020204" pitchFamily="34" charset="0"/>
                          <a:ea typeface="Calibri" panose="020F0502020204030204" pitchFamily="34" charset="0"/>
                          <a:cs typeface="Times New Roman" panose="02020603050405020304" pitchFamily="18" charset="0"/>
                        </a:rPr>
                        <a:t>Draft Service Delivery Model developed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gn="l">
                        <a:lnSpc>
                          <a:spcPct val="107000"/>
                        </a:lnSpc>
                        <a:spcAft>
                          <a:spcPts val="0"/>
                        </a:spcAft>
                      </a:pPr>
                      <a:r>
                        <a:rPr lang="en-ZA" sz="1100" dirty="0">
                          <a:effectLst/>
                          <a:latin typeface="Arial" panose="020B0604020202020204" pitchFamily="34" charset="0"/>
                          <a:ea typeface="Calibri" panose="020F0502020204030204" pitchFamily="34" charset="0"/>
                          <a:cs typeface="Times New Roman" panose="02020603050405020304" pitchFamily="18" charset="0"/>
                        </a:rPr>
                        <a:t>A memo requesting the Minister to approve the review of the Organisational Structure was submitted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marL="0" algn="l" defTabSz="914400" rtl="0" eaLnBrk="1" latinLnBrk="0" hangingPunct="1">
                        <a:lnSpc>
                          <a:spcPct val="107000"/>
                        </a:lnSpc>
                        <a:spcAft>
                          <a:spcPts val="0"/>
                        </a:spcAft>
                      </a:pPr>
                      <a:r>
                        <a:rPr lang="en-ZA" sz="1100" kern="1200" dirty="0">
                          <a:solidFill>
                            <a:schemeClr val="dk1"/>
                          </a:solidFill>
                          <a:effectLst/>
                          <a:latin typeface="Arial" panose="020B0604020202020204" pitchFamily="34" charset="0"/>
                          <a:ea typeface="+mn-ea"/>
                          <a:cs typeface="Times New Roman" panose="02020603050405020304" pitchFamily="18" charset="0"/>
                        </a:rPr>
                        <a:t>Not achieved</a:t>
                      </a:r>
                      <a:endParaRPr lang="en-ZA" sz="1100" kern="1200" dirty="0">
                        <a:solidFill>
                          <a:schemeClr val="dk1"/>
                        </a:solidFill>
                        <a:effectLst/>
                        <a:latin typeface="Arial" panose="020B0604020202020204" pitchFamily="34" charset="0"/>
                        <a:cs typeface="Times New Roman" panose="02020603050405020304" pitchFamily="18" charset="0"/>
                      </a:endParaRPr>
                    </a:p>
                  </a:txBody>
                  <a:tcPr>
                    <a:solidFill>
                      <a:srgbClr val="FF3300"/>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GB" sz="1100" kern="1200" dirty="0">
                          <a:solidFill>
                            <a:schemeClr val="dk1"/>
                          </a:solidFill>
                          <a:effectLst/>
                          <a:latin typeface="Arial" panose="020B0604020202020204" pitchFamily="34" charset="0"/>
                          <a:cs typeface="Times New Roman" panose="02020603050405020304" pitchFamily="18" charset="0"/>
                        </a:rPr>
                        <a:t>As per direction from Minister, a consolidated approach with other Departments affected in the NMOG process is to be explored. Furthermore, the Department is engaging </a:t>
                      </a:r>
                      <a:r>
                        <a:rPr lang="en-GB" sz="1100" kern="1200" dirty="0" err="1">
                          <a:solidFill>
                            <a:schemeClr val="dk1"/>
                          </a:solidFill>
                          <a:effectLst/>
                          <a:latin typeface="Arial" panose="020B0604020202020204" pitchFamily="34" charset="0"/>
                          <a:cs typeface="Times New Roman" panose="02020603050405020304" pitchFamily="18" charset="0"/>
                        </a:rPr>
                        <a:t>DPSA</a:t>
                      </a:r>
                      <a:r>
                        <a:rPr lang="en-GB" sz="1100" kern="1200" dirty="0">
                          <a:solidFill>
                            <a:schemeClr val="dk1"/>
                          </a:solidFill>
                          <a:effectLst/>
                          <a:latin typeface="Arial" panose="020B0604020202020204" pitchFamily="34" charset="0"/>
                          <a:cs typeface="Times New Roman" panose="02020603050405020304" pitchFamily="18" charset="0"/>
                        </a:rPr>
                        <a:t> on the provision of technical support in this regard.</a:t>
                      </a:r>
                      <a:endParaRPr lang="en-ZA" sz="1100" kern="1200" dirty="0">
                        <a:solidFill>
                          <a:schemeClr val="dk1"/>
                        </a:solidFill>
                        <a:effectLst/>
                        <a:latin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xmlns="" val="10001"/>
                  </a:ext>
                </a:extLst>
              </a:tr>
              <a:tr h="636326">
                <a:tc>
                  <a:txBody>
                    <a:bodyPr/>
                    <a:lstStyle/>
                    <a:p>
                      <a:pPr marL="0" algn="l" defTabSz="914400" rtl="0" eaLnBrk="1" latinLnBrk="0" hangingPunct="1">
                        <a:lnSpc>
                          <a:spcPct val="107000"/>
                        </a:lnSpc>
                        <a:spcAft>
                          <a:spcPts val="0"/>
                        </a:spcAft>
                      </a:pPr>
                      <a:r>
                        <a:rPr lang="en-ZA"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Workplace Skills Plan  </a:t>
                      </a:r>
                    </a:p>
                    <a:p>
                      <a:pPr marL="0" algn="l" defTabSz="914400" rtl="0" eaLnBrk="1" latinLnBrk="0" hangingPunct="1">
                        <a:lnSpc>
                          <a:spcPct val="107000"/>
                        </a:lnSpc>
                        <a:spcAft>
                          <a:spcPts val="0"/>
                        </a:spcAft>
                      </a:pPr>
                      <a:r>
                        <a:rPr lang="en-ZA"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(WSP), aligned to </a:t>
                      </a:r>
                    </a:p>
                    <a:p>
                      <a:pPr marL="0" algn="l" defTabSz="914400" rtl="0" eaLnBrk="1" latinLnBrk="0" hangingPunct="1">
                        <a:lnSpc>
                          <a:spcPct val="107000"/>
                        </a:lnSpc>
                        <a:spcAft>
                          <a:spcPts val="0"/>
                        </a:spcAft>
                      </a:pPr>
                      <a:r>
                        <a:rPr lang="en-ZA"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DCDT mandate, </a:t>
                      </a:r>
                    </a:p>
                    <a:p>
                      <a:pPr marL="0" algn="l" defTabSz="914400" rtl="0" eaLnBrk="1" latinLnBrk="0" hangingPunct="1">
                        <a:lnSpc>
                          <a:spcPct val="107000"/>
                        </a:lnSpc>
                        <a:spcAft>
                          <a:spcPts val="0"/>
                        </a:spcAft>
                      </a:pPr>
                      <a:r>
                        <a:rPr lang="en-ZA"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developed and </a:t>
                      </a:r>
                    </a:p>
                    <a:p>
                      <a:pPr marL="0" algn="l" defTabSz="914400" rtl="0" eaLnBrk="1" latinLnBrk="0" hangingPunct="1">
                        <a:lnSpc>
                          <a:spcPct val="107000"/>
                        </a:lnSpc>
                        <a:spcAft>
                          <a:spcPts val="0"/>
                        </a:spcAft>
                      </a:pPr>
                      <a:r>
                        <a:rPr lang="en-ZA"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implemented</a:t>
                      </a:r>
                    </a:p>
                  </a:txBody>
                  <a:tcPr marL="25400" marR="25400" marT="25400" marB="25400"/>
                </a:tc>
                <a:tc>
                  <a:txBody>
                    <a:bodyPr/>
                    <a:lstStyle/>
                    <a:p>
                      <a:pPr algn="l">
                        <a:lnSpc>
                          <a:spcPct val="107000"/>
                        </a:lnSpc>
                        <a:spcAft>
                          <a:spcPts val="0"/>
                        </a:spcAft>
                      </a:pPr>
                      <a:r>
                        <a:rPr lang="en-ZA" sz="1100" dirty="0">
                          <a:effectLst/>
                          <a:latin typeface="Arial" panose="020B0604020202020204" pitchFamily="34" charset="0"/>
                          <a:ea typeface="Calibri" panose="020F0502020204030204" pitchFamily="34" charset="0"/>
                          <a:cs typeface="Times New Roman" panose="02020603050405020304" pitchFamily="18" charset="0"/>
                        </a:rPr>
                        <a:t>Workplace Skills Plan (WSP), aligned to DCDT mandate, developed and approved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gn="l">
                        <a:lnSpc>
                          <a:spcPct val="107000"/>
                        </a:lnSpc>
                        <a:spcAft>
                          <a:spcPts val="0"/>
                        </a:spcAft>
                      </a:pPr>
                      <a:r>
                        <a:rPr lang="en-ZA" sz="1100" dirty="0">
                          <a:effectLst/>
                          <a:latin typeface="Arial" panose="020B0604020202020204" pitchFamily="34" charset="0"/>
                          <a:ea typeface="Calibri" panose="020F0502020204030204" pitchFamily="34" charset="0"/>
                          <a:cs typeface="Times New Roman" panose="02020603050405020304" pitchFamily="18" charset="0"/>
                        </a:rPr>
                        <a:t>Workplace Skills Plan (WSP) for PSETA and MICT SETA developed, approved and signed off by the DG.</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gn="l"/>
                      <a:r>
                        <a:rPr lang="en-GB" sz="1100" dirty="0">
                          <a:solidFill>
                            <a:schemeClr val="tx1"/>
                          </a:solidFill>
                          <a:latin typeface="Arial" panose="020B0604020202020204" pitchFamily="34" charset="0"/>
                          <a:cs typeface="Arial" panose="020B0604020202020204" pitchFamily="34" charset="0"/>
                        </a:rPr>
                        <a:t>Achieved </a:t>
                      </a:r>
                      <a:endParaRPr lang="en-ZA" sz="1100" dirty="0">
                        <a:solidFill>
                          <a:schemeClr val="tx1"/>
                        </a:solidFill>
                        <a:latin typeface="Arial" panose="020B0604020202020204" pitchFamily="34" charset="0"/>
                        <a:cs typeface="Arial" panose="020B0604020202020204" pitchFamily="34" charset="0"/>
                      </a:endParaRPr>
                    </a:p>
                  </a:txBody>
                  <a:tcPr>
                    <a:solidFill>
                      <a:srgbClr val="00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i="0" dirty="0">
                          <a:latin typeface="Arial" panose="020B0604020202020204" pitchFamily="34" charset="0"/>
                          <a:cs typeface="Arial" panose="020B0604020202020204" pitchFamily="34" charset="0"/>
                        </a:rPr>
                        <a:t>N/A</a:t>
                      </a:r>
                      <a:endParaRPr lang="en-ZA" sz="1100" b="0"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757423980"/>
                  </a:ext>
                </a:extLst>
              </a:tr>
              <a:tr h="1071203">
                <a:tc>
                  <a:txBody>
                    <a:bodyPr/>
                    <a:lstStyle/>
                    <a:p>
                      <a:pPr marL="0" lvl="0" indent="0" algn="l">
                        <a:lnSpc>
                          <a:spcPct val="107000"/>
                        </a:lnSpc>
                        <a:spcAft>
                          <a:spcPts val="0"/>
                        </a:spcAft>
                      </a:pPr>
                      <a:r>
                        <a:rPr lang="en-ZA" sz="1100" dirty="0">
                          <a:latin typeface="Arial" panose="020B0604020202020204" pitchFamily="34" charset="0"/>
                          <a:cs typeface="Arial" panose="020B0604020202020204" pitchFamily="34" charset="0"/>
                        </a:rPr>
                        <a:t>Integrated DCDT Digitisation Strategy developed and implementation of priority interventions monitored</a:t>
                      </a:r>
                    </a:p>
                  </a:txBody>
                  <a:tcPr marL="114300" marR="114300" marT="0" marB="0"/>
                </a:tc>
                <a:tc>
                  <a:txBody>
                    <a:bodyPr/>
                    <a:lstStyle/>
                    <a:p>
                      <a:pPr algn="l">
                        <a:lnSpc>
                          <a:spcPct val="107000"/>
                        </a:lnSpc>
                        <a:spcAft>
                          <a:spcPts val="0"/>
                        </a:spcAft>
                      </a:pPr>
                      <a:r>
                        <a:rPr lang="en-ZA" sz="1100" dirty="0">
                          <a:effectLst/>
                          <a:latin typeface="Arial" panose="020B0604020202020204" pitchFamily="34" charset="0"/>
                          <a:ea typeface="Calibri" panose="020F0502020204030204" pitchFamily="34" charset="0"/>
                          <a:cs typeface="Times New Roman" panose="02020603050405020304" pitchFamily="18" charset="0"/>
                        </a:rPr>
                        <a:t>Business needs analysis of the new Department conducted focusing on prioritized interventions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gn="l">
                        <a:lnSpc>
                          <a:spcPct val="107000"/>
                        </a:lnSpc>
                        <a:spcAft>
                          <a:spcPts val="0"/>
                        </a:spcAft>
                      </a:pPr>
                      <a:r>
                        <a:rPr lang="en-ZA" sz="1100" dirty="0">
                          <a:effectLst/>
                          <a:latin typeface="Arial" panose="020B0604020202020204" pitchFamily="34" charset="0"/>
                          <a:ea typeface="Calibri" panose="020F0502020204030204" pitchFamily="34" charset="0"/>
                          <a:cs typeface="Times New Roman" panose="02020603050405020304" pitchFamily="18" charset="0"/>
                        </a:rPr>
                        <a:t>No Achievements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100" b="0" i="0" u="none" strike="noStrike" kern="1200" cap="none" spc="0" normalizeH="0" baseline="0" noProof="0" dirty="0">
                          <a:ln>
                            <a:noFill/>
                          </a:ln>
                          <a:solidFill>
                            <a:srgbClr val="000000"/>
                          </a:solidFill>
                          <a:effectLst/>
                          <a:uLnTx/>
                          <a:uFillTx/>
                          <a:latin typeface="Arial" panose="020B0604020202020204" pitchFamily="34" charset="0"/>
                          <a:ea typeface="+mn-ea"/>
                          <a:cs typeface="Times New Roman" panose="02020603050405020304" pitchFamily="18" charset="0"/>
                        </a:rPr>
                        <a:t>Not achieved</a:t>
                      </a:r>
                    </a:p>
                  </a:txBody>
                  <a:tcPr>
                    <a:solidFill>
                      <a:srgbClr val="FF33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a:effectLst/>
                          <a:latin typeface="Arial" panose="020B0604020202020204" pitchFamily="34" charset="0"/>
                          <a:ea typeface="Calibri" panose="020F0502020204030204" pitchFamily="34" charset="0"/>
                        </a:rPr>
                        <a:t>Branch workshops to determine business needs analysis were delayed due to the lockdown.</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100" dirty="0">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a:effectLst/>
                          <a:latin typeface="Arial" panose="020B0604020202020204" pitchFamily="34" charset="0"/>
                          <a:ea typeface="Calibri" panose="020F0502020204030204" pitchFamily="34" charset="0"/>
                        </a:rPr>
                        <a:t>Branch workshops have commenced in quarter 2, through MS Teams.</a:t>
                      </a:r>
                      <a:endParaRPr lang="en-ZA" sz="1100" b="0"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696209174"/>
                  </a:ext>
                </a:extLst>
              </a:tr>
              <a:tr h="1071203">
                <a:tc>
                  <a:txBody>
                    <a:bodyPr/>
                    <a:lstStyle/>
                    <a:p>
                      <a:pPr algn="l">
                        <a:lnSpc>
                          <a:spcPct val="107000"/>
                        </a:lnSpc>
                        <a:spcAft>
                          <a:spcPts val="0"/>
                        </a:spcAft>
                      </a:pPr>
                      <a:r>
                        <a:rPr lang="en-ZA" sz="1100" dirty="0">
                          <a:effectLst/>
                          <a:latin typeface="Arial" panose="020B0604020202020204" pitchFamily="34" charset="0"/>
                          <a:ea typeface="Calibri" panose="020F0502020204030204" pitchFamily="34" charset="0"/>
                          <a:cs typeface="Times New Roman" panose="02020603050405020304" pitchFamily="18" charset="0"/>
                        </a:rPr>
                        <a:t>Integrated DCDT Digitisation Strategy developed and implementation of priority interventions monitored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tc>
                  <a:txBody>
                    <a:bodyPr/>
                    <a:lstStyle/>
                    <a:p>
                      <a:pPr algn="l">
                        <a:lnSpc>
                          <a:spcPct val="107000"/>
                        </a:lnSpc>
                        <a:spcAft>
                          <a:spcPts val="0"/>
                        </a:spcAft>
                      </a:pPr>
                      <a:r>
                        <a:rPr lang="en-ZA" sz="1100" dirty="0">
                          <a:effectLst/>
                          <a:latin typeface="Arial" panose="020B0604020202020204" pitchFamily="34" charset="0"/>
                          <a:ea typeface="Calibri" panose="020F0502020204030204" pitchFamily="34" charset="0"/>
                          <a:cs typeface="Times New Roman" panose="02020603050405020304" pitchFamily="18" charset="0"/>
                        </a:rPr>
                        <a:t>Business architecture report developed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algn="l">
                        <a:lnSpc>
                          <a:spcPct val="107000"/>
                        </a:lnSpc>
                        <a:spcAft>
                          <a:spcPts val="0"/>
                        </a:spcAft>
                      </a:pPr>
                      <a:r>
                        <a:rPr lang="en-ZA" sz="1100" dirty="0">
                          <a:effectLst/>
                          <a:latin typeface="Arial" panose="020B0604020202020204" pitchFamily="34" charset="0"/>
                          <a:ea typeface="Calibri" panose="020F0502020204030204" pitchFamily="34" charset="0"/>
                          <a:cs typeface="Times New Roman" panose="02020603050405020304" pitchFamily="18" charset="0"/>
                        </a:rPr>
                        <a:t>No Achievements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100" b="0" i="0" u="none" strike="noStrike" kern="1200" cap="none" spc="0" normalizeH="0" baseline="0" noProof="0" dirty="0">
                          <a:ln>
                            <a:noFill/>
                          </a:ln>
                          <a:solidFill>
                            <a:srgbClr val="000000"/>
                          </a:solidFill>
                          <a:effectLst/>
                          <a:uLnTx/>
                          <a:uFillTx/>
                          <a:latin typeface="Arial" panose="020B0604020202020204" pitchFamily="34" charset="0"/>
                          <a:ea typeface="+mn-ea"/>
                          <a:cs typeface="Times New Roman" panose="02020603050405020304" pitchFamily="18" charset="0"/>
                        </a:rPr>
                        <a:t>Not achieved</a:t>
                      </a:r>
                    </a:p>
                  </a:txBody>
                  <a:tcPr>
                    <a:solidFill>
                      <a:srgbClr val="FF33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a:effectLst/>
                          <a:latin typeface="Arial" panose="020B0604020202020204" pitchFamily="34" charset="0"/>
                          <a:ea typeface="Calibri" panose="020F0502020204030204" pitchFamily="34" charset="0"/>
                        </a:rPr>
                        <a:t>Branch workshops to determine business needs analysis were delayed due to the lockdown.</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100" dirty="0">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a:effectLst/>
                          <a:latin typeface="Arial" panose="020B0604020202020204" pitchFamily="34" charset="0"/>
                          <a:ea typeface="Calibri" panose="020F0502020204030204" pitchFamily="34" charset="0"/>
                        </a:rPr>
                        <a:t>Business architecture will be informed by the business needs analysis which is underway</a:t>
                      </a:r>
                    </a:p>
                  </a:txBody>
                  <a:tcPr/>
                </a:tc>
                <a:extLst>
                  <a:ext uri="{0D108BD9-81ED-4DB2-BD59-A6C34878D82A}">
                    <a16:rowId xmlns:a16="http://schemas.microsoft.com/office/drawing/2014/main" xmlns="" val="119834630"/>
                  </a:ext>
                </a:extLst>
              </a:tr>
            </a:tbl>
          </a:graphicData>
        </a:graphic>
      </p:graphicFrame>
      <p:pic>
        <p:nvPicPr>
          <p:cNvPr id="14" name="Picture 13">
            <a:extLst>
              <a:ext uri="{FF2B5EF4-FFF2-40B4-BE49-F238E27FC236}">
                <a16:creationId xmlns:a16="http://schemas.microsoft.com/office/drawing/2014/main" xmlns="" id="{07C6B09B-2471-44F2-8129-36F3C7A4FA4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146350"/>
            <a:ext cx="901700" cy="901700"/>
          </a:xfrm>
          <a:prstGeom prst="rect">
            <a:avLst/>
          </a:prstGeom>
        </p:spPr>
      </p:pic>
      <p:cxnSp>
        <p:nvCxnSpPr>
          <p:cNvPr id="16" name="Straight Connector 15">
            <a:extLst>
              <a:ext uri="{FF2B5EF4-FFF2-40B4-BE49-F238E27FC236}">
                <a16:creationId xmlns:a16="http://schemas.microsoft.com/office/drawing/2014/main" xmlns="" id="{4C32E8BF-BB13-4C7B-8DCA-D35BB6EA559F}"/>
              </a:ext>
            </a:extLst>
          </p:cNvPr>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 name="Picture 16">
            <a:extLst>
              <a:ext uri="{FF2B5EF4-FFF2-40B4-BE49-F238E27FC236}">
                <a16:creationId xmlns:a16="http://schemas.microsoft.com/office/drawing/2014/main" xmlns="" id="{49CD6337-6B03-45E9-8852-5FCCDAE66399}"/>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68841" y="49449"/>
            <a:ext cx="2930525" cy="921385"/>
          </a:xfrm>
          <a:prstGeom prst="rect">
            <a:avLst/>
          </a:prstGeom>
        </p:spPr>
      </p:pic>
      <p:sp>
        <p:nvSpPr>
          <p:cNvPr id="18" name="Footer Placeholder 5">
            <a:extLst>
              <a:ext uri="{FF2B5EF4-FFF2-40B4-BE49-F238E27FC236}">
                <a16:creationId xmlns:a16="http://schemas.microsoft.com/office/drawing/2014/main" xmlns="" id="{3CADB6D8-3AD7-494D-8AFE-47A26E84FCD4}"/>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5431562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30507</TotalTime>
  <Words>3183</Words>
  <Application>Microsoft Office PowerPoint</Application>
  <PresentationFormat>On-screen Show (4:3)</PresentationFormat>
  <Paragraphs>472</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 PRESENTATION TO THE PORTFOLIO COMMITTEE  DCDT PERFORMANCE FOR QUARTER 1 OF THE 2020/21 FINANCIAL YEAR              18 AUGUST 2020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Department Of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Monique</cp:lastModifiedBy>
  <cp:revision>936</cp:revision>
  <cp:lastPrinted>2020-01-29T11:06:31Z</cp:lastPrinted>
  <dcterms:created xsi:type="dcterms:W3CDTF">2006-03-29T18:40:00Z</dcterms:created>
  <dcterms:modified xsi:type="dcterms:W3CDTF">2020-08-18T08:42:17Z</dcterms:modified>
</cp:coreProperties>
</file>