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7" r:id="rId21"/>
    <p:sldId id="268"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AAA878C-4CD6-4F28-BE85-129CA9F7A39F}" type="datetimeFigureOut">
              <a:rPr lang="en-US" smtClean="0"/>
              <a:pPr/>
              <a:t>8/17/2020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FBF4EBE-F77F-4BC4-B671-BC091FB601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AA878C-4CD6-4F28-BE85-129CA9F7A39F}"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F4EBE-F77F-4BC4-B671-BC091FB601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AA878C-4CD6-4F28-BE85-129CA9F7A39F}"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F4EBE-F77F-4BC4-B671-BC091FB601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AA878C-4CD6-4F28-BE85-129CA9F7A39F}"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F4EBE-F77F-4BC4-B671-BC091FB6019D}"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AA878C-4CD6-4F28-BE85-129CA9F7A39F}"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F4EBE-F77F-4BC4-B671-BC091FB6019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AA878C-4CD6-4F28-BE85-129CA9F7A39F}"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F4EBE-F77F-4BC4-B671-BC091FB6019D}"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AA878C-4CD6-4F28-BE85-129CA9F7A39F}"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F4EBE-F77F-4BC4-B671-BC091FB601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AA878C-4CD6-4F28-BE85-129CA9F7A39F}"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F4EBE-F77F-4BC4-B671-BC091FB6019D}"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A878C-4CD6-4F28-BE85-129CA9F7A39F}"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F4EBE-F77F-4BC4-B671-BC091FB601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AAA878C-4CD6-4F28-BE85-129CA9F7A39F}"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F4EBE-F77F-4BC4-B671-BC091FB601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AAA878C-4CD6-4F28-BE85-129CA9F7A39F}" type="datetimeFigureOut">
              <a:rPr lang="en-US" smtClean="0"/>
              <a:pPr/>
              <a:t>8/17/2020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FBF4EBE-F77F-4BC4-B671-BC091FB6019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AA878C-4CD6-4F28-BE85-129CA9F7A39F}" type="datetimeFigureOut">
              <a:rPr lang="en-US" smtClean="0"/>
              <a:pPr/>
              <a:t>8/17/2020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FBF4EBE-F77F-4BC4-B671-BC091FB601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acoin.co.za/win.as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LH-logo"/>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81000"/>
            <a:ext cx="7924800" cy="1752600"/>
          </a:xfrm>
          <a:prstGeom prst="rect">
            <a:avLst/>
          </a:prstGeom>
          <a:noFill/>
          <a:ln>
            <a:noFill/>
          </a:ln>
        </p:spPr>
      </p:pic>
      <p:sp>
        <p:nvSpPr>
          <p:cNvPr id="5" name="Rectangle 4"/>
          <p:cNvSpPr/>
          <p:nvPr/>
        </p:nvSpPr>
        <p:spPr>
          <a:xfrm>
            <a:off x="1676400" y="2667000"/>
            <a:ext cx="5968301"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--Presentation--</a:t>
            </a:r>
          </a:p>
        </p:txBody>
      </p:sp>
      <p:sp>
        <p:nvSpPr>
          <p:cNvPr id="6" name="Rectangle 5"/>
          <p:cNvSpPr/>
          <p:nvPr/>
        </p:nvSpPr>
        <p:spPr>
          <a:xfrm rot="21310765">
            <a:off x="-50029" y="4027641"/>
            <a:ext cx="9144000" cy="2308324"/>
          </a:xfrm>
          <a:prstGeom prst="rect">
            <a:avLst/>
          </a:prstGeom>
          <a:noFill/>
        </p:spPr>
        <p:txBody>
          <a:bodyPr wrap="square" lIns="91440" tIns="45720" rIns="91440" bIns="45720">
            <a:spAutoFit/>
            <a:scene3d>
              <a:camera prst="isometricOffAxis2Left"/>
              <a:lightRig rig="threePt" dir="t"/>
            </a:scene3d>
          </a:bodyPr>
          <a:lstStyle/>
          <a:p>
            <a:pPr algn="ct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Theme </a:t>
            </a:r>
          </a:p>
          <a:p>
            <a:pPr algn="ct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a:p>
            <a:pPr algn="ctr"/>
            <a:r>
              <a:rPr lang="en-US" sz="4800" b="1" dirty="0">
                <a:ln w="31550" cmpd="sng">
                  <a:solidFill>
                    <a:schemeClr val="tx1"/>
                  </a:solidFill>
                  <a:prstDash val="solid"/>
                </a:ln>
                <a:solidFill>
                  <a:srgbClr val="FF0000"/>
                </a:solidFill>
                <a:effectLst>
                  <a:outerShdw blurRad="41275" dist="12700" dir="12000000" algn="tl" rotWithShape="0">
                    <a:srgbClr val="000000">
                      <a:alpha val="40000"/>
                    </a:srgbClr>
                  </a:outerShdw>
                </a:effectLst>
              </a:rPr>
              <a:t>Protection of the Vulnerable</a:t>
            </a:r>
            <a:endParaRPr lang="en-US" sz="4800" b="1" cap="none" spc="0" dirty="0">
              <a:ln w="31550" cmpd="sng">
                <a:solidFill>
                  <a:schemeClr val="tx1"/>
                </a:solidFill>
                <a:prstDash val="solid"/>
              </a:ln>
              <a:solidFill>
                <a:srgbClr val="FF0000"/>
              </a:solidFill>
              <a:effectLst>
                <a:outerShdw blurRad="41275" dist="12700" dir="12000000" algn="tl" rotWithShape="0">
                  <a:srgbClr val="000000">
                    <a:alpha val="40000"/>
                  </a:srgbClr>
                </a:outerShdw>
              </a:effectLst>
            </a:endParaRPr>
          </a:p>
        </p:txBody>
      </p:sp>
      <p:pic>
        <p:nvPicPr>
          <p:cNvPr id="8" name="Picture 7"/>
          <p:cNvPicPr/>
          <p:nvPr/>
        </p:nvPicPr>
        <p:blipFill>
          <a:blip r:embed="rId3" cstate="print"/>
          <a:stretch>
            <a:fillRect/>
          </a:stretch>
        </p:blipFill>
        <p:spPr>
          <a:xfrm>
            <a:off x="381000" y="2743200"/>
            <a:ext cx="1389055" cy="2021025"/>
          </a:xfrm>
          <a:prstGeom prst="rect">
            <a:avLst/>
          </a:prstGeom>
        </p:spPr>
      </p:pic>
      <p:pic>
        <p:nvPicPr>
          <p:cNvPr id="9" name="Picture 8"/>
          <p:cNvPicPr/>
          <p:nvPr/>
        </p:nvPicPr>
        <p:blipFill>
          <a:blip r:embed="rId4"/>
          <a:stretch>
            <a:fillRect/>
          </a:stretch>
        </p:blipFill>
        <p:spPr>
          <a:xfrm flipH="1">
            <a:off x="7620000" y="2590800"/>
            <a:ext cx="1087014" cy="20520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954107"/>
          </a:xfrm>
          <a:prstGeom prst="rect">
            <a:avLst/>
          </a:prstGeom>
          <a:noFill/>
        </p:spPr>
        <p:txBody>
          <a:bodyPr wrap="square" lIns="91440" tIns="45720" rIns="91440" bIns="45720">
            <a:spAutoFit/>
          </a:bodyPr>
          <a:lstStyle/>
          <a:p>
            <a:pPr algn="ctr"/>
            <a:r>
              <a:rPr lang="en-US" sz="28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Engagements with a focus group of residential facility managers revealed the following </a:t>
            </a:r>
          </a:p>
        </p:txBody>
      </p:sp>
      <p:sp>
        <p:nvSpPr>
          <p:cNvPr id="3" name="TextBox 2"/>
          <p:cNvSpPr txBox="1"/>
          <p:nvPr/>
        </p:nvSpPr>
        <p:spPr>
          <a:xfrm>
            <a:off x="457200" y="1219200"/>
            <a:ext cx="8305800" cy="1200329"/>
          </a:xfrm>
          <a:prstGeom prst="rect">
            <a:avLst/>
          </a:prstGeom>
          <a:noFill/>
        </p:spPr>
        <p:txBody>
          <a:bodyPr wrap="square" rtlCol="0">
            <a:spAutoFit/>
          </a:bodyPr>
          <a:lstStyle/>
          <a:p>
            <a:pPr algn="just"/>
            <a:r>
              <a:rPr lang="en-US" sz="2400" b="1" u="sng" dirty="0">
                <a:latin typeface="Arial" pitchFamily="34" charset="0"/>
                <a:cs typeface="Arial" pitchFamily="34" charset="0"/>
              </a:rPr>
              <a:t>TRANSPORT </a:t>
            </a:r>
            <a:r>
              <a:rPr lang="en-US" sz="2400" b="1" dirty="0">
                <a:latin typeface="Arial" pitchFamily="34" charset="0"/>
                <a:cs typeface="Arial" pitchFamily="34" charset="0"/>
              </a:rPr>
              <a:t>– Some of the facilities have to pay for private transport of staff members to </a:t>
            </a:r>
            <a:r>
              <a:rPr lang="en-US" sz="2400" b="1" dirty="0" err="1">
                <a:latin typeface="Arial" pitchFamily="34" charset="0"/>
                <a:cs typeface="Arial" pitchFamily="34" charset="0"/>
              </a:rPr>
              <a:t>minimise</a:t>
            </a:r>
            <a:r>
              <a:rPr lang="en-US" sz="2400" b="1" dirty="0">
                <a:latin typeface="Arial" pitchFamily="34" charset="0"/>
                <a:cs typeface="Arial" pitchFamily="34" charset="0"/>
              </a:rPr>
              <a:t> the risk of infection. </a:t>
            </a:r>
          </a:p>
        </p:txBody>
      </p:sp>
      <p:sp>
        <p:nvSpPr>
          <p:cNvPr id="4" name="TextBox 3"/>
          <p:cNvSpPr txBox="1"/>
          <p:nvPr/>
        </p:nvSpPr>
        <p:spPr>
          <a:xfrm>
            <a:off x="533400" y="4038600"/>
            <a:ext cx="8305800" cy="2308324"/>
          </a:xfrm>
          <a:prstGeom prst="rect">
            <a:avLst/>
          </a:prstGeom>
          <a:noFill/>
        </p:spPr>
        <p:txBody>
          <a:bodyPr wrap="square" rtlCol="0">
            <a:spAutoFit/>
          </a:bodyPr>
          <a:lstStyle/>
          <a:p>
            <a:pPr algn="just"/>
            <a:r>
              <a:rPr lang="en-US" sz="2400" b="1" u="sng" dirty="0">
                <a:latin typeface="Arial" pitchFamily="34" charset="0"/>
                <a:cs typeface="Arial" pitchFamily="34" charset="0"/>
              </a:rPr>
              <a:t>PERSONAL PROTECTIVE EQUIPMENT (PPE) </a:t>
            </a:r>
            <a:r>
              <a:rPr lang="en-US" sz="2400" b="1" dirty="0">
                <a:latin typeface="Arial" pitchFamily="34" charset="0"/>
                <a:cs typeface="Arial" pitchFamily="34" charset="0"/>
              </a:rPr>
              <a:t>– Not all facilities received the PPE as was promised and had to buy their own. Residential facilities cannot operate as usual because of the lack of PPE. The residential facility is an extension of the Provincial Hospital and </a:t>
            </a:r>
          </a:p>
          <a:p>
            <a:pPr algn="just"/>
            <a:r>
              <a:rPr lang="en-US" sz="2400" b="1" dirty="0">
                <a:latin typeface="Arial" pitchFamily="34" charset="0"/>
                <a:cs typeface="Arial" pitchFamily="34" charset="0"/>
              </a:rPr>
              <a:t>                   should receive the necessary PPE.</a:t>
            </a:r>
          </a:p>
        </p:txBody>
      </p:sp>
      <p:pic>
        <p:nvPicPr>
          <p:cNvPr id="22530" name="Picture 2" descr="https://media.istockphoto.com/photos/driver-helping-man-on-wheelchair-getting-into-taxi-picture-id502009832"/>
          <p:cNvPicPr>
            <a:picLocks noChangeAspect="1" noChangeArrowheads="1"/>
          </p:cNvPicPr>
          <p:nvPr/>
        </p:nvPicPr>
        <p:blipFill>
          <a:blip r:embed="rId2" cstate="print"/>
          <a:srcRect/>
          <a:stretch>
            <a:fillRect/>
          </a:stretch>
        </p:blipFill>
        <p:spPr bwMode="auto">
          <a:xfrm flipH="1">
            <a:off x="609600" y="2362200"/>
            <a:ext cx="2895600" cy="1676401"/>
          </a:xfrm>
          <a:prstGeom prst="rect">
            <a:avLst/>
          </a:prstGeom>
          <a:noFill/>
        </p:spPr>
      </p:pic>
      <p:pic>
        <p:nvPicPr>
          <p:cNvPr id="22532" name="Picture 4" descr="https://media.istockphoto.com/photos/alcohol-gel-and-face-mask-gloves-to-prevent-virus-covid19-picture-id1212011638"/>
          <p:cNvPicPr>
            <a:picLocks noChangeAspect="1" noChangeArrowheads="1"/>
          </p:cNvPicPr>
          <p:nvPr/>
        </p:nvPicPr>
        <p:blipFill>
          <a:blip r:embed="rId3" cstate="print"/>
          <a:srcRect/>
          <a:stretch>
            <a:fillRect/>
          </a:stretch>
        </p:blipFill>
        <p:spPr bwMode="auto">
          <a:xfrm>
            <a:off x="4800600" y="2133600"/>
            <a:ext cx="38100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954107"/>
          </a:xfrm>
          <a:prstGeom prst="rect">
            <a:avLst/>
          </a:prstGeom>
          <a:noFill/>
        </p:spPr>
        <p:txBody>
          <a:bodyPr wrap="square" lIns="91440" tIns="45720" rIns="91440" bIns="45720">
            <a:spAutoFit/>
          </a:bodyPr>
          <a:lstStyle/>
          <a:p>
            <a:pPr algn="ctr"/>
            <a:r>
              <a:rPr lang="en-US" sz="28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Engagements with a focus group of residential facility managers revealed the following </a:t>
            </a:r>
          </a:p>
        </p:txBody>
      </p:sp>
      <p:sp>
        <p:nvSpPr>
          <p:cNvPr id="3" name="TextBox 2"/>
          <p:cNvSpPr txBox="1"/>
          <p:nvPr/>
        </p:nvSpPr>
        <p:spPr>
          <a:xfrm>
            <a:off x="457200" y="1219200"/>
            <a:ext cx="8305800" cy="1569660"/>
          </a:xfrm>
          <a:prstGeom prst="rect">
            <a:avLst/>
          </a:prstGeom>
          <a:noFill/>
        </p:spPr>
        <p:txBody>
          <a:bodyPr wrap="square" rtlCol="0">
            <a:spAutoFit/>
          </a:bodyPr>
          <a:lstStyle/>
          <a:p>
            <a:pPr algn="just"/>
            <a:r>
              <a:rPr lang="en-US" sz="2400" b="1" u="sng" dirty="0">
                <a:latin typeface="Arial" pitchFamily="34" charset="0"/>
                <a:cs typeface="Arial" pitchFamily="34" charset="0"/>
              </a:rPr>
              <a:t>MENTAL ILL-HEALTH (Dementia</a:t>
            </a:r>
            <a:r>
              <a:rPr lang="en-US" sz="2400" b="1" dirty="0">
                <a:latin typeface="Arial" pitchFamily="34" charset="0"/>
                <a:cs typeface="Arial" pitchFamily="34" charset="0"/>
              </a:rPr>
              <a:t>) – Observations made by some of the managers who were interviewed indicated that dementia had accelerated due to social interaction being stopped . </a:t>
            </a:r>
          </a:p>
        </p:txBody>
      </p:sp>
      <p:sp>
        <p:nvSpPr>
          <p:cNvPr id="4" name="TextBox 3"/>
          <p:cNvSpPr txBox="1"/>
          <p:nvPr/>
        </p:nvSpPr>
        <p:spPr>
          <a:xfrm>
            <a:off x="381000" y="3429000"/>
            <a:ext cx="8458200" cy="2739211"/>
          </a:xfrm>
          <a:prstGeom prst="rect">
            <a:avLst/>
          </a:prstGeom>
          <a:noFill/>
        </p:spPr>
        <p:txBody>
          <a:bodyPr wrap="square" rtlCol="0">
            <a:spAutoFit/>
          </a:bodyPr>
          <a:lstStyle/>
          <a:p>
            <a:pPr algn="just"/>
            <a:r>
              <a:rPr lang="en-US" sz="2400" b="1" u="sng" dirty="0">
                <a:latin typeface="Arial" pitchFamily="34" charset="0"/>
                <a:cs typeface="Arial" pitchFamily="34" charset="0"/>
              </a:rPr>
              <a:t>COVID-19 LOCKDOWN REGULATIONS </a:t>
            </a:r>
            <a:r>
              <a:rPr lang="en-US" sz="2400" b="1" dirty="0">
                <a:latin typeface="Arial" pitchFamily="34" charset="0"/>
                <a:cs typeface="Arial" pitchFamily="34" charset="0"/>
              </a:rPr>
              <a:t>– There are those older persons who have no one to run their errands. They are compelled to leave the safety of their homes to go to the bank, the shop and the municipality. This is a big risk since people do not all abide to the lockdown regulations of social distancing, wearing masks, etc. </a:t>
            </a:r>
          </a:p>
          <a:p>
            <a:pPr algn="just"/>
            <a:r>
              <a:rPr lang="en-US" sz="2400" b="1" i="1" dirty="0">
                <a:solidFill>
                  <a:srgbClr val="FF0000"/>
                </a:solidFill>
                <a:latin typeface="Arial" pitchFamily="34" charset="0"/>
                <a:cs typeface="Arial" pitchFamily="34" charset="0"/>
              </a:rPr>
              <a:t>                           </a:t>
            </a:r>
            <a:r>
              <a:rPr lang="en-US" sz="2800" b="1" i="1" dirty="0">
                <a:solidFill>
                  <a:srgbClr val="FF0000"/>
                </a:solidFill>
                <a:latin typeface="Arial" pitchFamily="34" charset="0"/>
                <a:cs typeface="Arial" pitchFamily="34" charset="0"/>
              </a:rPr>
              <a:t>And these people get away with it!</a:t>
            </a:r>
            <a:endParaRPr lang="en-US" sz="2400" b="1" i="1" dirty="0">
              <a:solidFill>
                <a:srgbClr val="FF0000"/>
              </a:solidFill>
              <a:latin typeface="Arial" pitchFamily="34" charset="0"/>
              <a:cs typeface="Arial" pitchFamily="34" charset="0"/>
            </a:endParaRPr>
          </a:p>
        </p:txBody>
      </p:sp>
      <p:pic>
        <p:nvPicPr>
          <p:cNvPr id="23554" name="Picture 2" descr="https://media.istockphoto.com/photos/group-of-people-in-queue-social-distancing-concept-picture-id1218081160"/>
          <p:cNvPicPr>
            <a:picLocks noChangeAspect="1" noChangeArrowheads="1"/>
          </p:cNvPicPr>
          <p:nvPr/>
        </p:nvPicPr>
        <p:blipFill>
          <a:blip r:embed="rId2"/>
          <a:srcRect l="5216" t="11268" b="9856"/>
          <a:stretch>
            <a:fillRect/>
          </a:stretch>
        </p:blipFill>
        <p:spPr bwMode="auto">
          <a:xfrm>
            <a:off x="4495800" y="2438400"/>
            <a:ext cx="4114800" cy="1066800"/>
          </a:xfrm>
          <a:prstGeom prst="rect">
            <a:avLst/>
          </a:prstGeom>
          <a:noFill/>
        </p:spPr>
      </p:pic>
      <p:pic>
        <p:nvPicPr>
          <p:cNvPr id="23556" name="Picture 4" descr="https://media.istockphoto.com/photos/concept-for-keeping-social-distance-due-to-virus-alert-picture-id1213932046"/>
          <p:cNvPicPr>
            <a:picLocks noChangeAspect="1" noChangeArrowheads="1"/>
          </p:cNvPicPr>
          <p:nvPr/>
        </p:nvPicPr>
        <p:blipFill>
          <a:blip r:embed="rId3" cstate="print"/>
          <a:srcRect t="17828" b="10861"/>
          <a:stretch>
            <a:fillRect/>
          </a:stretch>
        </p:blipFill>
        <p:spPr bwMode="auto">
          <a:xfrm>
            <a:off x="685800" y="2743200"/>
            <a:ext cx="1752600" cy="722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48724" cy="923330"/>
          </a:xfrm>
          <a:prstGeom prst="rect">
            <a:avLst/>
          </a:prstGeom>
          <a:solidFill>
            <a:schemeClr val="bg2">
              <a:lumMod val="75000"/>
            </a:schemeClr>
          </a:solid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WCOPF’s CONCERNS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609600" y="1828800"/>
            <a:ext cx="8077200" cy="3046988"/>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We found that the re-evaluation of persons on Disability Grants could not take place due to staff shortages. This means that the burden (of households ) rest solely on the shoulders of older persons in whose care these people are often left while parents are working or occupied elsewhere. We recommend that DSD interact with Health to facilitate a process whereby we can overcome this obstacle </a:t>
            </a:r>
          </a:p>
        </p:txBody>
      </p:sp>
      <p:sp>
        <p:nvSpPr>
          <p:cNvPr id="4" name="TextBox 3"/>
          <p:cNvSpPr txBox="1"/>
          <p:nvPr/>
        </p:nvSpPr>
        <p:spPr>
          <a:xfrm>
            <a:off x="3962400" y="1295400"/>
            <a:ext cx="685800" cy="461665"/>
          </a:xfrm>
          <a:prstGeom prst="rect">
            <a:avLst/>
          </a:prstGeom>
          <a:noFill/>
        </p:spPr>
        <p:txBody>
          <a:bodyPr wrap="square" rtlCol="0">
            <a:spAutoFit/>
          </a:bodyPr>
          <a:lstStyle/>
          <a:p>
            <a:pPr algn="ctr"/>
            <a:r>
              <a:rPr lang="en-US" sz="2400" b="1" dirty="0">
                <a:latin typeface="Algerian" pitchFamily="82" charset="0"/>
              </a:rPr>
              <a:t>1</a:t>
            </a:r>
          </a:p>
        </p:txBody>
      </p:sp>
      <p:pic>
        <p:nvPicPr>
          <p:cNvPr id="24578" name="Picture 2" descr="https://media.istockphoto.com/photos/sustainability-picture-id540123232"/>
          <p:cNvPicPr>
            <a:picLocks noChangeAspect="1" noChangeArrowheads="1"/>
          </p:cNvPicPr>
          <p:nvPr/>
        </p:nvPicPr>
        <p:blipFill>
          <a:blip r:embed="rId2"/>
          <a:srcRect/>
          <a:stretch>
            <a:fillRect/>
          </a:stretch>
        </p:blipFill>
        <p:spPr bwMode="auto">
          <a:xfrm>
            <a:off x="4114800" y="4495800"/>
            <a:ext cx="4653092"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48724" cy="923330"/>
          </a:xfrm>
          <a:prstGeom prst="rect">
            <a:avLst/>
          </a:prstGeom>
          <a:solidFill>
            <a:schemeClr val="bg2">
              <a:lumMod val="75000"/>
            </a:schemeClr>
          </a:solid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WCOPF’s CONCERNS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609600" y="1828800"/>
            <a:ext cx="8077200" cy="1569660"/>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Also , people in receipt of social assistance do not qualify for Food Hampers, but it is precisely these responsible persons that keep the households going. It also seem that hampers do not always land at the most needed spots.</a:t>
            </a:r>
          </a:p>
        </p:txBody>
      </p:sp>
      <p:sp>
        <p:nvSpPr>
          <p:cNvPr id="4" name="TextBox 3"/>
          <p:cNvSpPr txBox="1"/>
          <p:nvPr/>
        </p:nvSpPr>
        <p:spPr>
          <a:xfrm>
            <a:off x="3962400" y="1295400"/>
            <a:ext cx="685800" cy="461665"/>
          </a:xfrm>
          <a:prstGeom prst="rect">
            <a:avLst/>
          </a:prstGeom>
          <a:noFill/>
        </p:spPr>
        <p:txBody>
          <a:bodyPr wrap="square" rtlCol="0">
            <a:spAutoFit/>
          </a:bodyPr>
          <a:lstStyle/>
          <a:p>
            <a:pPr algn="ctr"/>
            <a:r>
              <a:rPr lang="en-US" sz="2400" b="1" dirty="0">
                <a:latin typeface="Algerian" pitchFamily="82" charset="0"/>
              </a:rPr>
              <a:t>2</a:t>
            </a:r>
          </a:p>
        </p:txBody>
      </p:sp>
      <p:pic>
        <p:nvPicPr>
          <p:cNvPr id="25602" name="Picture 2" descr="https://media.istockphoto.com/photos/food-delivering-picture-id1214541379"/>
          <p:cNvPicPr>
            <a:picLocks noChangeAspect="1" noChangeArrowheads="1"/>
          </p:cNvPicPr>
          <p:nvPr/>
        </p:nvPicPr>
        <p:blipFill>
          <a:blip r:embed="rId2" cstate="print"/>
          <a:srcRect/>
          <a:stretch>
            <a:fillRect/>
          </a:stretch>
        </p:blipFill>
        <p:spPr bwMode="auto">
          <a:xfrm>
            <a:off x="381000" y="3886200"/>
            <a:ext cx="4114799" cy="2743200"/>
          </a:xfrm>
          <a:prstGeom prst="rect">
            <a:avLst/>
          </a:prstGeom>
          <a:noFill/>
        </p:spPr>
      </p:pic>
      <p:pic>
        <p:nvPicPr>
          <p:cNvPr id="25606" name="Picture 6" descr="https://media.istockphoto.com/photos/full-paper-bag-of-different-health-food-on-rustic-wooden-background-picture-id836782690"/>
          <p:cNvPicPr>
            <a:picLocks noChangeAspect="1" noChangeArrowheads="1"/>
          </p:cNvPicPr>
          <p:nvPr/>
        </p:nvPicPr>
        <p:blipFill>
          <a:blip r:embed="rId3"/>
          <a:srcRect t="22523"/>
          <a:stretch>
            <a:fillRect/>
          </a:stretch>
        </p:blipFill>
        <p:spPr bwMode="auto">
          <a:xfrm>
            <a:off x="4648201" y="3886200"/>
            <a:ext cx="4038599" cy="27156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48724" cy="923330"/>
          </a:xfrm>
          <a:prstGeom prst="rect">
            <a:avLst/>
          </a:prstGeom>
          <a:solidFill>
            <a:schemeClr val="bg2">
              <a:lumMod val="75000"/>
            </a:schemeClr>
          </a:solid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WCOPF’s CONCERNS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609600" y="1828800"/>
            <a:ext cx="8077200" cy="1569660"/>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It is important to note that Older Persons, who are vulnerable, put themselves at risk to keep our communities stable out of a duty of care, although it is not their responsibility.</a:t>
            </a:r>
          </a:p>
        </p:txBody>
      </p:sp>
      <p:sp>
        <p:nvSpPr>
          <p:cNvPr id="4" name="TextBox 3"/>
          <p:cNvSpPr txBox="1"/>
          <p:nvPr/>
        </p:nvSpPr>
        <p:spPr>
          <a:xfrm>
            <a:off x="3962400" y="1295400"/>
            <a:ext cx="685800" cy="461665"/>
          </a:xfrm>
          <a:prstGeom prst="rect">
            <a:avLst/>
          </a:prstGeom>
          <a:noFill/>
        </p:spPr>
        <p:txBody>
          <a:bodyPr wrap="square" rtlCol="0">
            <a:spAutoFit/>
          </a:bodyPr>
          <a:lstStyle/>
          <a:p>
            <a:pPr algn="ctr"/>
            <a:r>
              <a:rPr lang="en-US" sz="2400" b="1" dirty="0">
                <a:latin typeface="Algerian" pitchFamily="82" charset="0"/>
              </a:rPr>
              <a:t>3</a:t>
            </a:r>
          </a:p>
        </p:txBody>
      </p:sp>
      <p:pic>
        <p:nvPicPr>
          <p:cNvPr id="27650" name="Picture 2" descr="https://media.istockphoto.com/photos/an-elderly-man-in-a-medical-mask-with-an-inscription-stop-covid19-picture-id1217192488"/>
          <p:cNvPicPr>
            <a:picLocks noChangeAspect="1" noChangeArrowheads="1"/>
          </p:cNvPicPr>
          <p:nvPr/>
        </p:nvPicPr>
        <p:blipFill>
          <a:blip r:embed="rId2"/>
          <a:srcRect t="17204" b="19713"/>
          <a:stretch>
            <a:fillRect/>
          </a:stretch>
        </p:blipFill>
        <p:spPr bwMode="auto">
          <a:xfrm>
            <a:off x="609600" y="3581400"/>
            <a:ext cx="8160327"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830997"/>
          </a:xfrm>
          <a:prstGeom prst="rect">
            <a:avLst/>
          </a:prstGeom>
          <a:solidFill>
            <a:schemeClr val="accent2">
              <a:lumMod val="40000"/>
              <a:lumOff val="60000"/>
            </a:schemeClr>
          </a:solidFill>
        </p:spPr>
        <p:txBody>
          <a:bodyPr wrap="square" lIns="91440" tIns="45720" rIns="91440" bIns="45720">
            <a:sp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WCOPF’s PLAN OF ACTION</a:t>
            </a:r>
          </a:p>
        </p:txBody>
      </p:sp>
      <p:sp>
        <p:nvSpPr>
          <p:cNvPr id="3" name="TextBox 2"/>
          <p:cNvSpPr txBox="1"/>
          <p:nvPr/>
        </p:nvSpPr>
        <p:spPr>
          <a:xfrm>
            <a:off x="609600" y="1600200"/>
            <a:ext cx="8077200" cy="1569660"/>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As soon as we became  aware of the pandemic outbreak, the Chairperson of the WCOPF cancelled all scheduled meetings and advised all members to close Service </a:t>
            </a:r>
            <a:r>
              <a:rPr lang="en-US" sz="2400" dirty="0" err="1">
                <a:latin typeface="Arial Unicode MS" pitchFamily="34" charset="-128"/>
                <a:ea typeface="Arial Unicode MS" pitchFamily="34" charset="-128"/>
                <a:cs typeface="Arial Unicode MS" pitchFamily="34" charset="-128"/>
              </a:rPr>
              <a:t>Centres</a:t>
            </a:r>
            <a:r>
              <a:rPr lang="en-US" sz="2400" dirty="0">
                <a:latin typeface="Arial Unicode MS" pitchFamily="34" charset="-128"/>
                <a:ea typeface="Arial Unicode MS" pitchFamily="34" charset="-128"/>
                <a:cs typeface="Arial Unicode MS" pitchFamily="34" charset="-128"/>
              </a:rPr>
              <a:t>  and cease all club activities until further notice.</a:t>
            </a:r>
          </a:p>
        </p:txBody>
      </p:sp>
      <p:sp>
        <p:nvSpPr>
          <p:cNvPr id="4" name="TextBox 3"/>
          <p:cNvSpPr txBox="1"/>
          <p:nvPr/>
        </p:nvSpPr>
        <p:spPr>
          <a:xfrm>
            <a:off x="4038600" y="1143000"/>
            <a:ext cx="685800" cy="461665"/>
          </a:xfrm>
          <a:prstGeom prst="rect">
            <a:avLst/>
          </a:prstGeom>
          <a:noFill/>
        </p:spPr>
        <p:txBody>
          <a:bodyPr wrap="square" rtlCol="0">
            <a:spAutoFit/>
          </a:bodyPr>
          <a:lstStyle/>
          <a:p>
            <a:pPr algn="ctr"/>
            <a:r>
              <a:rPr lang="en-US" sz="2400" b="1" dirty="0">
                <a:latin typeface="Algerian" pitchFamily="82" charset="0"/>
              </a:rPr>
              <a:t>1</a:t>
            </a:r>
          </a:p>
        </p:txBody>
      </p:sp>
      <p:sp>
        <p:nvSpPr>
          <p:cNvPr id="6" name="TextBox 5"/>
          <p:cNvSpPr txBox="1"/>
          <p:nvPr/>
        </p:nvSpPr>
        <p:spPr>
          <a:xfrm>
            <a:off x="533400" y="5029200"/>
            <a:ext cx="8077200" cy="1569660"/>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He also asked Service </a:t>
            </a:r>
            <a:r>
              <a:rPr lang="en-US" sz="2400" dirty="0" err="1">
                <a:latin typeface="Arial Unicode MS" pitchFamily="34" charset="-128"/>
                <a:ea typeface="Arial Unicode MS" pitchFamily="34" charset="-128"/>
                <a:cs typeface="Arial Unicode MS" pitchFamily="34" charset="-128"/>
              </a:rPr>
              <a:t>Centres</a:t>
            </a:r>
            <a:r>
              <a:rPr lang="en-US" sz="2400" dirty="0">
                <a:latin typeface="Arial Unicode MS" pitchFamily="34" charset="-128"/>
                <a:ea typeface="Arial Unicode MS" pitchFamily="34" charset="-128"/>
                <a:cs typeface="Arial Unicode MS" pitchFamily="34" charset="-128"/>
              </a:rPr>
              <a:t> to donate all perishable food to soup kitchens or to under-privileged community </a:t>
            </a:r>
          </a:p>
          <a:p>
            <a:pPr algn="just"/>
            <a:r>
              <a:rPr lang="en-US" sz="2400" dirty="0">
                <a:latin typeface="Arial Unicode MS" pitchFamily="34" charset="-128"/>
                <a:ea typeface="Arial Unicode MS" pitchFamily="34" charset="-128"/>
                <a:cs typeface="Arial Unicode MS" pitchFamily="34" charset="-128"/>
              </a:rPr>
              <a:t>               members to avoid wastage in case food went </a:t>
            </a:r>
          </a:p>
          <a:p>
            <a:pPr algn="just"/>
            <a:r>
              <a:rPr lang="en-US" sz="2400" dirty="0">
                <a:latin typeface="Arial Unicode MS" pitchFamily="34" charset="-128"/>
                <a:ea typeface="Arial Unicode MS" pitchFamily="34" charset="-128"/>
                <a:cs typeface="Arial Unicode MS" pitchFamily="34" charset="-128"/>
              </a:rPr>
              <a:t>                            bad.</a:t>
            </a:r>
          </a:p>
        </p:txBody>
      </p:sp>
      <p:pic>
        <p:nvPicPr>
          <p:cNvPr id="28674" name="Picture 2" descr="https://media.istockphoto.com/photos/meeting-room-picture-id155678767"/>
          <p:cNvPicPr>
            <a:picLocks noChangeAspect="1" noChangeArrowheads="1"/>
          </p:cNvPicPr>
          <p:nvPr/>
        </p:nvPicPr>
        <p:blipFill>
          <a:blip r:embed="rId2" cstate="print"/>
          <a:srcRect t="2703" b="18919"/>
          <a:stretch>
            <a:fillRect/>
          </a:stretch>
        </p:blipFill>
        <p:spPr bwMode="auto">
          <a:xfrm>
            <a:off x="609600" y="3276600"/>
            <a:ext cx="3962400" cy="1666363"/>
          </a:xfrm>
          <a:prstGeom prst="rect">
            <a:avLst/>
          </a:prstGeom>
          <a:noFill/>
        </p:spPr>
      </p:pic>
      <p:pic>
        <p:nvPicPr>
          <p:cNvPr id="28676" name="Picture 4" descr="https://media.istockphoto.com/photos/family-receives-health-meal-in-soup-kitchen-picture-id1016654926"/>
          <p:cNvPicPr>
            <a:picLocks noChangeAspect="1" noChangeArrowheads="1"/>
          </p:cNvPicPr>
          <p:nvPr/>
        </p:nvPicPr>
        <p:blipFill>
          <a:blip r:embed="rId3" cstate="print"/>
          <a:srcRect/>
          <a:stretch>
            <a:fillRect/>
          </a:stretch>
        </p:blipFill>
        <p:spPr bwMode="auto">
          <a:xfrm>
            <a:off x="5181599" y="3225799"/>
            <a:ext cx="3352801" cy="1778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830997"/>
          </a:xfrm>
          <a:prstGeom prst="rect">
            <a:avLst/>
          </a:prstGeom>
          <a:solidFill>
            <a:schemeClr val="accent2">
              <a:lumMod val="40000"/>
              <a:lumOff val="60000"/>
            </a:schemeClr>
          </a:solidFill>
        </p:spPr>
        <p:txBody>
          <a:bodyPr wrap="square" lIns="91440" tIns="45720" rIns="91440" bIns="45720">
            <a:sp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WCOPF’s PLAN OF ACTION</a:t>
            </a:r>
          </a:p>
        </p:txBody>
      </p:sp>
      <p:sp>
        <p:nvSpPr>
          <p:cNvPr id="3" name="TextBox 2"/>
          <p:cNvSpPr txBox="1"/>
          <p:nvPr/>
        </p:nvSpPr>
        <p:spPr>
          <a:xfrm>
            <a:off x="609600" y="1600200"/>
            <a:ext cx="8077200" cy="1938992"/>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Board Members in the various Regions  started operating feeding schemes for older persons and children as well as unemployed community members. Some of the Board Members are currently still engaged in these activities (especially in the Cape Metropole)</a:t>
            </a:r>
          </a:p>
        </p:txBody>
      </p:sp>
      <p:sp>
        <p:nvSpPr>
          <p:cNvPr id="4" name="TextBox 3"/>
          <p:cNvSpPr txBox="1"/>
          <p:nvPr/>
        </p:nvSpPr>
        <p:spPr>
          <a:xfrm>
            <a:off x="4038600" y="1143000"/>
            <a:ext cx="685800" cy="461665"/>
          </a:xfrm>
          <a:prstGeom prst="rect">
            <a:avLst/>
          </a:prstGeom>
          <a:noFill/>
        </p:spPr>
        <p:txBody>
          <a:bodyPr wrap="square" rtlCol="0">
            <a:spAutoFit/>
          </a:bodyPr>
          <a:lstStyle/>
          <a:p>
            <a:pPr algn="ctr"/>
            <a:r>
              <a:rPr lang="en-US" sz="2400" b="1" dirty="0">
                <a:latin typeface="Algerian" pitchFamily="82" charset="0"/>
              </a:rPr>
              <a:t>2</a:t>
            </a:r>
          </a:p>
        </p:txBody>
      </p:sp>
      <p:pic>
        <p:nvPicPr>
          <p:cNvPr id="29698" name="Picture 2" descr="https://media.istockphoto.com/photos/serving-soup-to-a-needy-personsoup-kitchenisolated-on-white-picture-id471354827"/>
          <p:cNvPicPr>
            <a:picLocks noChangeAspect="1" noChangeArrowheads="1"/>
          </p:cNvPicPr>
          <p:nvPr/>
        </p:nvPicPr>
        <p:blipFill>
          <a:blip r:embed="rId2"/>
          <a:srcRect t="19577" b="5673"/>
          <a:stretch>
            <a:fillRect/>
          </a:stretch>
        </p:blipFill>
        <p:spPr bwMode="auto">
          <a:xfrm>
            <a:off x="1066800" y="3581400"/>
            <a:ext cx="7086600" cy="24432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830997"/>
          </a:xfrm>
          <a:prstGeom prst="rect">
            <a:avLst/>
          </a:prstGeom>
          <a:solidFill>
            <a:schemeClr val="accent2">
              <a:lumMod val="40000"/>
              <a:lumOff val="60000"/>
            </a:schemeClr>
          </a:solidFill>
        </p:spPr>
        <p:txBody>
          <a:bodyPr wrap="square" lIns="91440" tIns="45720" rIns="91440" bIns="45720">
            <a:sp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WCOPF’s PLAN OF ACTION</a:t>
            </a:r>
          </a:p>
        </p:txBody>
      </p:sp>
      <p:sp>
        <p:nvSpPr>
          <p:cNvPr id="3" name="TextBox 2"/>
          <p:cNvSpPr txBox="1"/>
          <p:nvPr/>
        </p:nvSpPr>
        <p:spPr>
          <a:xfrm>
            <a:off x="609600" y="1600200"/>
            <a:ext cx="8077200" cy="1938992"/>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The WCOPF Board of Directors are holding virtual meetings and is in the process of building the capacity of regional forum members to do likewise. WCOPF will support the Regional Forums with their virtual meetings as far as possible.</a:t>
            </a:r>
          </a:p>
        </p:txBody>
      </p:sp>
      <p:sp>
        <p:nvSpPr>
          <p:cNvPr id="4" name="TextBox 3"/>
          <p:cNvSpPr txBox="1"/>
          <p:nvPr/>
        </p:nvSpPr>
        <p:spPr>
          <a:xfrm>
            <a:off x="4038600" y="1143000"/>
            <a:ext cx="685800" cy="461665"/>
          </a:xfrm>
          <a:prstGeom prst="rect">
            <a:avLst/>
          </a:prstGeom>
          <a:noFill/>
        </p:spPr>
        <p:txBody>
          <a:bodyPr wrap="square" rtlCol="0">
            <a:spAutoFit/>
          </a:bodyPr>
          <a:lstStyle/>
          <a:p>
            <a:pPr algn="ctr"/>
            <a:r>
              <a:rPr lang="en-US" sz="2400" b="1" dirty="0">
                <a:latin typeface="Algerian" pitchFamily="82" charset="0"/>
              </a:rPr>
              <a:t>3</a:t>
            </a:r>
          </a:p>
        </p:txBody>
      </p:sp>
      <p:pic>
        <p:nvPicPr>
          <p:cNvPr id="30722" name="Picture 2" descr="https://media.istockphoto.com/photos/adult-woman-making-conference-call-with-friends-picture-id1220457599"/>
          <p:cNvPicPr>
            <a:picLocks noChangeAspect="1" noChangeArrowheads="1"/>
          </p:cNvPicPr>
          <p:nvPr/>
        </p:nvPicPr>
        <p:blipFill>
          <a:blip r:embed="rId2"/>
          <a:srcRect l="10470" t="17433" r="20712" b="28526"/>
          <a:stretch>
            <a:fillRect/>
          </a:stretch>
        </p:blipFill>
        <p:spPr bwMode="auto">
          <a:xfrm>
            <a:off x="3733800" y="3505200"/>
            <a:ext cx="4572000" cy="283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4" name="Picture 4" descr="https://media.istockphoto.com/photos/enhancing-his-entrepreneurial-ambition-with-the-right-tools-picture-id637232624"/>
          <p:cNvPicPr>
            <a:picLocks noChangeAspect="1" noChangeArrowheads="1"/>
          </p:cNvPicPr>
          <p:nvPr/>
        </p:nvPicPr>
        <p:blipFill>
          <a:blip r:embed="rId3"/>
          <a:srcRect l="19865" t="7970" r="37758" b="12329"/>
          <a:stretch>
            <a:fillRect/>
          </a:stretch>
        </p:blipFill>
        <p:spPr bwMode="auto">
          <a:xfrm>
            <a:off x="838200" y="3657600"/>
            <a:ext cx="1905000"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830997"/>
          </a:xfrm>
          <a:prstGeom prst="rect">
            <a:avLst/>
          </a:prstGeom>
          <a:solidFill>
            <a:schemeClr val="accent2">
              <a:lumMod val="40000"/>
              <a:lumOff val="60000"/>
            </a:schemeClr>
          </a:solidFill>
        </p:spPr>
        <p:txBody>
          <a:bodyPr wrap="square" lIns="91440" tIns="45720" rIns="91440" bIns="45720">
            <a:sp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WCOPF’s PLAN OF ACTION</a:t>
            </a:r>
          </a:p>
        </p:txBody>
      </p:sp>
      <p:sp>
        <p:nvSpPr>
          <p:cNvPr id="3" name="TextBox 2"/>
          <p:cNvSpPr txBox="1"/>
          <p:nvPr/>
        </p:nvSpPr>
        <p:spPr>
          <a:xfrm>
            <a:off x="609600" y="1600200"/>
            <a:ext cx="8077200" cy="1569660"/>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The WCOPF intends to actively seek funding in order to reproduce 1000 booklets of the COVID-19 Protocol Manual for distribution throughout the Western Cape (especially in the Rural Areas)!</a:t>
            </a:r>
          </a:p>
        </p:txBody>
      </p:sp>
      <p:pic>
        <p:nvPicPr>
          <p:cNvPr id="31746" name="Picture 2" descr="https://media.istockphoto.com/photos/virus-on-open-book-picture-id1220494985"/>
          <p:cNvPicPr>
            <a:picLocks noChangeAspect="1" noChangeArrowheads="1"/>
          </p:cNvPicPr>
          <p:nvPr/>
        </p:nvPicPr>
        <p:blipFill>
          <a:blip r:embed="rId2"/>
          <a:srcRect l="33929" t="29434" r="5357" b="6346"/>
          <a:stretch>
            <a:fillRect/>
          </a:stretch>
        </p:blipFill>
        <p:spPr bwMode="auto">
          <a:xfrm>
            <a:off x="5029200" y="3886200"/>
            <a:ext cx="3352800" cy="2130014"/>
          </a:xfrm>
          <a:prstGeom prst="ellipse">
            <a:avLst/>
          </a:prstGeom>
          <a:ln>
            <a:noFill/>
          </a:ln>
          <a:effectLst>
            <a:softEdge rad="112500"/>
          </a:effectLst>
        </p:spPr>
      </p:pic>
      <p:pic>
        <p:nvPicPr>
          <p:cNvPr id="31748" name="Picture 4" descr="https://media.istockphoto.com/photos/text-coronavirus-on-gray-background-picture-id1209032944"/>
          <p:cNvPicPr>
            <a:picLocks noChangeAspect="1" noChangeArrowheads="1"/>
          </p:cNvPicPr>
          <p:nvPr/>
        </p:nvPicPr>
        <p:blipFill>
          <a:blip r:embed="rId3"/>
          <a:srcRect l="14694" r="16735" b="73089"/>
          <a:stretch>
            <a:fillRect/>
          </a:stretch>
        </p:blipFill>
        <p:spPr bwMode="auto">
          <a:xfrm>
            <a:off x="457200" y="3505200"/>
            <a:ext cx="3927764"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p:cNvSpPr txBox="1"/>
          <p:nvPr/>
        </p:nvSpPr>
        <p:spPr>
          <a:xfrm>
            <a:off x="4038600" y="1143000"/>
            <a:ext cx="685800" cy="461665"/>
          </a:xfrm>
          <a:prstGeom prst="rect">
            <a:avLst/>
          </a:prstGeom>
          <a:noFill/>
        </p:spPr>
        <p:txBody>
          <a:bodyPr wrap="square" rtlCol="0">
            <a:spAutoFit/>
          </a:bodyPr>
          <a:lstStyle/>
          <a:p>
            <a:pPr algn="ctr"/>
            <a:r>
              <a:rPr lang="en-US" sz="2400" b="1" dirty="0">
                <a:latin typeface="Algerian" pitchFamily="82"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830997"/>
          </a:xfrm>
          <a:prstGeom prst="rect">
            <a:avLst/>
          </a:prstGeom>
          <a:solidFill>
            <a:schemeClr val="accent2">
              <a:lumMod val="40000"/>
              <a:lumOff val="60000"/>
            </a:schemeClr>
          </a:solidFill>
        </p:spPr>
        <p:txBody>
          <a:bodyPr wrap="square" lIns="91440" tIns="45720" rIns="91440" bIns="45720">
            <a:sp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WCOPF’s PLAN OF ACTION</a:t>
            </a:r>
          </a:p>
        </p:txBody>
      </p:sp>
      <p:sp>
        <p:nvSpPr>
          <p:cNvPr id="3" name="TextBox 2"/>
          <p:cNvSpPr txBox="1"/>
          <p:nvPr/>
        </p:nvSpPr>
        <p:spPr>
          <a:xfrm>
            <a:off x="609600" y="1524000"/>
            <a:ext cx="8077200" cy="830997"/>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Actively seek funding in order for 1000 hygiene packs / buckets consisting of the following items -</a:t>
            </a:r>
          </a:p>
        </p:txBody>
      </p:sp>
      <p:sp>
        <p:nvSpPr>
          <p:cNvPr id="9" name="TextBox 8"/>
          <p:cNvSpPr txBox="1"/>
          <p:nvPr/>
        </p:nvSpPr>
        <p:spPr>
          <a:xfrm>
            <a:off x="4038600" y="1143000"/>
            <a:ext cx="685800" cy="461665"/>
          </a:xfrm>
          <a:prstGeom prst="rect">
            <a:avLst/>
          </a:prstGeom>
          <a:noFill/>
        </p:spPr>
        <p:txBody>
          <a:bodyPr wrap="square" rtlCol="0">
            <a:spAutoFit/>
          </a:bodyPr>
          <a:lstStyle/>
          <a:p>
            <a:pPr algn="ctr"/>
            <a:r>
              <a:rPr lang="en-US" sz="2400" b="1" dirty="0">
                <a:latin typeface="Algerian" pitchFamily="82" charset="0"/>
              </a:rPr>
              <a:t>5</a:t>
            </a:r>
          </a:p>
        </p:txBody>
      </p:sp>
      <p:sp>
        <p:nvSpPr>
          <p:cNvPr id="7" name="TextBox 6"/>
          <p:cNvSpPr txBox="1"/>
          <p:nvPr/>
        </p:nvSpPr>
        <p:spPr>
          <a:xfrm>
            <a:off x="609600" y="2362200"/>
            <a:ext cx="4038600" cy="2308324"/>
          </a:xfrm>
          <a:prstGeom prst="rect">
            <a:avLst/>
          </a:prstGeom>
          <a:noFill/>
        </p:spPr>
        <p:txBody>
          <a:bodyPr wrap="square" rtlCol="0">
            <a:spAutoFit/>
          </a:bodyPr>
          <a:lstStyle/>
          <a:p>
            <a:pPr algn="just">
              <a:buFont typeface="Wingdings" pitchFamily="2" charset="2"/>
              <a:buChar char="v"/>
            </a:pPr>
            <a:r>
              <a:rPr lang="en-US" sz="2400" b="1" dirty="0">
                <a:solidFill>
                  <a:srgbClr val="FF0000"/>
                </a:solidFill>
                <a:latin typeface="Arial Unicode MS" pitchFamily="34" charset="-128"/>
                <a:ea typeface="Arial Unicode MS" pitchFamily="34" charset="-128"/>
                <a:cs typeface="Arial Unicode MS" pitchFamily="34" charset="-128"/>
              </a:rPr>
              <a:t> 1 x 10 </a:t>
            </a:r>
            <a:r>
              <a:rPr lang="en-US" sz="2400" b="1" dirty="0" err="1">
                <a:solidFill>
                  <a:srgbClr val="FF0000"/>
                </a:solidFill>
                <a:latin typeface="Arial Unicode MS" pitchFamily="34" charset="-128"/>
                <a:ea typeface="Arial Unicode MS" pitchFamily="34" charset="-128"/>
                <a:cs typeface="Arial Unicode MS" pitchFamily="34" charset="-128"/>
              </a:rPr>
              <a:t>Litre</a:t>
            </a:r>
            <a:r>
              <a:rPr lang="en-US" sz="2400" b="1" dirty="0">
                <a:solidFill>
                  <a:srgbClr val="FF0000"/>
                </a:solidFill>
                <a:latin typeface="Arial Unicode MS" pitchFamily="34" charset="-128"/>
                <a:ea typeface="Arial Unicode MS" pitchFamily="34" charset="-128"/>
                <a:cs typeface="Arial Unicode MS" pitchFamily="34" charset="-128"/>
              </a:rPr>
              <a:t> White Bucket</a:t>
            </a:r>
          </a:p>
          <a:p>
            <a:pPr algn="just">
              <a:buFont typeface="Wingdings" pitchFamily="2" charset="2"/>
              <a:buChar char="v"/>
            </a:pPr>
            <a:r>
              <a:rPr lang="en-US" sz="2400" b="1" dirty="0">
                <a:solidFill>
                  <a:srgbClr val="FF0000"/>
                </a:solidFill>
                <a:latin typeface="Arial Unicode MS" pitchFamily="34" charset="-128"/>
                <a:ea typeface="Arial Unicode MS" pitchFamily="34" charset="-128"/>
                <a:cs typeface="Arial Unicode MS" pitchFamily="34" charset="-128"/>
              </a:rPr>
              <a:t> 2 X Cloth Mask</a:t>
            </a:r>
          </a:p>
          <a:p>
            <a:pPr algn="just">
              <a:buFont typeface="Wingdings" pitchFamily="2" charset="2"/>
              <a:buChar char="v"/>
            </a:pPr>
            <a:r>
              <a:rPr lang="en-US" sz="2400" b="1" dirty="0">
                <a:solidFill>
                  <a:srgbClr val="FF0000"/>
                </a:solidFill>
                <a:latin typeface="Arial Unicode MS" pitchFamily="34" charset="-128"/>
                <a:ea typeface="Arial Unicode MS" pitchFamily="34" charset="-128"/>
                <a:cs typeface="Arial Unicode MS" pitchFamily="34" charset="-128"/>
              </a:rPr>
              <a:t> 6 x Sunlight Soap Bar</a:t>
            </a:r>
          </a:p>
          <a:p>
            <a:pPr algn="just">
              <a:buFont typeface="Wingdings" pitchFamily="2" charset="2"/>
              <a:buChar char="v"/>
            </a:pPr>
            <a:r>
              <a:rPr lang="en-US" sz="2400" b="1" dirty="0">
                <a:solidFill>
                  <a:srgbClr val="FF0000"/>
                </a:solidFill>
                <a:latin typeface="Arial Unicode MS" pitchFamily="34" charset="-128"/>
                <a:ea typeface="Arial Unicode MS" pitchFamily="34" charset="-128"/>
                <a:cs typeface="Arial Unicode MS" pitchFamily="34" charset="-128"/>
              </a:rPr>
              <a:t> 2 x 750ml Bleach</a:t>
            </a:r>
          </a:p>
          <a:p>
            <a:pPr algn="just">
              <a:buFont typeface="Wingdings" pitchFamily="2" charset="2"/>
              <a:buChar char="v"/>
            </a:pPr>
            <a:r>
              <a:rPr lang="en-US" sz="2400" b="1" dirty="0">
                <a:solidFill>
                  <a:srgbClr val="FF0000"/>
                </a:solidFill>
                <a:latin typeface="Arial Unicode MS" pitchFamily="34" charset="-128"/>
                <a:ea typeface="Arial Unicode MS" pitchFamily="34" charset="-128"/>
                <a:cs typeface="Arial Unicode MS" pitchFamily="34" charset="-128"/>
              </a:rPr>
              <a:t> 1 x 100ml Sanitizer</a:t>
            </a:r>
          </a:p>
          <a:p>
            <a:pPr algn="just">
              <a:buFont typeface="Wingdings" pitchFamily="2" charset="2"/>
              <a:buChar char="v"/>
            </a:pPr>
            <a:r>
              <a:rPr lang="en-US" sz="2400" b="1" dirty="0">
                <a:solidFill>
                  <a:srgbClr val="FF0000"/>
                </a:solidFill>
                <a:latin typeface="Arial Unicode MS" pitchFamily="34" charset="-128"/>
                <a:ea typeface="Arial Unicode MS" pitchFamily="34" charset="-128"/>
                <a:cs typeface="Arial Unicode MS" pitchFamily="34" charset="-128"/>
              </a:rPr>
              <a:t> A5 Information Pamphlet </a:t>
            </a:r>
          </a:p>
        </p:txBody>
      </p:sp>
      <p:sp>
        <p:nvSpPr>
          <p:cNvPr id="8" name="TextBox 7"/>
          <p:cNvSpPr txBox="1"/>
          <p:nvPr/>
        </p:nvSpPr>
        <p:spPr>
          <a:xfrm>
            <a:off x="533400" y="4724400"/>
            <a:ext cx="8077200" cy="1200329"/>
          </a:xfrm>
          <a:prstGeom prst="rect">
            <a:avLst/>
          </a:prstGeom>
          <a:noFill/>
        </p:spPr>
        <p:txBody>
          <a:bodyPr wrap="square" rtlCol="0">
            <a:spAutoFit/>
          </a:bodyPr>
          <a:lstStyle/>
          <a:p>
            <a:pPr algn="just"/>
            <a:r>
              <a:rPr lang="en-US" sz="2400" dirty="0">
                <a:latin typeface="Arial Unicode MS" pitchFamily="34" charset="-128"/>
                <a:ea typeface="Arial Unicode MS" pitchFamily="34" charset="-128"/>
                <a:cs typeface="Arial Unicode MS" pitchFamily="34" charset="-128"/>
              </a:rPr>
              <a:t>The intention </a:t>
            </a:r>
            <a:r>
              <a:rPr lang="en-US" sz="2400" b="1" dirty="0">
                <a:latin typeface="Arial Unicode MS" pitchFamily="34" charset="-128"/>
                <a:ea typeface="Arial Unicode MS" pitchFamily="34" charset="-128"/>
                <a:cs typeface="Arial Unicode MS" pitchFamily="34" charset="-128"/>
              </a:rPr>
              <a:t>is to distribute these hygiene packs/buckets together with the Protocol Manual</a:t>
            </a:r>
            <a:r>
              <a:rPr lang="en-US" sz="2400" dirty="0">
                <a:latin typeface="Arial Unicode MS" pitchFamily="34" charset="-128"/>
                <a:ea typeface="Arial Unicode MS" pitchFamily="34" charset="-128"/>
                <a:cs typeface="Arial Unicode MS" pitchFamily="34" charset="-128"/>
              </a:rPr>
              <a:t>. Partners have already been identified and approached in this regard. </a:t>
            </a:r>
          </a:p>
        </p:txBody>
      </p:sp>
      <p:pic>
        <p:nvPicPr>
          <p:cNvPr id="32770" name="Picture 2" descr="https://media.istockphoto.com/photos/alcohol-gel-and-face-mask-gloves-to-prevent-virus-covid19-picture-id1212011638"/>
          <p:cNvPicPr>
            <a:picLocks noChangeAspect="1" noChangeArrowheads="1"/>
          </p:cNvPicPr>
          <p:nvPr/>
        </p:nvPicPr>
        <p:blipFill>
          <a:blip r:embed="rId2" cstate="print"/>
          <a:srcRect l="6805" t="5104" r="6433"/>
          <a:stretch>
            <a:fillRect/>
          </a:stretch>
        </p:blipFill>
        <p:spPr bwMode="auto">
          <a:xfrm>
            <a:off x="5334000" y="2362200"/>
            <a:ext cx="3200400" cy="2333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686800" cy="1077218"/>
          </a:xfrm>
          <a:prstGeom prst="rect">
            <a:avLst/>
          </a:prstGeom>
          <a:noFill/>
        </p:spPr>
        <p:txBody>
          <a:bodyPr wrap="square" rtlCol="0">
            <a:spAutoFit/>
          </a:bodyPr>
          <a:lstStyle/>
          <a:p>
            <a:r>
              <a:rPr lang="en-US" sz="3200" dirty="0">
                <a:latin typeface="Arial" pitchFamily="34" charset="0"/>
                <a:cs typeface="Arial" pitchFamily="34" charset="0"/>
              </a:rPr>
              <a:t>“</a:t>
            </a:r>
            <a:r>
              <a:rPr lang="en-US" sz="3200" b="1" dirty="0">
                <a:latin typeface="Arial" pitchFamily="34" charset="0"/>
                <a:cs typeface="Arial" pitchFamily="34" charset="0"/>
              </a:rPr>
              <a:t>Every life matters, every life is precious…”</a:t>
            </a:r>
          </a:p>
          <a:p>
            <a:r>
              <a:rPr lang="en-US" sz="3200" dirty="0">
                <a:latin typeface="Arial" pitchFamily="34" charset="0"/>
                <a:cs typeface="Arial" pitchFamily="34" charset="0"/>
              </a:rPr>
              <a:t>               -  </a:t>
            </a:r>
            <a:r>
              <a:rPr lang="en-US" sz="3200" i="1" dirty="0" err="1">
                <a:latin typeface="Arial" pitchFamily="34" charset="0"/>
                <a:cs typeface="Arial" pitchFamily="34" charset="0"/>
              </a:rPr>
              <a:t>Tedros</a:t>
            </a:r>
            <a:r>
              <a:rPr lang="en-US" sz="3200" i="1" dirty="0">
                <a:latin typeface="Arial" pitchFamily="34" charset="0"/>
                <a:cs typeface="Arial" pitchFamily="34" charset="0"/>
              </a:rPr>
              <a:t> </a:t>
            </a:r>
            <a:r>
              <a:rPr lang="en-US" sz="3200" i="1" dirty="0" err="1">
                <a:latin typeface="Arial" pitchFamily="34" charset="0"/>
                <a:cs typeface="Arial" pitchFamily="34" charset="0"/>
              </a:rPr>
              <a:t>Adhanom</a:t>
            </a:r>
            <a:r>
              <a:rPr lang="en-US" sz="3200" i="1" dirty="0">
                <a:latin typeface="Arial" pitchFamily="34" charset="0"/>
                <a:cs typeface="Arial" pitchFamily="34" charset="0"/>
              </a:rPr>
              <a:t> (Head of WHO)</a:t>
            </a:r>
          </a:p>
        </p:txBody>
      </p:sp>
      <p:sp>
        <p:nvSpPr>
          <p:cNvPr id="6" name="TextBox 5"/>
          <p:cNvSpPr txBox="1"/>
          <p:nvPr/>
        </p:nvSpPr>
        <p:spPr>
          <a:xfrm>
            <a:off x="457200" y="1600200"/>
            <a:ext cx="8305800" cy="1200329"/>
          </a:xfrm>
          <a:prstGeom prst="rect">
            <a:avLst/>
          </a:prstGeom>
          <a:noFill/>
        </p:spPr>
        <p:txBody>
          <a:bodyPr wrap="square" rtlCol="0">
            <a:spAutoFit/>
          </a:bodyPr>
          <a:lstStyle/>
          <a:p>
            <a:pPr algn="just"/>
            <a:r>
              <a:rPr lang="en-US" sz="2400" b="1" dirty="0">
                <a:latin typeface="Arial" pitchFamily="34" charset="0"/>
                <a:cs typeface="Arial" pitchFamily="34" charset="0"/>
              </a:rPr>
              <a:t>The WCOPF would firstly like to extend our heartfelt condolences to all those who have lost family members and friends due to COVID-19.</a:t>
            </a:r>
          </a:p>
        </p:txBody>
      </p:sp>
      <p:sp>
        <p:nvSpPr>
          <p:cNvPr id="7" name="TextBox 6"/>
          <p:cNvSpPr txBox="1"/>
          <p:nvPr/>
        </p:nvSpPr>
        <p:spPr>
          <a:xfrm>
            <a:off x="533400" y="4038600"/>
            <a:ext cx="8382000" cy="2308324"/>
          </a:xfrm>
          <a:prstGeom prst="rect">
            <a:avLst/>
          </a:prstGeom>
          <a:noFill/>
        </p:spPr>
        <p:txBody>
          <a:bodyPr wrap="square" rtlCol="0">
            <a:spAutoFit/>
          </a:bodyPr>
          <a:lstStyle/>
          <a:p>
            <a:pPr algn="just"/>
            <a:r>
              <a:rPr lang="en-US" sz="2400" b="1" dirty="0">
                <a:latin typeface="Arial" pitchFamily="34" charset="0"/>
                <a:cs typeface="Arial" pitchFamily="34" charset="0"/>
              </a:rPr>
              <a:t>We would also like to extend our gratitude to the first responders, essential employees, public health leaders, physicians and scientists who are continuing to work tirelessly to treat COVID-19 patients, protect vulnerable populations, and </a:t>
            </a:r>
            <a:r>
              <a:rPr lang="en-US" sz="2400" b="1" dirty="0" err="1">
                <a:latin typeface="Arial" pitchFamily="34" charset="0"/>
                <a:cs typeface="Arial" pitchFamily="34" charset="0"/>
              </a:rPr>
              <a:t>minimise</a:t>
            </a:r>
            <a:r>
              <a:rPr lang="en-US" sz="2400" b="1" dirty="0">
                <a:latin typeface="Arial" pitchFamily="34" charset="0"/>
                <a:cs typeface="Arial" pitchFamily="34" charset="0"/>
              </a:rPr>
              <a:t> the spread of  </a:t>
            </a:r>
          </a:p>
          <a:p>
            <a:pPr algn="just"/>
            <a:r>
              <a:rPr lang="en-US" sz="2400" b="1" dirty="0">
                <a:latin typeface="Arial" pitchFamily="34" charset="0"/>
                <a:cs typeface="Arial" pitchFamily="34" charset="0"/>
              </a:rPr>
              <a:t>                    the virus</a:t>
            </a:r>
          </a:p>
        </p:txBody>
      </p:sp>
      <p:pic>
        <p:nvPicPr>
          <p:cNvPr id="8" name="Picture 7" descr="http://l.thumbs.canstockphoto.com/canstock3483285.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934200" y="2514600"/>
            <a:ext cx="1752600" cy="1371600"/>
          </a:xfrm>
          <a:prstGeom prst="rect">
            <a:avLst/>
          </a:prstGeom>
          <a:noFill/>
          <a:ln>
            <a:noFill/>
          </a:ln>
        </p:spPr>
      </p:pic>
      <p:pic>
        <p:nvPicPr>
          <p:cNvPr id="1028" name="Picture 4" descr="https://encrypted-tbn0.gstatic.com/images?q=tbn:ANd9GcTOazf_TLSFBZFdjlt4ARskeBnNZqByYvBHlS_Nc30QyoGilUI&amp;s"/>
          <p:cNvPicPr>
            <a:picLocks noChangeAspect="1" noChangeArrowheads="1"/>
          </p:cNvPicPr>
          <p:nvPr/>
        </p:nvPicPr>
        <p:blipFill>
          <a:blip r:embed="rId3"/>
          <a:srcRect/>
          <a:stretch>
            <a:fillRect/>
          </a:stretch>
        </p:blipFill>
        <p:spPr bwMode="auto">
          <a:xfrm>
            <a:off x="609600" y="2895600"/>
            <a:ext cx="3505200" cy="9100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249100" cy="923330"/>
          </a:xfrm>
          <a:prstGeom prst="rect">
            <a:avLst/>
          </a:prstGeom>
          <a:noFill/>
        </p:spPr>
        <p:txBody>
          <a:bodyPr wrap="none" lIns="91440" tIns="45720" rIns="91440" bIns="45720">
            <a:spAutoFit/>
          </a:bodyPr>
          <a:lstStyle/>
          <a:p>
            <a:pPr algn="ctr"/>
            <a:r>
              <a:rPr lang="en-US" sz="5400" b="1" dirty="0">
                <a:ln w="12700">
                  <a:solidFill>
                    <a:schemeClr val="accent2">
                      <a:satMod val="140000"/>
                    </a:schemeClr>
                  </a:solidFill>
                  <a:prstDash val="solid"/>
                  <a:miter lim="800000"/>
                </a:ln>
                <a:solidFill>
                  <a:schemeClr val="tx1">
                    <a:lumMod val="85000"/>
                    <a:lumOff val="15000"/>
                  </a:schemeClr>
                </a:solidFill>
                <a:effectLst>
                  <a:outerShdw blurRad="25500" dist="23000" dir="7020000" algn="tl">
                    <a:srgbClr val="000000">
                      <a:alpha val="50000"/>
                    </a:srgbClr>
                  </a:outerShdw>
                </a:effectLst>
              </a:rPr>
              <a:t>RECOMMENDATIONS</a:t>
            </a:r>
          </a:p>
        </p:txBody>
      </p:sp>
      <p:sp>
        <p:nvSpPr>
          <p:cNvPr id="3" name="TextBox 2"/>
          <p:cNvSpPr txBox="1"/>
          <p:nvPr/>
        </p:nvSpPr>
        <p:spPr>
          <a:xfrm>
            <a:off x="381000" y="1219200"/>
            <a:ext cx="7924800" cy="461665"/>
          </a:xfrm>
          <a:prstGeom prst="rect">
            <a:avLst/>
          </a:prstGeom>
          <a:noFill/>
        </p:spPr>
        <p:txBody>
          <a:bodyPr wrap="square" rtlCol="0">
            <a:spAutoFit/>
          </a:bodyPr>
          <a:lstStyle/>
          <a:p>
            <a:r>
              <a:rPr lang="en-US" sz="2400" b="1" dirty="0">
                <a:latin typeface="Arial" pitchFamily="34" charset="0"/>
                <a:cs typeface="Arial" pitchFamily="34" charset="0"/>
              </a:rPr>
              <a:t>1.  Training of all staff re: COVID-19</a:t>
            </a:r>
          </a:p>
        </p:txBody>
      </p:sp>
      <p:sp>
        <p:nvSpPr>
          <p:cNvPr id="4" name="TextBox 3"/>
          <p:cNvSpPr txBox="1"/>
          <p:nvPr/>
        </p:nvSpPr>
        <p:spPr>
          <a:xfrm>
            <a:off x="381000" y="1752600"/>
            <a:ext cx="7924800" cy="461665"/>
          </a:xfrm>
          <a:prstGeom prst="rect">
            <a:avLst/>
          </a:prstGeom>
          <a:noFill/>
        </p:spPr>
        <p:txBody>
          <a:bodyPr wrap="square" rtlCol="0">
            <a:spAutoFit/>
          </a:bodyPr>
          <a:lstStyle/>
          <a:p>
            <a:r>
              <a:rPr lang="en-US" sz="2400" b="1" dirty="0">
                <a:latin typeface="Arial" pitchFamily="34" charset="0"/>
                <a:cs typeface="Arial" pitchFamily="34" charset="0"/>
              </a:rPr>
              <a:t>2.  Make funding available for proper PPE</a:t>
            </a:r>
          </a:p>
        </p:txBody>
      </p:sp>
      <p:sp>
        <p:nvSpPr>
          <p:cNvPr id="5" name="TextBox 4"/>
          <p:cNvSpPr txBox="1"/>
          <p:nvPr/>
        </p:nvSpPr>
        <p:spPr>
          <a:xfrm>
            <a:off x="381000" y="2286000"/>
            <a:ext cx="8305800" cy="461665"/>
          </a:xfrm>
          <a:prstGeom prst="rect">
            <a:avLst/>
          </a:prstGeom>
          <a:noFill/>
        </p:spPr>
        <p:txBody>
          <a:bodyPr wrap="square" rtlCol="0">
            <a:spAutoFit/>
          </a:bodyPr>
          <a:lstStyle/>
          <a:p>
            <a:r>
              <a:rPr lang="en-US" sz="2400" b="1" dirty="0">
                <a:latin typeface="Arial" pitchFamily="34" charset="0"/>
                <a:cs typeface="Arial" pitchFamily="34" charset="0"/>
              </a:rPr>
              <a:t>3.  </a:t>
            </a:r>
            <a:r>
              <a:rPr lang="en-US" sz="2400" b="1" dirty="0" err="1">
                <a:latin typeface="Arial" pitchFamily="34" charset="0"/>
                <a:cs typeface="Arial" pitchFamily="34" charset="0"/>
              </a:rPr>
              <a:t>Counselling</a:t>
            </a:r>
            <a:r>
              <a:rPr lang="en-US" sz="2400" b="1" dirty="0">
                <a:latin typeface="Arial" pitchFamily="34" charset="0"/>
                <a:cs typeface="Arial" pitchFamily="34" charset="0"/>
              </a:rPr>
              <a:t> / Debriefing sessions for staff members</a:t>
            </a:r>
          </a:p>
        </p:txBody>
      </p:sp>
      <p:sp>
        <p:nvSpPr>
          <p:cNvPr id="6" name="TextBox 5"/>
          <p:cNvSpPr txBox="1"/>
          <p:nvPr/>
        </p:nvSpPr>
        <p:spPr>
          <a:xfrm>
            <a:off x="381000" y="2819400"/>
            <a:ext cx="8763000" cy="461665"/>
          </a:xfrm>
          <a:prstGeom prst="rect">
            <a:avLst/>
          </a:prstGeom>
          <a:noFill/>
        </p:spPr>
        <p:txBody>
          <a:bodyPr wrap="square" rtlCol="0">
            <a:spAutoFit/>
          </a:bodyPr>
          <a:lstStyle/>
          <a:p>
            <a:r>
              <a:rPr lang="en-US" sz="2400" b="1" dirty="0">
                <a:latin typeface="Arial" pitchFamily="34" charset="0"/>
                <a:cs typeface="Arial" pitchFamily="34" charset="0"/>
              </a:rPr>
              <a:t>4.  Regular information sessions to residents re: COVID-19</a:t>
            </a:r>
          </a:p>
        </p:txBody>
      </p:sp>
      <p:sp>
        <p:nvSpPr>
          <p:cNvPr id="7" name="TextBox 6"/>
          <p:cNvSpPr txBox="1"/>
          <p:nvPr/>
        </p:nvSpPr>
        <p:spPr>
          <a:xfrm>
            <a:off x="381000" y="3352800"/>
            <a:ext cx="8382000" cy="1200329"/>
          </a:xfrm>
          <a:prstGeom prst="rect">
            <a:avLst/>
          </a:prstGeom>
          <a:noFill/>
        </p:spPr>
        <p:txBody>
          <a:bodyPr wrap="square" rtlCol="0">
            <a:spAutoFit/>
          </a:bodyPr>
          <a:lstStyle/>
          <a:p>
            <a:pPr marL="457200" indent="-457200">
              <a:buAutoNum type="arabicPeriod" startAt="5"/>
            </a:pPr>
            <a:r>
              <a:rPr lang="en-US" sz="2400" b="1" dirty="0">
                <a:latin typeface="Arial" pitchFamily="34" charset="0"/>
                <a:cs typeface="Arial" pitchFamily="34" charset="0"/>
              </a:rPr>
              <a:t>Home based </a:t>
            </a:r>
            <a:r>
              <a:rPr lang="en-US" sz="2400" b="1" dirty="0" err="1">
                <a:latin typeface="Arial" pitchFamily="34" charset="0"/>
                <a:cs typeface="Arial" pitchFamily="34" charset="0"/>
              </a:rPr>
              <a:t>carers</a:t>
            </a:r>
            <a:r>
              <a:rPr lang="en-US" sz="2400" b="1" dirty="0">
                <a:latin typeface="Arial" pitchFamily="34" charset="0"/>
                <a:cs typeface="Arial" pitchFamily="34" charset="0"/>
              </a:rPr>
              <a:t> who are at home due to the </a:t>
            </a:r>
          </a:p>
          <a:p>
            <a:pPr marL="457200" indent="-457200"/>
            <a:r>
              <a:rPr lang="en-US" sz="2400" b="1" dirty="0">
                <a:latin typeface="Arial" pitchFamily="34" charset="0"/>
                <a:cs typeface="Arial" pitchFamily="34" charset="0"/>
              </a:rPr>
              <a:t>      lockdown could be </a:t>
            </a:r>
            <a:r>
              <a:rPr lang="en-US" sz="2400" b="1" dirty="0" err="1">
                <a:latin typeface="Arial" pitchFamily="34" charset="0"/>
                <a:cs typeface="Arial" pitchFamily="34" charset="0"/>
              </a:rPr>
              <a:t>utilised</a:t>
            </a:r>
            <a:r>
              <a:rPr lang="en-US" sz="2400" b="1" dirty="0">
                <a:latin typeface="Arial" pitchFamily="34" charset="0"/>
                <a:cs typeface="Arial" pitchFamily="34" charset="0"/>
              </a:rPr>
              <a:t> to assist in Residential Facilities in their areas.</a:t>
            </a:r>
          </a:p>
        </p:txBody>
      </p:sp>
      <p:sp>
        <p:nvSpPr>
          <p:cNvPr id="8" name="TextBox 7"/>
          <p:cNvSpPr txBox="1"/>
          <p:nvPr/>
        </p:nvSpPr>
        <p:spPr>
          <a:xfrm>
            <a:off x="457200" y="4572000"/>
            <a:ext cx="8382000" cy="830997"/>
          </a:xfrm>
          <a:prstGeom prst="rect">
            <a:avLst/>
          </a:prstGeom>
          <a:noFill/>
        </p:spPr>
        <p:txBody>
          <a:bodyPr wrap="square" rtlCol="0">
            <a:spAutoFit/>
          </a:bodyPr>
          <a:lstStyle/>
          <a:p>
            <a:pPr marL="457200" indent="-457200"/>
            <a:r>
              <a:rPr lang="en-US" sz="2400" b="1" dirty="0">
                <a:latin typeface="Arial" pitchFamily="34" charset="0"/>
                <a:cs typeface="Arial" pitchFamily="34" charset="0"/>
              </a:rPr>
              <a:t>6.  </a:t>
            </a:r>
            <a:r>
              <a:rPr lang="en-US" sz="2400" b="1" dirty="0" err="1">
                <a:latin typeface="Arial" pitchFamily="34" charset="0"/>
                <a:cs typeface="Arial" pitchFamily="34" charset="0"/>
              </a:rPr>
              <a:t>Intersectoral</a:t>
            </a:r>
            <a:r>
              <a:rPr lang="en-US" sz="2400" b="1" dirty="0">
                <a:latin typeface="Arial" pitchFamily="34" charset="0"/>
                <a:cs typeface="Arial" pitchFamily="34" charset="0"/>
              </a:rPr>
              <a:t> collaboration will be the key to all challenges and beneficial to older persons.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1+#ppt_w/2"/>
                                          </p:val>
                                        </p:tav>
                                        <p:tav tm="100000">
                                          <p:val>
                                            <p:strVal val="#ppt_x"/>
                                          </p:val>
                                        </p:tav>
                                      </p:tavLst>
                                    </p:anim>
                                    <p:anim calcmode="lin" valueType="num">
                                      <p:cBhvr additive="base">
                                        <p:cTn id="3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6527749" cy="923330"/>
          </a:xfrm>
          <a:prstGeom prst="rect">
            <a:avLst/>
          </a:prstGeom>
          <a:noFill/>
        </p:spPr>
        <p:txBody>
          <a:bodyPr wrap="none" lIns="91440" tIns="45720" rIns="91440" bIns="45720">
            <a:spAutoFit/>
          </a:bodyPr>
          <a:lstStyle/>
          <a:p>
            <a:pPr algn="ctr"/>
            <a:r>
              <a:rPr lang="en-US" sz="5400" b="1" cap="none" spc="0" dirty="0">
                <a:ln w="31550" cmpd="sng">
                  <a:solidFill>
                    <a:schemeClr val="tx1"/>
                  </a:solidFill>
                  <a:prstDash val="solid"/>
                </a:ln>
                <a:solidFill>
                  <a:srgbClr val="FFC000"/>
                </a:solidFill>
                <a:effectLst>
                  <a:outerShdw blurRad="50800" dist="40000" dir="5400000" algn="tl" rotWithShape="0">
                    <a:srgbClr val="000000">
                      <a:shade val="5000"/>
                      <a:satMod val="120000"/>
                      <a:alpha val="33000"/>
                    </a:srgbClr>
                  </a:outerShdw>
                </a:effectLst>
              </a:rPr>
              <a:t>CLOSING REMARKS</a:t>
            </a:r>
          </a:p>
        </p:txBody>
      </p:sp>
      <p:sp>
        <p:nvSpPr>
          <p:cNvPr id="3" name="TextBox 2"/>
          <p:cNvSpPr txBox="1"/>
          <p:nvPr/>
        </p:nvSpPr>
        <p:spPr>
          <a:xfrm>
            <a:off x="457200" y="1219200"/>
            <a:ext cx="8305800" cy="1938992"/>
          </a:xfrm>
          <a:prstGeom prst="rect">
            <a:avLst/>
          </a:prstGeom>
          <a:noFill/>
        </p:spPr>
        <p:txBody>
          <a:bodyPr wrap="square" rtlCol="0">
            <a:spAutoFit/>
          </a:bodyPr>
          <a:lstStyle/>
          <a:p>
            <a:pPr algn="just"/>
            <a:r>
              <a:rPr lang="en-US" sz="2400" b="1" dirty="0">
                <a:latin typeface="Albertus Extra Bold" pitchFamily="34" charset="0"/>
              </a:rPr>
              <a:t>COVID-19</a:t>
            </a:r>
            <a:r>
              <a:rPr lang="en-US" sz="2400" dirty="0">
                <a:latin typeface="Albertus Extra Bold" pitchFamily="34" charset="0"/>
              </a:rPr>
              <a:t> did not cause the challenges faced by Older Persons on a daily basis. However, COVID-19 has caught us unaware and unprepared. We should all learn from this and ensure that we are not “taken by surprise” ever again! </a:t>
            </a:r>
          </a:p>
        </p:txBody>
      </p:sp>
      <p:sp>
        <p:nvSpPr>
          <p:cNvPr id="4" name="TextBox 3"/>
          <p:cNvSpPr txBox="1"/>
          <p:nvPr/>
        </p:nvSpPr>
        <p:spPr>
          <a:xfrm>
            <a:off x="533400" y="3352800"/>
            <a:ext cx="8305800" cy="1569660"/>
          </a:xfrm>
          <a:prstGeom prst="rect">
            <a:avLst/>
          </a:prstGeom>
          <a:noFill/>
        </p:spPr>
        <p:txBody>
          <a:bodyPr wrap="square" rtlCol="0">
            <a:spAutoFit/>
          </a:bodyPr>
          <a:lstStyle/>
          <a:p>
            <a:pPr algn="just"/>
            <a:r>
              <a:rPr lang="en-US" sz="2400" b="1" dirty="0">
                <a:latin typeface="Arial Rounded MT Bold" pitchFamily="34" charset="0"/>
              </a:rPr>
              <a:t>Taking Older Persons issues to heart become the new normal. We should encourage younger people to become more involved with older persons and, in so doing, bridge the generation gap.</a:t>
            </a:r>
            <a:endParaRPr lang="en-US" sz="2400" dirty="0">
              <a:latin typeface="Arial Rounded MT Bold" pitchFamily="34" charset="0"/>
            </a:endParaRPr>
          </a:p>
        </p:txBody>
      </p:sp>
      <p:pic>
        <p:nvPicPr>
          <p:cNvPr id="26626" name="Picture 2" descr="https://media.istockphoto.com/photos/large-group-of-diverse-colorful-happy-people-picture-id485611953"/>
          <p:cNvPicPr>
            <a:picLocks noChangeAspect="1" noChangeArrowheads="1"/>
          </p:cNvPicPr>
          <p:nvPr/>
        </p:nvPicPr>
        <p:blipFill>
          <a:blip r:embed="rId2"/>
          <a:srcRect l="5436" t="24512" r="4720" b="19238"/>
          <a:stretch>
            <a:fillRect/>
          </a:stretch>
        </p:blipFill>
        <p:spPr bwMode="auto">
          <a:xfrm>
            <a:off x="3429000" y="4953000"/>
            <a:ext cx="5215468" cy="1632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media.istockphoto.com/photos/girl-holding-thank-you-sign-picture-id909307248"/>
          <p:cNvPicPr>
            <a:picLocks noChangeAspect="1" noChangeArrowheads="1"/>
          </p:cNvPicPr>
          <p:nvPr/>
        </p:nvPicPr>
        <p:blipFill>
          <a:blip r:embed="rId2"/>
          <a:srcRect l="16281" r="19952" b="13736"/>
          <a:stretch>
            <a:fillRect/>
          </a:stretch>
        </p:blipFill>
        <p:spPr bwMode="auto">
          <a:xfrm>
            <a:off x="1905000" y="228600"/>
            <a:ext cx="5486400"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533400" y="457200"/>
            <a:ext cx="704039" cy="5078313"/>
          </a:xfrm>
          <a:prstGeom prst="rect">
            <a:avLst/>
          </a:prstGeom>
          <a:solidFill>
            <a:schemeClr val="accent1">
              <a:lumMod val="40000"/>
              <a:lumOff val="60000"/>
            </a:schemeClr>
          </a:solid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sp>
        <p:nvSpPr>
          <p:cNvPr id="4" name="Rectangle 3"/>
          <p:cNvSpPr/>
          <p:nvPr/>
        </p:nvSpPr>
        <p:spPr>
          <a:xfrm>
            <a:off x="7924800" y="457200"/>
            <a:ext cx="723275" cy="5078313"/>
          </a:xfrm>
          <a:prstGeom prst="rect">
            <a:avLst/>
          </a:prstGeom>
          <a:solidFill>
            <a:schemeClr val="accent1">
              <a:lumMod val="40000"/>
              <a:lumOff val="60000"/>
            </a:schemeClr>
          </a:solid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1569660"/>
          </a:xfrm>
          <a:prstGeom prst="rect">
            <a:avLst/>
          </a:prstGeom>
          <a:noFill/>
        </p:spPr>
        <p:txBody>
          <a:bodyPr wrap="square" rtlCol="0">
            <a:spAutoFit/>
          </a:bodyPr>
          <a:lstStyle/>
          <a:p>
            <a:pPr algn="just"/>
            <a:r>
              <a:rPr lang="en-US" sz="2400" b="1" dirty="0">
                <a:latin typeface="Arial" pitchFamily="34" charset="0"/>
                <a:cs typeface="Arial" pitchFamily="34" charset="0"/>
              </a:rPr>
              <a:t>While COVID-19 is affecting everyone, vulnerable persons are disproportionately affected by it. The critical issue is the rights and wellbeing of the vulnerable.</a:t>
            </a:r>
          </a:p>
        </p:txBody>
      </p:sp>
      <p:sp>
        <p:nvSpPr>
          <p:cNvPr id="5" name="TextBox 4"/>
          <p:cNvSpPr txBox="1"/>
          <p:nvPr/>
        </p:nvSpPr>
        <p:spPr>
          <a:xfrm>
            <a:off x="457200" y="2209800"/>
            <a:ext cx="8305800" cy="1200329"/>
          </a:xfrm>
          <a:prstGeom prst="rect">
            <a:avLst/>
          </a:prstGeom>
          <a:noFill/>
        </p:spPr>
        <p:txBody>
          <a:bodyPr wrap="square" rtlCol="0">
            <a:spAutoFit/>
          </a:bodyPr>
          <a:lstStyle/>
          <a:p>
            <a:pPr algn="just"/>
            <a:r>
              <a:rPr lang="en-US" sz="2400" b="1" dirty="0">
                <a:latin typeface="Arial" pitchFamily="34" charset="0"/>
                <a:cs typeface="Arial" pitchFamily="34" charset="0"/>
              </a:rPr>
              <a:t>Due to the nature of our work, our presentation  will focus     on     the     affects      of      COVID-19      on </a:t>
            </a:r>
          </a:p>
          <a:p>
            <a:pPr algn="just"/>
            <a:r>
              <a:rPr lang="en-US" sz="2400" b="1" dirty="0">
                <a:latin typeface="Arial" pitchFamily="34" charset="0"/>
                <a:cs typeface="Arial" pitchFamily="34" charset="0"/>
              </a:rPr>
              <a:t>OLDER PERSONS.</a:t>
            </a:r>
          </a:p>
        </p:txBody>
      </p:sp>
      <p:sp>
        <p:nvSpPr>
          <p:cNvPr id="6" name="TextBox 5"/>
          <p:cNvSpPr txBox="1"/>
          <p:nvPr/>
        </p:nvSpPr>
        <p:spPr>
          <a:xfrm>
            <a:off x="381000" y="4648200"/>
            <a:ext cx="8305800" cy="1200329"/>
          </a:xfrm>
          <a:prstGeom prst="rect">
            <a:avLst/>
          </a:prstGeom>
          <a:noFill/>
        </p:spPr>
        <p:txBody>
          <a:bodyPr wrap="square" rtlCol="0">
            <a:spAutoFit/>
          </a:bodyPr>
          <a:lstStyle/>
          <a:p>
            <a:pPr algn="just"/>
            <a:r>
              <a:rPr lang="en-US" sz="2400" b="1" dirty="0">
                <a:latin typeface="Arial" pitchFamily="34" charset="0"/>
                <a:cs typeface="Arial" pitchFamily="34" charset="0"/>
              </a:rPr>
              <a:t>This pandemic is not going to leave us any time soon, therefore we must respect the wellbeing of older persons. </a:t>
            </a:r>
          </a:p>
        </p:txBody>
      </p:sp>
      <p:pic>
        <p:nvPicPr>
          <p:cNvPr id="7" name="Picture 6" descr="adult, change, clown"/>
          <p:cNvPicPr/>
          <p:nvPr/>
        </p:nvPicPr>
        <p:blipFill rotWithShape="1">
          <a:blip r:embed="rId2" cstate="print">
            <a:extLst>
              <a:ext uri="{28A0092B-C50C-407E-A947-70E740481C1C}">
                <a14:useLocalDpi xmlns:a14="http://schemas.microsoft.com/office/drawing/2010/main" xmlns="" val="0"/>
              </a:ext>
            </a:extLst>
          </a:blip>
          <a:srcRect l="9739" t="10414" r="49014"/>
          <a:stretch/>
        </p:blipFill>
        <p:spPr bwMode="auto">
          <a:xfrm>
            <a:off x="4114800" y="5562600"/>
            <a:ext cx="1600200" cy="1075055"/>
          </a:xfrm>
          <a:prstGeom prst="rect">
            <a:avLst/>
          </a:prstGeom>
          <a:noFill/>
          <a:ln>
            <a:noFill/>
          </a:ln>
          <a:extLst>
            <a:ext uri="{53640926-AAD7-44D8-BBD7-CCE9431645EC}">
              <a14:shadowObscured xmlns:a14="http://schemas.microsoft.com/office/drawing/2010/main" xmlns=""/>
            </a:ext>
          </a:extLst>
        </p:spPr>
      </p:pic>
      <p:pic>
        <p:nvPicPr>
          <p:cNvPr id="14338" name="Picture 2" descr="https://images.unsplash.com/photo-1508751252012-9ed1d2377ca5?ixlib=rb-1.2.1&amp;ixid=eyJhcHBfaWQiOjEyMDd9&amp;auto=format&amp;fit=crop&amp;w=500&amp;q=60"/>
          <p:cNvPicPr>
            <a:picLocks noChangeAspect="1" noChangeArrowheads="1"/>
          </p:cNvPicPr>
          <p:nvPr/>
        </p:nvPicPr>
        <p:blipFill>
          <a:blip r:embed="rId3"/>
          <a:srcRect l="9600" t="7207" r="15200" b="37538"/>
          <a:stretch>
            <a:fillRect/>
          </a:stretch>
        </p:blipFill>
        <p:spPr bwMode="auto">
          <a:xfrm>
            <a:off x="4343400" y="3048000"/>
            <a:ext cx="3048000" cy="1491574"/>
          </a:xfrm>
          <a:prstGeom prst="rect">
            <a:avLst/>
          </a:prstGeom>
          <a:noFill/>
        </p:spPr>
      </p:pic>
      <p:pic>
        <p:nvPicPr>
          <p:cNvPr id="9" name="Picture 8" descr="adult, change, clown"/>
          <p:cNvPicPr/>
          <p:nvPr/>
        </p:nvPicPr>
        <p:blipFill rotWithShape="1">
          <a:blip r:embed="rId2" cstate="print">
            <a:extLst>
              <a:ext uri="{28A0092B-C50C-407E-A947-70E740481C1C}">
                <a14:useLocalDpi xmlns:a14="http://schemas.microsoft.com/office/drawing/2010/main" xmlns="" val="0"/>
              </a:ext>
            </a:extLst>
          </a:blip>
          <a:srcRect l="47057" t="10414" r="11696"/>
          <a:stretch/>
        </p:blipFill>
        <p:spPr bwMode="auto">
          <a:xfrm>
            <a:off x="6781800" y="5562600"/>
            <a:ext cx="1600200" cy="1075055"/>
          </a:xfrm>
          <a:prstGeom prst="rect">
            <a:avLst/>
          </a:prstGeom>
          <a:noFill/>
          <a:ln>
            <a:noFill/>
          </a:ln>
          <a:extLst>
            <a:ext uri="{53640926-AAD7-44D8-BBD7-CCE9431645EC}">
              <a14:shadowObscured xmlns:a14="http://schemas.microsoft.com/office/drawing/2010/main" xmln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1938992"/>
          </a:xfrm>
          <a:prstGeom prst="rect">
            <a:avLst/>
          </a:prstGeom>
          <a:noFill/>
        </p:spPr>
        <p:txBody>
          <a:bodyPr wrap="square" rtlCol="0">
            <a:spAutoFit/>
          </a:bodyPr>
          <a:lstStyle/>
          <a:p>
            <a:pPr algn="just"/>
            <a:r>
              <a:rPr lang="en-US" sz="2400" b="1" dirty="0"/>
              <a:t>Older persons have come out of retirement in response to this virus. They are assisting in health facilities, running soup kitchens, in many instances, without any assistance from poverty alleviation </a:t>
            </a:r>
            <a:r>
              <a:rPr lang="en-US" sz="2400" b="1" dirty="0" err="1"/>
              <a:t>organisations</a:t>
            </a:r>
            <a:r>
              <a:rPr lang="en-US" sz="2400" b="1" dirty="0"/>
              <a:t>. </a:t>
            </a:r>
          </a:p>
        </p:txBody>
      </p:sp>
      <p:sp>
        <p:nvSpPr>
          <p:cNvPr id="4" name="Rectangle 3"/>
          <p:cNvSpPr/>
          <p:nvPr/>
        </p:nvSpPr>
        <p:spPr>
          <a:xfrm>
            <a:off x="304800" y="2362200"/>
            <a:ext cx="8610600" cy="1200329"/>
          </a:xfrm>
          <a:prstGeom prst="rect">
            <a:avLst/>
          </a:prstGeom>
        </p:spPr>
        <p:txBody>
          <a:bodyPr wrap="square">
            <a:spAutoFit/>
          </a:bodyPr>
          <a:lstStyle/>
          <a:p>
            <a:pPr algn="ctr"/>
            <a:r>
              <a:rPr lang="en-US" sz="3600" b="1" dirty="0">
                <a:ln w="28575">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They deserve to be </a:t>
            </a:r>
          </a:p>
          <a:p>
            <a:pPr algn="ctr"/>
            <a:r>
              <a:rPr lang="en-US" sz="3600" b="1" dirty="0">
                <a:ln w="28575">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respected and applauded! </a:t>
            </a:r>
          </a:p>
        </p:txBody>
      </p:sp>
      <p:pic>
        <p:nvPicPr>
          <p:cNvPr id="16386" name="Picture 2" descr="https://media.istockphoto.com/photos/meet-up-retired-wellbeing-pensioner-workout-concept-picture-id889418254"/>
          <p:cNvPicPr>
            <a:picLocks noChangeAspect="1" noChangeArrowheads="1"/>
          </p:cNvPicPr>
          <p:nvPr/>
        </p:nvPicPr>
        <p:blipFill>
          <a:blip r:embed="rId2"/>
          <a:srcRect b="53240"/>
          <a:stretch>
            <a:fillRect/>
          </a:stretch>
        </p:blipFill>
        <p:spPr bwMode="auto">
          <a:xfrm>
            <a:off x="533400" y="3810000"/>
            <a:ext cx="8302504"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
            <a:ext cx="7874111" cy="1446550"/>
          </a:xfrm>
          <a:prstGeom prst="rect">
            <a:avLst/>
          </a:prstGeom>
          <a:noFill/>
        </p:spPr>
        <p:txBody>
          <a:bodyPr wrap="square" lIns="91440" tIns="45720" rIns="91440" bIns="45720">
            <a:spAutoFit/>
          </a:bodyPr>
          <a:lstStyle/>
          <a:p>
            <a:pPr algn="ctr"/>
            <a:r>
              <a:rPr lang="en-US" sz="4400" b="1" cap="none" spc="0" dirty="0">
                <a:ln w="19050">
                  <a:solidFill>
                    <a:schemeClr val="tx1"/>
                  </a:solidFill>
                  <a:prstDash val="solid"/>
                </a:ln>
                <a:solidFill>
                  <a:srgbClr val="FFC000"/>
                </a:solidFill>
                <a:effectLst>
                  <a:outerShdw blurRad="50000" dist="50800" dir="7500000" algn="tl">
                    <a:srgbClr val="000000">
                      <a:shade val="5000"/>
                      <a:alpha val="35000"/>
                    </a:srgbClr>
                  </a:outerShdw>
                </a:effectLst>
              </a:rPr>
              <a:t>THE </a:t>
            </a:r>
            <a:r>
              <a:rPr lang="en-US" sz="44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CHALLENGES</a:t>
            </a:r>
            <a:r>
              <a:rPr lang="en-US" sz="4400" b="1" cap="none" spc="0" dirty="0">
                <a:ln w="19050">
                  <a:solidFill>
                    <a:schemeClr val="tx1"/>
                  </a:solidFill>
                  <a:prstDash val="solid"/>
                </a:ln>
                <a:solidFill>
                  <a:srgbClr val="FFC000"/>
                </a:solidFill>
                <a:effectLst>
                  <a:outerShdw blurRad="50000" dist="50800" dir="7500000" algn="tl">
                    <a:srgbClr val="000000">
                      <a:shade val="5000"/>
                      <a:alpha val="35000"/>
                    </a:srgbClr>
                  </a:outerShdw>
                </a:effectLst>
              </a:rPr>
              <a:t> THAT OLDER PERSONS FACE</a:t>
            </a:r>
          </a:p>
        </p:txBody>
      </p:sp>
      <p:sp>
        <p:nvSpPr>
          <p:cNvPr id="4" name="TextBox 3"/>
          <p:cNvSpPr txBox="1"/>
          <p:nvPr/>
        </p:nvSpPr>
        <p:spPr>
          <a:xfrm>
            <a:off x="457200" y="1600200"/>
            <a:ext cx="8305800" cy="1938992"/>
          </a:xfrm>
          <a:prstGeom prst="rect">
            <a:avLst/>
          </a:prstGeom>
          <a:noFill/>
        </p:spPr>
        <p:txBody>
          <a:bodyPr wrap="square" rtlCol="0">
            <a:spAutoFit/>
          </a:bodyPr>
          <a:lstStyle/>
          <a:p>
            <a:pPr algn="just"/>
            <a:r>
              <a:rPr lang="en-US" sz="2400" b="1" u="sng" dirty="0">
                <a:latin typeface="Arial" pitchFamily="34" charset="0"/>
                <a:cs typeface="Arial" pitchFamily="34" charset="0"/>
              </a:rPr>
              <a:t>JOB LOSSES</a:t>
            </a:r>
            <a:r>
              <a:rPr lang="en-US" sz="2400" b="1" dirty="0">
                <a:latin typeface="Arial" pitchFamily="34" charset="0"/>
                <a:cs typeface="Arial" pitchFamily="34" charset="0"/>
              </a:rPr>
              <a:t> – Due to family members losing their jobs, more and more people are relying on SASSA beneficiaries to sustain them. Parents who relied on the children to supplement  their SASSA grant, now have to assist their children</a:t>
            </a:r>
          </a:p>
        </p:txBody>
      </p:sp>
      <p:sp>
        <p:nvSpPr>
          <p:cNvPr id="5" name="TextBox 4"/>
          <p:cNvSpPr txBox="1"/>
          <p:nvPr/>
        </p:nvSpPr>
        <p:spPr>
          <a:xfrm>
            <a:off x="457200" y="3733800"/>
            <a:ext cx="8305800" cy="1200329"/>
          </a:xfrm>
          <a:prstGeom prst="rect">
            <a:avLst/>
          </a:prstGeom>
          <a:noFill/>
        </p:spPr>
        <p:txBody>
          <a:bodyPr wrap="square" rtlCol="0">
            <a:spAutoFit/>
          </a:bodyPr>
          <a:lstStyle/>
          <a:p>
            <a:pPr algn="just"/>
            <a:r>
              <a:rPr lang="en-US" sz="2400" b="1" u="sng" dirty="0">
                <a:latin typeface="Arial" pitchFamily="34" charset="0"/>
                <a:cs typeface="Arial" pitchFamily="34" charset="0"/>
              </a:rPr>
              <a:t>LONELINESS</a:t>
            </a:r>
            <a:r>
              <a:rPr lang="en-US" sz="2400" b="1" dirty="0">
                <a:latin typeface="Arial" pitchFamily="34" charset="0"/>
                <a:cs typeface="Arial" pitchFamily="34" charset="0"/>
              </a:rPr>
              <a:t> – Since there are no gatherings at churches or mosques, older persons are experiencing feelings of loneliness.</a:t>
            </a:r>
          </a:p>
        </p:txBody>
      </p:sp>
      <p:pic>
        <p:nvPicPr>
          <p:cNvPr id="17410" name="Picture 2" descr="https://media.istockphoto.com/photos/senior-woman-comforting-man-with-depression-at-home-picture-id874789476"/>
          <p:cNvPicPr>
            <a:picLocks noChangeAspect="1" noChangeArrowheads="1"/>
          </p:cNvPicPr>
          <p:nvPr/>
        </p:nvPicPr>
        <p:blipFill>
          <a:blip r:embed="rId2" cstate="print"/>
          <a:srcRect l="49057"/>
          <a:stretch>
            <a:fillRect/>
          </a:stretch>
        </p:blipFill>
        <p:spPr bwMode="auto">
          <a:xfrm>
            <a:off x="6324600" y="4572000"/>
            <a:ext cx="20574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2" name="Picture 4" descr="https://media.istockphoto.com/photos/any-minute-now-picture-id1091764652"/>
          <p:cNvPicPr>
            <a:picLocks noChangeAspect="1" noChangeArrowheads="1"/>
          </p:cNvPicPr>
          <p:nvPr/>
        </p:nvPicPr>
        <p:blipFill>
          <a:blip r:embed="rId3" cstate="print"/>
          <a:srcRect l="14508" t="4348" r="30364" b="17391"/>
          <a:stretch>
            <a:fillRect/>
          </a:stretch>
        </p:blipFill>
        <p:spPr bwMode="auto">
          <a:xfrm>
            <a:off x="3962400" y="4572000"/>
            <a:ext cx="2180166" cy="20654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52600"/>
            <a:ext cx="8305800" cy="2308324"/>
          </a:xfrm>
          <a:prstGeom prst="rect">
            <a:avLst/>
          </a:prstGeom>
          <a:noFill/>
        </p:spPr>
        <p:txBody>
          <a:bodyPr wrap="square" rtlCol="0">
            <a:spAutoFit/>
          </a:bodyPr>
          <a:lstStyle/>
          <a:p>
            <a:pPr algn="just"/>
            <a:r>
              <a:rPr lang="en-US" sz="2400" b="1" u="sng" dirty="0">
                <a:latin typeface="Arial" pitchFamily="34" charset="0"/>
                <a:cs typeface="Arial" pitchFamily="34" charset="0"/>
              </a:rPr>
              <a:t>SERVICE CENTRES CLOSED</a:t>
            </a:r>
            <a:r>
              <a:rPr lang="en-US" sz="2400" b="1" dirty="0">
                <a:latin typeface="Arial" pitchFamily="34" charset="0"/>
                <a:cs typeface="Arial" pitchFamily="34" charset="0"/>
              </a:rPr>
              <a:t> – In many cases this was the only interaction that older persons had with their peers. Older persons residing in Service Centre Facilities were already isolated two weeks before the national lockdown. Visitors are not allowed and they may not leave the facility. </a:t>
            </a:r>
          </a:p>
        </p:txBody>
      </p:sp>
      <p:sp>
        <p:nvSpPr>
          <p:cNvPr id="3" name="Rectangle 2"/>
          <p:cNvSpPr/>
          <p:nvPr/>
        </p:nvSpPr>
        <p:spPr>
          <a:xfrm>
            <a:off x="533400" y="152400"/>
            <a:ext cx="7874111" cy="1446550"/>
          </a:xfrm>
          <a:prstGeom prst="rect">
            <a:avLst/>
          </a:prstGeom>
          <a:noFill/>
        </p:spPr>
        <p:txBody>
          <a:bodyPr wrap="square" lIns="91440" tIns="45720" rIns="91440" bIns="45720">
            <a:spAutoFit/>
          </a:bodyPr>
          <a:lstStyle/>
          <a:p>
            <a:pPr algn="ctr"/>
            <a:r>
              <a:rPr lang="en-US" sz="4400" b="1" cap="none" spc="0" dirty="0">
                <a:ln w="19050">
                  <a:solidFill>
                    <a:schemeClr val="tx1"/>
                  </a:solidFill>
                  <a:prstDash val="solid"/>
                </a:ln>
                <a:solidFill>
                  <a:srgbClr val="FFC000"/>
                </a:solidFill>
                <a:effectLst>
                  <a:outerShdw blurRad="50000" dist="50800" dir="7500000" algn="tl">
                    <a:srgbClr val="000000">
                      <a:shade val="5000"/>
                      <a:alpha val="35000"/>
                    </a:srgbClr>
                  </a:outerShdw>
                </a:effectLst>
              </a:rPr>
              <a:t>THE </a:t>
            </a:r>
            <a:r>
              <a:rPr lang="en-US" sz="44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CHALLENGES</a:t>
            </a:r>
            <a:r>
              <a:rPr lang="en-US" sz="4400" b="1" cap="none" spc="0" dirty="0">
                <a:ln w="19050">
                  <a:solidFill>
                    <a:schemeClr val="tx1"/>
                  </a:solidFill>
                  <a:prstDash val="solid"/>
                </a:ln>
                <a:solidFill>
                  <a:srgbClr val="FFC000"/>
                </a:solidFill>
                <a:effectLst>
                  <a:outerShdw blurRad="50000" dist="50800" dir="7500000" algn="tl">
                    <a:srgbClr val="000000">
                      <a:shade val="5000"/>
                      <a:alpha val="35000"/>
                    </a:srgbClr>
                  </a:outerShdw>
                </a:effectLst>
              </a:rPr>
              <a:t> THAT OLDER PERSONS FACE</a:t>
            </a:r>
          </a:p>
        </p:txBody>
      </p:sp>
      <p:sp>
        <p:nvSpPr>
          <p:cNvPr id="4" name="TextBox 3"/>
          <p:cNvSpPr txBox="1"/>
          <p:nvPr/>
        </p:nvSpPr>
        <p:spPr>
          <a:xfrm>
            <a:off x="533400" y="4114800"/>
            <a:ext cx="8305800" cy="830997"/>
          </a:xfrm>
          <a:prstGeom prst="rect">
            <a:avLst/>
          </a:prstGeom>
          <a:noFill/>
        </p:spPr>
        <p:txBody>
          <a:bodyPr wrap="square" rtlCol="0">
            <a:spAutoFit/>
          </a:bodyPr>
          <a:lstStyle/>
          <a:p>
            <a:pPr algn="just"/>
            <a:r>
              <a:rPr lang="en-US" sz="2400" b="1" dirty="0">
                <a:latin typeface="Arial" pitchFamily="34" charset="0"/>
                <a:cs typeface="Arial" pitchFamily="34" charset="0"/>
              </a:rPr>
              <a:t>Although their physical needs are seen to, the isolation is impacting on their emotional well-being.</a:t>
            </a:r>
          </a:p>
        </p:txBody>
      </p:sp>
      <p:pic>
        <p:nvPicPr>
          <p:cNvPr id="18436" name="Picture 4" descr="https://media.istockphoto.com/photos/happy-senior-friends-dancing-picture-id698189020"/>
          <p:cNvPicPr>
            <a:picLocks noChangeAspect="1" noChangeArrowheads="1"/>
          </p:cNvPicPr>
          <p:nvPr/>
        </p:nvPicPr>
        <p:blipFill>
          <a:blip r:embed="rId2"/>
          <a:srcRect t="16308" b="11212"/>
          <a:stretch>
            <a:fillRect/>
          </a:stretch>
        </p:blipFill>
        <p:spPr bwMode="auto">
          <a:xfrm>
            <a:off x="3581400" y="4953000"/>
            <a:ext cx="5029200" cy="1684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874111" cy="1446550"/>
          </a:xfrm>
          <a:prstGeom prst="rect">
            <a:avLst/>
          </a:prstGeom>
          <a:noFill/>
        </p:spPr>
        <p:txBody>
          <a:bodyPr wrap="square" lIns="91440" tIns="45720" rIns="91440" bIns="45720">
            <a:spAutoFit/>
          </a:bodyPr>
          <a:lstStyle/>
          <a:p>
            <a:pPr algn="ctr"/>
            <a:r>
              <a:rPr lang="en-US" sz="4400" b="1" cap="none" spc="0" dirty="0">
                <a:ln w="19050">
                  <a:solidFill>
                    <a:schemeClr val="tx1"/>
                  </a:solidFill>
                  <a:prstDash val="solid"/>
                </a:ln>
                <a:solidFill>
                  <a:srgbClr val="FFC000"/>
                </a:solidFill>
                <a:effectLst>
                  <a:outerShdw blurRad="50000" dist="50800" dir="7500000" algn="tl">
                    <a:srgbClr val="000000">
                      <a:shade val="5000"/>
                      <a:alpha val="35000"/>
                    </a:srgbClr>
                  </a:outerShdw>
                </a:effectLst>
              </a:rPr>
              <a:t>THE </a:t>
            </a:r>
            <a:r>
              <a:rPr lang="en-US" sz="44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CHALLENGES</a:t>
            </a:r>
            <a:r>
              <a:rPr lang="en-US" sz="4400" b="1" cap="none" spc="0" dirty="0">
                <a:ln w="19050">
                  <a:solidFill>
                    <a:schemeClr val="tx1"/>
                  </a:solidFill>
                  <a:prstDash val="solid"/>
                </a:ln>
                <a:solidFill>
                  <a:srgbClr val="FFC000"/>
                </a:solidFill>
                <a:effectLst>
                  <a:outerShdw blurRad="50000" dist="50800" dir="7500000" algn="tl">
                    <a:srgbClr val="000000">
                      <a:shade val="5000"/>
                      <a:alpha val="35000"/>
                    </a:srgbClr>
                  </a:outerShdw>
                </a:effectLst>
              </a:rPr>
              <a:t> THAT OLDER PERSONS FACE</a:t>
            </a:r>
          </a:p>
        </p:txBody>
      </p:sp>
      <p:sp>
        <p:nvSpPr>
          <p:cNvPr id="3" name="TextBox 2"/>
          <p:cNvSpPr txBox="1"/>
          <p:nvPr/>
        </p:nvSpPr>
        <p:spPr>
          <a:xfrm>
            <a:off x="457200" y="1752600"/>
            <a:ext cx="8305800" cy="1200329"/>
          </a:xfrm>
          <a:prstGeom prst="rect">
            <a:avLst/>
          </a:prstGeom>
          <a:noFill/>
        </p:spPr>
        <p:txBody>
          <a:bodyPr wrap="square" rtlCol="0">
            <a:spAutoFit/>
          </a:bodyPr>
          <a:lstStyle/>
          <a:p>
            <a:pPr algn="just"/>
            <a:r>
              <a:rPr lang="en-US" sz="2400" b="1" u="sng" dirty="0">
                <a:latin typeface="Arial" pitchFamily="34" charset="0"/>
                <a:cs typeface="Arial" pitchFamily="34" charset="0"/>
              </a:rPr>
              <a:t>SAVINGS BECOME DEPLETED</a:t>
            </a:r>
            <a:r>
              <a:rPr lang="en-US" sz="2400" b="1" dirty="0">
                <a:latin typeface="Arial" pitchFamily="34" charset="0"/>
                <a:cs typeface="Arial" pitchFamily="34" charset="0"/>
              </a:rPr>
              <a:t> – Older persons who do have some money saved have to use it to sustain the family.</a:t>
            </a:r>
          </a:p>
        </p:txBody>
      </p:sp>
      <p:sp>
        <p:nvSpPr>
          <p:cNvPr id="4" name="TextBox 3"/>
          <p:cNvSpPr txBox="1"/>
          <p:nvPr/>
        </p:nvSpPr>
        <p:spPr>
          <a:xfrm>
            <a:off x="533400" y="2971800"/>
            <a:ext cx="8305800" cy="1200329"/>
          </a:xfrm>
          <a:prstGeom prst="rect">
            <a:avLst/>
          </a:prstGeom>
          <a:noFill/>
        </p:spPr>
        <p:txBody>
          <a:bodyPr wrap="square" rtlCol="0">
            <a:spAutoFit/>
          </a:bodyPr>
          <a:lstStyle/>
          <a:p>
            <a:pPr algn="just"/>
            <a:r>
              <a:rPr lang="en-US" sz="2400" b="1" u="sng" dirty="0">
                <a:latin typeface="Arial" pitchFamily="34" charset="0"/>
                <a:cs typeface="Arial" pitchFamily="34" charset="0"/>
              </a:rPr>
              <a:t>SAFETY AND SECURITY</a:t>
            </a:r>
            <a:r>
              <a:rPr lang="en-US" sz="2400" b="1" dirty="0">
                <a:latin typeface="Arial" pitchFamily="34" charset="0"/>
                <a:cs typeface="Arial" pitchFamily="34" charset="0"/>
              </a:rPr>
              <a:t> – Older persons are scared. No vaccine is available and fake news is contributing to the uncertainty.</a:t>
            </a:r>
          </a:p>
        </p:txBody>
      </p:sp>
      <p:sp>
        <p:nvSpPr>
          <p:cNvPr id="5" name="TextBox 4"/>
          <p:cNvSpPr txBox="1"/>
          <p:nvPr/>
        </p:nvSpPr>
        <p:spPr>
          <a:xfrm>
            <a:off x="533400" y="4267200"/>
            <a:ext cx="8305800" cy="1569660"/>
          </a:xfrm>
          <a:prstGeom prst="rect">
            <a:avLst/>
          </a:prstGeom>
          <a:noFill/>
        </p:spPr>
        <p:txBody>
          <a:bodyPr wrap="square" rtlCol="0">
            <a:spAutoFit/>
          </a:bodyPr>
          <a:lstStyle/>
          <a:p>
            <a:pPr algn="just"/>
            <a:r>
              <a:rPr lang="en-US" sz="2400" b="1" u="sng" dirty="0">
                <a:latin typeface="Arial" pitchFamily="34" charset="0"/>
                <a:cs typeface="Arial" pitchFamily="34" charset="0"/>
              </a:rPr>
              <a:t>FOOD SECURITY</a:t>
            </a:r>
            <a:r>
              <a:rPr lang="en-US" sz="2400" b="1" dirty="0">
                <a:latin typeface="Arial" pitchFamily="34" charset="0"/>
                <a:cs typeface="Arial" pitchFamily="34" charset="0"/>
              </a:rPr>
              <a:t> – Exclusion of SASSA beneficiaries as recipients of food parcels placed an even greater burden on the older  persons who have become the only means of household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8305800" cy="1569660"/>
          </a:xfrm>
          <a:prstGeom prst="rect">
            <a:avLst/>
          </a:prstGeom>
          <a:noFill/>
        </p:spPr>
        <p:txBody>
          <a:bodyPr wrap="square" rtlCol="0">
            <a:spAutoFit/>
          </a:bodyPr>
          <a:lstStyle/>
          <a:p>
            <a:pPr algn="just"/>
            <a:r>
              <a:rPr lang="en-US" sz="2400" b="1" dirty="0">
                <a:latin typeface="Arial" pitchFamily="34" charset="0"/>
                <a:cs typeface="Arial" pitchFamily="34" charset="0"/>
              </a:rPr>
              <a:t>It should be noted that some facilities are managing better than others even though the managers interviewed are all from facilities who received financial support from the Department of Social Development.</a:t>
            </a:r>
          </a:p>
        </p:txBody>
      </p:sp>
      <p:sp>
        <p:nvSpPr>
          <p:cNvPr id="3" name="Rectangle 2"/>
          <p:cNvSpPr/>
          <p:nvPr/>
        </p:nvSpPr>
        <p:spPr>
          <a:xfrm>
            <a:off x="381000" y="228600"/>
            <a:ext cx="8305800" cy="954107"/>
          </a:xfrm>
          <a:prstGeom prst="rect">
            <a:avLst/>
          </a:prstGeom>
          <a:noFill/>
        </p:spPr>
        <p:txBody>
          <a:bodyPr wrap="square" lIns="91440" tIns="45720" rIns="91440" bIns="45720">
            <a:spAutoFit/>
          </a:bodyPr>
          <a:lstStyle/>
          <a:p>
            <a:pPr algn="ctr"/>
            <a:r>
              <a:rPr lang="en-US" sz="28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Engagements with a focus group of residential facility managers revealed the following </a:t>
            </a:r>
          </a:p>
        </p:txBody>
      </p:sp>
      <p:sp>
        <p:nvSpPr>
          <p:cNvPr id="4" name="TextBox 3"/>
          <p:cNvSpPr txBox="1"/>
          <p:nvPr/>
        </p:nvSpPr>
        <p:spPr>
          <a:xfrm>
            <a:off x="609600" y="4495800"/>
            <a:ext cx="8153400" cy="1938992"/>
          </a:xfrm>
          <a:prstGeom prst="rect">
            <a:avLst/>
          </a:prstGeom>
          <a:noFill/>
        </p:spPr>
        <p:txBody>
          <a:bodyPr wrap="square" rtlCol="0">
            <a:spAutoFit/>
          </a:bodyPr>
          <a:lstStyle/>
          <a:p>
            <a:pPr algn="just"/>
            <a:r>
              <a:rPr lang="en-US" sz="2400" b="1" dirty="0">
                <a:latin typeface="Arial" pitchFamily="34" charset="0"/>
                <a:cs typeface="Arial" pitchFamily="34" charset="0"/>
              </a:rPr>
              <a:t>The support / assistance from DSD is not sufficient. Although the residential facilities received R15000,00 from DSD for PPE, staff who tested positive for COVID-19 must be replaced and it becomes a challenge due </a:t>
            </a:r>
          </a:p>
          <a:p>
            <a:pPr algn="just"/>
            <a:r>
              <a:rPr lang="en-US" sz="2400" b="1" dirty="0">
                <a:latin typeface="Arial" pitchFamily="34" charset="0"/>
                <a:cs typeface="Arial" pitchFamily="34" charset="0"/>
              </a:rPr>
              <a:t>                    to lack of funds.</a:t>
            </a:r>
          </a:p>
        </p:txBody>
      </p:sp>
      <p:pic>
        <p:nvPicPr>
          <p:cNvPr id="5" name="Picture 4" descr="http://www.sacoin.co.za/img/lay/krugerrand.pn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3124200"/>
            <a:ext cx="1223010" cy="1199515"/>
          </a:xfrm>
          <a:prstGeom prst="rect">
            <a:avLst/>
          </a:prstGeom>
          <a:noFill/>
          <a:ln>
            <a:noFill/>
          </a:ln>
        </p:spPr>
      </p:pic>
      <p:pic>
        <p:nvPicPr>
          <p:cNvPr id="6" name="Picture 5" descr="http://www.sacoin.co.za/img/lay/krugerrand.pn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3124200"/>
            <a:ext cx="1223010" cy="1199515"/>
          </a:xfrm>
          <a:prstGeom prst="rect">
            <a:avLst/>
          </a:prstGeom>
          <a:noFill/>
          <a:ln>
            <a:noFill/>
          </a:ln>
        </p:spPr>
      </p:pic>
      <p:pic>
        <p:nvPicPr>
          <p:cNvPr id="7" name="Picture 6" descr="http://www.sacoin.co.za/img/lay/krugerrand.pn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6934200" y="3048000"/>
            <a:ext cx="1223010" cy="1199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954107"/>
          </a:xfrm>
          <a:prstGeom prst="rect">
            <a:avLst/>
          </a:prstGeom>
          <a:noFill/>
        </p:spPr>
        <p:txBody>
          <a:bodyPr wrap="square" lIns="91440" tIns="45720" rIns="91440" bIns="45720">
            <a:spAutoFit/>
          </a:bodyPr>
          <a:lstStyle/>
          <a:p>
            <a:pPr algn="ctr"/>
            <a:r>
              <a:rPr lang="en-US" sz="2800" b="1" cap="none" spc="0" dirty="0">
                <a:ln w="19050">
                  <a:solidFill>
                    <a:schemeClr val="tx1"/>
                  </a:solidFill>
                  <a:prstDash val="solid"/>
                </a:ln>
                <a:solidFill>
                  <a:srgbClr val="FF0000"/>
                </a:solidFill>
                <a:effectLst>
                  <a:outerShdw blurRad="50000" dist="50800" dir="7500000" algn="tl">
                    <a:srgbClr val="000000">
                      <a:shade val="5000"/>
                      <a:alpha val="35000"/>
                    </a:srgbClr>
                  </a:outerShdw>
                </a:effectLst>
              </a:rPr>
              <a:t>Engagements with a focus group of residential facility managers revealed the following </a:t>
            </a:r>
          </a:p>
        </p:txBody>
      </p:sp>
      <p:sp>
        <p:nvSpPr>
          <p:cNvPr id="3" name="TextBox 2"/>
          <p:cNvSpPr txBox="1"/>
          <p:nvPr/>
        </p:nvSpPr>
        <p:spPr>
          <a:xfrm>
            <a:off x="381000" y="1295400"/>
            <a:ext cx="8305800" cy="1569660"/>
          </a:xfrm>
          <a:prstGeom prst="rect">
            <a:avLst/>
          </a:prstGeom>
          <a:noFill/>
        </p:spPr>
        <p:txBody>
          <a:bodyPr wrap="square" rtlCol="0">
            <a:spAutoFit/>
          </a:bodyPr>
          <a:lstStyle/>
          <a:p>
            <a:pPr algn="just"/>
            <a:r>
              <a:rPr lang="en-US" sz="2400" b="1" u="sng" dirty="0">
                <a:latin typeface="Arial" pitchFamily="34" charset="0"/>
                <a:cs typeface="Arial" pitchFamily="34" charset="0"/>
              </a:rPr>
              <a:t>ISOLATION FACILITIES </a:t>
            </a:r>
            <a:r>
              <a:rPr lang="en-US" sz="2400" b="1" dirty="0">
                <a:latin typeface="Arial" pitchFamily="34" charset="0"/>
                <a:cs typeface="Arial" pitchFamily="34" charset="0"/>
              </a:rPr>
              <a:t>– Not all residential facilities have isolation facilities. And even those who manage to ensure that there are isolation facilities, do not have adequate staff to man them.</a:t>
            </a:r>
          </a:p>
        </p:txBody>
      </p:sp>
      <p:sp>
        <p:nvSpPr>
          <p:cNvPr id="4" name="TextBox 3"/>
          <p:cNvSpPr txBox="1"/>
          <p:nvPr/>
        </p:nvSpPr>
        <p:spPr>
          <a:xfrm>
            <a:off x="381000" y="2895600"/>
            <a:ext cx="8305800" cy="1200329"/>
          </a:xfrm>
          <a:prstGeom prst="rect">
            <a:avLst/>
          </a:prstGeom>
          <a:noFill/>
        </p:spPr>
        <p:txBody>
          <a:bodyPr wrap="square" rtlCol="0">
            <a:spAutoFit/>
          </a:bodyPr>
          <a:lstStyle/>
          <a:p>
            <a:pPr algn="just"/>
            <a:r>
              <a:rPr lang="en-US" sz="2400" b="1" dirty="0">
                <a:latin typeface="Arial" pitchFamily="34" charset="0"/>
                <a:cs typeface="Arial" pitchFamily="34" charset="0"/>
              </a:rPr>
              <a:t>The staff is emotionally, physically and mentally distraught and it affects the well-being of the older persons. </a:t>
            </a:r>
          </a:p>
        </p:txBody>
      </p:sp>
      <p:sp>
        <p:nvSpPr>
          <p:cNvPr id="5" name="TextBox 4"/>
          <p:cNvSpPr txBox="1"/>
          <p:nvPr/>
        </p:nvSpPr>
        <p:spPr>
          <a:xfrm>
            <a:off x="381000" y="5105400"/>
            <a:ext cx="8305800" cy="1569660"/>
          </a:xfrm>
          <a:prstGeom prst="rect">
            <a:avLst/>
          </a:prstGeom>
          <a:noFill/>
        </p:spPr>
        <p:txBody>
          <a:bodyPr wrap="square" rtlCol="0">
            <a:spAutoFit/>
          </a:bodyPr>
          <a:lstStyle/>
          <a:p>
            <a:pPr algn="just"/>
            <a:r>
              <a:rPr lang="en-US" sz="2400" b="1" dirty="0" err="1">
                <a:latin typeface="Arial" pitchFamily="34" charset="0"/>
                <a:cs typeface="Arial" pitchFamily="34" charset="0"/>
              </a:rPr>
              <a:t>Carers</a:t>
            </a:r>
            <a:r>
              <a:rPr lang="en-US" sz="2400" b="1" dirty="0">
                <a:latin typeface="Arial" pitchFamily="34" charset="0"/>
                <a:cs typeface="Arial" pitchFamily="34" charset="0"/>
              </a:rPr>
              <a:t> are trained to perform certain duties and when </a:t>
            </a:r>
          </a:p>
          <a:p>
            <a:pPr algn="just"/>
            <a:r>
              <a:rPr lang="en-US" sz="2400" b="1" dirty="0">
                <a:latin typeface="Arial" pitchFamily="34" charset="0"/>
                <a:cs typeface="Arial" pitchFamily="34" charset="0"/>
              </a:rPr>
              <a:t>      older persons test positive it is expected of them  </a:t>
            </a:r>
          </a:p>
          <a:p>
            <a:pPr algn="just"/>
            <a:r>
              <a:rPr lang="en-US" sz="2400" b="1" dirty="0">
                <a:latin typeface="Arial" pitchFamily="34" charset="0"/>
                <a:cs typeface="Arial" pitchFamily="34" charset="0"/>
              </a:rPr>
              <a:t>                    to do duties outside their job description </a:t>
            </a:r>
          </a:p>
          <a:p>
            <a:pPr algn="just"/>
            <a:r>
              <a:rPr lang="en-US" sz="2400" b="1" dirty="0">
                <a:latin typeface="Arial" pitchFamily="34" charset="0"/>
                <a:cs typeface="Arial" pitchFamily="34" charset="0"/>
              </a:rPr>
              <a:t>                                   which is not fair.</a:t>
            </a:r>
          </a:p>
        </p:txBody>
      </p:sp>
      <p:pic>
        <p:nvPicPr>
          <p:cNvPr id="19458" name="Picture 2" descr="https://media.istockphoto.com/photos/smiling-female-doctor-kneeling-by-disabled-senior-man-sitting-on-picture-id820258178"/>
          <p:cNvPicPr>
            <a:picLocks noChangeAspect="1" noChangeArrowheads="1"/>
          </p:cNvPicPr>
          <p:nvPr/>
        </p:nvPicPr>
        <p:blipFill>
          <a:blip r:embed="rId2" cstate="print"/>
          <a:srcRect r="39531" b="43701"/>
          <a:stretch>
            <a:fillRect/>
          </a:stretch>
        </p:blipFill>
        <p:spPr bwMode="auto">
          <a:xfrm>
            <a:off x="2057400" y="3657600"/>
            <a:ext cx="2209800" cy="1371600"/>
          </a:xfrm>
          <a:prstGeom prst="rect">
            <a:avLst/>
          </a:prstGeom>
          <a:noFill/>
        </p:spPr>
      </p:pic>
      <p:pic>
        <p:nvPicPr>
          <p:cNvPr id="19460" name="Picture 4" descr="https://media.istockphoto.com/photos/health-visitor-using-digital-tablet-and-talking-to-a-senior-man-home-picture-id1218228309"/>
          <p:cNvPicPr>
            <a:picLocks noChangeAspect="1" noChangeArrowheads="1"/>
          </p:cNvPicPr>
          <p:nvPr/>
        </p:nvPicPr>
        <p:blipFill>
          <a:blip r:embed="rId3" cstate="print"/>
          <a:srcRect l="26008" t="23816" r="13308" b="19892"/>
          <a:stretch>
            <a:fillRect/>
          </a:stretch>
        </p:blipFill>
        <p:spPr bwMode="auto">
          <a:xfrm>
            <a:off x="5638800" y="3733800"/>
            <a:ext cx="2256692" cy="139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428</TotalTime>
  <Words>1420</Words>
  <Application>Microsoft Office PowerPoint</Application>
  <PresentationFormat>On-screen Show (4:3)</PresentationFormat>
  <Paragraphs>102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Vergil Groepe</dc:creator>
  <cp:lastModifiedBy>USER</cp:lastModifiedBy>
  <cp:revision>112</cp:revision>
  <dcterms:created xsi:type="dcterms:W3CDTF">2020-08-10T11:35:47Z</dcterms:created>
  <dcterms:modified xsi:type="dcterms:W3CDTF">2020-08-17T12:34:51Z</dcterms:modified>
</cp:coreProperties>
</file>