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ags/tag50.xml" ContentType="application/vnd.openxmlformats-officedocument.presentationml.tags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charts/chart6.xml" ContentType="application/vnd.openxmlformats-officedocument.drawingml.char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charts/colors4.xml" ContentType="application/vnd.ms-office.chartcolorstyl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261" r:id="rId2"/>
    <p:sldId id="477" r:id="rId3"/>
    <p:sldId id="470" r:id="rId4"/>
    <p:sldId id="474" r:id="rId5"/>
    <p:sldId id="480" r:id="rId6"/>
    <p:sldId id="478" r:id="rId7"/>
    <p:sldId id="484" r:id="rId8"/>
    <p:sldId id="481" r:id="rId9"/>
    <p:sldId id="479" r:id="rId10"/>
    <p:sldId id="482" r:id="rId11"/>
    <p:sldId id="483" r:id="rId12"/>
    <p:sldId id="486" r:id="rId13"/>
    <p:sldId id="445" r:id="rId14"/>
  </p:sldIdLst>
  <p:sldSz cx="9144000" cy="6858000" type="screen4x3"/>
  <p:notesSz cx="6797675" cy="9928225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A580B30-A26D-41AF-B749-9F0692B1D8A7}">
          <p14:sldIdLst>
            <p14:sldId id="261"/>
            <p14:sldId id="477"/>
            <p14:sldId id="470"/>
            <p14:sldId id="474"/>
            <p14:sldId id="480"/>
            <p14:sldId id="478"/>
            <p14:sldId id="484"/>
            <p14:sldId id="481"/>
            <p14:sldId id="479"/>
            <p14:sldId id="482"/>
            <p14:sldId id="483"/>
            <p14:sldId id="486"/>
            <p14:sldId id="44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2024" userDrawn="1">
          <p15:clr>
            <a:srgbClr val="A4A3A4"/>
          </p15:clr>
        </p15:guide>
        <p15:guide id="3" pos="5602">
          <p15:clr>
            <a:srgbClr val="A4A3A4"/>
          </p15:clr>
        </p15:guide>
        <p15:guide id="4" pos="24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 Cooper" initials="CC" lastIdx="3" clrIdx="0"/>
  <p:cmAuthor id="1" name="Ncebakazi Dingwayo" initials="N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29B"/>
    <a:srgbClr val="B512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3838"/>
        <p:guide orient="horz" pos="2024"/>
        <p:guide pos="5602"/>
        <p:guide pos="2426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7746"/>
    </p:cViewPr>
  </p:sorterViewPr>
  <p:notesViewPr>
    <p:cSldViewPr>
      <p:cViewPr varScale="1">
        <p:scale>
          <a:sx n="69" d="100"/>
          <a:sy n="69" d="100"/>
        </p:scale>
        <p:origin x="-3456" y="-10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C0880917\Documents\202021\Performance\F&amp;L\PAC\Book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C0880917\Documents\202021\Performance\F&amp;L\PAC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>
                <a:solidFill>
                  <a:schemeClr val="tx1"/>
                </a:solidFill>
              </a:rPr>
              <a:t>7 Disciplinary Recommendations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45353518067884929"/>
          <c:y val="0.10918361501499833"/>
          <c:w val="0.51517349326777317"/>
          <c:h val="0.86050291287079228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app!$A$2:$A$3</c:f>
              <c:strCache>
                <c:ptCount val="2"/>
                <c:pt idx="0">
                  <c:v>Recommendations implemented</c:v>
                </c:pt>
                <c:pt idx="1">
                  <c:v>Recommendations not implementable</c:v>
                </c:pt>
              </c:strCache>
            </c:strRef>
          </c:cat>
          <c:val>
            <c:numRef>
              <c:f>app!$B$2:$B$3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04-4AB2-81C6-140B6346573C}"/>
            </c:ext>
          </c:extLst>
        </c:ser>
        <c:dLbls/>
        <c:gapWidth val="100"/>
        <c:axId val="62413440"/>
        <c:axId val="62427520"/>
      </c:barChart>
      <c:catAx>
        <c:axId val="624134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2427520"/>
        <c:crosses val="autoZero"/>
        <c:auto val="1"/>
        <c:lblAlgn val="ctr"/>
        <c:lblOffset val="100"/>
      </c:catAx>
      <c:valAx>
        <c:axId val="624275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241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>
                <a:solidFill>
                  <a:schemeClr val="tx1"/>
                </a:solidFill>
              </a:rPr>
              <a:t>15 Control/Other Recommendations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app!$A$7:$A$8</c:f>
              <c:strCache>
                <c:ptCount val="2"/>
                <c:pt idx="0">
                  <c:v>Recommendations implemented</c:v>
                </c:pt>
                <c:pt idx="1">
                  <c:v>Recommendations not implemented</c:v>
                </c:pt>
              </c:strCache>
            </c:strRef>
          </c:cat>
          <c:val>
            <c:numRef>
              <c:f>app!$B$7:$B$8</c:f>
              <c:numCache>
                <c:formatCode>General</c:formatCode>
                <c:ptCount val="2"/>
                <c:pt idx="0">
                  <c:v>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B-47A8-A66C-79DBD48C3775}"/>
            </c:ext>
          </c:extLst>
        </c:ser>
        <c:dLbls/>
        <c:gapWidth val="100"/>
        <c:axId val="65490944"/>
        <c:axId val="65492480"/>
      </c:barChart>
      <c:catAx>
        <c:axId val="654909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5492480"/>
        <c:crosses val="autoZero"/>
        <c:auto val="1"/>
        <c:lblAlgn val="ctr"/>
        <c:lblOffset val="100"/>
      </c:catAx>
      <c:valAx>
        <c:axId val="65492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549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/>
              <a:t> Disciplinary Recommendations (3 - Not Implementable )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2234377118138763"/>
          <c:y val="0.14260717063183456"/>
          <c:w val="0.66794782740755632"/>
          <c:h val="0.85739282936816552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discipl!$A$7:$A$8</c:f>
              <c:strCache>
                <c:ptCount val="2"/>
                <c:pt idx="0">
                  <c:v>Retired/resigned</c:v>
                </c:pt>
                <c:pt idx="1">
                  <c:v>Insufficient evidence to charge</c:v>
                </c:pt>
              </c:strCache>
            </c:strRef>
          </c:cat>
          <c:val>
            <c:numRef>
              <c:f>discipl!$B$7:$B$8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F5-4F28-9985-A11AA489A629}"/>
            </c:ext>
          </c:extLst>
        </c:ser>
        <c:dLbls/>
        <c:gapWidth val="100"/>
        <c:axId val="65525248"/>
        <c:axId val="65526784"/>
      </c:barChart>
      <c:catAx>
        <c:axId val="655252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5526784"/>
        <c:crosses val="autoZero"/>
        <c:auto val="1"/>
        <c:lblAlgn val="ctr"/>
        <c:lblOffset val="100"/>
      </c:catAx>
      <c:valAx>
        <c:axId val="65526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552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/>
              <a:t> Control/other Recommendations (10 - finalised/in progress) </a:t>
            </a:r>
          </a:p>
        </c:rich>
      </c:tx>
      <c:layout>
        <c:manualLayout>
          <c:xMode val="edge"/>
          <c:yMode val="edge"/>
          <c:x val="0.1471827662712944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control!$A$7:$A$8</c:f>
              <c:strCache>
                <c:ptCount val="2"/>
                <c:pt idx="0">
                  <c:v>In Progress</c:v>
                </c:pt>
                <c:pt idx="1">
                  <c:v>Implemented/Finalised</c:v>
                </c:pt>
              </c:strCache>
            </c:strRef>
          </c:cat>
          <c:val>
            <c:numRef>
              <c:f>control!$B$7:$B$8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14-4840-A8A9-D39322D10125}"/>
            </c:ext>
          </c:extLst>
        </c:ser>
        <c:dLbls/>
        <c:gapWidth val="100"/>
        <c:axId val="65575936"/>
        <c:axId val="65590016"/>
      </c:barChart>
      <c:catAx>
        <c:axId val="655759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5590016"/>
        <c:crosses val="autoZero"/>
        <c:auto val="1"/>
        <c:lblAlgn val="ctr"/>
        <c:lblOffset val="100"/>
      </c:catAx>
      <c:valAx>
        <c:axId val="655900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557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/>
              <a:t> Control/other Recommendations (4 - in progress) 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35589101210976565"/>
          <c:y val="0.12940280298073878"/>
          <c:w val="0.63183981973017511"/>
          <c:h val="0.83467011895797583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'control WIP'!$A$9:$A$11</c:f>
              <c:strCache>
                <c:ptCount val="3"/>
                <c:pt idx="0">
                  <c:v>Requires further consultation</c:v>
                </c:pt>
                <c:pt idx="1">
                  <c:v>Partially implemented - Records with school's auditors/COVID-19</c:v>
                </c:pt>
                <c:pt idx="2">
                  <c:v>District report in finalised stage</c:v>
                </c:pt>
              </c:strCache>
            </c:strRef>
          </c:cat>
          <c:val>
            <c:numRef>
              <c:f>'control WIP'!$B$9:$B$11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6D-4112-BCA5-2369346E37D3}"/>
            </c:ext>
          </c:extLst>
        </c:ser>
        <c:dLbls/>
        <c:gapWidth val="100"/>
        <c:axId val="65610496"/>
        <c:axId val="65612032"/>
      </c:barChart>
      <c:catAx>
        <c:axId val="656104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5612032"/>
        <c:crosses val="autoZero"/>
        <c:auto val="1"/>
        <c:lblAlgn val="ctr"/>
        <c:lblOffset val="100"/>
      </c:catAx>
      <c:valAx>
        <c:axId val="656120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561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ZA" dirty="0"/>
              <a:t>Control/other Recommendations (6 - finalised) 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48856929002190641"/>
          <c:y val="0.12259212913964726"/>
          <c:w val="0.51143070997809359"/>
          <c:h val="0.8433716916443984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50000">
                  <a:schemeClr val="bg2">
                    <a:lumMod val="75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'control WIP (2)'!$A$9:$A$11</c:f>
              <c:strCache>
                <c:ptCount val="3"/>
                <c:pt idx="0">
                  <c:v>Finance Policy updated/SGB appointments in writing/Procurement Committee established</c:v>
                </c:pt>
                <c:pt idx="1">
                  <c:v>Disciplinary process completed</c:v>
                </c:pt>
                <c:pt idx="2">
                  <c:v>District MOA with schools updated</c:v>
                </c:pt>
              </c:strCache>
            </c:strRef>
          </c:cat>
          <c:val>
            <c:numRef>
              <c:f>'control WIP (2)'!$B$9:$B$11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AA-4B6C-B2CF-3B61E893DC30}"/>
            </c:ext>
          </c:extLst>
        </c:ser>
        <c:dLbls/>
        <c:gapWidth val="100"/>
        <c:axId val="66717952"/>
        <c:axId val="66732032"/>
      </c:barChart>
      <c:catAx>
        <c:axId val="667179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6732032"/>
        <c:crosses val="autoZero"/>
        <c:auto val="1"/>
        <c:lblAlgn val="ctr"/>
        <c:lblOffset val="100"/>
      </c:catAx>
      <c:valAx>
        <c:axId val="667320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6671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DB798F-874A-4417-AD8D-5BB3B3DDFB0D}" type="datetimeFigureOut">
              <a:rPr lang="en-GB"/>
              <a:pPr>
                <a:defRPr/>
              </a:pPr>
              <a:t>17/08/2020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C7F255F-E2C4-443A-9ADD-97FFA469673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2836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37DD0E-B917-4303-B309-8E2F3802C424}" type="datetimeFigureOut">
              <a:rPr lang="en-ZA"/>
              <a:pPr>
                <a:defRPr/>
              </a:pPr>
              <a:t>2020/08/17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CC6616F-90D8-4B9F-A36F-E39B2B507F15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129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86038"/>
            <a:ext cx="9144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Conny\Desktop\WCG\WCG - Logo\PNG\Logos blue\Education\WCG - Logo - Education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013" y="382588"/>
            <a:ext cx="563562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tIns="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tIns="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2"/>
          </p:nvPr>
        </p:nvSpPr>
        <p:spPr>
          <a:xfrm>
            <a:off x="7164388" y="5397500"/>
            <a:ext cx="1511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2053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9319-5C03-4001-BF9B-914A09620CD7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9377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78C4-BA06-408C-B82C-CF4BC061D435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370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EDA6-864F-47A1-BD67-F321482DF700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329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E8732-5A52-4836-98EC-7A2137685BFE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0950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" y="5516563"/>
            <a:ext cx="90868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5" descr="C:\Users\Conny\Desktop\WCG\WCG - Logo\PNG\Logos blue\Education\WCG - Logo - Education - Blu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113" y="6165850"/>
            <a:ext cx="11080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47413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534B-B424-4BD7-B6C8-A83051DE5CCB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345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9651-1581-4229-A1B2-3430FF2E7607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47735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BEDF-F769-49F9-8F0E-F01D4F62884A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4000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5E33-14DD-4BF1-B184-7F8FB2123BB7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249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2A6A-E4C0-42AB-98F9-5F3D605C2252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9104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7DD0-BCC6-4865-AE3B-EB013A2828DD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43271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E094C-A772-4881-8BC8-64D3134B85DE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056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7A53-5415-4353-97E3-97590CDE451C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8118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5FDE-1011-469C-B681-4240A85F9B30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30117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2835275" y="3497263"/>
            <a:ext cx="401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0" rIns="36000" bIns="72000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 typeface="Arial" charset="0"/>
              <a:buNone/>
              <a:defRPr/>
            </a:pPr>
            <a:r>
              <a:rPr lang="en-GB" altLang="en-US" sz="1100" b="1" dirty="0">
                <a:solidFill>
                  <a:schemeClr val="tx2"/>
                </a:solidFill>
              </a:rPr>
              <a:t>Tel:</a:t>
            </a: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4779963" y="3497263"/>
            <a:ext cx="403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0" rIns="36000" bIns="72000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 typeface="Arial" charset="0"/>
              <a:buNone/>
              <a:defRPr/>
            </a:pPr>
            <a:r>
              <a:rPr lang="en-GB" altLang="en-US" sz="1100" b="1" dirty="0">
                <a:solidFill>
                  <a:schemeClr val="tx2"/>
                </a:solidFill>
              </a:rPr>
              <a:t>Fax: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2835275" y="4043363"/>
            <a:ext cx="3733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72000" rIns="36000" bIns="72000"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 typeface="Arial" charset="0"/>
              <a:buNone/>
              <a:defRPr/>
            </a:pPr>
            <a:r>
              <a:rPr lang="en-GB" altLang="en-US" sz="1100" b="1" dirty="0">
                <a:solidFill>
                  <a:schemeClr val="tx2"/>
                </a:solidFill>
              </a:rPr>
              <a:t>www.westerncape.gov.za</a:t>
            </a:r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295275" y="565150"/>
            <a:ext cx="24050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Contact Us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Conny\Desktop\WCG\WCG - Logo\PNG\Logos blue\Education\WCG - Logo - Education - Tagline - Blu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882775"/>
            <a:ext cx="25796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7710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763713" y="3860800"/>
            <a:ext cx="7200900" cy="1084263"/>
          </a:xfrm>
          <a:prstGeom prst="rect">
            <a:avLst/>
          </a:prstGeom>
        </p:spPr>
        <p:txBody>
          <a:bodyPr wrap="none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2400"/>
              </a:spcAft>
              <a:defRPr/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2421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5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EEF0-8903-4C1A-87BF-7186BAFE64A8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0782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704D-38B3-4968-8227-3BBC05A70C2E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991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3E17-FFB0-4D81-9324-50F72FD043F3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474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B1A4-7D52-4DD3-9899-66B6B3D47F59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8102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6DC2-076F-41CD-B65C-A4947F2606A6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6736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0C13-075F-40DF-8F11-7E7B834307D2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1257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7803-E187-4588-BD03-707035F818D9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093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 hidden="1"/>
          <p:cNvGraphicFramePr>
            <a:graphicFrameLocks noChangeAspect="1"/>
          </p:cNvGraphicFramePr>
          <p:nvPr>
            <p:custDataLst>
              <p:tags r:id="rId27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48" name="think-cell Slide" r:id="rId34" imgW="360" imgH="360" progId="">
              <p:embed/>
            </p:oleObj>
          </a:graphicData>
        </a:graphic>
      </p:graphicFrame>
      <p:pic>
        <p:nvPicPr>
          <p:cNvPr id="1027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39775"/>
            <a:ext cx="9144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 bwMode="auto">
          <a:xfrm>
            <a:off x="295275" y="180975"/>
            <a:ext cx="8597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 bwMode="auto">
          <a:xfrm>
            <a:off x="295275" y="1196975"/>
            <a:ext cx="8597900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First Text Level</a:t>
            </a:r>
          </a:p>
          <a:p>
            <a:pPr lvl="1"/>
            <a:r>
              <a:rPr lang="en-US" altLang="en-US"/>
              <a:t>Second</a:t>
            </a:r>
          </a:p>
          <a:p>
            <a:pPr lvl="2"/>
            <a:r>
              <a:rPr lang="en-US" altLang="en-US"/>
              <a:t>Third</a:t>
            </a:r>
          </a:p>
          <a:p>
            <a:pPr lvl="3"/>
            <a:r>
              <a:rPr lang="en-US" altLang="en-US"/>
              <a:t>Fourth</a:t>
            </a:r>
          </a:p>
          <a:p>
            <a:pPr lvl="4"/>
            <a:r>
              <a:rPr lang="en-US" altLang="en-US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825" y="6467475"/>
            <a:ext cx="514350" cy="231775"/>
          </a:xfrm>
          <a:prstGeom prst="rect">
            <a:avLst/>
          </a:prstGeom>
        </p:spPr>
        <p:txBody>
          <a:bodyPr vert="horz" wrap="square" lIns="72000" tIns="7200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fld id="{51B0DB2F-30C0-4DBC-80D7-0D22195BF29A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363" y="6467475"/>
            <a:ext cx="4138612" cy="231775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  <p:sp>
        <p:nvSpPr>
          <p:cNvPr id="1032" name="Rectangle 6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2060575" y="6467475"/>
            <a:ext cx="19446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0" bIns="0" anchor="b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 dirty="0">
                <a:solidFill>
                  <a:srgbClr val="998F86"/>
                </a:solidFill>
              </a:rPr>
              <a:t>© Western Cape Government 2012  |</a:t>
            </a:r>
            <a:endParaRPr lang="en-GB" altLang="en-US" sz="800" dirty="0">
              <a:solidFill>
                <a:srgbClr val="998F86"/>
              </a:solidFill>
            </a:endParaRPr>
          </a:p>
        </p:txBody>
      </p:sp>
      <p:pic>
        <p:nvPicPr>
          <p:cNvPr id="1033" name="Picture 115" descr="C:\Users\Conny\Desktop\WCG\WCG - Logo\PNG\Logos blue\Education\WCG - Logo - Education - Blue.png"/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113" y="6165850"/>
            <a:ext cx="11080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56" r:id="rId2"/>
    <p:sldLayoutId id="2147484657" r:id="rId3"/>
    <p:sldLayoutId id="2147484658" r:id="rId4"/>
    <p:sldLayoutId id="2147484659" r:id="rId5"/>
    <p:sldLayoutId id="2147484660" r:id="rId6"/>
    <p:sldLayoutId id="2147484661" r:id="rId7"/>
    <p:sldLayoutId id="2147484662" r:id="rId8"/>
    <p:sldLayoutId id="2147484663" r:id="rId9"/>
    <p:sldLayoutId id="2147484664" r:id="rId10"/>
    <p:sldLayoutId id="2147484665" r:id="rId11"/>
    <p:sldLayoutId id="2147484666" r:id="rId12"/>
    <p:sldLayoutId id="2147484667" r:id="rId13"/>
    <p:sldLayoutId id="2147484677" r:id="rId14"/>
    <p:sldLayoutId id="2147484668" r:id="rId15"/>
    <p:sldLayoutId id="2147484669" r:id="rId16"/>
    <p:sldLayoutId id="2147484670" r:id="rId17"/>
    <p:sldLayoutId id="2147484671" r:id="rId18"/>
    <p:sldLayoutId id="2147484672" r:id="rId19"/>
    <p:sldLayoutId id="2147484673" r:id="rId20"/>
    <p:sldLayoutId id="2147484674" r:id="rId21"/>
    <p:sldLayoutId id="2147484675" r:id="rId22"/>
    <p:sldLayoutId id="2147484678" r:id="rId23"/>
    <p:sldLayoutId id="2147484679" r:id="rId2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79388" indent="-179388" algn="l" rtl="0" eaLnBrk="0" fontAlgn="base" hangingPunct="0">
        <a:spcBef>
          <a:spcPts val="300"/>
        </a:spcBef>
        <a:spcAft>
          <a:spcPct val="0"/>
        </a:spcAft>
        <a:buClr>
          <a:srgbClr val="002060"/>
        </a:buClr>
        <a:buBlip>
          <a:blip r:embed="rId37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58775" indent="-179388" algn="l" rtl="0" eaLnBrk="0" fontAlgn="base" hangingPunct="0">
        <a:spcBef>
          <a:spcPts val="300"/>
        </a:spcBef>
        <a:spcAft>
          <a:spcPct val="0"/>
        </a:spcAft>
        <a:buClr>
          <a:srgbClr val="998F86"/>
        </a:buClr>
        <a:buFont typeface="Arial" charset="0"/>
        <a:buChar char="•"/>
        <a:defRPr lang="en-US" sz="1600" kern="1200" dirty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39750" indent="-179388" algn="l" rtl="0" eaLnBrk="0" fontAlgn="base" hangingPunct="0">
        <a:spcBef>
          <a:spcPts val="300"/>
        </a:spcBef>
        <a:spcAft>
          <a:spcPct val="0"/>
        </a:spcAft>
        <a:buClr>
          <a:srgbClr val="998F86"/>
        </a:buClr>
        <a:buFont typeface="Arial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798638" indent="-1798638" algn="l" rtl="0" eaLnBrk="0" fontAlgn="base" hangingPunct="0">
        <a:spcBef>
          <a:spcPts val="300"/>
        </a:spcBef>
        <a:spcAft>
          <a:spcPct val="0"/>
        </a:spcAft>
        <a:buFont typeface="Arial" charset="0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07505" y="3068960"/>
            <a:ext cx="8568184" cy="3312368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defRPr/>
            </a:pPr>
            <a:r>
              <a:rPr lang="en-GB" altLang="en-US" sz="6500" b="1" dirty="0"/>
              <a:t>Western Cape Education Department</a:t>
            </a:r>
          </a:p>
          <a:p>
            <a:pPr eaLnBrk="1" hangingPunct="1">
              <a:defRPr/>
            </a:pPr>
            <a:endParaRPr lang="en-GB" altLang="en-US" sz="7000" dirty="0"/>
          </a:p>
          <a:p>
            <a:pPr eaLnBrk="1" hangingPunct="1">
              <a:defRPr/>
            </a:pPr>
            <a:r>
              <a:rPr lang="en-GB" altLang="en-US" sz="6500" dirty="0"/>
              <a:t>PFS Recommendations </a:t>
            </a:r>
            <a:r>
              <a:rPr lang="en-GB" altLang="en-US" sz="4000" dirty="0"/>
              <a:t>(Q1 &amp; Q2 2019/20)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r>
              <a:rPr lang="en-GB" altLang="en-US" sz="4400" dirty="0"/>
              <a:t>SCOPA FEEDBACK</a:t>
            </a:r>
          </a:p>
          <a:p>
            <a:pPr eaLnBrk="1" hangingPunct="1">
              <a:defRPr/>
            </a:pPr>
            <a:r>
              <a:rPr lang="en-GB" altLang="en-US" sz="4000" dirty="0"/>
              <a:t>14 August 2020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80974"/>
            <a:ext cx="8893175" cy="6411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altLang="en-US" sz="3200" dirty="0"/>
              <a:t>Control/other recommendations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6FF6AF13-6699-4B50-8C51-23D2DC7B9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9567488"/>
              </p:ext>
            </p:extLst>
          </p:nvPr>
        </p:nvGraphicFramePr>
        <p:xfrm>
          <a:off x="323528" y="1196752"/>
          <a:ext cx="72728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478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80974"/>
            <a:ext cx="8893175" cy="6411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altLang="en-US" sz="3200" dirty="0"/>
              <a:t>In Progress - </a:t>
            </a:r>
            <a:r>
              <a:rPr lang="en-GB" altLang="en-US" sz="2800" dirty="0"/>
              <a:t>Control/other recommendations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B01A2F10-C3CA-4D39-A8EE-C2E94EC69F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6727623"/>
              </p:ext>
            </p:extLst>
          </p:nvPr>
        </p:nvGraphicFramePr>
        <p:xfrm>
          <a:off x="251520" y="1196752"/>
          <a:ext cx="82809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491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80974"/>
            <a:ext cx="8893175" cy="6411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altLang="en-US" sz="3200" dirty="0"/>
              <a:t>Finalised - </a:t>
            </a:r>
            <a:r>
              <a:rPr lang="en-GB" altLang="en-US" sz="2800" dirty="0"/>
              <a:t>Control/other recommendations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3AF8F2A8-FD84-477E-8D9A-44323BF7AF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0784146"/>
              </p:ext>
            </p:extLst>
          </p:nvPr>
        </p:nvGraphicFramePr>
        <p:xfrm>
          <a:off x="179512" y="1124744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5607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ZA" altLang="en-US" sz="3600" dirty="0"/>
              <a:t>Purpose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3375" y="1155588"/>
            <a:ext cx="8597205" cy="4896073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ct val="0"/>
              </a:spcBef>
              <a:tabLst>
                <a:tab pos="342900" algn="l"/>
              </a:tabLst>
            </a:pPr>
            <a:r>
              <a:rPr lang="en-GB" altLang="en-US" sz="2800" b="0" dirty="0"/>
              <a:t>Feedback on the recommendations that was      presented by Provincial Forensic Services on 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tabLst>
                <a:tab pos="342900" algn="l"/>
              </a:tabLst>
            </a:pPr>
            <a:r>
              <a:rPr lang="en-GB" altLang="en-US" sz="2800" dirty="0"/>
              <a:t>08 May 2020</a:t>
            </a:r>
            <a:r>
              <a:rPr lang="en-GB" altLang="en-US" sz="2800" b="0" dirty="0"/>
              <a:t>.</a:t>
            </a:r>
          </a:p>
          <a:p>
            <a:pPr algn="just">
              <a:lnSpc>
                <a:spcPct val="200000"/>
              </a:lnSpc>
              <a:spcBef>
                <a:spcPct val="0"/>
              </a:spcBef>
            </a:pPr>
            <a:endParaRPr lang="en-GB" altLang="en-US" sz="24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/>
              <a:t>Directorate: Internal Control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ZA" altLang="en-US" sz="3600" dirty="0"/>
              <a:t>Contents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B0839671-B878-447E-80F0-A7502F46A5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800" dirty="0"/>
              <a:t>PFS status report  on recommendations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400" b="0" dirty="0"/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800" dirty="0"/>
              <a:t>WCED status report on outstanding recommendations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</a:pPr>
            <a:endParaRPr lang="en-GB" altLang="en-US" sz="2400" b="0" dirty="0"/>
          </a:p>
          <a:p>
            <a:pPr marL="685800"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2000" b="0" dirty="0"/>
              <a:t>Disciplinary recommendations (3 – not implementable)</a:t>
            </a:r>
          </a:p>
          <a:p>
            <a:pPr marL="685800"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2000" b="0" dirty="0"/>
              <a:t>Control/other recommendations (10 – not implemented)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400" b="0" dirty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GB" altLang="en-US" sz="24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>
            <a:extLst>
              <a:ext uri="{FF2B5EF4-FFF2-40B4-BE49-F238E27FC236}">
                <a16:creationId xmlns="" xmlns:a16="http://schemas.microsoft.com/office/drawing/2014/main" id="{EFE5FB1B-C311-4410-9869-F4225E2CF3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GB" altLang="en-US" b="1" dirty="0"/>
              <a:t>PFS status report on recommendations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000" dirty="0"/>
              <a:t>PFS status report on recommendations</a:t>
            </a:r>
            <a:endParaRPr lang="en-ZA" altLang="en-US" sz="3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F98C518C-6260-4FDD-8C9D-4A348B41CB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7524547"/>
              </p:ext>
            </p:extLst>
          </p:nvPr>
        </p:nvGraphicFramePr>
        <p:xfrm>
          <a:off x="107504" y="1196752"/>
          <a:ext cx="44644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2E7AA36C-CC69-49A1-B3A1-28CB442324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11100341"/>
              </p:ext>
            </p:extLst>
          </p:nvPr>
        </p:nvGraphicFramePr>
        <p:xfrm>
          <a:off x="4702244" y="1187634"/>
          <a:ext cx="4190931" cy="461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187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>
            <a:extLst>
              <a:ext uri="{FF2B5EF4-FFF2-40B4-BE49-F238E27FC236}">
                <a16:creationId xmlns="" xmlns:a16="http://schemas.microsoft.com/office/drawing/2014/main" id="{EFE5FB1B-C311-4410-9869-F4225E2CF3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2276475"/>
            <a:ext cx="9144000" cy="9366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GB" altLang="en-US" b="1" dirty="0"/>
              <a:t>WCED status report on outstanding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34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>
            <a:extLst>
              <a:ext uri="{FF2B5EF4-FFF2-40B4-BE49-F238E27FC236}">
                <a16:creationId xmlns="" xmlns:a16="http://schemas.microsoft.com/office/drawing/2014/main" id="{EFE5FB1B-C311-4410-9869-F4225E2CF3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2276475"/>
            <a:ext cx="9144000" cy="9366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GB" altLang="en-US" b="1" dirty="0"/>
              <a:t>Disciplinary recommendations                              (3 - not implementable)</a:t>
            </a:r>
          </a:p>
        </p:txBody>
      </p:sp>
    </p:spTree>
    <p:extLst>
      <p:ext uri="{BB962C8B-B14F-4D97-AF65-F5344CB8AC3E}">
        <p14:creationId xmlns:p14="http://schemas.microsoft.com/office/powerpoint/2010/main" xmlns="" val="312044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80974"/>
            <a:ext cx="8893175" cy="6411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altLang="en-US" sz="3000" dirty="0"/>
              <a:t>Disciplinary recommendations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ZA" dirty="0">
                <a:latin typeface="Century Gothic" panose="020B0502020202020204" pitchFamily="34" charset="0"/>
              </a:rPr>
              <a:t>Directorate: Internal Control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68646038-7A35-471B-9D2B-FE4EAF1A3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62689100"/>
              </p:ext>
            </p:extLst>
          </p:nvPr>
        </p:nvGraphicFramePr>
        <p:xfrm>
          <a:off x="251520" y="1124744"/>
          <a:ext cx="784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01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>
            <a:extLst>
              <a:ext uri="{FF2B5EF4-FFF2-40B4-BE49-F238E27FC236}">
                <a16:creationId xmlns="" xmlns:a16="http://schemas.microsoft.com/office/drawing/2014/main" id="{EFE5FB1B-C311-4410-9869-F4225E2CF3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n-GB" altLang="en-US" b="1" dirty="0"/>
              <a:t>Control/other recommendations                     (10 -not implemented)</a:t>
            </a:r>
          </a:p>
        </p:txBody>
      </p:sp>
    </p:spTree>
    <p:extLst>
      <p:ext uri="{BB962C8B-B14F-4D97-AF65-F5344CB8AC3E}">
        <p14:creationId xmlns:p14="http://schemas.microsoft.com/office/powerpoint/2010/main" xmlns="" val="2420349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kJ3336T6YgZk/cI8w9uaOjq0U9ClCs3JL7SR8Cw7xfnMAIrqkDe+S8lQQVZa+QWUiWwOT/0uBYbTHQeye2F7nAEPpOtap4G70Ljf1BYACEV1QJzIo1YKe5jBqBlwQ+c2pKvjyd8cugW3VXW6wh4OXdZa8WtK5x5UKfgqXrrdkfY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heme/theme1.xml><?xml version="1.0" encoding="utf-8"?>
<a:theme xmlns:a="http://schemas.openxmlformats.org/drawingml/2006/main" name="WCG-PPT Master-121022-amc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175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WCG-PPT Master-121022-amc</vt:lpstr>
      <vt:lpstr>think-cell Slide</vt:lpstr>
      <vt:lpstr>Slide 1</vt:lpstr>
      <vt:lpstr>Purpose </vt:lpstr>
      <vt:lpstr>Contents </vt:lpstr>
      <vt:lpstr>Slide 4</vt:lpstr>
      <vt:lpstr>PFS status report on recommendations</vt:lpstr>
      <vt:lpstr>Slide 6</vt:lpstr>
      <vt:lpstr>Slide 7</vt:lpstr>
      <vt:lpstr>Disciplinary recommendations</vt:lpstr>
      <vt:lpstr>Slide 9</vt:lpstr>
      <vt:lpstr>Control/other recommendations</vt:lpstr>
      <vt:lpstr>In Progress - Control/other recommendations </vt:lpstr>
      <vt:lpstr>Finalised - Control/other recommendations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Finance Risk Register Analysis</dc:title>
  <dc:creator>Carl Cooper</dc:creator>
  <cp:keywords>POTX</cp:keywords>
  <cp:lastModifiedBy>USER</cp:lastModifiedBy>
  <cp:revision>440</cp:revision>
  <cp:lastPrinted>2020-07-14T11:31:45Z</cp:lastPrinted>
  <dcterms:created xsi:type="dcterms:W3CDTF">2012-11-01T08:19:05Z</dcterms:created>
  <dcterms:modified xsi:type="dcterms:W3CDTF">2020-08-17T08:04:54Z</dcterms:modified>
  <cp:category>CI</cp:category>
</cp:coreProperties>
</file>