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9" r:id="rId3"/>
    <p:sldId id="258" r:id="rId4"/>
    <p:sldId id="268" r:id="rId5"/>
    <p:sldId id="260" r:id="rId6"/>
    <p:sldId id="266" r:id="rId7"/>
    <p:sldId id="267" r:id="rId8"/>
    <p:sldId id="262" r:id="rId9"/>
    <p:sldId id="263" r:id="rId10"/>
    <p:sldId id="265" r:id="rId11"/>
    <p:sldId id="269"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EDAA3926-491F-4FC3-92D2-D15238AD1B74}">
          <p14:sldIdLst>
            <p14:sldId id="256"/>
            <p14:sldId id="259"/>
            <p14:sldId id="258"/>
            <p14:sldId id="268"/>
          </p14:sldIdLst>
        </p14:section>
        <p14:section name="Untitled Section" id="{A512A74E-EEDD-4A27-9BF5-0E53805F4E5B}">
          <p14:sldIdLst>
            <p14:sldId id="260"/>
            <p14:sldId id="266"/>
            <p14:sldId id="267"/>
            <p14:sldId id="262"/>
            <p14:sldId id="263"/>
            <p14:sldId id="265"/>
            <p14:sldId id="269"/>
            <p14:sldId id="264"/>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632" autoAdjust="0"/>
    <p:restoredTop sz="94660"/>
  </p:normalViewPr>
  <p:slideViewPr>
    <p:cSldViewPr snapToGrid="0">
      <p:cViewPr varScale="1">
        <p:scale>
          <a:sx n="73" d="100"/>
          <a:sy n="73" d="100"/>
        </p:scale>
        <p:origin x="-63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45B2E44-1CBB-4BEF-B7AC-CDD202DAA102}" type="datetimeFigureOut">
              <a:rPr lang="en-ZA" smtClean="0"/>
              <a:pPr/>
              <a:t>2020/08/14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F58F767-BF52-47F5-B837-8150F07A7996}" type="slidenum">
              <a:rPr lang="en-ZA" smtClean="0"/>
              <a:pPr/>
              <a:t>‹#›</a:t>
            </a:fld>
            <a:endParaRPr lang="en-ZA"/>
          </a:p>
        </p:txBody>
      </p:sp>
    </p:spTree>
    <p:extLst>
      <p:ext uri="{BB962C8B-B14F-4D97-AF65-F5344CB8AC3E}">
        <p14:creationId xmlns:p14="http://schemas.microsoft.com/office/powerpoint/2010/main" xmlns="" val="4191776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5B2E44-1CBB-4BEF-B7AC-CDD202DAA102}" type="datetimeFigureOut">
              <a:rPr lang="en-ZA" smtClean="0"/>
              <a:pPr/>
              <a:t>2020/08/14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F58F767-BF52-47F5-B837-8150F07A7996}" type="slidenum">
              <a:rPr lang="en-ZA" smtClean="0"/>
              <a:pPr/>
              <a:t>‹#›</a:t>
            </a:fld>
            <a:endParaRPr lang="en-ZA"/>
          </a:p>
        </p:txBody>
      </p:sp>
    </p:spTree>
    <p:extLst>
      <p:ext uri="{BB962C8B-B14F-4D97-AF65-F5344CB8AC3E}">
        <p14:creationId xmlns:p14="http://schemas.microsoft.com/office/powerpoint/2010/main" xmlns="" val="3267576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5B2E44-1CBB-4BEF-B7AC-CDD202DAA102}" type="datetimeFigureOut">
              <a:rPr lang="en-ZA" smtClean="0"/>
              <a:pPr/>
              <a:t>2020/08/14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F58F767-BF52-47F5-B837-8150F07A7996}" type="slidenum">
              <a:rPr lang="en-ZA" smtClean="0"/>
              <a:pPr/>
              <a:t>‹#›</a:t>
            </a:fld>
            <a:endParaRPr lang="en-Z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400207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5B2E44-1CBB-4BEF-B7AC-CDD202DAA102}" type="datetimeFigureOut">
              <a:rPr lang="en-ZA" smtClean="0"/>
              <a:pPr/>
              <a:t>2020/08/14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F58F767-BF52-47F5-B837-8150F07A7996}" type="slidenum">
              <a:rPr lang="en-ZA" smtClean="0"/>
              <a:pPr/>
              <a:t>‹#›</a:t>
            </a:fld>
            <a:endParaRPr lang="en-ZA"/>
          </a:p>
        </p:txBody>
      </p:sp>
    </p:spTree>
    <p:extLst>
      <p:ext uri="{BB962C8B-B14F-4D97-AF65-F5344CB8AC3E}">
        <p14:creationId xmlns:p14="http://schemas.microsoft.com/office/powerpoint/2010/main" xmlns="" val="1122050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5B2E44-1CBB-4BEF-B7AC-CDD202DAA102}" type="datetimeFigureOut">
              <a:rPr lang="en-ZA" smtClean="0"/>
              <a:pPr/>
              <a:t>2020/08/14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F58F767-BF52-47F5-B837-8150F07A7996}" type="slidenum">
              <a:rPr lang="en-ZA" smtClean="0"/>
              <a:pPr/>
              <a:t>‹#›</a:t>
            </a:fld>
            <a:endParaRPr lang="en-Z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51409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5B2E44-1CBB-4BEF-B7AC-CDD202DAA102}" type="datetimeFigureOut">
              <a:rPr lang="en-ZA" smtClean="0"/>
              <a:pPr/>
              <a:t>2020/08/14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F58F767-BF52-47F5-B837-8150F07A7996}" type="slidenum">
              <a:rPr lang="en-ZA" smtClean="0"/>
              <a:pPr/>
              <a:t>‹#›</a:t>
            </a:fld>
            <a:endParaRPr lang="en-ZA"/>
          </a:p>
        </p:txBody>
      </p:sp>
    </p:spTree>
    <p:extLst>
      <p:ext uri="{BB962C8B-B14F-4D97-AF65-F5344CB8AC3E}">
        <p14:creationId xmlns:p14="http://schemas.microsoft.com/office/powerpoint/2010/main" xmlns="" val="3907730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5B2E44-1CBB-4BEF-B7AC-CDD202DAA102}" type="datetimeFigureOut">
              <a:rPr lang="en-ZA" smtClean="0"/>
              <a:pPr/>
              <a:t>2020/08/14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F58F767-BF52-47F5-B837-8150F07A7996}" type="slidenum">
              <a:rPr lang="en-ZA" smtClean="0"/>
              <a:pPr/>
              <a:t>‹#›</a:t>
            </a:fld>
            <a:endParaRPr lang="en-ZA"/>
          </a:p>
        </p:txBody>
      </p:sp>
    </p:spTree>
    <p:extLst>
      <p:ext uri="{BB962C8B-B14F-4D97-AF65-F5344CB8AC3E}">
        <p14:creationId xmlns:p14="http://schemas.microsoft.com/office/powerpoint/2010/main" xmlns="" val="2152630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5B2E44-1CBB-4BEF-B7AC-CDD202DAA102}" type="datetimeFigureOut">
              <a:rPr lang="en-ZA" smtClean="0"/>
              <a:pPr/>
              <a:t>2020/08/14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F58F767-BF52-47F5-B837-8150F07A7996}" type="slidenum">
              <a:rPr lang="en-ZA" smtClean="0"/>
              <a:pPr/>
              <a:t>‹#›</a:t>
            </a:fld>
            <a:endParaRPr lang="en-ZA"/>
          </a:p>
        </p:txBody>
      </p:sp>
    </p:spTree>
    <p:extLst>
      <p:ext uri="{BB962C8B-B14F-4D97-AF65-F5344CB8AC3E}">
        <p14:creationId xmlns:p14="http://schemas.microsoft.com/office/powerpoint/2010/main" xmlns="" val="2411523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5B2E44-1CBB-4BEF-B7AC-CDD202DAA102}" type="datetimeFigureOut">
              <a:rPr lang="en-ZA" smtClean="0"/>
              <a:pPr/>
              <a:t>2020/08/14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F58F767-BF52-47F5-B837-8150F07A7996}" type="slidenum">
              <a:rPr lang="en-ZA" smtClean="0"/>
              <a:pPr/>
              <a:t>‹#›</a:t>
            </a:fld>
            <a:endParaRPr lang="en-ZA"/>
          </a:p>
        </p:txBody>
      </p:sp>
    </p:spTree>
    <p:extLst>
      <p:ext uri="{BB962C8B-B14F-4D97-AF65-F5344CB8AC3E}">
        <p14:creationId xmlns:p14="http://schemas.microsoft.com/office/powerpoint/2010/main" xmlns="" val="174173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5B2E44-1CBB-4BEF-B7AC-CDD202DAA102}" type="datetimeFigureOut">
              <a:rPr lang="en-ZA" smtClean="0"/>
              <a:pPr/>
              <a:t>2020/08/14</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F58F767-BF52-47F5-B837-8150F07A7996}" type="slidenum">
              <a:rPr lang="en-ZA" smtClean="0"/>
              <a:pPr/>
              <a:t>‹#›</a:t>
            </a:fld>
            <a:endParaRPr lang="en-ZA"/>
          </a:p>
        </p:txBody>
      </p:sp>
    </p:spTree>
    <p:extLst>
      <p:ext uri="{BB962C8B-B14F-4D97-AF65-F5344CB8AC3E}">
        <p14:creationId xmlns:p14="http://schemas.microsoft.com/office/powerpoint/2010/main" xmlns="" val="3814366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45B2E44-1CBB-4BEF-B7AC-CDD202DAA102}" type="datetimeFigureOut">
              <a:rPr lang="en-ZA" smtClean="0"/>
              <a:pPr/>
              <a:t>2020/08/14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F58F767-BF52-47F5-B837-8150F07A7996}" type="slidenum">
              <a:rPr lang="en-ZA" smtClean="0"/>
              <a:pPr/>
              <a:t>‹#›</a:t>
            </a:fld>
            <a:endParaRPr lang="en-ZA"/>
          </a:p>
        </p:txBody>
      </p:sp>
    </p:spTree>
    <p:extLst>
      <p:ext uri="{BB962C8B-B14F-4D97-AF65-F5344CB8AC3E}">
        <p14:creationId xmlns:p14="http://schemas.microsoft.com/office/powerpoint/2010/main" xmlns="" val="1515290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45B2E44-1CBB-4BEF-B7AC-CDD202DAA102}" type="datetimeFigureOut">
              <a:rPr lang="en-ZA" smtClean="0"/>
              <a:pPr/>
              <a:t>2020/08/14</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9F58F767-BF52-47F5-B837-8150F07A7996}" type="slidenum">
              <a:rPr lang="en-ZA" smtClean="0"/>
              <a:pPr/>
              <a:t>‹#›</a:t>
            </a:fld>
            <a:endParaRPr lang="en-ZA"/>
          </a:p>
        </p:txBody>
      </p:sp>
    </p:spTree>
    <p:extLst>
      <p:ext uri="{BB962C8B-B14F-4D97-AF65-F5344CB8AC3E}">
        <p14:creationId xmlns:p14="http://schemas.microsoft.com/office/powerpoint/2010/main" xmlns="" val="3977731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5B2E44-1CBB-4BEF-B7AC-CDD202DAA102}" type="datetimeFigureOut">
              <a:rPr lang="en-ZA" smtClean="0"/>
              <a:pPr/>
              <a:t>2020/08/14</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9F58F767-BF52-47F5-B837-8150F07A7996}" type="slidenum">
              <a:rPr lang="en-ZA" smtClean="0"/>
              <a:pPr/>
              <a:t>‹#›</a:t>
            </a:fld>
            <a:endParaRPr lang="en-ZA"/>
          </a:p>
        </p:txBody>
      </p:sp>
    </p:spTree>
    <p:extLst>
      <p:ext uri="{BB962C8B-B14F-4D97-AF65-F5344CB8AC3E}">
        <p14:creationId xmlns:p14="http://schemas.microsoft.com/office/powerpoint/2010/main" xmlns="" val="107455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5B2E44-1CBB-4BEF-B7AC-CDD202DAA102}" type="datetimeFigureOut">
              <a:rPr lang="en-ZA" smtClean="0"/>
              <a:pPr/>
              <a:t>2020/08/14</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9F58F767-BF52-47F5-B837-8150F07A7996}" type="slidenum">
              <a:rPr lang="en-ZA" smtClean="0"/>
              <a:pPr/>
              <a:t>‹#›</a:t>
            </a:fld>
            <a:endParaRPr lang="en-ZA"/>
          </a:p>
        </p:txBody>
      </p:sp>
    </p:spTree>
    <p:extLst>
      <p:ext uri="{BB962C8B-B14F-4D97-AF65-F5344CB8AC3E}">
        <p14:creationId xmlns:p14="http://schemas.microsoft.com/office/powerpoint/2010/main" xmlns="" val="177998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5B2E44-1CBB-4BEF-B7AC-CDD202DAA102}" type="datetimeFigureOut">
              <a:rPr lang="en-ZA" smtClean="0"/>
              <a:pPr/>
              <a:t>2020/08/14</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F58F767-BF52-47F5-B837-8150F07A7996}" type="slidenum">
              <a:rPr lang="en-ZA" smtClean="0"/>
              <a:pPr/>
              <a:t>‹#›</a:t>
            </a:fld>
            <a:endParaRPr lang="en-ZA"/>
          </a:p>
        </p:txBody>
      </p:sp>
    </p:spTree>
    <p:extLst>
      <p:ext uri="{BB962C8B-B14F-4D97-AF65-F5344CB8AC3E}">
        <p14:creationId xmlns:p14="http://schemas.microsoft.com/office/powerpoint/2010/main" xmlns="" val="2683513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F58F767-BF52-47F5-B837-8150F07A7996}" type="slidenum">
              <a:rPr lang="en-ZA" smtClean="0"/>
              <a:pPr/>
              <a:t>‹#›</a:t>
            </a:fld>
            <a:endParaRPr lang="en-ZA"/>
          </a:p>
        </p:txBody>
      </p:sp>
      <p:sp>
        <p:nvSpPr>
          <p:cNvPr id="5" name="Date Placeholder 4"/>
          <p:cNvSpPr>
            <a:spLocks noGrp="1"/>
          </p:cNvSpPr>
          <p:nvPr>
            <p:ph type="dt" sz="half" idx="10"/>
          </p:nvPr>
        </p:nvSpPr>
        <p:spPr/>
        <p:txBody>
          <a:bodyPr/>
          <a:lstStyle/>
          <a:p>
            <a:fld id="{E45B2E44-1CBB-4BEF-B7AC-CDD202DAA102}" type="datetimeFigureOut">
              <a:rPr lang="en-ZA" smtClean="0"/>
              <a:pPr/>
              <a:t>2020/08/14</a:t>
            </a:fld>
            <a:endParaRPr lang="en-ZA"/>
          </a:p>
        </p:txBody>
      </p:sp>
    </p:spTree>
    <p:extLst>
      <p:ext uri="{BB962C8B-B14F-4D97-AF65-F5344CB8AC3E}">
        <p14:creationId xmlns:p14="http://schemas.microsoft.com/office/powerpoint/2010/main" xmlns="" val="1222529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5B2E44-1CBB-4BEF-B7AC-CDD202DAA102}" type="datetimeFigureOut">
              <a:rPr lang="en-ZA" smtClean="0"/>
              <a:pPr/>
              <a:t>2020/08/14</a:t>
            </a:fld>
            <a:endParaRPr lang="en-Z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F58F767-BF52-47F5-B837-8150F07A7996}" type="slidenum">
              <a:rPr lang="en-ZA" smtClean="0"/>
              <a:pPr/>
              <a:t>‹#›</a:t>
            </a:fld>
            <a:endParaRPr lang="en-ZA"/>
          </a:p>
        </p:txBody>
      </p:sp>
    </p:spTree>
    <p:extLst>
      <p:ext uri="{BB962C8B-B14F-4D97-AF65-F5344CB8AC3E}">
        <p14:creationId xmlns:p14="http://schemas.microsoft.com/office/powerpoint/2010/main" xmlns="" val="403960672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age-in-action.co.z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929162"/>
            <a:ext cx="7766936" cy="1683834"/>
          </a:xfrm>
        </p:spPr>
        <p:txBody>
          <a:bodyPr/>
          <a:lstStyle/>
          <a:p>
            <a:pPr algn="ctr"/>
            <a:r>
              <a:rPr lang="en-ZA" dirty="0" smtClean="0"/>
              <a:t/>
            </a:r>
            <a:br>
              <a:rPr lang="en-ZA" dirty="0" smtClean="0"/>
            </a:br>
            <a:r>
              <a:rPr lang="en-ZA" dirty="0" smtClean="0"/>
              <a:t/>
            </a:r>
            <a:br>
              <a:rPr lang="en-ZA" dirty="0" smtClean="0"/>
            </a:br>
            <a:r>
              <a:rPr lang="en-ZA" dirty="0"/>
              <a:t/>
            </a:r>
            <a:br>
              <a:rPr lang="en-ZA" dirty="0"/>
            </a:br>
            <a:r>
              <a:rPr lang="en-ZA" dirty="0" smtClean="0"/>
              <a:t/>
            </a:r>
            <a:br>
              <a:rPr lang="en-ZA" dirty="0" smtClean="0"/>
            </a:br>
            <a:r>
              <a:rPr lang="en-ZA" dirty="0"/>
              <a:t/>
            </a:r>
            <a:br>
              <a:rPr lang="en-ZA" dirty="0"/>
            </a:br>
            <a:r>
              <a:rPr lang="en-ZA" dirty="0" smtClean="0"/>
              <a:t>WESTERN CAPE</a:t>
            </a:r>
            <a:endParaRPr lang="en-ZA" dirty="0"/>
          </a:p>
        </p:txBody>
      </p:sp>
      <p:sp>
        <p:nvSpPr>
          <p:cNvPr id="3" name="Subtitle 2"/>
          <p:cNvSpPr>
            <a:spLocks noGrp="1"/>
          </p:cNvSpPr>
          <p:nvPr>
            <p:ph type="subTitle" idx="1"/>
          </p:nvPr>
        </p:nvSpPr>
        <p:spPr>
          <a:xfrm>
            <a:off x="256478" y="3780263"/>
            <a:ext cx="11742233" cy="2843562"/>
          </a:xfrm>
        </p:spPr>
        <p:txBody>
          <a:bodyPr>
            <a:normAutofit lnSpcReduction="10000"/>
          </a:bodyPr>
          <a:lstStyle/>
          <a:p>
            <a:pPr algn="l"/>
            <a:endParaRPr lang="en-ZA" dirty="0"/>
          </a:p>
          <a:p>
            <a:pPr algn="l"/>
            <a:r>
              <a:rPr lang="en-ZA" sz="1500" dirty="0" smtClean="0">
                <a:solidFill>
                  <a:schemeClr val="tx1"/>
                </a:solidFill>
              </a:rPr>
              <a:t>18 LOWER BURG STREET</a:t>
            </a:r>
          </a:p>
          <a:p>
            <a:pPr lvl="0" algn="l">
              <a:buClr>
                <a:srgbClr val="5FCBEF"/>
              </a:buClr>
            </a:pPr>
            <a:r>
              <a:rPr lang="en-ZA" sz="1500" dirty="0" smtClean="0">
                <a:solidFill>
                  <a:schemeClr val="tx1"/>
                </a:solidFill>
              </a:rPr>
              <a:t>3</a:t>
            </a:r>
            <a:r>
              <a:rPr lang="en-ZA" sz="1500" baseline="30000" dirty="0" smtClean="0">
                <a:solidFill>
                  <a:schemeClr val="tx1"/>
                </a:solidFill>
              </a:rPr>
              <a:t>RD</a:t>
            </a:r>
            <a:r>
              <a:rPr lang="en-ZA" sz="1500" dirty="0" smtClean="0">
                <a:solidFill>
                  <a:schemeClr val="tx1"/>
                </a:solidFill>
              </a:rPr>
              <a:t> FLOOR BOLAND BANK BUILDING                                       </a:t>
            </a:r>
          </a:p>
          <a:p>
            <a:pPr lvl="0" algn="l">
              <a:buClr>
                <a:srgbClr val="5FCBEF"/>
              </a:buClr>
            </a:pPr>
            <a:r>
              <a:rPr lang="en-ZA" sz="1500" dirty="0" smtClean="0">
                <a:solidFill>
                  <a:schemeClr val="tx1"/>
                </a:solidFill>
              </a:rPr>
              <a:t>CAPE TOWN, 8000</a:t>
            </a:r>
          </a:p>
          <a:p>
            <a:pPr algn="l"/>
            <a:r>
              <a:rPr lang="en-ZA" sz="1500" dirty="0" smtClean="0">
                <a:solidFill>
                  <a:schemeClr val="tx1"/>
                </a:solidFill>
              </a:rPr>
              <a:t>Tel.:  021 423 0204</a:t>
            </a:r>
          </a:p>
          <a:p>
            <a:pPr algn="l"/>
            <a:r>
              <a:rPr lang="en-ZA" sz="1500" dirty="0" smtClean="0">
                <a:solidFill>
                  <a:schemeClr val="tx1"/>
                </a:solidFill>
              </a:rPr>
              <a:t>EMAIL:  irene@age-in-action.co.za</a:t>
            </a:r>
          </a:p>
          <a:p>
            <a:pPr algn="l"/>
            <a:r>
              <a:rPr lang="en-ZA" sz="1500" dirty="0" smtClean="0">
                <a:solidFill>
                  <a:prstClr val="black"/>
                </a:solidFill>
              </a:rPr>
              <a:t>WEBSITE:  </a:t>
            </a:r>
            <a:r>
              <a:rPr lang="en-ZA" sz="1500" dirty="0" smtClean="0">
                <a:solidFill>
                  <a:prstClr val="black"/>
                </a:solidFill>
                <a:hlinkClick r:id="rId2"/>
              </a:rPr>
              <a:t>www.age-in-action.co.za</a:t>
            </a:r>
            <a:r>
              <a:rPr lang="en-ZA" sz="1500" dirty="0" smtClean="0">
                <a:solidFill>
                  <a:prstClr val="black"/>
                </a:solidFill>
              </a:rPr>
              <a:t>                                                      PRESENTED </a:t>
            </a:r>
            <a:r>
              <a:rPr lang="en-ZA" sz="1500" dirty="0">
                <a:solidFill>
                  <a:prstClr val="black"/>
                </a:solidFill>
              </a:rPr>
              <a:t>BY:   MRS. IRENE SNELL-CARROLL</a:t>
            </a:r>
            <a:r>
              <a:rPr lang="en-ZA" sz="1500" u="sng" dirty="0">
                <a:solidFill>
                  <a:prstClr val="black"/>
                </a:solidFill>
              </a:rPr>
              <a:t> </a:t>
            </a:r>
            <a:endParaRPr lang="en-ZA" sz="1500" dirty="0" smtClean="0">
              <a:solidFill>
                <a:prstClr val="black"/>
              </a:solidFill>
            </a:endParaRPr>
          </a:p>
          <a:p>
            <a:pPr algn="l"/>
            <a:r>
              <a:rPr lang="en-ZA" sz="1500" dirty="0" smtClean="0">
                <a:solidFill>
                  <a:schemeClr val="tx1"/>
                </a:solidFill>
              </a:rPr>
              <a:t>CARE-LINE: 0800 333 231                                                                      </a:t>
            </a:r>
            <a:r>
              <a:rPr lang="en-ZA" sz="1500" dirty="0" smtClean="0">
                <a:solidFill>
                  <a:prstClr val="black"/>
                </a:solidFill>
              </a:rPr>
              <a:t>PROVINCIAL DIRECTOR </a:t>
            </a:r>
          </a:p>
          <a:p>
            <a:pPr algn="l"/>
            <a:endParaRPr lang="en-ZA" sz="1500" dirty="0">
              <a:solidFill>
                <a:schemeClr val="tx1"/>
              </a:solidFill>
            </a:endParaRPr>
          </a:p>
          <a:p>
            <a:pPr algn="l"/>
            <a:endParaRPr lang="en-ZA" dirty="0" smtClean="0">
              <a:solidFill>
                <a:schemeClr val="tx1"/>
              </a:solidFill>
            </a:endParaRPr>
          </a:p>
          <a:p>
            <a:pPr algn="l"/>
            <a:endParaRPr lang="en-ZA" dirty="0" smtClean="0">
              <a:solidFill>
                <a:schemeClr val="tx1"/>
              </a:solidFill>
            </a:endParaRPr>
          </a:p>
          <a:p>
            <a:pPr algn="l"/>
            <a:endParaRPr lang="en-ZA" dirty="0" smtClean="0">
              <a:solidFill>
                <a:schemeClr val="tx1"/>
              </a:solidFill>
            </a:endParaRPr>
          </a:p>
          <a:p>
            <a:pPr algn="l"/>
            <a:endParaRPr lang="en-ZA" dirty="0" smtClean="0">
              <a:solidFill>
                <a:schemeClr val="tx1"/>
              </a:solidFill>
            </a:endParaRPr>
          </a:p>
        </p:txBody>
      </p:sp>
      <p:pic>
        <p:nvPicPr>
          <p:cNvPr id="4" name="Picture 3" descr="Age-in-Action Logo"/>
          <p:cNvPicPr/>
          <p:nvPr/>
        </p:nvPicPr>
        <p:blipFill>
          <a:blip r:embed="rId3">
            <a:extLst>
              <a:ext uri="{28A0092B-C50C-407E-A947-70E740481C1C}">
                <a14:useLocalDpi xmlns:a14="http://schemas.microsoft.com/office/drawing/2010/main" xmlns="" val="0"/>
              </a:ext>
            </a:extLst>
          </a:blip>
          <a:srcRect/>
          <a:stretch>
            <a:fillRect/>
          </a:stretch>
        </p:blipFill>
        <p:spPr bwMode="auto">
          <a:xfrm>
            <a:off x="3323064" y="84487"/>
            <a:ext cx="3824868" cy="2676293"/>
          </a:xfrm>
          <a:prstGeom prst="rect">
            <a:avLst/>
          </a:prstGeom>
          <a:noFill/>
          <a:ln>
            <a:noFill/>
          </a:ln>
          <a:effectLst/>
          <a:extLst/>
        </p:spPr>
      </p:pic>
    </p:spTree>
    <p:extLst>
      <p:ext uri="{BB962C8B-B14F-4D97-AF65-F5344CB8AC3E}">
        <p14:creationId xmlns:p14="http://schemas.microsoft.com/office/powerpoint/2010/main" xmlns="" val="2047463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smtClean="0"/>
              <a:t>CHALLENGES</a:t>
            </a:r>
            <a:endParaRPr lang="en-ZA" dirty="0"/>
          </a:p>
        </p:txBody>
      </p:sp>
      <p:sp>
        <p:nvSpPr>
          <p:cNvPr id="3" name="Content Placeholder 2"/>
          <p:cNvSpPr>
            <a:spLocks noGrp="1"/>
          </p:cNvSpPr>
          <p:nvPr>
            <p:ph idx="1"/>
          </p:nvPr>
        </p:nvSpPr>
        <p:spPr>
          <a:xfrm>
            <a:off x="677334" y="1293541"/>
            <a:ext cx="8596668" cy="5374888"/>
          </a:xfrm>
        </p:spPr>
        <p:txBody>
          <a:bodyPr/>
          <a:lstStyle/>
          <a:p>
            <a:pPr>
              <a:buFont typeface="+mj-lt"/>
              <a:buAutoNum type="arabicPeriod"/>
            </a:pPr>
            <a:r>
              <a:rPr lang="en-ZA" dirty="0" smtClean="0"/>
              <a:t>Living with the minimum under normal circumstances put a further strain on the most vulnerable. </a:t>
            </a:r>
          </a:p>
          <a:p>
            <a:pPr>
              <a:buFont typeface="+mj-lt"/>
              <a:buAutoNum type="arabicPeriod"/>
            </a:pPr>
            <a:r>
              <a:rPr lang="en-ZA" dirty="0" smtClean="0"/>
              <a:t>Older persons had to stretch their pension to assist their children who had lost their jobs/working on short time, etc. and still have to pay their normal bills.</a:t>
            </a:r>
          </a:p>
          <a:p>
            <a:pPr>
              <a:buFont typeface="+mj-lt"/>
              <a:buAutoNum type="arabicPeriod"/>
            </a:pPr>
            <a:r>
              <a:rPr lang="en-ZA" dirty="0" smtClean="0"/>
              <a:t>Communication (language barriers, etc.) and lack of understanding.</a:t>
            </a:r>
          </a:p>
          <a:p>
            <a:pPr>
              <a:buFont typeface="+mj-lt"/>
              <a:buAutoNum type="arabicPeriod"/>
            </a:pPr>
            <a:r>
              <a:rPr lang="en-ZA" dirty="0" smtClean="0"/>
              <a:t>Low literacy level of some older persons and not to have the capability to assist grandchildren with school work or activities has been challenge. </a:t>
            </a:r>
          </a:p>
          <a:p>
            <a:pPr>
              <a:buFont typeface="+mj-lt"/>
              <a:buAutoNum type="arabicPeriod"/>
            </a:pPr>
            <a:r>
              <a:rPr lang="en-ZA" dirty="0" smtClean="0"/>
              <a:t>24 Hour support system for frontline workers has taken its toll on older persons.</a:t>
            </a:r>
          </a:p>
          <a:p>
            <a:pPr>
              <a:buFont typeface="+mj-lt"/>
              <a:buAutoNum type="arabicPeriod"/>
            </a:pPr>
            <a:r>
              <a:rPr lang="en-ZA" dirty="0" smtClean="0"/>
              <a:t>Older persons cannot come to terms with the lost of their loved ones during the pandemic as they did not have the chance to say farewell.</a:t>
            </a:r>
          </a:p>
          <a:p>
            <a:pPr>
              <a:buFont typeface="+mj-lt"/>
              <a:buAutoNum type="arabicPeriod"/>
            </a:pPr>
            <a:r>
              <a:rPr lang="en-ZA" dirty="0" smtClean="0"/>
              <a:t>The fear and the unknown is difficult to deal with because no one knows if there is ever going to be an end to this.</a:t>
            </a:r>
          </a:p>
          <a:p>
            <a:pPr>
              <a:buFont typeface="+mj-lt"/>
              <a:buAutoNum type="arabicPeriod"/>
            </a:pPr>
            <a:r>
              <a:rPr lang="en-ZA" dirty="0" smtClean="0"/>
              <a:t>Technology is a challenge for many older persons who wants to communicate with their children and grandchildren, specifically if they want to see their faces.  </a:t>
            </a:r>
          </a:p>
          <a:p>
            <a:pPr>
              <a:buFont typeface="+mj-lt"/>
              <a:buAutoNum type="arabicPeriod"/>
            </a:pPr>
            <a:endParaRPr lang="en-ZA" dirty="0" smtClean="0"/>
          </a:p>
          <a:p>
            <a:pPr marL="0" indent="0">
              <a:buNone/>
            </a:pPr>
            <a:endParaRPr lang="en-ZA" dirty="0"/>
          </a:p>
        </p:txBody>
      </p:sp>
    </p:spTree>
    <p:extLst>
      <p:ext uri="{BB962C8B-B14F-4D97-AF65-F5344CB8AC3E}">
        <p14:creationId xmlns:p14="http://schemas.microsoft.com/office/powerpoint/2010/main" xmlns="" val="1246287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53121"/>
            <a:ext cx="8596668" cy="1320800"/>
          </a:xfrm>
        </p:spPr>
        <p:txBody>
          <a:bodyPr/>
          <a:lstStyle/>
          <a:p>
            <a:r>
              <a:rPr lang="en-ZA" dirty="0" smtClean="0"/>
              <a:t>Challenges continue…….</a:t>
            </a:r>
            <a:endParaRPr lang="en-ZA" dirty="0"/>
          </a:p>
        </p:txBody>
      </p:sp>
      <p:sp>
        <p:nvSpPr>
          <p:cNvPr id="3" name="Content Placeholder 2"/>
          <p:cNvSpPr>
            <a:spLocks noGrp="1"/>
          </p:cNvSpPr>
          <p:nvPr>
            <p:ph idx="1"/>
          </p:nvPr>
        </p:nvSpPr>
        <p:spPr>
          <a:xfrm>
            <a:off x="677334" y="1204332"/>
            <a:ext cx="8596668" cy="5374887"/>
          </a:xfrm>
        </p:spPr>
        <p:txBody>
          <a:bodyPr>
            <a:normAutofit/>
          </a:bodyPr>
          <a:lstStyle/>
          <a:p>
            <a:pPr>
              <a:buFont typeface="+mj-lt"/>
              <a:buAutoNum type="arabicPeriod"/>
            </a:pPr>
            <a:r>
              <a:rPr lang="en-ZA" dirty="0" smtClean="0"/>
              <a:t>Faith is very important to older persons and the fact that they are not able to worship the way they use to creates a lot of frustration in them. </a:t>
            </a:r>
          </a:p>
          <a:p>
            <a:pPr>
              <a:buFont typeface="+mj-lt"/>
              <a:buAutoNum type="arabicPeriod"/>
            </a:pPr>
            <a:r>
              <a:rPr lang="en-ZA" dirty="0" smtClean="0"/>
              <a:t>Some are not able to get their chronic medications or can not send somebody to get it for them.</a:t>
            </a:r>
          </a:p>
          <a:p>
            <a:pPr>
              <a:buFont typeface="+mj-lt"/>
              <a:buAutoNum type="arabicPeriod"/>
            </a:pPr>
            <a:r>
              <a:rPr lang="en-ZA" dirty="0" smtClean="0"/>
              <a:t>Many older persons thrive on social interaction and now being cut off, create the risks of falling into depression and leave them traumatise. </a:t>
            </a:r>
          </a:p>
          <a:p>
            <a:pPr>
              <a:buFont typeface="+mj-lt"/>
              <a:buAutoNum type="arabicPeriod"/>
            </a:pPr>
            <a:r>
              <a:rPr lang="en-ZA" dirty="0" smtClean="0"/>
              <a:t>The report of elder abuse cases did not spike as significantly as we expected and the reason could be the fear that older persons living 24/7 with the perpetrator and realise they had no where to go and no privacy to talk or the fact that the money was valuable to put food on the table, therefore they have no airtime.</a:t>
            </a:r>
          </a:p>
          <a:p>
            <a:pPr>
              <a:buFont typeface="+mj-lt"/>
              <a:buAutoNum type="arabicPeriod"/>
            </a:pPr>
            <a:r>
              <a:rPr lang="en-ZA" dirty="0" smtClean="0"/>
              <a:t>Social distancing/self isolation is extremely difficult/or in some case impossible for older persons living in informal settlements and low cost housing which in some cases have 5 and more people living in one bedroom house.</a:t>
            </a:r>
          </a:p>
          <a:p>
            <a:pPr>
              <a:buFont typeface="+mj-lt"/>
              <a:buAutoNum type="arabicPeriod"/>
            </a:pPr>
            <a:r>
              <a:rPr lang="en-ZA" dirty="0" smtClean="0"/>
              <a:t>People that take advantage of the older persons who are so trustworthy;</a:t>
            </a:r>
          </a:p>
        </p:txBody>
      </p:sp>
    </p:spTree>
    <p:extLst>
      <p:ext uri="{BB962C8B-B14F-4D97-AF65-F5344CB8AC3E}">
        <p14:creationId xmlns:p14="http://schemas.microsoft.com/office/powerpoint/2010/main" xmlns="" val="1560025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408771"/>
          </a:xfrm>
        </p:spPr>
        <p:txBody>
          <a:bodyPr>
            <a:noAutofit/>
          </a:bodyPr>
          <a:lstStyle/>
          <a:p>
            <a:r>
              <a:rPr lang="en-ZA" sz="1800" b="1" dirty="0" smtClean="0">
                <a:solidFill>
                  <a:schemeClr val="tx1"/>
                </a:solidFill>
              </a:rPr>
              <a:t>CONCLUSION:</a:t>
            </a:r>
            <a:br>
              <a:rPr lang="en-ZA" sz="1800" b="1" dirty="0" smtClean="0">
                <a:solidFill>
                  <a:schemeClr val="tx1"/>
                </a:solidFill>
              </a:rPr>
            </a:br>
            <a:r>
              <a:rPr lang="en-ZA" sz="1800" dirty="0" smtClean="0"/>
              <a:t/>
            </a:r>
            <a:br>
              <a:rPr lang="en-ZA" sz="1800" dirty="0" smtClean="0"/>
            </a:br>
            <a:r>
              <a:rPr lang="en-ZA" sz="1800" dirty="0" smtClean="0">
                <a:solidFill>
                  <a:schemeClr val="tx1"/>
                </a:solidFill>
              </a:rPr>
              <a:t>Older </a:t>
            </a:r>
            <a:r>
              <a:rPr lang="en-ZA" sz="1800" dirty="0">
                <a:solidFill>
                  <a:schemeClr val="tx1"/>
                </a:solidFill>
              </a:rPr>
              <a:t>people are frequently overlooked in development and humanitarian strategy development and funding. In the context of Covid-19 and the risk posed to older people, they must be explicitly identified and considered in funding applications and decisions at all levels and in all settings.</a:t>
            </a:r>
            <a:br>
              <a:rPr lang="en-ZA" sz="1800" dirty="0">
                <a:solidFill>
                  <a:schemeClr val="tx1"/>
                </a:solidFill>
              </a:rPr>
            </a:br>
            <a:r>
              <a:rPr lang="en-ZA" sz="1800" dirty="0" smtClean="0"/>
              <a:t/>
            </a:r>
            <a:br>
              <a:rPr lang="en-ZA" sz="1800" dirty="0" smtClean="0"/>
            </a:br>
            <a:r>
              <a:rPr lang="en-ZA" sz="1800" dirty="0" smtClean="0"/>
              <a:t/>
            </a:r>
            <a:br>
              <a:rPr lang="en-ZA" sz="1800" dirty="0" smtClean="0"/>
            </a:br>
            <a:r>
              <a:rPr lang="en-ZA" sz="2800" b="1" dirty="0" smtClean="0">
                <a:solidFill>
                  <a:schemeClr val="tx1"/>
                </a:solidFill>
              </a:rPr>
              <a:t>THANK YOU.</a:t>
            </a:r>
            <a:endParaRPr lang="en-ZA" sz="2800" b="1" dirty="0">
              <a:solidFill>
                <a:schemeClr val="tx1"/>
              </a:solidFill>
            </a:endParaRPr>
          </a:p>
        </p:txBody>
      </p:sp>
      <p:pic>
        <p:nvPicPr>
          <p:cNvPr id="4" name="Content Placeholder 3"/>
          <p:cNvPicPr>
            <a:picLocks noGrp="1" noChangeAspect="1"/>
          </p:cNvPicPr>
          <p:nvPr>
            <p:ph idx="1"/>
          </p:nvPr>
        </p:nvPicPr>
        <p:blipFill>
          <a:blip r:embed="rId2" cstate="print"/>
          <a:stretch>
            <a:fillRect/>
          </a:stretch>
        </p:blipFill>
        <p:spPr>
          <a:xfrm>
            <a:off x="4259765" y="2573285"/>
            <a:ext cx="5252224" cy="4005934"/>
          </a:xfrm>
          <a:prstGeom prst="rect">
            <a:avLst/>
          </a:prstGeom>
        </p:spPr>
      </p:pic>
    </p:spTree>
    <p:extLst>
      <p:ext uri="{BB962C8B-B14F-4D97-AF65-F5344CB8AC3E}">
        <p14:creationId xmlns:p14="http://schemas.microsoft.com/office/powerpoint/2010/main" xmlns="" val="2315062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4302"/>
          </a:xfrm>
        </p:spPr>
        <p:txBody>
          <a:bodyPr>
            <a:normAutofit/>
          </a:bodyPr>
          <a:lstStyle/>
          <a:p>
            <a:pPr algn="ctr"/>
            <a:r>
              <a:rPr lang="en-ZA" sz="4000" dirty="0" smtClean="0">
                <a:latin typeface="Arial Black" panose="020B0A04020102020204" pitchFamily="34" charset="0"/>
              </a:rPr>
              <a:t>MISSION</a:t>
            </a:r>
            <a:endParaRPr lang="en-ZA" sz="4000" dirty="0">
              <a:latin typeface="Arial Black" panose="020B0A04020102020204" pitchFamily="34" charset="0"/>
            </a:endParaRPr>
          </a:p>
        </p:txBody>
      </p:sp>
      <p:sp>
        <p:nvSpPr>
          <p:cNvPr id="3" name="Content Placeholder 2"/>
          <p:cNvSpPr>
            <a:spLocks noGrp="1"/>
          </p:cNvSpPr>
          <p:nvPr>
            <p:ph idx="1"/>
          </p:nvPr>
        </p:nvSpPr>
        <p:spPr>
          <a:xfrm>
            <a:off x="677334" y="1393901"/>
            <a:ext cx="8756598" cy="5018049"/>
          </a:xfrm>
        </p:spPr>
        <p:txBody>
          <a:bodyPr>
            <a:normAutofit/>
          </a:bodyPr>
          <a:lstStyle/>
          <a:p>
            <a:pPr lvl="0" defTabSz="914400" fontAlgn="base">
              <a:lnSpc>
                <a:spcPct val="90000"/>
              </a:lnSpc>
              <a:spcBef>
                <a:spcPct val="20000"/>
              </a:spcBef>
              <a:spcAft>
                <a:spcPct val="0"/>
              </a:spcAft>
              <a:buClr>
                <a:srgbClr val="B3EDFF"/>
              </a:buClr>
              <a:buSzTx/>
              <a:buNone/>
            </a:pPr>
            <a:r>
              <a:rPr lang="en-ZA" dirty="0">
                <a:solidFill>
                  <a:srgbClr val="222222"/>
                </a:solidFill>
                <a:latin typeface="Arial" panose="020B0604020202020204" pitchFamily="34" charset="0"/>
              </a:rPr>
              <a:t> </a:t>
            </a:r>
            <a:r>
              <a:rPr lang="en-ZA" dirty="0" smtClean="0">
                <a:solidFill>
                  <a:srgbClr val="222222"/>
                </a:solidFill>
                <a:latin typeface="Arial" panose="020B0604020202020204" pitchFamily="34" charset="0"/>
              </a:rPr>
              <a:t>    </a:t>
            </a:r>
          </a:p>
          <a:p>
            <a:pPr lvl="0" defTabSz="914400" fontAlgn="base">
              <a:lnSpc>
                <a:spcPct val="90000"/>
              </a:lnSpc>
              <a:spcBef>
                <a:spcPct val="20000"/>
              </a:spcBef>
              <a:spcAft>
                <a:spcPct val="0"/>
              </a:spcAft>
              <a:buClr>
                <a:srgbClr val="B3EDFF"/>
              </a:buClr>
              <a:buSzTx/>
              <a:buNone/>
            </a:pPr>
            <a:r>
              <a:rPr lang="en-ZA" sz="3200" dirty="0">
                <a:solidFill>
                  <a:srgbClr val="222222"/>
                </a:solidFill>
                <a:latin typeface="Arial" panose="020B0604020202020204" pitchFamily="34" charset="0"/>
              </a:rPr>
              <a:t> </a:t>
            </a:r>
            <a:r>
              <a:rPr lang="en-ZA" sz="3200" dirty="0" smtClean="0">
                <a:solidFill>
                  <a:srgbClr val="222222"/>
                </a:solidFill>
                <a:latin typeface="Arial" panose="020B0604020202020204" pitchFamily="34" charset="0"/>
              </a:rPr>
              <a:t>  Age-in-Action is a developmental organisation which strives, in collaboration with other stakeholders, to uphold the rights and dignity of older persons, through advocacy and lobbying and improved access to care; support and protection; training and development; and sustainable economic empowerment.</a:t>
            </a:r>
            <a:endParaRPr lang="en-ZA" sz="3200"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xmlns="" val="2501952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196898"/>
          </a:xfrm>
        </p:spPr>
        <p:txBody>
          <a:bodyPr/>
          <a:lstStyle/>
          <a:p>
            <a:pPr algn="ctr"/>
            <a:r>
              <a:rPr lang="en-ZA" dirty="0" smtClean="0"/>
              <a:t>CONTENT OF THIS PRESENTATION</a:t>
            </a:r>
            <a:endParaRPr lang="en-ZA" dirty="0"/>
          </a:p>
        </p:txBody>
      </p:sp>
      <p:sp>
        <p:nvSpPr>
          <p:cNvPr id="3" name="Content Placeholder 2"/>
          <p:cNvSpPr>
            <a:spLocks noGrp="1"/>
          </p:cNvSpPr>
          <p:nvPr>
            <p:ph idx="1"/>
          </p:nvPr>
        </p:nvSpPr>
        <p:spPr>
          <a:xfrm>
            <a:off x="814038" y="1806499"/>
            <a:ext cx="8459963" cy="4806174"/>
          </a:xfrm>
        </p:spPr>
        <p:txBody>
          <a:bodyPr/>
          <a:lstStyle/>
          <a:p>
            <a:r>
              <a:rPr lang="en-ZA" dirty="0" smtClean="0">
                <a:latin typeface="Aharoni" panose="02010803020104030203" pitchFamily="2" charset="-79"/>
                <a:cs typeface="Aharoni" panose="02010803020104030203" pitchFamily="2" charset="-79"/>
              </a:rPr>
              <a:t>AREA OF OPERATION / OFFICES/ STAFF</a:t>
            </a:r>
          </a:p>
          <a:p>
            <a:pPr marL="0" indent="0">
              <a:buNone/>
            </a:pPr>
            <a:endParaRPr lang="en-ZA" dirty="0" smtClean="0">
              <a:latin typeface="Aharoni" panose="02010803020104030203" pitchFamily="2" charset="-79"/>
              <a:cs typeface="Aharoni" panose="02010803020104030203" pitchFamily="2" charset="-79"/>
            </a:endParaRPr>
          </a:p>
          <a:p>
            <a:r>
              <a:rPr lang="en-ZA" dirty="0" smtClean="0">
                <a:latin typeface="Aharoni" panose="02010803020104030203" pitchFamily="2" charset="-79"/>
                <a:cs typeface="Aharoni" panose="02010803020104030203" pitchFamily="2" charset="-79"/>
              </a:rPr>
              <a:t> SERVICE DELIVERY</a:t>
            </a:r>
          </a:p>
          <a:p>
            <a:pPr marL="0" indent="0">
              <a:buNone/>
            </a:pPr>
            <a:endParaRPr lang="en-ZA" dirty="0" smtClean="0">
              <a:latin typeface="Aharoni" panose="02010803020104030203" pitchFamily="2" charset="-79"/>
              <a:cs typeface="Aharoni" panose="02010803020104030203" pitchFamily="2" charset="-79"/>
            </a:endParaRPr>
          </a:p>
          <a:p>
            <a:r>
              <a:rPr lang="en-ZA" dirty="0" smtClean="0">
                <a:latin typeface="Aharoni" panose="02010803020104030203" pitchFamily="2" charset="-79"/>
                <a:cs typeface="Aharoni" panose="02010803020104030203" pitchFamily="2" charset="-79"/>
              </a:rPr>
              <a:t>IMPACT OF COVID-19 ON OLDER PERSONS</a:t>
            </a:r>
          </a:p>
          <a:p>
            <a:pPr marL="0" indent="0">
              <a:buNone/>
            </a:pPr>
            <a:endParaRPr lang="en-ZA" dirty="0" smtClean="0">
              <a:latin typeface="Aharoni" panose="02010803020104030203" pitchFamily="2" charset="-79"/>
              <a:cs typeface="Aharoni" panose="02010803020104030203" pitchFamily="2" charset="-79"/>
            </a:endParaRPr>
          </a:p>
          <a:p>
            <a:r>
              <a:rPr lang="en-ZA" dirty="0" smtClean="0">
                <a:latin typeface="Aharoni" panose="02010803020104030203" pitchFamily="2" charset="-79"/>
                <a:cs typeface="Aharoni" panose="02010803020104030203" pitchFamily="2" charset="-79"/>
              </a:rPr>
              <a:t>SERVICE RENDERED BY ORGANISATION DURING THE PANDEMIC</a:t>
            </a:r>
          </a:p>
          <a:p>
            <a:pPr marL="0" indent="0">
              <a:buNone/>
            </a:pPr>
            <a:r>
              <a:rPr lang="en-ZA" dirty="0" smtClean="0">
                <a:latin typeface="Aharoni" panose="02010803020104030203" pitchFamily="2" charset="-79"/>
                <a:cs typeface="Aharoni" panose="02010803020104030203" pitchFamily="2" charset="-79"/>
              </a:rPr>
              <a:t> </a:t>
            </a:r>
          </a:p>
          <a:p>
            <a:r>
              <a:rPr lang="en-ZA" dirty="0" smtClean="0">
                <a:latin typeface="Aharoni" panose="02010803020104030203" pitchFamily="2" charset="-79"/>
                <a:cs typeface="Aharoni" panose="02010803020104030203" pitchFamily="2" charset="-79"/>
              </a:rPr>
              <a:t>CHALLENGES</a:t>
            </a:r>
          </a:p>
          <a:p>
            <a:endParaRPr lang="en-ZA" dirty="0">
              <a:latin typeface="Aharoni" panose="02010803020104030203" pitchFamily="2" charset="-79"/>
              <a:cs typeface="Aharoni" panose="02010803020104030203" pitchFamily="2" charset="-79"/>
            </a:endParaRPr>
          </a:p>
          <a:p>
            <a:r>
              <a:rPr lang="en-ZA" dirty="0" smtClean="0">
                <a:latin typeface="Aharoni" panose="02010803020104030203" pitchFamily="2" charset="-79"/>
                <a:cs typeface="Aharoni" panose="02010803020104030203" pitchFamily="2" charset="-79"/>
              </a:rPr>
              <a:t>CONCLUSION</a:t>
            </a:r>
            <a:endParaRPr lang="en-ZA"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 val="2895083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smtClean="0"/>
              <a:t>AREA OF OPERATION/OFFICES/STAFF</a:t>
            </a:r>
            <a:endParaRPr lang="en-ZA" dirty="0"/>
          </a:p>
        </p:txBody>
      </p:sp>
      <p:sp>
        <p:nvSpPr>
          <p:cNvPr id="3" name="Content Placeholder 2"/>
          <p:cNvSpPr>
            <a:spLocks noGrp="1"/>
          </p:cNvSpPr>
          <p:nvPr>
            <p:ph idx="1"/>
          </p:nvPr>
        </p:nvSpPr>
        <p:spPr>
          <a:xfrm>
            <a:off x="677334" y="1739591"/>
            <a:ext cx="8596668" cy="4750420"/>
          </a:xfrm>
        </p:spPr>
        <p:txBody>
          <a:bodyPr>
            <a:normAutofit lnSpcReduction="10000"/>
          </a:bodyPr>
          <a:lstStyle/>
          <a:p>
            <a:pPr>
              <a:buFont typeface="Wingdings" panose="05000000000000000000" pitchFamily="2" charset="2"/>
              <a:buChar char="q"/>
            </a:pPr>
            <a:r>
              <a:rPr lang="en-ZA" dirty="0" smtClean="0"/>
              <a:t>The organisation operates in the whole Western Cape</a:t>
            </a:r>
          </a:p>
          <a:p>
            <a:pPr>
              <a:buFont typeface="Wingdings" panose="05000000000000000000" pitchFamily="2" charset="2"/>
              <a:buChar char="q"/>
            </a:pPr>
            <a:endParaRPr lang="en-ZA" dirty="0"/>
          </a:p>
          <a:p>
            <a:pPr>
              <a:buFont typeface="Wingdings" panose="05000000000000000000" pitchFamily="2" charset="2"/>
              <a:buChar char="q"/>
            </a:pPr>
            <a:r>
              <a:rPr lang="en-ZA" dirty="0" smtClean="0"/>
              <a:t>We have 3 offices:</a:t>
            </a:r>
          </a:p>
          <a:p>
            <a:pPr>
              <a:buAutoNum type="alphaLcParenR"/>
            </a:pPr>
            <a:r>
              <a:rPr lang="en-ZA" dirty="0" smtClean="0"/>
              <a:t>Cape Town Central;</a:t>
            </a:r>
          </a:p>
          <a:p>
            <a:pPr>
              <a:buAutoNum type="alphaLcParenR"/>
            </a:pPr>
            <a:r>
              <a:rPr lang="en-ZA" dirty="0" smtClean="0"/>
              <a:t>George;</a:t>
            </a:r>
          </a:p>
          <a:p>
            <a:pPr>
              <a:buAutoNum type="alphaLcParenR"/>
            </a:pPr>
            <a:r>
              <a:rPr lang="en-ZA" dirty="0" smtClean="0"/>
              <a:t>Lambert’s bay;</a:t>
            </a:r>
          </a:p>
          <a:p>
            <a:pPr marL="0" indent="0">
              <a:buNone/>
            </a:pPr>
            <a:endParaRPr lang="en-ZA" dirty="0" smtClean="0"/>
          </a:p>
          <a:p>
            <a:pPr>
              <a:buFont typeface="Wingdings" panose="05000000000000000000" pitchFamily="2" charset="2"/>
              <a:buChar char="q"/>
            </a:pPr>
            <a:r>
              <a:rPr lang="en-ZA" dirty="0" smtClean="0"/>
              <a:t>We have </a:t>
            </a:r>
            <a:r>
              <a:rPr lang="en-ZA" b="1" dirty="0" smtClean="0"/>
              <a:t>14</a:t>
            </a:r>
            <a:r>
              <a:rPr lang="en-ZA" dirty="0" smtClean="0"/>
              <a:t> staff members:</a:t>
            </a:r>
          </a:p>
          <a:p>
            <a:pPr>
              <a:buFont typeface="+mj-lt"/>
              <a:buAutoNum type="alphaLcParenR"/>
            </a:pPr>
            <a:r>
              <a:rPr lang="en-ZA" dirty="0" smtClean="0"/>
              <a:t>2 Supervisors; </a:t>
            </a:r>
          </a:p>
          <a:p>
            <a:pPr>
              <a:buFont typeface="+mj-lt"/>
              <a:buAutoNum type="alphaLcParenR"/>
            </a:pPr>
            <a:r>
              <a:rPr lang="en-ZA" dirty="0" smtClean="0"/>
              <a:t>6 Social Worker;</a:t>
            </a:r>
          </a:p>
          <a:p>
            <a:pPr>
              <a:buFont typeface="+mj-lt"/>
              <a:buAutoNum type="alphaLcParenR"/>
            </a:pPr>
            <a:r>
              <a:rPr lang="en-ZA" dirty="0" smtClean="0"/>
              <a:t>5 Social Auxiliary workers;</a:t>
            </a:r>
          </a:p>
          <a:p>
            <a:pPr>
              <a:buFont typeface="+mj-lt"/>
              <a:buAutoNum type="alphaLcParenR"/>
            </a:pPr>
            <a:r>
              <a:rPr lang="en-ZA" dirty="0" smtClean="0"/>
              <a:t>1 Administrative officer</a:t>
            </a:r>
            <a:endParaRPr lang="en-ZA" dirty="0"/>
          </a:p>
        </p:txBody>
      </p:sp>
    </p:spTree>
    <p:extLst>
      <p:ext uri="{BB962C8B-B14F-4D97-AF65-F5344CB8AC3E}">
        <p14:creationId xmlns:p14="http://schemas.microsoft.com/office/powerpoint/2010/main" xmlns="" val="3663011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40780"/>
          </a:xfrm>
        </p:spPr>
        <p:txBody>
          <a:bodyPr/>
          <a:lstStyle/>
          <a:p>
            <a:pPr algn="ctr"/>
            <a:r>
              <a:rPr lang="en-ZA" dirty="0" smtClean="0">
                <a:latin typeface="Arial Black" panose="020B0A04020102020204" pitchFamily="34" charset="0"/>
              </a:rPr>
              <a:t>SERVICE DELIVERY</a:t>
            </a:r>
          </a:p>
        </p:txBody>
      </p:sp>
      <p:sp>
        <p:nvSpPr>
          <p:cNvPr id="3" name="Content Placeholder 2"/>
          <p:cNvSpPr>
            <a:spLocks noGrp="1"/>
          </p:cNvSpPr>
          <p:nvPr>
            <p:ph idx="1"/>
          </p:nvPr>
        </p:nvSpPr>
        <p:spPr>
          <a:xfrm>
            <a:off x="479502" y="1460810"/>
            <a:ext cx="9322420" cy="4995746"/>
          </a:xfrm>
        </p:spPr>
        <p:txBody>
          <a:bodyPr>
            <a:normAutofit fontScale="92500" lnSpcReduction="20000"/>
          </a:bodyPr>
          <a:lstStyle/>
          <a:p>
            <a:pPr marL="0" indent="0">
              <a:buNone/>
            </a:pPr>
            <a:r>
              <a:rPr lang="en-ZA" b="1" dirty="0" smtClean="0">
                <a:latin typeface="Arial Black" panose="020B0A04020102020204" pitchFamily="34" charset="0"/>
                <a:cs typeface="Aharoni" panose="02010803020104030203" pitchFamily="2" charset="-79"/>
              </a:rPr>
              <a:t>PROFESSIONAL SOCIAL WORK SERVICES </a:t>
            </a:r>
          </a:p>
          <a:p>
            <a:pPr marL="0" indent="0">
              <a:buNone/>
            </a:pPr>
            <a:r>
              <a:rPr lang="en-ZA" sz="2000" dirty="0" smtClean="0">
                <a:latin typeface="Arial" panose="020B0604020202020204" pitchFamily="34" charset="0"/>
                <a:cs typeface="Arial" panose="020B0604020202020204" pitchFamily="34" charset="0"/>
              </a:rPr>
              <a:t>Provide direct specialised integrated social work services that comply with provision, protocol and minimum standards according to the Older Persons Act of 2006 in order to promote the protection of older persons in the Western Cape.</a:t>
            </a:r>
          </a:p>
          <a:p>
            <a:pPr>
              <a:buFont typeface="Wingdings" panose="05000000000000000000" pitchFamily="2" charset="2"/>
              <a:buChar char="v"/>
            </a:pPr>
            <a:r>
              <a:rPr lang="en-ZA" sz="2000" dirty="0" smtClean="0">
                <a:latin typeface="Arial" panose="020B0604020202020204" pitchFamily="34" charset="0"/>
                <a:cs typeface="Arial" panose="020B0604020202020204" pitchFamily="34" charset="0"/>
              </a:rPr>
              <a:t>Early identification of older persons at risk;</a:t>
            </a:r>
          </a:p>
          <a:p>
            <a:pPr>
              <a:buFont typeface="Wingdings" panose="05000000000000000000" pitchFamily="2" charset="2"/>
              <a:buChar char="v"/>
            </a:pPr>
            <a:r>
              <a:rPr lang="en-ZA" sz="2000" dirty="0" smtClean="0">
                <a:latin typeface="Arial" panose="020B0604020202020204" pitchFamily="34" charset="0"/>
                <a:cs typeface="Arial" panose="020B0604020202020204" pitchFamily="34" charset="0"/>
              </a:rPr>
              <a:t>Investigate alleged elder abuse;</a:t>
            </a:r>
          </a:p>
          <a:p>
            <a:pPr>
              <a:buFont typeface="Wingdings" panose="05000000000000000000" pitchFamily="2" charset="2"/>
              <a:buChar char="v"/>
            </a:pPr>
            <a:r>
              <a:rPr lang="en-ZA" sz="2000" dirty="0" smtClean="0">
                <a:latin typeface="Arial" panose="020B0604020202020204" pitchFamily="34" charset="0"/>
                <a:cs typeface="Arial" panose="020B0604020202020204" pitchFamily="34" charset="0"/>
              </a:rPr>
              <a:t>Counselling; </a:t>
            </a:r>
          </a:p>
          <a:p>
            <a:pPr>
              <a:buFont typeface="Wingdings" panose="05000000000000000000" pitchFamily="2" charset="2"/>
              <a:buChar char="v"/>
            </a:pPr>
            <a:r>
              <a:rPr lang="en-ZA" sz="2000" dirty="0" smtClean="0">
                <a:latin typeface="Arial" panose="020B0604020202020204" pitchFamily="34" charset="0"/>
                <a:cs typeface="Arial" panose="020B0604020202020204" pitchFamily="34" charset="0"/>
              </a:rPr>
              <a:t>Statutory interventions </a:t>
            </a:r>
          </a:p>
          <a:p>
            <a:pPr>
              <a:buFont typeface="Wingdings" panose="05000000000000000000" pitchFamily="2" charset="2"/>
              <a:buChar char="v"/>
            </a:pPr>
            <a:r>
              <a:rPr lang="en-ZA" sz="2000" dirty="0">
                <a:latin typeface="Arial" panose="020B0604020202020204" pitchFamily="34" charset="0"/>
                <a:cs typeface="Arial" panose="020B0604020202020204" pitchFamily="34" charset="0"/>
              </a:rPr>
              <a:t>P</a:t>
            </a:r>
            <a:r>
              <a:rPr lang="en-ZA" sz="2000" dirty="0" smtClean="0">
                <a:latin typeface="Arial" panose="020B0604020202020204" pitchFamily="34" charset="0"/>
                <a:cs typeface="Arial" panose="020B0604020202020204" pitchFamily="34" charset="0"/>
              </a:rPr>
              <a:t>lacements in residential facilities.</a:t>
            </a:r>
          </a:p>
          <a:p>
            <a:pPr>
              <a:buFont typeface="Wingdings" panose="05000000000000000000" pitchFamily="2" charset="2"/>
              <a:buChar char="v"/>
            </a:pPr>
            <a:r>
              <a:rPr lang="en-ZA" sz="2000" dirty="0" smtClean="0">
                <a:latin typeface="Arial" panose="020B0604020202020204" pitchFamily="34" charset="0"/>
                <a:cs typeface="Arial" panose="020B0604020202020204" pitchFamily="34" charset="0"/>
              </a:rPr>
              <a:t>Register alleged abuse older persons on the VEPOPAR system.</a:t>
            </a:r>
          </a:p>
          <a:p>
            <a:pPr>
              <a:buFont typeface="Wingdings" panose="05000000000000000000" pitchFamily="2" charset="2"/>
              <a:buChar char="v"/>
            </a:pPr>
            <a:r>
              <a:rPr lang="en-ZA" sz="2000" dirty="0" smtClean="0">
                <a:latin typeface="Arial" panose="020B0604020202020204" pitchFamily="34" charset="0"/>
                <a:cs typeface="Arial" panose="020B0604020202020204" pitchFamily="34" charset="0"/>
              </a:rPr>
              <a:t>Assisting alleged abused older persons with court proceeding by being a professional witness and moral support for them.</a:t>
            </a:r>
          </a:p>
          <a:p>
            <a:pPr>
              <a:buFont typeface="Wingdings" panose="05000000000000000000" pitchFamily="2" charset="2"/>
              <a:buChar char="v"/>
            </a:pPr>
            <a:r>
              <a:rPr lang="en-ZA" sz="2000" dirty="0" smtClean="0">
                <a:latin typeface="Arial" panose="020B0604020202020204" pitchFamily="34" charset="0"/>
                <a:cs typeface="Arial" panose="020B0604020202020204" pitchFamily="34" charset="0"/>
              </a:rPr>
              <a:t>Establish an emergency fund and food bank for homeless and destitute older persons.</a:t>
            </a:r>
          </a:p>
          <a:p>
            <a:pPr>
              <a:buFont typeface="Wingdings" panose="05000000000000000000" pitchFamily="2" charset="2"/>
              <a:buChar char="v"/>
            </a:pPr>
            <a:r>
              <a:rPr lang="en-ZA" sz="2000" dirty="0" smtClean="0">
                <a:latin typeface="Arial" panose="020B0604020202020204" pitchFamily="34" charset="0"/>
                <a:cs typeface="Arial" panose="020B0604020202020204" pitchFamily="34" charset="0"/>
              </a:rPr>
              <a:t>Assistance to legal services.</a:t>
            </a:r>
            <a:endParaRPr lang="en-Z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22744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636" y="367990"/>
            <a:ext cx="8596668" cy="6122020"/>
          </a:xfrm>
        </p:spPr>
        <p:txBody>
          <a:bodyPr>
            <a:normAutofit fontScale="92500" lnSpcReduction="10000"/>
          </a:bodyPr>
          <a:lstStyle/>
          <a:p>
            <a:pPr marL="0" indent="0">
              <a:buNone/>
            </a:pPr>
            <a:r>
              <a:rPr lang="en-ZA" b="1" dirty="0" smtClean="0">
                <a:latin typeface="Arial Black" panose="020B0A04020102020204" pitchFamily="34" charset="0"/>
              </a:rPr>
              <a:t>CARE-LINE</a:t>
            </a:r>
          </a:p>
          <a:p>
            <a:pPr marL="0" indent="0">
              <a:buNone/>
            </a:pPr>
            <a:r>
              <a:rPr lang="en-ZA" dirty="0" smtClean="0"/>
              <a:t>To maintain the older persons Care-line for the protection, prevention of abuse and empowerment of vulnerable older person and ensure service are accessible for older persons.</a:t>
            </a:r>
          </a:p>
          <a:p>
            <a:pPr>
              <a:buFont typeface="Wingdings" panose="05000000000000000000" pitchFamily="2" charset="2"/>
              <a:buChar char="v"/>
            </a:pPr>
            <a:r>
              <a:rPr lang="en-ZA" dirty="0" smtClean="0"/>
              <a:t>Maintain the toll-free telephone system for older persons where they can call for help specifically focussing on abuse.</a:t>
            </a:r>
          </a:p>
          <a:p>
            <a:pPr>
              <a:buFont typeface="Wingdings" panose="05000000000000000000" pitchFamily="2" charset="2"/>
              <a:buChar char="v"/>
            </a:pPr>
            <a:r>
              <a:rPr lang="en-ZA" dirty="0" smtClean="0"/>
              <a:t>Promote this service</a:t>
            </a:r>
          </a:p>
          <a:p>
            <a:pPr>
              <a:buFont typeface="Wingdings" panose="05000000000000000000" pitchFamily="2" charset="2"/>
              <a:buChar char="v"/>
            </a:pPr>
            <a:r>
              <a:rPr lang="en-ZA" dirty="0" smtClean="0"/>
              <a:t>Data capturing of alleged abuse case reported</a:t>
            </a:r>
          </a:p>
          <a:p>
            <a:pPr>
              <a:buFont typeface="Wingdings" panose="05000000000000000000" pitchFamily="2" charset="2"/>
              <a:buChar char="v"/>
            </a:pPr>
            <a:r>
              <a:rPr lang="en-ZA" dirty="0" smtClean="0"/>
              <a:t>Keep trained staff on line which are able to assist clients</a:t>
            </a:r>
          </a:p>
          <a:p>
            <a:pPr>
              <a:buFont typeface="Wingdings" panose="05000000000000000000" pitchFamily="2" charset="2"/>
              <a:buChar char="v"/>
            </a:pPr>
            <a:r>
              <a:rPr lang="en-ZA" dirty="0" smtClean="0"/>
              <a:t>Establish legal support network.</a:t>
            </a:r>
          </a:p>
          <a:p>
            <a:pPr marL="0" lvl="0" indent="0">
              <a:buClr>
                <a:srgbClr val="5FCBEF"/>
              </a:buClr>
              <a:buNone/>
            </a:pPr>
            <a:r>
              <a:rPr lang="en-ZA" b="1" dirty="0">
                <a:solidFill>
                  <a:prstClr val="black">
                    <a:lumMod val="75000"/>
                    <a:lumOff val="25000"/>
                  </a:prstClr>
                </a:solidFill>
                <a:latin typeface="Arial Black" panose="020B0A04020102020204" pitchFamily="34" charset="0"/>
              </a:rPr>
              <a:t>TRAINING AND EDUCATIONAL PROGRAMMES</a:t>
            </a:r>
          </a:p>
          <a:p>
            <a:pPr marL="0" indent="0">
              <a:buNone/>
            </a:pPr>
            <a:r>
              <a:rPr lang="en-ZA" dirty="0" smtClean="0"/>
              <a:t>To provide training and information regarding </a:t>
            </a:r>
            <a:r>
              <a:rPr lang="en-ZA" b="1" dirty="0" smtClean="0"/>
              <a:t>elder abuse </a:t>
            </a:r>
            <a:r>
              <a:rPr lang="en-ZA" dirty="0" smtClean="0"/>
              <a:t>and neglect of older persons to stakeholders, other government departments and older persons in the Western Cape.</a:t>
            </a:r>
          </a:p>
          <a:p>
            <a:pPr>
              <a:buFont typeface="Wingdings" panose="05000000000000000000" pitchFamily="2" charset="2"/>
              <a:buChar char="v"/>
            </a:pPr>
            <a:r>
              <a:rPr lang="en-ZA" dirty="0" smtClean="0"/>
              <a:t> Provide training of the Older Persons Act 13 of 2006 and Elder Abuse to, communities etc.</a:t>
            </a:r>
          </a:p>
          <a:p>
            <a:pPr>
              <a:buFont typeface="Wingdings" panose="05000000000000000000" pitchFamily="2" charset="2"/>
              <a:buChar char="v"/>
            </a:pPr>
            <a:r>
              <a:rPr lang="en-ZA" dirty="0" smtClean="0"/>
              <a:t>Support existing organisations in governance </a:t>
            </a:r>
          </a:p>
          <a:p>
            <a:pPr>
              <a:buFont typeface="Wingdings" panose="05000000000000000000" pitchFamily="2" charset="2"/>
              <a:buChar char="v"/>
            </a:pPr>
            <a:r>
              <a:rPr lang="en-ZA" dirty="0" smtClean="0"/>
              <a:t>Mentor and support emerging organisations</a:t>
            </a:r>
          </a:p>
          <a:p>
            <a:pPr>
              <a:buFont typeface="Wingdings" panose="05000000000000000000" pitchFamily="2" charset="2"/>
              <a:buChar char="v"/>
            </a:pPr>
            <a:r>
              <a:rPr lang="en-ZA" dirty="0" smtClean="0"/>
              <a:t>Provide educational programme to all older persons in the Western Cape</a:t>
            </a:r>
          </a:p>
          <a:p>
            <a:pPr>
              <a:buFont typeface="Wingdings" panose="05000000000000000000" pitchFamily="2" charset="2"/>
              <a:buChar char="v"/>
            </a:pPr>
            <a:endParaRPr lang="en-ZA" dirty="0"/>
          </a:p>
        </p:txBody>
      </p:sp>
    </p:spTree>
    <p:extLst>
      <p:ext uri="{BB962C8B-B14F-4D97-AF65-F5344CB8AC3E}">
        <p14:creationId xmlns:p14="http://schemas.microsoft.com/office/powerpoint/2010/main" xmlns="" val="3745927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4602" y="1048214"/>
            <a:ext cx="8596668" cy="5129561"/>
          </a:xfrm>
        </p:spPr>
        <p:txBody>
          <a:bodyPr/>
          <a:lstStyle/>
          <a:p>
            <a:pPr marL="0" indent="0">
              <a:buNone/>
            </a:pPr>
            <a:r>
              <a:rPr lang="en-ZA" sz="2400" dirty="0" smtClean="0"/>
              <a:t>Identify Older persons at risks by prevention and  promotion of activities that meet the needs of vulnerable older persons before they enquire in depth intervention and statutory services.</a:t>
            </a:r>
          </a:p>
          <a:p>
            <a:pPr>
              <a:buFont typeface="Wingdings" panose="05000000000000000000" pitchFamily="2" charset="2"/>
              <a:buChar char="v"/>
            </a:pPr>
            <a:r>
              <a:rPr lang="en-ZA" sz="2400" dirty="0" smtClean="0"/>
              <a:t>Facilitate and maintain programmes that ensure older persons have an active and independent life. </a:t>
            </a:r>
          </a:p>
          <a:p>
            <a:pPr>
              <a:buFont typeface="Wingdings" panose="05000000000000000000" pitchFamily="2" charset="2"/>
              <a:buChar char="v"/>
            </a:pPr>
            <a:r>
              <a:rPr lang="en-ZA" sz="2400" dirty="0" smtClean="0"/>
              <a:t>Dissemination of information to families and communities.</a:t>
            </a:r>
          </a:p>
          <a:p>
            <a:pPr>
              <a:buFont typeface="Wingdings" panose="05000000000000000000" pitchFamily="2" charset="2"/>
              <a:buChar char="v"/>
            </a:pPr>
            <a:r>
              <a:rPr lang="en-ZA" sz="2400" dirty="0" smtClean="0"/>
              <a:t>Intergenerational programmes</a:t>
            </a:r>
          </a:p>
          <a:p>
            <a:pPr>
              <a:buFont typeface="Wingdings" panose="05000000000000000000" pitchFamily="2" charset="2"/>
              <a:buChar char="v"/>
            </a:pPr>
            <a:r>
              <a:rPr lang="en-ZA" sz="2400" dirty="0" smtClean="0"/>
              <a:t>Programmes that prevent continuous dependency within the family and community.</a:t>
            </a:r>
          </a:p>
          <a:p>
            <a:pPr>
              <a:buFont typeface="Wingdings" panose="05000000000000000000" pitchFamily="2" charset="2"/>
              <a:buChar char="v"/>
            </a:pPr>
            <a:endParaRPr lang="en-ZA" dirty="0"/>
          </a:p>
        </p:txBody>
      </p:sp>
    </p:spTree>
    <p:extLst>
      <p:ext uri="{BB962C8B-B14F-4D97-AF65-F5344CB8AC3E}">
        <p14:creationId xmlns:p14="http://schemas.microsoft.com/office/powerpoint/2010/main" xmlns="" val="660413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7629"/>
            <a:ext cx="8596668" cy="1662771"/>
          </a:xfrm>
        </p:spPr>
        <p:txBody>
          <a:bodyPr/>
          <a:lstStyle/>
          <a:p>
            <a:pPr algn="ctr"/>
            <a:r>
              <a:rPr lang="en-ZA" dirty="0" smtClean="0"/>
              <a:t> COVID-19 and OLDER PERSONS: </a:t>
            </a:r>
            <a:br>
              <a:rPr lang="en-ZA" dirty="0" smtClean="0"/>
            </a:br>
            <a:r>
              <a:rPr lang="en-ZA" dirty="0" smtClean="0"/>
              <a:t>Transition from Crisis to Routine </a:t>
            </a:r>
            <a:endParaRPr lang="en-ZA" dirty="0"/>
          </a:p>
        </p:txBody>
      </p:sp>
      <p:sp>
        <p:nvSpPr>
          <p:cNvPr id="3" name="Content Placeholder 2"/>
          <p:cNvSpPr>
            <a:spLocks noGrp="1"/>
          </p:cNvSpPr>
          <p:nvPr>
            <p:ph idx="1"/>
          </p:nvPr>
        </p:nvSpPr>
        <p:spPr>
          <a:xfrm>
            <a:off x="677334" y="1773044"/>
            <a:ext cx="8596668" cy="4583151"/>
          </a:xfrm>
        </p:spPr>
        <p:txBody>
          <a:bodyPr>
            <a:normAutofit lnSpcReduction="10000"/>
          </a:bodyPr>
          <a:lstStyle/>
          <a:p>
            <a:pPr marL="0" indent="0">
              <a:buNone/>
            </a:pPr>
            <a:r>
              <a:rPr lang="en-ZA" dirty="0" smtClean="0">
                <a:solidFill>
                  <a:srgbClr val="000000"/>
                </a:solidFill>
                <a:ea typeface="Calibri" panose="020F0502020204030204" pitchFamily="34" charset="0"/>
              </a:rPr>
              <a:t>The </a:t>
            </a:r>
            <a:r>
              <a:rPr lang="en-ZA" dirty="0">
                <a:solidFill>
                  <a:srgbClr val="000000"/>
                </a:solidFill>
                <a:ea typeface="Calibri" panose="020F0502020204030204" pitchFamily="34" charset="0"/>
              </a:rPr>
              <a:t>COVID-19 pandemic has shaken the foundations of lifestyles and everyday routines, particularly </a:t>
            </a:r>
            <a:r>
              <a:rPr lang="en-ZA" dirty="0" smtClean="0">
                <a:solidFill>
                  <a:srgbClr val="000000"/>
                </a:solidFill>
                <a:ea typeface="Calibri" panose="020F0502020204030204" pitchFamily="34" charset="0"/>
              </a:rPr>
              <a:t>for our </a:t>
            </a:r>
            <a:r>
              <a:rPr lang="en-ZA" dirty="0">
                <a:solidFill>
                  <a:srgbClr val="000000"/>
                </a:solidFill>
                <a:ea typeface="Calibri" panose="020F0502020204030204" pitchFamily="34" charset="0"/>
              </a:rPr>
              <a:t>older </a:t>
            </a:r>
            <a:r>
              <a:rPr lang="en-ZA" dirty="0" smtClean="0">
                <a:solidFill>
                  <a:srgbClr val="000000"/>
                </a:solidFill>
                <a:ea typeface="Calibri" panose="020F0502020204030204" pitchFamily="34" charset="0"/>
              </a:rPr>
              <a:t>people as </a:t>
            </a:r>
            <a:r>
              <a:rPr lang="en-ZA" dirty="0">
                <a:solidFill>
                  <a:srgbClr val="000000"/>
                </a:solidFill>
                <a:ea typeface="Calibri" panose="020F0502020204030204" pitchFamily="34" charset="0"/>
              </a:rPr>
              <a:t>we collectively learn to live with </a:t>
            </a:r>
            <a:r>
              <a:rPr lang="en-ZA" dirty="0" smtClean="0">
                <a:solidFill>
                  <a:srgbClr val="000000"/>
                </a:solidFill>
                <a:ea typeface="Calibri" panose="020F0502020204030204" pitchFamily="34" charset="0"/>
              </a:rPr>
              <a:t>COVID-19.</a:t>
            </a:r>
          </a:p>
          <a:p>
            <a:pPr marL="0" lvl="0" indent="0" defTabSz="914400">
              <a:spcBef>
                <a:spcPts val="0"/>
              </a:spcBef>
              <a:buClrTx/>
              <a:buSzTx/>
              <a:buNone/>
            </a:pPr>
            <a:endParaRPr lang="en-ZA" dirty="0" smtClean="0">
              <a:solidFill>
                <a:prstClr val="black"/>
              </a:solidFill>
            </a:endParaRPr>
          </a:p>
          <a:p>
            <a:pPr marL="0" lvl="0" indent="0" defTabSz="914400">
              <a:spcBef>
                <a:spcPts val="0"/>
              </a:spcBef>
              <a:buClrTx/>
              <a:buSzTx/>
              <a:buNone/>
            </a:pPr>
            <a:r>
              <a:rPr lang="en-ZA" dirty="0" smtClean="0">
                <a:solidFill>
                  <a:prstClr val="black"/>
                </a:solidFill>
              </a:rPr>
              <a:t>The </a:t>
            </a:r>
            <a:r>
              <a:rPr lang="en-ZA" dirty="0">
                <a:solidFill>
                  <a:prstClr val="black"/>
                </a:solidFill>
              </a:rPr>
              <a:t>virus is not just threatening the lives and safety of older persons, it is also threatening their social networks, their access to health services, their jobs and their pensions. Those who normally receive care at home and in the </a:t>
            </a:r>
            <a:r>
              <a:rPr lang="en-ZA" dirty="0" smtClean="0">
                <a:solidFill>
                  <a:prstClr val="black"/>
                </a:solidFill>
              </a:rPr>
              <a:t>community an more likely it is more women than men. </a:t>
            </a:r>
            <a:endParaRPr lang="en-ZA" dirty="0">
              <a:solidFill>
                <a:prstClr val="black"/>
              </a:solidFill>
            </a:endParaRPr>
          </a:p>
          <a:p>
            <a:pPr marL="0" indent="0">
              <a:buNone/>
            </a:pPr>
            <a:r>
              <a:rPr lang="en-ZA" dirty="0" smtClean="0">
                <a:solidFill>
                  <a:srgbClr val="000000"/>
                </a:solidFill>
              </a:rPr>
              <a:t>This pandemic affect all of us but especially the most vulnerable people who already live in poor conditions and survive with the minimal.  </a:t>
            </a:r>
            <a:endParaRPr lang="en-ZA" dirty="0">
              <a:solidFill>
                <a:srgbClr val="000000"/>
              </a:solidFill>
            </a:endParaRPr>
          </a:p>
          <a:p>
            <a:pPr marL="0" lvl="0" indent="0">
              <a:buClr>
                <a:srgbClr val="5FCBEF"/>
              </a:buClr>
              <a:buNone/>
            </a:pPr>
            <a:r>
              <a:rPr lang="en-ZA" dirty="0">
                <a:solidFill>
                  <a:prstClr val="black">
                    <a:lumMod val="75000"/>
                    <a:lumOff val="25000"/>
                  </a:prstClr>
                </a:solidFill>
              </a:rPr>
              <a:t>The fear and the unknown is difficult to deal with because no one knows if there is ever going to be an end to </a:t>
            </a:r>
            <a:r>
              <a:rPr lang="en-ZA" dirty="0" smtClean="0">
                <a:solidFill>
                  <a:prstClr val="black">
                    <a:lumMod val="75000"/>
                    <a:lumOff val="25000"/>
                  </a:prstClr>
                </a:solidFill>
              </a:rPr>
              <a:t>this and older persons struggle to come to terms with the new routine that is enforce on them.</a:t>
            </a:r>
          </a:p>
          <a:p>
            <a:pPr marL="0" lvl="0" indent="0">
              <a:buClr>
                <a:srgbClr val="5FCBEF"/>
              </a:buClr>
              <a:buNone/>
            </a:pPr>
            <a:r>
              <a:rPr lang="en-ZA" dirty="0"/>
              <a:t>“Physical distancing” is crucial but needs to be accompanied by social support measures and targeted care for older persons, including by increasing their access to digital technologies. </a:t>
            </a:r>
            <a:endParaRPr lang="en-ZA" dirty="0" smtClean="0">
              <a:solidFill>
                <a:prstClr val="black">
                  <a:lumMod val="75000"/>
                  <a:lumOff val="25000"/>
                </a:prstClr>
              </a:solidFill>
            </a:endParaRPr>
          </a:p>
          <a:p>
            <a:pPr marL="0" lvl="0" indent="0">
              <a:buClr>
                <a:srgbClr val="5FCBEF"/>
              </a:buClr>
              <a:buNone/>
            </a:pPr>
            <a:endParaRPr lang="en-ZA" dirty="0" smtClean="0">
              <a:solidFill>
                <a:prstClr val="black">
                  <a:lumMod val="75000"/>
                  <a:lumOff val="25000"/>
                </a:prstClr>
              </a:solidFill>
            </a:endParaRPr>
          </a:p>
          <a:p>
            <a:pPr marL="0" lvl="0" indent="0">
              <a:buClr>
                <a:srgbClr val="5FCBEF"/>
              </a:buClr>
              <a:buNone/>
            </a:pPr>
            <a:endParaRPr lang="en-ZA" dirty="0">
              <a:solidFill>
                <a:srgbClr val="000000"/>
              </a:solidFill>
              <a:latin typeface="Arial" panose="020B0604020202020204" pitchFamily="34" charset="0"/>
            </a:endParaRPr>
          </a:p>
          <a:p>
            <a:pPr marL="0" lvl="0" indent="0">
              <a:buClr>
                <a:srgbClr val="5FCBEF"/>
              </a:buClr>
              <a:buNone/>
            </a:pPr>
            <a:endParaRPr lang="en-ZA" dirty="0">
              <a:solidFill>
                <a:prstClr val="black">
                  <a:lumMod val="75000"/>
                  <a:lumOff val="25000"/>
                </a:prstClr>
              </a:solidFill>
            </a:endParaRPr>
          </a:p>
        </p:txBody>
      </p:sp>
    </p:spTree>
    <p:extLst>
      <p:ext uri="{BB962C8B-B14F-4D97-AF65-F5344CB8AC3E}">
        <p14:creationId xmlns:p14="http://schemas.microsoft.com/office/powerpoint/2010/main" xmlns="" val="2983129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855" y="598449"/>
            <a:ext cx="9949779" cy="1320800"/>
          </a:xfrm>
        </p:spPr>
        <p:txBody>
          <a:bodyPr>
            <a:normAutofit/>
          </a:bodyPr>
          <a:lstStyle/>
          <a:p>
            <a:r>
              <a:rPr lang="en-ZA" dirty="0" smtClean="0"/>
              <a:t>SERVICES DURING LOCKDOWN -</a:t>
            </a:r>
            <a:br>
              <a:rPr lang="en-ZA" dirty="0" smtClean="0"/>
            </a:br>
            <a:r>
              <a:rPr lang="en-ZA" dirty="0" smtClean="0"/>
              <a:t>PREVENTION OF THE SPREAD OF COVID-19</a:t>
            </a:r>
            <a:endParaRPr lang="en-ZA" dirty="0"/>
          </a:p>
        </p:txBody>
      </p:sp>
      <p:sp>
        <p:nvSpPr>
          <p:cNvPr id="3" name="Content Placeholder 2"/>
          <p:cNvSpPr>
            <a:spLocks noGrp="1"/>
          </p:cNvSpPr>
          <p:nvPr>
            <p:ph idx="1"/>
          </p:nvPr>
        </p:nvSpPr>
        <p:spPr>
          <a:xfrm>
            <a:off x="410448" y="1919249"/>
            <a:ext cx="8596668" cy="4559610"/>
          </a:xfrm>
        </p:spPr>
        <p:txBody>
          <a:bodyPr>
            <a:normAutofit fontScale="92500" lnSpcReduction="10000"/>
          </a:bodyPr>
          <a:lstStyle/>
          <a:p>
            <a:pPr>
              <a:buFont typeface="Wingdings" panose="05000000000000000000" pitchFamily="2" charset="2"/>
              <a:buChar char="v"/>
            </a:pPr>
            <a:r>
              <a:rPr lang="en-ZA" dirty="0" smtClean="0"/>
              <a:t>Providing information about COVID-19 to older persons, re: resources available, home deliveries, essential supplies and measures of preventions;  </a:t>
            </a:r>
          </a:p>
          <a:p>
            <a:pPr>
              <a:buFont typeface="Wingdings" panose="05000000000000000000" pitchFamily="2" charset="2"/>
              <a:buChar char="v"/>
            </a:pPr>
            <a:r>
              <a:rPr lang="en-ZA" dirty="0" smtClean="0"/>
              <a:t>Emergency numbers &amp; support contacts that they need to have at hand. </a:t>
            </a:r>
          </a:p>
          <a:p>
            <a:pPr>
              <a:buFont typeface="Wingdings" panose="05000000000000000000" pitchFamily="2" charset="2"/>
              <a:buChar char="v"/>
            </a:pPr>
            <a:r>
              <a:rPr lang="en-ZA" dirty="0" smtClean="0"/>
              <a:t>Importance of people should the primary caregiver fall sick;</a:t>
            </a:r>
          </a:p>
          <a:p>
            <a:pPr>
              <a:buFont typeface="Wingdings" panose="05000000000000000000" pitchFamily="2" charset="2"/>
              <a:buChar char="v"/>
            </a:pPr>
            <a:r>
              <a:rPr lang="en-ZA" dirty="0" smtClean="0"/>
              <a:t>Food parcels &amp; masks where we could;</a:t>
            </a:r>
          </a:p>
          <a:p>
            <a:pPr>
              <a:buFont typeface="Wingdings" panose="05000000000000000000" pitchFamily="2" charset="2"/>
              <a:buChar char="v"/>
            </a:pPr>
            <a:r>
              <a:rPr lang="en-ZA" dirty="0" smtClean="0"/>
              <a:t>Identify and support older persons living alone;</a:t>
            </a:r>
          </a:p>
          <a:p>
            <a:pPr>
              <a:buFont typeface="Wingdings" panose="05000000000000000000" pitchFamily="2" charset="2"/>
              <a:buChar char="v"/>
            </a:pPr>
            <a:r>
              <a:rPr lang="en-ZA" dirty="0" smtClean="0"/>
              <a:t>Counselling services was very difficult for both the older persons, social workers and auxiliary workers. However they have to remain professional at all times;</a:t>
            </a:r>
          </a:p>
          <a:p>
            <a:pPr>
              <a:buFont typeface="Wingdings" panose="05000000000000000000" pitchFamily="2" charset="2"/>
              <a:buChar char="v"/>
            </a:pPr>
            <a:r>
              <a:rPr lang="en-ZA" dirty="0" smtClean="0"/>
              <a:t>Bereavement support;  </a:t>
            </a:r>
          </a:p>
          <a:p>
            <a:pPr>
              <a:buFont typeface="Wingdings" panose="05000000000000000000" pitchFamily="2" charset="2"/>
              <a:buChar char="v"/>
            </a:pPr>
            <a:r>
              <a:rPr lang="en-ZA" dirty="0" smtClean="0"/>
              <a:t>Specific transport just for older persons but it can be very expensive;</a:t>
            </a:r>
          </a:p>
          <a:p>
            <a:pPr>
              <a:buFont typeface="Wingdings" panose="05000000000000000000" pitchFamily="2" charset="2"/>
              <a:buChar char="v"/>
            </a:pPr>
            <a:r>
              <a:rPr lang="en-ZA" dirty="0" smtClean="0"/>
              <a:t>Cooked lunches for older persons;</a:t>
            </a:r>
          </a:p>
          <a:p>
            <a:pPr lvl="0">
              <a:buClr>
                <a:srgbClr val="5FCBEF"/>
              </a:buClr>
              <a:buFont typeface="Wingdings" panose="05000000000000000000" pitchFamily="2" charset="2"/>
              <a:buChar char="v"/>
            </a:pPr>
            <a:r>
              <a:rPr lang="en-ZA" dirty="0" smtClean="0">
                <a:solidFill>
                  <a:prstClr val="black">
                    <a:lumMod val="75000"/>
                    <a:lumOff val="25000"/>
                  </a:prstClr>
                </a:solidFill>
              </a:rPr>
              <a:t>Elderly Care Drive (</a:t>
            </a:r>
            <a:r>
              <a:rPr lang="en-ZA" dirty="0">
                <a:solidFill>
                  <a:prstClr val="black">
                    <a:lumMod val="75000"/>
                    <a:lumOff val="25000"/>
                  </a:prstClr>
                </a:solidFill>
              </a:rPr>
              <a:t>M</a:t>
            </a:r>
            <a:r>
              <a:rPr lang="en-ZA" dirty="0" smtClean="0">
                <a:solidFill>
                  <a:prstClr val="black">
                    <a:lumMod val="75000"/>
                    <a:lumOff val="25000"/>
                  </a:prstClr>
                </a:solidFill>
              </a:rPr>
              <a:t>andela day);</a:t>
            </a:r>
          </a:p>
          <a:p>
            <a:pPr lvl="0">
              <a:buClr>
                <a:srgbClr val="5FCBEF"/>
              </a:buClr>
              <a:buFont typeface="Wingdings" panose="05000000000000000000" pitchFamily="2" charset="2"/>
              <a:buChar char="v"/>
            </a:pPr>
            <a:r>
              <a:rPr lang="en-ZA" dirty="0" smtClean="0">
                <a:solidFill>
                  <a:prstClr val="black">
                    <a:lumMod val="75000"/>
                    <a:lumOff val="25000"/>
                  </a:prstClr>
                </a:solidFill>
              </a:rPr>
              <a:t>Survey - to determine what more we can do to meet their needs.</a:t>
            </a:r>
            <a:endParaRPr lang="en-ZA" dirty="0">
              <a:solidFill>
                <a:prstClr val="black">
                  <a:lumMod val="75000"/>
                  <a:lumOff val="25000"/>
                </a:prstClr>
              </a:solidFill>
            </a:endParaRPr>
          </a:p>
          <a:p>
            <a:pPr>
              <a:buFont typeface="Wingdings" panose="05000000000000000000" pitchFamily="2" charset="2"/>
              <a:buChar char="v"/>
            </a:pPr>
            <a:endParaRPr lang="en-ZA" dirty="0"/>
          </a:p>
        </p:txBody>
      </p:sp>
      <p:pic>
        <p:nvPicPr>
          <p:cNvPr id="1026" name="Picture 1" descr="C:\Users\Irene Snell-Carroll\Downloads\IMG-20200715-WA002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007116" y="2787806"/>
            <a:ext cx="3084523" cy="3952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72192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TM02900688[[fn=Facet]]</Template>
  <TotalTime>473</TotalTime>
  <Words>1133</Words>
  <Application>Microsoft Office PowerPoint</Application>
  <PresentationFormat>Custom</PresentationFormat>
  <Paragraphs>107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Facet</vt:lpstr>
      <vt:lpstr>     WESTERN CAPE</vt:lpstr>
      <vt:lpstr>MISSION</vt:lpstr>
      <vt:lpstr>CONTENT OF THIS PRESENTATION</vt:lpstr>
      <vt:lpstr>AREA OF OPERATION/OFFICES/STAFF</vt:lpstr>
      <vt:lpstr>SERVICE DELIVERY</vt:lpstr>
      <vt:lpstr>Slide 6</vt:lpstr>
      <vt:lpstr>Slide 7</vt:lpstr>
      <vt:lpstr> COVID-19 and OLDER PERSONS:  Transition from Crisis to Routine </vt:lpstr>
      <vt:lpstr>SERVICES DURING LOCKDOWN - PREVENTION OF THE SPREAD OF COVID-19</vt:lpstr>
      <vt:lpstr>CHALLENGES</vt:lpstr>
      <vt:lpstr>Challenges continue…….</vt:lpstr>
      <vt:lpstr>CONCLUSION:  Older people are frequently overlooked in development and humanitarian strategy development and funding. In the context of Covid-19 and the risk posed to older people, they must be explicitly identified and considered in funding applications and decisions at all levels and in all settings.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WESTERN CAPE</dc:title>
  <dc:creator>Irene Snell-Carroll</dc:creator>
  <cp:lastModifiedBy>USER</cp:lastModifiedBy>
  <cp:revision>51</cp:revision>
  <dcterms:created xsi:type="dcterms:W3CDTF">2020-08-07T12:38:48Z</dcterms:created>
  <dcterms:modified xsi:type="dcterms:W3CDTF">2020-08-14T16:59:48Z</dcterms:modified>
</cp:coreProperties>
</file>